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8F33FBA-3AD5-44DB-8CD9-EF81F5B27A60}" type="datetimeFigureOut">
              <a:rPr lang="el-GR" smtClean="0"/>
              <a:t>12/4/2021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140339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F33FBA-3AD5-44DB-8CD9-EF81F5B27A60}" type="datetimeFigureOut">
              <a:rPr lang="el-GR" smtClean="0"/>
              <a:t>12/4/2021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8260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F33FBA-3AD5-44DB-8CD9-EF81F5B27A60}" type="datetimeFigureOut">
              <a:rPr lang="el-GR" smtClean="0"/>
              <a:t>12/4/2021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214438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F33FBA-3AD5-44DB-8CD9-EF81F5B27A60}" type="datetimeFigureOut">
              <a:rPr lang="el-GR" smtClean="0"/>
              <a:t>12/4/2021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68445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8F33FBA-3AD5-44DB-8CD9-EF81F5B27A60}" type="datetimeFigureOut">
              <a:rPr lang="el-GR" smtClean="0"/>
              <a:t>12/4/2021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287658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8F33FBA-3AD5-44DB-8CD9-EF81F5B27A60}" type="datetimeFigureOut">
              <a:rPr lang="el-GR" smtClean="0"/>
              <a:t>12/4/2021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287577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8F33FBA-3AD5-44DB-8CD9-EF81F5B27A60}" type="datetimeFigureOut">
              <a:rPr lang="el-GR" smtClean="0"/>
              <a:t>12/4/2021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236119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8F33FBA-3AD5-44DB-8CD9-EF81F5B27A60}" type="datetimeFigureOut">
              <a:rPr lang="el-GR" smtClean="0"/>
              <a:t>12/4/2021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399134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8F33FBA-3AD5-44DB-8CD9-EF81F5B27A60}" type="datetimeFigureOut">
              <a:rPr lang="el-GR" smtClean="0"/>
              <a:t>12/4/2021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3430817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8F33FBA-3AD5-44DB-8CD9-EF81F5B27A60}" type="datetimeFigureOut">
              <a:rPr lang="el-GR" smtClean="0"/>
              <a:t>12/4/2021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342104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8F33FBA-3AD5-44DB-8CD9-EF81F5B27A60}" type="datetimeFigureOut">
              <a:rPr lang="el-GR" smtClean="0"/>
              <a:t>12/4/2021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C616702-76A4-448D-A673-AF1ED8038303}" type="slidenum">
              <a:rPr lang="el-GR" smtClean="0"/>
              <a:t>‹#›</a:t>
            </a:fld>
            <a:endParaRPr lang="el-GR"/>
          </a:p>
        </p:txBody>
      </p:sp>
    </p:spTree>
    <p:extLst>
      <p:ext uri="{BB962C8B-B14F-4D97-AF65-F5344CB8AC3E}">
        <p14:creationId xmlns:p14="http://schemas.microsoft.com/office/powerpoint/2010/main" val="34348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33FBA-3AD5-44DB-8CD9-EF81F5B27A60}" type="datetimeFigureOut">
              <a:rPr lang="el-GR" smtClean="0"/>
              <a:t>12/4/2021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16702-76A4-448D-A673-AF1ED8038303}" type="slidenum">
              <a:rPr lang="el-GR" smtClean="0"/>
              <a:t>‹#›</a:t>
            </a:fld>
            <a:endParaRPr lang="el-GR"/>
          </a:p>
        </p:txBody>
      </p:sp>
    </p:spTree>
    <p:extLst>
      <p:ext uri="{BB962C8B-B14F-4D97-AF65-F5344CB8AC3E}">
        <p14:creationId xmlns:p14="http://schemas.microsoft.com/office/powerpoint/2010/main" val="2750462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skPStfYrzN4" TargetMode="External"/><Relationship Id="rId2" Type="http://schemas.openxmlformats.org/officeDocument/2006/relationships/hyperlink" Target="https://www.youtube.com/watch?v=gxRrWdP1S_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3DyQ5Q1REQU" TargetMode="External"/><Relationship Id="rId2" Type="http://schemas.openxmlformats.org/officeDocument/2006/relationships/hyperlink" Target="https://www.youtube.com/watch?v=sUeKAKqXItE" TargetMode="External"/><Relationship Id="rId1" Type="http://schemas.openxmlformats.org/officeDocument/2006/relationships/slideLayout" Target="../slideLayouts/slideLayout2.xml"/><Relationship Id="rId4" Type="http://schemas.openxmlformats.org/officeDocument/2006/relationships/hyperlink" Target="https://www.youtube.com/watch?v=BUBEYSziDw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H-jXUbF4_Co" TargetMode="External"/><Relationship Id="rId2" Type="http://schemas.openxmlformats.org/officeDocument/2006/relationships/hyperlink" Target="https://www.youtube.com/watch?v=RTz58QOr94Q" TargetMode="External"/><Relationship Id="rId1" Type="http://schemas.openxmlformats.org/officeDocument/2006/relationships/slideLayout" Target="../slideLayouts/slideLayout2.xml"/><Relationship Id="rId4" Type="http://schemas.openxmlformats.org/officeDocument/2006/relationships/hyperlink" Target="https://www.youtube.com/watch?v=ljI8z7HMew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aruso.gr/fagri-psito-karvouna/" TargetMode="External"/><Relationship Id="rId2" Type="http://schemas.openxmlformats.org/officeDocument/2006/relationships/hyperlink" Target="https://www.youtube.com/watch?v=XRMOfjTiR2Q" TargetMode="External"/><Relationship Id="rId1" Type="http://schemas.openxmlformats.org/officeDocument/2006/relationships/slideLayout" Target="../slideLayouts/slideLayout2.xml"/><Relationship Id="rId4" Type="http://schemas.openxmlformats.org/officeDocument/2006/relationships/hyperlink" Target="https://www.youtube.com/watch?v=deH1jh7haU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77qyEvNRJB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7XMeL5v1wv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Αλιεύματα - ψάρια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67544" y="1124744"/>
            <a:ext cx="8219256" cy="5001419"/>
          </a:xfrm>
        </p:spPr>
        <p:txBody>
          <a:bodyPr>
            <a:noAutofit/>
          </a:bodyPr>
          <a:lstStyle/>
          <a:p>
            <a:pPr marL="0" indent="0" algn="just">
              <a:buNone/>
            </a:pPr>
            <a:r>
              <a:rPr lang="el-GR" sz="1800" dirty="0" smtClean="0">
                <a:latin typeface="Arial" panose="020B0604020202020204" pitchFamily="34" charset="0"/>
                <a:cs typeface="Arial" panose="020B0604020202020204" pitchFamily="34" charset="0"/>
              </a:rPr>
              <a:t>Τα αλιεύματα που χρησιμοποιούνται ως τροφή, προέρχονται από τη θάλασσα, λίμνες, ποτάμια, ιχθυοτροφεία και ταξινομούνται σε ψάρια, κεφαλόποδα (χταπόδια, καλαμάρια, σουπιές, θράψαλα), οστρακοειδή (μύδια, στρείδια, κυδώνια κτλ), μαλακόστρακα (γαρίδες, καραβίδες, αστακοί, καβούρια) και διατίθενται φρέσκα, κατεψυγμένα, αποξηραμένα, καπνιστά, αλίπαστα, σε σκευάσματα όπως κονσέρβες, σε διατηρημένα αυγά ψαριών (ταραμάς, μπρίκ, χαβιάρι, κα.). Σερβίρονται ζεστά ως κύριο πιάτο, ενώ οι αποξηραμένες, αλίπαστες παρασκευές και τα διατηρημένα αυγά των ψαριών προτιμούνται ως ορεκτικά. Τα αλιεύματα αποτελούν τροφή με υψηλή θρεπτική αξία (πρωτεΐνες, λίπος, βιταμίνες Α, Β, D). Οι ειδικοί διευκρινίζουν ότι χρειαζόμαστε περίπου 300-400 γραμμάρια ψάρι εβδομαδιαίως. Επιπλέον το λίπος των ψαριών περιέχει λιπαρά οξέα ω-3 που έχουν σημαντικές ευεργετικές δράσεις στον ανθρώπινο εγκέφαλο, στην καρδία και στο κυκλοφορικό σύστημα γενικότερα. Είναι μάλιστα πιθανόν ότι ορισμένα από τα λιπαρά οξέα των ψαριών, να είναι σε θέση να θωρακίζουν τον ανθρώπινο εγκέφαλο εναντίον της νόσου Αλτσχάιμερ. Ο έλεγχος των αλιευμάτων αποτελεί σημείο υψίστης σημασίας αφού έτσι διασφαλίζεται η προμήθεια τροφίμων υψηλής ποιότητας και υγιεινής στους καταναλωτές</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369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Ψάρι στον ατμό</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Το ψάρι που παρασκευάζεται στον ατμό δεν πρέπει να έρχεται σε επαφή με το υγρό αλλά με τον ατμό που σχηματίζεται. Ειδικές χύτρες με καλάθια ανοξείδωτα υποστηρίζουν τη διαδικασία αυτή.</a:t>
            </a: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l-GR" sz="1800" b="1" dirty="0" smtClean="0">
                <a:latin typeface="Arial" panose="020B0604020202020204" pitchFamily="34" charset="0"/>
                <a:cs typeface="Arial" panose="020B0604020202020204" pitchFamily="34" charset="0"/>
              </a:rPr>
              <a:t>Πως ψήνουμε το ψάρι στον ατμό</a:t>
            </a:r>
          </a:p>
          <a:p>
            <a:pPr marL="0" indent="0" algn="just">
              <a:buNone/>
            </a:pPr>
            <a:r>
              <a:rPr lang="en-US" sz="1800" dirty="0" smtClean="0">
                <a:latin typeface="Arial" panose="020B0604020202020204" pitchFamily="34" charset="0"/>
                <a:cs typeface="Arial" panose="020B0604020202020204" pitchFamily="34" charset="0"/>
                <a:hlinkClick r:id="rId2"/>
              </a:rPr>
              <a:t>https://www.youtube.com/watch?v=gxRrWdP1S_c</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3"/>
              </a:rPr>
              <a:t>https://www.youtube.com/watch?v=skPStfYrzN4</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75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 ψάρι στο φούρνο</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1800" dirty="0" smtClean="0">
                <a:latin typeface="Arial" panose="020B0604020202020204" pitchFamily="34" charset="0"/>
                <a:cs typeface="Arial" panose="020B0604020202020204" pitchFamily="34" charset="0"/>
              </a:rPr>
              <a:t>Η παρασκευή στο φούρνο γίνεται σε ξηρή θερμοκρασία, όπου ουσιαστικά απουσιάζει η υγρασία. Πολλοί για να προστατέψουν το ψάρι κατά τη διάρκεια του ψησίματος, το καλύπτουν ή το τυλίγουν με λαχανικά. Επειδή το ψάρι έχει τρυφερό κρέας, δε χρειάζεται μεγάλους χρόνους παρασκευής.</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hlinkClick r:id="rId2"/>
              </a:rPr>
              <a:t>https://www.youtube.com/watch?v=sUeKAKqXItE</a:t>
            </a:r>
            <a:endParaRPr lang="el-GR" sz="1800" dirty="0" smtClean="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hlinkClick r:id="rId3"/>
              </a:rPr>
              <a:t>https://www.youtube.com/watch?v=3DyQ5Q1REQU</a:t>
            </a:r>
            <a:endParaRPr lang="el-GR" sz="1800" dirty="0" smtClean="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hlinkClick r:id="rId4"/>
              </a:rPr>
              <a:t>https://www.youtube.com/watch?v=BUBEYSziDwA</a:t>
            </a:r>
            <a:endParaRPr lang="el-GR" sz="1800" dirty="0" smtClean="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4097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Ψάρι στο τηγάνι</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Η παρασκευή διακρίνεται σε αυτή που γίνεται σε μικρή ποσότητα λίπους ή λαδιού και εκείνη που γίνεται σε μεγαλύτερο σκεύος σε πολύ καυτό λίπος ή λάδι. Προϋπόθεση για ένα πετυχημένο τηγάνισμα είναι η κάλυψη των ψαριών με αλεύρι για να προστατευθούν από την υψηλή θερμοκρασία. Στο βαθύ τηγάνισμα μπορεί το ψάρι να καλυφθεί με αυγό και τριμμένη φρυγανιά.   </a:t>
            </a: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2"/>
              </a:rPr>
              <a:t>https://www.youtube.com/watch?v=RTz58QOr94Q</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3"/>
              </a:rPr>
              <a:t>https://www.youtube.com/watch?v=H-jXUbF4_Co</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4"/>
              </a:rPr>
              <a:t>https://www.youtube.com/watch?v=ljI8z7HMewI</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154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Ψάρι στη σχάρα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r>
              <a:rPr lang="en-US" dirty="0" smtClean="0">
                <a:hlinkClick r:id="rId2"/>
              </a:rPr>
              <a:t>https://www.youtube.com/watch?v=XRMOfjTiR2Q</a:t>
            </a:r>
            <a:endParaRPr lang="el-GR" dirty="0" smtClean="0"/>
          </a:p>
          <a:p>
            <a:pPr marL="0" indent="0">
              <a:buNone/>
            </a:pPr>
            <a:endParaRPr lang="el-GR" dirty="0"/>
          </a:p>
          <a:p>
            <a:pPr marL="0" indent="0">
              <a:buNone/>
            </a:pPr>
            <a:r>
              <a:rPr lang="en-US" dirty="0" smtClean="0">
                <a:hlinkClick r:id="rId3"/>
              </a:rPr>
              <a:t>https://caruso.gr/fagri-psito-karvouna/</a:t>
            </a:r>
            <a:endParaRPr lang="el-GR" dirty="0" smtClean="0"/>
          </a:p>
          <a:p>
            <a:pPr marL="0" indent="0">
              <a:buNone/>
            </a:pPr>
            <a:endParaRPr lang="el-GR" dirty="0"/>
          </a:p>
          <a:p>
            <a:pPr marL="0" indent="0">
              <a:buNone/>
            </a:pPr>
            <a:r>
              <a:rPr lang="en-US" dirty="0" smtClean="0">
                <a:hlinkClick r:id="rId4"/>
              </a:rPr>
              <a:t>https://www.youtube.com/watch?v=deH1jh7haU8</a:t>
            </a:r>
            <a:endParaRPr lang="el-GR" dirty="0" smtClean="0"/>
          </a:p>
          <a:p>
            <a:pPr marL="0" indent="0">
              <a:buNone/>
            </a:pPr>
            <a:endParaRPr lang="el-GR" dirty="0"/>
          </a:p>
        </p:txBody>
      </p:sp>
    </p:spTree>
    <p:extLst>
      <p:ext uri="{BB962C8B-B14F-4D97-AF65-F5344CB8AC3E}">
        <p14:creationId xmlns:p14="http://schemas.microsoft.com/office/powerpoint/2010/main" val="346858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0"/>
            <a:ext cx="8003232" cy="836712"/>
          </a:xfrm>
        </p:spPr>
        <p:txBody>
          <a:bodyPr>
            <a:normAutofit fontScale="90000"/>
          </a:bodyPr>
          <a:lstStyle/>
          <a:p>
            <a:pPr lvl="0">
              <a:spcBef>
                <a:spcPct val="20000"/>
              </a:spcBef>
            </a:pPr>
            <a:r>
              <a:rPr lang="el-GR" sz="2700" b="1" dirty="0" smtClean="0">
                <a:solidFill>
                  <a:prstClr val="black"/>
                </a:solidFill>
                <a:latin typeface="Arial" panose="020B0604020202020204" pitchFamily="34" charset="0"/>
                <a:ea typeface="+mn-ea"/>
                <a:cs typeface="Arial" panose="020B0604020202020204" pitchFamily="34" charset="0"/>
              </a:rPr>
              <a:t/>
            </a:r>
            <a:br>
              <a:rPr lang="el-GR" sz="2700" b="1" dirty="0" smtClean="0">
                <a:solidFill>
                  <a:prstClr val="black"/>
                </a:solidFill>
                <a:latin typeface="Arial" panose="020B0604020202020204" pitchFamily="34" charset="0"/>
                <a:ea typeface="+mn-ea"/>
                <a:cs typeface="Arial" panose="020B0604020202020204" pitchFamily="34" charset="0"/>
              </a:rPr>
            </a:br>
            <a:r>
              <a:rPr lang="el-GR" sz="2700" b="1" dirty="0">
                <a:solidFill>
                  <a:prstClr val="black"/>
                </a:solidFill>
                <a:latin typeface="Arial" panose="020B0604020202020204" pitchFamily="34" charset="0"/>
                <a:ea typeface="+mn-ea"/>
                <a:cs typeface="Arial" panose="020B0604020202020204" pitchFamily="34" charset="0"/>
              </a:rPr>
              <a:t/>
            </a:r>
            <a:br>
              <a:rPr lang="el-GR" sz="2700" b="1" dirty="0">
                <a:solidFill>
                  <a:prstClr val="black"/>
                </a:solidFill>
                <a:latin typeface="Arial" panose="020B0604020202020204" pitchFamily="34" charset="0"/>
                <a:ea typeface="+mn-ea"/>
                <a:cs typeface="Arial" panose="020B0604020202020204" pitchFamily="34" charset="0"/>
              </a:rPr>
            </a:br>
            <a:r>
              <a:rPr lang="el-GR" sz="2700" b="1" dirty="0" smtClean="0">
                <a:solidFill>
                  <a:prstClr val="black"/>
                </a:solidFill>
                <a:latin typeface="Arial" panose="020B0604020202020204" pitchFamily="34" charset="0"/>
                <a:ea typeface="+mn-ea"/>
                <a:cs typeface="Arial" panose="020B0604020202020204" pitchFamily="34" charset="0"/>
              </a:rPr>
              <a:t/>
            </a:r>
            <a:br>
              <a:rPr lang="el-GR" sz="2700" b="1" dirty="0" smtClean="0">
                <a:solidFill>
                  <a:prstClr val="black"/>
                </a:solidFill>
                <a:latin typeface="Arial" panose="020B0604020202020204" pitchFamily="34" charset="0"/>
                <a:ea typeface="+mn-ea"/>
                <a:cs typeface="Arial" panose="020B0604020202020204" pitchFamily="34" charset="0"/>
              </a:rPr>
            </a:br>
            <a:r>
              <a:rPr lang="el-GR" sz="2700" b="1" dirty="0" smtClean="0">
                <a:solidFill>
                  <a:prstClr val="black"/>
                </a:solidFill>
                <a:latin typeface="Arial" panose="020B0604020202020204" pitchFamily="34" charset="0"/>
                <a:ea typeface="+mn-ea"/>
                <a:cs typeface="Arial" panose="020B0604020202020204" pitchFamily="34" charset="0"/>
              </a:rPr>
              <a:t>Πώς </a:t>
            </a:r>
            <a:r>
              <a:rPr lang="el-GR" sz="2700" b="1" dirty="0">
                <a:solidFill>
                  <a:prstClr val="black"/>
                </a:solidFill>
                <a:latin typeface="Arial" panose="020B0604020202020204" pitchFamily="34" charset="0"/>
                <a:ea typeface="+mn-ea"/>
                <a:cs typeface="Arial" panose="020B0604020202020204" pitchFamily="34" charset="0"/>
              </a:rPr>
              <a:t>μπορεί κάποιος να αντιληφθεί εάν ένα ψάρι είναι μπαγιάτικο</a:t>
            </a:r>
            <a:r>
              <a:rPr lang="el-GR" sz="1800" b="1" dirty="0" smtClean="0">
                <a:solidFill>
                  <a:prstClr val="black"/>
                </a:solidFill>
                <a:latin typeface="Arial" panose="020B0604020202020204" pitchFamily="34" charset="0"/>
                <a:ea typeface="+mn-ea"/>
                <a:cs typeface="Arial" panose="020B0604020202020204" pitchFamily="34" charset="0"/>
              </a:rPr>
              <a:t>;</a:t>
            </a:r>
            <a:br>
              <a:rPr lang="el-GR" sz="1800" b="1" dirty="0" smtClean="0">
                <a:solidFill>
                  <a:prstClr val="black"/>
                </a:solidFill>
                <a:latin typeface="Arial" panose="020B0604020202020204" pitchFamily="34" charset="0"/>
                <a:ea typeface="+mn-ea"/>
                <a:cs typeface="Arial" panose="020B0604020202020204" pitchFamily="34" charset="0"/>
              </a:rPr>
            </a:br>
            <a:r>
              <a:rPr lang="el-GR" sz="1800" b="1" dirty="0">
                <a:solidFill>
                  <a:prstClr val="black"/>
                </a:solidFill>
                <a:latin typeface="Arial" panose="020B0604020202020204" pitchFamily="34" charset="0"/>
                <a:ea typeface="+mn-ea"/>
                <a:cs typeface="Arial" panose="020B0604020202020204" pitchFamily="34" charset="0"/>
              </a:rPr>
              <a:t/>
            </a:r>
            <a:br>
              <a:rPr lang="el-GR" sz="1800" b="1" dirty="0">
                <a:solidFill>
                  <a:prstClr val="black"/>
                </a:solidFill>
                <a:latin typeface="Arial" panose="020B0604020202020204" pitchFamily="34" charset="0"/>
                <a:ea typeface="+mn-ea"/>
                <a:cs typeface="Arial" panose="020B0604020202020204" pitchFamily="34" charset="0"/>
              </a:rPr>
            </a:br>
            <a:endParaRPr lang="el-GR" dirty="0"/>
          </a:p>
        </p:txBody>
      </p:sp>
      <p:sp>
        <p:nvSpPr>
          <p:cNvPr id="3" name="Θέση περιεχομένου 2"/>
          <p:cNvSpPr>
            <a:spLocks noGrp="1"/>
          </p:cNvSpPr>
          <p:nvPr>
            <p:ph idx="1"/>
          </p:nvPr>
        </p:nvSpPr>
        <p:spPr>
          <a:xfrm>
            <a:off x="611560" y="1556792"/>
            <a:ext cx="8075240" cy="4569371"/>
          </a:xfrm>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Τα βασικά χαρακτηριστικά του μπαγιάτικου ψαριού είναι τα εξής: δυσάρεστη οσμή, γλοιώδης επιφάνεια, διογκωμένη κοιλιά, θολά μάτια και βυθισμένες κόγχες, εύκολη απολέπιση και αποσπλάχνιση, μη ελαστική σάρκα, αφυδάτωση δέρματος και αποχρωματισμοί.</a:t>
            </a: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r>
              <a:rPr lang="el-GR" sz="1800" b="1" dirty="0" smtClean="0">
                <a:latin typeface="Arial" panose="020B0604020202020204" pitchFamily="34" charset="0"/>
                <a:cs typeface="Arial" panose="020B0604020202020204" pitchFamily="34" charset="0"/>
              </a:rPr>
              <a:t>Νωπότητα αλιευμάτων</a:t>
            </a:r>
          </a:p>
          <a:p>
            <a:pPr marL="0" indent="0" algn="just">
              <a:buNone/>
            </a:pPr>
            <a:r>
              <a:rPr lang="el-GR" sz="1800" dirty="0" smtClean="0">
                <a:latin typeface="Arial" panose="020B0604020202020204" pitchFamily="34" charset="0"/>
                <a:cs typeface="Arial" panose="020B0604020202020204" pitchFamily="34" charset="0"/>
              </a:rPr>
              <a:t>Η </a:t>
            </a:r>
            <a:r>
              <a:rPr lang="el-GR" sz="1800" dirty="0" err="1" smtClean="0">
                <a:latin typeface="Arial" panose="020B0604020202020204" pitchFamily="34" charset="0"/>
                <a:cs typeface="Arial" panose="020B0604020202020204" pitchFamily="34" charset="0"/>
              </a:rPr>
              <a:t>νωπότητα</a:t>
            </a:r>
            <a:r>
              <a:rPr lang="el-GR" sz="1800" dirty="0" smtClean="0">
                <a:latin typeface="Arial" panose="020B0604020202020204" pitchFamily="34" charset="0"/>
                <a:cs typeface="Arial" panose="020B0604020202020204" pitchFamily="34" charset="0"/>
              </a:rPr>
              <a:t> των αλιευμάτων εκτιμάται κυρίως οπτικώς, χρησιμοποιούνται επίσης όταν είναι αναγκαίο οι αισθήσεις της αφής και της όσφρησης. Βάση της</a:t>
            </a:r>
          </a:p>
          <a:p>
            <a:pPr marL="0" indent="0" algn="just">
              <a:buNone/>
            </a:pPr>
            <a:r>
              <a:rPr lang="el-GR" sz="1800" dirty="0" smtClean="0">
                <a:latin typeface="Arial" panose="020B0604020202020204" pitchFamily="34" charset="0"/>
                <a:cs typeface="Arial" panose="020B0604020202020204" pitchFamily="34" charset="0"/>
              </a:rPr>
              <a:t>Ευρωπαϊκής νομοθεσίας τα αλιεύματα κατηγοριοποιούνται σε </a:t>
            </a:r>
            <a:r>
              <a:rPr lang="el-GR" sz="1800" b="1" dirty="0" smtClean="0">
                <a:latin typeface="Arial" panose="020B0604020202020204" pitchFamily="34" charset="0"/>
                <a:cs typeface="Arial" panose="020B0604020202020204" pitchFamily="34" charset="0"/>
              </a:rPr>
              <a:t>τέσσερις</a:t>
            </a:r>
            <a:r>
              <a:rPr lang="el-GR" sz="1800" dirty="0" smtClean="0">
                <a:latin typeface="Arial" panose="020B0604020202020204" pitchFamily="34" charset="0"/>
                <a:cs typeface="Arial" panose="020B0604020202020204" pitchFamily="34" charset="0"/>
              </a:rPr>
              <a:t> κατηγορίες: </a:t>
            </a:r>
            <a:r>
              <a:rPr lang="el-GR" sz="1800" b="1" dirty="0" smtClean="0">
                <a:latin typeface="Arial" panose="020B0604020202020204" pitchFamily="34" charset="0"/>
                <a:cs typeface="Arial" panose="020B0604020202020204" pitchFamily="34" charset="0"/>
              </a:rPr>
              <a:t>εξαιρετικό</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κατηγορία Α</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κατηγορία Β </a:t>
            </a:r>
            <a:r>
              <a:rPr lang="el-GR" sz="1800" dirty="0" smtClean="0">
                <a:latin typeface="Arial" panose="020B0604020202020204" pitchFamily="34" charset="0"/>
                <a:cs typeface="Arial" panose="020B0604020202020204" pitchFamily="34" charset="0"/>
              </a:rPr>
              <a:t>και </a:t>
            </a:r>
            <a:r>
              <a:rPr lang="el-GR" sz="1800" b="1" dirty="0" smtClean="0">
                <a:latin typeface="Arial" panose="020B0604020202020204" pitchFamily="34" charset="0"/>
                <a:cs typeface="Arial" panose="020B0604020202020204" pitchFamily="34" charset="0"/>
              </a:rPr>
              <a:t>απαράδεκτο</a:t>
            </a:r>
            <a:r>
              <a:rPr lang="el-GR" sz="1800" dirty="0" smtClean="0">
                <a:latin typeface="Arial" panose="020B0604020202020204" pitchFamily="34" charset="0"/>
                <a:cs typeface="Arial" panose="020B0604020202020204" pitchFamily="34" charset="0"/>
              </a:rPr>
              <a:t>. Στην κατηγορία εξαιρετικό κατατάσσονται τα νωπά αλιεύματα αμέσως μετά της αλίευση τους ενώ αλιεύματα που κατατάσσονται στην κατηγορία απαράδεκτο θεωρούνται ακατάλληλα για κατανάλωση ή περαιτέρω επεξεργασία.</a:t>
            </a:r>
          </a:p>
          <a:p>
            <a:pPr marL="0" indent="0" algn="just">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215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74638"/>
            <a:ext cx="8147248" cy="562074"/>
          </a:xfrm>
        </p:spPr>
        <p:txBody>
          <a:bodyPr>
            <a:normAutofit fontScale="90000"/>
          </a:bodyPr>
          <a:lstStyle/>
          <a:p>
            <a:r>
              <a:rPr lang="el-GR" sz="3200" b="1" dirty="0" smtClean="0">
                <a:latin typeface="Arial" panose="020B0604020202020204" pitchFamily="34" charset="0"/>
                <a:cs typeface="Arial" panose="020B0604020202020204" pitchFamily="34" charset="0"/>
              </a:rPr>
              <a:t>Χαρακτηριστικά νωπών ψαριών</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95536" y="1268760"/>
            <a:ext cx="8219256" cy="4857403"/>
          </a:xfrm>
        </p:spPr>
        <p:txBody>
          <a:bodyPr>
            <a:noAutofit/>
          </a:bodyPr>
          <a:lstStyle/>
          <a:p>
            <a:pPr marL="0" indent="0" algn="just">
              <a:buNone/>
            </a:pPr>
            <a:r>
              <a:rPr lang="el-GR" sz="1800" b="1" dirty="0" smtClean="0">
                <a:latin typeface="Arial" panose="020B0604020202020204" pitchFamily="34" charset="0"/>
                <a:cs typeface="Arial" panose="020B0604020202020204" pitchFamily="34" charset="0"/>
              </a:rPr>
              <a:t>Γενική εμφάνιση: </a:t>
            </a:r>
            <a:r>
              <a:rPr lang="el-GR" sz="1800" dirty="0" smtClean="0">
                <a:latin typeface="Arial" panose="020B0604020202020204" pitchFamily="34" charset="0"/>
                <a:cs typeface="Arial" panose="020B0604020202020204" pitchFamily="34" charset="0"/>
              </a:rPr>
              <a:t>Λαμπερή με μεταλλική λάμψη και ανταύγεια ίριδας. Χρώματα ζωντανά και ωραία, χαρακτηριστικά του είδους. Πλήρης ή μερική κατάσταση νεκρικής ακαμψίας.</a:t>
            </a:r>
          </a:p>
          <a:p>
            <a:pPr marL="0" indent="0" algn="just">
              <a:buNone/>
            </a:pPr>
            <a:r>
              <a:rPr lang="el-GR" sz="1800" b="1" dirty="0" smtClean="0">
                <a:latin typeface="Arial" panose="020B0604020202020204" pitchFamily="34" charset="0"/>
                <a:cs typeface="Arial" panose="020B0604020202020204" pitchFamily="34" charset="0"/>
              </a:rPr>
              <a:t>Επιφάνεια σώματος: </a:t>
            </a:r>
            <a:r>
              <a:rPr lang="el-GR" sz="1800" dirty="0" smtClean="0">
                <a:latin typeface="Arial" panose="020B0604020202020204" pitchFamily="34" charset="0"/>
                <a:cs typeface="Arial" panose="020B0604020202020204" pitchFamily="34" charset="0"/>
              </a:rPr>
              <a:t>Λαμπερή και υγρή, απουσία οποιασδήποτε έκκρισης, ελαφρό στρώμα καθαρής και άοσμης βλέννας.</a:t>
            </a:r>
          </a:p>
          <a:p>
            <a:pPr marL="0" indent="0" algn="just">
              <a:buNone/>
            </a:pPr>
            <a:r>
              <a:rPr lang="el-GR" sz="1800" b="1" dirty="0" smtClean="0">
                <a:latin typeface="Arial" panose="020B0604020202020204" pitchFamily="34" charset="0"/>
                <a:cs typeface="Arial" panose="020B0604020202020204" pitchFamily="34" charset="0"/>
              </a:rPr>
              <a:t>Οσμή: </a:t>
            </a:r>
            <a:r>
              <a:rPr lang="el-GR" sz="1800" dirty="0" smtClean="0">
                <a:latin typeface="Arial" panose="020B0604020202020204" pitchFamily="34" charset="0"/>
                <a:cs typeface="Arial" panose="020B0604020202020204" pitchFamily="34" charset="0"/>
              </a:rPr>
              <a:t>(διαπιστώνεται καλύτερα στην κοιλιακή κοιλότητα και στα βράγχια): Τα νωπά ψάρια έχουν ιδιάζουσα, ελαφρά ευχάριστη οσμή, χαρακτηριστική των</a:t>
            </a:r>
          </a:p>
          <a:p>
            <a:pPr marL="0" indent="0" algn="just">
              <a:buNone/>
            </a:pPr>
            <a:r>
              <a:rPr lang="el-GR" sz="1800" dirty="0" smtClean="0">
                <a:latin typeface="Arial" panose="020B0604020202020204" pitchFamily="34" charset="0"/>
                <a:cs typeface="Arial" panose="020B0604020202020204" pitchFamily="34" charset="0"/>
              </a:rPr>
              <a:t>φυκιών της θάλασσας ή λάσπης του γλυκού νερού ανάλογα με την προέλευση</a:t>
            </a:r>
          </a:p>
          <a:p>
            <a:pPr marL="0" indent="0" algn="just">
              <a:buNone/>
            </a:pPr>
            <a:r>
              <a:rPr lang="el-GR" sz="1800" dirty="0" smtClean="0">
                <a:latin typeface="Arial" panose="020B0604020202020204" pitchFamily="34" charset="0"/>
                <a:cs typeface="Arial" panose="020B0604020202020204" pitchFamily="34" charset="0"/>
              </a:rPr>
              <a:t>τους.</a:t>
            </a:r>
          </a:p>
          <a:p>
            <a:pPr marL="0" indent="0" algn="just">
              <a:buNone/>
            </a:pPr>
            <a:r>
              <a:rPr lang="el-GR" sz="1800" b="1" dirty="0" smtClean="0">
                <a:latin typeface="Arial" panose="020B0604020202020204" pitchFamily="34" charset="0"/>
                <a:cs typeface="Arial" panose="020B0604020202020204" pitchFamily="34" charset="0"/>
              </a:rPr>
              <a:t>Σώμα: </a:t>
            </a:r>
            <a:r>
              <a:rPr lang="el-GR" sz="1800" dirty="0" smtClean="0">
                <a:latin typeface="Arial" panose="020B0604020202020204" pitchFamily="34" charset="0"/>
                <a:cs typeface="Arial" panose="020B0604020202020204" pitchFamily="34" charset="0"/>
              </a:rPr>
              <a:t>Στο στάδιο της νεκρικής ακαμψίας (10 λεπτά ως λίγες ώρες) το σώμα είναι δύσκαμπτο, η σάρκα συμπαγής και δεν διατηρεί τα αποτυπώματα των δακτύλων μετά πίεση. Τα φρεσκοαλιευμένα ψάρια πριν την έναρξη νεκρικής ακαμψίας δεν έχουν ανθεκτική και ελαστική σάρκα. Η νεκρική ακαμψία αρχίζει 10-14 λεπτά της ώρας μετά την σύλληψη των ψαριών και διαρκεί 15 έως 17 ώρες ανάλογα με την υγιεινή κατάσταση, το είδος των ψαριών, το στρες, τη θερμοκρασία κ.α. Κατά τη διάρκεια της νεκρικής ακαμψίας η σάρκα των ψαριών είναι συμπαγής ενώ μετά τη λύση της γίνεται μαλακή και όταν συμπιέζεται μεταξύ δακτύλων υποχωρεί. </a:t>
            </a:r>
          </a:p>
        </p:txBody>
      </p:sp>
    </p:spTree>
    <p:extLst>
      <p:ext uri="{BB962C8B-B14F-4D97-AF65-F5344CB8AC3E}">
        <p14:creationId xmlns:p14="http://schemas.microsoft.com/office/powerpoint/2010/main" val="215559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44624"/>
            <a:ext cx="8003232" cy="792088"/>
          </a:xfrm>
        </p:spPr>
        <p:txBody>
          <a:bodyPr>
            <a:normAutofit/>
          </a:bodyPr>
          <a:lstStyle/>
          <a:p>
            <a:r>
              <a:rPr lang="el-GR" sz="3200" b="1" dirty="0" smtClean="0">
                <a:latin typeface="Arial" panose="020B0604020202020204" pitchFamily="34" charset="0"/>
                <a:cs typeface="Arial" panose="020B0604020202020204" pitchFamily="34" charset="0"/>
              </a:rPr>
              <a:t>Χαρακτηριστικά νωπών ψαριών</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95536" y="908720"/>
            <a:ext cx="8291264" cy="5760640"/>
          </a:xfrm>
        </p:spPr>
        <p:txBody>
          <a:bodyPr>
            <a:noAutofit/>
          </a:bodyPr>
          <a:lstStyle/>
          <a:p>
            <a:pPr marL="0" indent="0" algn="just">
              <a:buNone/>
            </a:pPr>
            <a:r>
              <a:rPr lang="el-GR" sz="1800" b="1" dirty="0" smtClean="0">
                <a:latin typeface="Arial" panose="020B0604020202020204" pitchFamily="34" charset="0"/>
                <a:cs typeface="Arial" panose="020B0604020202020204" pitchFamily="34" charset="0"/>
              </a:rPr>
              <a:t>Δέρμα: </a:t>
            </a:r>
            <a:r>
              <a:rPr lang="el-GR" sz="1800" dirty="0" smtClean="0">
                <a:latin typeface="Arial" panose="020B0604020202020204" pitchFamily="34" charset="0"/>
                <a:cs typeface="Arial" panose="020B0604020202020204" pitchFamily="34" charset="0"/>
              </a:rPr>
              <a:t>Μεταλλικού χρώματος, τεταμένο, γυαλιστερό και υγρό. Καλά</a:t>
            </a:r>
          </a:p>
          <a:p>
            <a:pPr marL="0" indent="0" algn="just">
              <a:buNone/>
            </a:pPr>
            <a:r>
              <a:rPr lang="el-GR" sz="1800" dirty="0" smtClean="0">
                <a:latin typeface="Arial" panose="020B0604020202020204" pitchFamily="34" charset="0"/>
                <a:cs typeface="Arial" panose="020B0604020202020204" pitchFamily="34" charset="0"/>
              </a:rPr>
              <a:t>προσκολλημένο στον υποκείμενο ιστό, χωρίς πτυχές ή ρήξεις, με χρώματα</a:t>
            </a:r>
          </a:p>
          <a:p>
            <a:pPr marL="0" indent="0" algn="just">
              <a:buNone/>
            </a:pPr>
            <a:r>
              <a:rPr lang="el-GR" sz="1800" dirty="0" smtClean="0">
                <a:latin typeface="Arial" panose="020B0604020202020204" pitchFamily="34" charset="0"/>
                <a:cs typeface="Arial" panose="020B0604020202020204" pitchFamily="34" charset="0"/>
              </a:rPr>
              <a:t>ανάλογα με το είδος του ψαριού.</a:t>
            </a:r>
          </a:p>
          <a:p>
            <a:pPr marL="0" indent="0" algn="just">
              <a:buNone/>
            </a:pPr>
            <a:r>
              <a:rPr lang="el-GR" sz="1800" b="1" dirty="0" smtClean="0">
                <a:latin typeface="Arial" panose="020B0604020202020204" pitchFamily="34" charset="0"/>
                <a:cs typeface="Arial" panose="020B0604020202020204" pitchFamily="34" charset="0"/>
              </a:rPr>
              <a:t>Κοιλιακή χώρα: </a:t>
            </a:r>
            <a:r>
              <a:rPr lang="el-GR" sz="1800" dirty="0" smtClean="0">
                <a:latin typeface="Arial" panose="020B0604020202020204" pitchFamily="34" charset="0"/>
                <a:cs typeface="Arial" panose="020B0604020202020204" pitchFamily="34" charset="0"/>
              </a:rPr>
              <a:t>Η κοιλιά είναι κυλινδρική ή ελαφρά πιεσμένη πλευρικά με λέπια γυαλιστερά, λευκωπά ή αργυρόχροα. Δεν παρουσιάζει οποιαδήποτε αλλοίωση σε ότι αφορά το χρωματισμό και τη συνεκτικότητα και δεν παρουσιάζει τυμπανισμό, ρωγμές ή κηλίδες. Η έδρα είναι καλώς κλειστή και δεν παρουσιάζεται έξοδος κοπράνων.</a:t>
            </a:r>
          </a:p>
          <a:p>
            <a:pPr marL="0" indent="0" algn="just">
              <a:buNone/>
            </a:pPr>
            <a:r>
              <a:rPr lang="el-GR" sz="1800" b="1" dirty="0" smtClean="0">
                <a:latin typeface="Arial" panose="020B0604020202020204" pitchFamily="34" charset="0"/>
                <a:cs typeface="Arial" panose="020B0604020202020204" pitchFamily="34" charset="0"/>
              </a:rPr>
              <a:t>Λέπια και πτερύγια: </a:t>
            </a:r>
            <a:r>
              <a:rPr lang="el-GR" sz="1800" dirty="0" smtClean="0">
                <a:latin typeface="Arial" panose="020B0604020202020204" pitchFamily="34" charset="0"/>
                <a:cs typeface="Arial" panose="020B0604020202020204" pitchFamily="34" charset="0"/>
              </a:rPr>
              <a:t>Προσκολλημένα ισχυρά στο υποκείμενο δέρμα, υγρά και</a:t>
            </a:r>
          </a:p>
          <a:p>
            <a:pPr marL="0" indent="0" algn="just">
              <a:buNone/>
            </a:pPr>
            <a:r>
              <a:rPr lang="el-GR" sz="1800" dirty="0" smtClean="0">
                <a:latin typeface="Arial" panose="020B0604020202020204" pitchFamily="34" charset="0"/>
                <a:cs typeface="Arial" panose="020B0604020202020204" pitchFamily="34" charset="0"/>
              </a:rPr>
              <a:t>γυαλιστερά, δύσκολη η απόσπαση τους. Τα πτερύγια επίσης είναι καλώς</a:t>
            </a:r>
          </a:p>
          <a:p>
            <a:pPr marL="0" indent="0" algn="just">
              <a:buNone/>
            </a:pPr>
            <a:r>
              <a:rPr lang="el-GR" sz="1800" dirty="0" smtClean="0">
                <a:latin typeface="Arial" panose="020B0604020202020204" pitchFamily="34" charset="0"/>
                <a:cs typeface="Arial" panose="020B0604020202020204" pitchFamily="34" charset="0"/>
              </a:rPr>
              <a:t>προσκολλημένα στο σώμα. Όταν ανοιχθούν (εκταθούν) επανέρχονται αμέσως στη θέση τους.</a:t>
            </a:r>
          </a:p>
          <a:p>
            <a:pPr marL="0" indent="0" algn="just">
              <a:buNone/>
            </a:pPr>
            <a:r>
              <a:rPr lang="el-GR" sz="1800" b="1" dirty="0" smtClean="0">
                <a:latin typeface="Arial" panose="020B0604020202020204" pitchFamily="34" charset="0"/>
                <a:cs typeface="Arial" panose="020B0604020202020204" pitchFamily="34" charset="0"/>
              </a:rPr>
              <a:t>Μάτια: </a:t>
            </a:r>
            <a:r>
              <a:rPr lang="el-GR" sz="1800" dirty="0" smtClean="0">
                <a:latin typeface="Arial" panose="020B0604020202020204" pitchFamily="34" charset="0"/>
                <a:cs typeface="Arial" panose="020B0604020202020204" pitchFamily="34" charset="0"/>
              </a:rPr>
              <a:t>Ζωντανά λαμπερά. Καταλαμβάνουν ολόκληρο τον οφθαλμικό κόγχο</a:t>
            </a:r>
          </a:p>
          <a:p>
            <a:pPr marL="0" indent="0" algn="just">
              <a:buNone/>
            </a:pPr>
            <a:r>
              <a:rPr lang="el-GR" sz="1800" dirty="0" smtClean="0">
                <a:latin typeface="Arial" panose="020B0604020202020204" pitchFamily="34" charset="0"/>
                <a:cs typeface="Arial" panose="020B0604020202020204" pitchFamily="34" charset="0"/>
              </a:rPr>
              <a:t>Έντονα κυρτά ή προεξέχοντα. Ο κερατοειδής χιτώνας κυρτός, διαυγής και η κόρη διευρυμένη και μελανή. Η ίριδα είναι χρυσίζουσα και χωρίς οποιεσδήποτε κηλίδες.</a:t>
            </a:r>
          </a:p>
        </p:txBody>
      </p:sp>
    </p:spTree>
    <p:extLst>
      <p:ext uri="{BB962C8B-B14F-4D97-AF65-F5344CB8AC3E}">
        <p14:creationId xmlns:p14="http://schemas.microsoft.com/office/powerpoint/2010/main" val="538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Χαρακτηριστικά νωπών ψαριών</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lgn="just">
              <a:buNone/>
            </a:pPr>
            <a:r>
              <a:rPr lang="el-GR" sz="1800" b="1" dirty="0" smtClean="0">
                <a:latin typeface="Arial" panose="020B0604020202020204" pitchFamily="34" charset="0"/>
                <a:cs typeface="Arial" panose="020B0604020202020204" pitchFamily="34" charset="0"/>
              </a:rPr>
              <a:t>Βραγχιοκαλύμματα: </a:t>
            </a:r>
            <a:r>
              <a:rPr lang="el-GR" sz="1800" dirty="0" smtClean="0">
                <a:latin typeface="Arial" panose="020B0604020202020204" pitchFamily="34" charset="0"/>
                <a:cs typeface="Arial" panose="020B0604020202020204" pitchFamily="34" charset="0"/>
              </a:rPr>
              <a:t>Καλώς προσκολλημένα στο κεφάλι και χωρίς κηλίδες, τόσο στην εσωτερική όσο και στην εξωτερική επιφάνεια. Παντελής απουσία αιματώματος στο ελεύθερο άνοιγμα. </a:t>
            </a:r>
          </a:p>
          <a:p>
            <a:pPr marL="0" indent="0" algn="just">
              <a:buNone/>
            </a:pPr>
            <a:r>
              <a:rPr lang="el-GR" sz="1800" b="1" dirty="0" smtClean="0">
                <a:latin typeface="Arial" panose="020B0604020202020204" pitchFamily="34" charset="0"/>
                <a:cs typeface="Arial" panose="020B0604020202020204" pitchFamily="34" charset="0"/>
              </a:rPr>
              <a:t>Σπλάγχνα/ Περιτόναιο: </a:t>
            </a:r>
            <a:r>
              <a:rPr lang="el-GR" sz="1800" dirty="0" smtClean="0">
                <a:latin typeface="Arial" panose="020B0604020202020204" pitchFamily="34" charset="0"/>
                <a:cs typeface="Arial" panose="020B0604020202020204" pitchFamily="34" charset="0"/>
              </a:rPr>
              <a:t>Σπλάγχνα λεία, καθαρά λαμπερού χρώματος, ακέραια και άοσμα ή με ελαφρά οσμή (του ψαριού). Περιτόναιο καλά προσκολλημένο στα κοιλιακά τοιχώματα και λαμπερό.</a:t>
            </a:r>
          </a:p>
          <a:p>
            <a:pPr marL="0" indent="0" algn="just">
              <a:buNone/>
            </a:pPr>
            <a:r>
              <a:rPr lang="el-GR" sz="1800" b="1" dirty="0" smtClean="0">
                <a:latin typeface="Arial" panose="020B0604020202020204" pitchFamily="34" charset="0"/>
                <a:cs typeface="Arial" panose="020B0604020202020204" pitchFamily="34" charset="0"/>
              </a:rPr>
              <a:t>Σάρκα: </a:t>
            </a:r>
            <a:r>
              <a:rPr lang="el-GR" sz="1800" dirty="0" smtClean="0">
                <a:latin typeface="Arial" panose="020B0604020202020204" pitchFamily="34" charset="0"/>
                <a:cs typeface="Arial" panose="020B0604020202020204" pitchFamily="34" charset="0"/>
              </a:rPr>
              <a:t>Λευκή ή ελαφρά ροδαλή, ελαστική χωρίς άλλο χρώμα κατά μήκος της</a:t>
            </a:r>
          </a:p>
          <a:p>
            <a:pPr marL="0" indent="0" algn="just">
              <a:buNone/>
            </a:pPr>
            <a:r>
              <a:rPr lang="el-GR" sz="1800" dirty="0" smtClean="0">
                <a:latin typeface="Arial" panose="020B0604020202020204" pitchFamily="34" charset="0"/>
                <a:cs typeface="Arial" panose="020B0604020202020204" pitchFamily="34" charset="0"/>
              </a:rPr>
              <a:t>σπονδυλικής στήλης. Ανθεκτική στην πίεση με τα δάχτυλα. Η σπονδυλική στήλη αποχωρίζεται δύσκολα από τους γύρω μυς</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69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smtClean="0">
                <a:latin typeface="Arial" panose="020B0604020202020204" pitchFamily="34" charset="0"/>
                <a:cs typeface="Arial" panose="020B0604020202020204" pitchFamily="34" charset="0"/>
              </a:rPr>
              <a:t>Χαρακτηριστικά αλλοιωμένων / υποβαθμισμένων ψαριών</a:t>
            </a:r>
            <a:endParaRPr lang="el-GR" sz="2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23528" y="1628800"/>
            <a:ext cx="8301608" cy="4958011"/>
          </a:xfrm>
        </p:spPr>
        <p:txBody>
          <a:bodyPr>
            <a:normAutofit/>
          </a:bodyPr>
          <a:lstStyle/>
          <a:p>
            <a:pPr algn="just"/>
            <a:r>
              <a:rPr lang="el-GR" sz="1800" b="1" dirty="0" smtClean="0">
                <a:latin typeface="Arial" panose="020B0604020202020204" pitchFamily="34" charset="0"/>
                <a:cs typeface="Arial" panose="020B0604020202020204" pitchFamily="34" charset="0"/>
              </a:rPr>
              <a:t>Οσμή: </a:t>
            </a:r>
            <a:r>
              <a:rPr lang="el-GR" sz="1800" dirty="0" smtClean="0">
                <a:latin typeface="Arial" panose="020B0604020202020204" pitchFamily="34" charset="0"/>
                <a:cs typeface="Arial" panose="020B0604020202020204" pitchFamily="34" charset="0"/>
              </a:rPr>
              <a:t>Έντονη, δυσάρεστη, συχνά αμμωνιακή.</a:t>
            </a:r>
          </a:p>
          <a:p>
            <a:pPr algn="just"/>
            <a:r>
              <a:rPr lang="el-GR" sz="1800" b="1" dirty="0" smtClean="0">
                <a:latin typeface="Arial" panose="020B0604020202020204" pitchFamily="34" charset="0"/>
                <a:cs typeface="Arial" panose="020B0604020202020204" pitchFamily="34" charset="0"/>
              </a:rPr>
              <a:t>Εξωτερική όψη: </a:t>
            </a:r>
            <a:r>
              <a:rPr lang="el-GR" sz="1800" dirty="0" smtClean="0">
                <a:latin typeface="Arial" panose="020B0604020202020204" pitchFamily="34" charset="0"/>
                <a:cs typeface="Arial" panose="020B0604020202020204" pitchFamily="34" charset="0"/>
              </a:rPr>
              <a:t>Επιφάνεια του σώματος γλοιώδης. Το ψάρι τοποθετούμενο στην παλάμη γλιστράει. Δερματική βλέννη θολή.</a:t>
            </a:r>
          </a:p>
          <a:p>
            <a:pPr algn="just"/>
            <a:r>
              <a:rPr lang="el-GR" sz="1800" b="1" dirty="0" smtClean="0">
                <a:latin typeface="Arial" panose="020B0604020202020204" pitchFamily="34" charset="0"/>
                <a:cs typeface="Arial" panose="020B0604020202020204" pitchFamily="34" charset="0"/>
              </a:rPr>
              <a:t>Επιφάνεια: </a:t>
            </a:r>
            <a:r>
              <a:rPr lang="el-GR" sz="1800" dirty="0" smtClean="0">
                <a:latin typeface="Arial" panose="020B0604020202020204" pitchFamily="34" charset="0"/>
                <a:cs typeface="Arial" panose="020B0604020202020204" pitchFamily="34" charset="0"/>
              </a:rPr>
              <a:t>Αποχρωματισμένη. Όψη ξεθωριασμένη και θαμπή.</a:t>
            </a:r>
          </a:p>
          <a:p>
            <a:pPr algn="just"/>
            <a:r>
              <a:rPr lang="el-GR" sz="1800" b="1" dirty="0" smtClean="0">
                <a:latin typeface="Arial" panose="020B0604020202020204" pitchFamily="34" charset="0"/>
                <a:cs typeface="Arial" panose="020B0604020202020204" pitchFamily="34" charset="0"/>
              </a:rPr>
              <a:t>Σώμα: </a:t>
            </a:r>
            <a:r>
              <a:rPr lang="el-GR" sz="1800" dirty="0" smtClean="0">
                <a:latin typeface="Arial" panose="020B0604020202020204" pitchFamily="34" charset="0"/>
                <a:cs typeface="Arial" panose="020B0604020202020204" pitchFamily="34" charset="0"/>
              </a:rPr>
              <a:t>Το σώμα γενικά χαρακτηρίζεται από πλαδαρότητα και λυγίζει όταν το ψάρι κρατηθεί με τα δάχτυλα σε οριζόντια θέση.</a:t>
            </a:r>
          </a:p>
          <a:p>
            <a:pPr algn="just"/>
            <a:r>
              <a:rPr lang="el-GR" sz="1800" b="1" dirty="0" smtClean="0">
                <a:latin typeface="Arial" panose="020B0604020202020204" pitchFamily="34" charset="0"/>
                <a:cs typeface="Arial" panose="020B0604020202020204" pitchFamily="34" charset="0"/>
              </a:rPr>
              <a:t>Δέρμα: </a:t>
            </a:r>
            <a:r>
              <a:rPr lang="el-GR" sz="1800" dirty="0" smtClean="0">
                <a:latin typeface="Arial" panose="020B0604020202020204" pitchFamily="34" charset="0"/>
                <a:cs typeface="Arial" panose="020B0604020202020204" pitchFamily="34" charset="0"/>
              </a:rPr>
              <a:t>Ρυτιδώνεται, αφυδατώνεται και σχίζεται εύκολα, κυρίως στην κοιλιά. Χρώμα όχι λαμπερό.</a:t>
            </a:r>
          </a:p>
          <a:p>
            <a:pPr algn="just"/>
            <a:r>
              <a:rPr lang="el-GR" sz="1800" b="1" dirty="0" smtClean="0">
                <a:latin typeface="Arial" panose="020B0604020202020204" pitchFamily="34" charset="0"/>
                <a:cs typeface="Arial" panose="020B0604020202020204" pitchFamily="34" charset="0"/>
              </a:rPr>
              <a:t>Κοιλιακή χώρα: </a:t>
            </a:r>
            <a:r>
              <a:rPr lang="el-GR" sz="1800" dirty="0" smtClean="0">
                <a:latin typeface="Arial" panose="020B0604020202020204" pitchFamily="34" charset="0"/>
                <a:cs typeface="Arial" panose="020B0604020202020204" pitchFamily="34" charset="0"/>
              </a:rPr>
              <a:t>Κοιλιά συχνά διογκωμένη από αέρια τοιχώματα έντονα πλαδαρά που εύκολα σχίζονται. Έδρα ανοιχτή και συνήθως λερωμένη από εκκρίματα. </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7255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0"/>
            <a:ext cx="8229600" cy="1143000"/>
          </a:xfrm>
        </p:spPr>
        <p:txBody>
          <a:bodyPr>
            <a:normAutofit/>
          </a:bodyPr>
          <a:lstStyle/>
          <a:p>
            <a:r>
              <a:rPr lang="en-US" sz="3200" b="1" dirty="0" smtClean="0">
                <a:latin typeface="Arial" panose="020B0604020202020204" pitchFamily="34" charset="0"/>
                <a:cs typeface="Arial" panose="020B0604020202020204" pitchFamily="34" charset="0"/>
              </a:rPr>
              <a:t>H </a:t>
            </a:r>
            <a:r>
              <a:rPr lang="el-GR" sz="3200" b="1" dirty="0" smtClean="0">
                <a:latin typeface="Arial" panose="020B0604020202020204" pitchFamily="34" charset="0"/>
                <a:cs typeface="Arial" panose="020B0604020202020204" pitchFamily="34" charset="0"/>
              </a:rPr>
              <a:t>μαγειρική των ψαριών</a:t>
            </a: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r>
              <a:rPr lang="el-GR" sz="1800" b="1" dirty="0" smtClean="0">
                <a:latin typeface="Arial" panose="020B0604020202020204" pitchFamily="34" charset="0"/>
                <a:cs typeface="Arial" panose="020B0604020202020204" pitchFamily="34" charset="0"/>
              </a:rPr>
              <a:t>τα αλιεύματα και τα ψάρια μαγειρεύονται σχεδόν με όλους τους τρόπους</a:t>
            </a:r>
            <a:endParaRPr lang="el-GR" sz="1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539552" y="1196752"/>
            <a:ext cx="8147248" cy="6048672"/>
          </a:xfrm>
        </p:spPr>
        <p:txBody>
          <a:bodyPr>
            <a:noAutofit/>
          </a:bodyPr>
          <a:lstStyle/>
          <a:p>
            <a:pPr marL="0" indent="0" algn="just">
              <a:buNone/>
            </a:pPr>
            <a:r>
              <a:rPr lang="el-GR" sz="1800" b="1" dirty="0" smtClean="0">
                <a:latin typeface="Arial" panose="020B0604020202020204" pitchFamily="34" charset="0"/>
                <a:cs typeface="Arial" panose="020B0604020202020204" pitchFamily="34" charset="0"/>
              </a:rPr>
              <a:t>Βρασμός: </a:t>
            </a:r>
            <a:r>
              <a:rPr lang="el-GR" sz="1800" dirty="0" smtClean="0">
                <a:latin typeface="Arial" panose="020B0604020202020204" pitchFamily="34" charset="0"/>
                <a:cs typeface="Arial" panose="020B0604020202020204" pitchFamily="34" charset="0"/>
              </a:rPr>
              <a:t>το ψάρι βράζει (θερμοκρασία 100 βαθμών) σε αλατισμένο νερό που έχει ενισχυθεί με </a:t>
            </a:r>
            <a:r>
              <a:rPr lang="el-GR" sz="1800" dirty="0" err="1" smtClean="0">
                <a:latin typeface="Arial" panose="020B0604020202020204" pitchFamily="34" charset="0"/>
                <a:cs typeface="Arial" panose="020B0604020202020204" pitchFamily="34" charset="0"/>
              </a:rPr>
              <a:t>κουρ</a:t>
            </a:r>
            <a:r>
              <a:rPr lang="el-GR" sz="1800" dirty="0" smtClean="0">
                <a:latin typeface="Arial" panose="020B0604020202020204" pitchFamily="34" charset="0"/>
                <a:cs typeface="Arial" panose="020B0604020202020204" pitchFamily="34" charset="0"/>
              </a:rPr>
              <a:t> – </a:t>
            </a:r>
            <a:r>
              <a:rPr lang="el-GR" sz="1800" dirty="0" err="1" smtClean="0">
                <a:latin typeface="Arial" panose="020B0604020202020204" pitchFamily="34" charset="0"/>
                <a:cs typeface="Arial" panose="020B0604020202020204" pitchFamily="34" charset="0"/>
              </a:rPr>
              <a:t>μπουγιόν</a:t>
            </a:r>
            <a:r>
              <a:rPr lang="el-GR" sz="1800" dirty="0" smtClean="0">
                <a:latin typeface="Arial" panose="020B0604020202020204" pitchFamily="34" charset="0"/>
                <a:cs typeface="Arial" panose="020B0604020202020204" pitchFamily="34" charset="0"/>
              </a:rPr>
              <a:t>, δηλαδή με λαχανικά και αρωματικά φυτά, όπως: θυμάρι, δάφνη, μαϊντανό κρεμμύδι, καρότο, πιπέρι σε κόκκους, λεμόνι ή ξύδι ή κρασί ανάλογα με τη συνταγή. </a:t>
            </a:r>
          </a:p>
          <a:p>
            <a:pPr marL="0" indent="0" algn="just">
              <a:buNone/>
            </a:pPr>
            <a:r>
              <a:rPr lang="el-GR" sz="1800" b="1" dirty="0" smtClean="0">
                <a:latin typeface="Arial" panose="020B0604020202020204" pitchFamily="34" charset="0"/>
                <a:cs typeface="Arial" panose="020B0604020202020204" pitchFamily="34" charset="0"/>
              </a:rPr>
              <a:t>Τί είναι το </a:t>
            </a:r>
            <a:r>
              <a:rPr lang="el-GR" sz="1800" b="1" dirty="0" err="1" smtClean="0">
                <a:latin typeface="Arial" panose="020B0604020202020204" pitchFamily="34" charset="0"/>
                <a:cs typeface="Arial" panose="020B0604020202020204" pitchFamily="34" charset="0"/>
              </a:rPr>
              <a:t>κουρ</a:t>
            </a:r>
            <a:r>
              <a:rPr lang="el-GR" sz="1800" b="1" dirty="0" smtClean="0">
                <a:latin typeface="Arial" panose="020B0604020202020204" pitchFamily="34" charset="0"/>
                <a:cs typeface="Arial" panose="020B0604020202020204" pitchFamily="34" charset="0"/>
              </a:rPr>
              <a:t>-</a:t>
            </a:r>
            <a:r>
              <a:rPr lang="el-GR" sz="1800" b="1" dirty="0" err="1" smtClean="0">
                <a:latin typeface="Arial" panose="020B0604020202020204" pitchFamily="34" charset="0"/>
                <a:cs typeface="Arial" panose="020B0604020202020204" pitchFamily="34" charset="0"/>
              </a:rPr>
              <a:t>μπουγιόν</a:t>
            </a:r>
            <a:endParaRPr lang="el-GR" sz="1800" b="1" dirty="0" smtClean="0">
              <a:latin typeface="Arial" panose="020B0604020202020204" pitchFamily="34" charset="0"/>
              <a:cs typeface="Arial" panose="020B0604020202020204" pitchFamily="34" charset="0"/>
            </a:endParaRPr>
          </a:p>
          <a:p>
            <a:pPr marL="0" indent="0" algn="just">
              <a:buNone/>
            </a:pPr>
            <a:r>
              <a:rPr lang="el-GR" sz="1800" dirty="0" smtClean="0">
                <a:latin typeface="Arial" panose="020B0604020202020204" pitchFamily="34" charset="0"/>
                <a:cs typeface="Arial" panose="020B0604020202020204" pitchFamily="34" charset="0"/>
              </a:rPr>
              <a:t>Στις επαγγελματικές κουζίνες αντί να βράσουν τα θαλασσινά σε απλό νερό, τα βράζουν σε έναν αρωματικό ζωμό, για να αποκτήσουν θρεπτικά συστατικά, φυσικά άρωμα και σε περίπτωση που  είναι κατεψυγμένα να φύγουν ορισμένες βλαβερές ουσίες που αποκτούν κατά </a:t>
            </a:r>
            <a:r>
              <a:rPr lang="el-GR" sz="1800" smtClean="0">
                <a:latin typeface="Arial" panose="020B0604020202020204" pitchFamily="34" charset="0"/>
                <a:cs typeface="Arial" panose="020B0604020202020204" pitchFamily="34" charset="0"/>
              </a:rPr>
              <a:t>την </a:t>
            </a:r>
            <a:r>
              <a:rPr lang="el-GR" sz="1800" smtClean="0">
                <a:latin typeface="Arial" panose="020B0604020202020204" pitchFamily="34" charset="0"/>
                <a:cs typeface="Arial" panose="020B0604020202020204" pitchFamily="34" charset="0"/>
              </a:rPr>
              <a:t>ψύξη.</a:t>
            </a:r>
            <a:endParaRPr lang="el-GR" sz="1800" dirty="0" smtClean="0">
              <a:latin typeface="Arial" panose="020B0604020202020204" pitchFamily="34" charset="0"/>
              <a:cs typeface="Arial" panose="020B0604020202020204" pitchFamily="34" charset="0"/>
            </a:endParaRPr>
          </a:p>
          <a:p>
            <a:pPr marL="0" indent="0" algn="just">
              <a:buNone/>
            </a:pPr>
            <a:r>
              <a:rPr lang="el-GR" sz="1800" dirty="0" smtClean="0">
                <a:latin typeface="Arial" panose="020B0604020202020204" pitchFamily="34" charset="0"/>
                <a:cs typeface="Arial" panose="020B0604020202020204" pitchFamily="34" charset="0"/>
              </a:rPr>
              <a:t> Για πέστροφες, ξιφίες, χέλια, κυπρίνους κ.τ.λ.</a:t>
            </a:r>
          </a:p>
          <a:p>
            <a:pPr marL="0" indent="0" algn="just">
              <a:buNone/>
            </a:pPr>
            <a:r>
              <a:rPr lang="el-GR" sz="1800" dirty="0" smtClean="0">
                <a:latin typeface="Arial" panose="020B0604020202020204" pitchFamily="34" charset="0"/>
                <a:cs typeface="Arial" panose="020B0604020202020204" pitchFamily="34" charset="0"/>
              </a:rPr>
              <a:t>Παρασκευή για ένα κιλό θαλασσινά: Υλικά</a:t>
            </a:r>
          </a:p>
          <a:p>
            <a:pPr marL="0" indent="0" algn="just">
              <a:buNone/>
            </a:pPr>
            <a:r>
              <a:rPr lang="el-GR" sz="1800" dirty="0" smtClean="0">
                <a:latin typeface="Arial" panose="020B0604020202020204" pitchFamily="34" charset="0"/>
                <a:cs typeface="Arial" panose="020B0604020202020204" pitchFamily="34" charset="0"/>
              </a:rPr>
              <a:t> 1 λίτρο νερό, 200 χλ. κρασί λευκό,100 </a:t>
            </a:r>
            <a:r>
              <a:rPr lang="el-GR" sz="1800" dirty="0" err="1" smtClean="0">
                <a:latin typeface="Arial" panose="020B0604020202020204" pitchFamily="34" charset="0"/>
                <a:cs typeface="Arial" panose="020B0604020202020204" pitchFamily="34" charset="0"/>
              </a:rPr>
              <a:t>γρ</a:t>
            </a:r>
            <a:r>
              <a:rPr lang="el-GR" sz="1800" dirty="0" smtClean="0">
                <a:latin typeface="Arial" panose="020B0604020202020204" pitchFamily="34" charset="0"/>
                <a:cs typeface="Arial" panose="020B0604020202020204" pitchFamily="34" charset="0"/>
              </a:rPr>
              <a:t>. κρεμμύδι κομμένο σε λωρίδες</a:t>
            </a:r>
          </a:p>
          <a:p>
            <a:pPr marL="0" indent="0" algn="just">
              <a:buNone/>
            </a:pPr>
            <a:r>
              <a:rPr lang="el-GR" sz="1800" dirty="0" smtClean="0">
                <a:latin typeface="Arial" panose="020B0604020202020204" pitchFamily="34" charset="0"/>
                <a:cs typeface="Arial" panose="020B0604020202020204" pitchFamily="34" charset="0"/>
              </a:rPr>
              <a:t>20 </a:t>
            </a:r>
            <a:r>
              <a:rPr lang="el-GR" sz="1800" dirty="0" err="1" smtClean="0">
                <a:latin typeface="Arial" panose="020B0604020202020204" pitchFamily="34" charset="0"/>
                <a:cs typeface="Arial" panose="020B0604020202020204" pitchFamily="34" charset="0"/>
              </a:rPr>
              <a:t>γρ</a:t>
            </a:r>
            <a:r>
              <a:rPr lang="el-GR" sz="1800" dirty="0" smtClean="0">
                <a:latin typeface="Arial" panose="020B0604020202020204" pitchFamily="34" charset="0"/>
                <a:cs typeface="Arial" panose="020B0604020202020204" pitchFamily="34" charset="0"/>
              </a:rPr>
              <a:t>.  ουρές μαϊντανού,10 </a:t>
            </a:r>
            <a:r>
              <a:rPr lang="el-GR" sz="1800" dirty="0" err="1" smtClean="0">
                <a:latin typeface="Arial" panose="020B0604020202020204" pitchFamily="34" charset="0"/>
                <a:cs typeface="Arial" panose="020B0604020202020204" pitchFamily="34" charset="0"/>
              </a:rPr>
              <a:t>γρ</a:t>
            </a:r>
            <a:r>
              <a:rPr lang="el-GR" sz="1800" dirty="0" smtClean="0">
                <a:latin typeface="Arial" panose="020B0604020202020204" pitchFamily="34" charset="0"/>
                <a:cs typeface="Arial" panose="020B0604020202020204" pitchFamily="34" charset="0"/>
              </a:rPr>
              <a:t>. αλάτι χοντρό,5 </a:t>
            </a:r>
            <a:r>
              <a:rPr lang="el-GR" sz="1800" dirty="0" err="1" smtClean="0">
                <a:latin typeface="Arial" panose="020B0604020202020204" pitchFamily="34" charset="0"/>
                <a:cs typeface="Arial" panose="020B0604020202020204" pitchFamily="34" charset="0"/>
              </a:rPr>
              <a:t>τεμ</a:t>
            </a:r>
            <a:r>
              <a:rPr lang="el-GR" sz="1800" dirty="0" smtClean="0">
                <a:latin typeface="Arial" panose="020B0604020202020204" pitchFamily="34" charset="0"/>
                <a:cs typeface="Arial" panose="020B0604020202020204" pitchFamily="34" charset="0"/>
              </a:rPr>
              <a:t>. πιπέρι κόκκους, 1 φύλλο δάφνης ,θυμάρι </a:t>
            </a:r>
            <a:r>
              <a:rPr lang="el-GR" sz="1800" dirty="0" err="1" smtClean="0">
                <a:latin typeface="Arial" panose="020B0604020202020204" pitchFamily="34" charset="0"/>
                <a:cs typeface="Arial" panose="020B0604020202020204" pitchFamily="34" charset="0"/>
              </a:rPr>
              <a:t>κ.π</a:t>
            </a:r>
            <a:r>
              <a:rPr lang="el-GR" sz="1800" dirty="0" smtClean="0">
                <a:latin typeface="Arial" panose="020B0604020202020204" pitchFamily="34" charset="0"/>
                <a:cs typeface="Arial" panose="020B0604020202020204" pitchFamily="34" charset="0"/>
              </a:rPr>
              <a:t>.</a:t>
            </a:r>
          </a:p>
          <a:p>
            <a:pPr marL="0" indent="0" algn="just">
              <a:buNone/>
            </a:pPr>
            <a:r>
              <a:rPr lang="el-GR" sz="1800" dirty="0" smtClean="0">
                <a:latin typeface="Arial" panose="020B0604020202020204" pitchFamily="34" charset="0"/>
                <a:cs typeface="Arial" panose="020B0604020202020204" pitchFamily="34" charset="0"/>
              </a:rPr>
              <a:t> </a:t>
            </a:r>
          </a:p>
          <a:p>
            <a:pPr marL="0" indent="0" algn="just">
              <a:buNone/>
            </a:pPr>
            <a:r>
              <a:rPr lang="el-GR" sz="1800" b="1" dirty="0" smtClean="0">
                <a:latin typeface="Arial" panose="020B0604020202020204" pitchFamily="34" charset="0"/>
                <a:cs typeface="Arial" panose="020B0604020202020204" pitchFamily="34" charset="0"/>
              </a:rPr>
              <a:t>Βάζουμε όλα τα υλικά μας να βράσουν για 30 λεπτά. Αφήνουμε το </a:t>
            </a:r>
            <a:r>
              <a:rPr lang="el-GR" sz="1800" b="1" dirty="0" err="1" smtClean="0">
                <a:latin typeface="Arial" panose="020B0604020202020204" pitchFamily="34" charset="0"/>
                <a:cs typeface="Arial" panose="020B0604020202020204" pitchFamily="34" charset="0"/>
              </a:rPr>
              <a:t>κουρ</a:t>
            </a:r>
            <a:r>
              <a:rPr lang="el-GR" sz="1800" b="1" dirty="0" smtClean="0">
                <a:latin typeface="Arial" panose="020B0604020202020204" pitchFamily="34" charset="0"/>
                <a:cs typeface="Arial" panose="020B0604020202020204" pitchFamily="34" charset="0"/>
              </a:rPr>
              <a:t>-</a:t>
            </a:r>
            <a:r>
              <a:rPr lang="el-GR" sz="1800" b="1" dirty="0" err="1" smtClean="0">
                <a:latin typeface="Arial" panose="020B0604020202020204" pitchFamily="34" charset="0"/>
                <a:cs typeface="Arial" panose="020B0604020202020204" pitchFamily="34" charset="0"/>
              </a:rPr>
              <a:t>μπουγιόν</a:t>
            </a:r>
            <a:r>
              <a:rPr lang="el-GR" sz="1800" b="1" dirty="0" smtClean="0">
                <a:latin typeface="Arial" panose="020B0604020202020204" pitchFamily="34" charset="0"/>
                <a:cs typeface="Arial" panose="020B0604020202020204" pitchFamily="34" charset="0"/>
              </a:rPr>
              <a:t> να κρυώσει για 15 λεπτά και προσθέτουμε το ψάρι. Αφού βράσει, το κρυώνουμε και το χρησιμοποιούμε.</a:t>
            </a:r>
          </a:p>
          <a:p>
            <a:pPr marL="0" indent="0" algn="just">
              <a:buNone/>
            </a:pP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780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ψαρόσουπα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n-US" dirty="0" smtClean="0">
                <a:hlinkClick r:id="rId2"/>
              </a:rPr>
              <a:t>https://www.youtube.com/watch?v=77qyEvNRJB8</a:t>
            </a:r>
            <a:endParaRPr lang="el-GR" dirty="0" smtClean="0"/>
          </a:p>
          <a:p>
            <a:pPr marL="0" indent="0">
              <a:buNone/>
            </a:pPr>
            <a:endParaRPr lang="el-GR" dirty="0"/>
          </a:p>
        </p:txBody>
      </p:sp>
    </p:spTree>
    <p:extLst>
      <p:ext uri="{BB962C8B-B14F-4D97-AF65-F5344CB8AC3E}">
        <p14:creationId xmlns:p14="http://schemas.microsoft.com/office/powerpoint/2010/main" val="1082155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Ψάρι ποσέ</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Το ψάρι βαπτίζεται σε νερό και ακολουθείται η ίδια διαδικασία που εφαρμόζεται και στο βρασμό. Διαφοροποιείται μόνο η θερμοκρασία του νερού, στους 80 βαθμούς που θεωρείται ιδανική.</a:t>
            </a: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r>
              <a:rPr lang="el-GR" sz="1800" dirty="0" smtClean="0">
                <a:latin typeface="Arial" panose="020B0604020202020204" pitchFamily="34" charset="0"/>
                <a:cs typeface="Arial" panose="020B0604020202020204" pitchFamily="34" charset="0"/>
              </a:rPr>
              <a:t>Ψάρι ποσέ με πατάτες στο τηγάνι</a:t>
            </a: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2"/>
              </a:rPr>
              <a:t>https://www.youtube.com/watch?v=7XMeL5v1wv4</a:t>
            </a: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32583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1307</Words>
  <Application>Microsoft Office PowerPoint</Application>
  <PresentationFormat>Προβολή στην οθόνη (4:3)</PresentationFormat>
  <Paragraphs>90</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Αλιεύματα - ψάρια</vt:lpstr>
      <vt:lpstr>   Πώς μπορεί κάποιος να αντιληφθεί εάν ένα ψάρι είναι μπαγιάτικο;  </vt:lpstr>
      <vt:lpstr>Χαρακτηριστικά νωπών ψαριών</vt:lpstr>
      <vt:lpstr>Χαρακτηριστικά νωπών ψαριών</vt:lpstr>
      <vt:lpstr>Χαρακτηριστικά νωπών ψαριών</vt:lpstr>
      <vt:lpstr>Χαρακτηριστικά αλλοιωμένων / υποβαθμισμένων ψαριών</vt:lpstr>
      <vt:lpstr>H μαγειρική των ψαριών τα αλιεύματα και τα ψάρια μαγειρεύονται σχεδόν με όλους τους τρόπους</vt:lpstr>
      <vt:lpstr>ψαρόσουπα</vt:lpstr>
      <vt:lpstr>Ψάρι ποσέ</vt:lpstr>
      <vt:lpstr>Ψάρι στον ατμό</vt:lpstr>
      <vt:lpstr> ψάρι στο φούρνο</vt:lpstr>
      <vt:lpstr>Ψάρι στο τηγάνι</vt:lpstr>
      <vt:lpstr>Ψάρι στη σχάρα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46</cp:revision>
  <dcterms:created xsi:type="dcterms:W3CDTF">2021-04-06T16:37:47Z</dcterms:created>
  <dcterms:modified xsi:type="dcterms:W3CDTF">2021-04-12T06:54:27Z</dcterms:modified>
</cp:coreProperties>
</file>