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66"/>
  </p:notesMasterIdLst>
  <p:handoutMasterIdLst>
    <p:handoutMasterId r:id="rId67"/>
  </p:handoutMasterIdLst>
  <p:sldIdLst>
    <p:sldId id="256" r:id="rId2"/>
    <p:sldId id="292" r:id="rId3"/>
    <p:sldId id="293" r:id="rId4"/>
    <p:sldId id="294" r:id="rId5"/>
    <p:sldId id="346" r:id="rId6"/>
    <p:sldId id="347" r:id="rId7"/>
    <p:sldId id="348" r:id="rId8"/>
    <p:sldId id="349" r:id="rId9"/>
    <p:sldId id="350" r:id="rId10"/>
    <p:sldId id="352" r:id="rId11"/>
    <p:sldId id="353" r:id="rId12"/>
    <p:sldId id="298" r:id="rId13"/>
    <p:sldId id="416" r:id="rId14"/>
    <p:sldId id="296" r:id="rId15"/>
    <p:sldId id="297" r:id="rId16"/>
    <p:sldId id="299" r:id="rId17"/>
    <p:sldId id="300" r:id="rId18"/>
    <p:sldId id="308" r:id="rId19"/>
    <p:sldId id="315" r:id="rId20"/>
    <p:sldId id="427" r:id="rId21"/>
    <p:sldId id="408" r:id="rId22"/>
    <p:sldId id="428" r:id="rId23"/>
    <p:sldId id="420" r:id="rId24"/>
    <p:sldId id="323" r:id="rId25"/>
    <p:sldId id="324" r:id="rId26"/>
    <p:sldId id="330" r:id="rId27"/>
    <p:sldId id="331" r:id="rId28"/>
    <p:sldId id="344" r:id="rId29"/>
    <p:sldId id="336" r:id="rId30"/>
    <p:sldId id="409" r:id="rId31"/>
    <p:sldId id="411" r:id="rId32"/>
    <p:sldId id="412" r:id="rId33"/>
    <p:sldId id="413" r:id="rId34"/>
    <p:sldId id="354" r:id="rId35"/>
    <p:sldId id="355" r:id="rId36"/>
    <p:sldId id="356" r:id="rId37"/>
    <p:sldId id="357" r:id="rId38"/>
    <p:sldId id="358" r:id="rId39"/>
    <p:sldId id="359" r:id="rId40"/>
    <p:sldId id="361" r:id="rId41"/>
    <p:sldId id="365" r:id="rId42"/>
    <p:sldId id="418" r:id="rId43"/>
    <p:sldId id="370" r:id="rId44"/>
    <p:sldId id="286" r:id="rId45"/>
    <p:sldId id="372" r:id="rId46"/>
    <p:sldId id="381" r:id="rId47"/>
    <p:sldId id="375" r:id="rId48"/>
    <p:sldId id="376" r:id="rId49"/>
    <p:sldId id="378" r:id="rId50"/>
    <p:sldId id="379" r:id="rId51"/>
    <p:sldId id="380" r:id="rId52"/>
    <p:sldId id="417" r:id="rId53"/>
    <p:sldId id="382" r:id="rId54"/>
    <p:sldId id="383" r:id="rId55"/>
    <p:sldId id="384" r:id="rId56"/>
    <p:sldId id="385" r:id="rId57"/>
    <p:sldId id="414" r:id="rId58"/>
    <p:sldId id="386" r:id="rId59"/>
    <p:sldId id="415" r:id="rId60"/>
    <p:sldId id="422" r:id="rId61"/>
    <p:sldId id="425" r:id="rId62"/>
    <p:sldId id="423" r:id="rId63"/>
    <p:sldId id="424" r:id="rId64"/>
    <p:sldId id="429" r:id="rId65"/>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7895"/>
    <a:srgbClr val="990000"/>
    <a:srgbClr val="FFCC00"/>
    <a:srgbClr val="CC3300"/>
    <a:srgbClr val="FF0000"/>
    <a:srgbClr val="CCFFFF"/>
    <a:srgbClr val="FFFFCC"/>
    <a:srgbClr val="FFFF00"/>
    <a:srgbClr val="FFDC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BF7786-B94B-4499-B81E-8F05B35A0D19}" v="9" dt="2025-05-03T06:51:53.5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56" autoAdjust="0"/>
    <p:restoredTop sz="95669" autoAdjust="0"/>
  </p:normalViewPr>
  <p:slideViewPr>
    <p:cSldViewPr snapToGrid="0">
      <p:cViewPr varScale="1">
        <p:scale>
          <a:sx n="53" d="100"/>
          <a:sy n="53" d="100"/>
        </p:scale>
        <p:origin x="102" y="121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wnstantinos MATHIOPOULOS" userId="39e1a59a-baa8-4bb6-aabc-860017f977f2" providerId="ADAL" clId="{222A0798-F99E-4A65-9352-35F80F5C4DEC}"/>
    <pc:docChg chg="undo redo custSel addSld delSld modSld sldOrd">
      <pc:chgData name="kwnstantinos MATHIOPOULOS" userId="39e1a59a-baa8-4bb6-aabc-860017f977f2" providerId="ADAL" clId="{222A0798-F99E-4A65-9352-35F80F5C4DEC}" dt="2024-05-18T05:59:15.931" v="649" actId="47"/>
      <pc:docMkLst>
        <pc:docMk/>
      </pc:docMkLst>
      <pc:sldChg chg="addSp delSp modSp mod setBg">
        <pc:chgData name="kwnstantinos MATHIOPOULOS" userId="39e1a59a-baa8-4bb6-aabc-860017f977f2" providerId="ADAL" clId="{222A0798-F99E-4A65-9352-35F80F5C4DEC}" dt="2024-05-18T05:55:21.115" v="604" actId="1076"/>
        <pc:sldMkLst>
          <pc:docMk/>
          <pc:sldMk cId="1690509592" sldId="408"/>
        </pc:sldMkLst>
      </pc:sldChg>
      <pc:sldChg chg="addSp delSp modSp del mod setBg modNotesTx">
        <pc:chgData name="kwnstantinos MATHIOPOULOS" userId="39e1a59a-baa8-4bb6-aabc-860017f977f2" providerId="ADAL" clId="{222A0798-F99E-4A65-9352-35F80F5C4DEC}" dt="2024-05-18T05:52:55.467" v="586" actId="47"/>
        <pc:sldMkLst>
          <pc:docMk/>
          <pc:sldMk cId="3896028309" sldId="419"/>
        </pc:sldMkLst>
      </pc:sldChg>
      <pc:sldChg chg="addSp delSp modSp mod setBg">
        <pc:chgData name="kwnstantinos MATHIOPOULOS" userId="39e1a59a-baa8-4bb6-aabc-860017f977f2" providerId="ADAL" clId="{222A0798-F99E-4A65-9352-35F80F5C4DEC}" dt="2024-05-18T05:59:05.258" v="648" actId="27636"/>
        <pc:sldMkLst>
          <pc:docMk/>
          <pc:sldMk cId="76561506" sldId="420"/>
        </pc:sldMkLst>
      </pc:sldChg>
      <pc:sldChg chg="del">
        <pc:chgData name="kwnstantinos MATHIOPOULOS" userId="39e1a59a-baa8-4bb6-aabc-860017f977f2" providerId="ADAL" clId="{222A0798-F99E-4A65-9352-35F80F5C4DEC}" dt="2024-05-18T05:59:15.931" v="649" actId="47"/>
        <pc:sldMkLst>
          <pc:docMk/>
          <pc:sldMk cId="1540743538" sldId="421"/>
        </pc:sldMkLst>
      </pc:sldChg>
      <pc:sldChg chg="add del ord">
        <pc:chgData name="kwnstantinos MATHIOPOULOS" userId="39e1a59a-baa8-4bb6-aabc-860017f977f2" providerId="ADAL" clId="{222A0798-F99E-4A65-9352-35F80F5C4DEC}" dt="2024-05-18T05:54:21.750" v="599" actId="47"/>
        <pc:sldMkLst>
          <pc:docMk/>
          <pc:sldMk cId="2144093579" sldId="426"/>
        </pc:sldMkLst>
      </pc:sldChg>
      <pc:sldChg chg="addSp delSp modSp add mod ord modAnim">
        <pc:chgData name="kwnstantinos MATHIOPOULOS" userId="39e1a59a-baa8-4bb6-aabc-860017f977f2" providerId="ADAL" clId="{222A0798-F99E-4A65-9352-35F80F5C4DEC}" dt="2024-05-18T05:50:53.011" v="580"/>
        <pc:sldMkLst>
          <pc:docMk/>
          <pc:sldMk cId="718964629" sldId="427"/>
        </pc:sldMkLst>
      </pc:sldChg>
      <pc:sldChg chg="addSp delSp modSp add mod ord modAnim">
        <pc:chgData name="kwnstantinos MATHIOPOULOS" userId="39e1a59a-baa8-4bb6-aabc-860017f977f2" providerId="ADAL" clId="{222A0798-F99E-4A65-9352-35F80F5C4DEC}" dt="2024-05-18T05:56:24.670" v="617" actId="1076"/>
        <pc:sldMkLst>
          <pc:docMk/>
          <pc:sldMk cId="732798799" sldId="428"/>
        </pc:sldMkLst>
      </pc:sldChg>
      <pc:sldChg chg="del">
        <pc:chgData name="kwnstantinos MATHIOPOULOS" userId="39e1a59a-baa8-4bb6-aabc-860017f977f2" providerId="ADAL" clId="{222A0798-F99E-4A65-9352-35F80F5C4DEC}" dt="2024-05-18T05:51:57.383" v="581"/>
        <pc:sldMkLst>
          <pc:docMk/>
          <pc:sldMk cId="1514442522" sldId="428"/>
        </pc:sldMkLst>
      </pc:sldChg>
    </pc:docChg>
  </pc:docChgLst>
  <pc:docChgLst>
    <pc:chgData name="kwnstantinos MATHIOPOULOS" userId="39e1a59a-baa8-4bb6-aabc-860017f977f2" providerId="ADAL" clId="{E2E63EAF-880F-4B54-BC13-1C04CFEF58DE}"/>
    <pc:docChg chg="modSld sldOrd">
      <pc:chgData name="kwnstantinos MATHIOPOULOS" userId="39e1a59a-baa8-4bb6-aabc-860017f977f2" providerId="ADAL" clId="{E2E63EAF-880F-4B54-BC13-1C04CFEF58DE}" dt="2024-05-26T07:01:17.716" v="1"/>
      <pc:docMkLst>
        <pc:docMk/>
      </pc:docMkLst>
      <pc:sldChg chg="ord">
        <pc:chgData name="kwnstantinos MATHIOPOULOS" userId="39e1a59a-baa8-4bb6-aabc-860017f977f2" providerId="ADAL" clId="{E2E63EAF-880F-4B54-BC13-1C04CFEF58DE}" dt="2024-05-26T07:01:17.716" v="1"/>
        <pc:sldMkLst>
          <pc:docMk/>
          <pc:sldMk cId="0" sldId="299"/>
        </pc:sldMkLst>
      </pc:sldChg>
    </pc:docChg>
  </pc:docChgLst>
  <pc:docChgLst>
    <pc:chgData name="kwnstantinos MATHIOPOULOS" userId="39e1a59a-baa8-4bb6-aabc-860017f977f2" providerId="ADAL" clId="{A2BF7786-B94B-4499-B81E-8F05B35A0D19}"/>
    <pc:docChg chg="undo custSel addSld delSld modSld sldOrd">
      <pc:chgData name="kwnstantinos MATHIOPOULOS" userId="39e1a59a-baa8-4bb6-aabc-860017f977f2" providerId="ADAL" clId="{A2BF7786-B94B-4499-B81E-8F05B35A0D19}" dt="2025-05-03T12:48:19.251" v="261" actId="47"/>
      <pc:docMkLst>
        <pc:docMk/>
      </pc:docMkLst>
      <pc:sldChg chg="modSp modAnim">
        <pc:chgData name="kwnstantinos MATHIOPOULOS" userId="39e1a59a-baa8-4bb6-aabc-860017f977f2" providerId="ADAL" clId="{A2BF7786-B94B-4499-B81E-8F05B35A0D19}" dt="2025-05-03T06:41:15.398" v="0" actId="6549"/>
        <pc:sldMkLst>
          <pc:docMk/>
          <pc:sldMk cId="0" sldId="292"/>
        </pc:sldMkLst>
        <pc:spChg chg="mod">
          <ac:chgData name="kwnstantinos MATHIOPOULOS" userId="39e1a59a-baa8-4bb6-aabc-860017f977f2" providerId="ADAL" clId="{A2BF7786-B94B-4499-B81E-8F05B35A0D19}" dt="2025-05-03T06:41:15.398" v="0" actId="6549"/>
          <ac:spMkLst>
            <pc:docMk/>
            <pc:sldMk cId="0" sldId="292"/>
            <ac:spMk id="147459" creationId="{00000000-0000-0000-0000-000000000000}"/>
          </ac:spMkLst>
        </pc:spChg>
      </pc:sldChg>
      <pc:sldChg chg="del">
        <pc:chgData name="kwnstantinos MATHIOPOULOS" userId="39e1a59a-baa8-4bb6-aabc-860017f977f2" providerId="ADAL" clId="{A2BF7786-B94B-4499-B81E-8F05B35A0D19}" dt="2025-05-03T12:48:19.251" v="261" actId="47"/>
        <pc:sldMkLst>
          <pc:docMk/>
          <pc:sldMk cId="0" sldId="320"/>
        </pc:sldMkLst>
      </pc:sldChg>
      <pc:sldChg chg="del">
        <pc:chgData name="kwnstantinos MATHIOPOULOS" userId="39e1a59a-baa8-4bb6-aabc-860017f977f2" providerId="ADAL" clId="{A2BF7786-B94B-4499-B81E-8F05B35A0D19}" dt="2025-05-03T06:46:30.249" v="207" actId="47"/>
        <pc:sldMkLst>
          <pc:docMk/>
          <pc:sldMk cId="0" sldId="362"/>
        </pc:sldMkLst>
      </pc:sldChg>
      <pc:sldChg chg="del">
        <pc:chgData name="kwnstantinos MATHIOPOULOS" userId="39e1a59a-baa8-4bb6-aabc-860017f977f2" providerId="ADAL" clId="{A2BF7786-B94B-4499-B81E-8F05B35A0D19}" dt="2025-05-03T06:46:16.454" v="206" actId="47"/>
        <pc:sldMkLst>
          <pc:docMk/>
          <pc:sldMk cId="0" sldId="363"/>
        </pc:sldMkLst>
      </pc:sldChg>
      <pc:sldChg chg="modSp mod">
        <pc:chgData name="kwnstantinos MATHIOPOULOS" userId="39e1a59a-baa8-4bb6-aabc-860017f977f2" providerId="ADAL" clId="{A2BF7786-B94B-4499-B81E-8F05B35A0D19}" dt="2025-05-03T12:46:53.604" v="220" actId="20577"/>
        <pc:sldMkLst>
          <pc:docMk/>
          <pc:sldMk cId="0" sldId="365"/>
        </pc:sldMkLst>
        <pc:spChg chg="mod">
          <ac:chgData name="kwnstantinos MATHIOPOULOS" userId="39e1a59a-baa8-4bb6-aabc-860017f977f2" providerId="ADAL" clId="{A2BF7786-B94B-4499-B81E-8F05B35A0D19}" dt="2025-05-03T12:46:53.604" v="220" actId="20577"/>
          <ac:spMkLst>
            <pc:docMk/>
            <pc:sldMk cId="0" sldId="365"/>
            <ac:spMk id="243715" creationId="{00000000-0000-0000-0000-000000000000}"/>
          </ac:spMkLst>
        </pc:spChg>
      </pc:sldChg>
      <pc:sldChg chg="modSp mod">
        <pc:chgData name="kwnstantinos MATHIOPOULOS" userId="39e1a59a-baa8-4bb6-aabc-860017f977f2" providerId="ADAL" clId="{A2BF7786-B94B-4499-B81E-8F05B35A0D19}" dt="2025-05-03T12:48:10.511" v="260" actId="20577"/>
        <pc:sldMkLst>
          <pc:docMk/>
          <pc:sldMk cId="519222009" sldId="415"/>
        </pc:sldMkLst>
        <pc:spChg chg="mod">
          <ac:chgData name="kwnstantinos MATHIOPOULOS" userId="39e1a59a-baa8-4bb6-aabc-860017f977f2" providerId="ADAL" clId="{A2BF7786-B94B-4499-B81E-8F05B35A0D19}" dt="2025-05-03T12:48:10.511" v="260" actId="20577"/>
          <ac:spMkLst>
            <pc:docMk/>
            <pc:sldMk cId="519222009" sldId="415"/>
            <ac:spMk id="3" creationId="{00000000-0000-0000-0000-000000000000}"/>
          </ac:spMkLst>
        </pc:spChg>
      </pc:sldChg>
      <pc:sldChg chg="modSp mod">
        <pc:chgData name="kwnstantinos MATHIOPOULOS" userId="39e1a59a-baa8-4bb6-aabc-860017f977f2" providerId="ADAL" clId="{A2BF7786-B94B-4499-B81E-8F05B35A0D19}" dt="2025-05-03T06:45:32.905" v="205" actId="20577"/>
        <pc:sldMkLst>
          <pc:docMk/>
          <pc:sldMk cId="76561506" sldId="420"/>
        </pc:sldMkLst>
        <pc:spChg chg="mod">
          <ac:chgData name="kwnstantinos MATHIOPOULOS" userId="39e1a59a-baa8-4bb6-aabc-860017f977f2" providerId="ADAL" clId="{A2BF7786-B94B-4499-B81E-8F05B35A0D19}" dt="2025-05-03T06:44:26.409" v="65" actId="14100"/>
          <ac:spMkLst>
            <pc:docMk/>
            <pc:sldMk cId="76561506" sldId="420"/>
            <ac:spMk id="2" creationId="{4495661E-B121-A47B-7C70-D060AC86F37F}"/>
          </ac:spMkLst>
        </pc:spChg>
        <pc:spChg chg="mod">
          <ac:chgData name="kwnstantinos MATHIOPOULOS" userId="39e1a59a-baa8-4bb6-aabc-860017f977f2" providerId="ADAL" clId="{A2BF7786-B94B-4499-B81E-8F05B35A0D19}" dt="2025-05-03T06:45:32.905" v="205" actId="20577"/>
          <ac:spMkLst>
            <pc:docMk/>
            <pc:sldMk cId="76561506" sldId="420"/>
            <ac:spMk id="3" creationId="{694699D2-7E7F-7066-52A4-AB960C9B716F}"/>
          </ac:spMkLst>
        </pc:spChg>
      </pc:sldChg>
      <pc:sldChg chg="ord">
        <pc:chgData name="kwnstantinos MATHIOPOULOS" userId="39e1a59a-baa8-4bb6-aabc-860017f977f2" providerId="ADAL" clId="{A2BF7786-B94B-4499-B81E-8F05B35A0D19}" dt="2025-05-03T06:50:05.260" v="211"/>
        <pc:sldMkLst>
          <pc:docMk/>
          <pc:sldMk cId="3071737422" sldId="423"/>
        </pc:sldMkLst>
      </pc:sldChg>
      <pc:sldChg chg="addSp modSp mod setBg addAnim">
        <pc:chgData name="kwnstantinos MATHIOPOULOS" userId="39e1a59a-baa8-4bb6-aabc-860017f977f2" providerId="ADAL" clId="{A2BF7786-B94B-4499-B81E-8F05B35A0D19}" dt="2025-05-03T06:48:29.006" v="209"/>
        <pc:sldMkLst>
          <pc:docMk/>
          <pc:sldMk cId="4179429347" sldId="425"/>
        </pc:sldMkLst>
        <pc:spChg chg="mod ord">
          <ac:chgData name="kwnstantinos MATHIOPOULOS" userId="39e1a59a-baa8-4bb6-aabc-860017f977f2" providerId="ADAL" clId="{A2BF7786-B94B-4499-B81E-8F05B35A0D19}" dt="2025-05-03T06:48:28.987" v="208" actId="26606"/>
          <ac:spMkLst>
            <pc:docMk/>
            <pc:sldMk cId="4179429347" sldId="425"/>
            <ac:spMk id="3" creationId="{0AF7CE07-21BB-8EDB-0B60-0E04FBA9577C}"/>
          </ac:spMkLst>
        </pc:spChg>
        <pc:spChg chg="mod">
          <ac:chgData name="kwnstantinos MATHIOPOULOS" userId="39e1a59a-baa8-4bb6-aabc-860017f977f2" providerId="ADAL" clId="{A2BF7786-B94B-4499-B81E-8F05B35A0D19}" dt="2025-05-03T06:48:28.987" v="208" actId="26606"/>
          <ac:spMkLst>
            <pc:docMk/>
            <pc:sldMk cId="4179429347" sldId="425"/>
            <ac:spMk id="6" creationId="{A54B26BF-9CB0-877E-AF5B-C4130815951A}"/>
          </ac:spMkLst>
        </pc:spChg>
        <pc:spChg chg="add">
          <ac:chgData name="kwnstantinos MATHIOPOULOS" userId="39e1a59a-baa8-4bb6-aabc-860017f977f2" providerId="ADAL" clId="{A2BF7786-B94B-4499-B81E-8F05B35A0D19}" dt="2025-05-03T06:48:28.987" v="208" actId="26606"/>
          <ac:spMkLst>
            <pc:docMk/>
            <pc:sldMk cId="4179429347" sldId="425"/>
            <ac:spMk id="12" creationId="{9B7AD9F6-8CE7-4299-8FC6-328F4DCD3FF9}"/>
          </ac:spMkLst>
        </pc:spChg>
        <pc:spChg chg="add">
          <ac:chgData name="kwnstantinos MATHIOPOULOS" userId="39e1a59a-baa8-4bb6-aabc-860017f977f2" providerId="ADAL" clId="{A2BF7786-B94B-4499-B81E-8F05B35A0D19}" dt="2025-05-03T06:48:28.987" v="208" actId="26606"/>
          <ac:spMkLst>
            <pc:docMk/>
            <pc:sldMk cId="4179429347" sldId="425"/>
            <ac:spMk id="14" creationId="{F49775AF-8896-43EE-92C6-83497D6DC56F}"/>
          </ac:spMkLst>
        </pc:spChg>
        <pc:picChg chg="add">
          <ac:chgData name="kwnstantinos MATHIOPOULOS" userId="39e1a59a-baa8-4bb6-aabc-860017f977f2" providerId="ADAL" clId="{A2BF7786-B94B-4499-B81E-8F05B35A0D19}" dt="2025-05-03T06:48:28.987" v="208" actId="26606"/>
          <ac:picMkLst>
            <pc:docMk/>
            <pc:sldMk cId="4179429347" sldId="425"/>
            <ac:picMk id="8" creationId="{D4A5FE8E-B207-4B69-F3A6-62DD1CEAD75C}"/>
          </ac:picMkLst>
        </pc:picChg>
      </pc:sldChg>
      <pc:sldChg chg="modSp">
        <pc:chgData name="kwnstantinos MATHIOPOULOS" userId="39e1a59a-baa8-4bb6-aabc-860017f977f2" providerId="ADAL" clId="{A2BF7786-B94B-4499-B81E-8F05B35A0D19}" dt="2025-05-03T06:42:47.631" v="7" actId="20577"/>
        <pc:sldMkLst>
          <pc:docMk/>
          <pc:sldMk cId="718964629" sldId="427"/>
        </pc:sldMkLst>
        <pc:spChg chg="mod">
          <ac:chgData name="kwnstantinos MATHIOPOULOS" userId="39e1a59a-baa8-4bb6-aabc-860017f977f2" providerId="ADAL" clId="{A2BF7786-B94B-4499-B81E-8F05B35A0D19}" dt="2025-05-03T06:42:47.631" v="7" actId="20577"/>
          <ac:spMkLst>
            <pc:docMk/>
            <pc:sldMk cId="718964629" sldId="427"/>
            <ac:spMk id="7" creationId="{8261B9CE-0CE4-F5C9-8E31-FA4A6492EA4E}"/>
          </ac:spMkLst>
        </pc:spChg>
      </pc:sldChg>
      <pc:sldChg chg="addSp delSp modSp new mod setBg">
        <pc:chgData name="kwnstantinos MATHIOPOULOS" userId="39e1a59a-baa8-4bb6-aabc-860017f977f2" providerId="ADAL" clId="{A2BF7786-B94B-4499-B81E-8F05B35A0D19}" dt="2025-05-03T06:52:12.822" v="219" actId="26606"/>
        <pc:sldMkLst>
          <pc:docMk/>
          <pc:sldMk cId="1161067902" sldId="429"/>
        </pc:sldMkLst>
        <pc:spChg chg="add del">
          <ac:chgData name="kwnstantinos MATHIOPOULOS" userId="39e1a59a-baa8-4bb6-aabc-860017f977f2" providerId="ADAL" clId="{A2BF7786-B94B-4499-B81E-8F05B35A0D19}" dt="2025-05-03T06:52:10.768" v="216" actId="26606"/>
          <ac:spMkLst>
            <pc:docMk/>
            <pc:sldMk cId="1161067902" sldId="429"/>
            <ac:spMk id="7" creationId="{6EE0B6E2-7CE8-4D86-87FC-4B58A7D8E759}"/>
          </ac:spMkLst>
        </pc:spChg>
        <pc:spChg chg="add del">
          <ac:chgData name="kwnstantinos MATHIOPOULOS" userId="39e1a59a-baa8-4bb6-aabc-860017f977f2" providerId="ADAL" clId="{A2BF7786-B94B-4499-B81E-8F05B35A0D19}" dt="2025-05-03T06:52:12.813" v="218" actId="26606"/>
          <ac:spMkLst>
            <pc:docMk/>
            <pc:sldMk cId="1161067902" sldId="429"/>
            <ac:spMk id="9" creationId="{2D2B266D-3625-4584-A5C3-7D3F672CFF30}"/>
          </ac:spMkLst>
        </pc:spChg>
        <pc:spChg chg="add">
          <ac:chgData name="kwnstantinos MATHIOPOULOS" userId="39e1a59a-baa8-4bb6-aabc-860017f977f2" providerId="ADAL" clId="{A2BF7786-B94B-4499-B81E-8F05B35A0D19}" dt="2025-05-03T06:52:12.822" v="219" actId="26606"/>
          <ac:spMkLst>
            <pc:docMk/>
            <pc:sldMk cId="1161067902" sldId="429"/>
            <ac:spMk id="11" creationId="{6EE0B6E2-7CE8-4D86-87FC-4B58A7D8E759}"/>
          </ac:spMkLst>
        </pc:spChg>
        <pc:picChg chg="add mod">
          <ac:chgData name="kwnstantinos MATHIOPOULOS" userId="39e1a59a-baa8-4bb6-aabc-860017f977f2" providerId="ADAL" clId="{A2BF7786-B94B-4499-B81E-8F05B35A0D19}" dt="2025-05-03T06:52:12.822" v="219" actId="26606"/>
          <ac:picMkLst>
            <pc:docMk/>
            <pc:sldMk cId="1161067902" sldId="429"/>
            <ac:picMk id="2" creationId="{220DF891-5059-6680-8B95-6CB76F0450DF}"/>
          </ac:picMkLst>
        </pc:picChg>
      </pc:sldChg>
    </pc:docChg>
  </pc:docChgLst>
  <pc:docChgLst>
    <pc:chgData name="kwnstantinos MATHIOPOULOS" userId="39e1a59a-baa8-4bb6-aabc-860017f977f2" providerId="ADAL" clId="{B214D90B-03BD-41A3-9A69-FC234B2ED424}"/>
    <pc:docChg chg="undo custSel addSld delSld modSld sldOrd">
      <pc:chgData name="kwnstantinos MATHIOPOULOS" userId="39e1a59a-baa8-4bb6-aabc-860017f977f2" providerId="ADAL" clId="{B214D90B-03BD-41A3-9A69-FC234B2ED424}" dt="2023-05-26T09:55:35.596" v="616" actId="20577"/>
      <pc:docMkLst>
        <pc:docMk/>
      </pc:docMkLst>
      <pc:sldChg chg="addSp delSp modSp mod">
        <pc:chgData name="kwnstantinos MATHIOPOULOS" userId="39e1a59a-baa8-4bb6-aabc-860017f977f2" providerId="ADAL" clId="{B214D90B-03BD-41A3-9A69-FC234B2ED424}" dt="2023-05-26T09:38:57.764" v="260" actId="26606"/>
        <pc:sldMkLst>
          <pc:docMk/>
          <pc:sldMk cId="0" sldId="299"/>
        </pc:sldMkLst>
      </pc:sldChg>
      <pc:sldChg chg="addSp delSp modSp mod ord">
        <pc:chgData name="kwnstantinos MATHIOPOULOS" userId="39e1a59a-baa8-4bb6-aabc-860017f977f2" providerId="ADAL" clId="{B214D90B-03BD-41A3-9A69-FC234B2ED424}" dt="2023-05-26T09:04:03.894" v="77" actId="14100"/>
        <pc:sldMkLst>
          <pc:docMk/>
          <pc:sldMk cId="0" sldId="300"/>
        </pc:sldMkLst>
      </pc:sldChg>
      <pc:sldChg chg="addSp delSp modSp mod">
        <pc:chgData name="kwnstantinos MATHIOPOULOS" userId="39e1a59a-baa8-4bb6-aabc-860017f977f2" providerId="ADAL" clId="{B214D90B-03BD-41A3-9A69-FC234B2ED424}" dt="2023-05-26T09:10:52.478" v="178" actId="1076"/>
        <pc:sldMkLst>
          <pc:docMk/>
          <pc:sldMk cId="0" sldId="308"/>
        </pc:sldMkLst>
      </pc:sldChg>
      <pc:sldChg chg="addSp delSp modSp mod">
        <pc:chgData name="kwnstantinos MATHIOPOULOS" userId="39e1a59a-baa8-4bb6-aabc-860017f977f2" providerId="ADAL" clId="{B214D90B-03BD-41A3-9A69-FC234B2ED424}" dt="2023-05-26T09:32:10.671" v="257" actId="1076"/>
        <pc:sldMkLst>
          <pc:docMk/>
          <pc:sldMk cId="0" sldId="315"/>
        </pc:sldMkLst>
      </pc:sldChg>
      <pc:sldChg chg="addSp delSp modSp mod">
        <pc:chgData name="kwnstantinos MATHIOPOULOS" userId="39e1a59a-baa8-4bb6-aabc-860017f977f2" providerId="ADAL" clId="{B214D90B-03BD-41A3-9A69-FC234B2ED424}" dt="2023-05-26T08:26:29.952" v="33" actId="732"/>
        <pc:sldMkLst>
          <pc:docMk/>
          <pc:sldMk cId="0" sldId="370"/>
        </pc:sldMkLst>
      </pc:sldChg>
      <pc:sldChg chg="del">
        <pc:chgData name="kwnstantinos MATHIOPOULOS" userId="39e1a59a-baa8-4bb6-aabc-860017f977f2" providerId="ADAL" clId="{B214D90B-03BD-41A3-9A69-FC234B2ED424}" dt="2023-05-25T20:12:12.631" v="15" actId="47"/>
        <pc:sldMkLst>
          <pc:docMk/>
          <pc:sldMk cId="0" sldId="377"/>
        </pc:sldMkLst>
      </pc:sldChg>
      <pc:sldChg chg="addSp delSp modSp new mod setBg modAnim">
        <pc:chgData name="kwnstantinos MATHIOPOULOS" userId="39e1a59a-baa8-4bb6-aabc-860017f977f2" providerId="ADAL" clId="{B214D90B-03BD-41A3-9A69-FC234B2ED424}" dt="2023-05-25T20:15:17.588" v="29" actId="1076"/>
        <pc:sldMkLst>
          <pc:docMk/>
          <pc:sldMk cId="273538225" sldId="418"/>
        </pc:sldMkLst>
      </pc:sldChg>
      <pc:sldChg chg="delSp modSp new mod">
        <pc:chgData name="kwnstantinos MATHIOPOULOS" userId="39e1a59a-baa8-4bb6-aabc-860017f977f2" providerId="ADAL" clId="{B214D90B-03BD-41A3-9A69-FC234B2ED424}" dt="2023-05-26T09:43:53.680" v="310" actId="403"/>
        <pc:sldMkLst>
          <pc:docMk/>
          <pc:sldMk cId="3896028309" sldId="419"/>
        </pc:sldMkLst>
      </pc:sldChg>
      <pc:sldChg chg="addSp delSp modSp new mod">
        <pc:chgData name="kwnstantinos MATHIOPOULOS" userId="39e1a59a-baa8-4bb6-aabc-860017f977f2" providerId="ADAL" clId="{B214D90B-03BD-41A3-9A69-FC234B2ED424}" dt="2023-05-26T09:48:02.204" v="503"/>
        <pc:sldMkLst>
          <pc:docMk/>
          <pc:sldMk cId="76561506" sldId="420"/>
        </pc:sldMkLst>
      </pc:sldChg>
      <pc:sldChg chg="addSp delSp modSp new">
        <pc:chgData name="kwnstantinos MATHIOPOULOS" userId="39e1a59a-baa8-4bb6-aabc-860017f977f2" providerId="ADAL" clId="{B214D90B-03BD-41A3-9A69-FC234B2ED424}" dt="2023-05-26T09:48:42.507" v="505"/>
        <pc:sldMkLst>
          <pc:docMk/>
          <pc:sldMk cId="1540743538" sldId="421"/>
        </pc:sldMkLst>
      </pc:sldChg>
      <pc:sldChg chg="addSp new">
        <pc:chgData name="kwnstantinos MATHIOPOULOS" userId="39e1a59a-baa8-4bb6-aabc-860017f977f2" providerId="ADAL" clId="{B214D90B-03BD-41A3-9A69-FC234B2ED424}" dt="2023-05-26T09:50:00.838" v="507"/>
        <pc:sldMkLst>
          <pc:docMk/>
          <pc:sldMk cId="557552150" sldId="422"/>
        </pc:sldMkLst>
      </pc:sldChg>
      <pc:sldChg chg="addSp new">
        <pc:chgData name="kwnstantinos MATHIOPOULOS" userId="39e1a59a-baa8-4bb6-aabc-860017f977f2" providerId="ADAL" clId="{B214D90B-03BD-41A3-9A69-FC234B2ED424}" dt="2023-05-26T09:50:27.064" v="509"/>
        <pc:sldMkLst>
          <pc:docMk/>
          <pc:sldMk cId="3071737422" sldId="423"/>
        </pc:sldMkLst>
      </pc:sldChg>
      <pc:sldChg chg="addSp new ord">
        <pc:chgData name="kwnstantinos MATHIOPOULOS" userId="39e1a59a-baa8-4bb6-aabc-860017f977f2" providerId="ADAL" clId="{B214D90B-03BD-41A3-9A69-FC234B2ED424}" dt="2023-05-26T09:52:50.769" v="513"/>
        <pc:sldMkLst>
          <pc:docMk/>
          <pc:sldMk cId="999972233" sldId="424"/>
        </pc:sldMkLst>
      </pc:sldChg>
      <pc:sldChg chg="addSp delSp modSp new mod modClrScheme chgLayout">
        <pc:chgData name="kwnstantinos MATHIOPOULOS" userId="39e1a59a-baa8-4bb6-aabc-860017f977f2" providerId="ADAL" clId="{B214D90B-03BD-41A3-9A69-FC234B2ED424}" dt="2023-05-26T09:55:35.596" v="616" actId="20577"/>
        <pc:sldMkLst>
          <pc:docMk/>
          <pc:sldMk cId="4179429347" sldId="42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55E53A-543B-4EE6-803E-EEA4B0B4AB1A}" type="doc">
      <dgm:prSet loTypeId="urn:microsoft.com/office/officeart/2005/8/layout/process4" loCatId="process" qsTypeId="urn:microsoft.com/office/officeart/2005/8/quickstyle/simple1" qsCatId="simple" csTypeId="urn:microsoft.com/office/officeart/2005/8/colors/accent0_3" csCatId="mainScheme"/>
      <dgm:spPr/>
      <dgm:t>
        <a:bodyPr/>
        <a:lstStyle/>
        <a:p>
          <a:endParaRPr lang="en-US"/>
        </a:p>
      </dgm:t>
    </dgm:pt>
    <dgm:pt modelId="{EFA51C50-CC49-4C18-93C9-5D962A4B2CB1}">
      <dgm:prSet/>
      <dgm:spPr/>
      <dgm:t>
        <a:bodyPr/>
        <a:lstStyle/>
        <a:p>
          <a:r>
            <a:rPr lang="el-GR"/>
            <a:t>Λίγο μετά την εισαγωγή των συνθετικών οργανικών εντομοκτόνων το</a:t>
          </a:r>
          <a:r>
            <a:rPr lang="en-GB"/>
            <a:t> 1940, </a:t>
          </a:r>
          <a:r>
            <a:rPr lang="el-GR"/>
            <a:t>όπως το</a:t>
          </a:r>
          <a:r>
            <a:rPr lang="en-GB"/>
            <a:t> DDT,</a:t>
          </a:r>
          <a:r>
            <a:rPr lang="el-GR"/>
            <a:t> εμφανίστηκαν τα πρώτα δείγματα ανθεκτικότητας. </a:t>
          </a:r>
          <a:endParaRPr lang="en-US"/>
        </a:p>
      </dgm:t>
    </dgm:pt>
    <dgm:pt modelId="{B11914A4-A1C3-428B-8FB5-B2C6400A4FD0}" type="parTrans" cxnId="{83D2FB15-38D0-44EC-9775-86F9A19008A6}">
      <dgm:prSet/>
      <dgm:spPr/>
      <dgm:t>
        <a:bodyPr/>
        <a:lstStyle/>
        <a:p>
          <a:endParaRPr lang="en-US"/>
        </a:p>
      </dgm:t>
    </dgm:pt>
    <dgm:pt modelId="{CA100FB0-149E-4E69-BB60-257E71FC53B5}" type="sibTrans" cxnId="{83D2FB15-38D0-44EC-9775-86F9A19008A6}">
      <dgm:prSet/>
      <dgm:spPr/>
      <dgm:t>
        <a:bodyPr/>
        <a:lstStyle/>
        <a:p>
          <a:endParaRPr lang="en-US"/>
        </a:p>
      </dgm:t>
    </dgm:pt>
    <dgm:pt modelId="{15BEBB90-8987-4D39-9AD9-BBD234A57054}">
      <dgm:prSet/>
      <dgm:spPr/>
      <dgm:t>
        <a:bodyPr/>
        <a:lstStyle/>
        <a:p>
          <a:r>
            <a:rPr lang="el-GR"/>
            <a:t>Μέχρι το 1947 είχε καταγραφεί ανθεκτικότητα της οικιακής μύγας στο </a:t>
          </a:r>
          <a:r>
            <a:rPr lang="en-GB"/>
            <a:t>DDT. </a:t>
          </a:r>
          <a:endParaRPr lang="en-US"/>
        </a:p>
      </dgm:t>
    </dgm:pt>
    <dgm:pt modelId="{D9B0E818-14FB-463A-8AB7-4875D59FF089}" type="parTrans" cxnId="{B67EDFCE-C8F9-4553-8531-D7DE07E3A241}">
      <dgm:prSet/>
      <dgm:spPr/>
      <dgm:t>
        <a:bodyPr/>
        <a:lstStyle/>
        <a:p>
          <a:endParaRPr lang="en-US"/>
        </a:p>
      </dgm:t>
    </dgm:pt>
    <dgm:pt modelId="{623721D6-33C1-4141-8EF5-4E0D229B67C1}" type="sibTrans" cxnId="{B67EDFCE-C8F9-4553-8531-D7DE07E3A241}">
      <dgm:prSet/>
      <dgm:spPr/>
      <dgm:t>
        <a:bodyPr/>
        <a:lstStyle/>
        <a:p>
          <a:endParaRPr lang="en-US"/>
        </a:p>
      </dgm:t>
    </dgm:pt>
    <dgm:pt modelId="{DFA4FBC2-7007-4B47-82E4-67C3647F4123}">
      <dgm:prSet/>
      <dgm:spPr/>
      <dgm:t>
        <a:bodyPr/>
        <a:lstStyle/>
        <a:p>
          <a:r>
            <a:rPr lang="el-GR"/>
            <a:t>Στη συνέχεια, η εισαγωγή οποιουδήποτε εντομοκτόνου νέου σκευάσματος (</a:t>
          </a:r>
          <a:r>
            <a:rPr lang="en-GB"/>
            <a:t>cyclodienes, organophosphates, carbamates, formamidines, pyrethroids, </a:t>
          </a:r>
          <a:r>
            <a:rPr lang="en-GB" i="1"/>
            <a:t>Bacillus thuringiensis</a:t>
          </a:r>
          <a:r>
            <a:rPr lang="en-GB"/>
            <a:t>, spinosyns </a:t>
          </a:r>
          <a:r>
            <a:rPr lang="el-GR"/>
            <a:t>και </a:t>
          </a:r>
          <a:r>
            <a:rPr lang="en-GB"/>
            <a:t>neonicotinoids</a:t>
          </a:r>
          <a:r>
            <a:rPr lang="el-GR"/>
            <a:t>) συνοδευόταν από την εμφάνιση ανθεκτικότητας μέσα σε 2 έως 20 χρόνια σε έναν αριθμό βασικών εντόμων στόχων</a:t>
          </a:r>
          <a:r>
            <a:rPr lang="en-GB"/>
            <a:t>. </a:t>
          </a:r>
          <a:endParaRPr lang="en-US"/>
        </a:p>
      </dgm:t>
    </dgm:pt>
    <dgm:pt modelId="{B7DFB657-9296-49B3-8A49-1348499E97FC}" type="parTrans" cxnId="{AB422395-F1A9-4CB6-8557-390081209FC4}">
      <dgm:prSet/>
      <dgm:spPr/>
      <dgm:t>
        <a:bodyPr/>
        <a:lstStyle/>
        <a:p>
          <a:endParaRPr lang="en-US"/>
        </a:p>
      </dgm:t>
    </dgm:pt>
    <dgm:pt modelId="{AB2569BE-2172-40A7-A4C7-44C4E8AA834C}" type="sibTrans" cxnId="{AB422395-F1A9-4CB6-8557-390081209FC4}">
      <dgm:prSet/>
      <dgm:spPr/>
      <dgm:t>
        <a:bodyPr/>
        <a:lstStyle/>
        <a:p>
          <a:endParaRPr lang="en-US"/>
        </a:p>
      </dgm:t>
    </dgm:pt>
    <dgm:pt modelId="{F715CCFD-37AC-469F-A63A-3CEC1661D98D}" type="pres">
      <dgm:prSet presAssocID="{5A55E53A-543B-4EE6-803E-EEA4B0B4AB1A}" presName="Name0" presStyleCnt="0">
        <dgm:presLayoutVars>
          <dgm:dir/>
          <dgm:animLvl val="lvl"/>
          <dgm:resizeHandles val="exact"/>
        </dgm:presLayoutVars>
      </dgm:prSet>
      <dgm:spPr/>
    </dgm:pt>
    <dgm:pt modelId="{82DFEB81-6D82-44A1-866A-44EF7CA37E1D}" type="pres">
      <dgm:prSet presAssocID="{DFA4FBC2-7007-4B47-82E4-67C3647F4123}" presName="boxAndChildren" presStyleCnt="0"/>
      <dgm:spPr/>
    </dgm:pt>
    <dgm:pt modelId="{A13096C0-204C-4C56-BACE-244F6A17FFB7}" type="pres">
      <dgm:prSet presAssocID="{DFA4FBC2-7007-4B47-82E4-67C3647F4123}" presName="parentTextBox" presStyleLbl="node1" presStyleIdx="0" presStyleCnt="3"/>
      <dgm:spPr/>
    </dgm:pt>
    <dgm:pt modelId="{FCD1083F-F127-4ABB-A608-8194FC1C7B90}" type="pres">
      <dgm:prSet presAssocID="{623721D6-33C1-4141-8EF5-4E0D229B67C1}" presName="sp" presStyleCnt="0"/>
      <dgm:spPr/>
    </dgm:pt>
    <dgm:pt modelId="{686B7E91-21B0-4610-B9E8-21B77921F712}" type="pres">
      <dgm:prSet presAssocID="{15BEBB90-8987-4D39-9AD9-BBD234A57054}" presName="arrowAndChildren" presStyleCnt="0"/>
      <dgm:spPr/>
    </dgm:pt>
    <dgm:pt modelId="{7ACDCA73-D850-4C06-81A3-04DF2DA9CF36}" type="pres">
      <dgm:prSet presAssocID="{15BEBB90-8987-4D39-9AD9-BBD234A57054}" presName="parentTextArrow" presStyleLbl="node1" presStyleIdx="1" presStyleCnt="3"/>
      <dgm:spPr/>
    </dgm:pt>
    <dgm:pt modelId="{21043B23-4ED8-43F1-A197-601C8AB921A3}" type="pres">
      <dgm:prSet presAssocID="{CA100FB0-149E-4E69-BB60-257E71FC53B5}" presName="sp" presStyleCnt="0"/>
      <dgm:spPr/>
    </dgm:pt>
    <dgm:pt modelId="{47FD63F5-9BC3-418C-AC12-01F11811F7CC}" type="pres">
      <dgm:prSet presAssocID="{EFA51C50-CC49-4C18-93C9-5D962A4B2CB1}" presName="arrowAndChildren" presStyleCnt="0"/>
      <dgm:spPr/>
    </dgm:pt>
    <dgm:pt modelId="{8C73C756-895A-4D9D-AAF3-273F266E613D}" type="pres">
      <dgm:prSet presAssocID="{EFA51C50-CC49-4C18-93C9-5D962A4B2CB1}" presName="parentTextArrow" presStyleLbl="node1" presStyleIdx="2" presStyleCnt="3"/>
      <dgm:spPr/>
    </dgm:pt>
  </dgm:ptLst>
  <dgm:cxnLst>
    <dgm:cxn modelId="{83D2FB15-38D0-44EC-9775-86F9A19008A6}" srcId="{5A55E53A-543B-4EE6-803E-EEA4B0B4AB1A}" destId="{EFA51C50-CC49-4C18-93C9-5D962A4B2CB1}" srcOrd="0" destOrd="0" parTransId="{B11914A4-A1C3-428B-8FB5-B2C6400A4FD0}" sibTransId="{CA100FB0-149E-4E69-BB60-257E71FC53B5}"/>
    <dgm:cxn modelId="{79926441-CD30-457E-A891-4EA002406517}" type="presOf" srcId="{DFA4FBC2-7007-4B47-82E4-67C3647F4123}" destId="{A13096C0-204C-4C56-BACE-244F6A17FFB7}" srcOrd="0" destOrd="0" presId="urn:microsoft.com/office/officeart/2005/8/layout/process4"/>
    <dgm:cxn modelId="{73607250-6BE6-404C-940B-6DE5BC78BF03}" type="presOf" srcId="{EFA51C50-CC49-4C18-93C9-5D962A4B2CB1}" destId="{8C73C756-895A-4D9D-AAF3-273F266E613D}" srcOrd="0" destOrd="0" presId="urn:microsoft.com/office/officeart/2005/8/layout/process4"/>
    <dgm:cxn modelId="{AB422395-F1A9-4CB6-8557-390081209FC4}" srcId="{5A55E53A-543B-4EE6-803E-EEA4B0B4AB1A}" destId="{DFA4FBC2-7007-4B47-82E4-67C3647F4123}" srcOrd="2" destOrd="0" parTransId="{B7DFB657-9296-49B3-8A49-1348499E97FC}" sibTransId="{AB2569BE-2172-40A7-A4C7-44C4E8AA834C}"/>
    <dgm:cxn modelId="{762B0E96-4DC4-4742-994A-F6950B3AD4E8}" type="presOf" srcId="{15BEBB90-8987-4D39-9AD9-BBD234A57054}" destId="{7ACDCA73-D850-4C06-81A3-04DF2DA9CF36}" srcOrd="0" destOrd="0" presId="urn:microsoft.com/office/officeart/2005/8/layout/process4"/>
    <dgm:cxn modelId="{BF865496-8643-4C23-AE74-CBB1B2BEB286}" type="presOf" srcId="{5A55E53A-543B-4EE6-803E-EEA4B0B4AB1A}" destId="{F715CCFD-37AC-469F-A63A-3CEC1661D98D}" srcOrd="0" destOrd="0" presId="urn:microsoft.com/office/officeart/2005/8/layout/process4"/>
    <dgm:cxn modelId="{B67EDFCE-C8F9-4553-8531-D7DE07E3A241}" srcId="{5A55E53A-543B-4EE6-803E-EEA4B0B4AB1A}" destId="{15BEBB90-8987-4D39-9AD9-BBD234A57054}" srcOrd="1" destOrd="0" parTransId="{D9B0E818-14FB-463A-8AB7-4875D59FF089}" sibTransId="{623721D6-33C1-4141-8EF5-4E0D229B67C1}"/>
    <dgm:cxn modelId="{88940334-F156-4CD0-B214-1A23BFC8172D}" type="presParOf" srcId="{F715CCFD-37AC-469F-A63A-3CEC1661D98D}" destId="{82DFEB81-6D82-44A1-866A-44EF7CA37E1D}" srcOrd="0" destOrd="0" presId="urn:microsoft.com/office/officeart/2005/8/layout/process4"/>
    <dgm:cxn modelId="{7382C175-2359-4B9B-ABC2-C88B07E4AC3D}" type="presParOf" srcId="{82DFEB81-6D82-44A1-866A-44EF7CA37E1D}" destId="{A13096C0-204C-4C56-BACE-244F6A17FFB7}" srcOrd="0" destOrd="0" presId="urn:microsoft.com/office/officeart/2005/8/layout/process4"/>
    <dgm:cxn modelId="{F9309655-9252-4640-8D1B-FDD875F10E8B}" type="presParOf" srcId="{F715CCFD-37AC-469F-A63A-3CEC1661D98D}" destId="{FCD1083F-F127-4ABB-A608-8194FC1C7B90}" srcOrd="1" destOrd="0" presId="urn:microsoft.com/office/officeart/2005/8/layout/process4"/>
    <dgm:cxn modelId="{AD2B6EBD-CD47-49F1-88D6-64CE62F0BA59}" type="presParOf" srcId="{F715CCFD-37AC-469F-A63A-3CEC1661D98D}" destId="{686B7E91-21B0-4610-B9E8-21B77921F712}" srcOrd="2" destOrd="0" presId="urn:microsoft.com/office/officeart/2005/8/layout/process4"/>
    <dgm:cxn modelId="{9D5F2D5E-E821-452F-BBD6-6AC98967D531}" type="presParOf" srcId="{686B7E91-21B0-4610-B9E8-21B77921F712}" destId="{7ACDCA73-D850-4C06-81A3-04DF2DA9CF36}" srcOrd="0" destOrd="0" presId="urn:microsoft.com/office/officeart/2005/8/layout/process4"/>
    <dgm:cxn modelId="{E7E2F38A-C49A-49E1-87D3-5049BB988515}" type="presParOf" srcId="{F715CCFD-37AC-469F-A63A-3CEC1661D98D}" destId="{21043B23-4ED8-43F1-A197-601C8AB921A3}" srcOrd="3" destOrd="0" presId="urn:microsoft.com/office/officeart/2005/8/layout/process4"/>
    <dgm:cxn modelId="{43992254-317B-43B8-A50C-71EC6854B177}" type="presParOf" srcId="{F715CCFD-37AC-469F-A63A-3CEC1661D98D}" destId="{47FD63F5-9BC3-418C-AC12-01F11811F7CC}" srcOrd="4" destOrd="0" presId="urn:microsoft.com/office/officeart/2005/8/layout/process4"/>
    <dgm:cxn modelId="{F5C2CF69-B706-4729-85AB-D75417BAF950}" type="presParOf" srcId="{47FD63F5-9BC3-418C-AC12-01F11811F7CC}" destId="{8C73C756-895A-4D9D-AAF3-273F266E613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1D1525-A1A0-40ED-A556-6C2FACFA3F27}"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50167788-54DB-4574-807B-BA4565C9AE09}">
      <dgm:prSet/>
      <dgm:spPr/>
      <dgm:t>
        <a:bodyPr/>
        <a:lstStyle/>
        <a:p>
          <a:r>
            <a:rPr lang="el-GR"/>
            <a:t>Αυτό που βλέπουμε είναι ένα παράδειγμα </a:t>
          </a:r>
          <a:r>
            <a:rPr lang="el-GR" b="1"/>
            <a:t>φυσικής επιλογής</a:t>
          </a:r>
          <a:r>
            <a:rPr lang="en-US"/>
            <a:t>, </a:t>
          </a:r>
          <a:r>
            <a:rPr lang="el-GR"/>
            <a:t>που οδηγεί στην </a:t>
          </a:r>
          <a:r>
            <a:rPr lang="el-GR" b="1"/>
            <a:t>εξέλιξη</a:t>
          </a:r>
          <a:r>
            <a:rPr lang="en-US"/>
            <a:t> </a:t>
          </a:r>
          <a:r>
            <a:rPr lang="el-GR"/>
            <a:t>ενός πληθυσμού</a:t>
          </a:r>
          <a:r>
            <a:rPr lang="en-US"/>
            <a:t>. </a:t>
          </a:r>
        </a:p>
      </dgm:t>
    </dgm:pt>
    <dgm:pt modelId="{89BA9605-7961-467C-8BA1-A51B09E4CD35}" type="parTrans" cxnId="{42B662F9-5AD2-4234-B48E-CA0642393133}">
      <dgm:prSet/>
      <dgm:spPr/>
      <dgm:t>
        <a:bodyPr/>
        <a:lstStyle/>
        <a:p>
          <a:endParaRPr lang="en-US"/>
        </a:p>
      </dgm:t>
    </dgm:pt>
    <dgm:pt modelId="{F2E65189-8AEF-4C3A-A437-75BC169A1ABA}" type="sibTrans" cxnId="{42B662F9-5AD2-4234-B48E-CA0642393133}">
      <dgm:prSet/>
      <dgm:spPr/>
      <dgm:t>
        <a:bodyPr/>
        <a:lstStyle/>
        <a:p>
          <a:endParaRPr lang="en-US"/>
        </a:p>
      </dgm:t>
    </dgm:pt>
    <dgm:pt modelId="{AFD8899B-BC1E-4E94-88CA-5B4263A8392A}">
      <dgm:prSet/>
      <dgm:spPr/>
      <dgm:t>
        <a:bodyPr/>
        <a:lstStyle/>
        <a:p>
          <a:r>
            <a:rPr lang="el-GR"/>
            <a:t>Φυσική επιλογή είναι η διαφορετική επιβίωση (ή διαφορετική αναπαραγωγική ικανότητα</a:t>
          </a:r>
          <a:r>
            <a:rPr lang="en-US"/>
            <a:t>) </a:t>
          </a:r>
          <a:r>
            <a:rPr lang="el-GR"/>
            <a:t>των ατόμων</a:t>
          </a:r>
          <a:r>
            <a:rPr lang="en-US"/>
            <a:t>, </a:t>
          </a:r>
          <a:r>
            <a:rPr lang="el-GR"/>
            <a:t>που οδηγεί σε αλλαγές του κλάσματος ενός συγκεκριμένου γενετικού τύπου σε ένα πληθυσμό. </a:t>
          </a:r>
          <a:r>
            <a:rPr lang="en-US"/>
            <a:t>   </a:t>
          </a:r>
        </a:p>
      </dgm:t>
    </dgm:pt>
    <dgm:pt modelId="{2EFDC87B-AF20-4B68-B6C6-AD21D4FBD6F7}" type="parTrans" cxnId="{5C2A15D0-4365-46F5-BCF5-7F306FD764E7}">
      <dgm:prSet/>
      <dgm:spPr/>
      <dgm:t>
        <a:bodyPr/>
        <a:lstStyle/>
        <a:p>
          <a:endParaRPr lang="en-US"/>
        </a:p>
      </dgm:t>
    </dgm:pt>
    <dgm:pt modelId="{CC8DA9D3-D54A-495E-A3F2-AE6998C731A6}" type="sibTrans" cxnId="{5C2A15D0-4365-46F5-BCF5-7F306FD764E7}">
      <dgm:prSet/>
      <dgm:spPr/>
      <dgm:t>
        <a:bodyPr/>
        <a:lstStyle/>
        <a:p>
          <a:endParaRPr lang="en-US"/>
        </a:p>
      </dgm:t>
    </dgm:pt>
    <dgm:pt modelId="{BF6B11C3-EEB7-41D0-8DC6-6A9B6BB59AD1}" type="pres">
      <dgm:prSet presAssocID="{541D1525-A1A0-40ED-A556-6C2FACFA3F27}" presName="hierChild1" presStyleCnt="0">
        <dgm:presLayoutVars>
          <dgm:chPref val="1"/>
          <dgm:dir/>
          <dgm:animOne val="branch"/>
          <dgm:animLvl val="lvl"/>
          <dgm:resizeHandles/>
        </dgm:presLayoutVars>
      </dgm:prSet>
      <dgm:spPr/>
    </dgm:pt>
    <dgm:pt modelId="{C8F19DDB-03C4-43AF-BF4E-3918410316A5}" type="pres">
      <dgm:prSet presAssocID="{50167788-54DB-4574-807B-BA4565C9AE09}" presName="hierRoot1" presStyleCnt="0"/>
      <dgm:spPr/>
    </dgm:pt>
    <dgm:pt modelId="{6AB4DC5B-7948-4E5A-92B7-79A4AC49E911}" type="pres">
      <dgm:prSet presAssocID="{50167788-54DB-4574-807B-BA4565C9AE09}" presName="composite" presStyleCnt="0"/>
      <dgm:spPr/>
    </dgm:pt>
    <dgm:pt modelId="{B9100270-A1D8-4FA0-95F5-4178898E42D4}" type="pres">
      <dgm:prSet presAssocID="{50167788-54DB-4574-807B-BA4565C9AE09}" presName="background" presStyleLbl="node0" presStyleIdx="0" presStyleCnt="2"/>
      <dgm:spPr/>
    </dgm:pt>
    <dgm:pt modelId="{3831006D-4313-4146-9BCF-0F7616271CE6}" type="pres">
      <dgm:prSet presAssocID="{50167788-54DB-4574-807B-BA4565C9AE09}" presName="text" presStyleLbl="fgAcc0" presStyleIdx="0" presStyleCnt="2">
        <dgm:presLayoutVars>
          <dgm:chPref val="3"/>
        </dgm:presLayoutVars>
      </dgm:prSet>
      <dgm:spPr/>
    </dgm:pt>
    <dgm:pt modelId="{1922593C-7C25-4920-AB73-EA630EC447FA}" type="pres">
      <dgm:prSet presAssocID="{50167788-54DB-4574-807B-BA4565C9AE09}" presName="hierChild2" presStyleCnt="0"/>
      <dgm:spPr/>
    </dgm:pt>
    <dgm:pt modelId="{EC69D746-4F91-4887-950C-25EE5128B38F}" type="pres">
      <dgm:prSet presAssocID="{AFD8899B-BC1E-4E94-88CA-5B4263A8392A}" presName="hierRoot1" presStyleCnt="0"/>
      <dgm:spPr/>
    </dgm:pt>
    <dgm:pt modelId="{146607DB-A560-4670-BBDC-02A147547CD5}" type="pres">
      <dgm:prSet presAssocID="{AFD8899B-BC1E-4E94-88CA-5B4263A8392A}" presName="composite" presStyleCnt="0"/>
      <dgm:spPr/>
    </dgm:pt>
    <dgm:pt modelId="{32D7209F-61A8-4538-838B-9CCACEF249F0}" type="pres">
      <dgm:prSet presAssocID="{AFD8899B-BC1E-4E94-88CA-5B4263A8392A}" presName="background" presStyleLbl="node0" presStyleIdx="1" presStyleCnt="2"/>
      <dgm:spPr/>
    </dgm:pt>
    <dgm:pt modelId="{C44DE0F2-A787-4446-9DFD-F64A5CD9839E}" type="pres">
      <dgm:prSet presAssocID="{AFD8899B-BC1E-4E94-88CA-5B4263A8392A}" presName="text" presStyleLbl="fgAcc0" presStyleIdx="1" presStyleCnt="2">
        <dgm:presLayoutVars>
          <dgm:chPref val="3"/>
        </dgm:presLayoutVars>
      </dgm:prSet>
      <dgm:spPr/>
    </dgm:pt>
    <dgm:pt modelId="{60B9A174-39EC-4EEF-9279-1B7C187ECF8D}" type="pres">
      <dgm:prSet presAssocID="{AFD8899B-BC1E-4E94-88CA-5B4263A8392A}" presName="hierChild2" presStyleCnt="0"/>
      <dgm:spPr/>
    </dgm:pt>
  </dgm:ptLst>
  <dgm:cxnLst>
    <dgm:cxn modelId="{10E8B71A-CB56-4233-94DA-A77A472FC3D9}" type="presOf" srcId="{541D1525-A1A0-40ED-A556-6C2FACFA3F27}" destId="{BF6B11C3-EEB7-41D0-8DC6-6A9B6BB59AD1}" srcOrd="0" destOrd="0" presId="urn:microsoft.com/office/officeart/2005/8/layout/hierarchy1"/>
    <dgm:cxn modelId="{05094628-69CF-4B6C-9EB3-6BDD2665BA23}" type="presOf" srcId="{AFD8899B-BC1E-4E94-88CA-5B4263A8392A}" destId="{C44DE0F2-A787-4446-9DFD-F64A5CD9839E}" srcOrd="0" destOrd="0" presId="urn:microsoft.com/office/officeart/2005/8/layout/hierarchy1"/>
    <dgm:cxn modelId="{4C9B3DC1-C236-4A09-BA98-E9A355BA35F6}" type="presOf" srcId="{50167788-54DB-4574-807B-BA4565C9AE09}" destId="{3831006D-4313-4146-9BCF-0F7616271CE6}" srcOrd="0" destOrd="0" presId="urn:microsoft.com/office/officeart/2005/8/layout/hierarchy1"/>
    <dgm:cxn modelId="{5C2A15D0-4365-46F5-BCF5-7F306FD764E7}" srcId="{541D1525-A1A0-40ED-A556-6C2FACFA3F27}" destId="{AFD8899B-BC1E-4E94-88CA-5B4263A8392A}" srcOrd="1" destOrd="0" parTransId="{2EFDC87B-AF20-4B68-B6C6-AD21D4FBD6F7}" sibTransId="{CC8DA9D3-D54A-495E-A3F2-AE6998C731A6}"/>
    <dgm:cxn modelId="{42B662F9-5AD2-4234-B48E-CA0642393133}" srcId="{541D1525-A1A0-40ED-A556-6C2FACFA3F27}" destId="{50167788-54DB-4574-807B-BA4565C9AE09}" srcOrd="0" destOrd="0" parTransId="{89BA9605-7961-467C-8BA1-A51B09E4CD35}" sibTransId="{F2E65189-8AEF-4C3A-A437-75BC169A1ABA}"/>
    <dgm:cxn modelId="{A9D8738F-E872-43B1-B628-0F322A366D9B}" type="presParOf" srcId="{BF6B11C3-EEB7-41D0-8DC6-6A9B6BB59AD1}" destId="{C8F19DDB-03C4-43AF-BF4E-3918410316A5}" srcOrd="0" destOrd="0" presId="urn:microsoft.com/office/officeart/2005/8/layout/hierarchy1"/>
    <dgm:cxn modelId="{5E68568C-591E-4719-98E9-0C9B851E2CAC}" type="presParOf" srcId="{C8F19DDB-03C4-43AF-BF4E-3918410316A5}" destId="{6AB4DC5B-7948-4E5A-92B7-79A4AC49E911}" srcOrd="0" destOrd="0" presId="urn:microsoft.com/office/officeart/2005/8/layout/hierarchy1"/>
    <dgm:cxn modelId="{FBD04BA7-45A8-41E1-87B3-4FB81C81DBD1}" type="presParOf" srcId="{6AB4DC5B-7948-4E5A-92B7-79A4AC49E911}" destId="{B9100270-A1D8-4FA0-95F5-4178898E42D4}" srcOrd="0" destOrd="0" presId="urn:microsoft.com/office/officeart/2005/8/layout/hierarchy1"/>
    <dgm:cxn modelId="{E040E6F1-0756-4D18-B7EB-2FC41E3D832E}" type="presParOf" srcId="{6AB4DC5B-7948-4E5A-92B7-79A4AC49E911}" destId="{3831006D-4313-4146-9BCF-0F7616271CE6}" srcOrd="1" destOrd="0" presId="urn:microsoft.com/office/officeart/2005/8/layout/hierarchy1"/>
    <dgm:cxn modelId="{DF5392F3-D065-4342-BD1B-DA0B7581632E}" type="presParOf" srcId="{C8F19DDB-03C4-43AF-BF4E-3918410316A5}" destId="{1922593C-7C25-4920-AB73-EA630EC447FA}" srcOrd="1" destOrd="0" presId="urn:microsoft.com/office/officeart/2005/8/layout/hierarchy1"/>
    <dgm:cxn modelId="{8B0E7B74-8141-4A48-9971-C017520E9CBC}" type="presParOf" srcId="{BF6B11C3-EEB7-41D0-8DC6-6A9B6BB59AD1}" destId="{EC69D746-4F91-4887-950C-25EE5128B38F}" srcOrd="1" destOrd="0" presId="urn:microsoft.com/office/officeart/2005/8/layout/hierarchy1"/>
    <dgm:cxn modelId="{4AB07203-3EE9-4D4D-B2E1-64966D6BC578}" type="presParOf" srcId="{EC69D746-4F91-4887-950C-25EE5128B38F}" destId="{146607DB-A560-4670-BBDC-02A147547CD5}" srcOrd="0" destOrd="0" presId="urn:microsoft.com/office/officeart/2005/8/layout/hierarchy1"/>
    <dgm:cxn modelId="{7DEC4BA3-C6F1-4F3E-9B9E-CE1EE0827548}" type="presParOf" srcId="{146607DB-A560-4670-BBDC-02A147547CD5}" destId="{32D7209F-61A8-4538-838B-9CCACEF249F0}" srcOrd="0" destOrd="0" presId="urn:microsoft.com/office/officeart/2005/8/layout/hierarchy1"/>
    <dgm:cxn modelId="{F89C3BA6-DB36-4EFD-ADFE-C08E94DB3389}" type="presParOf" srcId="{146607DB-A560-4670-BBDC-02A147547CD5}" destId="{C44DE0F2-A787-4446-9DFD-F64A5CD9839E}" srcOrd="1" destOrd="0" presId="urn:microsoft.com/office/officeart/2005/8/layout/hierarchy1"/>
    <dgm:cxn modelId="{5056DBC8-5EB3-45D7-B6BD-74C252DA3BC6}" type="presParOf" srcId="{EC69D746-4F91-4887-950C-25EE5128B38F}" destId="{60B9A174-39EC-4EEF-9279-1B7C187ECF8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096C0-204C-4C56-BACE-244F6A17FFB7}">
      <dsp:nvSpPr>
        <dsp:cNvPr id="0" name=""/>
        <dsp:cNvSpPr/>
      </dsp:nvSpPr>
      <dsp:spPr>
        <a:xfrm>
          <a:off x="0" y="3276390"/>
          <a:ext cx="10515600" cy="107538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a:t>Στη συνέχεια, η εισαγωγή οποιουδήποτε εντομοκτόνου νέου σκευάσματος (</a:t>
          </a:r>
          <a:r>
            <a:rPr lang="en-GB" sz="1800" kern="1200"/>
            <a:t>cyclodienes, organophosphates, carbamates, formamidines, pyrethroids, </a:t>
          </a:r>
          <a:r>
            <a:rPr lang="en-GB" sz="1800" i="1" kern="1200"/>
            <a:t>Bacillus thuringiensis</a:t>
          </a:r>
          <a:r>
            <a:rPr lang="en-GB" sz="1800" kern="1200"/>
            <a:t>, spinosyns </a:t>
          </a:r>
          <a:r>
            <a:rPr lang="el-GR" sz="1800" kern="1200"/>
            <a:t>και </a:t>
          </a:r>
          <a:r>
            <a:rPr lang="en-GB" sz="1800" kern="1200"/>
            <a:t>neonicotinoids</a:t>
          </a:r>
          <a:r>
            <a:rPr lang="el-GR" sz="1800" kern="1200"/>
            <a:t>) συνοδευόταν από την εμφάνιση ανθεκτικότητας μέσα σε 2 έως 20 χρόνια σε έναν αριθμό βασικών εντόμων στόχων</a:t>
          </a:r>
          <a:r>
            <a:rPr lang="en-GB" sz="1800" kern="1200"/>
            <a:t>. </a:t>
          </a:r>
          <a:endParaRPr lang="en-US" sz="1800" kern="1200"/>
        </a:p>
      </dsp:txBody>
      <dsp:txXfrm>
        <a:off x="0" y="3276390"/>
        <a:ext cx="10515600" cy="1075384"/>
      </dsp:txXfrm>
    </dsp:sp>
    <dsp:sp modelId="{7ACDCA73-D850-4C06-81A3-04DF2DA9CF36}">
      <dsp:nvSpPr>
        <dsp:cNvPr id="0" name=""/>
        <dsp:cNvSpPr/>
      </dsp:nvSpPr>
      <dsp:spPr>
        <a:xfrm rot="10800000">
          <a:off x="0" y="1638579"/>
          <a:ext cx="10515600" cy="1653941"/>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a:t>Μέχρι το 1947 είχε καταγραφεί ανθεκτικότητα της οικιακής μύγας στο </a:t>
          </a:r>
          <a:r>
            <a:rPr lang="en-GB" sz="1800" kern="1200"/>
            <a:t>DDT. </a:t>
          </a:r>
          <a:endParaRPr lang="en-US" sz="1800" kern="1200"/>
        </a:p>
      </dsp:txBody>
      <dsp:txXfrm rot="10800000">
        <a:off x="0" y="1638579"/>
        <a:ext cx="10515600" cy="1074681"/>
      </dsp:txXfrm>
    </dsp:sp>
    <dsp:sp modelId="{8C73C756-895A-4D9D-AAF3-273F266E613D}">
      <dsp:nvSpPr>
        <dsp:cNvPr id="0" name=""/>
        <dsp:cNvSpPr/>
      </dsp:nvSpPr>
      <dsp:spPr>
        <a:xfrm rot="10800000">
          <a:off x="0" y="769"/>
          <a:ext cx="10515600" cy="1653941"/>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a:t>Λίγο μετά την εισαγωγή των συνθετικών οργανικών εντομοκτόνων το</a:t>
          </a:r>
          <a:r>
            <a:rPr lang="en-GB" sz="1800" kern="1200"/>
            <a:t> 1940, </a:t>
          </a:r>
          <a:r>
            <a:rPr lang="el-GR" sz="1800" kern="1200"/>
            <a:t>όπως το</a:t>
          </a:r>
          <a:r>
            <a:rPr lang="en-GB" sz="1800" kern="1200"/>
            <a:t> DDT,</a:t>
          </a:r>
          <a:r>
            <a:rPr lang="el-GR" sz="1800" kern="1200"/>
            <a:t> εμφανίστηκαν τα πρώτα δείγματα ανθεκτικότητας. </a:t>
          </a:r>
          <a:endParaRPr lang="en-US" sz="1800" kern="1200"/>
        </a:p>
      </dsp:txBody>
      <dsp:txXfrm rot="10800000">
        <a:off x="0" y="769"/>
        <a:ext cx="10515600" cy="1074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00270-A1D8-4FA0-95F5-4178898E42D4}">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31006D-4313-4146-9BCF-0F7616271CE6}">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a:t>Αυτό που βλέπουμε είναι ένα παράδειγμα </a:t>
          </a:r>
          <a:r>
            <a:rPr lang="el-GR" sz="2200" b="1" kern="1200"/>
            <a:t>φυσικής επιλογής</a:t>
          </a:r>
          <a:r>
            <a:rPr lang="en-US" sz="2200" kern="1200"/>
            <a:t>, </a:t>
          </a:r>
          <a:r>
            <a:rPr lang="el-GR" sz="2200" kern="1200"/>
            <a:t>που οδηγεί στην </a:t>
          </a:r>
          <a:r>
            <a:rPr lang="el-GR" sz="2200" b="1" kern="1200"/>
            <a:t>εξέλιξη</a:t>
          </a:r>
          <a:r>
            <a:rPr lang="en-US" sz="2200" kern="1200"/>
            <a:t> </a:t>
          </a:r>
          <a:r>
            <a:rPr lang="el-GR" sz="2200" kern="1200"/>
            <a:t>ενός πληθυσμού</a:t>
          </a:r>
          <a:r>
            <a:rPr lang="en-US" sz="2200" kern="1200"/>
            <a:t>. </a:t>
          </a:r>
        </a:p>
      </dsp:txBody>
      <dsp:txXfrm>
        <a:off x="696297" y="538547"/>
        <a:ext cx="4171627" cy="2590157"/>
      </dsp:txXfrm>
    </dsp:sp>
    <dsp:sp modelId="{32D7209F-61A8-4538-838B-9CCACEF249F0}">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4DE0F2-A787-4446-9DFD-F64A5CD9839E}">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GR" sz="2200" kern="1200"/>
            <a:t>Φυσική επιλογή είναι η διαφορετική επιβίωση (ή διαφορετική αναπαραγωγική ικανότητα</a:t>
          </a:r>
          <a:r>
            <a:rPr lang="en-US" sz="2200" kern="1200"/>
            <a:t>) </a:t>
          </a:r>
          <a:r>
            <a:rPr lang="el-GR" sz="2200" kern="1200"/>
            <a:t>των ατόμων</a:t>
          </a:r>
          <a:r>
            <a:rPr lang="en-US" sz="2200" kern="1200"/>
            <a:t>, </a:t>
          </a:r>
          <a:r>
            <a:rPr lang="el-GR" sz="2200" kern="1200"/>
            <a:t>που οδηγεί σε αλλαγές του κλάσματος ενός συγκεκριμένου γενετικού τύπου σε ένα πληθυσμό. </a:t>
          </a:r>
          <a:r>
            <a:rPr lang="en-US" sz="2200" kern="1200"/>
            <a:t>   </a:t>
          </a:r>
        </a:p>
      </dsp:txBody>
      <dsp:txXfrm>
        <a:off x="5991936" y="538547"/>
        <a:ext cx="4171627" cy="259015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l-GR"/>
          </a:p>
        </p:txBody>
      </p:sp>
      <p:sp>
        <p:nvSpPr>
          <p:cNvPr id="3" name="2 - Θέση ημερομηνίας"/>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CF0EAE11-1E96-4494-9AA9-F9FEDE1DD6A1}" type="datetimeFigureOut">
              <a:rPr lang="el-GR" smtClean="0"/>
              <a:pPr/>
              <a:t>3/5/2025</a:t>
            </a:fld>
            <a:endParaRPr lang="el-GR"/>
          </a:p>
        </p:txBody>
      </p:sp>
      <p:sp>
        <p:nvSpPr>
          <p:cNvPr id="4" name="3 - Θέση υποσέλιδου"/>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l-GR"/>
          </a:p>
        </p:txBody>
      </p:sp>
      <p:sp>
        <p:nvSpPr>
          <p:cNvPr id="5" name="4 - Θέση αριθμού διαφάνειας"/>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94131DC4-A5E4-44DE-AD3A-12CC2ACFF38C}" type="slidenum">
              <a:rPr lang="el-GR" smtClean="0"/>
              <a:pPr/>
              <a:t>‹#›</a:t>
            </a:fld>
            <a:endParaRPr lang="el-GR"/>
          </a:p>
        </p:txBody>
      </p:sp>
    </p:spTree>
    <p:extLst>
      <p:ext uri="{BB962C8B-B14F-4D97-AF65-F5344CB8AC3E}">
        <p14:creationId xmlns:p14="http://schemas.microsoft.com/office/powerpoint/2010/main" val="2704798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vl1pPr>
          </a:lstStyle>
          <a:p>
            <a:endParaRPr lang="el-GR"/>
          </a:p>
        </p:txBody>
      </p:sp>
      <p:sp>
        <p:nvSpPr>
          <p:cNvPr id="156675" name="Rectangle 3"/>
          <p:cNvSpPr>
            <a:spLocks noGrp="1" noChangeArrowheads="1"/>
          </p:cNvSpPr>
          <p:nvPr>
            <p:ph type="dt" idx="1"/>
          </p:nvPr>
        </p:nvSpPr>
        <p:spPr bwMode="auto">
          <a:xfrm>
            <a:off x="4022937"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vl1pPr>
          </a:lstStyle>
          <a:p>
            <a:endParaRPr lang="el-GR"/>
          </a:p>
        </p:txBody>
      </p:sp>
      <p:sp>
        <p:nvSpPr>
          <p:cNvPr id="156676"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a:effectLst/>
        </p:spPr>
      </p:sp>
      <p:sp>
        <p:nvSpPr>
          <p:cNvPr id="156677" name="Rectangle 5"/>
          <p:cNvSpPr>
            <a:spLocks noGrp="1" noChangeArrowheads="1"/>
          </p:cNvSpPr>
          <p:nvPr>
            <p:ph type="body" sz="quarter" idx="3"/>
          </p:nvPr>
        </p:nvSpPr>
        <p:spPr bwMode="auto">
          <a:xfrm>
            <a:off x="946574" y="4861441"/>
            <a:ext cx="5206153"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56678" name="Rectangle 6"/>
          <p:cNvSpPr>
            <a:spLocks noGrp="1" noChangeArrowheads="1"/>
          </p:cNvSpPr>
          <p:nvPr>
            <p:ph type="ftr" sz="quarter" idx="4"/>
          </p:nvPr>
        </p:nvSpPr>
        <p:spPr bwMode="auto">
          <a:xfrm>
            <a:off x="0" y="9722882"/>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vl1pPr>
          </a:lstStyle>
          <a:p>
            <a:endParaRPr lang="el-GR"/>
          </a:p>
        </p:txBody>
      </p:sp>
      <p:sp>
        <p:nvSpPr>
          <p:cNvPr id="156679" name="Rectangle 7"/>
          <p:cNvSpPr>
            <a:spLocks noGrp="1" noChangeArrowheads="1"/>
          </p:cNvSpPr>
          <p:nvPr>
            <p:ph type="sldNum" sz="quarter" idx="5"/>
          </p:nvPr>
        </p:nvSpPr>
        <p:spPr bwMode="auto">
          <a:xfrm>
            <a:off x="4022937" y="9722882"/>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vl1pPr>
          </a:lstStyle>
          <a:p>
            <a:fld id="{BE0F9BCC-3676-40A2-BD6B-923ADA7102DA}" type="slidenum">
              <a:rPr lang="el-GR"/>
              <a:pPr/>
              <a:t>‹#›</a:t>
            </a:fld>
            <a:endParaRPr lang="el-GR"/>
          </a:p>
        </p:txBody>
      </p:sp>
    </p:spTree>
    <p:extLst>
      <p:ext uri="{BB962C8B-B14F-4D97-AF65-F5344CB8AC3E}">
        <p14:creationId xmlns:p14="http://schemas.microsoft.com/office/powerpoint/2010/main" val="95158361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CA0F4F-1656-4FE6-B6AE-1D618CBC977F}" type="slidenum">
              <a:rPr lang="el-GR"/>
              <a:pPr/>
              <a:t>5</a:t>
            </a:fld>
            <a:endParaRPr lang="el-GR"/>
          </a:p>
        </p:txBody>
      </p:sp>
      <p:sp>
        <p:nvSpPr>
          <p:cNvPr id="218114" name="Rectangle 2"/>
          <p:cNvSpPr>
            <a:spLocks noGrp="1" noRot="1" noChangeAspect="1" noChangeArrowheads="1" noTextEdit="1"/>
          </p:cNvSpPr>
          <p:nvPr>
            <p:ph type="sldImg"/>
          </p:nvPr>
        </p:nvSpPr>
        <p:spPr>
          <a:xfrm>
            <a:off x="139700" y="768350"/>
            <a:ext cx="6819900" cy="3836988"/>
          </a:xfrm>
          <a:ln/>
        </p:spPr>
      </p:sp>
      <p:sp>
        <p:nvSpPr>
          <p:cNvPr id="218115" name="Rectangle 3"/>
          <p:cNvSpPr>
            <a:spLocks noGrp="1" noChangeArrowheads="1"/>
          </p:cNvSpPr>
          <p:nvPr>
            <p:ph type="body" idx="1"/>
          </p:nvPr>
        </p:nvSpPr>
        <p:spPr>
          <a:xfrm>
            <a:off x="709930" y="4861441"/>
            <a:ext cx="5679440" cy="4605576"/>
          </a:xfrm>
        </p:spPr>
        <p:txBody>
          <a:bodyPr/>
          <a:lstStyle/>
          <a:p>
            <a:r>
              <a:rPr lang="en-US"/>
              <a:t>99% of the insecticides that are most commonly applied do not rich their target insect and may potentially be affecting a non-target organism or polluting the environment.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3DA016-3398-423A-811B-871E0084B695}" type="slidenum">
              <a:rPr lang="el-GR"/>
              <a:pPr/>
              <a:t>6</a:t>
            </a:fld>
            <a:endParaRPr lang="el-GR"/>
          </a:p>
        </p:txBody>
      </p:sp>
      <p:sp>
        <p:nvSpPr>
          <p:cNvPr id="220162" name="Rectangle 2"/>
          <p:cNvSpPr>
            <a:spLocks noGrp="1" noRot="1" noChangeAspect="1" noChangeArrowheads="1" noTextEdit="1"/>
          </p:cNvSpPr>
          <p:nvPr>
            <p:ph type="sldImg"/>
          </p:nvPr>
        </p:nvSpPr>
        <p:spPr>
          <a:xfrm>
            <a:off x="139700" y="768350"/>
            <a:ext cx="6819900" cy="3836988"/>
          </a:xfrm>
          <a:ln/>
        </p:spPr>
      </p:sp>
      <p:sp>
        <p:nvSpPr>
          <p:cNvPr id="220163" name="Rectangle 3"/>
          <p:cNvSpPr>
            <a:spLocks noGrp="1" noChangeArrowheads="1"/>
          </p:cNvSpPr>
          <p:nvPr>
            <p:ph type="body" idx="1"/>
          </p:nvPr>
        </p:nvSpPr>
        <p:spPr>
          <a:xfrm>
            <a:off x="709930" y="4861441"/>
            <a:ext cx="5679440" cy="4605576"/>
          </a:xfrm>
        </p:spPr>
        <p:txBody>
          <a:bodyPr/>
          <a:lstStyle/>
          <a:p>
            <a:r>
              <a:rPr lang="en-US"/>
              <a:t>We have seen non target effects when we were talking about biological control. Similarly, we can have non-target effect problems when dealing with chemical control. Non target organisms not only include other insects but also vertebrates such as wildlife and humans or domestic animals.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F3F719-55DD-4CEB-BB55-D5C439739E6D}" type="slidenum">
              <a:rPr lang="el-GR"/>
              <a:pPr/>
              <a:t>7</a:t>
            </a:fld>
            <a:endParaRPr lang="el-GR"/>
          </a:p>
        </p:txBody>
      </p:sp>
      <p:sp>
        <p:nvSpPr>
          <p:cNvPr id="222210" name="Rectangle 2"/>
          <p:cNvSpPr>
            <a:spLocks noGrp="1" noRot="1" noChangeAspect="1" noChangeArrowheads="1" noTextEdit="1"/>
          </p:cNvSpPr>
          <p:nvPr>
            <p:ph type="sldImg"/>
          </p:nvPr>
        </p:nvSpPr>
        <p:spPr>
          <a:xfrm>
            <a:off x="139700" y="768350"/>
            <a:ext cx="6819900" cy="3836988"/>
          </a:xfrm>
          <a:ln/>
        </p:spPr>
      </p:sp>
      <p:sp>
        <p:nvSpPr>
          <p:cNvPr id="222211" name="Rectangle 3"/>
          <p:cNvSpPr>
            <a:spLocks noGrp="1" noChangeArrowheads="1"/>
          </p:cNvSpPr>
          <p:nvPr>
            <p:ph type="body" idx="1"/>
          </p:nvPr>
        </p:nvSpPr>
        <p:spPr>
          <a:xfrm>
            <a:off x="709930" y="4861441"/>
            <a:ext cx="5679440" cy="4605576"/>
          </a:xfrm>
        </p:spPr>
        <p:txBody>
          <a:bodyPr/>
          <a:lstStyle/>
          <a:p>
            <a:r>
              <a:rPr lang="en-US"/>
              <a:t>Insecticides can reach non-target habitats or ecosystems and affect non-target organisms within these non-targeted habitats. Pyrethroids for instance, affect fish.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F9A37-D46F-4CA1-AFD4-B971350C0E53}" type="slidenum">
              <a:rPr lang="el-GR"/>
              <a:pPr/>
              <a:t>8</a:t>
            </a:fld>
            <a:endParaRPr lang="el-GR"/>
          </a:p>
        </p:txBody>
      </p:sp>
      <p:sp>
        <p:nvSpPr>
          <p:cNvPr id="224258" name="Rectangle 2"/>
          <p:cNvSpPr>
            <a:spLocks noGrp="1" noRot="1" noChangeAspect="1" noChangeArrowheads="1" noTextEdit="1"/>
          </p:cNvSpPr>
          <p:nvPr>
            <p:ph type="sldImg"/>
          </p:nvPr>
        </p:nvSpPr>
        <p:spPr>
          <a:xfrm>
            <a:off x="139700" y="768350"/>
            <a:ext cx="6819900" cy="3836988"/>
          </a:xfrm>
          <a:ln/>
        </p:spPr>
      </p:sp>
      <p:sp>
        <p:nvSpPr>
          <p:cNvPr id="224259" name="Rectangle 3"/>
          <p:cNvSpPr>
            <a:spLocks noGrp="1" noChangeArrowheads="1"/>
          </p:cNvSpPr>
          <p:nvPr>
            <p:ph type="body" idx="1"/>
          </p:nvPr>
        </p:nvSpPr>
        <p:spPr>
          <a:xfrm>
            <a:off x="709930" y="4861441"/>
            <a:ext cx="5679440" cy="4605576"/>
          </a:xfrm>
        </p:spPr>
        <p:txBody>
          <a:bodyPr/>
          <a:lstStyle/>
          <a:p>
            <a:r>
              <a:rPr lang="en-US"/>
              <a:t>Carbamates for instance are very toxic to earthworms. Some organophosphates too. Earthworms provide important services for agriculture such as the aeration of the soil. Eliminating them or reducing their populations might affect the productivity of certain crops.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47CB0D-BEDC-4A7C-8994-FBF0978058FC}" type="slidenum">
              <a:rPr lang="el-GR"/>
              <a:pPr/>
              <a:t>9</a:t>
            </a:fld>
            <a:endParaRPr lang="el-GR"/>
          </a:p>
        </p:txBody>
      </p:sp>
      <p:sp>
        <p:nvSpPr>
          <p:cNvPr id="226306" name="Rectangle 2"/>
          <p:cNvSpPr>
            <a:spLocks noGrp="1" noRot="1" noChangeAspect="1" noChangeArrowheads="1" noTextEdit="1"/>
          </p:cNvSpPr>
          <p:nvPr>
            <p:ph type="sldImg"/>
          </p:nvPr>
        </p:nvSpPr>
        <p:spPr>
          <a:xfrm>
            <a:off x="139700" y="768350"/>
            <a:ext cx="6819900" cy="3836988"/>
          </a:xfrm>
          <a:ln/>
        </p:spPr>
      </p:sp>
      <p:sp>
        <p:nvSpPr>
          <p:cNvPr id="226307" name="Rectangle 3"/>
          <p:cNvSpPr>
            <a:spLocks noGrp="1" noChangeArrowheads="1"/>
          </p:cNvSpPr>
          <p:nvPr>
            <p:ph type="body" idx="1"/>
          </p:nvPr>
        </p:nvSpPr>
        <p:spPr>
          <a:xfrm>
            <a:off x="709930" y="4861441"/>
            <a:ext cx="5679440" cy="4605576"/>
          </a:xfrm>
        </p:spPr>
        <p:txBody>
          <a:bodyPr/>
          <a:lstStyle/>
          <a:p>
            <a:r>
              <a:rPr lang="en-US" dirty="0">
                <a:latin typeface="Candara" panose="020E0502030303020204" pitchFamily="34" charset="0"/>
              </a:rPr>
              <a:t>For example we first realized DDT was a problem when egg shells from predatory birds were weakened by DDT. People noticed this in the UK in 1967.</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986C48-A0CB-4E96-82AE-F084A18A89EF}" type="slidenum">
              <a:rPr lang="el-GR"/>
              <a:pPr/>
              <a:t>11</a:t>
            </a:fld>
            <a:endParaRPr lang="el-GR"/>
          </a:p>
        </p:txBody>
      </p:sp>
      <p:sp>
        <p:nvSpPr>
          <p:cNvPr id="230402" name="Rectangle 2"/>
          <p:cNvSpPr>
            <a:spLocks noGrp="1" noRot="1" noChangeAspect="1" noChangeArrowheads="1" noTextEdit="1"/>
          </p:cNvSpPr>
          <p:nvPr>
            <p:ph type="sldImg"/>
          </p:nvPr>
        </p:nvSpPr>
        <p:spPr>
          <a:xfrm>
            <a:off x="139700" y="768350"/>
            <a:ext cx="6819900" cy="3836988"/>
          </a:xfrm>
          <a:ln/>
        </p:spPr>
      </p:sp>
      <p:sp>
        <p:nvSpPr>
          <p:cNvPr id="230403" name="Rectangle 3"/>
          <p:cNvSpPr>
            <a:spLocks noGrp="1" noChangeArrowheads="1"/>
          </p:cNvSpPr>
          <p:nvPr>
            <p:ph type="body" idx="1"/>
          </p:nvPr>
        </p:nvSpPr>
        <p:spPr>
          <a:xfrm>
            <a:off x="709930" y="4861441"/>
            <a:ext cx="5679440" cy="4605576"/>
          </a:xfrm>
        </p:spPr>
        <p:txBody>
          <a:bodyPr/>
          <a:lstStyle/>
          <a:p>
            <a:r>
              <a:rPr lang="en-US"/>
              <a:t>Are insecticide companies the bad guy? It is the release of the book silent spring by Rachel Carson (1962) who started this bad image. Now in its 49</a:t>
            </a:r>
            <a:r>
              <a:rPr lang="en-US" baseline="30000"/>
              <a:t>th</a:t>
            </a:r>
            <a:r>
              <a:rPr lang="en-US"/>
              <a:t> edition. In reality, insecticide companies have contributed a lot to pest control and they are trying to reduce insecticide’s environmental impacts in some  ways: Look at the next slide.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DC1D9-AE7F-4F92-B7ED-7B95C227A1EF}" type="slidenum">
              <a:rPr lang="el-GR"/>
              <a:pPr/>
              <a:t>17</a:t>
            </a:fld>
            <a:endParaRPr lang="el-GR"/>
          </a:p>
        </p:txBody>
      </p:sp>
      <p:sp>
        <p:nvSpPr>
          <p:cNvPr id="157698" name="Rectangle 2"/>
          <p:cNvSpPr>
            <a:spLocks noGrp="1" noRot="1" noChangeAspect="1" noChangeArrowheads="1" noTextEdit="1"/>
          </p:cNvSpPr>
          <p:nvPr>
            <p:ph type="sldImg"/>
          </p:nvPr>
        </p:nvSpPr>
        <p:spPr bwMode="auto">
          <a:xfrm>
            <a:off x="123825" y="757238"/>
            <a:ext cx="6864350" cy="3862387"/>
          </a:xfrm>
          <a:prstGeom prst="rect">
            <a:avLst/>
          </a:prstGeom>
          <a:solidFill>
            <a:srgbClr val="FFFFFF"/>
          </a:solidFill>
          <a:ln>
            <a:solidFill>
              <a:srgbClr val="000000"/>
            </a:solidFill>
            <a:miter lim="800000"/>
            <a:headEnd/>
            <a:tailEnd/>
          </a:ln>
        </p:spPr>
      </p:sp>
      <p:sp>
        <p:nvSpPr>
          <p:cNvPr id="157699" name="Rectangle 3"/>
          <p:cNvSpPr>
            <a:spLocks noGrp="1" noChangeArrowheads="1"/>
          </p:cNvSpPr>
          <p:nvPr>
            <p:ph type="body" idx="1"/>
          </p:nvPr>
        </p:nvSpPr>
        <p:spPr bwMode="auto">
          <a:xfrm>
            <a:off x="926854" y="4872102"/>
            <a:ext cx="5257098" cy="4619791"/>
          </a:xfrm>
          <a:prstGeom prst="rect">
            <a:avLst/>
          </a:prstGeom>
          <a:solidFill>
            <a:srgbClr val="FFFFFF"/>
          </a:solidFill>
          <a:ln>
            <a:solidFill>
              <a:srgbClr val="000000"/>
            </a:solidFill>
            <a:miter lim="800000"/>
            <a:headEnd/>
            <a:tailEnd/>
          </a:ln>
        </p:spPr>
        <p:txBody>
          <a:bodyPr lIns="97919" tIns="48960" rIns="97919" bIns="48960"/>
          <a:lstStyle/>
          <a:p>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DF102-B7CC-47B7-B39F-D106884BD9EC}" type="slidenum">
              <a:rPr lang="el-GR"/>
              <a:pPr/>
              <a:t>33</a:t>
            </a:fld>
            <a:endParaRPr lang="el-GR"/>
          </a:p>
        </p:txBody>
      </p:sp>
      <p:sp>
        <p:nvSpPr>
          <p:cNvPr id="296962" name="Rectangle 2"/>
          <p:cNvSpPr>
            <a:spLocks noGrp="1" noRot="1" noChangeAspect="1" noChangeArrowheads="1" noTextEdit="1"/>
          </p:cNvSpPr>
          <p:nvPr>
            <p:ph type="sldImg"/>
          </p:nvPr>
        </p:nvSpPr>
        <p:spPr>
          <a:xfrm>
            <a:off x="139700" y="768350"/>
            <a:ext cx="6819900" cy="3836988"/>
          </a:xfrm>
          <a:ln/>
        </p:spPr>
      </p:sp>
      <p:sp>
        <p:nvSpPr>
          <p:cNvPr id="296963" name="Rectangle 3"/>
          <p:cNvSpPr>
            <a:spLocks noGrp="1" noChangeArrowheads="1"/>
          </p:cNvSpPr>
          <p:nvPr>
            <p:ph type="body" idx="1"/>
          </p:nvPr>
        </p:nvSpPr>
        <p:spPr>
          <a:xfrm>
            <a:off x="709930" y="4861441"/>
            <a:ext cx="5679440" cy="4605576"/>
          </a:xfrm>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B6A8834-6190-4EC3-95FE-259C25F0E524}" type="slidenum">
              <a:rPr lang="el-GR" smtClean="0"/>
              <a:pPr/>
              <a:t>‹#›</a:t>
            </a:fld>
            <a:endParaRPr lang="el-GR"/>
          </a:p>
        </p:txBody>
      </p:sp>
    </p:spTree>
    <p:extLst>
      <p:ext uri="{BB962C8B-B14F-4D97-AF65-F5344CB8AC3E}">
        <p14:creationId xmlns:p14="http://schemas.microsoft.com/office/powerpoint/2010/main" val="3691986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7742235-B983-47CC-8070-D1960C52A2D8}" type="slidenum">
              <a:rPr lang="el-GR" smtClean="0"/>
              <a:pPr/>
              <a:t>‹#›</a:t>
            </a:fld>
            <a:endParaRPr lang="el-GR"/>
          </a:p>
        </p:txBody>
      </p:sp>
    </p:spTree>
    <p:extLst>
      <p:ext uri="{BB962C8B-B14F-4D97-AF65-F5344CB8AC3E}">
        <p14:creationId xmlns:p14="http://schemas.microsoft.com/office/powerpoint/2010/main" val="1593724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1F2CFCC-CBD7-4BFB-AF8C-83FCB1B5C6B4}" type="slidenum">
              <a:rPr lang="el-GR" smtClean="0"/>
              <a:pPr/>
              <a:t>‹#›</a:t>
            </a:fld>
            <a:endParaRPr lang="el-GR"/>
          </a:p>
        </p:txBody>
      </p:sp>
    </p:spTree>
    <p:extLst>
      <p:ext uri="{BB962C8B-B14F-4D97-AF65-F5344CB8AC3E}">
        <p14:creationId xmlns:p14="http://schemas.microsoft.com/office/powerpoint/2010/main" val="1483317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09600" y="1600203"/>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3"/>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a:xfrm>
            <a:off x="609600" y="6245225"/>
            <a:ext cx="2844800" cy="476250"/>
          </a:xfrm>
        </p:spPr>
        <p:txBody>
          <a:bodyPr/>
          <a:lstStyle>
            <a:lvl1pPr>
              <a:defRPr/>
            </a:lvl1pPr>
          </a:lstStyle>
          <a:p>
            <a:endParaRPr lang="el-GR"/>
          </a:p>
        </p:txBody>
      </p:sp>
      <p:sp>
        <p:nvSpPr>
          <p:cNvPr id="6" name="5 - Θέση υποσέλιδου"/>
          <p:cNvSpPr>
            <a:spLocks noGrp="1"/>
          </p:cNvSpPr>
          <p:nvPr>
            <p:ph type="ftr" sz="quarter" idx="11"/>
          </p:nvPr>
        </p:nvSpPr>
        <p:spPr>
          <a:xfrm>
            <a:off x="4165600" y="6245225"/>
            <a:ext cx="3860800" cy="476250"/>
          </a:xfrm>
        </p:spPr>
        <p:txBody>
          <a:bodyPr/>
          <a:lstStyle>
            <a:lvl1pPr>
              <a:defRPr/>
            </a:lvl1pPr>
          </a:lstStyle>
          <a:p>
            <a:endParaRPr lang="el-GR"/>
          </a:p>
        </p:txBody>
      </p:sp>
      <p:sp>
        <p:nvSpPr>
          <p:cNvPr id="7" name="6 - Θέση αριθμού διαφάνειας"/>
          <p:cNvSpPr>
            <a:spLocks noGrp="1"/>
          </p:cNvSpPr>
          <p:nvPr>
            <p:ph type="sldNum" sz="quarter" idx="12"/>
          </p:nvPr>
        </p:nvSpPr>
        <p:spPr>
          <a:xfrm>
            <a:off x="8737600" y="6245225"/>
            <a:ext cx="2844800" cy="476250"/>
          </a:xfrm>
        </p:spPr>
        <p:txBody>
          <a:bodyPr/>
          <a:lstStyle>
            <a:lvl1pPr>
              <a:defRPr/>
            </a:lvl1pPr>
          </a:lstStyle>
          <a:p>
            <a:fld id="{4912A2B7-DB8D-4A64-8862-0EBB6C17F309}" type="slidenum">
              <a:rPr lang="el-GR"/>
              <a:pPr/>
              <a:t>‹#›</a:t>
            </a:fld>
            <a:endParaRPr lang="el-GR"/>
          </a:p>
        </p:txBody>
      </p:sp>
    </p:spTree>
    <p:extLst>
      <p:ext uri="{BB962C8B-B14F-4D97-AF65-F5344CB8AC3E}">
        <p14:creationId xmlns:p14="http://schemas.microsoft.com/office/powerpoint/2010/main" val="4134150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3"/>
            <a:ext cx="10972800" cy="4525963"/>
          </a:xfrm>
        </p:spPr>
        <p:txBody>
          <a:bodyPr/>
          <a:lstStyle/>
          <a:p>
            <a:endParaRPr lang="el-GR"/>
          </a:p>
        </p:txBody>
      </p:sp>
      <p:sp>
        <p:nvSpPr>
          <p:cNvPr id="4" name="3 - Θέση ημερομηνίας"/>
          <p:cNvSpPr>
            <a:spLocks noGrp="1"/>
          </p:cNvSpPr>
          <p:nvPr>
            <p:ph type="dt" sz="half" idx="10"/>
          </p:nvPr>
        </p:nvSpPr>
        <p:spPr>
          <a:xfrm>
            <a:off x="609600" y="6245225"/>
            <a:ext cx="2844800" cy="476250"/>
          </a:xfrm>
        </p:spPr>
        <p:txBody>
          <a:bodyPr/>
          <a:lstStyle>
            <a:lvl1pPr>
              <a:defRPr/>
            </a:lvl1pPr>
          </a:lstStyle>
          <a:p>
            <a:endParaRPr lang="el-GR"/>
          </a:p>
        </p:txBody>
      </p:sp>
      <p:sp>
        <p:nvSpPr>
          <p:cNvPr id="5" name="4 - Θέση υποσέλιδου"/>
          <p:cNvSpPr>
            <a:spLocks noGrp="1"/>
          </p:cNvSpPr>
          <p:nvPr>
            <p:ph type="ftr" sz="quarter" idx="11"/>
          </p:nvPr>
        </p:nvSpPr>
        <p:spPr>
          <a:xfrm>
            <a:off x="4165600" y="6245225"/>
            <a:ext cx="3860800" cy="476250"/>
          </a:xfrm>
        </p:spPr>
        <p:txBody>
          <a:bodyPr/>
          <a:lstStyle>
            <a:lvl1pPr>
              <a:defRPr/>
            </a:lvl1pPr>
          </a:lstStyle>
          <a:p>
            <a:endParaRPr lang="el-GR"/>
          </a:p>
        </p:txBody>
      </p:sp>
      <p:sp>
        <p:nvSpPr>
          <p:cNvPr id="6" name="5 - Θέση αριθμού διαφάνειας"/>
          <p:cNvSpPr>
            <a:spLocks noGrp="1"/>
          </p:cNvSpPr>
          <p:nvPr>
            <p:ph type="sldNum" sz="quarter" idx="12"/>
          </p:nvPr>
        </p:nvSpPr>
        <p:spPr>
          <a:xfrm>
            <a:off x="8737600" y="6245225"/>
            <a:ext cx="2844800" cy="476250"/>
          </a:xfrm>
        </p:spPr>
        <p:txBody>
          <a:bodyPr/>
          <a:lstStyle>
            <a:lvl1pPr>
              <a:defRPr/>
            </a:lvl1pPr>
          </a:lstStyle>
          <a:p>
            <a:fld id="{2035DF49-3BE6-4AB5-AE16-D288D740EFF8}" type="slidenum">
              <a:rPr lang="el-GR"/>
              <a:pPr/>
              <a:t>‹#›</a:t>
            </a:fld>
            <a:endParaRPr lang="el-GR"/>
          </a:p>
        </p:txBody>
      </p:sp>
    </p:spTree>
    <p:extLst>
      <p:ext uri="{BB962C8B-B14F-4D97-AF65-F5344CB8AC3E}">
        <p14:creationId xmlns:p14="http://schemas.microsoft.com/office/powerpoint/2010/main" val="305162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72FECC1-56C7-4F27-B53D-18206220CA37}" type="slidenum">
              <a:rPr lang="el-GR" smtClean="0"/>
              <a:pPr/>
              <a:t>‹#›</a:t>
            </a:fld>
            <a:endParaRPr lang="el-GR"/>
          </a:p>
        </p:txBody>
      </p:sp>
    </p:spTree>
    <p:extLst>
      <p:ext uri="{BB962C8B-B14F-4D97-AF65-F5344CB8AC3E}">
        <p14:creationId xmlns:p14="http://schemas.microsoft.com/office/powerpoint/2010/main" val="363136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A9A44FD-6ED8-4F9F-8077-72301E4E9EF7}" type="slidenum">
              <a:rPr lang="el-GR" smtClean="0"/>
              <a:pPr/>
              <a:t>‹#›</a:t>
            </a:fld>
            <a:endParaRPr lang="el-GR"/>
          </a:p>
        </p:txBody>
      </p:sp>
    </p:spTree>
    <p:extLst>
      <p:ext uri="{BB962C8B-B14F-4D97-AF65-F5344CB8AC3E}">
        <p14:creationId xmlns:p14="http://schemas.microsoft.com/office/powerpoint/2010/main" val="2698230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2030260-1D7E-4B25-BD08-A1A51704E40C}" type="slidenum">
              <a:rPr lang="el-GR" smtClean="0"/>
              <a:pPr/>
              <a:t>‹#›</a:t>
            </a:fld>
            <a:endParaRPr lang="el-GR"/>
          </a:p>
        </p:txBody>
      </p:sp>
    </p:spTree>
    <p:extLst>
      <p:ext uri="{BB962C8B-B14F-4D97-AF65-F5344CB8AC3E}">
        <p14:creationId xmlns:p14="http://schemas.microsoft.com/office/powerpoint/2010/main" val="3304180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07D31512-77E6-42E4-995E-A57D8EB9F097}" type="slidenum">
              <a:rPr lang="el-GR" smtClean="0"/>
              <a:pPr/>
              <a:t>‹#›</a:t>
            </a:fld>
            <a:endParaRPr lang="el-GR"/>
          </a:p>
        </p:txBody>
      </p:sp>
    </p:spTree>
    <p:extLst>
      <p:ext uri="{BB962C8B-B14F-4D97-AF65-F5344CB8AC3E}">
        <p14:creationId xmlns:p14="http://schemas.microsoft.com/office/powerpoint/2010/main" val="313249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638537F-11CE-412D-97D1-45FBA3195D7C}" type="slidenum">
              <a:rPr lang="el-GR" smtClean="0"/>
              <a:pPr/>
              <a:t>‹#›</a:t>
            </a:fld>
            <a:endParaRPr lang="el-GR"/>
          </a:p>
        </p:txBody>
      </p:sp>
    </p:spTree>
    <p:extLst>
      <p:ext uri="{BB962C8B-B14F-4D97-AF65-F5344CB8AC3E}">
        <p14:creationId xmlns:p14="http://schemas.microsoft.com/office/powerpoint/2010/main" val="2001818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72FECC1-56C7-4F27-B53D-18206220CA37}" type="slidenum">
              <a:rPr lang="el-GR" smtClean="0"/>
              <a:pPr/>
              <a:t>‹#›</a:t>
            </a:fld>
            <a:endParaRPr lang="el-GR"/>
          </a:p>
        </p:txBody>
      </p:sp>
    </p:spTree>
    <p:extLst>
      <p:ext uri="{BB962C8B-B14F-4D97-AF65-F5344CB8AC3E}">
        <p14:creationId xmlns:p14="http://schemas.microsoft.com/office/powerpoint/2010/main" val="1977393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A48DD14-21EE-405B-80ED-307D24EA9503}" type="slidenum">
              <a:rPr lang="el-GR" smtClean="0"/>
              <a:pPr/>
              <a:t>‹#›</a:t>
            </a:fld>
            <a:endParaRPr lang="el-GR"/>
          </a:p>
        </p:txBody>
      </p:sp>
    </p:spTree>
    <p:extLst>
      <p:ext uri="{BB962C8B-B14F-4D97-AF65-F5344CB8AC3E}">
        <p14:creationId xmlns:p14="http://schemas.microsoft.com/office/powerpoint/2010/main" val="2734541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8EA7B37-9B10-4C62-A522-26A8DEAECC92}" type="slidenum">
              <a:rPr lang="el-GR" smtClean="0"/>
              <a:pPr/>
              <a:t>‹#›</a:t>
            </a:fld>
            <a:endParaRPr lang="el-GR"/>
          </a:p>
        </p:txBody>
      </p:sp>
    </p:spTree>
    <p:extLst>
      <p:ext uri="{BB962C8B-B14F-4D97-AF65-F5344CB8AC3E}">
        <p14:creationId xmlns:p14="http://schemas.microsoft.com/office/powerpoint/2010/main" val="1724395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2FECC1-56C7-4F27-B53D-18206220CA37}" type="slidenum">
              <a:rPr lang="el-GR" smtClean="0"/>
              <a:pPr/>
              <a:t>‹#›</a:t>
            </a:fld>
            <a:endParaRPr lang="el-GR"/>
          </a:p>
        </p:txBody>
      </p:sp>
    </p:spTree>
    <p:extLst>
      <p:ext uri="{BB962C8B-B14F-4D97-AF65-F5344CB8AC3E}">
        <p14:creationId xmlns:p14="http://schemas.microsoft.com/office/powerpoint/2010/main" val="343845551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wmf"/><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ctrTitle"/>
          </p:nvPr>
        </p:nvSpPr>
        <p:spPr>
          <a:xfrm>
            <a:off x="1524000" y="2245809"/>
            <a:ext cx="9144000" cy="1564716"/>
          </a:xfrm>
        </p:spPr>
        <p:txBody>
          <a:bodyPr>
            <a:normAutofit/>
          </a:bodyPr>
          <a:lstStyle/>
          <a:p>
            <a:pPr algn="l"/>
            <a:r>
              <a:rPr lang="el-GR" sz="4400" b="1">
                <a:latin typeface="Candara" panose="020E0502030303020204" pitchFamily="34" charset="0"/>
              </a:rPr>
              <a:t>Χημεία, δράσεις και επιδράσεις των εντομοκτόνων στο περιβάλλον</a:t>
            </a:r>
          </a:p>
        </p:txBody>
      </p:sp>
      <p:sp>
        <p:nvSpPr>
          <p:cNvPr id="71"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Freeform: Shape 74">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77"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rotWithShape="1">
          <a:blip r:embed="rId2" cstate="print"/>
          <a:srcRect r="-1" b="14584"/>
          <a:stretch/>
        </p:blipFill>
        <p:spPr bwMode="auto">
          <a:xfrm rot="21480000">
            <a:off x="2377377" y="1003258"/>
            <a:ext cx="7437246" cy="476439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untitled03"/>
          <p:cNvPicPr>
            <a:picLocks noChangeAspect="1" noChangeArrowheads="1"/>
          </p:cNvPicPr>
          <p:nvPr/>
        </p:nvPicPr>
        <p:blipFill>
          <a:blip r:embed="rId3" cstate="print"/>
          <a:srcRect/>
          <a:stretch>
            <a:fillRect/>
          </a:stretch>
        </p:blipFill>
        <p:spPr bwMode="auto">
          <a:xfrm>
            <a:off x="1982788" y="309563"/>
            <a:ext cx="3243262" cy="4667250"/>
          </a:xfrm>
          <a:prstGeom prst="rect">
            <a:avLst/>
          </a:prstGeom>
          <a:noFill/>
        </p:spPr>
      </p:pic>
      <p:pic>
        <p:nvPicPr>
          <p:cNvPr id="229379" name="Picture 3" descr="cover2609"/>
          <p:cNvPicPr>
            <a:picLocks noChangeAspect="1" noChangeArrowheads="1"/>
          </p:cNvPicPr>
          <p:nvPr/>
        </p:nvPicPr>
        <p:blipFill>
          <a:blip r:embed="rId4" cstate="print"/>
          <a:srcRect/>
          <a:stretch>
            <a:fillRect/>
          </a:stretch>
        </p:blipFill>
        <p:spPr bwMode="auto">
          <a:xfrm>
            <a:off x="6873878" y="396875"/>
            <a:ext cx="3421063" cy="4211638"/>
          </a:xfrm>
          <a:prstGeom prst="rect">
            <a:avLst/>
          </a:prstGeom>
          <a:noFill/>
        </p:spPr>
      </p:pic>
      <p:pic>
        <p:nvPicPr>
          <p:cNvPr id="229380" name="Picture 4" descr="silent_spring"/>
          <p:cNvPicPr>
            <a:picLocks noChangeAspect="1" noChangeArrowheads="1"/>
          </p:cNvPicPr>
          <p:nvPr/>
        </p:nvPicPr>
        <p:blipFill>
          <a:blip r:embed="rId5" cstate="print"/>
          <a:srcRect/>
          <a:stretch>
            <a:fillRect/>
          </a:stretch>
        </p:blipFill>
        <p:spPr bwMode="auto">
          <a:xfrm>
            <a:off x="4321178" y="1925641"/>
            <a:ext cx="3001963" cy="46640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9378"/>
                                        </p:tgtEl>
                                        <p:attrNameLst>
                                          <p:attrName>style.visibility</p:attrName>
                                        </p:attrNameLst>
                                      </p:cBhvr>
                                      <p:to>
                                        <p:strVal val="visible"/>
                                      </p:to>
                                    </p:set>
                                    <p:animEffect transition="in" filter="box(in)">
                                      <p:cBhvr>
                                        <p:cTn id="7" dur="500"/>
                                        <p:tgtEl>
                                          <p:spTgt spid="22937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9379"/>
                                        </p:tgtEl>
                                        <p:attrNameLst>
                                          <p:attrName>style.visibility</p:attrName>
                                        </p:attrNameLst>
                                      </p:cBhvr>
                                      <p:to>
                                        <p:strVal val="visible"/>
                                      </p:to>
                                    </p:set>
                                    <p:animEffect transition="in" filter="blinds(horizontal)">
                                      <p:cBhvr>
                                        <p:cTn id="12" dur="500"/>
                                        <p:tgtEl>
                                          <p:spTgt spid="22937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29380"/>
                                        </p:tgtEl>
                                        <p:attrNameLst>
                                          <p:attrName>style.visibility</p:attrName>
                                        </p:attrNameLst>
                                      </p:cBhvr>
                                      <p:to>
                                        <p:strVal val="visible"/>
                                      </p:to>
                                    </p:set>
                                    <p:animEffect transition="in" filter="checkerboard(across)">
                                      <p:cBhvr>
                                        <p:cTn id="17" dur="500"/>
                                        <p:tgtEl>
                                          <p:spTgt spid="229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Right Triangle 74">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02" name="Picture 2" descr="11-4"/>
          <p:cNvPicPr>
            <a:picLocks noChangeAspect="1" noChangeArrowheads="1"/>
          </p:cNvPicPr>
          <p:nvPr/>
        </p:nvPicPr>
        <p:blipFill>
          <a:blip r:embed="rId2" cstate="print"/>
          <a:stretch>
            <a:fillRect/>
          </a:stretch>
        </p:blipFill>
        <p:spPr bwMode="auto">
          <a:xfrm>
            <a:off x="1639812" y="655499"/>
            <a:ext cx="5850751" cy="558746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8D54327E-BF02-4660-9A79-2FB959C8A31F}"/>
              </a:ext>
            </a:extLst>
          </p:cNvPr>
          <p:cNvSpPr>
            <a:spLocks noGrp="1"/>
          </p:cNvSpPr>
          <p:nvPr>
            <p:ph type="title"/>
          </p:nvPr>
        </p:nvSpPr>
        <p:spPr>
          <a:xfrm>
            <a:off x="1653363" y="365760"/>
            <a:ext cx="9367203" cy="1188720"/>
          </a:xfrm>
        </p:spPr>
        <p:txBody>
          <a:bodyPr>
            <a:normAutofit/>
          </a:bodyPr>
          <a:lstStyle/>
          <a:p>
            <a:r>
              <a:rPr lang="en-US" b="1"/>
              <a:t>Pest management</a:t>
            </a:r>
            <a:endParaRPr lang="el-GR" b="1"/>
          </a:p>
        </p:txBody>
      </p:sp>
      <p:sp>
        <p:nvSpPr>
          <p:cNvPr id="10"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Θέση περιεχομένου 4">
            <a:extLst>
              <a:ext uri="{FF2B5EF4-FFF2-40B4-BE49-F238E27FC236}">
                <a16:creationId xmlns:a16="http://schemas.microsoft.com/office/drawing/2014/main" id="{D2993ADA-225A-4DD3-9C13-90B79A720EB9}"/>
              </a:ext>
            </a:extLst>
          </p:cNvPr>
          <p:cNvSpPr>
            <a:spLocks noGrp="1"/>
          </p:cNvSpPr>
          <p:nvPr>
            <p:ph idx="1"/>
          </p:nvPr>
        </p:nvSpPr>
        <p:spPr>
          <a:xfrm>
            <a:off x="1653363" y="2176272"/>
            <a:ext cx="9367204" cy="3272550"/>
          </a:xfrm>
        </p:spPr>
        <p:txBody>
          <a:bodyPr anchor="t">
            <a:normAutofit/>
          </a:bodyPr>
          <a:lstStyle/>
          <a:p>
            <a:r>
              <a:rPr lang="el-GR" b="1" dirty="0">
                <a:latin typeface="Candara" panose="020E0502030303020204" pitchFamily="34" charset="0"/>
              </a:rPr>
              <a:t>Μέχρι το 1950: θανάτωση εντόμων, όχι προστασία καλλιεργειών</a:t>
            </a:r>
            <a:endParaRPr lang="en-US" b="1" dirty="0">
              <a:latin typeface="Candara" panose="020E0502030303020204" pitchFamily="34" charset="0"/>
            </a:endParaRPr>
          </a:p>
          <a:p>
            <a:r>
              <a:rPr lang="el-GR" b="1" dirty="0">
                <a:latin typeface="Candara" panose="020E0502030303020204" pitchFamily="34" charset="0"/>
              </a:rPr>
              <a:t>Μετά το 1960: </a:t>
            </a:r>
            <a:endParaRPr lang="en-US" b="1" dirty="0">
              <a:latin typeface="Candara" panose="020E0502030303020204" pitchFamily="34" charset="0"/>
            </a:endParaRPr>
          </a:p>
          <a:p>
            <a:pPr lvl="1"/>
            <a:r>
              <a:rPr lang="el-GR" sz="2800" b="1" dirty="0">
                <a:latin typeface="Candara" panose="020E0502030303020204" pitchFamily="34" charset="0"/>
              </a:rPr>
              <a:t>έλεγχος εντόμων (</a:t>
            </a:r>
            <a:r>
              <a:rPr lang="en-US" sz="2800" b="1" dirty="0">
                <a:latin typeface="Candara" panose="020E0502030303020204" pitchFamily="34" charset="0"/>
              </a:rPr>
              <a:t>pest control: use of conventional pesticides [chemical control]</a:t>
            </a:r>
            <a:r>
              <a:rPr lang="el-GR" sz="2800" b="1" dirty="0">
                <a:latin typeface="Candara" panose="020E0502030303020204" pitchFamily="34" charset="0"/>
              </a:rPr>
              <a:t>) </a:t>
            </a:r>
            <a:r>
              <a:rPr lang="el-GR" sz="2800" b="1" dirty="0">
                <a:latin typeface="Candara" panose="020E0502030303020204" pitchFamily="34" charset="0"/>
                <a:cs typeface="Arial" charset="0"/>
              </a:rPr>
              <a:t>→ 100% </a:t>
            </a:r>
            <a:r>
              <a:rPr lang="en-US" sz="2800" b="1" dirty="0">
                <a:latin typeface="Candara" panose="020E0502030303020204" pitchFamily="34" charset="0"/>
                <a:cs typeface="Arial" charset="0"/>
              </a:rPr>
              <a:t>killing!!</a:t>
            </a:r>
            <a:endParaRPr lang="el-GR" sz="2800" b="1" dirty="0">
              <a:latin typeface="Candara" panose="020E0502030303020204" pitchFamily="34" charset="0"/>
              <a:cs typeface="Arial" charset="0"/>
            </a:endParaRPr>
          </a:p>
          <a:p>
            <a:pPr lvl="1"/>
            <a:r>
              <a:rPr lang="el-GR" sz="2800" b="1" dirty="0">
                <a:latin typeface="Candara" panose="020E0502030303020204" pitchFamily="34" charset="0"/>
              </a:rPr>
              <a:t>διαχείριση εντόμων (</a:t>
            </a:r>
            <a:r>
              <a:rPr lang="en-US" sz="2800" b="1" dirty="0">
                <a:latin typeface="Candara" panose="020E0502030303020204" pitchFamily="34" charset="0"/>
              </a:rPr>
              <a:t>pest management: reduce pest impact</a:t>
            </a:r>
            <a:r>
              <a:rPr lang="el-GR" sz="2800" b="1" dirty="0">
                <a:latin typeface="Candara" panose="020E0502030303020204" pitchFamily="34" charset="0"/>
              </a:rPr>
              <a:t>)</a:t>
            </a:r>
          </a:p>
        </p:txBody>
      </p:sp>
    </p:spTree>
    <p:extLst>
      <p:ext uri="{BB962C8B-B14F-4D97-AF65-F5344CB8AC3E}">
        <p14:creationId xmlns:p14="http://schemas.microsoft.com/office/powerpoint/2010/main" val="3925212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Shape 8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1556" name="Text Box 4"/>
          <p:cNvSpPr txBox="1">
            <a:spLocks noChangeArrowheads="1"/>
          </p:cNvSpPr>
          <p:nvPr/>
        </p:nvSpPr>
        <p:spPr bwMode="auto">
          <a:xfrm>
            <a:off x="660041" y="2767106"/>
            <a:ext cx="2880828" cy="3071906"/>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000" kern="1200" dirty="0">
                <a:solidFill>
                  <a:srgbClr val="FFFFFF"/>
                </a:solidFill>
                <a:latin typeface="+mj-lt"/>
                <a:ea typeface="+mj-ea"/>
                <a:cs typeface="+mj-cs"/>
              </a:rPr>
              <a:t>Economic Injury Level and Economic Threshold</a:t>
            </a:r>
          </a:p>
        </p:txBody>
      </p:sp>
      <p:pic>
        <p:nvPicPr>
          <p:cNvPr id="151554" name="Picture 2" descr="Fig 14-3"/>
          <p:cNvPicPr>
            <a:picLocks noChangeAspect="1" noChangeArrowheads="1"/>
          </p:cNvPicPr>
          <p:nvPr/>
        </p:nvPicPr>
        <p:blipFill>
          <a:blip r:embed="rId2" cstate="print"/>
          <a:stretch>
            <a:fillRect/>
          </a:stretch>
        </p:blipFill>
        <p:spPr bwMode="auto">
          <a:xfrm>
            <a:off x="4502428" y="502572"/>
            <a:ext cx="7225748" cy="585285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2578" name="Picture 2" descr="Fig 14-4"/>
          <p:cNvPicPr>
            <a:picLocks noChangeAspect="1" noChangeArrowheads="1"/>
          </p:cNvPicPr>
          <p:nvPr/>
        </p:nvPicPr>
        <p:blipFill>
          <a:blip r:embed="rId2" cstate="print"/>
          <a:stretch>
            <a:fillRect/>
          </a:stretch>
        </p:blipFill>
        <p:spPr bwMode="auto">
          <a:xfrm>
            <a:off x="1416000" y="457200"/>
            <a:ext cx="9360000" cy="59436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2685AACA-818A-8704-A2FF-3A5E6CE6DC11}"/>
              </a:ext>
            </a:extLst>
          </p:cNvPr>
          <p:cNvPicPr>
            <a:picLocks noChangeAspect="1"/>
          </p:cNvPicPr>
          <p:nvPr/>
        </p:nvPicPr>
        <p:blipFill>
          <a:blip r:embed="rId2"/>
          <a:stretch>
            <a:fillRect/>
          </a:stretch>
        </p:blipFill>
        <p:spPr>
          <a:xfrm>
            <a:off x="1101377" y="457200"/>
            <a:ext cx="9989246" cy="5943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55656"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5658" name="Group 155657">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55659"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660"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5662" name="Group 155661">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55663"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664"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a:extLst>
              <a:ext uri="{FF2B5EF4-FFF2-40B4-BE49-F238E27FC236}">
                <a16:creationId xmlns:a16="http://schemas.microsoft.com/office/drawing/2014/main" id="{9496ABCF-3578-BE35-DFC6-BCEF2172072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19739" y="819015"/>
            <a:ext cx="3431410" cy="1995572"/>
          </a:xfrm>
          <a:prstGeom prst="rect">
            <a:avLst/>
          </a:prstGeom>
          <a:noFill/>
          <a:extLst>
            <a:ext uri="{909E8E84-426E-40DD-AFC4-6F175D3DCCD1}">
              <a14:hiddenFill xmlns:a14="http://schemas.microsoft.com/office/drawing/2010/main">
                <a:solidFill>
                  <a:srgbClr val="FFFFFF"/>
                </a:solidFill>
              </a14:hiddenFill>
            </a:ext>
          </a:extLst>
        </p:spPr>
      </p:pic>
      <p:grpSp>
        <p:nvGrpSpPr>
          <p:cNvPr id="155666" name="Group 155665">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55667" name="Freeform: Shape 155666">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5668" name="Freeform: Shape 155667">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5669" name="Freeform: Shape 155668">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5670" name="Freeform: Shape 15566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5671" name="Freeform: Shape 155670">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5672" name="Freeform: Shape 15567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5673" name="Freeform: Shape 15567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155650" name="Rectangle 2"/>
          <p:cNvSpPr>
            <a:spLocks noGrp="1" noChangeArrowheads="1"/>
          </p:cNvSpPr>
          <p:nvPr>
            <p:ph type="title"/>
          </p:nvPr>
        </p:nvSpPr>
        <p:spPr>
          <a:xfrm>
            <a:off x="1014985" y="819015"/>
            <a:ext cx="5501548" cy="1557994"/>
          </a:xfrm>
        </p:spPr>
        <p:txBody>
          <a:bodyPr vert="horz" lIns="91440" tIns="45720" rIns="91440" bIns="45720" rtlCol="0" anchor="b">
            <a:normAutofit/>
          </a:bodyPr>
          <a:lstStyle/>
          <a:p>
            <a:r>
              <a:rPr lang="en-US" sz="4800" b="1" kern="1200" dirty="0" err="1">
                <a:solidFill>
                  <a:schemeClr val="bg1"/>
                </a:solidFill>
                <a:latin typeface="+mj-lt"/>
                <a:ea typeface="+mj-ea"/>
                <a:cs typeface="+mj-cs"/>
              </a:rPr>
              <a:t>Οργ</a:t>
            </a:r>
            <a:r>
              <a:rPr lang="en-US" sz="4800" b="1" kern="1200" dirty="0">
                <a:solidFill>
                  <a:schemeClr val="bg1"/>
                </a:solidFill>
                <a:latin typeface="+mj-lt"/>
                <a:ea typeface="+mj-ea"/>
                <a:cs typeface="+mj-cs"/>
              </a:rPr>
              <a:t>ανοχλωρίνες</a:t>
            </a:r>
            <a:br>
              <a:rPr lang="en-US" sz="4800" b="1" kern="1200" dirty="0">
                <a:solidFill>
                  <a:schemeClr val="bg1"/>
                </a:solidFill>
                <a:latin typeface="+mj-lt"/>
                <a:ea typeface="+mj-ea"/>
                <a:cs typeface="+mj-cs"/>
              </a:rPr>
            </a:br>
            <a:r>
              <a:rPr lang="en-US" sz="4000" b="1" kern="1200" dirty="0">
                <a:solidFill>
                  <a:schemeClr val="bg1"/>
                </a:solidFill>
                <a:latin typeface="+mj-lt"/>
                <a:ea typeface="+mj-ea"/>
                <a:cs typeface="+mj-cs"/>
              </a:rPr>
              <a:t>(DTT, Endosulfan, Atrazin)</a:t>
            </a:r>
            <a:endParaRPr lang="en-US" sz="4800" b="1" kern="1200" dirty="0">
              <a:solidFill>
                <a:schemeClr val="bg1"/>
              </a:solidFill>
              <a:latin typeface="+mj-lt"/>
              <a:ea typeface="+mj-ea"/>
              <a:cs typeface="+mj-cs"/>
            </a:endParaRPr>
          </a:p>
        </p:txBody>
      </p:sp>
      <p:sp>
        <p:nvSpPr>
          <p:cNvPr id="155651" name="Rectangle 3"/>
          <p:cNvSpPr>
            <a:spLocks noGrp="1" noChangeArrowheads="1"/>
          </p:cNvSpPr>
          <p:nvPr>
            <p:ph type="body" sz="half" idx="1"/>
          </p:nvPr>
        </p:nvSpPr>
        <p:spPr>
          <a:xfrm>
            <a:off x="873925" y="3183805"/>
            <a:ext cx="9095764" cy="2855180"/>
          </a:xfrm>
        </p:spPr>
        <p:txBody>
          <a:bodyPr vert="horz" lIns="91440" tIns="45720" rIns="91440" bIns="45720" rtlCol="0" anchor="t">
            <a:noAutofit/>
          </a:bodyPr>
          <a:lstStyle/>
          <a:p>
            <a:r>
              <a:rPr lang="en-US" sz="2400" dirty="0">
                <a:solidFill>
                  <a:schemeClr val="bg1"/>
                </a:solidFill>
              </a:rPr>
              <a:t>Χαρα</a:t>
            </a:r>
            <a:r>
              <a:rPr lang="en-US" sz="2400" dirty="0" err="1">
                <a:solidFill>
                  <a:schemeClr val="bg1"/>
                </a:solidFill>
              </a:rPr>
              <a:t>κτηρίζοντ</a:t>
            </a:r>
            <a:r>
              <a:rPr lang="en-US" sz="2400" dirty="0">
                <a:solidFill>
                  <a:schemeClr val="bg1"/>
                </a:solidFill>
              </a:rPr>
              <a:t>αι από την παρουσία ατόμων χλωρίου και άνθρακα</a:t>
            </a:r>
          </a:p>
          <a:p>
            <a:r>
              <a:rPr lang="en-US" sz="2400" dirty="0" err="1">
                <a:solidFill>
                  <a:schemeClr val="bg1"/>
                </a:solidFill>
              </a:rPr>
              <a:t>Ισχυρά</a:t>
            </a:r>
            <a:r>
              <a:rPr lang="en-US" sz="2400" dirty="0">
                <a:solidFill>
                  <a:schemeClr val="bg1"/>
                </a:solidFill>
              </a:rPr>
              <a:t> </a:t>
            </a:r>
            <a:r>
              <a:rPr lang="en-US" sz="2400" dirty="0" err="1">
                <a:solidFill>
                  <a:schemeClr val="bg1"/>
                </a:solidFill>
              </a:rPr>
              <a:t>τοξικά</a:t>
            </a:r>
            <a:r>
              <a:rPr lang="en-US" sz="2400" dirty="0">
                <a:solidFill>
                  <a:schemeClr val="bg1"/>
                </a:solidFill>
              </a:rPr>
              <a:t> </a:t>
            </a:r>
            <a:r>
              <a:rPr lang="en-US" sz="2400" dirty="0" err="1">
                <a:solidFill>
                  <a:schemeClr val="bg1"/>
                </a:solidFill>
              </a:rPr>
              <a:t>νευρικού</a:t>
            </a:r>
            <a:r>
              <a:rPr lang="en-US" sz="2400" dirty="0">
                <a:solidFill>
                  <a:schemeClr val="bg1"/>
                </a:solidFill>
              </a:rPr>
              <a:t> </a:t>
            </a:r>
            <a:r>
              <a:rPr lang="en-US" sz="2400" dirty="0" err="1">
                <a:solidFill>
                  <a:schemeClr val="bg1"/>
                </a:solidFill>
              </a:rPr>
              <a:t>συστήμ</a:t>
            </a:r>
            <a:r>
              <a:rPr lang="en-US" sz="2400" dirty="0">
                <a:solidFill>
                  <a:schemeClr val="bg1"/>
                </a:solidFill>
              </a:rPr>
              <a:t>ατος</a:t>
            </a:r>
          </a:p>
          <a:p>
            <a:r>
              <a:rPr lang="en-US" sz="2400" dirty="0">
                <a:solidFill>
                  <a:schemeClr val="bg1"/>
                </a:solidFill>
              </a:rPr>
              <a:t>Τα π</a:t>
            </a:r>
            <a:r>
              <a:rPr lang="en-US" sz="2400" dirty="0" err="1">
                <a:solidFill>
                  <a:schemeClr val="bg1"/>
                </a:solidFill>
              </a:rPr>
              <a:t>ερισσότερ</a:t>
            </a:r>
            <a:r>
              <a:rPr lang="en-US" sz="2400" dirty="0">
                <a:solidFill>
                  <a:schemeClr val="bg1"/>
                </a:solidFill>
              </a:rPr>
              <a:t>α επιδρούν σε μεγάλο φάσμα οργανισμών μη-στόχων</a:t>
            </a:r>
          </a:p>
          <a:p>
            <a:r>
              <a:rPr lang="en-US" sz="2400" dirty="0">
                <a:solidFill>
                  <a:schemeClr val="bg1"/>
                </a:solidFill>
              </a:rPr>
              <a:t>Ο β</a:t>
            </a:r>
            <a:r>
              <a:rPr lang="en-US" sz="2400" dirty="0" err="1">
                <a:solidFill>
                  <a:schemeClr val="bg1"/>
                </a:solidFill>
              </a:rPr>
              <a:t>ιοχημικός</a:t>
            </a:r>
            <a:r>
              <a:rPr lang="en-US" sz="2400" dirty="0">
                <a:solidFill>
                  <a:schemeClr val="bg1"/>
                </a:solidFill>
              </a:rPr>
              <a:t> </a:t>
            </a:r>
            <a:r>
              <a:rPr lang="en-US" sz="2400" dirty="0" err="1">
                <a:solidFill>
                  <a:schemeClr val="bg1"/>
                </a:solidFill>
              </a:rPr>
              <a:t>τρό</a:t>
            </a:r>
            <a:r>
              <a:rPr lang="en-US" sz="2400" dirty="0">
                <a:solidFill>
                  <a:schemeClr val="bg1"/>
                </a:solidFill>
              </a:rPr>
              <a:t>πος δράσης τους είναι αμφιλεγόμενος</a:t>
            </a:r>
          </a:p>
          <a:p>
            <a:r>
              <a:rPr lang="en-US" sz="2400" dirty="0" err="1">
                <a:solidFill>
                  <a:schemeClr val="bg1"/>
                </a:solidFill>
              </a:rPr>
              <a:t>Τρό</a:t>
            </a:r>
            <a:r>
              <a:rPr lang="en-US" sz="2400" dirty="0">
                <a:solidFill>
                  <a:schemeClr val="bg1"/>
                </a:solidFill>
              </a:rPr>
              <a:t>πος δράσης εξαρτάται από τη χημική βάση του εντομοκτόνου</a:t>
            </a:r>
          </a:p>
          <a:p>
            <a:r>
              <a:rPr lang="en-US" sz="2400" dirty="0" err="1">
                <a:solidFill>
                  <a:schemeClr val="bg1"/>
                </a:solidFill>
              </a:rPr>
              <a:t>Μεγάλη</a:t>
            </a:r>
            <a:r>
              <a:rPr lang="en-US" sz="2400" dirty="0">
                <a:solidFill>
                  <a:schemeClr val="bg1"/>
                </a:solidFill>
              </a:rPr>
              <a:t> υπ</a:t>
            </a:r>
            <a:r>
              <a:rPr lang="en-US" sz="2400" dirty="0" err="1">
                <a:solidFill>
                  <a:schemeClr val="bg1"/>
                </a:solidFill>
              </a:rPr>
              <a:t>ολειμμ</a:t>
            </a:r>
            <a:r>
              <a:rPr lang="en-US" sz="2400" dirty="0">
                <a:solidFill>
                  <a:schemeClr val="bg1"/>
                </a:solidFill>
              </a:rPr>
              <a:t>ατικότητα και μεγάλος χρόνος ημιζωής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Effect transition="in" filter="wipe(left)">
                                      <p:cBhvr>
                                        <p:cTn id="7" dur="500"/>
                                        <p:tgtEl>
                                          <p:spTgt spid="155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5651">
                                            <p:txEl>
                                              <p:pRg st="1" end="1"/>
                                            </p:txEl>
                                          </p:spTgt>
                                        </p:tgtEl>
                                        <p:attrNameLst>
                                          <p:attrName>style.visibility</p:attrName>
                                        </p:attrNameLst>
                                      </p:cBhvr>
                                      <p:to>
                                        <p:strVal val="visible"/>
                                      </p:to>
                                    </p:set>
                                    <p:animEffect transition="in" filter="wipe(left)">
                                      <p:cBhvr>
                                        <p:cTn id="12" dur="500"/>
                                        <p:tgtEl>
                                          <p:spTgt spid="1556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5651">
                                            <p:txEl>
                                              <p:pRg st="2" end="2"/>
                                            </p:txEl>
                                          </p:spTgt>
                                        </p:tgtEl>
                                        <p:attrNameLst>
                                          <p:attrName>style.visibility</p:attrName>
                                        </p:attrNameLst>
                                      </p:cBhvr>
                                      <p:to>
                                        <p:strVal val="visible"/>
                                      </p:to>
                                    </p:set>
                                    <p:animEffect transition="in" filter="wipe(left)">
                                      <p:cBhvr>
                                        <p:cTn id="17" dur="500"/>
                                        <p:tgtEl>
                                          <p:spTgt spid="1556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5651">
                                            <p:txEl>
                                              <p:pRg st="3" end="3"/>
                                            </p:txEl>
                                          </p:spTgt>
                                        </p:tgtEl>
                                        <p:attrNameLst>
                                          <p:attrName>style.visibility</p:attrName>
                                        </p:attrNameLst>
                                      </p:cBhvr>
                                      <p:to>
                                        <p:strVal val="visible"/>
                                      </p:to>
                                    </p:set>
                                    <p:animEffect transition="in" filter="wipe(left)">
                                      <p:cBhvr>
                                        <p:cTn id="22" dur="500"/>
                                        <p:tgtEl>
                                          <p:spTgt spid="1556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5651">
                                            <p:txEl>
                                              <p:pRg st="4" end="4"/>
                                            </p:txEl>
                                          </p:spTgt>
                                        </p:tgtEl>
                                        <p:attrNameLst>
                                          <p:attrName>style.visibility</p:attrName>
                                        </p:attrNameLst>
                                      </p:cBhvr>
                                      <p:to>
                                        <p:strVal val="visible"/>
                                      </p:to>
                                    </p:set>
                                    <p:animEffect transition="in" filter="wipe(left)">
                                      <p:cBhvr>
                                        <p:cTn id="27" dur="500"/>
                                        <p:tgtEl>
                                          <p:spTgt spid="1556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5651">
                                            <p:txEl>
                                              <p:pRg st="5" end="5"/>
                                            </p:txEl>
                                          </p:spTgt>
                                        </p:tgtEl>
                                        <p:attrNameLst>
                                          <p:attrName>style.visibility</p:attrName>
                                        </p:attrNameLst>
                                      </p:cBhvr>
                                      <p:to>
                                        <p:strVal val="visible"/>
                                      </p:to>
                                    </p:set>
                                    <p:animEffect transition="in" filter="wipe(left)">
                                      <p:cBhvr>
                                        <p:cTn id="32" dur="500"/>
                                        <p:tgtEl>
                                          <p:spTgt spid="1556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3064"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3066" name="Group 173065">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73067"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068"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3070" name="Group 173069">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73071"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072"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Εικόνα 1">
            <a:extLst>
              <a:ext uri="{FF2B5EF4-FFF2-40B4-BE49-F238E27FC236}">
                <a16:creationId xmlns:a16="http://schemas.microsoft.com/office/drawing/2014/main" id="{B4178397-344A-E859-8353-FD3D672EB43F}"/>
              </a:ext>
            </a:extLst>
          </p:cNvPr>
          <p:cNvPicPr>
            <a:picLocks noChangeAspect="1"/>
          </p:cNvPicPr>
          <p:nvPr/>
        </p:nvPicPr>
        <p:blipFill>
          <a:blip r:embed="rId2"/>
          <a:stretch>
            <a:fillRect/>
          </a:stretch>
        </p:blipFill>
        <p:spPr>
          <a:xfrm>
            <a:off x="8125192" y="681045"/>
            <a:ext cx="3246017" cy="2353362"/>
          </a:xfrm>
          <a:prstGeom prst="rect">
            <a:avLst/>
          </a:prstGeom>
        </p:spPr>
      </p:pic>
      <p:grpSp>
        <p:nvGrpSpPr>
          <p:cNvPr id="173074" name="Group 173073">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3075" name="Freeform: Shape 173074">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3076" name="Freeform: Shape 173075">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3077" name="Freeform: Shape 173076">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3078" name="Freeform: Shape 173077">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3079" name="Freeform: Shape 173078">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3080" name="Freeform: Shape 173079">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3081" name="Freeform: Shape 173080">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173058" name="Rectangle 2"/>
          <p:cNvSpPr>
            <a:spLocks noGrp="1" noChangeArrowheads="1"/>
          </p:cNvSpPr>
          <p:nvPr>
            <p:ph type="title"/>
          </p:nvPr>
        </p:nvSpPr>
        <p:spPr>
          <a:xfrm>
            <a:off x="820791" y="1251615"/>
            <a:ext cx="6763678" cy="1571508"/>
          </a:xfrm>
        </p:spPr>
        <p:txBody>
          <a:bodyPr vert="horz" lIns="91440" tIns="45720" rIns="91440" bIns="45720" rtlCol="0" anchor="b">
            <a:normAutofit fontScale="90000"/>
          </a:bodyPr>
          <a:lstStyle/>
          <a:p>
            <a:r>
              <a:rPr lang="en-US" sz="4900" b="1" kern="1200" dirty="0">
                <a:solidFill>
                  <a:schemeClr val="bg1"/>
                </a:solidFill>
                <a:latin typeface="+mj-lt"/>
                <a:ea typeface="+mj-ea"/>
                <a:cs typeface="+mj-cs"/>
              </a:rPr>
              <a:t>Organophosphates</a:t>
            </a:r>
            <a:br>
              <a:rPr lang="en-US" sz="4800" b="1" kern="1200" dirty="0">
                <a:solidFill>
                  <a:schemeClr val="bg1"/>
                </a:solidFill>
                <a:latin typeface="+mj-lt"/>
                <a:ea typeface="+mj-ea"/>
                <a:cs typeface="+mj-cs"/>
              </a:rPr>
            </a:br>
            <a:r>
              <a:rPr lang="en-US" sz="4000" b="1" kern="1200" dirty="0">
                <a:solidFill>
                  <a:schemeClr val="bg1"/>
                </a:solidFill>
                <a:latin typeface="+mj-lt"/>
                <a:ea typeface="+mj-ea"/>
                <a:cs typeface="+mj-cs"/>
              </a:rPr>
              <a:t>(parathion, malathion, diazinon, dichlorvos, fenitrothion)</a:t>
            </a:r>
            <a:endParaRPr lang="en-US" sz="4800" b="1" kern="1200" dirty="0">
              <a:solidFill>
                <a:schemeClr val="bg1"/>
              </a:solidFill>
              <a:latin typeface="+mj-lt"/>
              <a:ea typeface="+mj-ea"/>
              <a:cs typeface="+mj-cs"/>
            </a:endParaRPr>
          </a:p>
        </p:txBody>
      </p:sp>
      <p:sp>
        <p:nvSpPr>
          <p:cNvPr id="173059" name="Rectangle 3"/>
          <p:cNvSpPr>
            <a:spLocks noGrp="1" noChangeArrowheads="1"/>
          </p:cNvSpPr>
          <p:nvPr>
            <p:ph type="body" sz="half" idx="1"/>
          </p:nvPr>
        </p:nvSpPr>
        <p:spPr>
          <a:xfrm>
            <a:off x="1014984" y="3094597"/>
            <a:ext cx="9933390" cy="3184404"/>
          </a:xfrm>
        </p:spPr>
        <p:txBody>
          <a:bodyPr vert="horz" lIns="91440" tIns="45720" rIns="91440" bIns="45720" rtlCol="0" anchor="t">
            <a:normAutofit/>
          </a:bodyPr>
          <a:lstStyle/>
          <a:p>
            <a:r>
              <a:rPr lang="en-US" sz="2400" dirty="0">
                <a:solidFill>
                  <a:schemeClr val="bg1"/>
                </a:solidFill>
              </a:rPr>
              <a:t>Χαρα</a:t>
            </a:r>
            <a:r>
              <a:rPr lang="en-US" sz="2400" dirty="0" err="1">
                <a:solidFill>
                  <a:schemeClr val="bg1"/>
                </a:solidFill>
              </a:rPr>
              <a:t>κτηρίζοντ</a:t>
            </a:r>
            <a:r>
              <a:rPr lang="en-US" sz="2400" dirty="0">
                <a:solidFill>
                  <a:schemeClr val="bg1"/>
                </a:solidFill>
              </a:rPr>
              <a:t>αι από την παρουσία ατόμων άνθρακα και φωσφόρου  </a:t>
            </a:r>
          </a:p>
          <a:p>
            <a:r>
              <a:rPr lang="en-US" sz="2400" dirty="0" err="1">
                <a:solidFill>
                  <a:schemeClr val="bg1"/>
                </a:solidFill>
              </a:rPr>
              <a:t>Χημική</a:t>
            </a:r>
            <a:r>
              <a:rPr lang="en-US" sz="2400" dirty="0">
                <a:solidFill>
                  <a:schemeClr val="bg1"/>
                </a:solidFill>
              </a:rPr>
              <a:t> επιβ</a:t>
            </a:r>
            <a:r>
              <a:rPr lang="en-US" sz="2400" dirty="0" err="1">
                <a:solidFill>
                  <a:schemeClr val="bg1"/>
                </a:solidFill>
              </a:rPr>
              <a:t>άρυνση</a:t>
            </a:r>
            <a:r>
              <a:rPr lang="en-US" sz="2400" dirty="0">
                <a:solidFill>
                  <a:schemeClr val="bg1"/>
                </a:solidFill>
              </a:rPr>
              <a:t> </a:t>
            </a:r>
            <a:r>
              <a:rPr lang="en-US" sz="2400" dirty="0" err="1">
                <a:solidFill>
                  <a:schemeClr val="bg1"/>
                </a:solidFill>
              </a:rPr>
              <a:t>οικοσυστημάτων</a:t>
            </a:r>
            <a:r>
              <a:rPr lang="en-US" sz="2400" dirty="0">
                <a:solidFill>
                  <a:schemeClr val="bg1"/>
                </a:solidFill>
              </a:rPr>
              <a:t> και επ</a:t>
            </a:r>
            <a:r>
              <a:rPr lang="en-US" sz="2400" dirty="0" err="1">
                <a:solidFill>
                  <a:schemeClr val="bg1"/>
                </a:solidFill>
              </a:rPr>
              <a:t>ίδρ</a:t>
            </a:r>
            <a:r>
              <a:rPr lang="en-US" sz="2400" dirty="0">
                <a:solidFill>
                  <a:schemeClr val="bg1"/>
                </a:solidFill>
              </a:rPr>
              <a:t>αση σε οργανισμούς μη-στόχους</a:t>
            </a:r>
          </a:p>
          <a:p>
            <a:r>
              <a:rPr lang="en-US" sz="2400" dirty="0" err="1">
                <a:solidFill>
                  <a:schemeClr val="bg1"/>
                </a:solidFill>
              </a:rPr>
              <a:t>Τρό</a:t>
            </a:r>
            <a:r>
              <a:rPr lang="en-US" sz="2400" dirty="0">
                <a:solidFill>
                  <a:schemeClr val="bg1"/>
                </a:solidFill>
              </a:rPr>
              <a:t>πος δράσης διαφέρει στα διάφορα ΟΡ</a:t>
            </a:r>
          </a:p>
          <a:p>
            <a:r>
              <a:rPr lang="en-US" sz="2400" dirty="0" err="1">
                <a:solidFill>
                  <a:schemeClr val="bg1"/>
                </a:solidFill>
              </a:rPr>
              <a:t>Γενικά</a:t>
            </a:r>
            <a:r>
              <a:rPr lang="en-US" sz="2400" dirty="0">
                <a:solidFill>
                  <a:schemeClr val="bg1"/>
                </a:solidFill>
              </a:rPr>
              <a:t>, </a:t>
            </a:r>
            <a:r>
              <a:rPr lang="en-US" sz="2400" dirty="0" err="1">
                <a:solidFill>
                  <a:schemeClr val="bg1"/>
                </a:solidFill>
              </a:rPr>
              <a:t>μικρή</a:t>
            </a:r>
            <a:r>
              <a:rPr lang="en-US" sz="2400" dirty="0">
                <a:solidFill>
                  <a:schemeClr val="bg1"/>
                </a:solidFill>
              </a:rPr>
              <a:t> υπ</a:t>
            </a:r>
            <a:r>
              <a:rPr lang="en-US" sz="2400" dirty="0" err="1">
                <a:solidFill>
                  <a:schemeClr val="bg1"/>
                </a:solidFill>
              </a:rPr>
              <a:t>ολειμμ</a:t>
            </a:r>
            <a:r>
              <a:rPr lang="en-US" sz="2400" dirty="0">
                <a:solidFill>
                  <a:schemeClr val="bg1"/>
                </a:solidFill>
              </a:rPr>
              <a:t>ατικότητα και μικρός χρόνος ημιζωής στο περιβάλλον</a:t>
            </a:r>
          </a:p>
          <a:p>
            <a:r>
              <a:rPr lang="en-US" sz="2400" dirty="0" err="1">
                <a:solidFill>
                  <a:schemeClr val="bg1"/>
                </a:solidFill>
              </a:rPr>
              <a:t>Δυστυχώς</a:t>
            </a:r>
            <a:r>
              <a:rPr lang="en-US" sz="2400" dirty="0">
                <a:solidFill>
                  <a:schemeClr val="bg1"/>
                </a:solidFill>
              </a:rPr>
              <a:t>, </a:t>
            </a:r>
            <a:r>
              <a:rPr lang="en-US" sz="2400" dirty="0" err="1">
                <a:solidFill>
                  <a:schemeClr val="bg1"/>
                </a:solidFill>
              </a:rPr>
              <a:t>συχνά</a:t>
            </a:r>
            <a:r>
              <a:rPr lang="en-US" sz="2400" dirty="0">
                <a:solidFill>
                  <a:schemeClr val="bg1"/>
                </a:solidFill>
              </a:rPr>
              <a:t> </a:t>
            </a:r>
            <a:r>
              <a:rPr lang="en-US" sz="2400" dirty="0" err="1">
                <a:solidFill>
                  <a:schemeClr val="bg1"/>
                </a:solidFill>
              </a:rPr>
              <a:t>ευρεί</a:t>
            </a:r>
            <a:r>
              <a:rPr lang="en-US" sz="2400" dirty="0">
                <a:solidFill>
                  <a:schemeClr val="bg1"/>
                </a:solidFill>
              </a:rPr>
              <a:t>α δράση σε ωφέλιμα έντομα</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5352"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5354" name="Group 185353">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85355"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356"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358" name="Group 185357">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85359"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360"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Εικόνα 1">
            <a:extLst>
              <a:ext uri="{FF2B5EF4-FFF2-40B4-BE49-F238E27FC236}">
                <a16:creationId xmlns:a16="http://schemas.microsoft.com/office/drawing/2014/main" id="{81530074-B133-4C63-0FCB-9372806C4B42}"/>
              </a:ext>
            </a:extLst>
          </p:cNvPr>
          <p:cNvPicPr>
            <a:picLocks noChangeAspect="1"/>
          </p:cNvPicPr>
          <p:nvPr/>
        </p:nvPicPr>
        <p:blipFill>
          <a:blip r:embed="rId2"/>
          <a:stretch>
            <a:fillRect/>
          </a:stretch>
        </p:blipFill>
        <p:spPr>
          <a:xfrm>
            <a:off x="6780756" y="1598012"/>
            <a:ext cx="3620611" cy="2622200"/>
          </a:xfrm>
          <a:prstGeom prst="rect">
            <a:avLst/>
          </a:prstGeom>
        </p:spPr>
      </p:pic>
      <p:grpSp>
        <p:nvGrpSpPr>
          <p:cNvPr id="185362" name="Group 185361">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5363" name="Freeform: Shape 185362">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4" name="Freeform: Shape 185363">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5" name="Freeform: Shape 185364">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6" name="Freeform: Shape 185365">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7" name="Freeform: Shape 185366">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8" name="Freeform: Shape 185367">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9" name="Freeform: Shape 185368">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185346" name="Rectangle 2"/>
          <p:cNvSpPr>
            <a:spLocks noGrp="1" noChangeArrowheads="1"/>
          </p:cNvSpPr>
          <p:nvPr>
            <p:ph type="title"/>
          </p:nvPr>
        </p:nvSpPr>
        <p:spPr>
          <a:xfrm>
            <a:off x="1063337" y="1197444"/>
            <a:ext cx="5501548" cy="1557994"/>
          </a:xfrm>
        </p:spPr>
        <p:txBody>
          <a:bodyPr vert="horz" lIns="91440" tIns="45720" rIns="91440" bIns="45720" rtlCol="0" anchor="b">
            <a:normAutofit/>
          </a:bodyPr>
          <a:lstStyle/>
          <a:p>
            <a:r>
              <a:rPr lang="en-US" b="1" kern="1200" dirty="0" err="1">
                <a:solidFill>
                  <a:schemeClr val="bg1"/>
                </a:solidFill>
                <a:latin typeface="+mj-lt"/>
                <a:ea typeface="+mj-ea"/>
                <a:cs typeface="+mj-cs"/>
              </a:rPr>
              <a:t>Συνθετικά</a:t>
            </a:r>
            <a:r>
              <a:rPr lang="en-US" b="1" kern="1200" dirty="0">
                <a:solidFill>
                  <a:schemeClr val="bg1"/>
                </a:solidFill>
                <a:latin typeface="+mj-lt"/>
                <a:ea typeface="+mj-ea"/>
                <a:cs typeface="+mj-cs"/>
              </a:rPr>
              <a:t> π</a:t>
            </a:r>
            <a:r>
              <a:rPr lang="en-US" b="1" kern="1200" dirty="0" err="1">
                <a:solidFill>
                  <a:schemeClr val="bg1"/>
                </a:solidFill>
                <a:latin typeface="+mj-lt"/>
                <a:ea typeface="+mj-ea"/>
                <a:cs typeface="+mj-cs"/>
              </a:rPr>
              <a:t>υρεθροειδή</a:t>
            </a:r>
            <a:br>
              <a:rPr lang="en-US" b="1" kern="1200" dirty="0">
                <a:solidFill>
                  <a:schemeClr val="bg1"/>
                </a:solidFill>
                <a:latin typeface="+mj-lt"/>
                <a:ea typeface="+mj-ea"/>
                <a:cs typeface="+mj-cs"/>
              </a:rPr>
            </a:br>
            <a:r>
              <a:rPr lang="en-US" sz="4000" b="1" kern="1200" dirty="0">
                <a:solidFill>
                  <a:schemeClr val="bg1"/>
                </a:solidFill>
                <a:latin typeface="+mj-lt"/>
                <a:ea typeface="+mj-ea"/>
                <a:cs typeface="+mj-cs"/>
              </a:rPr>
              <a:t>(permethrin, allethrin)</a:t>
            </a:r>
            <a:endParaRPr lang="en-US" b="1" kern="1200" dirty="0">
              <a:solidFill>
                <a:schemeClr val="bg1"/>
              </a:solidFill>
              <a:latin typeface="+mj-lt"/>
              <a:ea typeface="+mj-ea"/>
              <a:cs typeface="+mj-cs"/>
            </a:endParaRPr>
          </a:p>
        </p:txBody>
      </p:sp>
      <p:sp>
        <p:nvSpPr>
          <p:cNvPr id="185347" name="Rectangle 3"/>
          <p:cNvSpPr>
            <a:spLocks noGrp="1" noChangeArrowheads="1"/>
          </p:cNvSpPr>
          <p:nvPr>
            <p:ph type="body" sz="half" idx="1"/>
          </p:nvPr>
        </p:nvSpPr>
        <p:spPr>
          <a:xfrm>
            <a:off x="1014985" y="3183805"/>
            <a:ext cx="8256781" cy="3075936"/>
          </a:xfrm>
        </p:spPr>
        <p:txBody>
          <a:bodyPr vert="horz" lIns="91440" tIns="45720" rIns="91440" bIns="45720" rtlCol="0" anchor="t">
            <a:normAutofit/>
          </a:bodyPr>
          <a:lstStyle/>
          <a:p>
            <a:r>
              <a:rPr lang="en-US" sz="2400" dirty="0" err="1">
                <a:solidFill>
                  <a:schemeClr val="bg1"/>
                </a:solidFill>
              </a:rPr>
              <a:t>Τρο</a:t>
            </a:r>
            <a:r>
              <a:rPr lang="en-US" sz="2400" dirty="0">
                <a:solidFill>
                  <a:schemeClr val="bg1"/>
                </a:solidFill>
              </a:rPr>
              <a:t>ποποιημένοι εστέρες χρυσανθεμικού, ενός χημικού που προσομοιάζει του βασικού συστατικού των χρυσανθέμων</a:t>
            </a:r>
          </a:p>
          <a:p>
            <a:r>
              <a:rPr lang="en-US" sz="2400" dirty="0" err="1">
                <a:solidFill>
                  <a:schemeClr val="bg1"/>
                </a:solidFill>
              </a:rPr>
              <a:t>Αλλ</a:t>
            </a:r>
            <a:r>
              <a:rPr lang="en-US" sz="2400" dirty="0">
                <a:solidFill>
                  <a:schemeClr val="bg1"/>
                </a:solidFill>
              </a:rPr>
              <a:t>αγές στα όξινα συστατικά προσδίδουν μεγαλύτερο χρόνο ημιζωής σε σύγκριση με τις φυσικές πυρεθρίνες</a:t>
            </a:r>
          </a:p>
          <a:p>
            <a:r>
              <a:rPr lang="en-US" sz="2400" dirty="0" err="1">
                <a:solidFill>
                  <a:schemeClr val="bg1"/>
                </a:solidFill>
              </a:rPr>
              <a:t>Συχνά</a:t>
            </a:r>
            <a:r>
              <a:rPr lang="en-US" sz="2400" dirty="0">
                <a:solidFill>
                  <a:schemeClr val="bg1"/>
                </a:solidFill>
              </a:rPr>
              <a:t> επιπ</a:t>
            </a:r>
            <a:r>
              <a:rPr lang="en-US" sz="2400" dirty="0" err="1">
                <a:solidFill>
                  <a:schemeClr val="bg1"/>
                </a:solidFill>
              </a:rPr>
              <a:t>ρόσθετες</a:t>
            </a:r>
            <a:r>
              <a:rPr lang="en-US" sz="2400" dirty="0">
                <a:solidFill>
                  <a:schemeClr val="bg1"/>
                </a:solidFill>
              </a:rPr>
              <a:t> </a:t>
            </a:r>
            <a:r>
              <a:rPr lang="en-US" sz="2400" dirty="0" err="1">
                <a:solidFill>
                  <a:schemeClr val="bg1"/>
                </a:solidFill>
              </a:rPr>
              <a:t>τρο</a:t>
            </a:r>
            <a:r>
              <a:rPr lang="en-US" sz="2400" dirty="0">
                <a:solidFill>
                  <a:schemeClr val="bg1"/>
                </a:solidFill>
              </a:rPr>
              <a:t>ποποιήσεις βελτιώνουν τη συνεργιστική δράση</a:t>
            </a:r>
          </a:p>
          <a:p>
            <a:r>
              <a:rPr lang="en-US" sz="2400" dirty="0" err="1">
                <a:solidFill>
                  <a:schemeClr val="bg1"/>
                </a:solidFill>
              </a:rPr>
              <a:t>Δόσεις</a:t>
            </a:r>
            <a:r>
              <a:rPr lang="en-US" sz="2400" dirty="0">
                <a:solidFill>
                  <a:schemeClr val="bg1"/>
                </a:solidFill>
              </a:rPr>
              <a:t> </a:t>
            </a:r>
            <a:r>
              <a:rPr lang="en-US" sz="2400" dirty="0" err="1">
                <a:solidFill>
                  <a:schemeClr val="bg1"/>
                </a:solidFill>
              </a:rPr>
              <a:t>είν</a:t>
            </a:r>
            <a:r>
              <a:rPr lang="en-US" sz="2400" dirty="0">
                <a:solidFill>
                  <a:schemeClr val="bg1"/>
                </a:solidFill>
              </a:rPr>
              <a:t>αι συχνά 10% των δόσεων των OPs</a:t>
            </a:r>
          </a:p>
        </p:txBody>
      </p:sp>
      <p:pic>
        <p:nvPicPr>
          <p:cNvPr id="3" name="Εικόνα 2">
            <a:extLst>
              <a:ext uri="{FF2B5EF4-FFF2-40B4-BE49-F238E27FC236}">
                <a16:creationId xmlns:a16="http://schemas.microsoft.com/office/drawing/2014/main" id="{49FD5902-BDA8-3B1E-EC14-3A8AE614C569}"/>
              </a:ext>
            </a:extLst>
          </p:cNvPr>
          <p:cNvPicPr>
            <a:picLocks noChangeAspect="1"/>
          </p:cNvPicPr>
          <p:nvPr/>
        </p:nvPicPr>
        <p:blipFill>
          <a:blip r:embed="rId3"/>
          <a:stretch>
            <a:fillRect/>
          </a:stretch>
        </p:blipFill>
        <p:spPr>
          <a:xfrm>
            <a:off x="9477284" y="67149"/>
            <a:ext cx="2633114" cy="1954888"/>
          </a:xfrm>
          <a:prstGeom prst="rect">
            <a:avLst/>
          </a:prstGeom>
        </p:spPr>
      </p:pic>
      <p:pic>
        <p:nvPicPr>
          <p:cNvPr id="4" name="Εικόνα 3">
            <a:extLst>
              <a:ext uri="{FF2B5EF4-FFF2-40B4-BE49-F238E27FC236}">
                <a16:creationId xmlns:a16="http://schemas.microsoft.com/office/drawing/2014/main" id="{99324CEB-D4D7-7BD6-7C23-5B43BC6A30C9}"/>
              </a:ext>
            </a:extLst>
          </p:cNvPr>
          <p:cNvPicPr>
            <a:picLocks noChangeAspect="1"/>
          </p:cNvPicPr>
          <p:nvPr/>
        </p:nvPicPr>
        <p:blipFill>
          <a:blip r:embed="rId4"/>
          <a:stretch>
            <a:fillRect/>
          </a:stretch>
        </p:blipFill>
        <p:spPr>
          <a:xfrm>
            <a:off x="9874480" y="4369387"/>
            <a:ext cx="2311622" cy="24886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58" name="Rectangle 2"/>
          <p:cNvSpPr>
            <a:spLocks noGrp="1" noChangeArrowheads="1"/>
          </p:cNvSpPr>
          <p:nvPr>
            <p:ph type="title"/>
          </p:nvPr>
        </p:nvSpPr>
        <p:spPr>
          <a:xfrm>
            <a:off x="1006900" y="1188637"/>
            <a:ext cx="3141430" cy="4480726"/>
          </a:xfrm>
        </p:spPr>
        <p:txBody>
          <a:bodyPr>
            <a:normAutofit/>
          </a:bodyPr>
          <a:lstStyle/>
          <a:p>
            <a:pPr algn="r"/>
            <a:r>
              <a:rPr lang="el-GR" sz="5100" b="1">
                <a:latin typeface="Candara" panose="020E0502030303020204" pitchFamily="34" charset="0"/>
              </a:rPr>
              <a:t>Ιστορική αναδρομή</a:t>
            </a: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7459" name="Rectangle 3"/>
          <p:cNvSpPr>
            <a:spLocks noGrp="1" noChangeArrowheads="1"/>
          </p:cNvSpPr>
          <p:nvPr>
            <p:ph idx="1"/>
          </p:nvPr>
        </p:nvSpPr>
        <p:spPr>
          <a:xfrm>
            <a:off x="5138928" y="1338729"/>
            <a:ext cx="4795584" cy="4180542"/>
          </a:xfrm>
        </p:spPr>
        <p:txBody>
          <a:bodyPr anchor="ctr">
            <a:normAutofit/>
          </a:bodyPr>
          <a:lstStyle/>
          <a:p>
            <a:r>
              <a:rPr lang="el-GR" sz="2200" b="1" dirty="0">
                <a:latin typeface="Candara" panose="020E0502030303020204" pitchFamily="34" charset="0"/>
              </a:rPr>
              <a:t>Χρήση </a:t>
            </a:r>
            <a:r>
              <a:rPr lang="en-US" sz="2200" b="1" dirty="0">
                <a:latin typeface="Candara" panose="020E0502030303020204" pitchFamily="34" charset="0"/>
              </a:rPr>
              <a:t>S </a:t>
            </a:r>
            <a:r>
              <a:rPr lang="el-GR" sz="2200" b="1" dirty="0">
                <a:latin typeface="Candara" panose="020E0502030303020204" pitchFamily="34" charset="0"/>
              </a:rPr>
              <a:t>από αρχαίους Σουμέριους το 2500πΧ. </a:t>
            </a:r>
          </a:p>
          <a:p>
            <a:r>
              <a:rPr lang="el-GR" sz="2200" b="1" dirty="0">
                <a:latin typeface="Candara" panose="020E0502030303020204" pitchFamily="34" charset="0"/>
              </a:rPr>
              <a:t>Χρήση εντομοκτόνων από βότανα και λάδια από αρχαίους Αιγυπτίους και Κινέζους για την προστασία σπόρων.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anim calcmode="lin" valueType="num">
                                      <p:cBhvr additive="base">
                                        <p:cTn id="7" dur="500" fill="hold"/>
                                        <p:tgtEl>
                                          <p:spTgt spid="1474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74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7459">
                                            <p:txEl>
                                              <p:pRg st="1" end="1"/>
                                            </p:txEl>
                                          </p:spTgt>
                                        </p:tgtEl>
                                        <p:attrNameLst>
                                          <p:attrName>style.visibility</p:attrName>
                                        </p:attrNameLst>
                                      </p:cBhvr>
                                      <p:to>
                                        <p:strVal val="visible"/>
                                      </p:to>
                                    </p:set>
                                    <p:anim calcmode="lin" valueType="num">
                                      <p:cBhvr additive="base">
                                        <p:cTn id="13" dur="500" fill="hold"/>
                                        <p:tgtEl>
                                          <p:spTgt spid="1474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745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5352"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5354" name="Group 185353">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85355"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356"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358" name="Group 185357">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85359"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360"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362" name="Group 185361">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5363" name="Freeform: Shape 185362">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4" name="Freeform: Shape 185363">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5" name="Freeform: Shape 185364">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6" name="Freeform: Shape 185365">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7" name="Freeform: Shape 185366">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8" name="Freeform: Shape 185367">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9" name="Freeform: Shape 185368">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185346" name="Rectangle 2"/>
          <p:cNvSpPr>
            <a:spLocks noGrp="1" noChangeArrowheads="1"/>
          </p:cNvSpPr>
          <p:nvPr>
            <p:ph type="title"/>
          </p:nvPr>
        </p:nvSpPr>
        <p:spPr>
          <a:xfrm>
            <a:off x="2227540" y="943246"/>
            <a:ext cx="7745309" cy="1557994"/>
          </a:xfrm>
        </p:spPr>
        <p:txBody>
          <a:bodyPr vert="horz" lIns="91440" tIns="45720" rIns="91440" bIns="45720" rtlCol="0" anchor="b">
            <a:normAutofit/>
          </a:bodyPr>
          <a:lstStyle/>
          <a:p>
            <a:pPr algn="ctr"/>
            <a:r>
              <a:rPr lang="en-US" b="1" kern="1200" dirty="0">
                <a:solidFill>
                  <a:schemeClr val="bg1"/>
                </a:solidFill>
                <a:latin typeface="+mj-lt"/>
                <a:ea typeface="+mj-ea"/>
                <a:cs typeface="+mj-cs"/>
              </a:rPr>
              <a:t>Insect Growth </a:t>
            </a:r>
            <a:r>
              <a:rPr lang="en-US" b="1" kern="1200" dirty="0" err="1">
                <a:solidFill>
                  <a:schemeClr val="bg1"/>
                </a:solidFill>
                <a:latin typeface="+mj-lt"/>
                <a:ea typeface="+mj-ea"/>
                <a:cs typeface="+mj-cs"/>
              </a:rPr>
              <a:t>Reguators</a:t>
            </a:r>
            <a:r>
              <a:rPr lang="en-US" b="1" kern="1200" dirty="0">
                <a:solidFill>
                  <a:schemeClr val="bg1"/>
                </a:solidFill>
                <a:latin typeface="+mj-lt"/>
                <a:ea typeface="+mj-ea"/>
                <a:cs typeface="+mj-cs"/>
              </a:rPr>
              <a:t> – </a:t>
            </a:r>
            <a:r>
              <a:rPr lang="el-GR" b="1" dirty="0">
                <a:solidFill>
                  <a:schemeClr val="bg1"/>
                </a:solidFill>
              </a:rPr>
              <a:t>Ρυθμιστές ανάπτυξης</a:t>
            </a:r>
            <a:endParaRPr lang="en-US" b="1" kern="1200" dirty="0">
              <a:solidFill>
                <a:schemeClr val="bg1"/>
              </a:solidFill>
              <a:latin typeface="+mj-lt"/>
              <a:ea typeface="+mj-ea"/>
              <a:cs typeface="+mj-cs"/>
            </a:endParaRPr>
          </a:p>
        </p:txBody>
      </p:sp>
      <p:sp>
        <p:nvSpPr>
          <p:cNvPr id="7" name="Θέση κειμένου 2">
            <a:extLst>
              <a:ext uri="{FF2B5EF4-FFF2-40B4-BE49-F238E27FC236}">
                <a16:creationId xmlns:a16="http://schemas.microsoft.com/office/drawing/2014/main" id="{8261B9CE-0CE4-F5C9-8E31-FA4A6492EA4E}"/>
              </a:ext>
            </a:extLst>
          </p:cNvPr>
          <p:cNvSpPr>
            <a:spLocks noGrp="1"/>
          </p:cNvSpPr>
          <p:nvPr>
            <p:ph type="body" sz="half" idx="1"/>
          </p:nvPr>
        </p:nvSpPr>
        <p:spPr>
          <a:xfrm>
            <a:off x="1244929" y="2814753"/>
            <a:ext cx="9693394" cy="3150734"/>
          </a:xfrm>
        </p:spPr>
        <p:txBody>
          <a:bodyPr vert="horz" lIns="91440" tIns="45720" rIns="91440" bIns="45720" rtlCol="0">
            <a:normAutofit fontScale="92500" lnSpcReduction="10000"/>
          </a:bodyPr>
          <a:lstStyle/>
          <a:p>
            <a:r>
              <a:rPr lang="el-GR" sz="2400" dirty="0">
                <a:solidFill>
                  <a:schemeClr val="bg1"/>
                </a:solidFill>
              </a:rPr>
              <a:t>Ο κύκλος ζωής των εντόμων εξαρτάται από τρεις, κυρίως, ορμόνες (</a:t>
            </a:r>
            <a:r>
              <a:rPr lang="el-GR" sz="2400" dirty="0" err="1">
                <a:solidFill>
                  <a:schemeClr val="bg1"/>
                </a:solidFill>
              </a:rPr>
              <a:t>προθωρακικοτροπική</a:t>
            </a:r>
            <a:r>
              <a:rPr lang="en-US" sz="2400" dirty="0">
                <a:solidFill>
                  <a:schemeClr val="bg1"/>
                </a:solidFill>
              </a:rPr>
              <a:t>, </a:t>
            </a:r>
            <a:r>
              <a:rPr lang="el-GR" sz="2400" dirty="0" err="1">
                <a:solidFill>
                  <a:schemeClr val="bg1"/>
                </a:solidFill>
              </a:rPr>
              <a:t>εκδυσόνη</a:t>
            </a:r>
            <a:r>
              <a:rPr lang="el-GR" sz="2400" dirty="0">
                <a:solidFill>
                  <a:schemeClr val="bg1"/>
                </a:solidFill>
              </a:rPr>
              <a:t> και νεανική ορμόνη</a:t>
            </a:r>
            <a:r>
              <a:rPr lang="en-US" sz="2400" dirty="0">
                <a:solidFill>
                  <a:schemeClr val="bg1"/>
                </a:solidFill>
              </a:rPr>
              <a:t>)</a:t>
            </a:r>
            <a:r>
              <a:rPr lang="el-GR" sz="2400" dirty="0">
                <a:solidFill>
                  <a:schemeClr val="bg1"/>
                </a:solidFill>
              </a:rPr>
              <a:t>. Ρυθμιστές ανάπτυξης είναι ουσίες που αναστέλλουν τον κύκλο ζωής ενός εντόμου παρεμβαίνοντας στην ισορροπία των τριών αυτών ορμονών. Αυτές οι χημικές ουσίες δεν σκοτώνουν τα έντομα εντελώς, αλλά αντίθετα επηρεάζουν την ικανότητά τους να μετατραπούν σε ενήλικα και να αναπαραχθούν.</a:t>
            </a:r>
          </a:p>
          <a:p>
            <a:r>
              <a:rPr lang="el-GR" sz="2400" b="0" i="0" dirty="0">
                <a:solidFill>
                  <a:schemeClr val="bg1"/>
                </a:solidFill>
                <a:effectLst/>
              </a:rPr>
              <a:t>Τα IGR χρησιμοποιούνται συνήθως για τον έλεγχο πληθυσμών επιβλαβών παρασίτων εντόμων όπως οι κατσαρίδες και οι ψύλλοι». </a:t>
            </a:r>
          </a:p>
          <a:p>
            <a:r>
              <a:rPr lang="el-GR" sz="2400" b="0" i="0" dirty="0">
                <a:solidFill>
                  <a:schemeClr val="bg1"/>
                </a:solidFill>
                <a:effectLst/>
              </a:rPr>
              <a:t>Για να κατανοήσουμε πώς λειτουργεί αυτό, είναι απαραίτητο να κατανοήσουμε πώς αναπτύσσονται τα έντομα. </a:t>
            </a:r>
            <a:endParaRPr lang="en-US" sz="2400" b="0" i="0" dirty="0">
              <a:solidFill>
                <a:schemeClr val="bg1"/>
              </a:solidFill>
              <a:effectLst/>
            </a:endParaRPr>
          </a:p>
        </p:txBody>
      </p:sp>
    </p:spTree>
    <p:extLst>
      <p:ext uri="{BB962C8B-B14F-4D97-AF65-F5344CB8AC3E}">
        <p14:creationId xmlns:p14="http://schemas.microsoft.com/office/powerpoint/2010/main" val="71896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9224">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53397" y="722999"/>
            <a:ext cx="7285205" cy="14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l-GR">
              <a:solidFill>
                <a:prstClr val="white"/>
              </a:solidFill>
              <a:latin typeface="Candara"/>
            </a:endParaRPr>
          </a:p>
        </p:txBody>
      </p:sp>
      <p:pic>
        <p:nvPicPr>
          <p:cNvPr id="9218" name="Picture 2" descr="http://www.online.uni-marburg.de/insekten/img/metamorpho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7572" y="563935"/>
            <a:ext cx="4456853"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509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5352"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5354" name="Group 185353">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85355"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356"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358" name="Group 185357">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85359"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360"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362" name="Group 185361">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5363" name="Freeform: Shape 185362">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4" name="Freeform: Shape 185363">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5" name="Freeform: Shape 185364">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6" name="Freeform: Shape 185365">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7" name="Freeform: Shape 185366">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8" name="Freeform: Shape 185367">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5369" name="Freeform: Shape 185368">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7" name="Θέση κειμένου 2">
            <a:extLst>
              <a:ext uri="{FF2B5EF4-FFF2-40B4-BE49-F238E27FC236}">
                <a16:creationId xmlns:a16="http://schemas.microsoft.com/office/drawing/2014/main" id="{8261B9CE-0CE4-F5C9-8E31-FA4A6492EA4E}"/>
              </a:ext>
            </a:extLst>
          </p:cNvPr>
          <p:cNvSpPr>
            <a:spLocks noGrp="1"/>
          </p:cNvSpPr>
          <p:nvPr>
            <p:ph type="body" sz="half" idx="1"/>
          </p:nvPr>
        </p:nvSpPr>
        <p:spPr>
          <a:xfrm>
            <a:off x="1235848" y="1323634"/>
            <a:ext cx="9693394" cy="4175238"/>
          </a:xfrm>
        </p:spPr>
        <p:txBody>
          <a:bodyPr vert="horz" lIns="91440" tIns="45720" rIns="91440" bIns="45720" rtlCol="0">
            <a:normAutofit/>
          </a:bodyPr>
          <a:lstStyle/>
          <a:p>
            <a:r>
              <a:rPr lang="el-GR" dirty="0">
                <a:solidFill>
                  <a:schemeClr val="bg1"/>
                </a:solidFill>
              </a:rPr>
              <a:t>Τα IGR παρεμβαίνουν στη διαδικασία έκδυσης με έναν από τους δύο κύριους τρόπους:</a:t>
            </a:r>
          </a:p>
          <a:p>
            <a:pPr lvl="1"/>
            <a:r>
              <a:rPr lang="el-GR" sz="2000" dirty="0">
                <a:solidFill>
                  <a:schemeClr val="bg1"/>
                </a:solidFill>
              </a:rPr>
              <a:t>Οι ορμονικοί αναστολείς μιμούνται τη νεανική ορμόνη που λέει σε ένα έντομο να σχηματίσει προνύμφη, νύμφη ή ενήλικα. Αυτό σημαίνει ότι μια κατσαρίδα, για παράδειγμα, μπορεί να μην εκδυθεί σε ενήλικο ή να αναπτυχθεί πολύ γρήγορα και να είναι στείρα. Είτε έτσι είτε αλλιώς, δεν θα μπορεί να αναπαραχθεί και θα πεθάνει.</a:t>
            </a:r>
          </a:p>
          <a:p>
            <a:pPr lvl="1"/>
            <a:r>
              <a:rPr lang="el-GR" sz="2000" dirty="0">
                <a:solidFill>
                  <a:schemeClr val="bg1"/>
                </a:solidFill>
              </a:rPr>
              <a:t>Οι αναστολείς της σύνθεσης </a:t>
            </a:r>
            <a:r>
              <a:rPr lang="el-GR" sz="2000" dirty="0" err="1">
                <a:solidFill>
                  <a:schemeClr val="bg1"/>
                </a:solidFill>
              </a:rPr>
              <a:t>χιτίνης</a:t>
            </a:r>
            <a:r>
              <a:rPr lang="el-GR" sz="2000" dirty="0">
                <a:solidFill>
                  <a:schemeClr val="bg1"/>
                </a:solidFill>
              </a:rPr>
              <a:t> λειτουργούν για να αποτρέψουν το σχηματισμό </a:t>
            </a:r>
            <a:r>
              <a:rPr lang="el-GR" sz="2000" dirty="0" err="1">
                <a:solidFill>
                  <a:schemeClr val="bg1"/>
                </a:solidFill>
              </a:rPr>
              <a:t>χιτίνης</a:t>
            </a:r>
            <a:r>
              <a:rPr lang="el-GR" sz="2000" dirty="0">
                <a:solidFill>
                  <a:schemeClr val="bg1"/>
                </a:solidFill>
              </a:rPr>
              <a:t> που συνθέτει τον </a:t>
            </a:r>
            <a:r>
              <a:rPr lang="el-GR" sz="2000" dirty="0" err="1">
                <a:solidFill>
                  <a:schemeClr val="bg1"/>
                </a:solidFill>
              </a:rPr>
              <a:t>εξωσκελετό</a:t>
            </a:r>
            <a:r>
              <a:rPr lang="el-GR" sz="2000" dirty="0">
                <a:solidFill>
                  <a:schemeClr val="bg1"/>
                </a:solidFill>
              </a:rPr>
              <a:t>. Με αυτό το είδος IGR, το έντομο θα συνεχίσει να αναπτύσσεται κανονικά μέχρι να έρθει η ώρα να εκδυθεί. Ο νέος </a:t>
            </a:r>
            <a:r>
              <a:rPr lang="el-GR" sz="2000" dirty="0" err="1">
                <a:solidFill>
                  <a:schemeClr val="bg1"/>
                </a:solidFill>
              </a:rPr>
              <a:t>εξωσκελετός</a:t>
            </a:r>
            <a:r>
              <a:rPr lang="el-GR" sz="2000" dirty="0">
                <a:solidFill>
                  <a:schemeClr val="bg1"/>
                </a:solidFill>
              </a:rPr>
              <a:t> δεν θα σχηματιστεί και το έντομο θα πεθάνει.</a:t>
            </a:r>
            <a:endParaRPr lang="en-US" sz="2000" dirty="0">
              <a:solidFill>
                <a:schemeClr val="bg1"/>
              </a:solidFill>
            </a:endParaRPr>
          </a:p>
        </p:txBody>
      </p:sp>
    </p:spTree>
    <p:extLst>
      <p:ext uri="{BB962C8B-B14F-4D97-AF65-F5344CB8AC3E}">
        <p14:creationId xmlns:p14="http://schemas.microsoft.com/office/powerpoint/2010/main" val="73279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495661E-B121-A47B-7C70-D060AC86F37F}"/>
              </a:ext>
            </a:extLst>
          </p:cNvPr>
          <p:cNvSpPr>
            <a:spLocks noGrp="1"/>
          </p:cNvSpPr>
          <p:nvPr>
            <p:ph type="title"/>
          </p:nvPr>
        </p:nvSpPr>
        <p:spPr>
          <a:xfrm>
            <a:off x="640079" y="325369"/>
            <a:ext cx="4837443" cy="1956841"/>
          </a:xfrm>
        </p:spPr>
        <p:txBody>
          <a:bodyPr vert="horz" lIns="91440" tIns="45720" rIns="91440" bIns="45720" rtlCol="0" anchor="b">
            <a:normAutofit/>
          </a:bodyPr>
          <a:lstStyle/>
          <a:p>
            <a:r>
              <a:rPr lang="el-GR" sz="3200" dirty="0"/>
              <a:t>Σε σύγκριση με τα παραδοσιακά εντομοκτόνα</a:t>
            </a:r>
            <a:r>
              <a:rPr lang="en-US" sz="3200" dirty="0"/>
              <a:t>, </a:t>
            </a:r>
            <a:r>
              <a:rPr lang="el-GR" sz="3200" dirty="0"/>
              <a:t>τα </a:t>
            </a:r>
            <a:r>
              <a:rPr lang="en-US" sz="3200" dirty="0"/>
              <a:t>IGRs </a:t>
            </a:r>
            <a:r>
              <a:rPr lang="el-GR" sz="3200" dirty="0"/>
              <a:t>είναι</a:t>
            </a:r>
            <a:r>
              <a:rPr lang="en-US" sz="3200" dirty="0"/>
              <a:t>:</a:t>
            </a:r>
            <a:endParaRPr lang="en-US" sz="4800" dirty="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κειμένου 2">
            <a:extLst>
              <a:ext uri="{FF2B5EF4-FFF2-40B4-BE49-F238E27FC236}">
                <a16:creationId xmlns:a16="http://schemas.microsoft.com/office/drawing/2014/main" id="{694699D2-7E7F-7066-52A4-AB960C9B716F}"/>
              </a:ext>
            </a:extLst>
          </p:cNvPr>
          <p:cNvSpPr>
            <a:spLocks noGrp="1"/>
          </p:cNvSpPr>
          <p:nvPr>
            <p:ph type="body" sz="half" idx="1"/>
          </p:nvPr>
        </p:nvSpPr>
        <p:spPr>
          <a:xfrm>
            <a:off x="640080" y="3267444"/>
            <a:ext cx="4243589" cy="2616694"/>
          </a:xfrm>
        </p:spPr>
        <p:txBody>
          <a:bodyPr vert="horz" lIns="91440" tIns="45720" rIns="91440" bIns="45720" rtlCol="0">
            <a:normAutofit/>
          </a:bodyPr>
          <a:lstStyle/>
          <a:p>
            <a:r>
              <a:rPr lang="el-GR" sz="2200" dirty="0"/>
              <a:t>Πιο επιλεκτικά</a:t>
            </a:r>
            <a:endParaRPr lang="en-US" sz="2200" dirty="0"/>
          </a:p>
          <a:p>
            <a:r>
              <a:rPr lang="el-GR" sz="2200" dirty="0"/>
              <a:t>Πιο φιλικά στο περιβάλλον</a:t>
            </a:r>
            <a:endParaRPr lang="en-US" sz="2200" dirty="0"/>
          </a:p>
          <a:p>
            <a:r>
              <a:rPr lang="el-GR" sz="2200" dirty="0"/>
              <a:t>Πιο συμβατά με βιολογικό έλεγχο</a:t>
            </a:r>
            <a:endParaRPr lang="en-US" sz="2200" dirty="0"/>
          </a:p>
          <a:p>
            <a:r>
              <a:rPr lang="el-GR" sz="2200" dirty="0"/>
              <a:t>Λιγότερο επιρρεπή σε ανάπτυξη ανθεκτικότητας</a:t>
            </a:r>
            <a:endParaRPr lang="en-US" sz="2200" dirty="0"/>
          </a:p>
        </p:txBody>
      </p:sp>
      <p:pic>
        <p:nvPicPr>
          <p:cNvPr id="7" name="Θέση περιεχομένου 6" descr="A diagram of a life cycle&#10;&#10;Description automatically generated">
            <a:extLst>
              <a:ext uri="{FF2B5EF4-FFF2-40B4-BE49-F238E27FC236}">
                <a16:creationId xmlns:a16="http://schemas.microsoft.com/office/drawing/2014/main" id="{7A98D523-56B1-6429-5346-47B04A895531}"/>
              </a:ext>
            </a:extLst>
          </p:cNvPr>
          <p:cNvPicPr>
            <a:picLocks noGrp="1" noChangeAspect="1"/>
          </p:cNvPicPr>
          <p:nvPr>
            <p:ph sz="half" idx="2"/>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6561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3538" name="Rectangle 2"/>
          <p:cNvSpPr>
            <a:spLocks noGrp="1" noChangeArrowheads="1"/>
          </p:cNvSpPr>
          <p:nvPr>
            <p:ph type="title"/>
          </p:nvPr>
        </p:nvSpPr>
        <p:spPr>
          <a:xfrm>
            <a:off x="1629751" y="1059116"/>
            <a:ext cx="8924392" cy="933486"/>
          </a:xfrm>
        </p:spPr>
        <p:txBody>
          <a:bodyPr>
            <a:normAutofit/>
          </a:bodyPr>
          <a:lstStyle/>
          <a:p>
            <a:pPr algn="ctr"/>
            <a:r>
              <a:rPr lang="el-GR" sz="4100" b="1">
                <a:latin typeface="Candara" panose="020E0502030303020204" pitchFamily="34" charset="0"/>
              </a:rPr>
              <a:t>Μορφές τοξικής δράσης στα έντομα</a:t>
            </a:r>
            <a:endParaRPr lang="en-US" sz="4100" b="1">
              <a:latin typeface="Candara" panose="020E0502030303020204" pitchFamily="34" charset="0"/>
            </a:endParaRPr>
          </a:p>
        </p:txBody>
      </p:sp>
      <p:sp>
        <p:nvSpPr>
          <p:cNvPr id="76"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539" name="Rectangle 3"/>
          <p:cNvSpPr>
            <a:spLocks noGrp="1" noChangeArrowheads="1"/>
          </p:cNvSpPr>
          <p:nvPr>
            <p:ph idx="1"/>
          </p:nvPr>
        </p:nvSpPr>
        <p:spPr>
          <a:xfrm>
            <a:off x="1957986" y="2292176"/>
            <a:ext cx="8273380" cy="3329395"/>
          </a:xfrm>
        </p:spPr>
        <p:txBody>
          <a:bodyPr>
            <a:normAutofit/>
          </a:bodyPr>
          <a:lstStyle/>
          <a:p>
            <a:r>
              <a:rPr lang="el-GR" sz="2000" b="1">
                <a:latin typeface="Candara" panose="020E0502030303020204" pitchFamily="34" charset="0"/>
              </a:rPr>
              <a:t>Φυσικό δηλητήριο</a:t>
            </a:r>
            <a:endParaRPr lang="en-US" sz="2000" b="1">
              <a:latin typeface="Candara" panose="020E0502030303020204" pitchFamily="34" charset="0"/>
            </a:endParaRPr>
          </a:p>
          <a:p>
            <a:r>
              <a:rPr lang="el-GR" sz="2000" b="1">
                <a:latin typeface="Candara" panose="020E0502030303020204" pitchFamily="34" charset="0"/>
              </a:rPr>
              <a:t>Δηλητήριο κυτταρικών ενζύμων</a:t>
            </a:r>
            <a:endParaRPr lang="en-US" sz="2000" b="1">
              <a:latin typeface="Candara" panose="020E0502030303020204" pitchFamily="34" charset="0"/>
            </a:endParaRPr>
          </a:p>
          <a:p>
            <a:r>
              <a:rPr lang="el-GR" sz="2000" b="1">
                <a:latin typeface="Candara" panose="020E0502030303020204" pitchFamily="34" charset="0"/>
              </a:rPr>
              <a:t>Δηλητήριο νευρικού συστήματος</a:t>
            </a:r>
            <a:endParaRPr lang="en-US" sz="2000" b="1">
              <a:latin typeface="Candara" panose="020E0502030303020204" pitchFamily="34" charset="0"/>
            </a:endParaRPr>
          </a:p>
          <a:p>
            <a:r>
              <a:rPr lang="el-GR" sz="2000" b="1">
                <a:latin typeface="Candara" panose="020E0502030303020204" pitchFamily="34" charset="0"/>
              </a:rPr>
              <a:t>Ρυθμιστής ανάπτυξης</a:t>
            </a:r>
            <a:endParaRPr lang="en-US" sz="2000" b="1">
              <a:latin typeface="Candara" panose="020E0502030303020204" pitchFamily="34" charset="0"/>
            </a:endParaRPr>
          </a:p>
          <a:p>
            <a:r>
              <a:rPr lang="el-GR" sz="2000" b="1">
                <a:latin typeface="Candara" panose="020E0502030303020204" pitchFamily="34" charset="0"/>
              </a:rPr>
              <a:t>Παράγοντας πρόκλησης ασθένειας</a:t>
            </a:r>
            <a:endParaRPr lang="en-US" sz="2000" b="1">
              <a:latin typeface="Candara" panose="020E0502030303020204" pitchFamily="34" charset="0"/>
            </a:endParaRPr>
          </a:p>
          <a:p>
            <a:r>
              <a:rPr lang="el-GR" sz="2000" b="1">
                <a:latin typeface="Candara" panose="020E0502030303020204" pitchFamily="34" charset="0"/>
              </a:rPr>
              <a:t>Απωθητικό</a:t>
            </a:r>
            <a:endParaRPr lang="en-US" sz="2000" b="1">
              <a:latin typeface="Candara" panose="020E05020303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3539">
                                            <p:txEl>
                                              <p:pRg st="0" end="0"/>
                                            </p:txEl>
                                          </p:spTgt>
                                        </p:tgtEl>
                                        <p:attrNameLst>
                                          <p:attrName>style.visibility</p:attrName>
                                        </p:attrNameLst>
                                      </p:cBhvr>
                                      <p:to>
                                        <p:strVal val="visible"/>
                                      </p:to>
                                    </p:set>
                                    <p:animEffect transition="in" filter="wipe(left)">
                                      <p:cBhvr>
                                        <p:cTn id="7" dur="500"/>
                                        <p:tgtEl>
                                          <p:spTgt spid="1935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3539">
                                            <p:txEl>
                                              <p:pRg st="1" end="1"/>
                                            </p:txEl>
                                          </p:spTgt>
                                        </p:tgtEl>
                                        <p:attrNameLst>
                                          <p:attrName>style.visibility</p:attrName>
                                        </p:attrNameLst>
                                      </p:cBhvr>
                                      <p:to>
                                        <p:strVal val="visible"/>
                                      </p:to>
                                    </p:set>
                                    <p:animEffect transition="in" filter="wipe(left)">
                                      <p:cBhvr>
                                        <p:cTn id="12" dur="500"/>
                                        <p:tgtEl>
                                          <p:spTgt spid="1935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3539">
                                            <p:txEl>
                                              <p:pRg st="2" end="2"/>
                                            </p:txEl>
                                          </p:spTgt>
                                        </p:tgtEl>
                                        <p:attrNameLst>
                                          <p:attrName>style.visibility</p:attrName>
                                        </p:attrNameLst>
                                      </p:cBhvr>
                                      <p:to>
                                        <p:strVal val="visible"/>
                                      </p:to>
                                    </p:set>
                                    <p:animEffect transition="in" filter="wipe(left)">
                                      <p:cBhvr>
                                        <p:cTn id="17" dur="500"/>
                                        <p:tgtEl>
                                          <p:spTgt spid="1935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3539">
                                            <p:txEl>
                                              <p:pRg st="3" end="3"/>
                                            </p:txEl>
                                          </p:spTgt>
                                        </p:tgtEl>
                                        <p:attrNameLst>
                                          <p:attrName>style.visibility</p:attrName>
                                        </p:attrNameLst>
                                      </p:cBhvr>
                                      <p:to>
                                        <p:strVal val="visible"/>
                                      </p:to>
                                    </p:set>
                                    <p:animEffect transition="in" filter="wipe(left)">
                                      <p:cBhvr>
                                        <p:cTn id="22" dur="500"/>
                                        <p:tgtEl>
                                          <p:spTgt spid="1935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3539">
                                            <p:txEl>
                                              <p:pRg st="4" end="4"/>
                                            </p:txEl>
                                          </p:spTgt>
                                        </p:tgtEl>
                                        <p:attrNameLst>
                                          <p:attrName>style.visibility</p:attrName>
                                        </p:attrNameLst>
                                      </p:cBhvr>
                                      <p:to>
                                        <p:strVal val="visible"/>
                                      </p:to>
                                    </p:set>
                                    <p:animEffect transition="in" filter="wipe(left)">
                                      <p:cBhvr>
                                        <p:cTn id="27" dur="500"/>
                                        <p:tgtEl>
                                          <p:spTgt spid="1935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3539">
                                            <p:txEl>
                                              <p:pRg st="5" end="5"/>
                                            </p:txEl>
                                          </p:spTgt>
                                        </p:tgtEl>
                                        <p:attrNameLst>
                                          <p:attrName>style.visibility</p:attrName>
                                        </p:attrNameLst>
                                      </p:cBhvr>
                                      <p:to>
                                        <p:strVal val="visible"/>
                                      </p:to>
                                    </p:set>
                                    <p:animEffect transition="in" filter="wipe(left)">
                                      <p:cBhvr>
                                        <p:cTn id="32" dur="500"/>
                                        <p:tgtEl>
                                          <p:spTgt spid="1935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4" name="Rectangle 73">
            <a:extLst>
              <a:ext uri="{FF2B5EF4-FFF2-40B4-BE49-F238E27FC236}">
                <a16:creationId xmlns:a16="http://schemas.microsoft.com/office/drawing/2014/main" id="{EB791652-581E-452C-B970-B3C48D4A99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562" name="Rectangle 2"/>
          <p:cNvSpPr>
            <a:spLocks noGrp="1" noChangeArrowheads="1"/>
          </p:cNvSpPr>
          <p:nvPr>
            <p:ph type="title"/>
          </p:nvPr>
        </p:nvSpPr>
        <p:spPr>
          <a:xfrm>
            <a:off x="1629751" y="1059116"/>
            <a:ext cx="8924392" cy="933486"/>
          </a:xfrm>
        </p:spPr>
        <p:txBody>
          <a:bodyPr>
            <a:normAutofit/>
          </a:bodyPr>
          <a:lstStyle/>
          <a:p>
            <a:pPr algn="ctr"/>
            <a:r>
              <a:rPr lang="el-GR" sz="3400" b="1">
                <a:latin typeface="Candara" panose="020E0502030303020204" pitchFamily="34" charset="0"/>
              </a:rPr>
              <a:t>Τοξικότητα στους ανθρώπους ή σε μη-στόχους</a:t>
            </a:r>
            <a:endParaRPr lang="en-US" sz="3400" b="1">
              <a:latin typeface="Candara" panose="020E0502030303020204" pitchFamily="34" charset="0"/>
            </a:endParaRPr>
          </a:p>
        </p:txBody>
      </p:sp>
      <p:sp>
        <p:nvSpPr>
          <p:cNvPr id="78"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1727" y="351737"/>
            <a:ext cx="1348547"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563" name="Rectangle 3"/>
          <p:cNvSpPr>
            <a:spLocks noGrp="1" noChangeArrowheads="1"/>
          </p:cNvSpPr>
          <p:nvPr>
            <p:ph idx="1"/>
          </p:nvPr>
        </p:nvSpPr>
        <p:spPr>
          <a:xfrm>
            <a:off x="1957986" y="2292176"/>
            <a:ext cx="8273380" cy="3329395"/>
          </a:xfrm>
        </p:spPr>
        <p:txBody>
          <a:bodyPr>
            <a:normAutofit/>
          </a:bodyPr>
          <a:lstStyle/>
          <a:p>
            <a:r>
              <a:rPr lang="el-GR" dirty="0">
                <a:latin typeface="Candara" panose="020E0502030303020204" pitchFamily="34" charset="0"/>
              </a:rPr>
              <a:t>Τα περισσότερα εντομοκτόνα έχουν δράση σε μη-στόχους</a:t>
            </a:r>
            <a:endParaRPr lang="en-US" dirty="0">
              <a:latin typeface="Candara" panose="020E0502030303020204" pitchFamily="34" charset="0"/>
            </a:endParaRPr>
          </a:p>
          <a:p>
            <a:r>
              <a:rPr lang="el-GR" dirty="0">
                <a:latin typeface="Candara" panose="020E0502030303020204" pitchFamily="34" charset="0"/>
              </a:rPr>
              <a:t>Όρια τοξικότητας:</a:t>
            </a:r>
            <a:endParaRPr lang="en-US" dirty="0">
              <a:latin typeface="Candara" panose="020E0502030303020204" pitchFamily="34" charset="0"/>
            </a:endParaRPr>
          </a:p>
          <a:p>
            <a:pPr lvl="1"/>
            <a:r>
              <a:rPr lang="en-US" sz="2800" dirty="0">
                <a:latin typeface="Candara" panose="020E0502030303020204" pitchFamily="34" charset="0"/>
              </a:rPr>
              <a:t> Highly toxic – LD</a:t>
            </a:r>
            <a:r>
              <a:rPr lang="en-US" sz="2800" baseline="-25000" dirty="0">
                <a:latin typeface="Candara" panose="020E0502030303020204" pitchFamily="34" charset="0"/>
              </a:rPr>
              <a:t>50</a:t>
            </a:r>
            <a:r>
              <a:rPr lang="en-US" sz="2800" dirty="0">
                <a:latin typeface="Candara" panose="020E0502030303020204" pitchFamily="34" charset="0"/>
              </a:rPr>
              <a:t> 0 – 50 mg/kg</a:t>
            </a:r>
          </a:p>
          <a:p>
            <a:pPr lvl="1"/>
            <a:r>
              <a:rPr lang="en-US" sz="2800" dirty="0">
                <a:latin typeface="Candara" panose="020E0502030303020204" pitchFamily="34" charset="0"/>
              </a:rPr>
              <a:t> Moderately toxic - LD</a:t>
            </a:r>
            <a:r>
              <a:rPr lang="en-US" sz="2800" baseline="-25000" dirty="0">
                <a:latin typeface="Candara" panose="020E0502030303020204" pitchFamily="34" charset="0"/>
              </a:rPr>
              <a:t>50</a:t>
            </a:r>
            <a:r>
              <a:rPr lang="en-US" sz="2800" dirty="0">
                <a:latin typeface="Candara" panose="020E0502030303020204" pitchFamily="34" charset="0"/>
              </a:rPr>
              <a:t> 50 – 500 mg/kg</a:t>
            </a:r>
          </a:p>
          <a:p>
            <a:pPr lvl="1"/>
            <a:r>
              <a:rPr lang="en-US" sz="2800" dirty="0">
                <a:latin typeface="Candara" panose="020E0502030303020204" pitchFamily="34" charset="0"/>
              </a:rPr>
              <a:t> Low toxicity - LD</a:t>
            </a:r>
            <a:r>
              <a:rPr lang="en-US" sz="2800" baseline="-25000" dirty="0">
                <a:latin typeface="Candara" panose="020E0502030303020204" pitchFamily="34" charset="0"/>
              </a:rPr>
              <a:t>50</a:t>
            </a:r>
            <a:r>
              <a:rPr lang="en-US" sz="2800" dirty="0">
                <a:latin typeface="Candara" panose="020E0502030303020204" pitchFamily="34" charset="0"/>
              </a:rPr>
              <a:t> 500 – 5,000 mg/kg</a:t>
            </a:r>
          </a:p>
          <a:p>
            <a:pPr lvl="1"/>
            <a:r>
              <a:rPr lang="en-US" sz="2800" dirty="0">
                <a:latin typeface="Candara" panose="020E0502030303020204" pitchFamily="34" charset="0"/>
              </a:rPr>
              <a:t> Nontoxic - LD</a:t>
            </a:r>
            <a:r>
              <a:rPr lang="en-US" sz="2800" baseline="-25000" dirty="0">
                <a:latin typeface="Candara" panose="020E0502030303020204" pitchFamily="34" charset="0"/>
              </a:rPr>
              <a:t>50</a:t>
            </a:r>
            <a:r>
              <a:rPr lang="en-US" sz="2800" dirty="0">
                <a:latin typeface="Candara" panose="020E0502030303020204" pitchFamily="34" charset="0"/>
              </a:rPr>
              <a:t> </a:t>
            </a:r>
            <a:r>
              <a:rPr lang="el-GR" sz="2800" dirty="0">
                <a:latin typeface="Candara" panose="020E0502030303020204" pitchFamily="34" charset="0"/>
              </a:rPr>
              <a:t>&gt;</a:t>
            </a:r>
            <a:r>
              <a:rPr lang="en-US" sz="2800" dirty="0">
                <a:latin typeface="Candara" panose="020E0502030303020204" pitchFamily="34" charset="0"/>
              </a:rPr>
              <a:t>5,000 mg/kg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4563">
                                            <p:txEl>
                                              <p:pRg st="0" end="0"/>
                                            </p:txEl>
                                          </p:spTgt>
                                        </p:tgtEl>
                                        <p:attrNameLst>
                                          <p:attrName>style.visibility</p:attrName>
                                        </p:attrNameLst>
                                      </p:cBhvr>
                                      <p:to>
                                        <p:strVal val="visible"/>
                                      </p:to>
                                    </p:set>
                                    <p:animEffect transition="in" filter="wipe(left)">
                                      <p:cBhvr>
                                        <p:cTn id="7" dur="500"/>
                                        <p:tgtEl>
                                          <p:spTgt spid="194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4563">
                                            <p:txEl>
                                              <p:pRg st="1" end="1"/>
                                            </p:txEl>
                                          </p:spTgt>
                                        </p:tgtEl>
                                        <p:attrNameLst>
                                          <p:attrName>style.visibility</p:attrName>
                                        </p:attrNameLst>
                                      </p:cBhvr>
                                      <p:to>
                                        <p:strVal val="visible"/>
                                      </p:to>
                                    </p:set>
                                    <p:animEffect transition="in" filter="wipe(left)">
                                      <p:cBhvr>
                                        <p:cTn id="12" dur="500"/>
                                        <p:tgtEl>
                                          <p:spTgt spid="19456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94563">
                                            <p:txEl>
                                              <p:pRg st="2" end="2"/>
                                            </p:txEl>
                                          </p:spTgt>
                                        </p:tgtEl>
                                        <p:attrNameLst>
                                          <p:attrName>style.visibility</p:attrName>
                                        </p:attrNameLst>
                                      </p:cBhvr>
                                      <p:to>
                                        <p:strVal val="visible"/>
                                      </p:to>
                                    </p:set>
                                    <p:animEffect transition="in" filter="wipe(left)">
                                      <p:cBhvr>
                                        <p:cTn id="15" dur="500"/>
                                        <p:tgtEl>
                                          <p:spTgt spid="19456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94563">
                                            <p:txEl>
                                              <p:pRg st="3" end="3"/>
                                            </p:txEl>
                                          </p:spTgt>
                                        </p:tgtEl>
                                        <p:attrNameLst>
                                          <p:attrName>style.visibility</p:attrName>
                                        </p:attrNameLst>
                                      </p:cBhvr>
                                      <p:to>
                                        <p:strVal val="visible"/>
                                      </p:to>
                                    </p:set>
                                    <p:animEffect transition="in" filter="wipe(left)">
                                      <p:cBhvr>
                                        <p:cTn id="18" dur="500"/>
                                        <p:tgtEl>
                                          <p:spTgt spid="19456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94563">
                                            <p:txEl>
                                              <p:pRg st="4" end="4"/>
                                            </p:txEl>
                                          </p:spTgt>
                                        </p:tgtEl>
                                        <p:attrNameLst>
                                          <p:attrName>style.visibility</p:attrName>
                                        </p:attrNameLst>
                                      </p:cBhvr>
                                      <p:to>
                                        <p:strVal val="visible"/>
                                      </p:to>
                                    </p:set>
                                    <p:animEffect transition="in" filter="wipe(left)">
                                      <p:cBhvr>
                                        <p:cTn id="21" dur="500"/>
                                        <p:tgtEl>
                                          <p:spTgt spid="194563">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4563">
                                            <p:txEl>
                                              <p:pRg st="5" end="5"/>
                                            </p:txEl>
                                          </p:spTgt>
                                        </p:tgtEl>
                                        <p:attrNameLst>
                                          <p:attrName>style.visibility</p:attrName>
                                        </p:attrNameLst>
                                      </p:cBhvr>
                                      <p:to>
                                        <p:strVal val="visible"/>
                                      </p:to>
                                    </p:set>
                                    <p:animEffect transition="in" filter="wipe(left)">
                                      <p:cBhvr>
                                        <p:cTn id="24" dur="500"/>
                                        <p:tgtEl>
                                          <p:spTgt spid="1945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706" name="Rectangle 2"/>
          <p:cNvSpPr>
            <a:spLocks noGrp="1" noChangeArrowheads="1"/>
          </p:cNvSpPr>
          <p:nvPr>
            <p:ph type="title"/>
          </p:nvPr>
        </p:nvSpPr>
        <p:spPr>
          <a:xfrm>
            <a:off x="1629751" y="934327"/>
            <a:ext cx="8924392" cy="1058275"/>
          </a:xfrm>
        </p:spPr>
        <p:txBody>
          <a:bodyPr>
            <a:normAutofit/>
          </a:bodyPr>
          <a:lstStyle/>
          <a:p>
            <a:pPr algn="ctr"/>
            <a:r>
              <a:rPr lang="el-GR" b="1">
                <a:latin typeface="Candara" panose="020E0502030303020204" pitchFamily="34" charset="0"/>
              </a:rPr>
              <a:t>Περιβαλλοντικός κίνδυνος</a:t>
            </a:r>
            <a:endParaRPr lang="en-US" b="1">
              <a:latin typeface="Candara" panose="020E0502030303020204" pitchFamily="34" charset="0"/>
            </a:endParaRPr>
          </a:p>
        </p:txBody>
      </p:sp>
      <p:sp>
        <p:nvSpPr>
          <p:cNvPr id="74" name="Freeform: Shape 73">
            <a:extLst>
              <a:ext uri="{FF2B5EF4-FFF2-40B4-BE49-F238E27FC236}">
                <a16:creationId xmlns:a16="http://schemas.microsoft.com/office/drawing/2014/main" id="{6295B176-FA0E-4B6A-A190-5E2E82BEA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3813" y="2337807"/>
            <a:ext cx="9604374" cy="3585866"/>
          </a:xfrm>
          <a:custGeom>
            <a:avLst/>
            <a:gdLst>
              <a:gd name="connsiteX0" fmla="*/ 0 w 9604374"/>
              <a:gd name="connsiteY0" fmla="*/ 0 h 3585866"/>
              <a:gd name="connsiteX1" fmla="*/ 9604374 w 9604374"/>
              <a:gd name="connsiteY1" fmla="*/ 0 h 3585866"/>
              <a:gd name="connsiteX2" fmla="*/ 9604374 w 9604374"/>
              <a:gd name="connsiteY2" fmla="*/ 3095088 h 3585866"/>
              <a:gd name="connsiteX3" fmla="*/ 9591455 w 9604374"/>
              <a:gd name="connsiteY3" fmla="*/ 3097044 h 3585866"/>
              <a:gd name="connsiteX4" fmla="*/ 9285147 w 9604374"/>
              <a:gd name="connsiteY4" fmla="*/ 3164182 h 3585866"/>
              <a:gd name="connsiteX5" fmla="*/ 9114078 w 9604374"/>
              <a:gd name="connsiteY5" fmla="*/ 3164299 h 3585866"/>
              <a:gd name="connsiteX6" fmla="*/ 8999665 w 9604374"/>
              <a:gd name="connsiteY6" fmla="*/ 3157864 h 3585866"/>
              <a:gd name="connsiteX7" fmla="*/ 8925240 w 9604374"/>
              <a:gd name="connsiteY7" fmla="*/ 3152135 h 3585866"/>
              <a:gd name="connsiteX8" fmla="*/ 8868257 w 9604374"/>
              <a:gd name="connsiteY8" fmla="*/ 3146819 h 3585866"/>
              <a:gd name="connsiteX9" fmla="*/ 8792363 w 9604374"/>
              <a:gd name="connsiteY9" fmla="*/ 3146856 h 3585866"/>
              <a:gd name="connsiteX10" fmla="*/ 8668399 w 9604374"/>
              <a:gd name="connsiteY10" fmla="*/ 3196893 h 3585866"/>
              <a:gd name="connsiteX11" fmla="*/ 8474043 w 9604374"/>
              <a:gd name="connsiteY11" fmla="*/ 3240734 h 3585866"/>
              <a:gd name="connsiteX12" fmla="*/ 8317555 w 9604374"/>
              <a:gd name="connsiteY12" fmla="*/ 3247156 h 3585866"/>
              <a:gd name="connsiteX13" fmla="*/ 8280111 w 9604374"/>
              <a:gd name="connsiteY13" fmla="*/ 3255812 h 3585866"/>
              <a:gd name="connsiteX14" fmla="*/ 8096088 w 9604374"/>
              <a:gd name="connsiteY14" fmla="*/ 3253903 h 3585866"/>
              <a:gd name="connsiteX15" fmla="*/ 7825642 w 9604374"/>
              <a:gd name="connsiteY15" fmla="*/ 3271628 h 3585866"/>
              <a:gd name="connsiteX16" fmla="*/ 7531820 w 9604374"/>
              <a:gd name="connsiteY16" fmla="*/ 3252671 h 3585866"/>
              <a:gd name="connsiteX17" fmla="*/ 7193751 w 9604374"/>
              <a:gd name="connsiteY17" fmla="*/ 3245192 h 3585866"/>
              <a:gd name="connsiteX18" fmla="*/ 6976768 w 9604374"/>
              <a:gd name="connsiteY18" fmla="*/ 3238559 h 3585866"/>
              <a:gd name="connsiteX19" fmla="*/ 6756462 w 9604374"/>
              <a:gd name="connsiteY19" fmla="*/ 3273268 h 3585866"/>
              <a:gd name="connsiteX20" fmla="*/ 6512214 w 9604374"/>
              <a:gd name="connsiteY20" fmla="*/ 3298845 h 3585866"/>
              <a:gd name="connsiteX21" fmla="*/ 6289569 w 9604374"/>
              <a:gd name="connsiteY21" fmla="*/ 3301118 h 3585866"/>
              <a:gd name="connsiteX22" fmla="*/ 6157816 w 9604374"/>
              <a:gd name="connsiteY22" fmla="*/ 3308643 h 3585866"/>
              <a:gd name="connsiteX23" fmla="*/ 6110062 w 9604374"/>
              <a:gd name="connsiteY23" fmla="*/ 3321185 h 3585866"/>
              <a:gd name="connsiteX24" fmla="*/ 6041832 w 9604374"/>
              <a:gd name="connsiteY24" fmla="*/ 3332190 h 3585866"/>
              <a:gd name="connsiteX25" fmla="*/ 5923195 w 9604374"/>
              <a:gd name="connsiteY25" fmla="*/ 3359104 h 3585866"/>
              <a:gd name="connsiteX26" fmla="*/ 5770972 w 9604374"/>
              <a:gd name="connsiteY26" fmla="*/ 3369893 h 3585866"/>
              <a:gd name="connsiteX27" fmla="*/ 5632583 w 9604374"/>
              <a:gd name="connsiteY27" fmla="*/ 3357730 h 3585866"/>
              <a:gd name="connsiteX28" fmla="*/ 5539996 w 9604374"/>
              <a:gd name="connsiteY28" fmla="*/ 3352890 h 3585866"/>
              <a:gd name="connsiteX29" fmla="*/ 5315460 w 9604374"/>
              <a:gd name="connsiteY29" fmla="*/ 3350411 h 3585866"/>
              <a:gd name="connsiteX30" fmla="*/ 5072455 w 9604374"/>
              <a:gd name="connsiteY30" fmla="*/ 3338147 h 3585866"/>
              <a:gd name="connsiteX31" fmla="*/ 5016364 w 9604374"/>
              <a:gd name="connsiteY31" fmla="*/ 3348937 h 3585866"/>
              <a:gd name="connsiteX32" fmla="*/ 4922276 w 9604374"/>
              <a:gd name="connsiteY32" fmla="*/ 3366515 h 3585866"/>
              <a:gd name="connsiteX33" fmla="*/ 4856444 w 9604374"/>
              <a:gd name="connsiteY33" fmla="*/ 3399463 h 3585866"/>
              <a:gd name="connsiteX34" fmla="*/ 4775993 w 9604374"/>
              <a:gd name="connsiteY34" fmla="*/ 3406312 h 3585866"/>
              <a:gd name="connsiteX35" fmla="*/ 4667320 w 9604374"/>
              <a:gd name="connsiteY35" fmla="*/ 3397926 h 3585866"/>
              <a:gd name="connsiteX36" fmla="*/ 4540268 w 9604374"/>
              <a:gd name="connsiteY36" fmla="*/ 3424464 h 3585866"/>
              <a:gd name="connsiteX37" fmla="*/ 4465491 w 9604374"/>
              <a:gd name="connsiteY37" fmla="*/ 3433154 h 3585866"/>
              <a:gd name="connsiteX38" fmla="*/ 4262864 w 9604374"/>
              <a:gd name="connsiteY38" fmla="*/ 3464075 h 3585866"/>
              <a:gd name="connsiteX39" fmla="*/ 4175005 w 9604374"/>
              <a:gd name="connsiteY39" fmla="*/ 3493545 h 3585866"/>
              <a:gd name="connsiteX40" fmla="*/ 4030100 w 9604374"/>
              <a:gd name="connsiteY40" fmla="*/ 3514212 h 3585866"/>
              <a:gd name="connsiteX41" fmla="*/ 3926631 w 9604374"/>
              <a:gd name="connsiteY41" fmla="*/ 3525304 h 3585866"/>
              <a:gd name="connsiteX42" fmla="*/ 3897306 w 9604374"/>
              <a:gd name="connsiteY42" fmla="*/ 3547095 h 3585866"/>
              <a:gd name="connsiteX43" fmla="*/ 3896886 w 9604374"/>
              <a:gd name="connsiteY43" fmla="*/ 3547500 h 3585866"/>
              <a:gd name="connsiteX44" fmla="*/ 3834004 w 9604374"/>
              <a:gd name="connsiteY44" fmla="*/ 3550510 h 3585866"/>
              <a:gd name="connsiteX45" fmla="*/ 3696227 w 9604374"/>
              <a:gd name="connsiteY45" fmla="*/ 3574175 h 3585866"/>
              <a:gd name="connsiteX46" fmla="*/ 3652821 w 9604374"/>
              <a:gd name="connsiteY46" fmla="*/ 3580368 h 3585866"/>
              <a:gd name="connsiteX47" fmla="*/ 3629691 w 9604374"/>
              <a:gd name="connsiteY47" fmla="*/ 3585866 h 3585866"/>
              <a:gd name="connsiteX48" fmla="*/ 3595018 w 9604374"/>
              <a:gd name="connsiteY48" fmla="*/ 3571623 h 3585866"/>
              <a:gd name="connsiteX49" fmla="*/ 3551656 w 9604374"/>
              <a:gd name="connsiteY49" fmla="*/ 3577800 h 3585866"/>
              <a:gd name="connsiteX50" fmla="*/ 3541558 w 9604374"/>
              <a:gd name="connsiteY50" fmla="*/ 3579797 h 3585866"/>
              <a:gd name="connsiteX51" fmla="*/ 3465708 w 9604374"/>
              <a:gd name="connsiteY51" fmla="*/ 3565931 h 3585866"/>
              <a:gd name="connsiteX52" fmla="*/ 3458313 w 9604374"/>
              <a:gd name="connsiteY52" fmla="*/ 3560366 h 3585866"/>
              <a:gd name="connsiteX53" fmla="*/ 3420278 w 9604374"/>
              <a:gd name="connsiteY53" fmla="*/ 3557947 h 3585866"/>
              <a:gd name="connsiteX54" fmla="*/ 3415952 w 9604374"/>
              <a:gd name="connsiteY54" fmla="*/ 3559424 h 3585866"/>
              <a:gd name="connsiteX55" fmla="*/ 3384432 w 9604374"/>
              <a:gd name="connsiteY55" fmla="*/ 3550905 h 3585866"/>
              <a:gd name="connsiteX56" fmla="*/ 3258039 w 9604374"/>
              <a:gd name="connsiteY56" fmla="*/ 3535884 h 3585866"/>
              <a:gd name="connsiteX57" fmla="*/ 3015008 w 9604374"/>
              <a:gd name="connsiteY57" fmla="*/ 3528000 h 3585866"/>
              <a:gd name="connsiteX58" fmla="*/ 2761910 w 9604374"/>
              <a:gd name="connsiteY58" fmla="*/ 3505496 h 3585866"/>
              <a:gd name="connsiteX59" fmla="*/ 2521923 w 9604374"/>
              <a:gd name="connsiteY59" fmla="*/ 3514208 h 3585866"/>
              <a:gd name="connsiteX60" fmla="*/ 2085894 w 9604374"/>
              <a:gd name="connsiteY60" fmla="*/ 3490122 h 3585866"/>
              <a:gd name="connsiteX61" fmla="*/ 1936305 w 9604374"/>
              <a:gd name="connsiteY61" fmla="*/ 3487966 h 3585866"/>
              <a:gd name="connsiteX62" fmla="*/ 1836080 w 9604374"/>
              <a:gd name="connsiteY62" fmla="*/ 3487150 h 3585866"/>
              <a:gd name="connsiteX63" fmla="*/ 1829133 w 9604374"/>
              <a:gd name="connsiteY63" fmla="*/ 3489437 h 3585866"/>
              <a:gd name="connsiteX64" fmla="*/ 1801140 w 9604374"/>
              <a:gd name="connsiteY64" fmla="*/ 3490787 h 3585866"/>
              <a:gd name="connsiteX65" fmla="*/ 1793476 w 9604374"/>
              <a:gd name="connsiteY65" fmla="*/ 3500921 h 3585866"/>
              <a:gd name="connsiteX66" fmla="*/ 1699923 w 9604374"/>
              <a:gd name="connsiteY66" fmla="*/ 3509706 h 3585866"/>
              <a:gd name="connsiteX67" fmla="*/ 1474760 w 9604374"/>
              <a:gd name="connsiteY67" fmla="*/ 3513685 h 3585866"/>
              <a:gd name="connsiteX68" fmla="*/ 1308130 w 9604374"/>
              <a:gd name="connsiteY68" fmla="*/ 3496703 h 3585866"/>
              <a:gd name="connsiteX69" fmla="*/ 1252381 w 9604374"/>
              <a:gd name="connsiteY69" fmla="*/ 3506093 h 3585866"/>
              <a:gd name="connsiteX70" fmla="*/ 1174550 w 9604374"/>
              <a:gd name="connsiteY70" fmla="*/ 3512642 h 3585866"/>
              <a:gd name="connsiteX71" fmla="*/ 924455 w 9604374"/>
              <a:gd name="connsiteY71" fmla="*/ 3507283 h 3585866"/>
              <a:gd name="connsiteX72" fmla="*/ 718373 w 9604374"/>
              <a:gd name="connsiteY72" fmla="*/ 3511753 h 3585866"/>
              <a:gd name="connsiteX73" fmla="*/ 600444 w 9604374"/>
              <a:gd name="connsiteY73" fmla="*/ 3520899 h 3585866"/>
              <a:gd name="connsiteX74" fmla="*/ 351173 w 9604374"/>
              <a:gd name="connsiteY74" fmla="*/ 3495843 h 3585866"/>
              <a:gd name="connsiteX75" fmla="*/ 108372 w 9604374"/>
              <a:gd name="connsiteY75" fmla="*/ 3484386 h 3585866"/>
              <a:gd name="connsiteX76" fmla="*/ 6467 w 9604374"/>
              <a:gd name="connsiteY76" fmla="*/ 3476532 h 3585866"/>
              <a:gd name="connsiteX77" fmla="*/ 0 w 9604374"/>
              <a:gd name="connsiteY77" fmla="*/ 3475412 h 358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04374" h="3585866">
                <a:moveTo>
                  <a:pt x="0" y="0"/>
                </a:moveTo>
                <a:lnTo>
                  <a:pt x="9604374" y="0"/>
                </a:lnTo>
                <a:lnTo>
                  <a:pt x="9604374" y="3095088"/>
                </a:lnTo>
                <a:lnTo>
                  <a:pt x="9591455" y="3097044"/>
                </a:lnTo>
                <a:cubicBezTo>
                  <a:pt x="9496183" y="3133516"/>
                  <a:pt x="9411472" y="3121301"/>
                  <a:pt x="9285147" y="3164182"/>
                </a:cubicBezTo>
                <a:cubicBezTo>
                  <a:pt x="9222914" y="3162781"/>
                  <a:pt x="9174371" y="3173454"/>
                  <a:pt x="9114078" y="3164299"/>
                </a:cubicBezTo>
                <a:cubicBezTo>
                  <a:pt x="9087411" y="3155904"/>
                  <a:pt x="9030947" y="3180906"/>
                  <a:pt x="8999665" y="3157864"/>
                </a:cubicBezTo>
                <a:cubicBezTo>
                  <a:pt x="8997339" y="3174606"/>
                  <a:pt x="8938300" y="3159909"/>
                  <a:pt x="8925240" y="3152135"/>
                </a:cubicBezTo>
                <a:cubicBezTo>
                  <a:pt x="8910091" y="3159441"/>
                  <a:pt x="8884639" y="3146109"/>
                  <a:pt x="8868257" y="3146819"/>
                </a:cubicBezTo>
                <a:cubicBezTo>
                  <a:pt x="8835852" y="3110204"/>
                  <a:pt x="8832251" y="3167659"/>
                  <a:pt x="8792363" y="3146856"/>
                </a:cubicBezTo>
                <a:cubicBezTo>
                  <a:pt x="8774838" y="3159285"/>
                  <a:pt x="8715420" y="3185652"/>
                  <a:pt x="8668399" y="3196893"/>
                </a:cubicBezTo>
                <a:cubicBezTo>
                  <a:pt x="8575902" y="3221445"/>
                  <a:pt x="8569506" y="3250654"/>
                  <a:pt x="8474043" y="3240734"/>
                </a:cubicBezTo>
                <a:cubicBezTo>
                  <a:pt x="8460613" y="3264436"/>
                  <a:pt x="8297088" y="3204738"/>
                  <a:pt x="8317555" y="3247156"/>
                </a:cubicBezTo>
                <a:cubicBezTo>
                  <a:pt x="8285696" y="3245083"/>
                  <a:pt x="8262352" y="3228203"/>
                  <a:pt x="8280111" y="3255812"/>
                </a:cubicBezTo>
                <a:lnTo>
                  <a:pt x="8096088" y="3253903"/>
                </a:lnTo>
                <a:cubicBezTo>
                  <a:pt x="7994084" y="3261603"/>
                  <a:pt x="7930388" y="3281921"/>
                  <a:pt x="7825642" y="3271628"/>
                </a:cubicBezTo>
                <a:cubicBezTo>
                  <a:pt x="7723046" y="3270395"/>
                  <a:pt x="7671282" y="3252297"/>
                  <a:pt x="7531820" y="3252671"/>
                </a:cubicBezTo>
                <a:cubicBezTo>
                  <a:pt x="7433606" y="3250277"/>
                  <a:pt x="7293100" y="3236234"/>
                  <a:pt x="7193751" y="3245192"/>
                </a:cubicBezTo>
                <a:cubicBezTo>
                  <a:pt x="7074822" y="3223769"/>
                  <a:pt x="7104250" y="3250265"/>
                  <a:pt x="6976768" y="3238559"/>
                </a:cubicBezTo>
                <a:cubicBezTo>
                  <a:pt x="6921032" y="3284865"/>
                  <a:pt x="6823818" y="3261794"/>
                  <a:pt x="6756462" y="3273268"/>
                </a:cubicBezTo>
                <a:cubicBezTo>
                  <a:pt x="6679037" y="3283316"/>
                  <a:pt x="6590030" y="3294204"/>
                  <a:pt x="6512214" y="3298845"/>
                </a:cubicBezTo>
                <a:cubicBezTo>
                  <a:pt x="6450581" y="3277980"/>
                  <a:pt x="6366042" y="3329199"/>
                  <a:pt x="6289569" y="3301118"/>
                </a:cubicBezTo>
                <a:cubicBezTo>
                  <a:pt x="6261432" y="3294355"/>
                  <a:pt x="6174310" y="3295209"/>
                  <a:pt x="6157816" y="3308643"/>
                </a:cubicBezTo>
                <a:cubicBezTo>
                  <a:pt x="6139648" y="3311557"/>
                  <a:pt x="6118459" y="3306799"/>
                  <a:pt x="6110062" y="3321185"/>
                </a:cubicBezTo>
                <a:cubicBezTo>
                  <a:pt x="6096189" y="3338498"/>
                  <a:pt x="6032810" y="3311765"/>
                  <a:pt x="6041832" y="3332190"/>
                </a:cubicBezTo>
                <a:cubicBezTo>
                  <a:pt x="5996830" y="3313871"/>
                  <a:pt x="5961033" y="3350141"/>
                  <a:pt x="5923195" y="3359104"/>
                </a:cubicBezTo>
                <a:cubicBezTo>
                  <a:pt x="5887750" y="3340930"/>
                  <a:pt x="5853570" y="3365323"/>
                  <a:pt x="5770972" y="3369893"/>
                </a:cubicBezTo>
                <a:cubicBezTo>
                  <a:pt x="5731993" y="3348876"/>
                  <a:pt x="5705091" y="3385599"/>
                  <a:pt x="5632583" y="3357730"/>
                </a:cubicBezTo>
                <a:cubicBezTo>
                  <a:pt x="5594087" y="3357562"/>
                  <a:pt x="5606154" y="3357443"/>
                  <a:pt x="5539996" y="3352890"/>
                </a:cubicBezTo>
                <a:cubicBezTo>
                  <a:pt x="5439049" y="3348000"/>
                  <a:pt x="5408459" y="3356166"/>
                  <a:pt x="5315460" y="3350411"/>
                </a:cubicBezTo>
                <a:cubicBezTo>
                  <a:pt x="5211119" y="3348356"/>
                  <a:pt x="5208881" y="3372469"/>
                  <a:pt x="5072455" y="3338147"/>
                </a:cubicBezTo>
                <a:cubicBezTo>
                  <a:pt x="5061717" y="3354508"/>
                  <a:pt x="5045493" y="3355753"/>
                  <a:pt x="5016364" y="3348937"/>
                </a:cubicBezTo>
                <a:cubicBezTo>
                  <a:pt x="4965900" y="3349130"/>
                  <a:pt x="4977835" y="3389131"/>
                  <a:pt x="4922276" y="3366515"/>
                </a:cubicBezTo>
                <a:cubicBezTo>
                  <a:pt x="4935702" y="3387794"/>
                  <a:pt x="4828733" y="3377760"/>
                  <a:pt x="4856444" y="3399463"/>
                </a:cubicBezTo>
                <a:cubicBezTo>
                  <a:pt x="4827698" y="3420094"/>
                  <a:pt x="4805019" y="3388256"/>
                  <a:pt x="4775993" y="3406312"/>
                </a:cubicBezTo>
                <a:cubicBezTo>
                  <a:pt x="4744470" y="3406056"/>
                  <a:pt x="4706605" y="3394901"/>
                  <a:pt x="4667320" y="3397926"/>
                </a:cubicBezTo>
                <a:cubicBezTo>
                  <a:pt x="4613435" y="3387476"/>
                  <a:pt x="4608100" y="3410487"/>
                  <a:pt x="4540268" y="3424464"/>
                </a:cubicBezTo>
                <a:cubicBezTo>
                  <a:pt x="4508279" y="3412969"/>
                  <a:pt x="4485989" y="3420063"/>
                  <a:pt x="4465491" y="3433154"/>
                </a:cubicBezTo>
                <a:cubicBezTo>
                  <a:pt x="4396498" y="3432601"/>
                  <a:pt x="4338078" y="3453569"/>
                  <a:pt x="4262864" y="3464075"/>
                </a:cubicBezTo>
                <a:cubicBezTo>
                  <a:pt x="4180249" y="3483394"/>
                  <a:pt x="4225769" y="3479019"/>
                  <a:pt x="4175005" y="3493545"/>
                </a:cubicBezTo>
                <a:lnTo>
                  <a:pt x="4030100" y="3514212"/>
                </a:lnTo>
                <a:lnTo>
                  <a:pt x="3926631" y="3525304"/>
                </a:lnTo>
                <a:lnTo>
                  <a:pt x="3897306" y="3547095"/>
                </a:lnTo>
                <a:lnTo>
                  <a:pt x="3896886" y="3547500"/>
                </a:lnTo>
                <a:lnTo>
                  <a:pt x="3834004" y="3550510"/>
                </a:lnTo>
                <a:cubicBezTo>
                  <a:pt x="3800562" y="3554957"/>
                  <a:pt x="3734185" y="3568533"/>
                  <a:pt x="3696227" y="3574175"/>
                </a:cubicBezTo>
                <a:cubicBezTo>
                  <a:pt x="3661780" y="3570074"/>
                  <a:pt x="3640587" y="3551815"/>
                  <a:pt x="3652821" y="3580368"/>
                </a:cubicBezTo>
                <a:cubicBezTo>
                  <a:pt x="3641506" y="3579831"/>
                  <a:pt x="3634593" y="3582151"/>
                  <a:pt x="3629691" y="3585866"/>
                </a:cubicBezTo>
                <a:lnTo>
                  <a:pt x="3595018" y="3571623"/>
                </a:lnTo>
                <a:lnTo>
                  <a:pt x="3551656" y="3577800"/>
                </a:lnTo>
                <a:lnTo>
                  <a:pt x="3541558" y="3579797"/>
                </a:lnTo>
                <a:lnTo>
                  <a:pt x="3465708" y="3565931"/>
                </a:lnTo>
                <a:lnTo>
                  <a:pt x="3458313" y="3560366"/>
                </a:lnTo>
                <a:cubicBezTo>
                  <a:pt x="3450380" y="3556940"/>
                  <a:pt x="3439090" y="3555355"/>
                  <a:pt x="3420278" y="3557947"/>
                </a:cubicBezTo>
                <a:lnTo>
                  <a:pt x="3415952" y="3559424"/>
                </a:lnTo>
                <a:lnTo>
                  <a:pt x="3384432" y="3550905"/>
                </a:lnTo>
                <a:cubicBezTo>
                  <a:pt x="3374259" y="3547029"/>
                  <a:pt x="3265415" y="3542149"/>
                  <a:pt x="3258039" y="3535884"/>
                </a:cubicBezTo>
                <a:cubicBezTo>
                  <a:pt x="3138852" y="3551394"/>
                  <a:pt x="3130647" y="3523871"/>
                  <a:pt x="3015008" y="3528000"/>
                </a:cubicBezTo>
                <a:cubicBezTo>
                  <a:pt x="2914857" y="3486061"/>
                  <a:pt x="2851687" y="3511605"/>
                  <a:pt x="2761910" y="3505496"/>
                </a:cubicBezTo>
                <a:cubicBezTo>
                  <a:pt x="2676401" y="3501198"/>
                  <a:pt x="2636809" y="3514769"/>
                  <a:pt x="2521923" y="3514208"/>
                </a:cubicBezTo>
                <a:cubicBezTo>
                  <a:pt x="2400197" y="3505062"/>
                  <a:pt x="2222818" y="3509922"/>
                  <a:pt x="2085894" y="3490122"/>
                </a:cubicBezTo>
                <a:cubicBezTo>
                  <a:pt x="1978312" y="3483748"/>
                  <a:pt x="1977940" y="3488460"/>
                  <a:pt x="1936305" y="3487966"/>
                </a:cubicBezTo>
                <a:cubicBezTo>
                  <a:pt x="1922459" y="3490683"/>
                  <a:pt x="1849334" y="3482739"/>
                  <a:pt x="1836080" y="3487150"/>
                </a:cubicBezTo>
                <a:lnTo>
                  <a:pt x="1829133" y="3489437"/>
                </a:lnTo>
                <a:lnTo>
                  <a:pt x="1801140" y="3490787"/>
                </a:lnTo>
                <a:lnTo>
                  <a:pt x="1793476" y="3500921"/>
                </a:lnTo>
                <a:lnTo>
                  <a:pt x="1699923" y="3509706"/>
                </a:lnTo>
                <a:cubicBezTo>
                  <a:pt x="1637728" y="3485036"/>
                  <a:pt x="1584624" y="3514467"/>
                  <a:pt x="1474760" y="3513685"/>
                </a:cubicBezTo>
                <a:cubicBezTo>
                  <a:pt x="1445646" y="3505164"/>
                  <a:pt x="1329781" y="3484421"/>
                  <a:pt x="1308130" y="3496703"/>
                </a:cubicBezTo>
                <a:cubicBezTo>
                  <a:pt x="1287409" y="3498430"/>
                  <a:pt x="1265391" y="3492347"/>
                  <a:pt x="1252381" y="3506093"/>
                </a:cubicBezTo>
                <a:cubicBezTo>
                  <a:pt x="1232588" y="3522393"/>
                  <a:pt x="1170020" y="3491785"/>
                  <a:pt x="1174550" y="3512642"/>
                </a:cubicBezTo>
                <a:cubicBezTo>
                  <a:pt x="1119896" y="3512841"/>
                  <a:pt x="1000484" y="3507431"/>
                  <a:pt x="924455" y="3507283"/>
                </a:cubicBezTo>
                <a:cubicBezTo>
                  <a:pt x="887180" y="3483915"/>
                  <a:pt x="777361" y="3516071"/>
                  <a:pt x="718373" y="3511753"/>
                </a:cubicBezTo>
                <a:cubicBezTo>
                  <a:pt x="666588" y="3513355"/>
                  <a:pt x="661645" y="3525551"/>
                  <a:pt x="600444" y="3520899"/>
                </a:cubicBezTo>
                <a:cubicBezTo>
                  <a:pt x="491334" y="3516943"/>
                  <a:pt x="451794" y="3507522"/>
                  <a:pt x="351173" y="3495843"/>
                </a:cubicBezTo>
                <a:cubicBezTo>
                  <a:pt x="237121" y="3487112"/>
                  <a:pt x="235857" y="3499212"/>
                  <a:pt x="108372" y="3484386"/>
                </a:cubicBezTo>
                <a:cubicBezTo>
                  <a:pt x="86318" y="3481054"/>
                  <a:pt x="40657" y="3480329"/>
                  <a:pt x="6467" y="3476532"/>
                </a:cubicBezTo>
                <a:lnTo>
                  <a:pt x="0" y="3475412"/>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ectangle 6">
            <a:extLst>
              <a:ext uri="{FF2B5EF4-FFF2-40B4-BE49-F238E27FC236}">
                <a16:creationId xmlns:a16="http://schemas.microsoft.com/office/drawing/2014/main" id="{48F779DE-4744-42D6-9C74-33EC9446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1727" y="2190741"/>
            <a:ext cx="1348547"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707" name="Rectangle 3"/>
          <p:cNvSpPr>
            <a:spLocks noGrp="1" noChangeArrowheads="1"/>
          </p:cNvSpPr>
          <p:nvPr>
            <p:ph idx="1"/>
          </p:nvPr>
        </p:nvSpPr>
        <p:spPr>
          <a:xfrm>
            <a:off x="1941207" y="2752316"/>
            <a:ext cx="8309586" cy="2756848"/>
          </a:xfrm>
        </p:spPr>
        <p:txBody>
          <a:bodyPr>
            <a:normAutofit/>
          </a:bodyPr>
          <a:lstStyle/>
          <a:p>
            <a:r>
              <a:rPr lang="el-GR" b="1" dirty="0">
                <a:latin typeface="Candara" panose="020E0502030303020204" pitchFamily="34" charset="0"/>
              </a:rPr>
              <a:t>Ο περιβαλλοντικός κίνδυνος εκτιμάται ως συνάρτηση της </a:t>
            </a:r>
            <a:r>
              <a:rPr lang="el-GR" b="1" dirty="0" err="1">
                <a:latin typeface="Candara" panose="020E0502030303020204" pitchFamily="34" charset="0"/>
              </a:rPr>
              <a:t>υπολειμματικότητας</a:t>
            </a:r>
            <a:r>
              <a:rPr lang="el-GR" b="1" dirty="0">
                <a:latin typeface="Candara" panose="020E0502030303020204" pitchFamily="34" charset="0"/>
              </a:rPr>
              <a:t> του εντομοκτόνου στο περιβάλλον και συχνά συγκρίνεται με την αποτελεσματική δράση του</a:t>
            </a:r>
            <a:endParaRPr lang="en-US" b="1" dirty="0">
              <a:latin typeface="Candara" panose="020E0502030303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730" name="Rectangle 2"/>
          <p:cNvSpPr>
            <a:spLocks noGrp="1" noChangeArrowheads="1"/>
          </p:cNvSpPr>
          <p:nvPr>
            <p:ph type="title"/>
          </p:nvPr>
        </p:nvSpPr>
        <p:spPr>
          <a:xfrm>
            <a:off x="1629751" y="934327"/>
            <a:ext cx="8924392" cy="1058275"/>
          </a:xfrm>
        </p:spPr>
        <p:txBody>
          <a:bodyPr>
            <a:normAutofit/>
          </a:bodyPr>
          <a:lstStyle/>
          <a:p>
            <a:pPr algn="ctr"/>
            <a:r>
              <a:rPr lang="el-GR" b="1">
                <a:latin typeface="Candara" panose="020E0502030303020204" pitchFamily="34" charset="0"/>
              </a:rPr>
              <a:t>Περιβαλλοντικός κίνδυνος</a:t>
            </a:r>
            <a:endParaRPr lang="en-US" b="1">
              <a:latin typeface="Candara" panose="020E0502030303020204" pitchFamily="34" charset="0"/>
            </a:endParaRPr>
          </a:p>
        </p:txBody>
      </p:sp>
      <p:sp>
        <p:nvSpPr>
          <p:cNvPr id="74" name="Freeform: Shape 73">
            <a:extLst>
              <a:ext uri="{FF2B5EF4-FFF2-40B4-BE49-F238E27FC236}">
                <a16:creationId xmlns:a16="http://schemas.microsoft.com/office/drawing/2014/main" id="{6295B176-FA0E-4B6A-A190-5E2E82BEA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3813" y="2337807"/>
            <a:ext cx="9604374" cy="3585866"/>
          </a:xfrm>
          <a:custGeom>
            <a:avLst/>
            <a:gdLst>
              <a:gd name="connsiteX0" fmla="*/ 0 w 9604374"/>
              <a:gd name="connsiteY0" fmla="*/ 0 h 3585866"/>
              <a:gd name="connsiteX1" fmla="*/ 9604374 w 9604374"/>
              <a:gd name="connsiteY1" fmla="*/ 0 h 3585866"/>
              <a:gd name="connsiteX2" fmla="*/ 9604374 w 9604374"/>
              <a:gd name="connsiteY2" fmla="*/ 3095088 h 3585866"/>
              <a:gd name="connsiteX3" fmla="*/ 9591455 w 9604374"/>
              <a:gd name="connsiteY3" fmla="*/ 3097044 h 3585866"/>
              <a:gd name="connsiteX4" fmla="*/ 9285147 w 9604374"/>
              <a:gd name="connsiteY4" fmla="*/ 3164182 h 3585866"/>
              <a:gd name="connsiteX5" fmla="*/ 9114078 w 9604374"/>
              <a:gd name="connsiteY5" fmla="*/ 3164299 h 3585866"/>
              <a:gd name="connsiteX6" fmla="*/ 8999665 w 9604374"/>
              <a:gd name="connsiteY6" fmla="*/ 3157864 h 3585866"/>
              <a:gd name="connsiteX7" fmla="*/ 8925240 w 9604374"/>
              <a:gd name="connsiteY7" fmla="*/ 3152135 h 3585866"/>
              <a:gd name="connsiteX8" fmla="*/ 8868257 w 9604374"/>
              <a:gd name="connsiteY8" fmla="*/ 3146819 h 3585866"/>
              <a:gd name="connsiteX9" fmla="*/ 8792363 w 9604374"/>
              <a:gd name="connsiteY9" fmla="*/ 3146856 h 3585866"/>
              <a:gd name="connsiteX10" fmla="*/ 8668399 w 9604374"/>
              <a:gd name="connsiteY10" fmla="*/ 3196893 h 3585866"/>
              <a:gd name="connsiteX11" fmla="*/ 8474043 w 9604374"/>
              <a:gd name="connsiteY11" fmla="*/ 3240734 h 3585866"/>
              <a:gd name="connsiteX12" fmla="*/ 8317555 w 9604374"/>
              <a:gd name="connsiteY12" fmla="*/ 3247156 h 3585866"/>
              <a:gd name="connsiteX13" fmla="*/ 8280111 w 9604374"/>
              <a:gd name="connsiteY13" fmla="*/ 3255812 h 3585866"/>
              <a:gd name="connsiteX14" fmla="*/ 8096088 w 9604374"/>
              <a:gd name="connsiteY14" fmla="*/ 3253903 h 3585866"/>
              <a:gd name="connsiteX15" fmla="*/ 7825642 w 9604374"/>
              <a:gd name="connsiteY15" fmla="*/ 3271628 h 3585866"/>
              <a:gd name="connsiteX16" fmla="*/ 7531820 w 9604374"/>
              <a:gd name="connsiteY16" fmla="*/ 3252671 h 3585866"/>
              <a:gd name="connsiteX17" fmla="*/ 7193751 w 9604374"/>
              <a:gd name="connsiteY17" fmla="*/ 3245192 h 3585866"/>
              <a:gd name="connsiteX18" fmla="*/ 6976768 w 9604374"/>
              <a:gd name="connsiteY18" fmla="*/ 3238559 h 3585866"/>
              <a:gd name="connsiteX19" fmla="*/ 6756462 w 9604374"/>
              <a:gd name="connsiteY19" fmla="*/ 3273268 h 3585866"/>
              <a:gd name="connsiteX20" fmla="*/ 6512214 w 9604374"/>
              <a:gd name="connsiteY20" fmla="*/ 3298845 h 3585866"/>
              <a:gd name="connsiteX21" fmla="*/ 6289569 w 9604374"/>
              <a:gd name="connsiteY21" fmla="*/ 3301118 h 3585866"/>
              <a:gd name="connsiteX22" fmla="*/ 6157816 w 9604374"/>
              <a:gd name="connsiteY22" fmla="*/ 3308643 h 3585866"/>
              <a:gd name="connsiteX23" fmla="*/ 6110062 w 9604374"/>
              <a:gd name="connsiteY23" fmla="*/ 3321185 h 3585866"/>
              <a:gd name="connsiteX24" fmla="*/ 6041832 w 9604374"/>
              <a:gd name="connsiteY24" fmla="*/ 3332190 h 3585866"/>
              <a:gd name="connsiteX25" fmla="*/ 5923195 w 9604374"/>
              <a:gd name="connsiteY25" fmla="*/ 3359104 h 3585866"/>
              <a:gd name="connsiteX26" fmla="*/ 5770972 w 9604374"/>
              <a:gd name="connsiteY26" fmla="*/ 3369893 h 3585866"/>
              <a:gd name="connsiteX27" fmla="*/ 5632583 w 9604374"/>
              <a:gd name="connsiteY27" fmla="*/ 3357730 h 3585866"/>
              <a:gd name="connsiteX28" fmla="*/ 5539996 w 9604374"/>
              <a:gd name="connsiteY28" fmla="*/ 3352890 h 3585866"/>
              <a:gd name="connsiteX29" fmla="*/ 5315460 w 9604374"/>
              <a:gd name="connsiteY29" fmla="*/ 3350411 h 3585866"/>
              <a:gd name="connsiteX30" fmla="*/ 5072455 w 9604374"/>
              <a:gd name="connsiteY30" fmla="*/ 3338147 h 3585866"/>
              <a:gd name="connsiteX31" fmla="*/ 5016364 w 9604374"/>
              <a:gd name="connsiteY31" fmla="*/ 3348937 h 3585866"/>
              <a:gd name="connsiteX32" fmla="*/ 4922276 w 9604374"/>
              <a:gd name="connsiteY32" fmla="*/ 3366515 h 3585866"/>
              <a:gd name="connsiteX33" fmla="*/ 4856444 w 9604374"/>
              <a:gd name="connsiteY33" fmla="*/ 3399463 h 3585866"/>
              <a:gd name="connsiteX34" fmla="*/ 4775993 w 9604374"/>
              <a:gd name="connsiteY34" fmla="*/ 3406312 h 3585866"/>
              <a:gd name="connsiteX35" fmla="*/ 4667320 w 9604374"/>
              <a:gd name="connsiteY35" fmla="*/ 3397926 h 3585866"/>
              <a:gd name="connsiteX36" fmla="*/ 4540268 w 9604374"/>
              <a:gd name="connsiteY36" fmla="*/ 3424464 h 3585866"/>
              <a:gd name="connsiteX37" fmla="*/ 4465491 w 9604374"/>
              <a:gd name="connsiteY37" fmla="*/ 3433154 h 3585866"/>
              <a:gd name="connsiteX38" fmla="*/ 4262864 w 9604374"/>
              <a:gd name="connsiteY38" fmla="*/ 3464075 h 3585866"/>
              <a:gd name="connsiteX39" fmla="*/ 4175005 w 9604374"/>
              <a:gd name="connsiteY39" fmla="*/ 3493545 h 3585866"/>
              <a:gd name="connsiteX40" fmla="*/ 4030100 w 9604374"/>
              <a:gd name="connsiteY40" fmla="*/ 3514212 h 3585866"/>
              <a:gd name="connsiteX41" fmla="*/ 3926631 w 9604374"/>
              <a:gd name="connsiteY41" fmla="*/ 3525304 h 3585866"/>
              <a:gd name="connsiteX42" fmla="*/ 3897306 w 9604374"/>
              <a:gd name="connsiteY42" fmla="*/ 3547095 h 3585866"/>
              <a:gd name="connsiteX43" fmla="*/ 3896886 w 9604374"/>
              <a:gd name="connsiteY43" fmla="*/ 3547500 h 3585866"/>
              <a:gd name="connsiteX44" fmla="*/ 3834004 w 9604374"/>
              <a:gd name="connsiteY44" fmla="*/ 3550510 h 3585866"/>
              <a:gd name="connsiteX45" fmla="*/ 3696227 w 9604374"/>
              <a:gd name="connsiteY45" fmla="*/ 3574175 h 3585866"/>
              <a:gd name="connsiteX46" fmla="*/ 3652821 w 9604374"/>
              <a:gd name="connsiteY46" fmla="*/ 3580368 h 3585866"/>
              <a:gd name="connsiteX47" fmla="*/ 3629691 w 9604374"/>
              <a:gd name="connsiteY47" fmla="*/ 3585866 h 3585866"/>
              <a:gd name="connsiteX48" fmla="*/ 3595018 w 9604374"/>
              <a:gd name="connsiteY48" fmla="*/ 3571623 h 3585866"/>
              <a:gd name="connsiteX49" fmla="*/ 3551656 w 9604374"/>
              <a:gd name="connsiteY49" fmla="*/ 3577800 h 3585866"/>
              <a:gd name="connsiteX50" fmla="*/ 3541558 w 9604374"/>
              <a:gd name="connsiteY50" fmla="*/ 3579797 h 3585866"/>
              <a:gd name="connsiteX51" fmla="*/ 3465708 w 9604374"/>
              <a:gd name="connsiteY51" fmla="*/ 3565931 h 3585866"/>
              <a:gd name="connsiteX52" fmla="*/ 3458313 w 9604374"/>
              <a:gd name="connsiteY52" fmla="*/ 3560366 h 3585866"/>
              <a:gd name="connsiteX53" fmla="*/ 3420278 w 9604374"/>
              <a:gd name="connsiteY53" fmla="*/ 3557947 h 3585866"/>
              <a:gd name="connsiteX54" fmla="*/ 3415952 w 9604374"/>
              <a:gd name="connsiteY54" fmla="*/ 3559424 h 3585866"/>
              <a:gd name="connsiteX55" fmla="*/ 3384432 w 9604374"/>
              <a:gd name="connsiteY55" fmla="*/ 3550905 h 3585866"/>
              <a:gd name="connsiteX56" fmla="*/ 3258039 w 9604374"/>
              <a:gd name="connsiteY56" fmla="*/ 3535884 h 3585866"/>
              <a:gd name="connsiteX57" fmla="*/ 3015008 w 9604374"/>
              <a:gd name="connsiteY57" fmla="*/ 3528000 h 3585866"/>
              <a:gd name="connsiteX58" fmla="*/ 2761910 w 9604374"/>
              <a:gd name="connsiteY58" fmla="*/ 3505496 h 3585866"/>
              <a:gd name="connsiteX59" fmla="*/ 2521923 w 9604374"/>
              <a:gd name="connsiteY59" fmla="*/ 3514208 h 3585866"/>
              <a:gd name="connsiteX60" fmla="*/ 2085894 w 9604374"/>
              <a:gd name="connsiteY60" fmla="*/ 3490122 h 3585866"/>
              <a:gd name="connsiteX61" fmla="*/ 1936305 w 9604374"/>
              <a:gd name="connsiteY61" fmla="*/ 3487966 h 3585866"/>
              <a:gd name="connsiteX62" fmla="*/ 1836080 w 9604374"/>
              <a:gd name="connsiteY62" fmla="*/ 3487150 h 3585866"/>
              <a:gd name="connsiteX63" fmla="*/ 1829133 w 9604374"/>
              <a:gd name="connsiteY63" fmla="*/ 3489437 h 3585866"/>
              <a:gd name="connsiteX64" fmla="*/ 1801140 w 9604374"/>
              <a:gd name="connsiteY64" fmla="*/ 3490787 h 3585866"/>
              <a:gd name="connsiteX65" fmla="*/ 1793476 w 9604374"/>
              <a:gd name="connsiteY65" fmla="*/ 3500921 h 3585866"/>
              <a:gd name="connsiteX66" fmla="*/ 1699923 w 9604374"/>
              <a:gd name="connsiteY66" fmla="*/ 3509706 h 3585866"/>
              <a:gd name="connsiteX67" fmla="*/ 1474760 w 9604374"/>
              <a:gd name="connsiteY67" fmla="*/ 3513685 h 3585866"/>
              <a:gd name="connsiteX68" fmla="*/ 1308130 w 9604374"/>
              <a:gd name="connsiteY68" fmla="*/ 3496703 h 3585866"/>
              <a:gd name="connsiteX69" fmla="*/ 1252381 w 9604374"/>
              <a:gd name="connsiteY69" fmla="*/ 3506093 h 3585866"/>
              <a:gd name="connsiteX70" fmla="*/ 1174550 w 9604374"/>
              <a:gd name="connsiteY70" fmla="*/ 3512642 h 3585866"/>
              <a:gd name="connsiteX71" fmla="*/ 924455 w 9604374"/>
              <a:gd name="connsiteY71" fmla="*/ 3507283 h 3585866"/>
              <a:gd name="connsiteX72" fmla="*/ 718373 w 9604374"/>
              <a:gd name="connsiteY72" fmla="*/ 3511753 h 3585866"/>
              <a:gd name="connsiteX73" fmla="*/ 600444 w 9604374"/>
              <a:gd name="connsiteY73" fmla="*/ 3520899 h 3585866"/>
              <a:gd name="connsiteX74" fmla="*/ 351173 w 9604374"/>
              <a:gd name="connsiteY74" fmla="*/ 3495843 h 3585866"/>
              <a:gd name="connsiteX75" fmla="*/ 108372 w 9604374"/>
              <a:gd name="connsiteY75" fmla="*/ 3484386 h 3585866"/>
              <a:gd name="connsiteX76" fmla="*/ 6467 w 9604374"/>
              <a:gd name="connsiteY76" fmla="*/ 3476532 h 3585866"/>
              <a:gd name="connsiteX77" fmla="*/ 0 w 9604374"/>
              <a:gd name="connsiteY77" fmla="*/ 3475412 h 358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04374" h="3585866">
                <a:moveTo>
                  <a:pt x="0" y="0"/>
                </a:moveTo>
                <a:lnTo>
                  <a:pt x="9604374" y="0"/>
                </a:lnTo>
                <a:lnTo>
                  <a:pt x="9604374" y="3095088"/>
                </a:lnTo>
                <a:lnTo>
                  <a:pt x="9591455" y="3097044"/>
                </a:lnTo>
                <a:cubicBezTo>
                  <a:pt x="9496183" y="3133516"/>
                  <a:pt x="9411472" y="3121301"/>
                  <a:pt x="9285147" y="3164182"/>
                </a:cubicBezTo>
                <a:cubicBezTo>
                  <a:pt x="9222914" y="3162781"/>
                  <a:pt x="9174371" y="3173454"/>
                  <a:pt x="9114078" y="3164299"/>
                </a:cubicBezTo>
                <a:cubicBezTo>
                  <a:pt x="9087411" y="3155904"/>
                  <a:pt x="9030947" y="3180906"/>
                  <a:pt x="8999665" y="3157864"/>
                </a:cubicBezTo>
                <a:cubicBezTo>
                  <a:pt x="8997339" y="3174606"/>
                  <a:pt x="8938300" y="3159909"/>
                  <a:pt x="8925240" y="3152135"/>
                </a:cubicBezTo>
                <a:cubicBezTo>
                  <a:pt x="8910091" y="3159441"/>
                  <a:pt x="8884639" y="3146109"/>
                  <a:pt x="8868257" y="3146819"/>
                </a:cubicBezTo>
                <a:cubicBezTo>
                  <a:pt x="8835852" y="3110204"/>
                  <a:pt x="8832251" y="3167659"/>
                  <a:pt x="8792363" y="3146856"/>
                </a:cubicBezTo>
                <a:cubicBezTo>
                  <a:pt x="8774838" y="3159285"/>
                  <a:pt x="8715420" y="3185652"/>
                  <a:pt x="8668399" y="3196893"/>
                </a:cubicBezTo>
                <a:cubicBezTo>
                  <a:pt x="8575902" y="3221445"/>
                  <a:pt x="8569506" y="3250654"/>
                  <a:pt x="8474043" y="3240734"/>
                </a:cubicBezTo>
                <a:cubicBezTo>
                  <a:pt x="8460613" y="3264436"/>
                  <a:pt x="8297088" y="3204738"/>
                  <a:pt x="8317555" y="3247156"/>
                </a:cubicBezTo>
                <a:cubicBezTo>
                  <a:pt x="8285696" y="3245083"/>
                  <a:pt x="8262352" y="3228203"/>
                  <a:pt x="8280111" y="3255812"/>
                </a:cubicBezTo>
                <a:lnTo>
                  <a:pt x="8096088" y="3253903"/>
                </a:lnTo>
                <a:cubicBezTo>
                  <a:pt x="7994084" y="3261603"/>
                  <a:pt x="7930388" y="3281921"/>
                  <a:pt x="7825642" y="3271628"/>
                </a:cubicBezTo>
                <a:cubicBezTo>
                  <a:pt x="7723046" y="3270395"/>
                  <a:pt x="7671282" y="3252297"/>
                  <a:pt x="7531820" y="3252671"/>
                </a:cubicBezTo>
                <a:cubicBezTo>
                  <a:pt x="7433606" y="3250277"/>
                  <a:pt x="7293100" y="3236234"/>
                  <a:pt x="7193751" y="3245192"/>
                </a:cubicBezTo>
                <a:cubicBezTo>
                  <a:pt x="7074822" y="3223769"/>
                  <a:pt x="7104250" y="3250265"/>
                  <a:pt x="6976768" y="3238559"/>
                </a:cubicBezTo>
                <a:cubicBezTo>
                  <a:pt x="6921032" y="3284865"/>
                  <a:pt x="6823818" y="3261794"/>
                  <a:pt x="6756462" y="3273268"/>
                </a:cubicBezTo>
                <a:cubicBezTo>
                  <a:pt x="6679037" y="3283316"/>
                  <a:pt x="6590030" y="3294204"/>
                  <a:pt x="6512214" y="3298845"/>
                </a:cubicBezTo>
                <a:cubicBezTo>
                  <a:pt x="6450581" y="3277980"/>
                  <a:pt x="6366042" y="3329199"/>
                  <a:pt x="6289569" y="3301118"/>
                </a:cubicBezTo>
                <a:cubicBezTo>
                  <a:pt x="6261432" y="3294355"/>
                  <a:pt x="6174310" y="3295209"/>
                  <a:pt x="6157816" y="3308643"/>
                </a:cubicBezTo>
                <a:cubicBezTo>
                  <a:pt x="6139648" y="3311557"/>
                  <a:pt x="6118459" y="3306799"/>
                  <a:pt x="6110062" y="3321185"/>
                </a:cubicBezTo>
                <a:cubicBezTo>
                  <a:pt x="6096189" y="3338498"/>
                  <a:pt x="6032810" y="3311765"/>
                  <a:pt x="6041832" y="3332190"/>
                </a:cubicBezTo>
                <a:cubicBezTo>
                  <a:pt x="5996830" y="3313871"/>
                  <a:pt x="5961033" y="3350141"/>
                  <a:pt x="5923195" y="3359104"/>
                </a:cubicBezTo>
                <a:cubicBezTo>
                  <a:pt x="5887750" y="3340930"/>
                  <a:pt x="5853570" y="3365323"/>
                  <a:pt x="5770972" y="3369893"/>
                </a:cubicBezTo>
                <a:cubicBezTo>
                  <a:pt x="5731993" y="3348876"/>
                  <a:pt x="5705091" y="3385599"/>
                  <a:pt x="5632583" y="3357730"/>
                </a:cubicBezTo>
                <a:cubicBezTo>
                  <a:pt x="5594087" y="3357562"/>
                  <a:pt x="5606154" y="3357443"/>
                  <a:pt x="5539996" y="3352890"/>
                </a:cubicBezTo>
                <a:cubicBezTo>
                  <a:pt x="5439049" y="3348000"/>
                  <a:pt x="5408459" y="3356166"/>
                  <a:pt x="5315460" y="3350411"/>
                </a:cubicBezTo>
                <a:cubicBezTo>
                  <a:pt x="5211119" y="3348356"/>
                  <a:pt x="5208881" y="3372469"/>
                  <a:pt x="5072455" y="3338147"/>
                </a:cubicBezTo>
                <a:cubicBezTo>
                  <a:pt x="5061717" y="3354508"/>
                  <a:pt x="5045493" y="3355753"/>
                  <a:pt x="5016364" y="3348937"/>
                </a:cubicBezTo>
                <a:cubicBezTo>
                  <a:pt x="4965900" y="3349130"/>
                  <a:pt x="4977835" y="3389131"/>
                  <a:pt x="4922276" y="3366515"/>
                </a:cubicBezTo>
                <a:cubicBezTo>
                  <a:pt x="4935702" y="3387794"/>
                  <a:pt x="4828733" y="3377760"/>
                  <a:pt x="4856444" y="3399463"/>
                </a:cubicBezTo>
                <a:cubicBezTo>
                  <a:pt x="4827698" y="3420094"/>
                  <a:pt x="4805019" y="3388256"/>
                  <a:pt x="4775993" y="3406312"/>
                </a:cubicBezTo>
                <a:cubicBezTo>
                  <a:pt x="4744470" y="3406056"/>
                  <a:pt x="4706605" y="3394901"/>
                  <a:pt x="4667320" y="3397926"/>
                </a:cubicBezTo>
                <a:cubicBezTo>
                  <a:pt x="4613435" y="3387476"/>
                  <a:pt x="4608100" y="3410487"/>
                  <a:pt x="4540268" y="3424464"/>
                </a:cubicBezTo>
                <a:cubicBezTo>
                  <a:pt x="4508279" y="3412969"/>
                  <a:pt x="4485989" y="3420063"/>
                  <a:pt x="4465491" y="3433154"/>
                </a:cubicBezTo>
                <a:cubicBezTo>
                  <a:pt x="4396498" y="3432601"/>
                  <a:pt x="4338078" y="3453569"/>
                  <a:pt x="4262864" y="3464075"/>
                </a:cubicBezTo>
                <a:cubicBezTo>
                  <a:pt x="4180249" y="3483394"/>
                  <a:pt x="4225769" y="3479019"/>
                  <a:pt x="4175005" y="3493545"/>
                </a:cubicBezTo>
                <a:lnTo>
                  <a:pt x="4030100" y="3514212"/>
                </a:lnTo>
                <a:lnTo>
                  <a:pt x="3926631" y="3525304"/>
                </a:lnTo>
                <a:lnTo>
                  <a:pt x="3897306" y="3547095"/>
                </a:lnTo>
                <a:lnTo>
                  <a:pt x="3896886" y="3547500"/>
                </a:lnTo>
                <a:lnTo>
                  <a:pt x="3834004" y="3550510"/>
                </a:lnTo>
                <a:cubicBezTo>
                  <a:pt x="3800562" y="3554957"/>
                  <a:pt x="3734185" y="3568533"/>
                  <a:pt x="3696227" y="3574175"/>
                </a:cubicBezTo>
                <a:cubicBezTo>
                  <a:pt x="3661780" y="3570074"/>
                  <a:pt x="3640587" y="3551815"/>
                  <a:pt x="3652821" y="3580368"/>
                </a:cubicBezTo>
                <a:cubicBezTo>
                  <a:pt x="3641506" y="3579831"/>
                  <a:pt x="3634593" y="3582151"/>
                  <a:pt x="3629691" y="3585866"/>
                </a:cubicBezTo>
                <a:lnTo>
                  <a:pt x="3595018" y="3571623"/>
                </a:lnTo>
                <a:lnTo>
                  <a:pt x="3551656" y="3577800"/>
                </a:lnTo>
                <a:lnTo>
                  <a:pt x="3541558" y="3579797"/>
                </a:lnTo>
                <a:lnTo>
                  <a:pt x="3465708" y="3565931"/>
                </a:lnTo>
                <a:lnTo>
                  <a:pt x="3458313" y="3560366"/>
                </a:lnTo>
                <a:cubicBezTo>
                  <a:pt x="3450380" y="3556940"/>
                  <a:pt x="3439090" y="3555355"/>
                  <a:pt x="3420278" y="3557947"/>
                </a:cubicBezTo>
                <a:lnTo>
                  <a:pt x="3415952" y="3559424"/>
                </a:lnTo>
                <a:lnTo>
                  <a:pt x="3384432" y="3550905"/>
                </a:lnTo>
                <a:cubicBezTo>
                  <a:pt x="3374259" y="3547029"/>
                  <a:pt x="3265415" y="3542149"/>
                  <a:pt x="3258039" y="3535884"/>
                </a:cubicBezTo>
                <a:cubicBezTo>
                  <a:pt x="3138852" y="3551394"/>
                  <a:pt x="3130647" y="3523871"/>
                  <a:pt x="3015008" y="3528000"/>
                </a:cubicBezTo>
                <a:cubicBezTo>
                  <a:pt x="2914857" y="3486061"/>
                  <a:pt x="2851687" y="3511605"/>
                  <a:pt x="2761910" y="3505496"/>
                </a:cubicBezTo>
                <a:cubicBezTo>
                  <a:pt x="2676401" y="3501198"/>
                  <a:pt x="2636809" y="3514769"/>
                  <a:pt x="2521923" y="3514208"/>
                </a:cubicBezTo>
                <a:cubicBezTo>
                  <a:pt x="2400197" y="3505062"/>
                  <a:pt x="2222818" y="3509922"/>
                  <a:pt x="2085894" y="3490122"/>
                </a:cubicBezTo>
                <a:cubicBezTo>
                  <a:pt x="1978312" y="3483748"/>
                  <a:pt x="1977940" y="3488460"/>
                  <a:pt x="1936305" y="3487966"/>
                </a:cubicBezTo>
                <a:cubicBezTo>
                  <a:pt x="1922459" y="3490683"/>
                  <a:pt x="1849334" y="3482739"/>
                  <a:pt x="1836080" y="3487150"/>
                </a:cubicBezTo>
                <a:lnTo>
                  <a:pt x="1829133" y="3489437"/>
                </a:lnTo>
                <a:lnTo>
                  <a:pt x="1801140" y="3490787"/>
                </a:lnTo>
                <a:lnTo>
                  <a:pt x="1793476" y="3500921"/>
                </a:lnTo>
                <a:lnTo>
                  <a:pt x="1699923" y="3509706"/>
                </a:lnTo>
                <a:cubicBezTo>
                  <a:pt x="1637728" y="3485036"/>
                  <a:pt x="1584624" y="3514467"/>
                  <a:pt x="1474760" y="3513685"/>
                </a:cubicBezTo>
                <a:cubicBezTo>
                  <a:pt x="1445646" y="3505164"/>
                  <a:pt x="1329781" y="3484421"/>
                  <a:pt x="1308130" y="3496703"/>
                </a:cubicBezTo>
                <a:cubicBezTo>
                  <a:pt x="1287409" y="3498430"/>
                  <a:pt x="1265391" y="3492347"/>
                  <a:pt x="1252381" y="3506093"/>
                </a:cubicBezTo>
                <a:cubicBezTo>
                  <a:pt x="1232588" y="3522393"/>
                  <a:pt x="1170020" y="3491785"/>
                  <a:pt x="1174550" y="3512642"/>
                </a:cubicBezTo>
                <a:cubicBezTo>
                  <a:pt x="1119896" y="3512841"/>
                  <a:pt x="1000484" y="3507431"/>
                  <a:pt x="924455" y="3507283"/>
                </a:cubicBezTo>
                <a:cubicBezTo>
                  <a:pt x="887180" y="3483915"/>
                  <a:pt x="777361" y="3516071"/>
                  <a:pt x="718373" y="3511753"/>
                </a:cubicBezTo>
                <a:cubicBezTo>
                  <a:pt x="666588" y="3513355"/>
                  <a:pt x="661645" y="3525551"/>
                  <a:pt x="600444" y="3520899"/>
                </a:cubicBezTo>
                <a:cubicBezTo>
                  <a:pt x="491334" y="3516943"/>
                  <a:pt x="451794" y="3507522"/>
                  <a:pt x="351173" y="3495843"/>
                </a:cubicBezTo>
                <a:cubicBezTo>
                  <a:pt x="237121" y="3487112"/>
                  <a:pt x="235857" y="3499212"/>
                  <a:pt x="108372" y="3484386"/>
                </a:cubicBezTo>
                <a:cubicBezTo>
                  <a:pt x="86318" y="3481054"/>
                  <a:pt x="40657" y="3480329"/>
                  <a:pt x="6467" y="3476532"/>
                </a:cubicBezTo>
                <a:lnTo>
                  <a:pt x="0" y="3475412"/>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ectangle 6">
            <a:extLst>
              <a:ext uri="{FF2B5EF4-FFF2-40B4-BE49-F238E27FC236}">
                <a16:creationId xmlns:a16="http://schemas.microsoft.com/office/drawing/2014/main" id="{48F779DE-4744-42D6-9C74-33EC9446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1727" y="2190741"/>
            <a:ext cx="1348547"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731" name="Rectangle 3"/>
          <p:cNvSpPr>
            <a:spLocks noGrp="1" noChangeArrowheads="1"/>
          </p:cNvSpPr>
          <p:nvPr>
            <p:ph idx="1"/>
          </p:nvPr>
        </p:nvSpPr>
        <p:spPr>
          <a:xfrm>
            <a:off x="1941207" y="2752316"/>
            <a:ext cx="8309586" cy="2756848"/>
          </a:xfrm>
        </p:spPr>
        <p:txBody>
          <a:bodyPr>
            <a:normAutofit lnSpcReduction="10000"/>
          </a:bodyPr>
          <a:lstStyle/>
          <a:p>
            <a:r>
              <a:rPr lang="el-GR" sz="2000" b="1" dirty="0">
                <a:latin typeface="Candara" panose="020E0502030303020204" pitchFamily="34" charset="0"/>
              </a:rPr>
              <a:t>Υψηλός </a:t>
            </a:r>
            <a:r>
              <a:rPr lang="en-US" sz="2000" b="1" dirty="0">
                <a:latin typeface="Candara" panose="020E0502030303020204" pitchFamily="34" charset="0"/>
              </a:rPr>
              <a:t>– </a:t>
            </a:r>
            <a:r>
              <a:rPr lang="el-GR" sz="2000" b="1" dirty="0">
                <a:latin typeface="Candara" panose="020E0502030303020204" pitchFamily="34" charset="0"/>
              </a:rPr>
              <a:t>Περιβαλλοντική </a:t>
            </a:r>
            <a:r>
              <a:rPr lang="el-GR" sz="2000" b="1" dirty="0" err="1">
                <a:latin typeface="Candara" panose="020E0502030303020204" pitchFamily="34" charset="0"/>
              </a:rPr>
              <a:t>υπολειμματικότητα</a:t>
            </a:r>
            <a:r>
              <a:rPr lang="el-GR" sz="2000" b="1" dirty="0">
                <a:latin typeface="Candara" panose="020E0502030303020204" pitchFamily="34" charset="0"/>
              </a:rPr>
              <a:t> πολύ μεγαλύτερη από την περίοδο αποτελεσματικής δράσης</a:t>
            </a:r>
            <a:r>
              <a:rPr lang="en-US" sz="2000" b="1" dirty="0">
                <a:latin typeface="Candara" panose="020E0502030303020204" pitchFamily="34" charset="0"/>
              </a:rPr>
              <a:t> (&gt; 5 </a:t>
            </a:r>
            <a:r>
              <a:rPr lang="el-GR" sz="2000" b="1" dirty="0">
                <a:latin typeface="Candara" panose="020E0502030303020204" pitchFamily="34" charset="0"/>
              </a:rPr>
              <a:t>μήνες και συχνά </a:t>
            </a:r>
            <a:r>
              <a:rPr lang="en-US" sz="2000" b="1" dirty="0">
                <a:latin typeface="Candara" panose="020E0502030303020204" pitchFamily="34" charset="0"/>
              </a:rPr>
              <a:t>&gt; </a:t>
            </a:r>
            <a:r>
              <a:rPr lang="el-GR" sz="2000" b="1" dirty="0">
                <a:latin typeface="Candara" panose="020E0502030303020204" pitchFamily="34" charset="0"/>
              </a:rPr>
              <a:t>ένα έτος</a:t>
            </a:r>
            <a:r>
              <a:rPr lang="en-US" sz="2000" b="1" dirty="0">
                <a:latin typeface="Candara" panose="020E0502030303020204" pitchFamily="34" charset="0"/>
              </a:rPr>
              <a:t>)</a:t>
            </a:r>
          </a:p>
          <a:p>
            <a:r>
              <a:rPr lang="el-GR" sz="2000" b="1" dirty="0">
                <a:latin typeface="Candara" panose="020E0502030303020204" pitchFamily="34" charset="0"/>
              </a:rPr>
              <a:t>Ενδιάμεσος </a:t>
            </a:r>
            <a:r>
              <a:rPr lang="en-US" sz="2000" b="1" dirty="0">
                <a:latin typeface="Candara" panose="020E0502030303020204" pitchFamily="34" charset="0"/>
              </a:rPr>
              <a:t>– </a:t>
            </a:r>
            <a:r>
              <a:rPr lang="el-GR" sz="2000" b="1" dirty="0">
                <a:latin typeface="Candara" panose="020E0502030303020204" pitchFamily="34" charset="0"/>
              </a:rPr>
              <a:t>Παραμένει πέραν της αποτελεσματικότητας </a:t>
            </a:r>
            <a:r>
              <a:rPr lang="en-US" sz="2000" b="1" dirty="0">
                <a:latin typeface="Candara" panose="020E0502030303020204" pitchFamily="34" charset="0"/>
              </a:rPr>
              <a:t>(</a:t>
            </a:r>
            <a:r>
              <a:rPr lang="el-GR" sz="2000" b="1" dirty="0">
                <a:latin typeface="Candara" panose="020E0502030303020204" pitchFamily="34" charset="0"/>
              </a:rPr>
              <a:t>χρόνος </a:t>
            </a:r>
            <a:r>
              <a:rPr lang="el-GR" sz="2000" b="1" dirty="0" err="1">
                <a:latin typeface="Candara" panose="020E0502030303020204" pitchFamily="34" charset="0"/>
              </a:rPr>
              <a:t>ημιζωής</a:t>
            </a:r>
            <a:r>
              <a:rPr lang="el-GR" sz="2000" b="1" dirty="0">
                <a:latin typeface="Candara" panose="020E0502030303020204" pitchFamily="34" charset="0"/>
              </a:rPr>
              <a:t>: </a:t>
            </a:r>
            <a:r>
              <a:rPr lang="en-US" sz="2000" b="1" dirty="0">
                <a:latin typeface="Candara" panose="020E0502030303020204" pitchFamily="34" charset="0"/>
              </a:rPr>
              <a:t>3-5</a:t>
            </a:r>
            <a:r>
              <a:rPr lang="el-GR" sz="2000" b="1" dirty="0">
                <a:latin typeface="Candara" panose="020E0502030303020204" pitchFamily="34" charset="0"/>
              </a:rPr>
              <a:t>)</a:t>
            </a:r>
            <a:endParaRPr lang="en-US" sz="2000" b="1" dirty="0">
              <a:latin typeface="Candara" panose="020E0502030303020204" pitchFamily="34" charset="0"/>
            </a:endParaRPr>
          </a:p>
          <a:p>
            <a:r>
              <a:rPr lang="el-GR" sz="2000" b="1" dirty="0">
                <a:latin typeface="Candara" panose="020E0502030303020204" pitchFamily="34" charset="0"/>
              </a:rPr>
              <a:t>Χαμηλός</a:t>
            </a:r>
            <a:r>
              <a:rPr lang="en-US" sz="2000" b="1" dirty="0">
                <a:latin typeface="Candara" panose="020E0502030303020204" pitchFamily="34" charset="0"/>
              </a:rPr>
              <a:t> – </a:t>
            </a:r>
            <a:r>
              <a:rPr lang="el-GR" sz="2000" b="1" dirty="0">
                <a:latin typeface="Candara" panose="020E0502030303020204" pitchFamily="34" charset="0"/>
              </a:rPr>
              <a:t>Παραμένει για την περίοδο της αποτελεσματικότητας </a:t>
            </a:r>
            <a:r>
              <a:rPr lang="en-US" sz="2000" b="1" dirty="0">
                <a:latin typeface="Candara" panose="020E0502030303020204" pitchFamily="34" charset="0"/>
              </a:rPr>
              <a:t>(</a:t>
            </a:r>
            <a:r>
              <a:rPr lang="el-GR" sz="2000" b="1" dirty="0">
                <a:latin typeface="Candara" panose="020E0502030303020204" pitchFamily="34" charset="0"/>
              </a:rPr>
              <a:t>περίπου για </a:t>
            </a:r>
            <a:r>
              <a:rPr lang="en-US" sz="2000" b="1" dirty="0">
                <a:latin typeface="Candara" panose="020E0502030303020204" pitchFamily="34" charset="0"/>
              </a:rPr>
              <a:t>3</a:t>
            </a:r>
            <a:r>
              <a:rPr lang="el-GR" sz="2000" b="1" dirty="0">
                <a:latin typeface="Candara" panose="020E0502030303020204" pitchFamily="34" charset="0"/>
              </a:rPr>
              <a:t> μήνες</a:t>
            </a:r>
            <a:r>
              <a:rPr lang="en-US" sz="2000" b="1" dirty="0">
                <a:latin typeface="Candara" panose="020E0502030303020204" pitchFamily="34" charset="0"/>
              </a:rPr>
              <a:t>) </a:t>
            </a:r>
            <a:r>
              <a:rPr lang="el-GR" sz="2000" b="1" dirty="0">
                <a:latin typeface="Candara" panose="020E0502030303020204" pitchFamily="34" charset="0"/>
              </a:rPr>
              <a:t>και στη συνέχεια </a:t>
            </a:r>
            <a:r>
              <a:rPr lang="el-GR" sz="2000" b="1" dirty="0" err="1">
                <a:latin typeface="Candara" panose="020E0502030303020204" pitchFamily="34" charset="0"/>
              </a:rPr>
              <a:t>αποικοδομείται</a:t>
            </a:r>
            <a:r>
              <a:rPr lang="el-GR" sz="2000" b="1" dirty="0">
                <a:latin typeface="Candara" panose="020E0502030303020204" pitchFamily="34" charset="0"/>
              </a:rPr>
              <a:t> τελείως κατά τη διάρκεια αρκετών μηνών</a:t>
            </a:r>
            <a:endParaRPr lang="en-US" sz="2000" b="1" dirty="0">
              <a:latin typeface="Candara" panose="020E0502030303020204" pitchFamily="34" charset="0"/>
            </a:endParaRPr>
          </a:p>
          <a:p>
            <a:r>
              <a:rPr lang="el-GR" sz="2000" b="1" dirty="0">
                <a:latin typeface="Candara" panose="020E0502030303020204" pitchFamily="34" charset="0"/>
              </a:rPr>
              <a:t>Πολύ χαμηλός</a:t>
            </a:r>
            <a:r>
              <a:rPr lang="en-US" sz="2000" b="1" dirty="0">
                <a:latin typeface="Candara" panose="020E0502030303020204" pitchFamily="34" charset="0"/>
              </a:rPr>
              <a:t> – </a:t>
            </a:r>
            <a:r>
              <a:rPr lang="el-GR" sz="2000" b="1" dirty="0">
                <a:latin typeface="Candara" panose="020E0502030303020204" pitchFamily="34" charset="0"/>
              </a:rPr>
              <a:t>παραμένει για μικρές περιόδους</a:t>
            </a:r>
            <a:r>
              <a:rPr lang="en-US" sz="2000" b="1" dirty="0">
                <a:latin typeface="Candara" panose="020E0502030303020204" pitchFamily="34" charset="0"/>
              </a:rPr>
              <a:t> (</a:t>
            </a:r>
            <a:r>
              <a:rPr lang="el-GR" sz="2000" b="1" dirty="0">
                <a:latin typeface="Candara" panose="020E0502030303020204" pitchFamily="34" charset="0"/>
              </a:rPr>
              <a:t>&lt; </a:t>
            </a:r>
            <a:r>
              <a:rPr lang="en-US" sz="2000" b="1" dirty="0">
                <a:latin typeface="Candara" panose="020E0502030303020204" pitchFamily="34" charset="0"/>
              </a:rPr>
              <a:t>45 </a:t>
            </a:r>
            <a:r>
              <a:rPr lang="el-GR" sz="2000" b="1" dirty="0">
                <a:latin typeface="Candara" panose="020E0502030303020204" pitchFamily="34" charset="0"/>
              </a:rPr>
              <a:t>μέρες</a:t>
            </a:r>
            <a:r>
              <a:rPr lang="en-US" sz="2000" b="1" dirty="0">
                <a:latin typeface="Candara" panose="020E0502030303020204" pitchFamily="34" charset="0"/>
              </a:rPr>
              <a:t>) </a:t>
            </a:r>
            <a:r>
              <a:rPr lang="el-GR" sz="2000" b="1" dirty="0">
                <a:latin typeface="Candara" panose="020E0502030303020204" pitchFamily="34" charset="0"/>
              </a:rPr>
              <a:t>και </a:t>
            </a:r>
            <a:r>
              <a:rPr lang="el-GR" sz="2000" b="1" dirty="0" err="1">
                <a:latin typeface="Candara" panose="020E0502030303020204" pitchFamily="34" charset="0"/>
              </a:rPr>
              <a:t>αποικοδομείται</a:t>
            </a:r>
            <a:r>
              <a:rPr lang="el-GR" sz="2000" b="1" dirty="0">
                <a:latin typeface="Candara" panose="020E0502030303020204" pitchFamily="34" charset="0"/>
              </a:rPr>
              <a:t> πλήρως</a:t>
            </a:r>
            <a:endParaRPr lang="en-US" sz="2000" b="1" dirty="0">
              <a:latin typeface="Candara" panose="020E0502030303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42" name="Rectangle 2"/>
          <p:cNvSpPr>
            <a:spLocks noGrp="1" noChangeArrowheads="1"/>
          </p:cNvSpPr>
          <p:nvPr>
            <p:ph type="title"/>
          </p:nvPr>
        </p:nvSpPr>
        <p:spPr>
          <a:xfrm>
            <a:off x="1629751" y="934327"/>
            <a:ext cx="8924392" cy="1058275"/>
          </a:xfrm>
        </p:spPr>
        <p:txBody>
          <a:bodyPr>
            <a:normAutofit/>
          </a:bodyPr>
          <a:lstStyle/>
          <a:p>
            <a:pPr algn="ctr"/>
            <a:r>
              <a:rPr lang="el-GR" sz="3400" b="1">
                <a:latin typeface="Candara" panose="020E0502030303020204" pitchFamily="34" charset="0"/>
              </a:rPr>
              <a:t>Παραμονή</a:t>
            </a:r>
            <a:r>
              <a:rPr lang="en-US" sz="3400" b="1">
                <a:latin typeface="Candara" panose="020E0502030303020204" pitchFamily="34" charset="0"/>
              </a:rPr>
              <a:t>/</a:t>
            </a:r>
            <a:r>
              <a:rPr lang="el-GR" sz="3400" b="1">
                <a:latin typeface="Candara" panose="020E0502030303020204" pitchFamily="34" charset="0"/>
              </a:rPr>
              <a:t>Αποδόμηση</a:t>
            </a:r>
            <a:r>
              <a:rPr lang="en-US" sz="3400" b="1">
                <a:latin typeface="Candara" panose="020E0502030303020204" pitchFamily="34" charset="0"/>
              </a:rPr>
              <a:t>:</a:t>
            </a:r>
            <a:br>
              <a:rPr lang="en-US" sz="3400" b="1">
                <a:latin typeface="Candara" panose="020E0502030303020204" pitchFamily="34" charset="0"/>
              </a:rPr>
            </a:br>
            <a:r>
              <a:rPr lang="el-GR" sz="3400" b="1">
                <a:latin typeface="Candara" panose="020E0502030303020204" pitchFamily="34" charset="0"/>
              </a:rPr>
              <a:t>Οδηγοί της διαδικασίας</a:t>
            </a:r>
            <a:endParaRPr lang="en-US" sz="3400" b="1">
              <a:latin typeface="Candara" panose="020E0502030303020204" pitchFamily="34" charset="0"/>
            </a:endParaRPr>
          </a:p>
        </p:txBody>
      </p:sp>
      <p:sp>
        <p:nvSpPr>
          <p:cNvPr id="74" name="Freeform: Shape 73">
            <a:extLst>
              <a:ext uri="{FF2B5EF4-FFF2-40B4-BE49-F238E27FC236}">
                <a16:creationId xmlns:a16="http://schemas.microsoft.com/office/drawing/2014/main" id="{6295B176-FA0E-4B6A-A190-5E2E82BEA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3813" y="2337807"/>
            <a:ext cx="9604374" cy="3585866"/>
          </a:xfrm>
          <a:custGeom>
            <a:avLst/>
            <a:gdLst>
              <a:gd name="connsiteX0" fmla="*/ 0 w 9604374"/>
              <a:gd name="connsiteY0" fmla="*/ 0 h 3585866"/>
              <a:gd name="connsiteX1" fmla="*/ 9604374 w 9604374"/>
              <a:gd name="connsiteY1" fmla="*/ 0 h 3585866"/>
              <a:gd name="connsiteX2" fmla="*/ 9604374 w 9604374"/>
              <a:gd name="connsiteY2" fmla="*/ 3095088 h 3585866"/>
              <a:gd name="connsiteX3" fmla="*/ 9591455 w 9604374"/>
              <a:gd name="connsiteY3" fmla="*/ 3097044 h 3585866"/>
              <a:gd name="connsiteX4" fmla="*/ 9285147 w 9604374"/>
              <a:gd name="connsiteY4" fmla="*/ 3164182 h 3585866"/>
              <a:gd name="connsiteX5" fmla="*/ 9114078 w 9604374"/>
              <a:gd name="connsiteY5" fmla="*/ 3164299 h 3585866"/>
              <a:gd name="connsiteX6" fmla="*/ 8999665 w 9604374"/>
              <a:gd name="connsiteY6" fmla="*/ 3157864 h 3585866"/>
              <a:gd name="connsiteX7" fmla="*/ 8925240 w 9604374"/>
              <a:gd name="connsiteY7" fmla="*/ 3152135 h 3585866"/>
              <a:gd name="connsiteX8" fmla="*/ 8868257 w 9604374"/>
              <a:gd name="connsiteY8" fmla="*/ 3146819 h 3585866"/>
              <a:gd name="connsiteX9" fmla="*/ 8792363 w 9604374"/>
              <a:gd name="connsiteY9" fmla="*/ 3146856 h 3585866"/>
              <a:gd name="connsiteX10" fmla="*/ 8668399 w 9604374"/>
              <a:gd name="connsiteY10" fmla="*/ 3196893 h 3585866"/>
              <a:gd name="connsiteX11" fmla="*/ 8474043 w 9604374"/>
              <a:gd name="connsiteY11" fmla="*/ 3240734 h 3585866"/>
              <a:gd name="connsiteX12" fmla="*/ 8317555 w 9604374"/>
              <a:gd name="connsiteY12" fmla="*/ 3247156 h 3585866"/>
              <a:gd name="connsiteX13" fmla="*/ 8280111 w 9604374"/>
              <a:gd name="connsiteY13" fmla="*/ 3255812 h 3585866"/>
              <a:gd name="connsiteX14" fmla="*/ 8096088 w 9604374"/>
              <a:gd name="connsiteY14" fmla="*/ 3253903 h 3585866"/>
              <a:gd name="connsiteX15" fmla="*/ 7825642 w 9604374"/>
              <a:gd name="connsiteY15" fmla="*/ 3271628 h 3585866"/>
              <a:gd name="connsiteX16" fmla="*/ 7531820 w 9604374"/>
              <a:gd name="connsiteY16" fmla="*/ 3252671 h 3585866"/>
              <a:gd name="connsiteX17" fmla="*/ 7193751 w 9604374"/>
              <a:gd name="connsiteY17" fmla="*/ 3245192 h 3585866"/>
              <a:gd name="connsiteX18" fmla="*/ 6976768 w 9604374"/>
              <a:gd name="connsiteY18" fmla="*/ 3238559 h 3585866"/>
              <a:gd name="connsiteX19" fmla="*/ 6756462 w 9604374"/>
              <a:gd name="connsiteY19" fmla="*/ 3273268 h 3585866"/>
              <a:gd name="connsiteX20" fmla="*/ 6512214 w 9604374"/>
              <a:gd name="connsiteY20" fmla="*/ 3298845 h 3585866"/>
              <a:gd name="connsiteX21" fmla="*/ 6289569 w 9604374"/>
              <a:gd name="connsiteY21" fmla="*/ 3301118 h 3585866"/>
              <a:gd name="connsiteX22" fmla="*/ 6157816 w 9604374"/>
              <a:gd name="connsiteY22" fmla="*/ 3308643 h 3585866"/>
              <a:gd name="connsiteX23" fmla="*/ 6110062 w 9604374"/>
              <a:gd name="connsiteY23" fmla="*/ 3321185 h 3585866"/>
              <a:gd name="connsiteX24" fmla="*/ 6041832 w 9604374"/>
              <a:gd name="connsiteY24" fmla="*/ 3332190 h 3585866"/>
              <a:gd name="connsiteX25" fmla="*/ 5923195 w 9604374"/>
              <a:gd name="connsiteY25" fmla="*/ 3359104 h 3585866"/>
              <a:gd name="connsiteX26" fmla="*/ 5770972 w 9604374"/>
              <a:gd name="connsiteY26" fmla="*/ 3369893 h 3585866"/>
              <a:gd name="connsiteX27" fmla="*/ 5632583 w 9604374"/>
              <a:gd name="connsiteY27" fmla="*/ 3357730 h 3585866"/>
              <a:gd name="connsiteX28" fmla="*/ 5539996 w 9604374"/>
              <a:gd name="connsiteY28" fmla="*/ 3352890 h 3585866"/>
              <a:gd name="connsiteX29" fmla="*/ 5315460 w 9604374"/>
              <a:gd name="connsiteY29" fmla="*/ 3350411 h 3585866"/>
              <a:gd name="connsiteX30" fmla="*/ 5072455 w 9604374"/>
              <a:gd name="connsiteY30" fmla="*/ 3338147 h 3585866"/>
              <a:gd name="connsiteX31" fmla="*/ 5016364 w 9604374"/>
              <a:gd name="connsiteY31" fmla="*/ 3348937 h 3585866"/>
              <a:gd name="connsiteX32" fmla="*/ 4922276 w 9604374"/>
              <a:gd name="connsiteY32" fmla="*/ 3366515 h 3585866"/>
              <a:gd name="connsiteX33" fmla="*/ 4856444 w 9604374"/>
              <a:gd name="connsiteY33" fmla="*/ 3399463 h 3585866"/>
              <a:gd name="connsiteX34" fmla="*/ 4775993 w 9604374"/>
              <a:gd name="connsiteY34" fmla="*/ 3406312 h 3585866"/>
              <a:gd name="connsiteX35" fmla="*/ 4667320 w 9604374"/>
              <a:gd name="connsiteY35" fmla="*/ 3397926 h 3585866"/>
              <a:gd name="connsiteX36" fmla="*/ 4540268 w 9604374"/>
              <a:gd name="connsiteY36" fmla="*/ 3424464 h 3585866"/>
              <a:gd name="connsiteX37" fmla="*/ 4465491 w 9604374"/>
              <a:gd name="connsiteY37" fmla="*/ 3433154 h 3585866"/>
              <a:gd name="connsiteX38" fmla="*/ 4262864 w 9604374"/>
              <a:gd name="connsiteY38" fmla="*/ 3464075 h 3585866"/>
              <a:gd name="connsiteX39" fmla="*/ 4175005 w 9604374"/>
              <a:gd name="connsiteY39" fmla="*/ 3493545 h 3585866"/>
              <a:gd name="connsiteX40" fmla="*/ 4030100 w 9604374"/>
              <a:gd name="connsiteY40" fmla="*/ 3514212 h 3585866"/>
              <a:gd name="connsiteX41" fmla="*/ 3926631 w 9604374"/>
              <a:gd name="connsiteY41" fmla="*/ 3525304 h 3585866"/>
              <a:gd name="connsiteX42" fmla="*/ 3897306 w 9604374"/>
              <a:gd name="connsiteY42" fmla="*/ 3547095 h 3585866"/>
              <a:gd name="connsiteX43" fmla="*/ 3896886 w 9604374"/>
              <a:gd name="connsiteY43" fmla="*/ 3547500 h 3585866"/>
              <a:gd name="connsiteX44" fmla="*/ 3834004 w 9604374"/>
              <a:gd name="connsiteY44" fmla="*/ 3550510 h 3585866"/>
              <a:gd name="connsiteX45" fmla="*/ 3696227 w 9604374"/>
              <a:gd name="connsiteY45" fmla="*/ 3574175 h 3585866"/>
              <a:gd name="connsiteX46" fmla="*/ 3652821 w 9604374"/>
              <a:gd name="connsiteY46" fmla="*/ 3580368 h 3585866"/>
              <a:gd name="connsiteX47" fmla="*/ 3629691 w 9604374"/>
              <a:gd name="connsiteY47" fmla="*/ 3585866 h 3585866"/>
              <a:gd name="connsiteX48" fmla="*/ 3595018 w 9604374"/>
              <a:gd name="connsiteY48" fmla="*/ 3571623 h 3585866"/>
              <a:gd name="connsiteX49" fmla="*/ 3551656 w 9604374"/>
              <a:gd name="connsiteY49" fmla="*/ 3577800 h 3585866"/>
              <a:gd name="connsiteX50" fmla="*/ 3541558 w 9604374"/>
              <a:gd name="connsiteY50" fmla="*/ 3579797 h 3585866"/>
              <a:gd name="connsiteX51" fmla="*/ 3465708 w 9604374"/>
              <a:gd name="connsiteY51" fmla="*/ 3565931 h 3585866"/>
              <a:gd name="connsiteX52" fmla="*/ 3458313 w 9604374"/>
              <a:gd name="connsiteY52" fmla="*/ 3560366 h 3585866"/>
              <a:gd name="connsiteX53" fmla="*/ 3420278 w 9604374"/>
              <a:gd name="connsiteY53" fmla="*/ 3557947 h 3585866"/>
              <a:gd name="connsiteX54" fmla="*/ 3415952 w 9604374"/>
              <a:gd name="connsiteY54" fmla="*/ 3559424 h 3585866"/>
              <a:gd name="connsiteX55" fmla="*/ 3384432 w 9604374"/>
              <a:gd name="connsiteY55" fmla="*/ 3550905 h 3585866"/>
              <a:gd name="connsiteX56" fmla="*/ 3258039 w 9604374"/>
              <a:gd name="connsiteY56" fmla="*/ 3535884 h 3585866"/>
              <a:gd name="connsiteX57" fmla="*/ 3015008 w 9604374"/>
              <a:gd name="connsiteY57" fmla="*/ 3528000 h 3585866"/>
              <a:gd name="connsiteX58" fmla="*/ 2761910 w 9604374"/>
              <a:gd name="connsiteY58" fmla="*/ 3505496 h 3585866"/>
              <a:gd name="connsiteX59" fmla="*/ 2521923 w 9604374"/>
              <a:gd name="connsiteY59" fmla="*/ 3514208 h 3585866"/>
              <a:gd name="connsiteX60" fmla="*/ 2085894 w 9604374"/>
              <a:gd name="connsiteY60" fmla="*/ 3490122 h 3585866"/>
              <a:gd name="connsiteX61" fmla="*/ 1936305 w 9604374"/>
              <a:gd name="connsiteY61" fmla="*/ 3487966 h 3585866"/>
              <a:gd name="connsiteX62" fmla="*/ 1836080 w 9604374"/>
              <a:gd name="connsiteY62" fmla="*/ 3487150 h 3585866"/>
              <a:gd name="connsiteX63" fmla="*/ 1829133 w 9604374"/>
              <a:gd name="connsiteY63" fmla="*/ 3489437 h 3585866"/>
              <a:gd name="connsiteX64" fmla="*/ 1801140 w 9604374"/>
              <a:gd name="connsiteY64" fmla="*/ 3490787 h 3585866"/>
              <a:gd name="connsiteX65" fmla="*/ 1793476 w 9604374"/>
              <a:gd name="connsiteY65" fmla="*/ 3500921 h 3585866"/>
              <a:gd name="connsiteX66" fmla="*/ 1699923 w 9604374"/>
              <a:gd name="connsiteY66" fmla="*/ 3509706 h 3585866"/>
              <a:gd name="connsiteX67" fmla="*/ 1474760 w 9604374"/>
              <a:gd name="connsiteY67" fmla="*/ 3513685 h 3585866"/>
              <a:gd name="connsiteX68" fmla="*/ 1308130 w 9604374"/>
              <a:gd name="connsiteY68" fmla="*/ 3496703 h 3585866"/>
              <a:gd name="connsiteX69" fmla="*/ 1252381 w 9604374"/>
              <a:gd name="connsiteY69" fmla="*/ 3506093 h 3585866"/>
              <a:gd name="connsiteX70" fmla="*/ 1174550 w 9604374"/>
              <a:gd name="connsiteY70" fmla="*/ 3512642 h 3585866"/>
              <a:gd name="connsiteX71" fmla="*/ 924455 w 9604374"/>
              <a:gd name="connsiteY71" fmla="*/ 3507283 h 3585866"/>
              <a:gd name="connsiteX72" fmla="*/ 718373 w 9604374"/>
              <a:gd name="connsiteY72" fmla="*/ 3511753 h 3585866"/>
              <a:gd name="connsiteX73" fmla="*/ 600444 w 9604374"/>
              <a:gd name="connsiteY73" fmla="*/ 3520899 h 3585866"/>
              <a:gd name="connsiteX74" fmla="*/ 351173 w 9604374"/>
              <a:gd name="connsiteY74" fmla="*/ 3495843 h 3585866"/>
              <a:gd name="connsiteX75" fmla="*/ 108372 w 9604374"/>
              <a:gd name="connsiteY75" fmla="*/ 3484386 h 3585866"/>
              <a:gd name="connsiteX76" fmla="*/ 6467 w 9604374"/>
              <a:gd name="connsiteY76" fmla="*/ 3476532 h 3585866"/>
              <a:gd name="connsiteX77" fmla="*/ 0 w 9604374"/>
              <a:gd name="connsiteY77" fmla="*/ 3475412 h 358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04374" h="3585866">
                <a:moveTo>
                  <a:pt x="0" y="0"/>
                </a:moveTo>
                <a:lnTo>
                  <a:pt x="9604374" y="0"/>
                </a:lnTo>
                <a:lnTo>
                  <a:pt x="9604374" y="3095088"/>
                </a:lnTo>
                <a:lnTo>
                  <a:pt x="9591455" y="3097044"/>
                </a:lnTo>
                <a:cubicBezTo>
                  <a:pt x="9496183" y="3133516"/>
                  <a:pt x="9411472" y="3121301"/>
                  <a:pt x="9285147" y="3164182"/>
                </a:cubicBezTo>
                <a:cubicBezTo>
                  <a:pt x="9222914" y="3162781"/>
                  <a:pt x="9174371" y="3173454"/>
                  <a:pt x="9114078" y="3164299"/>
                </a:cubicBezTo>
                <a:cubicBezTo>
                  <a:pt x="9087411" y="3155904"/>
                  <a:pt x="9030947" y="3180906"/>
                  <a:pt x="8999665" y="3157864"/>
                </a:cubicBezTo>
                <a:cubicBezTo>
                  <a:pt x="8997339" y="3174606"/>
                  <a:pt x="8938300" y="3159909"/>
                  <a:pt x="8925240" y="3152135"/>
                </a:cubicBezTo>
                <a:cubicBezTo>
                  <a:pt x="8910091" y="3159441"/>
                  <a:pt x="8884639" y="3146109"/>
                  <a:pt x="8868257" y="3146819"/>
                </a:cubicBezTo>
                <a:cubicBezTo>
                  <a:pt x="8835852" y="3110204"/>
                  <a:pt x="8832251" y="3167659"/>
                  <a:pt x="8792363" y="3146856"/>
                </a:cubicBezTo>
                <a:cubicBezTo>
                  <a:pt x="8774838" y="3159285"/>
                  <a:pt x="8715420" y="3185652"/>
                  <a:pt x="8668399" y="3196893"/>
                </a:cubicBezTo>
                <a:cubicBezTo>
                  <a:pt x="8575902" y="3221445"/>
                  <a:pt x="8569506" y="3250654"/>
                  <a:pt x="8474043" y="3240734"/>
                </a:cubicBezTo>
                <a:cubicBezTo>
                  <a:pt x="8460613" y="3264436"/>
                  <a:pt x="8297088" y="3204738"/>
                  <a:pt x="8317555" y="3247156"/>
                </a:cubicBezTo>
                <a:cubicBezTo>
                  <a:pt x="8285696" y="3245083"/>
                  <a:pt x="8262352" y="3228203"/>
                  <a:pt x="8280111" y="3255812"/>
                </a:cubicBezTo>
                <a:lnTo>
                  <a:pt x="8096088" y="3253903"/>
                </a:lnTo>
                <a:cubicBezTo>
                  <a:pt x="7994084" y="3261603"/>
                  <a:pt x="7930388" y="3281921"/>
                  <a:pt x="7825642" y="3271628"/>
                </a:cubicBezTo>
                <a:cubicBezTo>
                  <a:pt x="7723046" y="3270395"/>
                  <a:pt x="7671282" y="3252297"/>
                  <a:pt x="7531820" y="3252671"/>
                </a:cubicBezTo>
                <a:cubicBezTo>
                  <a:pt x="7433606" y="3250277"/>
                  <a:pt x="7293100" y="3236234"/>
                  <a:pt x="7193751" y="3245192"/>
                </a:cubicBezTo>
                <a:cubicBezTo>
                  <a:pt x="7074822" y="3223769"/>
                  <a:pt x="7104250" y="3250265"/>
                  <a:pt x="6976768" y="3238559"/>
                </a:cubicBezTo>
                <a:cubicBezTo>
                  <a:pt x="6921032" y="3284865"/>
                  <a:pt x="6823818" y="3261794"/>
                  <a:pt x="6756462" y="3273268"/>
                </a:cubicBezTo>
                <a:cubicBezTo>
                  <a:pt x="6679037" y="3283316"/>
                  <a:pt x="6590030" y="3294204"/>
                  <a:pt x="6512214" y="3298845"/>
                </a:cubicBezTo>
                <a:cubicBezTo>
                  <a:pt x="6450581" y="3277980"/>
                  <a:pt x="6366042" y="3329199"/>
                  <a:pt x="6289569" y="3301118"/>
                </a:cubicBezTo>
                <a:cubicBezTo>
                  <a:pt x="6261432" y="3294355"/>
                  <a:pt x="6174310" y="3295209"/>
                  <a:pt x="6157816" y="3308643"/>
                </a:cubicBezTo>
                <a:cubicBezTo>
                  <a:pt x="6139648" y="3311557"/>
                  <a:pt x="6118459" y="3306799"/>
                  <a:pt x="6110062" y="3321185"/>
                </a:cubicBezTo>
                <a:cubicBezTo>
                  <a:pt x="6096189" y="3338498"/>
                  <a:pt x="6032810" y="3311765"/>
                  <a:pt x="6041832" y="3332190"/>
                </a:cubicBezTo>
                <a:cubicBezTo>
                  <a:pt x="5996830" y="3313871"/>
                  <a:pt x="5961033" y="3350141"/>
                  <a:pt x="5923195" y="3359104"/>
                </a:cubicBezTo>
                <a:cubicBezTo>
                  <a:pt x="5887750" y="3340930"/>
                  <a:pt x="5853570" y="3365323"/>
                  <a:pt x="5770972" y="3369893"/>
                </a:cubicBezTo>
                <a:cubicBezTo>
                  <a:pt x="5731993" y="3348876"/>
                  <a:pt x="5705091" y="3385599"/>
                  <a:pt x="5632583" y="3357730"/>
                </a:cubicBezTo>
                <a:cubicBezTo>
                  <a:pt x="5594087" y="3357562"/>
                  <a:pt x="5606154" y="3357443"/>
                  <a:pt x="5539996" y="3352890"/>
                </a:cubicBezTo>
                <a:cubicBezTo>
                  <a:pt x="5439049" y="3348000"/>
                  <a:pt x="5408459" y="3356166"/>
                  <a:pt x="5315460" y="3350411"/>
                </a:cubicBezTo>
                <a:cubicBezTo>
                  <a:pt x="5211119" y="3348356"/>
                  <a:pt x="5208881" y="3372469"/>
                  <a:pt x="5072455" y="3338147"/>
                </a:cubicBezTo>
                <a:cubicBezTo>
                  <a:pt x="5061717" y="3354508"/>
                  <a:pt x="5045493" y="3355753"/>
                  <a:pt x="5016364" y="3348937"/>
                </a:cubicBezTo>
                <a:cubicBezTo>
                  <a:pt x="4965900" y="3349130"/>
                  <a:pt x="4977835" y="3389131"/>
                  <a:pt x="4922276" y="3366515"/>
                </a:cubicBezTo>
                <a:cubicBezTo>
                  <a:pt x="4935702" y="3387794"/>
                  <a:pt x="4828733" y="3377760"/>
                  <a:pt x="4856444" y="3399463"/>
                </a:cubicBezTo>
                <a:cubicBezTo>
                  <a:pt x="4827698" y="3420094"/>
                  <a:pt x="4805019" y="3388256"/>
                  <a:pt x="4775993" y="3406312"/>
                </a:cubicBezTo>
                <a:cubicBezTo>
                  <a:pt x="4744470" y="3406056"/>
                  <a:pt x="4706605" y="3394901"/>
                  <a:pt x="4667320" y="3397926"/>
                </a:cubicBezTo>
                <a:cubicBezTo>
                  <a:pt x="4613435" y="3387476"/>
                  <a:pt x="4608100" y="3410487"/>
                  <a:pt x="4540268" y="3424464"/>
                </a:cubicBezTo>
                <a:cubicBezTo>
                  <a:pt x="4508279" y="3412969"/>
                  <a:pt x="4485989" y="3420063"/>
                  <a:pt x="4465491" y="3433154"/>
                </a:cubicBezTo>
                <a:cubicBezTo>
                  <a:pt x="4396498" y="3432601"/>
                  <a:pt x="4338078" y="3453569"/>
                  <a:pt x="4262864" y="3464075"/>
                </a:cubicBezTo>
                <a:cubicBezTo>
                  <a:pt x="4180249" y="3483394"/>
                  <a:pt x="4225769" y="3479019"/>
                  <a:pt x="4175005" y="3493545"/>
                </a:cubicBezTo>
                <a:lnTo>
                  <a:pt x="4030100" y="3514212"/>
                </a:lnTo>
                <a:lnTo>
                  <a:pt x="3926631" y="3525304"/>
                </a:lnTo>
                <a:lnTo>
                  <a:pt x="3897306" y="3547095"/>
                </a:lnTo>
                <a:lnTo>
                  <a:pt x="3896886" y="3547500"/>
                </a:lnTo>
                <a:lnTo>
                  <a:pt x="3834004" y="3550510"/>
                </a:lnTo>
                <a:cubicBezTo>
                  <a:pt x="3800562" y="3554957"/>
                  <a:pt x="3734185" y="3568533"/>
                  <a:pt x="3696227" y="3574175"/>
                </a:cubicBezTo>
                <a:cubicBezTo>
                  <a:pt x="3661780" y="3570074"/>
                  <a:pt x="3640587" y="3551815"/>
                  <a:pt x="3652821" y="3580368"/>
                </a:cubicBezTo>
                <a:cubicBezTo>
                  <a:pt x="3641506" y="3579831"/>
                  <a:pt x="3634593" y="3582151"/>
                  <a:pt x="3629691" y="3585866"/>
                </a:cubicBezTo>
                <a:lnTo>
                  <a:pt x="3595018" y="3571623"/>
                </a:lnTo>
                <a:lnTo>
                  <a:pt x="3551656" y="3577800"/>
                </a:lnTo>
                <a:lnTo>
                  <a:pt x="3541558" y="3579797"/>
                </a:lnTo>
                <a:lnTo>
                  <a:pt x="3465708" y="3565931"/>
                </a:lnTo>
                <a:lnTo>
                  <a:pt x="3458313" y="3560366"/>
                </a:lnTo>
                <a:cubicBezTo>
                  <a:pt x="3450380" y="3556940"/>
                  <a:pt x="3439090" y="3555355"/>
                  <a:pt x="3420278" y="3557947"/>
                </a:cubicBezTo>
                <a:lnTo>
                  <a:pt x="3415952" y="3559424"/>
                </a:lnTo>
                <a:lnTo>
                  <a:pt x="3384432" y="3550905"/>
                </a:lnTo>
                <a:cubicBezTo>
                  <a:pt x="3374259" y="3547029"/>
                  <a:pt x="3265415" y="3542149"/>
                  <a:pt x="3258039" y="3535884"/>
                </a:cubicBezTo>
                <a:cubicBezTo>
                  <a:pt x="3138852" y="3551394"/>
                  <a:pt x="3130647" y="3523871"/>
                  <a:pt x="3015008" y="3528000"/>
                </a:cubicBezTo>
                <a:cubicBezTo>
                  <a:pt x="2914857" y="3486061"/>
                  <a:pt x="2851687" y="3511605"/>
                  <a:pt x="2761910" y="3505496"/>
                </a:cubicBezTo>
                <a:cubicBezTo>
                  <a:pt x="2676401" y="3501198"/>
                  <a:pt x="2636809" y="3514769"/>
                  <a:pt x="2521923" y="3514208"/>
                </a:cubicBezTo>
                <a:cubicBezTo>
                  <a:pt x="2400197" y="3505062"/>
                  <a:pt x="2222818" y="3509922"/>
                  <a:pt x="2085894" y="3490122"/>
                </a:cubicBezTo>
                <a:cubicBezTo>
                  <a:pt x="1978312" y="3483748"/>
                  <a:pt x="1977940" y="3488460"/>
                  <a:pt x="1936305" y="3487966"/>
                </a:cubicBezTo>
                <a:cubicBezTo>
                  <a:pt x="1922459" y="3490683"/>
                  <a:pt x="1849334" y="3482739"/>
                  <a:pt x="1836080" y="3487150"/>
                </a:cubicBezTo>
                <a:lnTo>
                  <a:pt x="1829133" y="3489437"/>
                </a:lnTo>
                <a:lnTo>
                  <a:pt x="1801140" y="3490787"/>
                </a:lnTo>
                <a:lnTo>
                  <a:pt x="1793476" y="3500921"/>
                </a:lnTo>
                <a:lnTo>
                  <a:pt x="1699923" y="3509706"/>
                </a:lnTo>
                <a:cubicBezTo>
                  <a:pt x="1637728" y="3485036"/>
                  <a:pt x="1584624" y="3514467"/>
                  <a:pt x="1474760" y="3513685"/>
                </a:cubicBezTo>
                <a:cubicBezTo>
                  <a:pt x="1445646" y="3505164"/>
                  <a:pt x="1329781" y="3484421"/>
                  <a:pt x="1308130" y="3496703"/>
                </a:cubicBezTo>
                <a:cubicBezTo>
                  <a:pt x="1287409" y="3498430"/>
                  <a:pt x="1265391" y="3492347"/>
                  <a:pt x="1252381" y="3506093"/>
                </a:cubicBezTo>
                <a:cubicBezTo>
                  <a:pt x="1232588" y="3522393"/>
                  <a:pt x="1170020" y="3491785"/>
                  <a:pt x="1174550" y="3512642"/>
                </a:cubicBezTo>
                <a:cubicBezTo>
                  <a:pt x="1119896" y="3512841"/>
                  <a:pt x="1000484" y="3507431"/>
                  <a:pt x="924455" y="3507283"/>
                </a:cubicBezTo>
                <a:cubicBezTo>
                  <a:pt x="887180" y="3483915"/>
                  <a:pt x="777361" y="3516071"/>
                  <a:pt x="718373" y="3511753"/>
                </a:cubicBezTo>
                <a:cubicBezTo>
                  <a:pt x="666588" y="3513355"/>
                  <a:pt x="661645" y="3525551"/>
                  <a:pt x="600444" y="3520899"/>
                </a:cubicBezTo>
                <a:cubicBezTo>
                  <a:pt x="491334" y="3516943"/>
                  <a:pt x="451794" y="3507522"/>
                  <a:pt x="351173" y="3495843"/>
                </a:cubicBezTo>
                <a:cubicBezTo>
                  <a:pt x="237121" y="3487112"/>
                  <a:pt x="235857" y="3499212"/>
                  <a:pt x="108372" y="3484386"/>
                </a:cubicBezTo>
                <a:cubicBezTo>
                  <a:pt x="86318" y="3481054"/>
                  <a:pt x="40657" y="3480329"/>
                  <a:pt x="6467" y="3476532"/>
                </a:cubicBezTo>
                <a:lnTo>
                  <a:pt x="0" y="3475412"/>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ectangle 6">
            <a:extLst>
              <a:ext uri="{FF2B5EF4-FFF2-40B4-BE49-F238E27FC236}">
                <a16:creationId xmlns:a16="http://schemas.microsoft.com/office/drawing/2014/main" id="{48F779DE-4744-42D6-9C74-33EC9446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1727" y="2190741"/>
            <a:ext cx="1348547"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043" name="Rectangle 3"/>
          <p:cNvSpPr>
            <a:spLocks noGrp="1" noChangeArrowheads="1"/>
          </p:cNvSpPr>
          <p:nvPr>
            <p:ph idx="1"/>
          </p:nvPr>
        </p:nvSpPr>
        <p:spPr>
          <a:xfrm>
            <a:off x="1941207" y="2752316"/>
            <a:ext cx="8309586" cy="2756848"/>
          </a:xfrm>
        </p:spPr>
        <p:txBody>
          <a:bodyPr>
            <a:normAutofit lnSpcReduction="10000"/>
          </a:bodyPr>
          <a:lstStyle/>
          <a:p>
            <a:r>
              <a:rPr lang="el-GR" sz="2000" b="1" dirty="0">
                <a:latin typeface="Candara" panose="020E0502030303020204" pitchFamily="34" charset="0"/>
              </a:rPr>
              <a:t>Θερμοκρασία</a:t>
            </a:r>
            <a:endParaRPr lang="en-US" sz="2000" b="1" dirty="0">
              <a:latin typeface="Candara" panose="020E0502030303020204" pitchFamily="34" charset="0"/>
            </a:endParaRPr>
          </a:p>
          <a:p>
            <a:r>
              <a:rPr lang="el-GR" sz="2000" b="1" dirty="0">
                <a:latin typeface="Candara" panose="020E0502030303020204" pitchFamily="34" charset="0"/>
              </a:rPr>
              <a:t>Σχετική υγρασία</a:t>
            </a:r>
            <a:r>
              <a:rPr lang="en-US" sz="2000" b="1" dirty="0">
                <a:latin typeface="Candara" panose="020E0502030303020204" pitchFamily="34" charset="0"/>
              </a:rPr>
              <a:t> / </a:t>
            </a:r>
            <a:r>
              <a:rPr lang="el-GR" sz="2000" b="1" dirty="0">
                <a:latin typeface="Candara" panose="020E0502030303020204" pitchFamily="34" charset="0"/>
              </a:rPr>
              <a:t>Βροχόπτωση</a:t>
            </a:r>
            <a:endParaRPr lang="en-US" sz="2000" b="1" dirty="0">
              <a:latin typeface="Candara" panose="020E0502030303020204" pitchFamily="34" charset="0"/>
            </a:endParaRPr>
          </a:p>
          <a:p>
            <a:r>
              <a:rPr lang="en-US" sz="2000" b="1" dirty="0">
                <a:latin typeface="Candara" panose="020E0502030303020204" pitchFamily="34" charset="0"/>
              </a:rPr>
              <a:t>pH</a:t>
            </a:r>
          </a:p>
          <a:p>
            <a:r>
              <a:rPr lang="el-GR" sz="2000" b="1" dirty="0">
                <a:latin typeface="Candara" panose="020E0502030303020204" pitchFamily="34" charset="0"/>
              </a:rPr>
              <a:t>Έκθεση στον ήλιο (</a:t>
            </a:r>
            <a:r>
              <a:rPr lang="en-US" sz="2000" b="1" dirty="0">
                <a:latin typeface="Candara" panose="020E0502030303020204" pitchFamily="34" charset="0"/>
              </a:rPr>
              <a:t>insolation)</a:t>
            </a:r>
          </a:p>
          <a:p>
            <a:r>
              <a:rPr lang="el-GR" sz="2000" b="1" dirty="0">
                <a:latin typeface="Candara" panose="020E0502030303020204" pitchFamily="34" charset="0"/>
              </a:rPr>
              <a:t>Χλωρίδα / πανίδα εδάφους ή νερού</a:t>
            </a:r>
            <a:endParaRPr lang="en-US" sz="2000" b="1" dirty="0">
              <a:latin typeface="Candara" panose="020E0502030303020204" pitchFamily="34" charset="0"/>
            </a:endParaRPr>
          </a:p>
          <a:p>
            <a:pPr lvl="1"/>
            <a:r>
              <a:rPr lang="en-US" sz="2000" b="1" dirty="0">
                <a:latin typeface="Candara" panose="020E0502030303020204" pitchFamily="34" charset="0"/>
              </a:rPr>
              <a:t>Macrophytes</a:t>
            </a:r>
          </a:p>
          <a:p>
            <a:pPr lvl="1"/>
            <a:r>
              <a:rPr lang="el-GR" sz="2000" b="1" dirty="0">
                <a:latin typeface="Candara" panose="020E0502030303020204" pitchFamily="34" charset="0"/>
              </a:rPr>
              <a:t>Μικροβιακοί πληθυσμοί</a:t>
            </a:r>
            <a:endParaRPr lang="en-US" sz="2000" b="1" dirty="0">
              <a:latin typeface="Candara" panose="020E0502030303020204" pitchFamily="34" charset="0"/>
            </a:endParaRPr>
          </a:p>
          <a:p>
            <a:pPr lvl="1"/>
            <a:r>
              <a:rPr lang="el-GR" sz="2000" b="1" dirty="0">
                <a:latin typeface="Candara" panose="020E0502030303020204" pitchFamily="34" charset="0"/>
              </a:rPr>
              <a:t>Σκώληκες και </a:t>
            </a:r>
            <a:r>
              <a:rPr lang="el-GR" sz="2000" b="1" dirty="0" err="1">
                <a:latin typeface="Candara" panose="020E0502030303020204" pitchFamily="34" charset="0"/>
              </a:rPr>
              <a:t>μικρο</a:t>
            </a:r>
            <a:r>
              <a:rPr lang="el-GR" sz="2000" b="1" dirty="0">
                <a:latin typeface="Candara" panose="020E0502030303020204" pitchFamily="34" charset="0"/>
              </a:rPr>
              <a:t>-πανίδα</a:t>
            </a:r>
            <a:endParaRPr lang="en-US" sz="2000" b="1" dirty="0">
              <a:latin typeface="Candara" panose="020E0502030303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50" name="Rectangle 2"/>
          <p:cNvSpPr>
            <a:spLocks noGrp="1" noChangeArrowheads="1"/>
          </p:cNvSpPr>
          <p:nvPr>
            <p:ph type="title"/>
          </p:nvPr>
        </p:nvSpPr>
        <p:spPr>
          <a:xfrm>
            <a:off x="1629751" y="934327"/>
            <a:ext cx="8924392" cy="1058275"/>
          </a:xfrm>
        </p:spPr>
        <p:txBody>
          <a:bodyPr>
            <a:normAutofit/>
          </a:bodyPr>
          <a:lstStyle/>
          <a:p>
            <a:pPr algn="ctr"/>
            <a:r>
              <a:rPr lang="el-GR" sz="3400" b="1">
                <a:latin typeface="Candara" panose="020E0502030303020204" pitchFamily="34" charset="0"/>
              </a:rPr>
              <a:t>Κίνδυνος ανθεκτικότητας και επανεμφάνισης</a:t>
            </a:r>
            <a:endParaRPr lang="en-US" sz="3400" b="1">
              <a:latin typeface="Candara" panose="020E0502030303020204" pitchFamily="34" charset="0"/>
            </a:endParaRPr>
          </a:p>
        </p:txBody>
      </p:sp>
      <p:sp>
        <p:nvSpPr>
          <p:cNvPr id="74" name="Freeform: Shape 73">
            <a:extLst>
              <a:ext uri="{FF2B5EF4-FFF2-40B4-BE49-F238E27FC236}">
                <a16:creationId xmlns:a16="http://schemas.microsoft.com/office/drawing/2014/main" id="{6295B176-FA0E-4B6A-A190-5E2E82BEA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3813" y="2337807"/>
            <a:ext cx="9604374" cy="3585866"/>
          </a:xfrm>
          <a:custGeom>
            <a:avLst/>
            <a:gdLst>
              <a:gd name="connsiteX0" fmla="*/ 0 w 9604374"/>
              <a:gd name="connsiteY0" fmla="*/ 0 h 3585866"/>
              <a:gd name="connsiteX1" fmla="*/ 9604374 w 9604374"/>
              <a:gd name="connsiteY1" fmla="*/ 0 h 3585866"/>
              <a:gd name="connsiteX2" fmla="*/ 9604374 w 9604374"/>
              <a:gd name="connsiteY2" fmla="*/ 3095088 h 3585866"/>
              <a:gd name="connsiteX3" fmla="*/ 9591455 w 9604374"/>
              <a:gd name="connsiteY3" fmla="*/ 3097044 h 3585866"/>
              <a:gd name="connsiteX4" fmla="*/ 9285147 w 9604374"/>
              <a:gd name="connsiteY4" fmla="*/ 3164182 h 3585866"/>
              <a:gd name="connsiteX5" fmla="*/ 9114078 w 9604374"/>
              <a:gd name="connsiteY5" fmla="*/ 3164299 h 3585866"/>
              <a:gd name="connsiteX6" fmla="*/ 8999665 w 9604374"/>
              <a:gd name="connsiteY6" fmla="*/ 3157864 h 3585866"/>
              <a:gd name="connsiteX7" fmla="*/ 8925240 w 9604374"/>
              <a:gd name="connsiteY7" fmla="*/ 3152135 h 3585866"/>
              <a:gd name="connsiteX8" fmla="*/ 8868257 w 9604374"/>
              <a:gd name="connsiteY8" fmla="*/ 3146819 h 3585866"/>
              <a:gd name="connsiteX9" fmla="*/ 8792363 w 9604374"/>
              <a:gd name="connsiteY9" fmla="*/ 3146856 h 3585866"/>
              <a:gd name="connsiteX10" fmla="*/ 8668399 w 9604374"/>
              <a:gd name="connsiteY10" fmla="*/ 3196893 h 3585866"/>
              <a:gd name="connsiteX11" fmla="*/ 8474043 w 9604374"/>
              <a:gd name="connsiteY11" fmla="*/ 3240734 h 3585866"/>
              <a:gd name="connsiteX12" fmla="*/ 8317555 w 9604374"/>
              <a:gd name="connsiteY12" fmla="*/ 3247156 h 3585866"/>
              <a:gd name="connsiteX13" fmla="*/ 8280111 w 9604374"/>
              <a:gd name="connsiteY13" fmla="*/ 3255812 h 3585866"/>
              <a:gd name="connsiteX14" fmla="*/ 8096088 w 9604374"/>
              <a:gd name="connsiteY14" fmla="*/ 3253903 h 3585866"/>
              <a:gd name="connsiteX15" fmla="*/ 7825642 w 9604374"/>
              <a:gd name="connsiteY15" fmla="*/ 3271628 h 3585866"/>
              <a:gd name="connsiteX16" fmla="*/ 7531820 w 9604374"/>
              <a:gd name="connsiteY16" fmla="*/ 3252671 h 3585866"/>
              <a:gd name="connsiteX17" fmla="*/ 7193751 w 9604374"/>
              <a:gd name="connsiteY17" fmla="*/ 3245192 h 3585866"/>
              <a:gd name="connsiteX18" fmla="*/ 6976768 w 9604374"/>
              <a:gd name="connsiteY18" fmla="*/ 3238559 h 3585866"/>
              <a:gd name="connsiteX19" fmla="*/ 6756462 w 9604374"/>
              <a:gd name="connsiteY19" fmla="*/ 3273268 h 3585866"/>
              <a:gd name="connsiteX20" fmla="*/ 6512214 w 9604374"/>
              <a:gd name="connsiteY20" fmla="*/ 3298845 h 3585866"/>
              <a:gd name="connsiteX21" fmla="*/ 6289569 w 9604374"/>
              <a:gd name="connsiteY21" fmla="*/ 3301118 h 3585866"/>
              <a:gd name="connsiteX22" fmla="*/ 6157816 w 9604374"/>
              <a:gd name="connsiteY22" fmla="*/ 3308643 h 3585866"/>
              <a:gd name="connsiteX23" fmla="*/ 6110062 w 9604374"/>
              <a:gd name="connsiteY23" fmla="*/ 3321185 h 3585866"/>
              <a:gd name="connsiteX24" fmla="*/ 6041832 w 9604374"/>
              <a:gd name="connsiteY24" fmla="*/ 3332190 h 3585866"/>
              <a:gd name="connsiteX25" fmla="*/ 5923195 w 9604374"/>
              <a:gd name="connsiteY25" fmla="*/ 3359104 h 3585866"/>
              <a:gd name="connsiteX26" fmla="*/ 5770972 w 9604374"/>
              <a:gd name="connsiteY26" fmla="*/ 3369893 h 3585866"/>
              <a:gd name="connsiteX27" fmla="*/ 5632583 w 9604374"/>
              <a:gd name="connsiteY27" fmla="*/ 3357730 h 3585866"/>
              <a:gd name="connsiteX28" fmla="*/ 5539996 w 9604374"/>
              <a:gd name="connsiteY28" fmla="*/ 3352890 h 3585866"/>
              <a:gd name="connsiteX29" fmla="*/ 5315460 w 9604374"/>
              <a:gd name="connsiteY29" fmla="*/ 3350411 h 3585866"/>
              <a:gd name="connsiteX30" fmla="*/ 5072455 w 9604374"/>
              <a:gd name="connsiteY30" fmla="*/ 3338147 h 3585866"/>
              <a:gd name="connsiteX31" fmla="*/ 5016364 w 9604374"/>
              <a:gd name="connsiteY31" fmla="*/ 3348937 h 3585866"/>
              <a:gd name="connsiteX32" fmla="*/ 4922276 w 9604374"/>
              <a:gd name="connsiteY32" fmla="*/ 3366515 h 3585866"/>
              <a:gd name="connsiteX33" fmla="*/ 4856444 w 9604374"/>
              <a:gd name="connsiteY33" fmla="*/ 3399463 h 3585866"/>
              <a:gd name="connsiteX34" fmla="*/ 4775993 w 9604374"/>
              <a:gd name="connsiteY34" fmla="*/ 3406312 h 3585866"/>
              <a:gd name="connsiteX35" fmla="*/ 4667320 w 9604374"/>
              <a:gd name="connsiteY35" fmla="*/ 3397926 h 3585866"/>
              <a:gd name="connsiteX36" fmla="*/ 4540268 w 9604374"/>
              <a:gd name="connsiteY36" fmla="*/ 3424464 h 3585866"/>
              <a:gd name="connsiteX37" fmla="*/ 4465491 w 9604374"/>
              <a:gd name="connsiteY37" fmla="*/ 3433154 h 3585866"/>
              <a:gd name="connsiteX38" fmla="*/ 4262864 w 9604374"/>
              <a:gd name="connsiteY38" fmla="*/ 3464075 h 3585866"/>
              <a:gd name="connsiteX39" fmla="*/ 4175005 w 9604374"/>
              <a:gd name="connsiteY39" fmla="*/ 3493545 h 3585866"/>
              <a:gd name="connsiteX40" fmla="*/ 4030100 w 9604374"/>
              <a:gd name="connsiteY40" fmla="*/ 3514212 h 3585866"/>
              <a:gd name="connsiteX41" fmla="*/ 3926631 w 9604374"/>
              <a:gd name="connsiteY41" fmla="*/ 3525304 h 3585866"/>
              <a:gd name="connsiteX42" fmla="*/ 3897306 w 9604374"/>
              <a:gd name="connsiteY42" fmla="*/ 3547095 h 3585866"/>
              <a:gd name="connsiteX43" fmla="*/ 3896886 w 9604374"/>
              <a:gd name="connsiteY43" fmla="*/ 3547500 h 3585866"/>
              <a:gd name="connsiteX44" fmla="*/ 3834004 w 9604374"/>
              <a:gd name="connsiteY44" fmla="*/ 3550510 h 3585866"/>
              <a:gd name="connsiteX45" fmla="*/ 3696227 w 9604374"/>
              <a:gd name="connsiteY45" fmla="*/ 3574175 h 3585866"/>
              <a:gd name="connsiteX46" fmla="*/ 3652821 w 9604374"/>
              <a:gd name="connsiteY46" fmla="*/ 3580368 h 3585866"/>
              <a:gd name="connsiteX47" fmla="*/ 3629691 w 9604374"/>
              <a:gd name="connsiteY47" fmla="*/ 3585866 h 3585866"/>
              <a:gd name="connsiteX48" fmla="*/ 3595018 w 9604374"/>
              <a:gd name="connsiteY48" fmla="*/ 3571623 h 3585866"/>
              <a:gd name="connsiteX49" fmla="*/ 3551656 w 9604374"/>
              <a:gd name="connsiteY49" fmla="*/ 3577800 h 3585866"/>
              <a:gd name="connsiteX50" fmla="*/ 3541558 w 9604374"/>
              <a:gd name="connsiteY50" fmla="*/ 3579797 h 3585866"/>
              <a:gd name="connsiteX51" fmla="*/ 3465708 w 9604374"/>
              <a:gd name="connsiteY51" fmla="*/ 3565931 h 3585866"/>
              <a:gd name="connsiteX52" fmla="*/ 3458313 w 9604374"/>
              <a:gd name="connsiteY52" fmla="*/ 3560366 h 3585866"/>
              <a:gd name="connsiteX53" fmla="*/ 3420278 w 9604374"/>
              <a:gd name="connsiteY53" fmla="*/ 3557947 h 3585866"/>
              <a:gd name="connsiteX54" fmla="*/ 3415952 w 9604374"/>
              <a:gd name="connsiteY54" fmla="*/ 3559424 h 3585866"/>
              <a:gd name="connsiteX55" fmla="*/ 3384432 w 9604374"/>
              <a:gd name="connsiteY55" fmla="*/ 3550905 h 3585866"/>
              <a:gd name="connsiteX56" fmla="*/ 3258039 w 9604374"/>
              <a:gd name="connsiteY56" fmla="*/ 3535884 h 3585866"/>
              <a:gd name="connsiteX57" fmla="*/ 3015008 w 9604374"/>
              <a:gd name="connsiteY57" fmla="*/ 3528000 h 3585866"/>
              <a:gd name="connsiteX58" fmla="*/ 2761910 w 9604374"/>
              <a:gd name="connsiteY58" fmla="*/ 3505496 h 3585866"/>
              <a:gd name="connsiteX59" fmla="*/ 2521923 w 9604374"/>
              <a:gd name="connsiteY59" fmla="*/ 3514208 h 3585866"/>
              <a:gd name="connsiteX60" fmla="*/ 2085894 w 9604374"/>
              <a:gd name="connsiteY60" fmla="*/ 3490122 h 3585866"/>
              <a:gd name="connsiteX61" fmla="*/ 1936305 w 9604374"/>
              <a:gd name="connsiteY61" fmla="*/ 3487966 h 3585866"/>
              <a:gd name="connsiteX62" fmla="*/ 1836080 w 9604374"/>
              <a:gd name="connsiteY62" fmla="*/ 3487150 h 3585866"/>
              <a:gd name="connsiteX63" fmla="*/ 1829133 w 9604374"/>
              <a:gd name="connsiteY63" fmla="*/ 3489437 h 3585866"/>
              <a:gd name="connsiteX64" fmla="*/ 1801140 w 9604374"/>
              <a:gd name="connsiteY64" fmla="*/ 3490787 h 3585866"/>
              <a:gd name="connsiteX65" fmla="*/ 1793476 w 9604374"/>
              <a:gd name="connsiteY65" fmla="*/ 3500921 h 3585866"/>
              <a:gd name="connsiteX66" fmla="*/ 1699923 w 9604374"/>
              <a:gd name="connsiteY66" fmla="*/ 3509706 h 3585866"/>
              <a:gd name="connsiteX67" fmla="*/ 1474760 w 9604374"/>
              <a:gd name="connsiteY67" fmla="*/ 3513685 h 3585866"/>
              <a:gd name="connsiteX68" fmla="*/ 1308130 w 9604374"/>
              <a:gd name="connsiteY68" fmla="*/ 3496703 h 3585866"/>
              <a:gd name="connsiteX69" fmla="*/ 1252381 w 9604374"/>
              <a:gd name="connsiteY69" fmla="*/ 3506093 h 3585866"/>
              <a:gd name="connsiteX70" fmla="*/ 1174550 w 9604374"/>
              <a:gd name="connsiteY70" fmla="*/ 3512642 h 3585866"/>
              <a:gd name="connsiteX71" fmla="*/ 924455 w 9604374"/>
              <a:gd name="connsiteY71" fmla="*/ 3507283 h 3585866"/>
              <a:gd name="connsiteX72" fmla="*/ 718373 w 9604374"/>
              <a:gd name="connsiteY72" fmla="*/ 3511753 h 3585866"/>
              <a:gd name="connsiteX73" fmla="*/ 600444 w 9604374"/>
              <a:gd name="connsiteY73" fmla="*/ 3520899 h 3585866"/>
              <a:gd name="connsiteX74" fmla="*/ 351173 w 9604374"/>
              <a:gd name="connsiteY74" fmla="*/ 3495843 h 3585866"/>
              <a:gd name="connsiteX75" fmla="*/ 108372 w 9604374"/>
              <a:gd name="connsiteY75" fmla="*/ 3484386 h 3585866"/>
              <a:gd name="connsiteX76" fmla="*/ 6467 w 9604374"/>
              <a:gd name="connsiteY76" fmla="*/ 3476532 h 3585866"/>
              <a:gd name="connsiteX77" fmla="*/ 0 w 9604374"/>
              <a:gd name="connsiteY77" fmla="*/ 3475412 h 358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04374" h="3585866">
                <a:moveTo>
                  <a:pt x="0" y="0"/>
                </a:moveTo>
                <a:lnTo>
                  <a:pt x="9604374" y="0"/>
                </a:lnTo>
                <a:lnTo>
                  <a:pt x="9604374" y="3095088"/>
                </a:lnTo>
                <a:lnTo>
                  <a:pt x="9591455" y="3097044"/>
                </a:lnTo>
                <a:cubicBezTo>
                  <a:pt x="9496183" y="3133516"/>
                  <a:pt x="9411472" y="3121301"/>
                  <a:pt x="9285147" y="3164182"/>
                </a:cubicBezTo>
                <a:cubicBezTo>
                  <a:pt x="9222914" y="3162781"/>
                  <a:pt x="9174371" y="3173454"/>
                  <a:pt x="9114078" y="3164299"/>
                </a:cubicBezTo>
                <a:cubicBezTo>
                  <a:pt x="9087411" y="3155904"/>
                  <a:pt x="9030947" y="3180906"/>
                  <a:pt x="8999665" y="3157864"/>
                </a:cubicBezTo>
                <a:cubicBezTo>
                  <a:pt x="8997339" y="3174606"/>
                  <a:pt x="8938300" y="3159909"/>
                  <a:pt x="8925240" y="3152135"/>
                </a:cubicBezTo>
                <a:cubicBezTo>
                  <a:pt x="8910091" y="3159441"/>
                  <a:pt x="8884639" y="3146109"/>
                  <a:pt x="8868257" y="3146819"/>
                </a:cubicBezTo>
                <a:cubicBezTo>
                  <a:pt x="8835852" y="3110204"/>
                  <a:pt x="8832251" y="3167659"/>
                  <a:pt x="8792363" y="3146856"/>
                </a:cubicBezTo>
                <a:cubicBezTo>
                  <a:pt x="8774838" y="3159285"/>
                  <a:pt x="8715420" y="3185652"/>
                  <a:pt x="8668399" y="3196893"/>
                </a:cubicBezTo>
                <a:cubicBezTo>
                  <a:pt x="8575902" y="3221445"/>
                  <a:pt x="8569506" y="3250654"/>
                  <a:pt x="8474043" y="3240734"/>
                </a:cubicBezTo>
                <a:cubicBezTo>
                  <a:pt x="8460613" y="3264436"/>
                  <a:pt x="8297088" y="3204738"/>
                  <a:pt x="8317555" y="3247156"/>
                </a:cubicBezTo>
                <a:cubicBezTo>
                  <a:pt x="8285696" y="3245083"/>
                  <a:pt x="8262352" y="3228203"/>
                  <a:pt x="8280111" y="3255812"/>
                </a:cubicBezTo>
                <a:lnTo>
                  <a:pt x="8096088" y="3253903"/>
                </a:lnTo>
                <a:cubicBezTo>
                  <a:pt x="7994084" y="3261603"/>
                  <a:pt x="7930388" y="3281921"/>
                  <a:pt x="7825642" y="3271628"/>
                </a:cubicBezTo>
                <a:cubicBezTo>
                  <a:pt x="7723046" y="3270395"/>
                  <a:pt x="7671282" y="3252297"/>
                  <a:pt x="7531820" y="3252671"/>
                </a:cubicBezTo>
                <a:cubicBezTo>
                  <a:pt x="7433606" y="3250277"/>
                  <a:pt x="7293100" y="3236234"/>
                  <a:pt x="7193751" y="3245192"/>
                </a:cubicBezTo>
                <a:cubicBezTo>
                  <a:pt x="7074822" y="3223769"/>
                  <a:pt x="7104250" y="3250265"/>
                  <a:pt x="6976768" y="3238559"/>
                </a:cubicBezTo>
                <a:cubicBezTo>
                  <a:pt x="6921032" y="3284865"/>
                  <a:pt x="6823818" y="3261794"/>
                  <a:pt x="6756462" y="3273268"/>
                </a:cubicBezTo>
                <a:cubicBezTo>
                  <a:pt x="6679037" y="3283316"/>
                  <a:pt x="6590030" y="3294204"/>
                  <a:pt x="6512214" y="3298845"/>
                </a:cubicBezTo>
                <a:cubicBezTo>
                  <a:pt x="6450581" y="3277980"/>
                  <a:pt x="6366042" y="3329199"/>
                  <a:pt x="6289569" y="3301118"/>
                </a:cubicBezTo>
                <a:cubicBezTo>
                  <a:pt x="6261432" y="3294355"/>
                  <a:pt x="6174310" y="3295209"/>
                  <a:pt x="6157816" y="3308643"/>
                </a:cubicBezTo>
                <a:cubicBezTo>
                  <a:pt x="6139648" y="3311557"/>
                  <a:pt x="6118459" y="3306799"/>
                  <a:pt x="6110062" y="3321185"/>
                </a:cubicBezTo>
                <a:cubicBezTo>
                  <a:pt x="6096189" y="3338498"/>
                  <a:pt x="6032810" y="3311765"/>
                  <a:pt x="6041832" y="3332190"/>
                </a:cubicBezTo>
                <a:cubicBezTo>
                  <a:pt x="5996830" y="3313871"/>
                  <a:pt x="5961033" y="3350141"/>
                  <a:pt x="5923195" y="3359104"/>
                </a:cubicBezTo>
                <a:cubicBezTo>
                  <a:pt x="5887750" y="3340930"/>
                  <a:pt x="5853570" y="3365323"/>
                  <a:pt x="5770972" y="3369893"/>
                </a:cubicBezTo>
                <a:cubicBezTo>
                  <a:pt x="5731993" y="3348876"/>
                  <a:pt x="5705091" y="3385599"/>
                  <a:pt x="5632583" y="3357730"/>
                </a:cubicBezTo>
                <a:cubicBezTo>
                  <a:pt x="5594087" y="3357562"/>
                  <a:pt x="5606154" y="3357443"/>
                  <a:pt x="5539996" y="3352890"/>
                </a:cubicBezTo>
                <a:cubicBezTo>
                  <a:pt x="5439049" y="3348000"/>
                  <a:pt x="5408459" y="3356166"/>
                  <a:pt x="5315460" y="3350411"/>
                </a:cubicBezTo>
                <a:cubicBezTo>
                  <a:pt x="5211119" y="3348356"/>
                  <a:pt x="5208881" y="3372469"/>
                  <a:pt x="5072455" y="3338147"/>
                </a:cubicBezTo>
                <a:cubicBezTo>
                  <a:pt x="5061717" y="3354508"/>
                  <a:pt x="5045493" y="3355753"/>
                  <a:pt x="5016364" y="3348937"/>
                </a:cubicBezTo>
                <a:cubicBezTo>
                  <a:pt x="4965900" y="3349130"/>
                  <a:pt x="4977835" y="3389131"/>
                  <a:pt x="4922276" y="3366515"/>
                </a:cubicBezTo>
                <a:cubicBezTo>
                  <a:pt x="4935702" y="3387794"/>
                  <a:pt x="4828733" y="3377760"/>
                  <a:pt x="4856444" y="3399463"/>
                </a:cubicBezTo>
                <a:cubicBezTo>
                  <a:pt x="4827698" y="3420094"/>
                  <a:pt x="4805019" y="3388256"/>
                  <a:pt x="4775993" y="3406312"/>
                </a:cubicBezTo>
                <a:cubicBezTo>
                  <a:pt x="4744470" y="3406056"/>
                  <a:pt x="4706605" y="3394901"/>
                  <a:pt x="4667320" y="3397926"/>
                </a:cubicBezTo>
                <a:cubicBezTo>
                  <a:pt x="4613435" y="3387476"/>
                  <a:pt x="4608100" y="3410487"/>
                  <a:pt x="4540268" y="3424464"/>
                </a:cubicBezTo>
                <a:cubicBezTo>
                  <a:pt x="4508279" y="3412969"/>
                  <a:pt x="4485989" y="3420063"/>
                  <a:pt x="4465491" y="3433154"/>
                </a:cubicBezTo>
                <a:cubicBezTo>
                  <a:pt x="4396498" y="3432601"/>
                  <a:pt x="4338078" y="3453569"/>
                  <a:pt x="4262864" y="3464075"/>
                </a:cubicBezTo>
                <a:cubicBezTo>
                  <a:pt x="4180249" y="3483394"/>
                  <a:pt x="4225769" y="3479019"/>
                  <a:pt x="4175005" y="3493545"/>
                </a:cubicBezTo>
                <a:lnTo>
                  <a:pt x="4030100" y="3514212"/>
                </a:lnTo>
                <a:lnTo>
                  <a:pt x="3926631" y="3525304"/>
                </a:lnTo>
                <a:lnTo>
                  <a:pt x="3897306" y="3547095"/>
                </a:lnTo>
                <a:lnTo>
                  <a:pt x="3896886" y="3547500"/>
                </a:lnTo>
                <a:lnTo>
                  <a:pt x="3834004" y="3550510"/>
                </a:lnTo>
                <a:cubicBezTo>
                  <a:pt x="3800562" y="3554957"/>
                  <a:pt x="3734185" y="3568533"/>
                  <a:pt x="3696227" y="3574175"/>
                </a:cubicBezTo>
                <a:cubicBezTo>
                  <a:pt x="3661780" y="3570074"/>
                  <a:pt x="3640587" y="3551815"/>
                  <a:pt x="3652821" y="3580368"/>
                </a:cubicBezTo>
                <a:cubicBezTo>
                  <a:pt x="3641506" y="3579831"/>
                  <a:pt x="3634593" y="3582151"/>
                  <a:pt x="3629691" y="3585866"/>
                </a:cubicBezTo>
                <a:lnTo>
                  <a:pt x="3595018" y="3571623"/>
                </a:lnTo>
                <a:lnTo>
                  <a:pt x="3551656" y="3577800"/>
                </a:lnTo>
                <a:lnTo>
                  <a:pt x="3541558" y="3579797"/>
                </a:lnTo>
                <a:lnTo>
                  <a:pt x="3465708" y="3565931"/>
                </a:lnTo>
                <a:lnTo>
                  <a:pt x="3458313" y="3560366"/>
                </a:lnTo>
                <a:cubicBezTo>
                  <a:pt x="3450380" y="3556940"/>
                  <a:pt x="3439090" y="3555355"/>
                  <a:pt x="3420278" y="3557947"/>
                </a:cubicBezTo>
                <a:lnTo>
                  <a:pt x="3415952" y="3559424"/>
                </a:lnTo>
                <a:lnTo>
                  <a:pt x="3384432" y="3550905"/>
                </a:lnTo>
                <a:cubicBezTo>
                  <a:pt x="3374259" y="3547029"/>
                  <a:pt x="3265415" y="3542149"/>
                  <a:pt x="3258039" y="3535884"/>
                </a:cubicBezTo>
                <a:cubicBezTo>
                  <a:pt x="3138852" y="3551394"/>
                  <a:pt x="3130647" y="3523871"/>
                  <a:pt x="3015008" y="3528000"/>
                </a:cubicBezTo>
                <a:cubicBezTo>
                  <a:pt x="2914857" y="3486061"/>
                  <a:pt x="2851687" y="3511605"/>
                  <a:pt x="2761910" y="3505496"/>
                </a:cubicBezTo>
                <a:cubicBezTo>
                  <a:pt x="2676401" y="3501198"/>
                  <a:pt x="2636809" y="3514769"/>
                  <a:pt x="2521923" y="3514208"/>
                </a:cubicBezTo>
                <a:cubicBezTo>
                  <a:pt x="2400197" y="3505062"/>
                  <a:pt x="2222818" y="3509922"/>
                  <a:pt x="2085894" y="3490122"/>
                </a:cubicBezTo>
                <a:cubicBezTo>
                  <a:pt x="1978312" y="3483748"/>
                  <a:pt x="1977940" y="3488460"/>
                  <a:pt x="1936305" y="3487966"/>
                </a:cubicBezTo>
                <a:cubicBezTo>
                  <a:pt x="1922459" y="3490683"/>
                  <a:pt x="1849334" y="3482739"/>
                  <a:pt x="1836080" y="3487150"/>
                </a:cubicBezTo>
                <a:lnTo>
                  <a:pt x="1829133" y="3489437"/>
                </a:lnTo>
                <a:lnTo>
                  <a:pt x="1801140" y="3490787"/>
                </a:lnTo>
                <a:lnTo>
                  <a:pt x="1793476" y="3500921"/>
                </a:lnTo>
                <a:lnTo>
                  <a:pt x="1699923" y="3509706"/>
                </a:lnTo>
                <a:cubicBezTo>
                  <a:pt x="1637728" y="3485036"/>
                  <a:pt x="1584624" y="3514467"/>
                  <a:pt x="1474760" y="3513685"/>
                </a:cubicBezTo>
                <a:cubicBezTo>
                  <a:pt x="1445646" y="3505164"/>
                  <a:pt x="1329781" y="3484421"/>
                  <a:pt x="1308130" y="3496703"/>
                </a:cubicBezTo>
                <a:cubicBezTo>
                  <a:pt x="1287409" y="3498430"/>
                  <a:pt x="1265391" y="3492347"/>
                  <a:pt x="1252381" y="3506093"/>
                </a:cubicBezTo>
                <a:cubicBezTo>
                  <a:pt x="1232588" y="3522393"/>
                  <a:pt x="1170020" y="3491785"/>
                  <a:pt x="1174550" y="3512642"/>
                </a:cubicBezTo>
                <a:cubicBezTo>
                  <a:pt x="1119896" y="3512841"/>
                  <a:pt x="1000484" y="3507431"/>
                  <a:pt x="924455" y="3507283"/>
                </a:cubicBezTo>
                <a:cubicBezTo>
                  <a:pt x="887180" y="3483915"/>
                  <a:pt x="777361" y="3516071"/>
                  <a:pt x="718373" y="3511753"/>
                </a:cubicBezTo>
                <a:cubicBezTo>
                  <a:pt x="666588" y="3513355"/>
                  <a:pt x="661645" y="3525551"/>
                  <a:pt x="600444" y="3520899"/>
                </a:cubicBezTo>
                <a:cubicBezTo>
                  <a:pt x="491334" y="3516943"/>
                  <a:pt x="451794" y="3507522"/>
                  <a:pt x="351173" y="3495843"/>
                </a:cubicBezTo>
                <a:cubicBezTo>
                  <a:pt x="237121" y="3487112"/>
                  <a:pt x="235857" y="3499212"/>
                  <a:pt x="108372" y="3484386"/>
                </a:cubicBezTo>
                <a:cubicBezTo>
                  <a:pt x="86318" y="3481054"/>
                  <a:pt x="40657" y="3480329"/>
                  <a:pt x="6467" y="3476532"/>
                </a:cubicBezTo>
                <a:lnTo>
                  <a:pt x="0" y="3475412"/>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ectangle 6">
            <a:extLst>
              <a:ext uri="{FF2B5EF4-FFF2-40B4-BE49-F238E27FC236}">
                <a16:creationId xmlns:a16="http://schemas.microsoft.com/office/drawing/2014/main" id="{48F779DE-4744-42D6-9C74-33EC9446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1727" y="2190741"/>
            <a:ext cx="1348547"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851" name="Rectangle 3"/>
          <p:cNvSpPr>
            <a:spLocks noGrp="1" noChangeArrowheads="1"/>
          </p:cNvSpPr>
          <p:nvPr>
            <p:ph idx="1"/>
          </p:nvPr>
        </p:nvSpPr>
        <p:spPr>
          <a:xfrm>
            <a:off x="1941207" y="2752316"/>
            <a:ext cx="8309586" cy="2756848"/>
          </a:xfrm>
        </p:spPr>
        <p:txBody>
          <a:bodyPr>
            <a:normAutofit/>
          </a:bodyPr>
          <a:lstStyle/>
          <a:p>
            <a:r>
              <a:rPr lang="el-GR" dirty="0">
                <a:latin typeface="Candara" panose="020E0502030303020204" pitchFamily="34" charset="0"/>
              </a:rPr>
              <a:t>Ο κίνδυνος ανάπτυξης ανθεκτικότητας ή αναγέννησης/επανεμφάνισης σε ένα πληθυσμό εκτιμάται για όλα τα εντομοκτόνα</a:t>
            </a:r>
            <a:endParaRPr lang="en-US" dirty="0">
              <a:latin typeface="Candara" panose="020E0502030303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2" name="Freeform: Shape 71">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8483" name="Rectangle 3"/>
          <p:cNvSpPr>
            <a:spLocks noGrp="1" noChangeArrowheads="1"/>
          </p:cNvSpPr>
          <p:nvPr>
            <p:ph idx="1"/>
          </p:nvPr>
        </p:nvSpPr>
        <p:spPr>
          <a:xfrm>
            <a:off x="1653363" y="2176272"/>
            <a:ext cx="9367204" cy="4041648"/>
          </a:xfrm>
        </p:spPr>
        <p:txBody>
          <a:bodyPr anchor="t">
            <a:normAutofit/>
          </a:bodyPr>
          <a:lstStyle/>
          <a:p>
            <a:r>
              <a:rPr lang="el-GR" b="1" dirty="0">
                <a:latin typeface="Candara" panose="020E0502030303020204" pitchFamily="34" charset="0"/>
              </a:rPr>
              <a:t>Μεσαίωνας: χρήση σαπουνιού, εκχυλισμάτων καπνού και άλλων βοτάνων, αρσενικού</a:t>
            </a:r>
          </a:p>
          <a:p>
            <a:r>
              <a:rPr lang="el-GR" b="1" dirty="0">
                <a:latin typeface="Candara" panose="020E0502030303020204" pitchFamily="34" charset="0"/>
              </a:rPr>
              <a:t>Μέχρι το 1800: νέες ουσίες από νέες χώρες</a:t>
            </a:r>
          </a:p>
          <a:p>
            <a:r>
              <a:rPr lang="el-GR" b="1" dirty="0">
                <a:latin typeface="Candara" panose="020E0502030303020204" pitchFamily="34" charset="0"/>
              </a:rPr>
              <a:t>1880: ο πρώτος εμπορικός ψεκαστήρας</a:t>
            </a:r>
          </a:p>
          <a:p>
            <a:r>
              <a:rPr lang="el-GR" b="1" dirty="0">
                <a:latin typeface="Candara" panose="020E0502030303020204" pitchFamily="34" charset="0"/>
              </a:rPr>
              <a:t>1920: χρήση αεροπλάνων για ψεκασμούς</a:t>
            </a:r>
            <a:endParaRPr lang="en-US" b="1" dirty="0">
              <a:latin typeface="Candara" panose="020E0502030303020204" pitchFamily="34" charset="0"/>
            </a:endParaRPr>
          </a:p>
          <a:p>
            <a:r>
              <a:rPr lang="el-GR" b="1" dirty="0">
                <a:latin typeface="Candara" panose="020E0502030303020204" pitchFamily="34" charset="0"/>
              </a:rPr>
              <a:t>Στα 1920 και 1930 τα περισσότερα εντομοκτόνα ήταν πολύ αναποτελεσματικά (με βάση τα σημερινά δεδομένα)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anim calcmode="lin" valueType="num">
                                      <p:cBhvr additive="base">
                                        <p:cTn id="7" dur="500" fill="hold"/>
                                        <p:tgtEl>
                                          <p:spTgt spid="1484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84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8483">
                                            <p:txEl>
                                              <p:pRg st="1" end="1"/>
                                            </p:txEl>
                                          </p:spTgt>
                                        </p:tgtEl>
                                        <p:attrNameLst>
                                          <p:attrName>style.visibility</p:attrName>
                                        </p:attrNameLst>
                                      </p:cBhvr>
                                      <p:to>
                                        <p:strVal val="visible"/>
                                      </p:to>
                                    </p:set>
                                    <p:anim calcmode="lin" valueType="num">
                                      <p:cBhvr additive="base">
                                        <p:cTn id="13" dur="500" fill="hold"/>
                                        <p:tgtEl>
                                          <p:spTgt spid="1484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84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8483">
                                            <p:txEl>
                                              <p:pRg st="2" end="2"/>
                                            </p:txEl>
                                          </p:spTgt>
                                        </p:tgtEl>
                                        <p:attrNameLst>
                                          <p:attrName>style.visibility</p:attrName>
                                        </p:attrNameLst>
                                      </p:cBhvr>
                                      <p:to>
                                        <p:strVal val="visible"/>
                                      </p:to>
                                    </p:set>
                                    <p:anim calcmode="lin" valueType="num">
                                      <p:cBhvr additive="base">
                                        <p:cTn id="19" dur="500" fill="hold"/>
                                        <p:tgtEl>
                                          <p:spTgt spid="1484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84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8483">
                                            <p:txEl>
                                              <p:pRg st="3" end="3"/>
                                            </p:txEl>
                                          </p:spTgt>
                                        </p:tgtEl>
                                        <p:attrNameLst>
                                          <p:attrName>style.visibility</p:attrName>
                                        </p:attrNameLst>
                                      </p:cBhvr>
                                      <p:to>
                                        <p:strVal val="visible"/>
                                      </p:to>
                                    </p:set>
                                    <p:anim calcmode="lin" valueType="num">
                                      <p:cBhvr additive="base">
                                        <p:cTn id="25" dur="500" fill="hold"/>
                                        <p:tgtEl>
                                          <p:spTgt spid="1484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84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8483">
                                            <p:txEl>
                                              <p:pRg st="4" end="4"/>
                                            </p:txEl>
                                          </p:spTgt>
                                        </p:tgtEl>
                                        <p:attrNameLst>
                                          <p:attrName>style.visibility</p:attrName>
                                        </p:attrNameLst>
                                      </p:cBhvr>
                                      <p:to>
                                        <p:strVal val="visible"/>
                                      </p:to>
                                    </p:set>
                                    <p:anim calcmode="lin" valueType="num">
                                      <p:cBhvr additive="base">
                                        <p:cTn id="31" dur="500" fill="hold"/>
                                        <p:tgtEl>
                                          <p:spTgt spid="1484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848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0820" name="Rectangle 4"/>
          <p:cNvSpPr>
            <a:spLocks noGrp="1" noChangeArrowheads="1"/>
          </p:cNvSpPr>
          <p:nvPr>
            <p:ph type="title"/>
          </p:nvPr>
        </p:nvSpPr>
        <p:spPr>
          <a:xfrm>
            <a:off x="3045368" y="2043663"/>
            <a:ext cx="6105194" cy="2031055"/>
          </a:xfrm>
        </p:spPr>
        <p:txBody>
          <a:bodyPr vert="horz" lIns="91440" tIns="45720" rIns="91440" bIns="45720" rtlCol="0" anchor="b">
            <a:normAutofit/>
          </a:bodyPr>
          <a:lstStyle/>
          <a:p>
            <a:pPr algn="ctr"/>
            <a:r>
              <a:rPr lang="en-US" sz="6000" b="1" kern="1200">
                <a:solidFill>
                  <a:srgbClr val="FFFFFF"/>
                </a:solidFill>
                <a:latin typeface="+mj-lt"/>
                <a:ea typeface="+mj-ea"/>
                <a:cs typeface="+mj-cs"/>
              </a:rPr>
              <a:t>Ανάπτυξη ανθεκτικότητας</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2209800" y="314325"/>
            <a:ext cx="7772400" cy="1143000"/>
          </a:xfrm>
        </p:spPr>
        <p:txBody>
          <a:bodyPr/>
          <a:lstStyle/>
          <a:p>
            <a:r>
              <a:rPr lang="el-GR">
                <a:solidFill>
                  <a:schemeClr val="accent3">
                    <a:lumMod val="50000"/>
                  </a:schemeClr>
                </a:solidFill>
                <a:latin typeface="Candara" panose="020E0502030303020204" pitchFamily="34" charset="0"/>
              </a:rPr>
              <a:t>Ανθεκτικότητα ή ανοσία;</a:t>
            </a:r>
          </a:p>
        </p:txBody>
      </p:sp>
      <p:graphicFrame>
        <p:nvGraphicFramePr>
          <p:cNvPr id="293891" name="Group 3"/>
          <p:cNvGraphicFramePr>
            <a:graphicFrameLocks noGrp="1"/>
          </p:cNvGraphicFramePr>
          <p:nvPr>
            <p:ph type="tbl" idx="1"/>
            <p:extLst>
              <p:ext uri="{D42A27DB-BD31-4B8C-83A1-F6EECF244321}">
                <p14:modId xmlns:p14="http://schemas.microsoft.com/office/powerpoint/2010/main" val="208331121"/>
              </p:ext>
            </p:extLst>
          </p:nvPr>
        </p:nvGraphicFramePr>
        <p:xfrm>
          <a:off x="1981200" y="1600200"/>
          <a:ext cx="8229600" cy="3610610"/>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860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a:ln>
                            <a:noFill/>
                          </a:ln>
                          <a:solidFill>
                            <a:schemeClr val="accent3">
                              <a:lumMod val="50000"/>
                            </a:schemeClr>
                          </a:solidFill>
                          <a:effectLst/>
                          <a:latin typeface="Book Antiqua" pitchFamily="18" charset="0"/>
                        </a:rPr>
                        <a:t>Ανθεκτικότητα</a:t>
                      </a:r>
                    </a:p>
                  </a:txBody>
                  <a:tcPr anchor="ctr" horzOverflow="overflow">
                    <a:lnL cap="flat">
                      <a:noFill/>
                    </a:lnL>
                    <a:lnR w="19050" cap="flat" cmpd="sng" algn="ctr">
                      <a:solidFill>
                        <a:srgbClr val="FFCC66"/>
                      </a:solidFill>
                      <a:prstDash val="solid"/>
                      <a:round/>
                      <a:headEnd type="none" w="med" len="med"/>
                      <a:tailEnd type="none" w="med" len="med"/>
                    </a:lnR>
                    <a:lnT cap="flat">
                      <a:noFill/>
                    </a:lnT>
                    <a:lnB w="38100" cap="flat" cmpd="sng" algn="ctr">
                      <a:solidFill>
                        <a:srgbClr val="FFCC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accent3">
                              <a:lumMod val="50000"/>
                            </a:schemeClr>
                          </a:solidFill>
                          <a:effectLst/>
                          <a:latin typeface="Book Antiqua" pitchFamily="18" charset="0"/>
                        </a:rPr>
                        <a:t>Ανοσία</a:t>
                      </a:r>
                    </a:p>
                  </a:txBody>
                  <a:tcPr anchor="ctr" horzOverflow="overflow">
                    <a:lnL w="19050" cap="flat" cmpd="sng" algn="ctr">
                      <a:solidFill>
                        <a:srgbClr val="FFCC66"/>
                      </a:solidFill>
                      <a:prstDash val="solid"/>
                      <a:round/>
                      <a:headEnd type="none" w="med" len="med"/>
                      <a:tailEnd type="none" w="med" len="med"/>
                    </a:lnL>
                    <a:lnR cap="flat">
                      <a:noFill/>
                    </a:lnR>
                    <a:lnT cap="flat">
                      <a:noFill/>
                    </a:lnT>
                    <a:lnB w="38100" cap="flat" cmpd="sng" algn="ctr">
                      <a:solidFill>
                        <a:srgbClr val="FFCC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60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accent3">
                              <a:lumMod val="50000"/>
                            </a:schemeClr>
                          </a:solidFill>
                          <a:effectLst/>
                          <a:latin typeface="Book Antiqua" pitchFamily="18" charset="0"/>
                        </a:rPr>
                        <a:t>Γεννιέσαι ανθεκτικός</a:t>
                      </a:r>
                    </a:p>
                  </a:txBody>
                  <a:tcPr anchor="ctr" horzOverflow="overflow">
                    <a:lnL cap="flat">
                      <a:noFill/>
                    </a:lnL>
                    <a:lnR w="19050" cap="flat" cmpd="sng" algn="ctr">
                      <a:solidFill>
                        <a:srgbClr val="FFCC66"/>
                      </a:solidFill>
                      <a:prstDash val="solid"/>
                      <a:round/>
                      <a:headEnd type="none" w="med" len="med"/>
                      <a:tailEnd type="none" w="med" len="med"/>
                    </a:lnR>
                    <a:lnT w="38100" cap="flat" cmpd="sng" algn="ctr">
                      <a:solidFill>
                        <a:srgbClr val="FFCC66"/>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accent3">
                              <a:lumMod val="50000"/>
                            </a:schemeClr>
                          </a:solidFill>
                          <a:effectLst/>
                          <a:latin typeface="Book Antiqua" pitchFamily="18" charset="0"/>
                        </a:rPr>
                        <a:t>Αποκτάς ανοσία</a:t>
                      </a:r>
                    </a:p>
                  </a:txBody>
                  <a:tcPr anchor="ctr" horzOverflow="overflow">
                    <a:lnL w="19050" cap="flat" cmpd="sng" algn="ctr">
                      <a:solidFill>
                        <a:srgbClr val="FFCC66"/>
                      </a:solidFill>
                      <a:prstDash val="solid"/>
                      <a:round/>
                      <a:headEnd type="none" w="med" len="med"/>
                      <a:tailEnd type="none" w="med" len="med"/>
                    </a:lnL>
                    <a:lnR cap="flat">
                      <a:noFill/>
                    </a:lnR>
                    <a:lnT w="38100" cap="flat" cmpd="sng" algn="ctr">
                      <a:solidFill>
                        <a:srgbClr val="FFCC66"/>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860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accent3">
                              <a:lumMod val="50000"/>
                            </a:schemeClr>
                          </a:solidFill>
                          <a:effectLst/>
                          <a:latin typeface="Book Antiqua" pitchFamily="18" charset="0"/>
                        </a:rPr>
                        <a:t>Αναπτύσσεται σε πληθυσμό</a:t>
                      </a:r>
                    </a:p>
                  </a:txBody>
                  <a:tcPr anchor="ctr" horzOverflow="overflow">
                    <a:lnL cap="flat">
                      <a:noFill/>
                    </a:lnL>
                    <a:lnR w="19050" cap="flat" cmpd="sng" algn="ctr">
                      <a:solidFill>
                        <a:srgbClr val="FFCC66"/>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accent3">
                              <a:lumMod val="50000"/>
                            </a:schemeClr>
                          </a:solidFill>
                          <a:effectLst/>
                          <a:latin typeface="Book Antiqua" pitchFamily="18" charset="0"/>
                        </a:rPr>
                        <a:t>Αναπτύσσεται στο άτομο</a:t>
                      </a:r>
                    </a:p>
                  </a:txBody>
                  <a:tcPr anchor="ctr" horzOverflow="overflow">
                    <a:lnL w="19050" cap="flat" cmpd="sng" algn="ctr">
                      <a:solidFill>
                        <a:srgbClr val="FFCC66"/>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860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accent3">
                              <a:lumMod val="50000"/>
                            </a:schemeClr>
                          </a:solidFill>
                          <a:effectLst/>
                          <a:latin typeface="Book Antiqua" pitchFamily="18" charset="0"/>
                        </a:rPr>
                        <a:t>Μεταβιβάζεται στους απογόνους</a:t>
                      </a:r>
                    </a:p>
                  </a:txBody>
                  <a:tcPr anchor="ctr" horzOverflow="overflow">
                    <a:lnL cap="flat">
                      <a:noFill/>
                    </a:lnL>
                    <a:lnR w="19050" cap="flat" cmpd="sng" algn="ctr">
                      <a:solidFill>
                        <a:srgbClr val="FFCC66"/>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a:ln>
                            <a:noFill/>
                          </a:ln>
                          <a:solidFill>
                            <a:schemeClr val="accent3">
                              <a:lumMod val="50000"/>
                            </a:schemeClr>
                          </a:solidFill>
                          <a:effectLst/>
                          <a:latin typeface="Book Antiqua" pitchFamily="18" charset="0"/>
                        </a:rPr>
                        <a:t>ΔΕΝ μεταβιβάζεται</a:t>
                      </a:r>
                    </a:p>
                  </a:txBody>
                  <a:tcPr anchor="ctr" horzOverflow="overflow">
                    <a:lnL w="19050" cap="flat" cmpd="sng" algn="ctr">
                      <a:solidFill>
                        <a:srgbClr val="FFCC66"/>
                      </a:solidFill>
                      <a:prstDash val="solid"/>
                      <a:round/>
                      <a:headEnd type="none" w="med" len="med"/>
                      <a:tailEnd type="none" w="med" len="med"/>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914" name="Rectangle 2"/>
          <p:cNvSpPr>
            <a:spLocks noGrp="1" noChangeArrowheads="1"/>
          </p:cNvSpPr>
          <p:nvPr>
            <p:ph type="title"/>
          </p:nvPr>
        </p:nvSpPr>
        <p:spPr>
          <a:xfrm>
            <a:off x="838200" y="557188"/>
            <a:ext cx="10515600" cy="1133499"/>
          </a:xfrm>
        </p:spPr>
        <p:txBody>
          <a:bodyPr>
            <a:normAutofit/>
          </a:bodyPr>
          <a:lstStyle/>
          <a:p>
            <a:pPr algn="ctr"/>
            <a:r>
              <a:rPr lang="el-GR" sz="5200" b="1">
                <a:latin typeface="Candara" panose="020E0502030303020204" pitchFamily="34" charset="0"/>
              </a:rPr>
              <a:t>Λίγη ιστορία</a:t>
            </a:r>
          </a:p>
        </p:txBody>
      </p:sp>
      <p:graphicFrame>
        <p:nvGraphicFramePr>
          <p:cNvPr id="294917" name="Rectangle 3">
            <a:extLst>
              <a:ext uri="{FF2B5EF4-FFF2-40B4-BE49-F238E27FC236}">
                <a16:creationId xmlns:a16="http://schemas.microsoft.com/office/drawing/2014/main" id="{2A05BDB9-DA61-4E6C-BE7D-C0F171F2B0BA}"/>
              </a:ext>
            </a:extLst>
          </p:cNvPr>
          <p:cNvGraphicFramePr>
            <a:graphicFrameLocks noGrp="1"/>
          </p:cNvGraphicFramePr>
          <p:nvPr>
            <p:ph idx="1"/>
            <p:extLst>
              <p:ext uri="{D42A27DB-BD31-4B8C-83A1-F6EECF244321}">
                <p14:modId xmlns:p14="http://schemas.microsoft.com/office/powerpoint/2010/main" val="172677910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Shape 7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5938" name="Rectangle 2"/>
          <p:cNvSpPr>
            <a:spLocks noGrp="1" noChangeArrowheads="1"/>
          </p:cNvSpPr>
          <p:nvPr>
            <p:ph type="title"/>
          </p:nvPr>
        </p:nvSpPr>
        <p:spPr>
          <a:xfrm>
            <a:off x="660041" y="2767106"/>
            <a:ext cx="2880828" cy="3071906"/>
          </a:xfrm>
        </p:spPr>
        <p:txBody>
          <a:bodyPr vert="horz" lIns="91440" tIns="45720" rIns="91440" bIns="45720" rtlCol="0" anchor="t">
            <a:normAutofit/>
          </a:bodyPr>
          <a:lstStyle/>
          <a:p>
            <a:r>
              <a:rPr lang="en-US" sz="1300" kern="1200">
                <a:solidFill>
                  <a:srgbClr val="FFFFFF"/>
                </a:solidFill>
                <a:latin typeface="+mj-lt"/>
                <a:ea typeface="+mj-ea"/>
                <a:cs typeface="+mj-cs"/>
              </a:rPr>
              <a:t>Η μπλε καμπύλη δείχνει τον αθροιστικό αριθμό ειδών αρθροπόδων που έχουν αναπτύξει ανθεκτικότητα σε τουλάχιστον ένα εντομοκτόνο. Η κόκκινη γραμμή δείχνει τον αριθμό των χημικών ενώσεων για τις οποίες τουλάχιστον ένα είδος έχει εξελίξει ανθεκτικότητα (Gould, F, et al (2018) Wicked evolution: Can we address the sociobiological dilemma of pesticide resistance? Science 360: 728–732). </a:t>
            </a:r>
          </a:p>
        </p:txBody>
      </p:sp>
      <p:pic>
        <p:nvPicPr>
          <p:cNvPr id="3" name="Εικόνα 2" descr="Εικόνα που περιέχει στιγμιότυπο οθόνης&#10;&#10;Περιγραφή που δημιουργήθηκε αυτόματα">
            <a:extLst>
              <a:ext uri="{FF2B5EF4-FFF2-40B4-BE49-F238E27FC236}">
                <a16:creationId xmlns:a16="http://schemas.microsoft.com/office/drawing/2014/main" id="{0698CFFE-F2B1-45F8-B9D8-5A48BAC20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428" y="981278"/>
            <a:ext cx="7225748" cy="489544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427" name="Rectangle 3"/>
          <p:cNvSpPr>
            <a:spLocks noChangeArrowheads="1"/>
          </p:cNvSpPr>
          <p:nvPr/>
        </p:nvSpPr>
        <p:spPr bwMode="auto">
          <a:xfrm>
            <a:off x="1069788" y="2654490"/>
            <a:ext cx="4567686" cy="3220382"/>
          </a:xfrm>
          <a:prstGeom prst="rect">
            <a:avLst/>
          </a:prstGeom>
        </p:spPr>
        <p:txBody>
          <a:bodyPr vert="horz" lIns="91440" tIns="45720" rIns="91440" bIns="45720" rtlCol="0" anchor="t">
            <a:normAutofit/>
          </a:bodyPr>
          <a:lstStyle/>
          <a:p>
            <a:pPr algn="r" defTabSz="914400">
              <a:lnSpc>
                <a:spcPct val="90000"/>
              </a:lnSpc>
              <a:spcBef>
                <a:spcPct val="0"/>
              </a:spcBef>
              <a:spcAft>
                <a:spcPts val="600"/>
              </a:spcAft>
            </a:pPr>
            <a:r>
              <a:rPr lang="en-US" sz="4800" b="1">
                <a:solidFill>
                  <a:srgbClr val="FFFFFF"/>
                </a:solidFill>
                <a:latin typeface="+mj-lt"/>
                <a:ea typeface="+mj-ea"/>
                <a:cs typeface="+mj-cs"/>
              </a:rPr>
              <a:t>Η ανάπτυξη της ανθεκτικότητας στα έντομα</a:t>
            </a:r>
          </a:p>
        </p:txBody>
      </p:sp>
      <p:pic>
        <p:nvPicPr>
          <p:cNvPr id="231426" name="Picture 2" descr="Evol insecticide resistance"/>
          <p:cNvPicPr>
            <a:picLocks noChangeAspect="1" noChangeArrowheads="1"/>
          </p:cNvPicPr>
          <p:nvPr/>
        </p:nvPicPr>
        <p:blipFill rotWithShape="1">
          <a:blip r:embed="rId2" cstate="print"/>
          <a:srcRect b="2063"/>
          <a:stretch/>
        </p:blipFill>
        <p:spPr bwMode="auto">
          <a:xfrm>
            <a:off x="7130156" y="14984"/>
            <a:ext cx="4454332" cy="68430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231426"/>
                                        </p:tgtEl>
                                        <p:attrNameLst>
                                          <p:attrName>style.visibility</p:attrName>
                                        </p:attrNameLst>
                                      </p:cBhvr>
                                      <p:to>
                                        <p:strVal val="visible"/>
                                      </p:to>
                                    </p:set>
                                    <p:animEffect transition="in" filter="fade">
                                      <p:cBhvr>
                                        <p:cTn id="7" dur="700"/>
                                        <p:tgtEl>
                                          <p:spTgt spid="231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76D113AF-419F-4137-B199-35312E1D0F02}"/>
              </a:ext>
            </a:extLst>
          </p:cNvPr>
          <p:cNvSpPr/>
          <p:nvPr/>
        </p:nvSpPr>
        <p:spPr>
          <a:xfrm>
            <a:off x="0" y="0"/>
            <a:ext cx="12192000" cy="567757"/>
          </a:xfrm>
          <a:prstGeom prst="rect">
            <a:avLst/>
          </a:prstGeom>
          <a:solidFill>
            <a:srgbClr val="427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Ορθογώνιο 41">
            <a:extLst>
              <a:ext uri="{FF2B5EF4-FFF2-40B4-BE49-F238E27FC236}">
                <a16:creationId xmlns:a16="http://schemas.microsoft.com/office/drawing/2014/main" id="{0E555F92-78EC-4396-8263-D3DC88E25D07}"/>
              </a:ext>
            </a:extLst>
          </p:cNvPr>
          <p:cNvSpPr/>
          <p:nvPr/>
        </p:nvSpPr>
        <p:spPr>
          <a:xfrm rot="5400000">
            <a:off x="8777940" y="2909272"/>
            <a:ext cx="5771479" cy="1056640"/>
          </a:xfrm>
          <a:prstGeom prst="rect">
            <a:avLst/>
          </a:prstGeom>
          <a:solidFill>
            <a:srgbClr val="427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Ορθογώνιο 42">
            <a:extLst>
              <a:ext uri="{FF2B5EF4-FFF2-40B4-BE49-F238E27FC236}">
                <a16:creationId xmlns:a16="http://schemas.microsoft.com/office/drawing/2014/main" id="{DABE7317-E124-455E-8072-94086CC4F5FC}"/>
              </a:ext>
            </a:extLst>
          </p:cNvPr>
          <p:cNvSpPr/>
          <p:nvPr/>
        </p:nvSpPr>
        <p:spPr>
          <a:xfrm>
            <a:off x="0" y="6323329"/>
            <a:ext cx="12192000" cy="567757"/>
          </a:xfrm>
          <a:prstGeom prst="rect">
            <a:avLst/>
          </a:prstGeom>
          <a:solidFill>
            <a:srgbClr val="427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Ορθογώνιο 43">
            <a:extLst>
              <a:ext uri="{FF2B5EF4-FFF2-40B4-BE49-F238E27FC236}">
                <a16:creationId xmlns:a16="http://schemas.microsoft.com/office/drawing/2014/main" id="{4FF39C91-6CBB-402C-825A-4D51389CC117}"/>
              </a:ext>
            </a:extLst>
          </p:cNvPr>
          <p:cNvSpPr/>
          <p:nvPr/>
        </p:nvSpPr>
        <p:spPr>
          <a:xfrm rot="5400000">
            <a:off x="-2413967" y="2871169"/>
            <a:ext cx="5884576" cy="1056640"/>
          </a:xfrm>
          <a:prstGeom prst="rect">
            <a:avLst/>
          </a:prstGeom>
          <a:solidFill>
            <a:srgbClr val="427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2450" name="Group 2"/>
          <p:cNvGrpSpPr>
            <a:grpSpLocks/>
          </p:cNvGrpSpPr>
          <p:nvPr/>
        </p:nvGrpSpPr>
        <p:grpSpPr bwMode="auto">
          <a:xfrm>
            <a:off x="4457703" y="579120"/>
            <a:ext cx="1406525" cy="1676400"/>
            <a:chOff x="1680" y="240"/>
            <a:chExt cx="886" cy="1056"/>
          </a:xfrm>
        </p:grpSpPr>
        <p:pic>
          <p:nvPicPr>
            <p:cNvPr id="232451" name="Picture 3"/>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2452" name="Text Box 4"/>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2453" name="Group 5"/>
          <p:cNvGrpSpPr>
            <a:grpSpLocks/>
          </p:cNvGrpSpPr>
          <p:nvPr/>
        </p:nvGrpSpPr>
        <p:grpSpPr bwMode="auto">
          <a:xfrm>
            <a:off x="8534403" y="2293620"/>
            <a:ext cx="1406525" cy="1752600"/>
            <a:chOff x="480" y="192"/>
            <a:chExt cx="886" cy="1104"/>
          </a:xfrm>
        </p:grpSpPr>
        <p:pic>
          <p:nvPicPr>
            <p:cNvPr id="232454" name="Picture 6"/>
            <p:cNvPicPr>
              <a:picLocks noChangeAspect="1" noChangeArrowheads="1"/>
            </p:cNvPicPr>
            <p:nvPr/>
          </p:nvPicPr>
          <p:blipFill>
            <a:blip r:embed="rId2" cstate="print"/>
            <a:srcRect/>
            <a:stretch>
              <a:fillRect/>
            </a:stretch>
          </p:blipFill>
          <p:spPr bwMode="auto">
            <a:xfrm>
              <a:off x="480" y="192"/>
              <a:ext cx="886" cy="1028"/>
            </a:xfrm>
            <a:prstGeom prst="rect">
              <a:avLst/>
            </a:prstGeom>
            <a:noFill/>
          </p:spPr>
        </p:pic>
        <p:sp>
          <p:nvSpPr>
            <p:cNvPr id="232455" name="Text Box 7"/>
            <p:cNvSpPr txBox="1">
              <a:spLocks noChangeArrowheads="1"/>
            </p:cNvSpPr>
            <p:nvPr/>
          </p:nvSpPr>
          <p:spPr bwMode="auto">
            <a:xfrm>
              <a:off x="8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0066FF"/>
                  </a:solidFill>
                  <a:latin typeface="Helvetica" pitchFamily="-96" charset="0"/>
                </a:rPr>
                <a:t>R</a:t>
              </a:r>
              <a:endParaRPr lang="en-US" sz="2400">
                <a:latin typeface="Times" pitchFamily="-96" charset="0"/>
              </a:endParaRPr>
            </a:p>
          </p:txBody>
        </p:sp>
      </p:grpSp>
      <p:grpSp>
        <p:nvGrpSpPr>
          <p:cNvPr id="232456" name="Group 8"/>
          <p:cNvGrpSpPr>
            <a:grpSpLocks/>
          </p:cNvGrpSpPr>
          <p:nvPr/>
        </p:nvGrpSpPr>
        <p:grpSpPr bwMode="auto">
          <a:xfrm>
            <a:off x="2324103" y="2369820"/>
            <a:ext cx="1406525" cy="1676400"/>
            <a:chOff x="1680" y="240"/>
            <a:chExt cx="886" cy="1056"/>
          </a:xfrm>
        </p:grpSpPr>
        <p:pic>
          <p:nvPicPr>
            <p:cNvPr id="232457" name="Picture 9"/>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2458" name="Text Box 10"/>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2459" name="Group 11"/>
          <p:cNvGrpSpPr>
            <a:grpSpLocks/>
          </p:cNvGrpSpPr>
          <p:nvPr/>
        </p:nvGrpSpPr>
        <p:grpSpPr bwMode="auto">
          <a:xfrm>
            <a:off x="4457703" y="2331720"/>
            <a:ext cx="1406525" cy="1676400"/>
            <a:chOff x="1680" y="240"/>
            <a:chExt cx="886" cy="1056"/>
          </a:xfrm>
        </p:grpSpPr>
        <p:pic>
          <p:nvPicPr>
            <p:cNvPr id="232460" name="Picture 12"/>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2461" name="Text Box 13"/>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2462" name="Group 14"/>
          <p:cNvGrpSpPr>
            <a:grpSpLocks/>
          </p:cNvGrpSpPr>
          <p:nvPr/>
        </p:nvGrpSpPr>
        <p:grpSpPr bwMode="auto">
          <a:xfrm>
            <a:off x="8534403" y="579120"/>
            <a:ext cx="1406525" cy="1676400"/>
            <a:chOff x="1680" y="240"/>
            <a:chExt cx="886" cy="1056"/>
          </a:xfrm>
        </p:grpSpPr>
        <p:pic>
          <p:nvPicPr>
            <p:cNvPr id="232463" name="Picture 15"/>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2464" name="Text Box 16"/>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2465" name="Group 17"/>
          <p:cNvGrpSpPr>
            <a:grpSpLocks/>
          </p:cNvGrpSpPr>
          <p:nvPr/>
        </p:nvGrpSpPr>
        <p:grpSpPr bwMode="auto">
          <a:xfrm>
            <a:off x="6540503" y="2331720"/>
            <a:ext cx="1406525" cy="1676400"/>
            <a:chOff x="1680" y="240"/>
            <a:chExt cx="886" cy="1056"/>
          </a:xfrm>
        </p:grpSpPr>
        <p:pic>
          <p:nvPicPr>
            <p:cNvPr id="232466" name="Picture 18"/>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2467" name="Text Box 19"/>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2468" name="Group 20"/>
          <p:cNvGrpSpPr>
            <a:grpSpLocks/>
          </p:cNvGrpSpPr>
          <p:nvPr/>
        </p:nvGrpSpPr>
        <p:grpSpPr bwMode="auto">
          <a:xfrm>
            <a:off x="6540503" y="579120"/>
            <a:ext cx="1406525" cy="1676400"/>
            <a:chOff x="1680" y="240"/>
            <a:chExt cx="886" cy="1056"/>
          </a:xfrm>
        </p:grpSpPr>
        <p:pic>
          <p:nvPicPr>
            <p:cNvPr id="232469" name="Picture 21"/>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2470" name="Text Box 22"/>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2471" name="Group 23"/>
          <p:cNvGrpSpPr>
            <a:grpSpLocks/>
          </p:cNvGrpSpPr>
          <p:nvPr/>
        </p:nvGrpSpPr>
        <p:grpSpPr bwMode="auto">
          <a:xfrm>
            <a:off x="2324103" y="4084320"/>
            <a:ext cx="1406525" cy="1676400"/>
            <a:chOff x="1680" y="240"/>
            <a:chExt cx="886" cy="1056"/>
          </a:xfrm>
        </p:grpSpPr>
        <p:pic>
          <p:nvPicPr>
            <p:cNvPr id="232472" name="Picture 24"/>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2473" name="Text Box 25"/>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2474" name="Group 26"/>
          <p:cNvGrpSpPr>
            <a:grpSpLocks/>
          </p:cNvGrpSpPr>
          <p:nvPr/>
        </p:nvGrpSpPr>
        <p:grpSpPr bwMode="auto">
          <a:xfrm>
            <a:off x="4457703" y="4084320"/>
            <a:ext cx="1406525" cy="1676400"/>
            <a:chOff x="1680" y="240"/>
            <a:chExt cx="886" cy="1056"/>
          </a:xfrm>
        </p:grpSpPr>
        <p:pic>
          <p:nvPicPr>
            <p:cNvPr id="232475" name="Picture 27"/>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2476" name="Text Box 28"/>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2477" name="Group 29"/>
          <p:cNvGrpSpPr>
            <a:grpSpLocks/>
          </p:cNvGrpSpPr>
          <p:nvPr/>
        </p:nvGrpSpPr>
        <p:grpSpPr bwMode="auto">
          <a:xfrm>
            <a:off x="6540503" y="4084320"/>
            <a:ext cx="1406525" cy="1676400"/>
            <a:chOff x="1680" y="240"/>
            <a:chExt cx="886" cy="1056"/>
          </a:xfrm>
        </p:grpSpPr>
        <p:pic>
          <p:nvPicPr>
            <p:cNvPr id="232478" name="Picture 30"/>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2479" name="Text Box 31"/>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2480" name="Group 32"/>
          <p:cNvGrpSpPr>
            <a:grpSpLocks/>
          </p:cNvGrpSpPr>
          <p:nvPr/>
        </p:nvGrpSpPr>
        <p:grpSpPr bwMode="auto">
          <a:xfrm>
            <a:off x="8534403" y="4084320"/>
            <a:ext cx="1406525" cy="1676400"/>
            <a:chOff x="1680" y="240"/>
            <a:chExt cx="886" cy="1056"/>
          </a:xfrm>
        </p:grpSpPr>
        <p:pic>
          <p:nvPicPr>
            <p:cNvPr id="232481" name="Picture 33"/>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2482" name="Text Box 34"/>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sp>
        <p:nvSpPr>
          <p:cNvPr id="232483" name="Text Box 35"/>
          <p:cNvSpPr txBox="1">
            <a:spLocks noChangeArrowheads="1"/>
          </p:cNvSpPr>
          <p:nvPr/>
        </p:nvSpPr>
        <p:spPr bwMode="auto">
          <a:xfrm>
            <a:off x="1056641" y="5835751"/>
            <a:ext cx="10078718" cy="646331"/>
          </a:xfrm>
          <a:prstGeom prst="rect">
            <a:avLst/>
          </a:prstGeom>
          <a:solidFill>
            <a:srgbClr val="FFFF99"/>
          </a:solidFill>
          <a:ln w="9525">
            <a:noFill/>
            <a:miter lim="800000"/>
            <a:headEnd/>
            <a:tailEnd/>
          </a:ln>
          <a:effectLst/>
        </p:spPr>
        <p:txBody>
          <a:bodyPr wrap="square">
            <a:spAutoFit/>
          </a:bodyPr>
          <a:lstStyle/>
          <a:p>
            <a:pPr eaLnBrk="0" hangingPunct="0">
              <a:spcBef>
                <a:spcPct val="50000"/>
              </a:spcBef>
            </a:pPr>
            <a:r>
              <a:rPr lang="el-GR" dirty="0">
                <a:latin typeface="Candara" panose="020E0502030303020204" pitchFamily="34" charset="0"/>
              </a:rPr>
              <a:t>Ένας πληθυσμός κουνουπιών που περιέχει τόσο ανθεκτικά</a:t>
            </a:r>
            <a:r>
              <a:rPr lang="en-US" dirty="0">
                <a:latin typeface="Candara" panose="020E0502030303020204" pitchFamily="34" charset="0"/>
              </a:rPr>
              <a:t> (</a:t>
            </a:r>
            <a:r>
              <a:rPr lang="en-US" dirty="0">
                <a:solidFill>
                  <a:srgbClr val="0066FF"/>
                </a:solidFill>
                <a:latin typeface="Candara" panose="020E0502030303020204" pitchFamily="34" charset="0"/>
              </a:rPr>
              <a:t>R</a:t>
            </a:r>
            <a:r>
              <a:rPr lang="en-US" dirty="0">
                <a:latin typeface="Candara" panose="020E0502030303020204" pitchFamily="34" charset="0"/>
              </a:rPr>
              <a:t>) </a:t>
            </a:r>
            <a:r>
              <a:rPr lang="el-GR" dirty="0">
                <a:latin typeface="Candara" panose="020E0502030303020204" pitchFamily="34" charset="0"/>
              </a:rPr>
              <a:t>όσο και ευαίσθητα</a:t>
            </a:r>
            <a:r>
              <a:rPr lang="en-US" dirty="0">
                <a:latin typeface="Candara" panose="020E0502030303020204" pitchFamily="34" charset="0"/>
              </a:rPr>
              <a:t> (S) </a:t>
            </a:r>
            <a:r>
              <a:rPr lang="el-GR" dirty="0">
                <a:latin typeface="Candara" panose="020E0502030303020204" pitchFamily="34" charset="0"/>
              </a:rPr>
              <a:t>άτομα, πριν από τη χρήση εντομοκτόνου</a:t>
            </a:r>
            <a:r>
              <a:rPr lang="en-US" dirty="0">
                <a:latin typeface="Candara" panose="020E0502030303020204" pitchFamily="34" charset="0"/>
              </a:rPr>
              <a:t>.  </a:t>
            </a:r>
            <a:r>
              <a:rPr lang="el-GR" dirty="0">
                <a:latin typeface="Candara" panose="020E0502030303020204" pitchFamily="34" charset="0"/>
              </a:rPr>
              <a:t>Η αναλογία του ανθεκτικού</a:t>
            </a:r>
            <a:r>
              <a:rPr lang="en-US" dirty="0">
                <a:latin typeface="Candara" panose="020E0502030303020204" pitchFamily="34" charset="0"/>
              </a:rPr>
              <a:t> R </a:t>
            </a:r>
            <a:r>
              <a:rPr lang="el-GR" dirty="0">
                <a:latin typeface="Candara" panose="020E0502030303020204" pitchFamily="34" charset="0"/>
              </a:rPr>
              <a:t>ατόμου είναι</a:t>
            </a:r>
            <a:r>
              <a:rPr lang="en-US" dirty="0">
                <a:latin typeface="Candara" panose="020E0502030303020204" pitchFamily="34" charset="0"/>
              </a:rPr>
              <a:t> 1/12 = 0.083.   </a:t>
            </a:r>
          </a:p>
        </p:txBody>
      </p:sp>
      <p:grpSp>
        <p:nvGrpSpPr>
          <p:cNvPr id="232484" name="Group 36"/>
          <p:cNvGrpSpPr>
            <a:grpSpLocks/>
          </p:cNvGrpSpPr>
          <p:nvPr/>
        </p:nvGrpSpPr>
        <p:grpSpPr bwMode="auto">
          <a:xfrm>
            <a:off x="2362203" y="579120"/>
            <a:ext cx="1406525" cy="1676400"/>
            <a:chOff x="1680" y="240"/>
            <a:chExt cx="886" cy="1056"/>
          </a:xfrm>
        </p:grpSpPr>
        <p:pic>
          <p:nvPicPr>
            <p:cNvPr id="232485" name="Picture 37"/>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2486" name="Text Box 38"/>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3474" name="Group 2"/>
          <p:cNvGrpSpPr>
            <a:grpSpLocks/>
          </p:cNvGrpSpPr>
          <p:nvPr/>
        </p:nvGrpSpPr>
        <p:grpSpPr bwMode="auto">
          <a:xfrm>
            <a:off x="4457703" y="416560"/>
            <a:ext cx="1406525" cy="1676400"/>
            <a:chOff x="1680" y="240"/>
            <a:chExt cx="886" cy="1056"/>
          </a:xfrm>
        </p:grpSpPr>
        <p:pic>
          <p:nvPicPr>
            <p:cNvPr id="233475" name="Picture 3"/>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3476" name="Text Box 4"/>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3477" name="Group 5"/>
          <p:cNvGrpSpPr>
            <a:grpSpLocks/>
          </p:cNvGrpSpPr>
          <p:nvPr/>
        </p:nvGrpSpPr>
        <p:grpSpPr bwMode="auto">
          <a:xfrm>
            <a:off x="8534403" y="2131060"/>
            <a:ext cx="1406525" cy="1752600"/>
            <a:chOff x="480" y="192"/>
            <a:chExt cx="886" cy="1104"/>
          </a:xfrm>
        </p:grpSpPr>
        <p:pic>
          <p:nvPicPr>
            <p:cNvPr id="233478" name="Picture 6"/>
            <p:cNvPicPr>
              <a:picLocks noChangeAspect="1" noChangeArrowheads="1"/>
            </p:cNvPicPr>
            <p:nvPr/>
          </p:nvPicPr>
          <p:blipFill>
            <a:blip r:embed="rId2" cstate="print"/>
            <a:srcRect/>
            <a:stretch>
              <a:fillRect/>
            </a:stretch>
          </p:blipFill>
          <p:spPr bwMode="auto">
            <a:xfrm>
              <a:off x="480" y="192"/>
              <a:ext cx="886" cy="1028"/>
            </a:xfrm>
            <a:prstGeom prst="rect">
              <a:avLst/>
            </a:prstGeom>
            <a:noFill/>
          </p:spPr>
        </p:pic>
        <p:sp>
          <p:nvSpPr>
            <p:cNvPr id="233479" name="Text Box 7"/>
            <p:cNvSpPr txBox="1">
              <a:spLocks noChangeArrowheads="1"/>
            </p:cNvSpPr>
            <p:nvPr/>
          </p:nvSpPr>
          <p:spPr bwMode="auto">
            <a:xfrm>
              <a:off x="8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0066FF"/>
                  </a:solidFill>
                  <a:latin typeface="Helvetica" pitchFamily="-96" charset="0"/>
                </a:rPr>
                <a:t>R</a:t>
              </a:r>
              <a:endParaRPr lang="en-US" sz="2400">
                <a:latin typeface="Times" pitchFamily="-96" charset="0"/>
              </a:endParaRPr>
            </a:p>
          </p:txBody>
        </p:sp>
      </p:grpSp>
      <p:grpSp>
        <p:nvGrpSpPr>
          <p:cNvPr id="233480" name="Group 8"/>
          <p:cNvGrpSpPr>
            <a:grpSpLocks/>
          </p:cNvGrpSpPr>
          <p:nvPr/>
        </p:nvGrpSpPr>
        <p:grpSpPr bwMode="auto">
          <a:xfrm>
            <a:off x="2324103" y="2207260"/>
            <a:ext cx="1406525" cy="1676400"/>
            <a:chOff x="1680" y="240"/>
            <a:chExt cx="886" cy="1056"/>
          </a:xfrm>
        </p:grpSpPr>
        <p:pic>
          <p:nvPicPr>
            <p:cNvPr id="233481" name="Picture 9"/>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3482" name="Text Box 10"/>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3483" name="Group 11"/>
          <p:cNvGrpSpPr>
            <a:grpSpLocks/>
          </p:cNvGrpSpPr>
          <p:nvPr/>
        </p:nvGrpSpPr>
        <p:grpSpPr bwMode="auto">
          <a:xfrm>
            <a:off x="4457703" y="2169160"/>
            <a:ext cx="1406525" cy="1676400"/>
            <a:chOff x="1680" y="240"/>
            <a:chExt cx="886" cy="1056"/>
          </a:xfrm>
        </p:grpSpPr>
        <p:pic>
          <p:nvPicPr>
            <p:cNvPr id="233484" name="Picture 12"/>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3485" name="Text Box 13"/>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3486" name="Group 14"/>
          <p:cNvGrpSpPr>
            <a:grpSpLocks/>
          </p:cNvGrpSpPr>
          <p:nvPr/>
        </p:nvGrpSpPr>
        <p:grpSpPr bwMode="auto">
          <a:xfrm>
            <a:off x="8534403" y="416560"/>
            <a:ext cx="1406525" cy="1676400"/>
            <a:chOff x="1680" y="240"/>
            <a:chExt cx="886" cy="1056"/>
          </a:xfrm>
        </p:grpSpPr>
        <p:pic>
          <p:nvPicPr>
            <p:cNvPr id="233487" name="Picture 15"/>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3488" name="Text Box 16"/>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3489" name="Group 17"/>
          <p:cNvGrpSpPr>
            <a:grpSpLocks/>
          </p:cNvGrpSpPr>
          <p:nvPr/>
        </p:nvGrpSpPr>
        <p:grpSpPr bwMode="auto">
          <a:xfrm>
            <a:off x="6540503" y="2169160"/>
            <a:ext cx="1406525" cy="1676400"/>
            <a:chOff x="1680" y="240"/>
            <a:chExt cx="886" cy="1056"/>
          </a:xfrm>
        </p:grpSpPr>
        <p:pic>
          <p:nvPicPr>
            <p:cNvPr id="233490" name="Picture 18"/>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3491" name="Text Box 19"/>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3492" name="Group 20"/>
          <p:cNvGrpSpPr>
            <a:grpSpLocks/>
          </p:cNvGrpSpPr>
          <p:nvPr/>
        </p:nvGrpSpPr>
        <p:grpSpPr bwMode="auto">
          <a:xfrm>
            <a:off x="6540503" y="416560"/>
            <a:ext cx="1406525" cy="1676400"/>
            <a:chOff x="1680" y="240"/>
            <a:chExt cx="886" cy="1056"/>
          </a:xfrm>
        </p:grpSpPr>
        <p:pic>
          <p:nvPicPr>
            <p:cNvPr id="233493" name="Picture 21"/>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3494" name="Text Box 22"/>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3495" name="Group 23"/>
          <p:cNvGrpSpPr>
            <a:grpSpLocks/>
          </p:cNvGrpSpPr>
          <p:nvPr/>
        </p:nvGrpSpPr>
        <p:grpSpPr bwMode="auto">
          <a:xfrm>
            <a:off x="2324103" y="3921760"/>
            <a:ext cx="1406525" cy="1676400"/>
            <a:chOff x="1680" y="240"/>
            <a:chExt cx="886" cy="1056"/>
          </a:xfrm>
        </p:grpSpPr>
        <p:pic>
          <p:nvPicPr>
            <p:cNvPr id="233496" name="Picture 24"/>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3497" name="Text Box 25"/>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3498" name="Group 26"/>
          <p:cNvGrpSpPr>
            <a:grpSpLocks/>
          </p:cNvGrpSpPr>
          <p:nvPr/>
        </p:nvGrpSpPr>
        <p:grpSpPr bwMode="auto">
          <a:xfrm>
            <a:off x="4457703" y="3921760"/>
            <a:ext cx="1406525" cy="1676400"/>
            <a:chOff x="1680" y="240"/>
            <a:chExt cx="886" cy="1056"/>
          </a:xfrm>
        </p:grpSpPr>
        <p:pic>
          <p:nvPicPr>
            <p:cNvPr id="233499" name="Picture 27"/>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3500" name="Text Box 28"/>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3501" name="Group 29"/>
          <p:cNvGrpSpPr>
            <a:grpSpLocks/>
          </p:cNvGrpSpPr>
          <p:nvPr/>
        </p:nvGrpSpPr>
        <p:grpSpPr bwMode="auto">
          <a:xfrm>
            <a:off x="6540503" y="3921760"/>
            <a:ext cx="1406525" cy="1676400"/>
            <a:chOff x="1680" y="240"/>
            <a:chExt cx="886" cy="1056"/>
          </a:xfrm>
        </p:grpSpPr>
        <p:pic>
          <p:nvPicPr>
            <p:cNvPr id="233502" name="Picture 30"/>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3503" name="Text Box 31"/>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3504" name="Group 32"/>
          <p:cNvGrpSpPr>
            <a:grpSpLocks/>
          </p:cNvGrpSpPr>
          <p:nvPr/>
        </p:nvGrpSpPr>
        <p:grpSpPr bwMode="auto">
          <a:xfrm>
            <a:off x="8534403" y="3921760"/>
            <a:ext cx="1406525" cy="1676400"/>
            <a:chOff x="1680" y="240"/>
            <a:chExt cx="886" cy="1056"/>
          </a:xfrm>
        </p:grpSpPr>
        <p:pic>
          <p:nvPicPr>
            <p:cNvPr id="233505" name="Picture 33"/>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3506" name="Text Box 34"/>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sp>
        <p:nvSpPr>
          <p:cNvPr id="233507" name="Text Box 35"/>
          <p:cNvSpPr txBox="1">
            <a:spLocks noChangeArrowheads="1"/>
          </p:cNvSpPr>
          <p:nvPr/>
        </p:nvSpPr>
        <p:spPr bwMode="auto">
          <a:xfrm>
            <a:off x="1056641" y="5679440"/>
            <a:ext cx="10078718" cy="646331"/>
          </a:xfrm>
          <a:prstGeom prst="rect">
            <a:avLst/>
          </a:prstGeom>
          <a:solidFill>
            <a:srgbClr val="FFFF99"/>
          </a:solidFill>
          <a:ln w="9525">
            <a:noFill/>
            <a:miter lim="800000"/>
            <a:headEnd/>
            <a:tailEnd/>
          </a:ln>
          <a:effectLst/>
        </p:spPr>
        <p:txBody>
          <a:bodyPr wrap="square">
            <a:spAutoFit/>
          </a:bodyPr>
          <a:lstStyle/>
          <a:p>
            <a:pPr eaLnBrk="0" hangingPunct="0">
              <a:spcBef>
                <a:spcPct val="50000"/>
              </a:spcBef>
            </a:pPr>
            <a:r>
              <a:rPr lang="el-GR" dirty="0">
                <a:latin typeface="Candara" panose="020E0502030303020204" pitchFamily="34" charset="0"/>
              </a:rPr>
              <a:t>Μετά τη χρήση του εντομοκτόνου θα επιβιώσουν τα ανθεκτικά άτομα </a:t>
            </a:r>
            <a:r>
              <a:rPr lang="en-US" dirty="0">
                <a:latin typeface="Candara" panose="020E0502030303020204" pitchFamily="34" charset="0"/>
              </a:rPr>
              <a:t>(</a:t>
            </a:r>
            <a:r>
              <a:rPr lang="en-US" dirty="0">
                <a:solidFill>
                  <a:srgbClr val="0066FF"/>
                </a:solidFill>
                <a:latin typeface="Candara" panose="020E0502030303020204" pitchFamily="34" charset="0"/>
              </a:rPr>
              <a:t>R</a:t>
            </a:r>
            <a:r>
              <a:rPr lang="en-US" dirty="0">
                <a:latin typeface="Candara" panose="020E0502030303020204" pitchFamily="34" charset="0"/>
              </a:rPr>
              <a:t>)</a:t>
            </a:r>
            <a:r>
              <a:rPr lang="el-GR" dirty="0">
                <a:latin typeface="Candara" panose="020E0502030303020204" pitchFamily="34" charset="0"/>
              </a:rPr>
              <a:t> και μερικά από τα ευαίσθητα</a:t>
            </a:r>
            <a:r>
              <a:rPr lang="en-US" dirty="0">
                <a:latin typeface="Candara" panose="020E0502030303020204" pitchFamily="34" charset="0"/>
              </a:rPr>
              <a:t> (S).  </a:t>
            </a:r>
          </a:p>
        </p:txBody>
      </p:sp>
      <p:grpSp>
        <p:nvGrpSpPr>
          <p:cNvPr id="233508" name="Group 36"/>
          <p:cNvGrpSpPr>
            <a:grpSpLocks/>
          </p:cNvGrpSpPr>
          <p:nvPr/>
        </p:nvGrpSpPr>
        <p:grpSpPr bwMode="auto">
          <a:xfrm>
            <a:off x="4724400" y="645160"/>
            <a:ext cx="1143000" cy="1143000"/>
            <a:chOff x="2016" y="336"/>
            <a:chExt cx="720" cy="720"/>
          </a:xfrm>
        </p:grpSpPr>
        <p:sp>
          <p:nvSpPr>
            <p:cNvPr id="233509" name="Line 37"/>
            <p:cNvSpPr>
              <a:spLocks noChangeShapeType="1"/>
            </p:cNvSpPr>
            <p:nvPr/>
          </p:nvSpPr>
          <p:spPr bwMode="auto">
            <a:xfrm>
              <a:off x="2112" y="432"/>
              <a:ext cx="528" cy="528"/>
            </a:xfrm>
            <a:prstGeom prst="line">
              <a:avLst/>
            </a:prstGeom>
            <a:noFill/>
            <a:ln w="57150">
              <a:solidFill>
                <a:srgbClr val="FF3300"/>
              </a:solidFill>
              <a:round/>
              <a:headEnd/>
              <a:tailEnd/>
            </a:ln>
            <a:effectLst/>
          </p:spPr>
          <p:txBody>
            <a:bodyPr wrap="none" anchor="ctr"/>
            <a:lstStyle/>
            <a:p>
              <a:endParaRPr lang="el-GR"/>
            </a:p>
          </p:txBody>
        </p:sp>
        <p:sp>
          <p:nvSpPr>
            <p:cNvPr id="233510" name="Oval 38"/>
            <p:cNvSpPr>
              <a:spLocks noChangeArrowheads="1"/>
            </p:cNvSpPr>
            <p:nvPr/>
          </p:nvSpPr>
          <p:spPr bwMode="auto">
            <a:xfrm>
              <a:off x="2016" y="336"/>
              <a:ext cx="720" cy="720"/>
            </a:xfrm>
            <a:prstGeom prst="ellipse">
              <a:avLst/>
            </a:prstGeom>
            <a:noFill/>
            <a:ln w="76200">
              <a:solidFill>
                <a:srgbClr val="FF3300"/>
              </a:solidFill>
              <a:round/>
              <a:headEnd/>
              <a:tailEnd/>
            </a:ln>
            <a:effectLst/>
          </p:spPr>
          <p:txBody>
            <a:bodyPr wrap="none" anchor="ctr"/>
            <a:lstStyle/>
            <a:p>
              <a:endParaRPr lang="el-GR"/>
            </a:p>
          </p:txBody>
        </p:sp>
      </p:grpSp>
      <p:grpSp>
        <p:nvGrpSpPr>
          <p:cNvPr id="233511" name="Group 39"/>
          <p:cNvGrpSpPr>
            <a:grpSpLocks/>
          </p:cNvGrpSpPr>
          <p:nvPr/>
        </p:nvGrpSpPr>
        <p:grpSpPr bwMode="auto">
          <a:xfrm>
            <a:off x="6781800" y="721360"/>
            <a:ext cx="1143000" cy="1143000"/>
            <a:chOff x="2016" y="336"/>
            <a:chExt cx="720" cy="720"/>
          </a:xfrm>
        </p:grpSpPr>
        <p:sp>
          <p:nvSpPr>
            <p:cNvPr id="233512" name="Line 40"/>
            <p:cNvSpPr>
              <a:spLocks noChangeShapeType="1"/>
            </p:cNvSpPr>
            <p:nvPr/>
          </p:nvSpPr>
          <p:spPr bwMode="auto">
            <a:xfrm>
              <a:off x="2112" y="432"/>
              <a:ext cx="528" cy="528"/>
            </a:xfrm>
            <a:prstGeom prst="line">
              <a:avLst/>
            </a:prstGeom>
            <a:noFill/>
            <a:ln w="57150">
              <a:solidFill>
                <a:srgbClr val="FF3300"/>
              </a:solidFill>
              <a:round/>
              <a:headEnd/>
              <a:tailEnd/>
            </a:ln>
            <a:effectLst/>
          </p:spPr>
          <p:txBody>
            <a:bodyPr wrap="none" anchor="ctr"/>
            <a:lstStyle/>
            <a:p>
              <a:endParaRPr lang="el-GR"/>
            </a:p>
          </p:txBody>
        </p:sp>
        <p:sp>
          <p:nvSpPr>
            <p:cNvPr id="233513" name="Oval 41"/>
            <p:cNvSpPr>
              <a:spLocks noChangeArrowheads="1"/>
            </p:cNvSpPr>
            <p:nvPr/>
          </p:nvSpPr>
          <p:spPr bwMode="auto">
            <a:xfrm>
              <a:off x="2016" y="336"/>
              <a:ext cx="720" cy="720"/>
            </a:xfrm>
            <a:prstGeom prst="ellipse">
              <a:avLst/>
            </a:prstGeom>
            <a:noFill/>
            <a:ln w="76200">
              <a:solidFill>
                <a:srgbClr val="FF3300"/>
              </a:solidFill>
              <a:round/>
              <a:headEnd/>
              <a:tailEnd/>
            </a:ln>
            <a:effectLst/>
          </p:spPr>
          <p:txBody>
            <a:bodyPr wrap="none" anchor="ctr"/>
            <a:lstStyle/>
            <a:p>
              <a:endParaRPr lang="el-GR"/>
            </a:p>
          </p:txBody>
        </p:sp>
      </p:grpSp>
      <p:grpSp>
        <p:nvGrpSpPr>
          <p:cNvPr id="233514" name="Group 42"/>
          <p:cNvGrpSpPr>
            <a:grpSpLocks/>
          </p:cNvGrpSpPr>
          <p:nvPr/>
        </p:nvGrpSpPr>
        <p:grpSpPr bwMode="auto">
          <a:xfrm>
            <a:off x="4648200" y="2397760"/>
            <a:ext cx="1143000" cy="1143000"/>
            <a:chOff x="2016" y="336"/>
            <a:chExt cx="720" cy="720"/>
          </a:xfrm>
        </p:grpSpPr>
        <p:sp>
          <p:nvSpPr>
            <p:cNvPr id="233515" name="Line 43"/>
            <p:cNvSpPr>
              <a:spLocks noChangeShapeType="1"/>
            </p:cNvSpPr>
            <p:nvPr/>
          </p:nvSpPr>
          <p:spPr bwMode="auto">
            <a:xfrm>
              <a:off x="2112" y="432"/>
              <a:ext cx="528" cy="528"/>
            </a:xfrm>
            <a:prstGeom prst="line">
              <a:avLst/>
            </a:prstGeom>
            <a:noFill/>
            <a:ln w="57150">
              <a:solidFill>
                <a:srgbClr val="FF3300"/>
              </a:solidFill>
              <a:round/>
              <a:headEnd/>
              <a:tailEnd/>
            </a:ln>
            <a:effectLst/>
          </p:spPr>
          <p:txBody>
            <a:bodyPr wrap="none" anchor="ctr"/>
            <a:lstStyle/>
            <a:p>
              <a:endParaRPr lang="el-GR"/>
            </a:p>
          </p:txBody>
        </p:sp>
        <p:sp>
          <p:nvSpPr>
            <p:cNvPr id="233516" name="Oval 44"/>
            <p:cNvSpPr>
              <a:spLocks noChangeArrowheads="1"/>
            </p:cNvSpPr>
            <p:nvPr/>
          </p:nvSpPr>
          <p:spPr bwMode="auto">
            <a:xfrm>
              <a:off x="2016" y="336"/>
              <a:ext cx="720" cy="720"/>
            </a:xfrm>
            <a:prstGeom prst="ellipse">
              <a:avLst/>
            </a:prstGeom>
            <a:noFill/>
            <a:ln w="76200">
              <a:solidFill>
                <a:srgbClr val="FF3300"/>
              </a:solidFill>
              <a:round/>
              <a:headEnd/>
              <a:tailEnd/>
            </a:ln>
            <a:effectLst/>
          </p:spPr>
          <p:txBody>
            <a:bodyPr wrap="none" anchor="ctr"/>
            <a:lstStyle/>
            <a:p>
              <a:endParaRPr lang="el-GR"/>
            </a:p>
          </p:txBody>
        </p:sp>
      </p:grpSp>
      <p:grpSp>
        <p:nvGrpSpPr>
          <p:cNvPr id="233517" name="Group 45"/>
          <p:cNvGrpSpPr>
            <a:grpSpLocks/>
          </p:cNvGrpSpPr>
          <p:nvPr/>
        </p:nvGrpSpPr>
        <p:grpSpPr bwMode="auto">
          <a:xfrm>
            <a:off x="6781800" y="2397760"/>
            <a:ext cx="1143000" cy="1143000"/>
            <a:chOff x="2016" y="336"/>
            <a:chExt cx="720" cy="720"/>
          </a:xfrm>
        </p:grpSpPr>
        <p:sp>
          <p:nvSpPr>
            <p:cNvPr id="233518" name="Line 46"/>
            <p:cNvSpPr>
              <a:spLocks noChangeShapeType="1"/>
            </p:cNvSpPr>
            <p:nvPr/>
          </p:nvSpPr>
          <p:spPr bwMode="auto">
            <a:xfrm>
              <a:off x="2112" y="432"/>
              <a:ext cx="528" cy="528"/>
            </a:xfrm>
            <a:prstGeom prst="line">
              <a:avLst/>
            </a:prstGeom>
            <a:noFill/>
            <a:ln w="57150">
              <a:solidFill>
                <a:srgbClr val="FF3300"/>
              </a:solidFill>
              <a:round/>
              <a:headEnd/>
              <a:tailEnd/>
            </a:ln>
            <a:effectLst/>
          </p:spPr>
          <p:txBody>
            <a:bodyPr wrap="none" anchor="ctr"/>
            <a:lstStyle/>
            <a:p>
              <a:endParaRPr lang="el-GR"/>
            </a:p>
          </p:txBody>
        </p:sp>
        <p:sp>
          <p:nvSpPr>
            <p:cNvPr id="233519" name="Oval 47"/>
            <p:cNvSpPr>
              <a:spLocks noChangeArrowheads="1"/>
            </p:cNvSpPr>
            <p:nvPr/>
          </p:nvSpPr>
          <p:spPr bwMode="auto">
            <a:xfrm>
              <a:off x="2016" y="336"/>
              <a:ext cx="720" cy="720"/>
            </a:xfrm>
            <a:prstGeom prst="ellipse">
              <a:avLst/>
            </a:prstGeom>
            <a:noFill/>
            <a:ln w="76200">
              <a:solidFill>
                <a:srgbClr val="FF3300"/>
              </a:solidFill>
              <a:round/>
              <a:headEnd/>
              <a:tailEnd/>
            </a:ln>
            <a:effectLst/>
          </p:spPr>
          <p:txBody>
            <a:bodyPr wrap="none" anchor="ctr"/>
            <a:lstStyle/>
            <a:p>
              <a:endParaRPr lang="el-GR"/>
            </a:p>
          </p:txBody>
        </p:sp>
      </p:grpSp>
      <p:grpSp>
        <p:nvGrpSpPr>
          <p:cNvPr id="233520" name="Group 48"/>
          <p:cNvGrpSpPr>
            <a:grpSpLocks/>
          </p:cNvGrpSpPr>
          <p:nvPr/>
        </p:nvGrpSpPr>
        <p:grpSpPr bwMode="auto">
          <a:xfrm>
            <a:off x="2514600" y="4302760"/>
            <a:ext cx="1143000" cy="1143000"/>
            <a:chOff x="2016" y="336"/>
            <a:chExt cx="720" cy="720"/>
          </a:xfrm>
        </p:grpSpPr>
        <p:sp>
          <p:nvSpPr>
            <p:cNvPr id="233521" name="Line 49"/>
            <p:cNvSpPr>
              <a:spLocks noChangeShapeType="1"/>
            </p:cNvSpPr>
            <p:nvPr/>
          </p:nvSpPr>
          <p:spPr bwMode="auto">
            <a:xfrm>
              <a:off x="2112" y="432"/>
              <a:ext cx="528" cy="528"/>
            </a:xfrm>
            <a:prstGeom prst="line">
              <a:avLst/>
            </a:prstGeom>
            <a:noFill/>
            <a:ln w="57150">
              <a:solidFill>
                <a:srgbClr val="FF3300"/>
              </a:solidFill>
              <a:round/>
              <a:headEnd/>
              <a:tailEnd/>
            </a:ln>
            <a:effectLst/>
          </p:spPr>
          <p:txBody>
            <a:bodyPr wrap="none" anchor="ctr"/>
            <a:lstStyle/>
            <a:p>
              <a:endParaRPr lang="el-GR"/>
            </a:p>
          </p:txBody>
        </p:sp>
        <p:sp>
          <p:nvSpPr>
            <p:cNvPr id="233522" name="Oval 50"/>
            <p:cNvSpPr>
              <a:spLocks noChangeArrowheads="1"/>
            </p:cNvSpPr>
            <p:nvPr/>
          </p:nvSpPr>
          <p:spPr bwMode="auto">
            <a:xfrm>
              <a:off x="2016" y="336"/>
              <a:ext cx="720" cy="720"/>
            </a:xfrm>
            <a:prstGeom prst="ellipse">
              <a:avLst/>
            </a:prstGeom>
            <a:noFill/>
            <a:ln w="76200">
              <a:solidFill>
                <a:srgbClr val="FF3300"/>
              </a:solidFill>
              <a:round/>
              <a:headEnd/>
              <a:tailEnd/>
            </a:ln>
            <a:effectLst/>
          </p:spPr>
          <p:txBody>
            <a:bodyPr wrap="none" anchor="ctr"/>
            <a:lstStyle/>
            <a:p>
              <a:endParaRPr lang="el-GR"/>
            </a:p>
          </p:txBody>
        </p:sp>
      </p:grpSp>
      <p:grpSp>
        <p:nvGrpSpPr>
          <p:cNvPr id="233523" name="Group 51"/>
          <p:cNvGrpSpPr>
            <a:grpSpLocks/>
          </p:cNvGrpSpPr>
          <p:nvPr/>
        </p:nvGrpSpPr>
        <p:grpSpPr bwMode="auto">
          <a:xfrm>
            <a:off x="6705600" y="4226560"/>
            <a:ext cx="1143000" cy="1143000"/>
            <a:chOff x="2016" y="336"/>
            <a:chExt cx="720" cy="720"/>
          </a:xfrm>
        </p:grpSpPr>
        <p:sp>
          <p:nvSpPr>
            <p:cNvPr id="233524" name="Line 52"/>
            <p:cNvSpPr>
              <a:spLocks noChangeShapeType="1"/>
            </p:cNvSpPr>
            <p:nvPr/>
          </p:nvSpPr>
          <p:spPr bwMode="auto">
            <a:xfrm>
              <a:off x="2112" y="432"/>
              <a:ext cx="528" cy="528"/>
            </a:xfrm>
            <a:prstGeom prst="line">
              <a:avLst/>
            </a:prstGeom>
            <a:noFill/>
            <a:ln w="57150">
              <a:solidFill>
                <a:srgbClr val="FF3300"/>
              </a:solidFill>
              <a:round/>
              <a:headEnd/>
              <a:tailEnd/>
            </a:ln>
            <a:effectLst/>
          </p:spPr>
          <p:txBody>
            <a:bodyPr wrap="none" anchor="ctr"/>
            <a:lstStyle/>
            <a:p>
              <a:endParaRPr lang="el-GR"/>
            </a:p>
          </p:txBody>
        </p:sp>
        <p:sp>
          <p:nvSpPr>
            <p:cNvPr id="233525" name="Oval 53"/>
            <p:cNvSpPr>
              <a:spLocks noChangeArrowheads="1"/>
            </p:cNvSpPr>
            <p:nvPr/>
          </p:nvSpPr>
          <p:spPr bwMode="auto">
            <a:xfrm>
              <a:off x="2016" y="336"/>
              <a:ext cx="720" cy="720"/>
            </a:xfrm>
            <a:prstGeom prst="ellipse">
              <a:avLst/>
            </a:prstGeom>
            <a:noFill/>
            <a:ln w="76200">
              <a:solidFill>
                <a:srgbClr val="FF3300"/>
              </a:solidFill>
              <a:round/>
              <a:headEnd/>
              <a:tailEnd/>
            </a:ln>
            <a:effectLst/>
          </p:spPr>
          <p:txBody>
            <a:bodyPr wrap="none" anchor="ctr"/>
            <a:lstStyle/>
            <a:p>
              <a:endParaRPr lang="el-GR"/>
            </a:p>
          </p:txBody>
        </p:sp>
      </p:grpSp>
      <p:grpSp>
        <p:nvGrpSpPr>
          <p:cNvPr id="233526" name="Group 54"/>
          <p:cNvGrpSpPr>
            <a:grpSpLocks/>
          </p:cNvGrpSpPr>
          <p:nvPr/>
        </p:nvGrpSpPr>
        <p:grpSpPr bwMode="auto">
          <a:xfrm>
            <a:off x="8763000" y="721360"/>
            <a:ext cx="1143000" cy="1143000"/>
            <a:chOff x="2016" y="336"/>
            <a:chExt cx="720" cy="720"/>
          </a:xfrm>
        </p:grpSpPr>
        <p:sp>
          <p:nvSpPr>
            <p:cNvPr id="233527" name="Line 55"/>
            <p:cNvSpPr>
              <a:spLocks noChangeShapeType="1"/>
            </p:cNvSpPr>
            <p:nvPr/>
          </p:nvSpPr>
          <p:spPr bwMode="auto">
            <a:xfrm>
              <a:off x="2112" y="432"/>
              <a:ext cx="528" cy="528"/>
            </a:xfrm>
            <a:prstGeom prst="line">
              <a:avLst/>
            </a:prstGeom>
            <a:noFill/>
            <a:ln w="57150">
              <a:solidFill>
                <a:srgbClr val="FF3300"/>
              </a:solidFill>
              <a:round/>
              <a:headEnd/>
              <a:tailEnd/>
            </a:ln>
            <a:effectLst/>
          </p:spPr>
          <p:txBody>
            <a:bodyPr wrap="none" anchor="ctr"/>
            <a:lstStyle/>
            <a:p>
              <a:endParaRPr lang="el-GR"/>
            </a:p>
          </p:txBody>
        </p:sp>
        <p:sp>
          <p:nvSpPr>
            <p:cNvPr id="233528" name="Oval 56"/>
            <p:cNvSpPr>
              <a:spLocks noChangeArrowheads="1"/>
            </p:cNvSpPr>
            <p:nvPr/>
          </p:nvSpPr>
          <p:spPr bwMode="auto">
            <a:xfrm>
              <a:off x="2016" y="336"/>
              <a:ext cx="720" cy="720"/>
            </a:xfrm>
            <a:prstGeom prst="ellipse">
              <a:avLst/>
            </a:prstGeom>
            <a:noFill/>
            <a:ln w="76200">
              <a:solidFill>
                <a:srgbClr val="FF3300"/>
              </a:solidFill>
              <a:round/>
              <a:headEnd/>
              <a:tailEnd/>
            </a:ln>
            <a:effectLst/>
          </p:spPr>
          <p:txBody>
            <a:bodyPr wrap="none" anchor="ctr"/>
            <a:lstStyle/>
            <a:p>
              <a:endParaRPr lang="el-GR"/>
            </a:p>
          </p:txBody>
        </p:sp>
      </p:grpSp>
      <p:grpSp>
        <p:nvGrpSpPr>
          <p:cNvPr id="233529" name="Group 57"/>
          <p:cNvGrpSpPr>
            <a:grpSpLocks/>
          </p:cNvGrpSpPr>
          <p:nvPr/>
        </p:nvGrpSpPr>
        <p:grpSpPr bwMode="auto">
          <a:xfrm>
            <a:off x="8763000" y="4226560"/>
            <a:ext cx="1143000" cy="1143000"/>
            <a:chOff x="2016" y="336"/>
            <a:chExt cx="720" cy="720"/>
          </a:xfrm>
        </p:grpSpPr>
        <p:sp>
          <p:nvSpPr>
            <p:cNvPr id="233530" name="Line 58"/>
            <p:cNvSpPr>
              <a:spLocks noChangeShapeType="1"/>
            </p:cNvSpPr>
            <p:nvPr/>
          </p:nvSpPr>
          <p:spPr bwMode="auto">
            <a:xfrm>
              <a:off x="2112" y="432"/>
              <a:ext cx="528" cy="528"/>
            </a:xfrm>
            <a:prstGeom prst="line">
              <a:avLst/>
            </a:prstGeom>
            <a:noFill/>
            <a:ln w="57150">
              <a:solidFill>
                <a:srgbClr val="FF3300"/>
              </a:solidFill>
              <a:round/>
              <a:headEnd/>
              <a:tailEnd/>
            </a:ln>
            <a:effectLst/>
          </p:spPr>
          <p:txBody>
            <a:bodyPr wrap="none" anchor="ctr"/>
            <a:lstStyle/>
            <a:p>
              <a:endParaRPr lang="el-GR"/>
            </a:p>
          </p:txBody>
        </p:sp>
        <p:sp>
          <p:nvSpPr>
            <p:cNvPr id="233531" name="Oval 59"/>
            <p:cNvSpPr>
              <a:spLocks noChangeArrowheads="1"/>
            </p:cNvSpPr>
            <p:nvPr/>
          </p:nvSpPr>
          <p:spPr bwMode="auto">
            <a:xfrm>
              <a:off x="2016" y="336"/>
              <a:ext cx="720" cy="720"/>
            </a:xfrm>
            <a:prstGeom prst="ellipse">
              <a:avLst/>
            </a:prstGeom>
            <a:noFill/>
            <a:ln w="76200">
              <a:solidFill>
                <a:srgbClr val="FF3300"/>
              </a:solidFill>
              <a:round/>
              <a:headEnd/>
              <a:tailEnd/>
            </a:ln>
            <a:effectLst/>
          </p:spPr>
          <p:txBody>
            <a:bodyPr wrap="none" anchor="ctr"/>
            <a:lstStyle/>
            <a:p>
              <a:endParaRPr lang="el-GR"/>
            </a:p>
          </p:txBody>
        </p:sp>
      </p:grpSp>
      <p:grpSp>
        <p:nvGrpSpPr>
          <p:cNvPr id="233532" name="Group 60"/>
          <p:cNvGrpSpPr>
            <a:grpSpLocks/>
          </p:cNvGrpSpPr>
          <p:nvPr/>
        </p:nvGrpSpPr>
        <p:grpSpPr bwMode="auto">
          <a:xfrm>
            <a:off x="2286003" y="416560"/>
            <a:ext cx="1406525" cy="1676400"/>
            <a:chOff x="1680" y="240"/>
            <a:chExt cx="886" cy="1056"/>
          </a:xfrm>
        </p:grpSpPr>
        <p:pic>
          <p:nvPicPr>
            <p:cNvPr id="233533" name="Picture 61"/>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3534" name="Text Box 62"/>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3535" name="Group 63"/>
          <p:cNvGrpSpPr>
            <a:grpSpLocks/>
          </p:cNvGrpSpPr>
          <p:nvPr/>
        </p:nvGrpSpPr>
        <p:grpSpPr bwMode="auto">
          <a:xfrm>
            <a:off x="2514600" y="721360"/>
            <a:ext cx="1143000" cy="1143000"/>
            <a:chOff x="2016" y="336"/>
            <a:chExt cx="720" cy="720"/>
          </a:xfrm>
        </p:grpSpPr>
        <p:sp>
          <p:nvSpPr>
            <p:cNvPr id="233536" name="Line 64"/>
            <p:cNvSpPr>
              <a:spLocks noChangeShapeType="1"/>
            </p:cNvSpPr>
            <p:nvPr/>
          </p:nvSpPr>
          <p:spPr bwMode="auto">
            <a:xfrm>
              <a:off x="2112" y="432"/>
              <a:ext cx="528" cy="528"/>
            </a:xfrm>
            <a:prstGeom prst="line">
              <a:avLst/>
            </a:prstGeom>
            <a:noFill/>
            <a:ln w="57150">
              <a:solidFill>
                <a:srgbClr val="FF3300"/>
              </a:solidFill>
              <a:round/>
              <a:headEnd/>
              <a:tailEnd/>
            </a:ln>
            <a:effectLst/>
          </p:spPr>
          <p:txBody>
            <a:bodyPr wrap="none" anchor="ctr"/>
            <a:lstStyle/>
            <a:p>
              <a:endParaRPr lang="el-GR"/>
            </a:p>
          </p:txBody>
        </p:sp>
        <p:sp>
          <p:nvSpPr>
            <p:cNvPr id="233537" name="Oval 65"/>
            <p:cNvSpPr>
              <a:spLocks noChangeArrowheads="1"/>
            </p:cNvSpPr>
            <p:nvPr/>
          </p:nvSpPr>
          <p:spPr bwMode="auto">
            <a:xfrm>
              <a:off x="2016" y="336"/>
              <a:ext cx="720" cy="720"/>
            </a:xfrm>
            <a:prstGeom prst="ellipse">
              <a:avLst/>
            </a:prstGeom>
            <a:noFill/>
            <a:ln w="76200">
              <a:solidFill>
                <a:srgbClr val="FF3300"/>
              </a:solidFill>
              <a:round/>
              <a:headEnd/>
              <a:tailEnd/>
            </a:ln>
            <a:effectLst/>
          </p:spPr>
          <p:txBody>
            <a:bodyPr wrap="none" anchor="ctr"/>
            <a:lstStyle/>
            <a:p>
              <a:endParaRPr lang="el-GR"/>
            </a:p>
          </p:txBody>
        </p:sp>
      </p:grpSp>
      <p:sp>
        <p:nvSpPr>
          <p:cNvPr id="66" name="Ορθογώνιο 65">
            <a:extLst>
              <a:ext uri="{FF2B5EF4-FFF2-40B4-BE49-F238E27FC236}">
                <a16:creationId xmlns:a16="http://schemas.microsoft.com/office/drawing/2014/main" id="{68DC1C7E-EBC9-42E1-8245-A41FA7F49FC7}"/>
              </a:ext>
            </a:extLst>
          </p:cNvPr>
          <p:cNvSpPr/>
          <p:nvPr/>
        </p:nvSpPr>
        <p:spPr>
          <a:xfrm>
            <a:off x="0" y="0"/>
            <a:ext cx="12192000" cy="567757"/>
          </a:xfrm>
          <a:prstGeom prst="rect">
            <a:avLst/>
          </a:prstGeom>
          <a:solidFill>
            <a:srgbClr val="427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Ορθογώνιο 66">
            <a:extLst>
              <a:ext uri="{FF2B5EF4-FFF2-40B4-BE49-F238E27FC236}">
                <a16:creationId xmlns:a16="http://schemas.microsoft.com/office/drawing/2014/main" id="{71E3FCBF-D0F4-4C35-B036-282F659CD159}"/>
              </a:ext>
            </a:extLst>
          </p:cNvPr>
          <p:cNvSpPr/>
          <p:nvPr/>
        </p:nvSpPr>
        <p:spPr>
          <a:xfrm rot="5400000">
            <a:off x="8777940" y="2909272"/>
            <a:ext cx="5771479" cy="1056640"/>
          </a:xfrm>
          <a:prstGeom prst="rect">
            <a:avLst/>
          </a:prstGeom>
          <a:solidFill>
            <a:srgbClr val="427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Ορθογώνιο 67">
            <a:extLst>
              <a:ext uri="{FF2B5EF4-FFF2-40B4-BE49-F238E27FC236}">
                <a16:creationId xmlns:a16="http://schemas.microsoft.com/office/drawing/2014/main" id="{5B67184A-5E1F-445D-ABCA-11804AF43AFE}"/>
              </a:ext>
            </a:extLst>
          </p:cNvPr>
          <p:cNvSpPr/>
          <p:nvPr/>
        </p:nvSpPr>
        <p:spPr>
          <a:xfrm>
            <a:off x="0" y="6323329"/>
            <a:ext cx="12192000" cy="567757"/>
          </a:xfrm>
          <a:prstGeom prst="rect">
            <a:avLst/>
          </a:prstGeom>
          <a:solidFill>
            <a:srgbClr val="427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Ορθογώνιο 68">
            <a:extLst>
              <a:ext uri="{FF2B5EF4-FFF2-40B4-BE49-F238E27FC236}">
                <a16:creationId xmlns:a16="http://schemas.microsoft.com/office/drawing/2014/main" id="{3EB4AAA4-81EA-4DAD-BBFB-DBB0257C4FA8}"/>
              </a:ext>
            </a:extLst>
          </p:cNvPr>
          <p:cNvSpPr/>
          <p:nvPr/>
        </p:nvSpPr>
        <p:spPr>
          <a:xfrm rot="5400000">
            <a:off x="-2413967" y="2871169"/>
            <a:ext cx="5884576" cy="1056640"/>
          </a:xfrm>
          <a:prstGeom prst="rect">
            <a:avLst/>
          </a:prstGeom>
          <a:solidFill>
            <a:srgbClr val="427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4498" name="Group 2"/>
          <p:cNvGrpSpPr>
            <a:grpSpLocks/>
          </p:cNvGrpSpPr>
          <p:nvPr/>
        </p:nvGrpSpPr>
        <p:grpSpPr bwMode="auto">
          <a:xfrm>
            <a:off x="8534403" y="2019300"/>
            <a:ext cx="1406525" cy="1752600"/>
            <a:chOff x="480" y="192"/>
            <a:chExt cx="886" cy="1104"/>
          </a:xfrm>
        </p:grpSpPr>
        <p:pic>
          <p:nvPicPr>
            <p:cNvPr id="234499" name="Picture 3"/>
            <p:cNvPicPr>
              <a:picLocks noChangeAspect="1" noChangeArrowheads="1"/>
            </p:cNvPicPr>
            <p:nvPr/>
          </p:nvPicPr>
          <p:blipFill>
            <a:blip r:embed="rId2" cstate="print"/>
            <a:srcRect/>
            <a:stretch>
              <a:fillRect/>
            </a:stretch>
          </p:blipFill>
          <p:spPr bwMode="auto">
            <a:xfrm>
              <a:off x="480" y="192"/>
              <a:ext cx="886" cy="1028"/>
            </a:xfrm>
            <a:prstGeom prst="rect">
              <a:avLst/>
            </a:prstGeom>
            <a:noFill/>
          </p:spPr>
        </p:pic>
        <p:sp>
          <p:nvSpPr>
            <p:cNvPr id="234500" name="Text Box 4"/>
            <p:cNvSpPr txBox="1">
              <a:spLocks noChangeArrowheads="1"/>
            </p:cNvSpPr>
            <p:nvPr/>
          </p:nvSpPr>
          <p:spPr bwMode="auto">
            <a:xfrm>
              <a:off x="8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0066FF"/>
                  </a:solidFill>
                  <a:latin typeface="Helvetica" pitchFamily="-96" charset="0"/>
                </a:rPr>
                <a:t>R</a:t>
              </a:r>
              <a:endParaRPr lang="en-US" sz="2400">
                <a:latin typeface="Times" pitchFamily="-96" charset="0"/>
              </a:endParaRPr>
            </a:p>
          </p:txBody>
        </p:sp>
      </p:grpSp>
      <p:grpSp>
        <p:nvGrpSpPr>
          <p:cNvPr id="234501" name="Group 5"/>
          <p:cNvGrpSpPr>
            <a:grpSpLocks/>
          </p:cNvGrpSpPr>
          <p:nvPr/>
        </p:nvGrpSpPr>
        <p:grpSpPr bwMode="auto">
          <a:xfrm>
            <a:off x="2324103" y="2095500"/>
            <a:ext cx="1406525" cy="1676400"/>
            <a:chOff x="1680" y="240"/>
            <a:chExt cx="886" cy="1056"/>
          </a:xfrm>
        </p:grpSpPr>
        <p:pic>
          <p:nvPicPr>
            <p:cNvPr id="234502" name="Picture 6"/>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4503" name="Text Box 7"/>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4504" name="Group 8"/>
          <p:cNvGrpSpPr>
            <a:grpSpLocks/>
          </p:cNvGrpSpPr>
          <p:nvPr/>
        </p:nvGrpSpPr>
        <p:grpSpPr bwMode="auto">
          <a:xfrm>
            <a:off x="4457703" y="3810000"/>
            <a:ext cx="1406525" cy="1676400"/>
            <a:chOff x="1680" y="240"/>
            <a:chExt cx="886" cy="1056"/>
          </a:xfrm>
        </p:grpSpPr>
        <p:pic>
          <p:nvPicPr>
            <p:cNvPr id="234505" name="Picture 9"/>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4506" name="Text Box 10"/>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sp>
        <p:nvSpPr>
          <p:cNvPr id="234507" name="Text Box 11"/>
          <p:cNvSpPr txBox="1">
            <a:spLocks noChangeArrowheads="1"/>
          </p:cNvSpPr>
          <p:nvPr/>
        </p:nvSpPr>
        <p:spPr bwMode="auto">
          <a:xfrm>
            <a:off x="1905000" y="5833347"/>
            <a:ext cx="8382000" cy="369332"/>
          </a:xfrm>
          <a:prstGeom prst="rect">
            <a:avLst/>
          </a:prstGeom>
          <a:solidFill>
            <a:srgbClr val="FFFF99"/>
          </a:solidFill>
          <a:ln w="9525">
            <a:noFill/>
            <a:miter lim="800000"/>
            <a:headEnd/>
            <a:tailEnd/>
          </a:ln>
          <a:effectLst/>
        </p:spPr>
        <p:txBody>
          <a:bodyPr>
            <a:spAutoFit/>
          </a:bodyPr>
          <a:lstStyle/>
          <a:p>
            <a:pPr algn="ctr" eaLnBrk="0" hangingPunct="0">
              <a:spcBef>
                <a:spcPct val="50000"/>
              </a:spcBef>
            </a:pPr>
            <a:r>
              <a:rPr lang="el-GR" dirty="0">
                <a:latin typeface="Candara" panose="020E0502030303020204" pitchFamily="34" charset="0"/>
              </a:rPr>
              <a:t>Η αναλογία των ανθεκτικών</a:t>
            </a:r>
            <a:r>
              <a:rPr lang="en-US" dirty="0">
                <a:latin typeface="Candara" panose="020E0502030303020204" pitchFamily="34" charset="0"/>
              </a:rPr>
              <a:t> (</a:t>
            </a:r>
            <a:r>
              <a:rPr lang="en-US" dirty="0">
                <a:solidFill>
                  <a:srgbClr val="0066FF"/>
                </a:solidFill>
                <a:latin typeface="Candara" panose="020E0502030303020204" pitchFamily="34" charset="0"/>
              </a:rPr>
              <a:t>R</a:t>
            </a:r>
            <a:r>
              <a:rPr lang="en-US" dirty="0">
                <a:latin typeface="Candara" panose="020E0502030303020204" pitchFamily="34" charset="0"/>
              </a:rPr>
              <a:t>) </a:t>
            </a:r>
            <a:r>
              <a:rPr lang="el-GR" dirty="0">
                <a:latin typeface="Candara" panose="020E0502030303020204" pitchFamily="34" charset="0"/>
              </a:rPr>
              <a:t>ατόμων είναι τώρα</a:t>
            </a:r>
            <a:r>
              <a:rPr lang="en-US" dirty="0">
                <a:latin typeface="Candara" panose="020E0502030303020204" pitchFamily="34" charset="0"/>
              </a:rPr>
              <a:t> 1/3 = 0.333. </a:t>
            </a:r>
          </a:p>
        </p:txBody>
      </p:sp>
      <p:sp>
        <p:nvSpPr>
          <p:cNvPr id="12" name="Ορθογώνιο 11">
            <a:extLst>
              <a:ext uri="{FF2B5EF4-FFF2-40B4-BE49-F238E27FC236}">
                <a16:creationId xmlns:a16="http://schemas.microsoft.com/office/drawing/2014/main" id="{8546C26A-C426-4374-9552-59F159435F02}"/>
              </a:ext>
            </a:extLst>
          </p:cNvPr>
          <p:cNvSpPr/>
          <p:nvPr/>
        </p:nvSpPr>
        <p:spPr>
          <a:xfrm>
            <a:off x="0" y="0"/>
            <a:ext cx="12192000" cy="567757"/>
          </a:xfrm>
          <a:prstGeom prst="rect">
            <a:avLst/>
          </a:prstGeom>
          <a:solidFill>
            <a:srgbClr val="427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Ορθογώνιο 12">
            <a:extLst>
              <a:ext uri="{FF2B5EF4-FFF2-40B4-BE49-F238E27FC236}">
                <a16:creationId xmlns:a16="http://schemas.microsoft.com/office/drawing/2014/main" id="{75404605-8C5A-4655-8B7A-DBCE9D0A07D4}"/>
              </a:ext>
            </a:extLst>
          </p:cNvPr>
          <p:cNvSpPr/>
          <p:nvPr/>
        </p:nvSpPr>
        <p:spPr>
          <a:xfrm rot="5400000">
            <a:off x="8777940" y="2909272"/>
            <a:ext cx="5771479" cy="1056640"/>
          </a:xfrm>
          <a:prstGeom prst="rect">
            <a:avLst/>
          </a:prstGeom>
          <a:solidFill>
            <a:srgbClr val="427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Ορθογώνιο 13">
            <a:extLst>
              <a:ext uri="{FF2B5EF4-FFF2-40B4-BE49-F238E27FC236}">
                <a16:creationId xmlns:a16="http://schemas.microsoft.com/office/drawing/2014/main" id="{5A272D1B-EDE5-418F-863B-B6F100A0A6B4}"/>
              </a:ext>
            </a:extLst>
          </p:cNvPr>
          <p:cNvSpPr/>
          <p:nvPr/>
        </p:nvSpPr>
        <p:spPr>
          <a:xfrm>
            <a:off x="0" y="6323329"/>
            <a:ext cx="12192000" cy="567757"/>
          </a:xfrm>
          <a:prstGeom prst="rect">
            <a:avLst/>
          </a:prstGeom>
          <a:solidFill>
            <a:srgbClr val="427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Ορθογώνιο 14">
            <a:extLst>
              <a:ext uri="{FF2B5EF4-FFF2-40B4-BE49-F238E27FC236}">
                <a16:creationId xmlns:a16="http://schemas.microsoft.com/office/drawing/2014/main" id="{32B4374C-558F-428C-BC28-B2B4781BF14A}"/>
              </a:ext>
            </a:extLst>
          </p:cNvPr>
          <p:cNvSpPr/>
          <p:nvPr/>
        </p:nvSpPr>
        <p:spPr>
          <a:xfrm rot="5400000">
            <a:off x="-2413967" y="2871169"/>
            <a:ext cx="5884576" cy="1056640"/>
          </a:xfrm>
          <a:prstGeom prst="rect">
            <a:avLst/>
          </a:prstGeom>
          <a:solidFill>
            <a:srgbClr val="427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22" name="Group 2"/>
          <p:cNvGrpSpPr>
            <a:grpSpLocks/>
          </p:cNvGrpSpPr>
          <p:nvPr/>
        </p:nvGrpSpPr>
        <p:grpSpPr bwMode="auto">
          <a:xfrm>
            <a:off x="4457703" y="518160"/>
            <a:ext cx="1406525" cy="1676400"/>
            <a:chOff x="1680" y="240"/>
            <a:chExt cx="886" cy="1056"/>
          </a:xfrm>
        </p:grpSpPr>
        <p:pic>
          <p:nvPicPr>
            <p:cNvPr id="235523" name="Picture 3"/>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5524" name="Text Box 4"/>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5525" name="Group 5"/>
          <p:cNvGrpSpPr>
            <a:grpSpLocks/>
          </p:cNvGrpSpPr>
          <p:nvPr/>
        </p:nvGrpSpPr>
        <p:grpSpPr bwMode="auto">
          <a:xfrm>
            <a:off x="8534403" y="2232660"/>
            <a:ext cx="1406525" cy="1752600"/>
            <a:chOff x="480" y="192"/>
            <a:chExt cx="886" cy="1104"/>
          </a:xfrm>
        </p:grpSpPr>
        <p:pic>
          <p:nvPicPr>
            <p:cNvPr id="235526" name="Picture 6"/>
            <p:cNvPicPr>
              <a:picLocks noChangeAspect="1" noChangeArrowheads="1"/>
            </p:cNvPicPr>
            <p:nvPr/>
          </p:nvPicPr>
          <p:blipFill>
            <a:blip r:embed="rId2" cstate="print"/>
            <a:srcRect/>
            <a:stretch>
              <a:fillRect/>
            </a:stretch>
          </p:blipFill>
          <p:spPr bwMode="auto">
            <a:xfrm>
              <a:off x="480" y="192"/>
              <a:ext cx="886" cy="1028"/>
            </a:xfrm>
            <a:prstGeom prst="rect">
              <a:avLst/>
            </a:prstGeom>
            <a:noFill/>
          </p:spPr>
        </p:pic>
        <p:sp>
          <p:nvSpPr>
            <p:cNvPr id="235527" name="Text Box 7"/>
            <p:cNvSpPr txBox="1">
              <a:spLocks noChangeArrowheads="1"/>
            </p:cNvSpPr>
            <p:nvPr/>
          </p:nvSpPr>
          <p:spPr bwMode="auto">
            <a:xfrm>
              <a:off x="8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0066FF"/>
                  </a:solidFill>
                  <a:latin typeface="Helvetica" pitchFamily="-96" charset="0"/>
                </a:rPr>
                <a:t>R</a:t>
              </a:r>
              <a:endParaRPr lang="en-US" sz="2400">
                <a:latin typeface="Times" pitchFamily="-96" charset="0"/>
              </a:endParaRPr>
            </a:p>
          </p:txBody>
        </p:sp>
      </p:grpSp>
      <p:grpSp>
        <p:nvGrpSpPr>
          <p:cNvPr id="235528" name="Group 8"/>
          <p:cNvGrpSpPr>
            <a:grpSpLocks/>
          </p:cNvGrpSpPr>
          <p:nvPr/>
        </p:nvGrpSpPr>
        <p:grpSpPr bwMode="auto">
          <a:xfrm>
            <a:off x="2324103" y="2308860"/>
            <a:ext cx="1406525" cy="1676400"/>
            <a:chOff x="1680" y="240"/>
            <a:chExt cx="886" cy="1056"/>
          </a:xfrm>
        </p:grpSpPr>
        <p:pic>
          <p:nvPicPr>
            <p:cNvPr id="235529" name="Picture 9"/>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5530" name="Text Box 10"/>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5531" name="Group 11"/>
          <p:cNvGrpSpPr>
            <a:grpSpLocks/>
          </p:cNvGrpSpPr>
          <p:nvPr/>
        </p:nvGrpSpPr>
        <p:grpSpPr bwMode="auto">
          <a:xfrm>
            <a:off x="4457703" y="2270760"/>
            <a:ext cx="1406525" cy="1676400"/>
            <a:chOff x="1680" y="240"/>
            <a:chExt cx="886" cy="1056"/>
          </a:xfrm>
        </p:grpSpPr>
        <p:pic>
          <p:nvPicPr>
            <p:cNvPr id="235532" name="Picture 12"/>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5533" name="Text Box 13"/>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5534" name="Group 14"/>
          <p:cNvGrpSpPr>
            <a:grpSpLocks/>
          </p:cNvGrpSpPr>
          <p:nvPr/>
        </p:nvGrpSpPr>
        <p:grpSpPr bwMode="auto">
          <a:xfrm>
            <a:off x="8534403" y="518160"/>
            <a:ext cx="1406525" cy="1676400"/>
            <a:chOff x="1680" y="240"/>
            <a:chExt cx="886" cy="1056"/>
          </a:xfrm>
        </p:grpSpPr>
        <p:pic>
          <p:nvPicPr>
            <p:cNvPr id="235535" name="Picture 15"/>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5536" name="Text Box 16"/>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5537" name="Group 17"/>
          <p:cNvGrpSpPr>
            <a:grpSpLocks/>
          </p:cNvGrpSpPr>
          <p:nvPr/>
        </p:nvGrpSpPr>
        <p:grpSpPr bwMode="auto">
          <a:xfrm>
            <a:off x="6540503" y="2270760"/>
            <a:ext cx="1406525" cy="1676400"/>
            <a:chOff x="1680" y="240"/>
            <a:chExt cx="886" cy="1056"/>
          </a:xfrm>
        </p:grpSpPr>
        <p:pic>
          <p:nvPicPr>
            <p:cNvPr id="235538" name="Picture 18"/>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5539" name="Text Box 19"/>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5540" name="Group 20"/>
          <p:cNvGrpSpPr>
            <a:grpSpLocks/>
          </p:cNvGrpSpPr>
          <p:nvPr/>
        </p:nvGrpSpPr>
        <p:grpSpPr bwMode="auto">
          <a:xfrm>
            <a:off x="6540503" y="518160"/>
            <a:ext cx="1406525" cy="1676400"/>
            <a:chOff x="1680" y="240"/>
            <a:chExt cx="886" cy="1056"/>
          </a:xfrm>
        </p:grpSpPr>
        <p:pic>
          <p:nvPicPr>
            <p:cNvPr id="235541" name="Picture 21"/>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5542" name="Text Box 22"/>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5543" name="Group 23"/>
          <p:cNvGrpSpPr>
            <a:grpSpLocks/>
          </p:cNvGrpSpPr>
          <p:nvPr/>
        </p:nvGrpSpPr>
        <p:grpSpPr bwMode="auto">
          <a:xfrm>
            <a:off x="2324103" y="4023360"/>
            <a:ext cx="1406525" cy="1676400"/>
            <a:chOff x="1680" y="240"/>
            <a:chExt cx="886" cy="1056"/>
          </a:xfrm>
        </p:grpSpPr>
        <p:pic>
          <p:nvPicPr>
            <p:cNvPr id="235544" name="Picture 24"/>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5545" name="Text Box 25"/>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grpSp>
        <p:nvGrpSpPr>
          <p:cNvPr id="235546" name="Group 26"/>
          <p:cNvGrpSpPr>
            <a:grpSpLocks/>
          </p:cNvGrpSpPr>
          <p:nvPr/>
        </p:nvGrpSpPr>
        <p:grpSpPr bwMode="auto">
          <a:xfrm>
            <a:off x="6540503" y="4023360"/>
            <a:ext cx="1406525" cy="1676400"/>
            <a:chOff x="1680" y="240"/>
            <a:chExt cx="886" cy="1056"/>
          </a:xfrm>
        </p:grpSpPr>
        <p:pic>
          <p:nvPicPr>
            <p:cNvPr id="235547" name="Picture 27"/>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5548" name="Text Box 28"/>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0066FF"/>
                  </a:solidFill>
                  <a:latin typeface="Helvetica" pitchFamily="-96" charset="0"/>
                </a:rPr>
                <a:t>R</a:t>
              </a:r>
              <a:endParaRPr lang="en-US" sz="2400">
                <a:latin typeface="Helvetica" pitchFamily="-96" charset="0"/>
              </a:endParaRPr>
            </a:p>
          </p:txBody>
        </p:sp>
      </p:grpSp>
      <p:grpSp>
        <p:nvGrpSpPr>
          <p:cNvPr id="235549" name="Group 29"/>
          <p:cNvGrpSpPr>
            <a:grpSpLocks/>
          </p:cNvGrpSpPr>
          <p:nvPr/>
        </p:nvGrpSpPr>
        <p:grpSpPr bwMode="auto">
          <a:xfrm>
            <a:off x="8534403" y="4023360"/>
            <a:ext cx="1406525" cy="1676400"/>
            <a:chOff x="1680" y="240"/>
            <a:chExt cx="886" cy="1056"/>
          </a:xfrm>
        </p:grpSpPr>
        <p:pic>
          <p:nvPicPr>
            <p:cNvPr id="235550" name="Picture 30"/>
            <p:cNvPicPr>
              <a:picLocks noChangeAspect="1" noChangeArrowheads="1"/>
            </p:cNvPicPr>
            <p:nvPr/>
          </p:nvPicPr>
          <p:blipFill>
            <a:blip r:embed="rId2" cstate="print"/>
            <a:srcRect/>
            <a:stretch>
              <a:fillRect/>
            </a:stretch>
          </p:blipFill>
          <p:spPr bwMode="auto">
            <a:xfrm>
              <a:off x="1680" y="240"/>
              <a:ext cx="886" cy="1028"/>
            </a:xfrm>
            <a:prstGeom prst="rect">
              <a:avLst/>
            </a:prstGeom>
            <a:noFill/>
          </p:spPr>
        </p:pic>
        <p:sp>
          <p:nvSpPr>
            <p:cNvPr id="235551" name="Text Box 31"/>
            <p:cNvSpPr txBox="1">
              <a:spLocks noChangeArrowheads="1"/>
            </p:cNvSpPr>
            <p:nvPr/>
          </p:nvSpPr>
          <p:spPr bwMode="auto">
            <a:xfrm>
              <a:off x="20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Helvetica" pitchFamily="-96" charset="0"/>
                </a:rPr>
                <a:t>S</a:t>
              </a:r>
            </a:p>
          </p:txBody>
        </p:sp>
      </p:grpSp>
      <p:sp>
        <p:nvSpPr>
          <p:cNvPr id="235552" name="Text Box 32"/>
          <p:cNvSpPr txBox="1">
            <a:spLocks noChangeArrowheads="1"/>
          </p:cNvSpPr>
          <p:nvPr/>
        </p:nvSpPr>
        <p:spPr bwMode="auto">
          <a:xfrm>
            <a:off x="1056641" y="5659123"/>
            <a:ext cx="10078718" cy="646331"/>
          </a:xfrm>
          <a:prstGeom prst="rect">
            <a:avLst/>
          </a:prstGeom>
          <a:solidFill>
            <a:srgbClr val="FFFF99"/>
          </a:solidFill>
          <a:ln w="9525">
            <a:noFill/>
            <a:miter lim="800000"/>
            <a:headEnd/>
            <a:tailEnd/>
          </a:ln>
          <a:effectLst/>
        </p:spPr>
        <p:txBody>
          <a:bodyPr wrap="square">
            <a:spAutoFit/>
          </a:bodyPr>
          <a:lstStyle/>
          <a:p>
            <a:pPr eaLnBrk="0" hangingPunct="0">
              <a:spcBef>
                <a:spcPct val="50000"/>
              </a:spcBef>
            </a:pPr>
            <a:r>
              <a:rPr lang="el-GR" dirty="0">
                <a:latin typeface="Candara" panose="020E0502030303020204" pitchFamily="34" charset="0"/>
              </a:rPr>
              <a:t>Αν το ανθεκτικό</a:t>
            </a:r>
            <a:r>
              <a:rPr lang="en-US" dirty="0">
                <a:latin typeface="Candara" panose="020E0502030303020204" pitchFamily="34" charset="0"/>
              </a:rPr>
              <a:t> R </a:t>
            </a:r>
            <a:r>
              <a:rPr lang="el-GR" dirty="0">
                <a:latin typeface="Candara" panose="020E0502030303020204" pitchFamily="34" charset="0"/>
              </a:rPr>
              <a:t>άτομο αναπαράγεται όπως και το </a:t>
            </a:r>
            <a:r>
              <a:rPr lang="en-US" dirty="0">
                <a:latin typeface="Candara" panose="020E0502030303020204" pitchFamily="34" charset="0"/>
              </a:rPr>
              <a:t>S, </a:t>
            </a:r>
            <a:r>
              <a:rPr lang="el-GR" dirty="0">
                <a:latin typeface="Candara" panose="020E0502030303020204" pitchFamily="34" charset="0"/>
              </a:rPr>
              <a:t>στην επόμενη γενιά η αναλογία των </a:t>
            </a:r>
            <a:r>
              <a:rPr lang="en-US" dirty="0">
                <a:latin typeface="Candara" panose="020E0502030303020204" pitchFamily="34" charset="0"/>
              </a:rPr>
              <a:t>R </a:t>
            </a:r>
            <a:r>
              <a:rPr lang="el-GR" dirty="0">
                <a:latin typeface="Candara" panose="020E0502030303020204" pitchFamily="34" charset="0"/>
              </a:rPr>
              <a:t>ατόμων θα είναι όση και στους επιζήσαντες της προηγούμενης γενιάς, δηλαδή</a:t>
            </a:r>
            <a:r>
              <a:rPr lang="en-US" dirty="0">
                <a:latin typeface="Candara" panose="020E0502030303020204" pitchFamily="34" charset="0"/>
              </a:rPr>
              <a:t> 0.333.   </a:t>
            </a:r>
          </a:p>
        </p:txBody>
      </p:sp>
      <p:grpSp>
        <p:nvGrpSpPr>
          <p:cNvPr id="235553" name="Group 33"/>
          <p:cNvGrpSpPr>
            <a:grpSpLocks/>
          </p:cNvGrpSpPr>
          <p:nvPr/>
        </p:nvGrpSpPr>
        <p:grpSpPr bwMode="auto">
          <a:xfrm>
            <a:off x="2362203" y="594360"/>
            <a:ext cx="1406525" cy="1752600"/>
            <a:chOff x="480" y="192"/>
            <a:chExt cx="886" cy="1104"/>
          </a:xfrm>
        </p:grpSpPr>
        <p:pic>
          <p:nvPicPr>
            <p:cNvPr id="235554" name="Picture 34"/>
            <p:cNvPicPr>
              <a:picLocks noChangeAspect="1" noChangeArrowheads="1"/>
            </p:cNvPicPr>
            <p:nvPr/>
          </p:nvPicPr>
          <p:blipFill>
            <a:blip r:embed="rId2" cstate="print"/>
            <a:srcRect/>
            <a:stretch>
              <a:fillRect/>
            </a:stretch>
          </p:blipFill>
          <p:spPr bwMode="auto">
            <a:xfrm>
              <a:off x="480" y="192"/>
              <a:ext cx="886" cy="1028"/>
            </a:xfrm>
            <a:prstGeom prst="rect">
              <a:avLst/>
            </a:prstGeom>
            <a:noFill/>
          </p:spPr>
        </p:pic>
        <p:sp>
          <p:nvSpPr>
            <p:cNvPr id="235555" name="Text Box 35"/>
            <p:cNvSpPr txBox="1">
              <a:spLocks noChangeArrowheads="1"/>
            </p:cNvSpPr>
            <p:nvPr/>
          </p:nvSpPr>
          <p:spPr bwMode="auto">
            <a:xfrm>
              <a:off x="8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0066FF"/>
                  </a:solidFill>
                  <a:latin typeface="Helvetica" pitchFamily="-96" charset="0"/>
                </a:rPr>
                <a:t>R</a:t>
              </a:r>
              <a:endParaRPr lang="en-US" sz="2400">
                <a:latin typeface="Times" pitchFamily="-96" charset="0"/>
              </a:endParaRPr>
            </a:p>
          </p:txBody>
        </p:sp>
      </p:grpSp>
      <p:grpSp>
        <p:nvGrpSpPr>
          <p:cNvPr id="235556" name="Group 36"/>
          <p:cNvGrpSpPr>
            <a:grpSpLocks/>
          </p:cNvGrpSpPr>
          <p:nvPr/>
        </p:nvGrpSpPr>
        <p:grpSpPr bwMode="auto">
          <a:xfrm>
            <a:off x="4495803" y="3947160"/>
            <a:ext cx="1406525" cy="1752600"/>
            <a:chOff x="480" y="192"/>
            <a:chExt cx="886" cy="1104"/>
          </a:xfrm>
        </p:grpSpPr>
        <p:pic>
          <p:nvPicPr>
            <p:cNvPr id="235557" name="Picture 37"/>
            <p:cNvPicPr>
              <a:picLocks noChangeAspect="1" noChangeArrowheads="1"/>
            </p:cNvPicPr>
            <p:nvPr/>
          </p:nvPicPr>
          <p:blipFill>
            <a:blip r:embed="rId2" cstate="print"/>
            <a:srcRect/>
            <a:stretch>
              <a:fillRect/>
            </a:stretch>
          </p:blipFill>
          <p:spPr bwMode="auto">
            <a:xfrm>
              <a:off x="480" y="192"/>
              <a:ext cx="886" cy="1028"/>
            </a:xfrm>
            <a:prstGeom prst="rect">
              <a:avLst/>
            </a:prstGeom>
            <a:noFill/>
          </p:spPr>
        </p:pic>
        <p:sp>
          <p:nvSpPr>
            <p:cNvPr id="235558" name="Text Box 38"/>
            <p:cNvSpPr txBox="1">
              <a:spLocks noChangeArrowheads="1"/>
            </p:cNvSpPr>
            <p:nvPr/>
          </p:nvSpPr>
          <p:spPr bwMode="auto">
            <a:xfrm>
              <a:off x="864" y="1008"/>
              <a:ext cx="240" cy="288"/>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0066FF"/>
                  </a:solidFill>
                  <a:latin typeface="Helvetica" pitchFamily="-96" charset="0"/>
                </a:rPr>
                <a:t>R</a:t>
              </a:r>
              <a:endParaRPr lang="en-US" sz="2400">
                <a:latin typeface="Times" pitchFamily="-96" charset="0"/>
              </a:endParaRPr>
            </a:p>
          </p:txBody>
        </p:sp>
      </p:grpSp>
      <p:sp>
        <p:nvSpPr>
          <p:cNvPr id="39" name="Ορθογώνιο 38">
            <a:extLst>
              <a:ext uri="{FF2B5EF4-FFF2-40B4-BE49-F238E27FC236}">
                <a16:creationId xmlns:a16="http://schemas.microsoft.com/office/drawing/2014/main" id="{F6859D5F-DC62-4CE0-AD04-0BBCCF6846BB}"/>
              </a:ext>
            </a:extLst>
          </p:cNvPr>
          <p:cNvSpPr/>
          <p:nvPr/>
        </p:nvSpPr>
        <p:spPr>
          <a:xfrm>
            <a:off x="0" y="0"/>
            <a:ext cx="12192000" cy="567757"/>
          </a:xfrm>
          <a:prstGeom prst="rect">
            <a:avLst/>
          </a:prstGeom>
          <a:solidFill>
            <a:srgbClr val="427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Ορθογώνιο 39">
            <a:extLst>
              <a:ext uri="{FF2B5EF4-FFF2-40B4-BE49-F238E27FC236}">
                <a16:creationId xmlns:a16="http://schemas.microsoft.com/office/drawing/2014/main" id="{F1B8C8AB-BF7F-4DB5-A724-72E479AF38C1}"/>
              </a:ext>
            </a:extLst>
          </p:cNvPr>
          <p:cNvSpPr/>
          <p:nvPr/>
        </p:nvSpPr>
        <p:spPr>
          <a:xfrm rot="5400000">
            <a:off x="8777940" y="2909272"/>
            <a:ext cx="5771479" cy="1056640"/>
          </a:xfrm>
          <a:prstGeom prst="rect">
            <a:avLst/>
          </a:prstGeom>
          <a:solidFill>
            <a:srgbClr val="427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Ορθογώνιο 40">
            <a:extLst>
              <a:ext uri="{FF2B5EF4-FFF2-40B4-BE49-F238E27FC236}">
                <a16:creationId xmlns:a16="http://schemas.microsoft.com/office/drawing/2014/main" id="{D66FFCDC-44CB-4395-ACF1-7CE54968C991}"/>
              </a:ext>
            </a:extLst>
          </p:cNvPr>
          <p:cNvSpPr/>
          <p:nvPr/>
        </p:nvSpPr>
        <p:spPr>
          <a:xfrm>
            <a:off x="0" y="6323329"/>
            <a:ext cx="12192000" cy="567757"/>
          </a:xfrm>
          <a:prstGeom prst="rect">
            <a:avLst/>
          </a:prstGeom>
          <a:solidFill>
            <a:srgbClr val="427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Ορθογώνιο 41">
            <a:extLst>
              <a:ext uri="{FF2B5EF4-FFF2-40B4-BE49-F238E27FC236}">
                <a16:creationId xmlns:a16="http://schemas.microsoft.com/office/drawing/2014/main" id="{8D24B490-D1B1-4A17-9E43-20F876CA8157}"/>
              </a:ext>
            </a:extLst>
          </p:cNvPr>
          <p:cNvSpPr/>
          <p:nvPr/>
        </p:nvSpPr>
        <p:spPr>
          <a:xfrm rot="5400000">
            <a:off x="-2413967" y="2871169"/>
            <a:ext cx="5884576" cy="1056640"/>
          </a:xfrm>
          <a:prstGeom prst="rect">
            <a:avLst/>
          </a:prstGeom>
          <a:solidFill>
            <a:srgbClr val="427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7" name="Rectangle 136">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6546" name="Text Box 2"/>
          <p:cNvSpPr txBox="1">
            <a:spLocks noChangeArrowheads="1"/>
          </p:cNvSpPr>
          <p:nvPr/>
        </p:nvSpPr>
        <p:spPr bwMode="auto">
          <a:xfrm>
            <a:off x="411480" y="2684095"/>
            <a:ext cx="4443154" cy="3492868"/>
          </a:xfrm>
          <a:prstGeom prst="rect">
            <a:avLst/>
          </a:prstGeom>
        </p:spPr>
        <p:txBody>
          <a:bodyPr vert="horz" lIns="91440" tIns="45720" rIns="91440" bIns="45720" rtlCol="0">
            <a:normAutofit/>
          </a:bodyPr>
          <a:lstStyle/>
          <a:p>
            <a:pPr indent="-228600" defTabSz="914400">
              <a:lnSpc>
                <a:spcPct val="90000"/>
              </a:lnSpc>
              <a:spcBef>
                <a:spcPct val="50000"/>
              </a:spcBef>
              <a:buFont typeface="Arial" panose="020B0604020202020204" pitchFamily="34" charset="0"/>
              <a:buChar char="•"/>
            </a:pPr>
            <a:r>
              <a:rPr lang="en-US"/>
              <a:t>Επαναλαμβανόμενη, σταθερή επιλογή ανθεκτικών ατόμων έχει σαν αποτέλεσμα πληθυσμό αποκλειστικά ανθεκτικών (R) ατόμων.</a:t>
            </a:r>
          </a:p>
        </p:txBody>
      </p:sp>
      <p:grpSp>
        <p:nvGrpSpPr>
          <p:cNvPr id="236547" name="Group 3"/>
          <p:cNvGrpSpPr>
            <a:grpSpLocks/>
          </p:cNvGrpSpPr>
          <p:nvPr/>
        </p:nvGrpSpPr>
        <p:grpSpPr bwMode="auto">
          <a:xfrm>
            <a:off x="5385816" y="1392437"/>
            <a:ext cx="6440424" cy="4017772"/>
            <a:chOff x="1130" y="546"/>
            <a:chExt cx="3331" cy="2078"/>
          </a:xfrm>
        </p:grpSpPr>
        <p:sp>
          <p:nvSpPr>
            <p:cNvPr id="236548" name="Rectangle 4"/>
            <p:cNvSpPr>
              <a:spLocks noChangeArrowheads="1"/>
            </p:cNvSpPr>
            <p:nvPr/>
          </p:nvSpPr>
          <p:spPr bwMode="auto">
            <a:xfrm>
              <a:off x="1354" y="546"/>
              <a:ext cx="3107" cy="2078"/>
            </a:xfrm>
            <a:prstGeom prst="rect">
              <a:avLst/>
            </a:prstGeom>
            <a:solidFill>
              <a:srgbClr val="FFFF99"/>
            </a:solidFill>
            <a:ln w="9525">
              <a:noFill/>
              <a:miter lim="800000"/>
              <a:headEnd/>
              <a:tailEnd/>
            </a:ln>
            <a:effectLst/>
          </p:spPr>
          <p:txBody>
            <a:bodyPr wrap="none" anchor="ctr"/>
            <a:lstStyle/>
            <a:p>
              <a:endParaRPr lang="el-GR">
                <a:latin typeface="Candara" panose="020E0502030303020204" pitchFamily="34" charset="0"/>
              </a:endParaRPr>
            </a:p>
          </p:txBody>
        </p:sp>
        <p:sp>
          <p:nvSpPr>
            <p:cNvPr id="236549" name="Freeform 5"/>
            <p:cNvSpPr>
              <a:spLocks/>
            </p:cNvSpPr>
            <p:nvPr/>
          </p:nvSpPr>
          <p:spPr bwMode="auto">
            <a:xfrm>
              <a:off x="1679" y="843"/>
              <a:ext cx="2528" cy="1272"/>
            </a:xfrm>
            <a:custGeom>
              <a:avLst/>
              <a:gdLst/>
              <a:ahLst/>
              <a:cxnLst>
                <a:cxn ang="0">
                  <a:pos x="0" y="0"/>
                </a:cxn>
                <a:cxn ang="0">
                  <a:pos x="2528" y="0"/>
                </a:cxn>
                <a:cxn ang="0">
                  <a:pos x="2528" y="1272"/>
                </a:cxn>
                <a:cxn ang="0">
                  <a:pos x="0" y="1272"/>
                </a:cxn>
                <a:cxn ang="0">
                  <a:pos x="0" y="0"/>
                </a:cxn>
                <a:cxn ang="0">
                  <a:pos x="0" y="1272"/>
                </a:cxn>
              </a:cxnLst>
              <a:rect l="0" t="0" r="r" b="b"/>
              <a:pathLst>
                <a:path w="2528" h="1272">
                  <a:moveTo>
                    <a:pt x="0" y="0"/>
                  </a:moveTo>
                  <a:lnTo>
                    <a:pt x="2528" y="0"/>
                  </a:lnTo>
                  <a:lnTo>
                    <a:pt x="2528" y="1272"/>
                  </a:lnTo>
                  <a:lnTo>
                    <a:pt x="0" y="1272"/>
                  </a:lnTo>
                  <a:lnTo>
                    <a:pt x="0" y="0"/>
                  </a:lnTo>
                  <a:lnTo>
                    <a:pt x="0" y="1272"/>
                  </a:lnTo>
                </a:path>
              </a:pathLst>
            </a:custGeom>
            <a:noFill/>
            <a:ln w="12700">
              <a:solidFill>
                <a:srgbClr val="000000"/>
              </a:solidFill>
              <a:prstDash val="solid"/>
              <a:round/>
              <a:headEnd/>
              <a:tailEnd/>
            </a:ln>
          </p:spPr>
          <p:txBody>
            <a:bodyPr/>
            <a:lstStyle/>
            <a:p>
              <a:endParaRPr lang="el-GR">
                <a:latin typeface="Candara" panose="020E0502030303020204" pitchFamily="34" charset="0"/>
              </a:endParaRPr>
            </a:p>
          </p:txBody>
        </p:sp>
        <p:sp>
          <p:nvSpPr>
            <p:cNvPr id="236550" name="Line 6"/>
            <p:cNvSpPr>
              <a:spLocks noChangeShapeType="1"/>
            </p:cNvSpPr>
            <p:nvPr/>
          </p:nvSpPr>
          <p:spPr bwMode="auto">
            <a:xfrm>
              <a:off x="1655" y="2115"/>
              <a:ext cx="24" cy="1"/>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51" name="Line 7"/>
            <p:cNvSpPr>
              <a:spLocks noChangeShapeType="1"/>
            </p:cNvSpPr>
            <p:nvPr/>
          </p:nvSpPr>
          <p:spPr bwMode="auto">
            <a:xfrm>
              <a:off x="1655" y="1987"/>
              <a:ext cx="24" cy="1"/>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52" name="Line 8"/>
            <p:cNvSpPr>
              <a:spLocks noChangeShapeType="1"/>
            </p:cNvSpPr>
            <p:nvPr/>
          </p:nvSpPr>
          <p:spPr bwMode="auto">
            <a:xfrm>
              <a:off x="1655" y="1859"/>
              <a:ext cx="24" cy="1"/>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53" name="Line 9"/>
            <p:cNvSpPr>
              <a:spLocks noChangeShapeType="1"/>
            </p:cNvSpPr>
            <p:nvPr/>
          </p:nvSpPr>
          <p:spPr bwMode="auto">
            <a:xfrm>
              <a:off x="1655" y="1731"/>
              <a:ext cx="24" cy="1"/>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54" name="Line 10"/>
            <p:cNvSpPr>
              <a:spLocks noChangeShapeType="1"/>
            </p:cNvSpPr>
            <p:nvPr/>
          </p:nvSpPr>
          <p:spPr bwMode="auto">
            <a:xfrm>
              <a:off x="1655" y="1603"/>
              <a:ext cx="24" cy="1"/>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55" name="Line 11"/>
            <p:cNvSpPr>
              <a:spLocks noChangeShapeType="1"/>
            </p:cNvSpPr>
            <p:nvPr/>
          </p:nvSpPr>
          <p:spPr bwMode="auto">
            <a:xfrm>
              <a:off x="1655" y="1483"/>
              <a:ext cx="24" cy="1"/>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56" name="Line 12"/>
            <p:cNvSpPr>
              <a:spLocks noChangeShapeType="1"/>
            </p:cNvSpPr>
            <p:nvPr/>
          </p:nvSpPr>
          <p:spPr bwMode="auto">
            <a:xfrm>
              <a:off x="1655" y="1355"/>
              <a:ext cx="24" cy="1"/>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57" name="Line 13"/>
            <p:cNvSpPr>
              <a:spLocks noChangeShapeType="1"/>
            </p:cNvSpPr>
            <p:nvPr/>
          </p:nvSpPr>
          <p:spPr bwMode="auto">
            <a:xfrm>
              <a:off x="1655" y="1227"/>
              <a:ext cx="24" cy="1"/>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58" name="Line 14"/>
            <p:cNvSpPr>
              <a:spLocks noChangeShapeType="1"/>
            </p:cNvSpPr>
            <p:nvPr/>
          </p:nvSpPr>
          <p:spPr bwMode="auto">
            <a:xfrm>
              <a:off x="1655" y="1099"/>
              <a:ext cx="24" cy="1"/>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59" name="Line 15"/>
            <p:cNvSpPr>
              <a:spLocks noChangeShapeType="1"/>
            </p:cNvSpPr>
            <p:nvPr/>
          </p:nvSpPr>
          <p:spPr bwMode="auto">
            <a:xfrm>
              <a:off x="1655" y="971"/>
              <a:ext cx="24" cy="1"/>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60" name="Line 16"/>
            <p:cNvSpPr>
              <a:spLocks noChangeShapeType="1"/>
            </p:cNvSpPr>
            <p:nvPr/>
          </p:nvSpPr>
          <p:spPr bwMode="auto">
            <a:xfrm>
              <a:off x="1655" y="843"/>
              <a:ext cx="24" cy="1"/>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61" name="Line 17"/>
            <p:cNvSpPr>
              <a:spLocks noChangeShapeType="1"/>
            </p:cNvSpPr>
            <p:nvPr/>
          </p:nvSpPr>
          <p:spPr bwMode="auto">
            <a:xfrm>
              <a:off x="1679" y="2115"/>
              <a:ext cx="2528" cy="1"/>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62" name="Line 18"/>
            <p:cNvSpPr>
              <a:spLocks noChangeShapeType="1"/>
            </p:cNvSpPr>
            <p:nvPr/>
          </p:nvSpPr>
          <p:spPr bwMode="auto">
            <a:xfrm flipV="1">
              <a:off x="1679" y="2115"/>
              <a:ext cx="1" cy="24"/>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63" name="Line 19"/>
            <p:cNvSpPr>
              <a:spLocks noChangeShapeType="1"/>
            </p:cNvSpPr>
            <p:nvPr/>
          </p:nvSpPr>
          <p:spPr bwMode="auto">
            <a:xfrm flipV="1">
              <a:off x="1935" y="2115"/>
              <a:ext cx="1" cy="24"/>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64" name="Line 20"/>
            <p:cNvSpPr>
              <a:spLocks noChangeShapeType="1"/>
            </p:cNvSpPr>
            <p:nvPr/>
          </p:nvSpPr>
          <p:spPr bwMode="auto">
            <a:xfrm flipV="1">
              <a:off x="2183" y="2115"/>
              <a:ext cx="1" cy="24"/>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65" name="Line 21"/>
            <p:cNvSpPr>
              <a:spLocks noChangeShapeType="1"/>
            </p:cNvSpPr>
            <p:nvPr/>
          </p:nvSpPr>
          <p:spPr bwMode="auto">
            <a:xfrm flipV="1">
              <a:off x="2439" y="2115"/>
              <a:ext cx="1" cy="24"/>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66" name="Line 22"/>
            <p:cNvSpPr>
              <a:spLocks noChangeShapeType="1"/>
            </p:cNvSpPr>
            <p:nvPr/>
          </p:nvSpPr>
          <p:spPr bwMode="auto">
            <a:xfrm flipV="1">
              <a:off x="2687" y="2115"/>
              <a:ext cx="1" cy="24"/>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67" name="Line 23"/>
            <p:cNvSpPr>
              <a:spLocks noChangeShapeType="1"/>
            </p:cNvSpPr>
            <p:nvPr/>
          </p:nvSpPr>
          <p:spPr bwMode="auto">
            <a:xfrm flipV="1">
              <a:off x="2943" y="2115"/>
              <a:ext cx="1" cy="24"/>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68" name="Line 24"/>
            <p:cNvSpPr>
              <a:spLocks noChangeShapeType="1"/>
            </p:cNvSpPr>
            <p:nvPr/>
          </p:nvSpPr>
          <p:spPr bwMode="auto">
            <a:xfrm flipV="1">
              <a:off x="3199" y="2115"/>
              <a:ext cx="1" cy="24"/>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69" name="Line 25"/>
            <p:cNvSpPr>
              <a:spLocks noChangeShapeType="1"/>
            </p:cNvSpPr>
            <p:nvPr/>
          </p:nvSpPr>
          <p:spPr bwMode="auto">
            <a:xfrm flipV="1">
              <a:off x="3447" y="2115"/>
              <a:ext cx="1" cy="24"/>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70" name="Line 26"/>
            <p:cNvSpPr>
              <a:spLocks noChangeShapeType="1"/>
            </p:cNvSpPr>
            <p:nvPr/>
          </p:nvSpPr>
          <p:spPr bwMode="auto">
            <a:xfrm flipV="1">
              <a:off x="3703" y="2115"/>
              <a:ext cx="1" cy="24"/>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71" name="Line 27"/>
            <p:cNvSpPr>
              <a:spLocks noChangeShapeType="1"/>
            </p:cNvSpPr>
            <p:nvPr/>
          </p:nvSpPr>
          <p:spPr bwMode="auto">
            <a:xfrm flipV="1">
              <a:off x="3951" y="2115"/>
              <a:ext cx="1" cy="24"/>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72" name="Line 28"/>
            <p:cNvSpPr>
              <a:spLocks noChangeShapeType="1"/>
            </p:cNvSpPr>
            <p:nvPr/>
          </p:nvSpPr>
          <p:spPr bwMode="auto">
            <a:xfrm flipV="1">
              <a:off x="4207" y="2115"/>
              <a:ext cx="1" cy="24"/>
            </a:xfrm>
            <a:prstGeom prst="line">
              <a:avLst/>
            </a:prstGeom>
            <a:noFill/>
            <a:ln w="12700">
              <a:solidFill>
                <a:srgbClr val="000000"/>
              </a:solidFill>
              <a:round/>
              <a:headEnd/>
              <a:tailEnd/>
            </a:ln>
          </p:spPr>
          <p:txBody>
            <a:bodyPr/>
            <a:lstStyle/>
            <a:p>
              <a:endParaRPr lang="el-GR">
                <a:latin typeface="Candara" panose="020E0502030303020204" pitchFamily="34" charset="0"/>
              </a:endParaRPr>
            </a:p>
          </p:txBody>
        </p:sp>
        <p:sp>
          <p:nvSpPr>
            <p:cNvPr id="236573" name="Oval 29"/>
            <p:cNvSpPr>
              <a:spLocks noChangeArrowheads="1"/>
            </p:cNvSpPr>
            <p:nvPr/>
          </p:nvSpPr>
          <p:spPr bwMode="auto">
            <a:xfrm>
              <a:off x="1647" y="1939"/>
              <a:ext cx="64" cy="64"/>
            </a:xfrm>
            <a:prstGeom prst="ellipse">
              <a:avLst/>
            </a:prstGeom>
            <a:solidFill>
              <a:srgbClr val="000080"/>
            </a:solidFill>
            <a:ln w="12700">
              <a:solidFill>
                <a:srgbClr val="000080"/>
              </a:solidFill>
              <a:round/>
              <a:headEnd/>
              <a:tailEnd/>
            </a:ln>
          </p:spPr>
          <p:txBody>
            <a:bodyPr/>
            <a:lstStyle/>
            <a:p>
              <a:endParaRPr lang="el-GR">
                <a:latin typeface="Candara" panose="020E0502030303020204" pitchFamily="34" charset="0"/>
              </a:endParaRPr>
            </a:p>
          </p:txBody>
        </p:sp>
        <p:sp>
          <p:nvSpPr>
            <p:cNvPr id="236574" name="Oval 30"/>
            <p:cNvSpPr>
              <a:spLocks noChangeArrowheads="1"/>
            </p:cNvSpPr>
            <p:nvPr/>
          </p:nvSpPr>
          <p:spPr bwMode="auto">
            <a:xfrm>
              <a:off x="1903" y="1731"/>
              <a:ext cx="64" cy="64"/>
            </a:xfrm>
            <a:prstGeom prst="ellipse">
              <a:avLst/>
            </a:prstGeom>
            <a:solidFill>
              <a:srgbClr val="000080"/>
            </a:solidFill>
            <a:ln w="12700">
              <a:solidFill>
                <a:srgbClr val="000080"/>
              </a:solidFill>
              <a:round/>
              <a:headEnd/>
              <a:tailEnd/>
            </a:ln>
          </p:spPr>
          <p:txBody>
            <a:bodyPr/>
            <a:lstStyle/>
            <a:p>
              <a:endParaRPr lang="el-GR">
                <a:latin typeface="Candara" panose="020E0502030303020204" pitchFamily="34" charset="0"/>
              </a:endParaRPr>
            </a:p>
          </p:txBody>
        </p:sp>
        <p:sp>
          <p:nvSpPr>
            <p:cNvPr id="236575" name="Oval 31"/>
            <p:cNvSpPr>
              <a:spLocks noChangeArrowheads="1"/>
            </p:cNvSpPr>
            <p:nvPr/>
          </p:nvSpPr>
          <p:spPr bwMode="auto">
            <a:xfrm>
              <a:off x="2151" y="1403"/>
              <a:ext cx="64" cy="64"/>
            </a:xfrm>
            <a:prstGeom prst="ellipse">
              <a:avLst/>
            </a:prstGeom>
            <a:solidFill>
              <a:srgbClr val="000080"/>
            </a:solidFill>
            <a:ln w="12700">
              <a:solidFill>
                <a:srgbClr val="000080"/>
              </a:solidFill>
              <a:round/>
              <a:headEnd/>
              <a:tailEnd/>
            </a:ln>
          </p:spPr>
          <p:txBody>
            <a:bodyPr/>
            <a:lstStyle/>
            <a:p>
              <a:endParaRPr lang="el-GR">
                <a:latin typeface="Candara" panose="020E0502030303020204" pitchFamily="34" charset="0"/>
              </a:endParaRPr>
            </a:p>
          </p:txBody>
        </p:sp>
        <p:sp>
          <p:nvSpPr>
            <p:cNvPr id="236576" name="Oval 32"/>
            <p:cNvSpPr>
              <a:spLocks noChangeArrowheads="1"/>
            </p:cNvSpPr>
            <p:nvPr/>
          </p:nvSpPr>
          <p:spPr bwMode="auto">
            <a:xfrm>
              <a:off x="2407" y="1099"/>
              <a:ext cx="64" cy="64"/>
            </a:xfrm>
            <a:prstGeom prst="ellipse">
              <a:avLst/>
            </a:prstGeom>
            <a:solidFill>
              <a:srgbClr val="000080"/>
            </a:solidFill>
            <a:ln w="12700">
              <a:solidFill>
                <a:srgbClr val="000080"/>
              </a:solidFill>
              <a:round/>
              <a:headEnd/>
              <a:tailEnd/>
            </a:ln>
          </p:spPr>
          <p:txBody>
            <a:bodyPr/>
            <a:lstStyle/>
            <a:p>
              <a:endParaRPr lang="el-GR">
                <a:latin typeface="Candara" panose="020E0502030303020204" pitchFamily="34" charset="0"/>
              </a:endParaRPr>
            </a:p>
          </p:txBody>
        </p:sp>
        <p:sp>
          <p:nvSpPr>
            <p:cNvPr id="236577" name="Oval 33"/>
            <p:cNvSpPr>
              <a:spLocks noChangeArrowheads="1"/>
            </p:cNvSpPr>
            <p:nvPr/>
          </p:nvSpPr>
          <p:spPr bwMode="auto">
            <a:xfrm>
              <a:off x="2655" y="923"/>
              <a:ext cx="64" cy="64"/>
            </a:xfrm>
            <a:prstGeom prst="ellipse">
              <a:avLst/>
            </a:prstGeom>
            <a:solidFill>
              <a:srgbClr val="000080"/>
            </a:solidFill>
            <a:ln w="12700">
              <a:solidFill>
                <a:srgbClr val="000080"/>
              </a:solidFill>
              <a:round/>
              <a:headEnd/>
              <a:tailEnd/>
            </a:ln>
          </p:spPr>
          <p:txBody>
            <a:bodyPr/>
            <a:lstStyle/>
            <a:p>
              <a:endParaRPr lang="el-GR">
                <a:latin typeface="Candara" panose="020E0502030303020204" pitchFamily="34" charset="0"/>
              </a:endParaRPr>
            </a:p>
          </p:txBody>
        </p:sp>
        <p:sp>
          <p:nvSpPr>
            <p:cNvPr id="236578" name="Oval 34"/>
            <p:cNvSpPr>
              <a:spLocks noChangeArrowheads="1"/>
            </p:cNvSpPr>
            <p:nvPr/>
          </p:nvSpPr>
          <p:spPr bwMode="auto">
            <a:xfrm>
              <a:off x="2911" y="851"/>
              <a:ext cx="64" cy="64"/>
            </a:xfrm>
            <a:prstGeom prst="ellipse">
              <a:avLst/>
            </a:prstGeom>
            <a:solidFill>
              <a:srgbClr val="000080"/>
            </a:solidFill>
            <a:ln w="12700">
              <a:solidFill>
                <a:srgbClr val="000080"/>
              </a:solidFill>
              <a:round/>
              <a:headEnd/>
              <a:tailEnd/>
            </a:ln>
          </p:spPr>
          <p:txBody>
            <a:bodyPr/>
            <a:lstStyle/>
            <a:p>
              <a:endParaRPr lang="el-GR">
                <a:latin typeface="Candara" panose="020E0502030303020204" pitchFamily="34" charset="0"/>
              </a:endParaRPr>
            </a:p>
          </p:txBody>
        </p:sp>
        <p:sp>
          <p:nvSpPr>
            <p:cNvPr id="236579" name="Oval 35"/>
            <p:cNvSpPr>
              <a:spLocks noChangeArrowheads="1"/>
            </p:cNvSpPr>
            <p:nvPr/>
          </p:nvSpPr>
          <p:spPr bwMode="auto">
            <a:xfrm>
              <a:off x="3167" y="827"/>
              <a:ext cx="64" cy="64"/>
            </a:xfrm>
            <a:prstGeom prst="ellipse">
              <a:avLst/>
            </a:prstGeom>
            <a:solidFill>
              <a:srgbClr val="000080"/>
            </a:solidFill>
            <a:ln w="12700">
              <a:solidFill>
                <a:srgbClr val="000080"/>
              </a:solidFill>
              <a:round/>
              <a:headEnd/>
              <a:tailEnd/>
            </a:ln>
          </p:spPr>
          <p:txBody>
            <a:bodyPr/>
            <a:lstStyle/>
            <a:p>
              <a:endParaRPr lang="el-GR">
                <a:latin typeface="Candara" panose="020E0502030303020204" pitchFamily="34" charset="0"/>
              </a:endParaRPr>
            </a:p>
          </p:txBody>
        </p:sp>
        <p:sp>
          <p:nvSpPr>
            <p:cNvPr id="236580" name="Oval 36"/>
            <p:cNvSpPr>
              <a:spLocks noChangeArrowheads="1"/>
            </p:cNvSpPr>
            <p:nvPr/>
          </p:nvSpPr>
          <p:spPr bwMode="auto">
            <a:xfrm>
              <a:off x="3415" y="819"/>
              <a:ext cx="64" cy="64"/>
            </a:xfrm>
            <a:prstGeom prst="ellipse">
              <a:avLst/>
            </a:prstGeom>
            <a:solidFill>
              <a:srgbClr val="000080"/>
            </a:solidFill>
            <a:ln w="12700">
              <a:solidFill>
                <a:srgbClr val="000080"/>
              </a:solidFill>
              <a:round/>
              <a:headEnd/>
              <a:tailEnd/>
            </a:ln>
          </p:spPr>
          <p:txBody>
            <a:bodyPr/>
            <a:lstStyle/>
            <a:p>
              <a:endParaRPr lang="el-GR">
                <a:latin typeface="Candara" panose="020E0502030303020204" pitchFamily="34" charset="0"/>
              </a:endParaRPr>
            </a:p>
          </p:txBody>
        </p:sp>
        <p:sp>
          <p:nvSpPr>
            <p:cNvPr id="236581" name="Oval 37"/>
            <p:cNvSpPr>
              <a:spLocks noChangeArrowheads="1"/>
            </p:cNvSpPr>
            <p:nvPr/>
          </p:nvSpPr>
          <p:spPr bwMode="auto">
            <a:xfrm>
              <a:off x="3671" y="811"/>
              <a:ext cx="64" cy="64"/>
            </a:xfrm>
            <a:prstGeom prst="ellipse">
              <a:avLst/>
            </a:prstGeom>
            <a:solidFill>
              <a:srgbClr val="000080"/>
            </a:solidFill>
            <a:ln w="12700">
              <a:solidFill>
                <a:srgbClr val="000080"/>
              </a:solidFill>
              <a:round/>
              <a:headEnd/>
              <a:tailEnd/>
            </a:ln>
          </p:spPr>
          <p:txBody>
            <a:bodyPr/>
            <a:lstStyle/>
            <a:p>
              <a:endParaRPr lang="el-GR">
                <a:latin typeface="Candara" panose="020E0502030303020204" pitchFamily="34" charset="0"/>
              </a:endParaRPr>
            </a:p>
          </p:txBody>
        </p:sp>
        <p:sp>
          <p:nvSpPr>
            <p:cNvPr id="236582" name="Oval 38"/>
            <p:cNvSpPr>
              <a:spLocks noChangeArrowheads="1"/>
            </p:cNvSpPr>
            <p:nvPr/>
          </p:nvSpPr>
          <p:spPr bwMode="auto">
            <a:xfrm>
              <a:off x="3919" y="811"/>
              <a:ext cx="64" cy="64"/>
            </a:xfrm>
            <a:prstGeom prst="ellipse">
              <a:avLst/>
            </a:prstGeom>
            <a:solidFill>
              <a:srgbClr val="000080"/>
            </a:solidFill>
            <a:ln w="12700">
              <a:solidFill>
                <a:srgbClr val="000080"/>
              </a:solidFill>
              <a:round/>
              <a:headEnd/>
              <a:tailEnd/>
            </a:ln>
          </p:spPr>
          <p:txBody>
            <a:bodyPr/>
            <a:lstStyle/>
            <a:p>
              <a:endParaRPr lang="el-GR">
                <a:latin typeface="Candara" panose="020E0502030303020204" pitchFamily="34" charset="0"/>
              </a:endParaRPr>
            </a:p>
          </p:txBody>
        </p:sp>
        <p:sp>
          <p:nvSpPr>
            <p:cNvPr id="236583" name="Oval 39"/>
            <p:cNvSpPr>
              <a:spLocks noChangeArrowheads="1"/>
            </p:cNvSpPr>
            <p:nvPr/>
          </p:nvSpPr>
          <p:spPr bwMode="auto">
            <a:xfrm>
              <a:off x="4175" y="811"/>
              <a:ext cx="64" cy="64"/>
            </a:xfrm>
            <a:prstGeom prst="ellipse">
              <a:avLst/>
            </a:prstGeom>
            <a:solidFill>
              <a:srgbClr val="000080"/>
            </a:solidFill>
            <a:ln w="12700">
              <a:solidFill>
                <a:srgbClr val="000080"/>
              </a:solidFill>
              <a:round/>
              <a:headEnd/>
              <a:tailEnd/>
            </a:ln>
          </p:spPr>
          <p:txBody>
            <a:bodyPr/>
            <a:lstStyle/>
            <a:p>
              <a:endParaRPr lang="el-GR">
                <a:latin typeface="Candara" panose="020E0502030303020204" pitchFamily="34" charset="0"/>
              </a:endParaRPr>
            </a:p>
          </p:txBody>
        </p:sp>
        <p:sp>
          <p:nvSpPr>
            <p:cNvPr id="236584" name="Rectangle 40"/>
            <p:cNvSpPr>
              <a:spLocks noChangeArrowheads="1"/>
            </p:cNvSpPr>
            <p:nvPr/>
          </p:nvSpPr>
          <p:spPr bwMode="auto">
            <a:xfrm>
              <a:off x="1499" y="2075"/>
              <a:ext cx="110" cy="96"/>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300">
                  <a:solidFill>
                    <a:srgbClr val="000000"/>
                  </a:solidFill>
                  <a:latin typeface="Candara" panose="020E0502030303020204" pitchFamily="34" charset="0"/>
                </a:rPr>
                <a:t>0.0</a:t>
              </a:r>
              <a:endParaRPr lang="en-US" sz="1300">
                <a:latin typeface="Candara" panose="020E0502030303020204" pitchFamily="34" charset="0"/>
              </a:endParaRPr>
            </a:p>
          </p:txBody>
        </p:sp>
        <p:sp>
          <p:nvSpPr>
            <p:cNvPr id="236585" name="Rectangle 41"/>
            <p:cNvSpPr>
              <a:spLocks noChangeArrowheads="1"/>
            </p:cNvSpPr>
            <p:nvPr/>
          </p:nvSpPr>
          <p:spPr bwMode="auto">
            <a:xfrm>
              <a:off x="1499" y="1943"/>
              <a:ext cx="93" cy="97"/>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300">
                  <a:solidFill>
                    <a:srgbClr val="000000"/>
                  </a:solidFill>
                  <a:latin typeface="Candara" panose="020E0502030303020204" pitchFamily="34" charset="0"/>
                </a:rPr>
                <a:t>0.1</a:t>
              </a:r>
              <a:endParaRPr lang="en-US" sz="1300">
                <a:latin typeface="Candara" panose="020E0502030303020204" pitchFamily="34" charset="0"/>
              </a:endParaRPr>
            </a:p>
          </p:txBody>
        </p:sp>
        <p:sp>
          <p:nvSpPr>
            <p:cNvPr id="236586" name="Rectangle 42"/>
            <p:cNvSpPr>
              <a:spLocks noChangeArrowheads="1"/>
            </p:cNvSpPr>
            <p:nvPr/>
          </p:nvSpPr>
          <p:spPr bwMode="auto">
            <a:xfrm>
              <a:off x="1499" y="1815"/>
              <a:ext cx="102" cy="97"/>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300">
                  <a:solidFill>
                    <a:srgbClr val="000000"/>
                  </a:solidFill>
                  <a:latin typeface="Candara" panose="020E0502030303020204" pitchFamily="34" charset="0"/>
                </a:rPr>
                <a:t>0.2</a:t>
              </a:r>
              <a:endParaRPr lang="en-US" sz="1300">
                <a:latin typeface="Candara" panose="020E0502030303020204" pitchFamily="34" charset="0"/>
              </a:endParaRPr>
            </a:p>
          </p:txBody>
        </p:sp>
        <p:sp>
          <p:nvSpPr>
            <p:cNvPr id="236587" name="Rectangle 43"/>
            <p:cNvSpPr>
              <a:spLocks noChangeArrowheads="1"/>
            </p:cNvSpPr>
            <p:nvPr/>
          </p:nvSpPr>
          <p:spPr bwMode="auto">
            <a:xfrm>
              <a:off x="1499" y="1687"/>
              <a:ext cx="104" cy="97"/>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300">
                  <a:solidFill>
                    <a:srgbClr val="000000"/>
                  </a:solidFill>
                  <a:latin typeface="Candara" panose="020E0502030303020204" pitchFamily="34" charset="0"/>
                </a:rPr>
                <a:t>0.3</a:t>
              </a:r>
              <a:endParaRPr lang="en-US" sz="1300">
                <a:latin typeface="Candara" panose="020E0502030303020204" pitchFamily="34" charset="0"/>
              </a:endParaRPr>
            </a:p>
          </p:txBody>
        </p:sp>
        <p:sp>
          <p:nvSpPr>
            <p:cNvPr id="236588" name="Rectangle 44"/>
            <p:cNvSpPr>
              <a:spLocks noChangeArrowheads="1"/>
            </p:cNvSpPr>
            <p:nvPr/>
          </p:nvSpPr>
          <p:spPr bwMode="auto">
            <a:xfrm>
              <a:off x="1499" y="1559"/>
              <a:ext cx="110" cy="96"/>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300">
                  <a:solidFill>
                    <a:srgbClr val="000000"/>
                  </a:solidFill>
                  <a:latin typeface="Candara" panose="020E0502030303020204" pitchFamily="34" charset="0"/>
                </a:rPr>
                <a:t>0.4</a:t>
              </a:r>
              <a:endParaRPr lang="en-US" sz="1300">
                <a:latin typeface="Candara" panose="020E0502030303020204" pitchFamily="34" charset="0"/>
              </a:endParaRPr>
            </a:p>
          </p:txBody>
        </p:sp>
        <p:sp>
          <p:nvSpPr>
            <p:cNvPr id="236589" name="Rectangle 45"/>
            <p:cNvSpPr>
              <a:spLocks noChangeArrowheads="1"/>
            </p:cNvSpPr>
            <p:nvPr/>
          </p:nvSpPr>
          <p:spPr bwMode="auto">
            <a:xfrm>
              <a:off x="1499" y="1439"/>
              <a:ext cx="104" cy="97"/>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300">
                  <a:solidFill>
                    <a:srgbClr val="000000"/>
                  </a:solidFill>
                  <a:latin typeface="Candara" panose="020E0502030303020204" pitchFamily="34" charset="0"/>
                </a:rPr>
                <a:t>0.5</a:t>
              </a:r>
              <a:endParaRPr lang="en-US" sz="1300">
                <a:latin typeface="Candara" panose="020E0502030303020204" pitchFamily="34" charset="0"/>
              </a:endParaRPr>
            </a:p>
          </p:txBody>
        </p:sp>
        <p:sp>
          <p:nvSpPr>
            <p:cNvPr id="236590" name="Rectangle 46"/>
            <p:cNvSpPr>
              <a:spLocks noChangeArrowheads="1"/>
            </p:cNvSpPr>
            <p:nvPr/>
          </p:nvSpPr>
          <p:spPr bwMode="auto">
            <a:xfrm>
              <a:off x="1499" y="1311"/>
              <a:ext cx="110" cy="96"/>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300">
                  <a:solidFill>
                    <a:srgbClr val="000000"/>
                  </a:solidFill>
                  <a:latin typeface="Candara" panose="020E0502030303020204" pitchFamily="34" charset="0"/>
                </a:rPr>
                <a:t>0.6</a:t>
              </a:r>
              <a:endParaRPr lang="en-US" sz="1300">
                <a:latin typeface="Candara" panose="020E0502030303020204" pitchFamily="34" charset="0"/>
              </a:endParaRPr>
            </a:p>
          </p:txBody>
        </p:sp>
        <p:sp>
          <p:nvSpPr>
            <p:cNvPr id="236591" name="Rectangle 47"/>
            <p:cNvSpPr>
              <a:spLocks noChangeArrowheads="1"/>
            </p:cNvSpPr>
            <p:nvPr/>
          </p:nvSpPr>
          <p:spPr bwMode="auto">
            <a:xfrm>
              <a:off x="1499" y="1183"/>
              <a:ext cx="103" cy="97"/>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300">
                  <a:solidFill>
                    <a:srgbClr val="000000"/>
                  </a:solidFill>
                  <a:latin typeface="Candara" panose="020E0502030303020204" pitchFamily="34" charset="0"/>
                </a:rPr>
                <a:t>0.7</a:t>
              </a:r>
              <a:endParaRPr lang="en-US" sz="1300">
                <a:latin typeface="Candara" panose="020E0502030303020204" pitchFamily="34" charset="0"/>
              </a:endParaRPr>
            </a:p>
          </p:txBody>
        </p:sp>
        <p:sp>
          <p:nvSpPr>
            <p:cNvPr id="236592" name="Rectangle 48"/>
            <p:cNvSpPr>
              <a:spLocks noChangeArrowheads="1"/>
            </p:cNvSpPr>
            <p:nvPr/>
          </p:nvSpPr>
          <p:spPr bwMode="auto">
            <a:xfrm>
              <a:off x="1499" y="1055"/>
              <a:ext cx="110" cy="96"/>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300">
                  <a:solidFill>
                    <a:srgbClr val="000000"/>
                  </a:solidFill>
                  <a:latin typeface="Candara" panose="020E0502030303020204" pitchFamily="34" charset="0"/>
                </a:rPr>
                <a:t>0.8</a:t>
              </a:r>
              <a:endParaRPr lang="en-US" sz="1300">
                <a:latin typeface="Candara" panose="020E0502030303020204" pitchFamily="34" charset="0"/>
              </a:endParaRPr>
            </a:p>
          </p:txBody>
        </p:sp>
        <p:sp>
          <p:nvSpPr>
            <p:cNvPr id="236593" name="Rectangle 49"/>
            <p:cNvSpPr>
              <a:spLocks noChangeArrowheads="1"/>
            </p:cNvSpPr>
            <p:nvPr/>
          </p:nvSpPr>
          <p:spPr bwMode="auto">
            <a:xfrm>
              <a:off x="1499" y="927"/>
              <a:ext cx="110" cy="96"/>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300">
                  <a:solidFill>
                    <a:srgbClr val="000000"/>
                  </a:solidFill>
                  <a:latin typeface="Candara" panose="020E0502030303020204" pitchFamily="34" charset="0"/>
                </a:rPr>
                <a:t>0.9</a:t>
              </a:r>
              <a:endParaRPr lang="en-US" sz="1300">
                <a:latin typeface="Candara" panose="020E0502030303020204" pitchFamily="34" charset="0"/>
              </a:endParaRPr>
            </a:p>
          </p:txBody>
        </p:sp>
        <p:sp>
          <p:nvSpPr>
            <p:cNvPr id="236594" name="Rectangle 50"/>
            <p:cNvSpPr>
              <a:spLocks noChangeArrowheads="1"/>
            </p:cNvSpPr>
            <p:nvPr/>
          </p:nvSpPr>
          <p:spPr bwMode="auto">
            <a:xfrm>
              <a:off x="1499" y="799"/>
              <a:ext cx="93" cy="97"/>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300">
                  <a:solidFill>
                    <a:srgbClr val="000000"/>
                  </a:solidFill>
                  <a:latin typeface="Candara" panose="020E0502030303020204" pitchFamily="34" charset="0"/>
                </a:rPr>
                <a:t>1.0</a:t>
              </a:r>
              <a:endParaRPr lang="en-US" sz="1300">
                <a:latin typeface="Candara" panose="020E0502030303020204" pitchFamily="34" charset="0"/>
              </a:endParaRPr>
            </a:p>
          </p:txBody>
        </p:sp>
        <p:sp>
          <p:nvSpPr>
            <p:cNvPr id="236595" name="Rectangle 51"/>
            <p:cNvSpPr>
              <a:spLocks noChangeArrowheads="1"/>
            </p:cNvSpPr>
            <p:nvPr/>
          </p:nvSpPr>
          <p:spPr bwMode="auto">
            <a:xfrm>
              <a:off x="1659" y="2183"/>
              <a:ext cx="54" cy="116"/>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600">
                  <a:solidFill>
                    <a:srgbClr val="000000"/>
                  </a:solidFill>
                  <a:latin typeface="Candara" panose="020E0502030303020204" pitchFamily="34" charset="0"/>
                </a:rPr>
                <a:t>0</a:t>
              </a:r>
              <a:endParaRPr lang="en-US" sz="1600">
                <a:latin typeface="Candara" panose="020E0502030303020204" pitchFamily="34" charset="0"/>
              </a:endParaRPr>
            </a:p>
          </p:txBody>
        </p:sp>
        <p:sp>
          <p:nvSpPr>
            <p:cNvPr id="236596" name="Rectangle 52"/>
            <p:cNvSpPr>
              <a:spLocks noChangeArrowheads="1"/>
            </p:cNvSpPr>
            <p:nvPr/>
          </p:nvSpPr>
          <p:spPr bwMode="auto">
            <a:xfrm>
              <a:off x="1915" y="2183"/>
              <a:ext cx="34" cy="116"/>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600">
                  <a:solidFill>
                    <a:srgbClr val="000000"/>
                  </a:solidFill>
                  <a:latin typeface="Candara" panose="020E0502030303020204" pitchFamily="34" charset="0"/>
                </a:rPr>
                <a:t>1</a:t>
              </a:r>
              <a:endParaRPr lang="en-US" sz="1600">
                <a:latin typeface="Candara" panose="020E0502030303020204" pitchFamily="34" charset="0"/>
              </a:endParaRPr>
            </a:p>
          </p:txBody>
        </p:sp>
        <p:sp>
          <p:nvSpPr>
            <p:cNvPr id="236597" name="Rectangle 53"/>
            <p:cNvSpPr>
              <a:spLocks noChangeArrowheads="1"/>
            </p:cNvSpPr>
            <p:nvPr/>
          </p:nvSpPr>
          <p:spPr bwMode="auto">
            <a:xfrm>
              <a:off x="2163" y="2183"/>
              <a:ext cx="44" cy="116"/>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600">
                  <a:solidFill>
                    <a:srgbClr val="000000"/>
                  </a:solidFill>
                  <a:latin typeface="Candara" panose="020E0502030303020204" pitchFamily="34" charset="0"/>
                </a:rPr>
                <a:t>2</a:t>
              </a:r>
              <a:endParaRPr lang="en-US" sz="1600">
                <a:latin typeface="Candara" panose="020E0502030303020204" pitchFamily="34" charset="0"/>
              </a:endParaRPr>
            </a:p>
          </p:txBody>
        </p:sp>
        <p:sp>
          <p:nvSpPr>
            <p:cNvPr id="236598" name="Rectangle 54"/>
            <p:cNvSpPr>
              <a:spLocks noChangeArrowheads="1"/>
            </p:cNvSpPr>
            <p:nvPr/>
          </p:nvSpPr>
          <p:spPr bwMode="auto">
            <a:xfrm>
              <a:off x="2419" y="2183"/>
              <a:ext cx="47" cy="116"/>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600">
                  <a:solidFill>
                    <a:srgbClr val="000000"/>
                  </a:solidFill>
                  <a:latin typeface="Candara" panose="020E0502030303020204" pitchFamily="34" charset="0"/>
                </a:rPr>
                <a:t>3</a:t>
              </a:r>
              <a:endParaRPr lang="en-US" sz="1600">
                <a:latin typeface="Candara" panose="020E0502030303020204" pitchFamily="34" charset="0"/>
              </a:endParaRPr>
            </a:p>
          </p:txBody>
        </p:sp>
        <p:sp>
          <p:nvSpPr>
            <p:cNvPr id="236599" name="Rectangle 55"/>
            <p:cNvSpPr>
              <a:spLocks noChangeArrowheads="1"/>
            </p:cNvSpPr>
            <p:nvPr/>
          </p:nvSpPr>
          <p:spPr bwMode="auto">
            <a:xfrm>
              <a:off x="2667" y="2183"/>
              <a:ext cx="51" cy="116"/>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600">
                  <a:solidFill>
                    <a:srgbClr val="000000"/>
                  </a:solidFill>
                  <a:latin typeface="Candara" panose="020E0502030303020204" pitchFamily="34" charset="0"/>
                </a:rPr>
                <a:t>4</a:t>
              </a:r>
              <a:endParaRPr lang="en-US" sz="1600">
                <a:latin typeface="Candara" panose="020E0502030303020204" pitchFamily="34" charset="0"/>
              </a:endParaRPr>
            </a:p>
          </p:txBody>
        </p:sp>
        <p:sp>
          <p:nvSpPr>
            <p:cNvPr id="236600" name="Rectangle 56"/>
            <p:cNvSpPr>
              <a:spLocks noChangeArrowheads="1"/>
            </p:cNvSpPr>
            <p:nvPr/>
          </p:nvSpPr>
          <p:spPr bwMode="auto">
            <a:xfrm>
              <a:off x="2923" y="2183"/>
              <a:ext cx="47" cy="116"/>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600">
                  <a:solidFill>
                    <a:srgbClr val="000000"/>
                  </a:solidFill>
                  <a:latin typeface="Candara" panose="020E0502030303020204" pitchFamily="34" charset="0"/>
                </a:rPr>
                <a:t>5</a:t>
              </a:r>
              <a:endParaRPr lang="en-US" sz="1600">
                <a:latin typeface="Candara" panose="020E0502030303020204" pitchFamily="34" charset="0"/>
              </a:endParaRPr>
            </a:p>
          </p:txBody>
        </p:sp>
        <p:sp>
          <p:nvSpPr>
            <p:cNvPr id="236601" name="Rectangle 57"/>
            <p:cNvSpPr>
              <a:spLocks noChangeArrowheads="1"/>
            </p:cNvSpPr>
            <p:nvPr/>
          </p:nvSpPr>
          <p:spPr bwMode="auto">
            <a:xfrm>
              <a:off x="3179" y="2183"/>
              <a:ext cx="54" cy="116"/>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600">
                  <a:solidFill>
                    <a:srgbClr val="000000"/>
                  </a:solidFill>
                  <a:latin typeface="Candara" panose="020E0502030303020204" pitchFamily="34" charset="0"/>
                </a:rPr>
                <a:t>6</a:t>
              </a:r>
              <a:endParaRPr lang="en-US" sz="1600">
                <a:latin typeface="Candara" panose="020E0502030303020204" pitchFamily="34" charset="0"/>
              </a:endParaRPr>
            </a:p>
          </p:txBody>
        </p:sp>
        <p:sp>
          <p:nvSpPr>
            <p:cNvPr id="236602" name="Rectangle 58"/>
            <p:cNvSpPr>
              <a:spLocks noChangeArrowheads="1"/>
            </p:cNvSpPr>
            <p:nvPr/>
          </p:nvSpPr>
          <p:spPr bwMode="auto">
            <a:xfrm>
              <a:off x="3427" y="2183"/>
              <a:ext cx="45" cy="116"/>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600">
                  <a:solidFill>
                    <a:srgbClr val="000000"/>
                  </a:solidFill>
                  <a:latin typeface="Candara" panose="020E0502030303020204" pitchFamily="34" charset="0"/>
                </a:rPr>
                <a:t>7</a:t>
              </a:r>
              <a:endParaRPr lang="en-US" sz="1600">
                <a:latin typeface="Candara" panose="020E0502030303020204" pitchFamily="34" charset="0"/>
              </a:endParaRPr>
            </a:p>
          </p:txBody>
        </p:sp>
        <p:sp>
          <p:nvSpPr>
            <p:cNvPr id="236603" name="Rectangle 59"/>
            <p:cNvSpPr>
              <a:spLocks noChangeArrowheads="1"/>
            </p:cNvSpPr>
            <p:nvPr/>
          </p:nvSpPr>
          <p:spPr bwMode="auto">
            <a:xfrm>
              <a:off x="3683" y="2183"/>
              <a:ext cx="54" cy="116"/>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600">
                  <a:solidFill>
                    <a:srgbClr val="000000"/>
                  </a:solidFill>
                  <a:latin typeface="Candara" panose="020E0502030303020204" pitchFamily="34" charset="0"/>
                </a:rPr>
                <a:t>8</a:t>
              </a:r>
              <a:endParaRPr lang="en-US" sz="1600">
                <a:latin typeface="Candara" panose="020E0502030303020204" pitchFamily="34" charset="0"/>
              </a:endParaRPr>
            </a:p>
          </p:txBody>
        </p:sp>
        <p:sp>
          <p:nvSpPr>
            <p:cNvPr id="236604" name="Rectangle 60"/>
            <p:cNvSpPr>
              <a:spLocks noChangeArrowheads="1"/>
            </p:cNvSpPr>
            <p:nvPr/>
          </p:nvSpPr>
          <p:spPr bwMode="auto">
            <a:xfrm>
              <a:off x="3931" y="2183"/>
              <a:ext cx="54" cy="116"/>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600">
                  <a:solidFill>
                    <a:srgbClr val="000000"/>
                  </a:solidFill>
                  <a:latin typeface="Candara" panose="020E0502030303020204" pitchFamily="34" charset="0"/>
                </a:rPr>
                <a:t>9</a:t>
              </a:r>
              <a:endParaRPr lang="en-US" sz="1600">
                <a:latin typeface="Candara" panose="020E0502030303020204" pitchFamily="34" charset="0"/>
              </a:endParaRPr>
            </a:p>
          </p:txBody>
        </p:sp>
        <p:sp>
          <p:nvSpPr>
            <p:cNvPr id="236605" name="Rectangle 61"/>
            <p:cNvSpPr>
              <a:spLocks noChangeArrowheads="1"/>
            </p:cNvSpPr>
            <p:nvPr/>
          </p:nvSpPr>
          <p:spPr bwMode="auto">
            <a:xfrm>
              <a:off x="4163" y="2183"/>
              <a:ext cx="88" cy="116"/>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n-US" sz="1600">
                  <a:solidFill>
                    <a:srgbClr val="000000"/>
                  </a:solidFill>
                  <a:latin typeface="Candara" panose="020E0502030303020204" pitchFamily="34" charset="0"/>
                </a:rPr>
                <a:t>10</a:t>
              </a:r>
              <a:endParaRPr lang="en-US" sz="1600">
                <a:latin typeface="Candara" panose="020E0502030303020204" pitchFamily="34" charset="0"/>
              </a:endParaRPr>
            </a:p>
          </p:txBody>
        </p:sp>
        <p:sp>
          <p:nvSpPr>
            <p:cNvPr id="236606" name="Rectangle 62"/>
            <p:cNvSpPr>
              <a:spLocks noChangeArrowheads="1"/>
            </p:cNvSpPr>
            <p:nvPr/>
          </p:nvSpPr>
          <p:spPr bwMode="auto">
            <a:xfrm>
              <a:off x="2527" y="2363"/>
              <a:ext cx="402" cy="194"/>
            </a:xfrm>
            <a:prstGeom prst="rect">
              <a:avLst/>
            </a:prstGeom>
            <a:noFill/>
            <a:ln w="9525">
              <a:noFill/>
              <a:miter lim="800000"/>
              <a:headEnd/>
              <a:tailEnd/>
            </a:ln>
          </p:spPr>
          <p:txBody>
            <a:bodyPr wrap="none" lIns="0" tIns="0" rIns="0" bIns="0">
              <a:normAutofit/>
            </a:bodyPr>
            <a:lstStyle/>
            <a:p>
              <a:pPr eaLnBrk="0" hangingPunct="0">
                <a:lnSpc>
                  <a:spcPct val="90000"/>
                </a:lnSpc>
                <a:spcAft>
                  <a:spcPts val="600"/>
                </a:spcAft>
              </a:pPr>
              <a:r>
                <a:rPr lang="el-GR" sz="2400" b="1">
                  <a:latin typeface="Candara" panose="020E0502030303020204" pitchFamily="34" charset="0"/>
                </a:rPr>
                <a:t>Γενιές</a:t>
              </a:r>
              <a:endParaRPr lang="en-US" sz="2400" b="1">
                <a:latin typeface="Candara" panose="020E0502030303020204" pitchFamily="34" charset="0"/>
              </a:endParaRPr>
            </a:p>
          </p:txBody>
        </p:sp>
        <p:sp>
          <p:nvSpPr>
            <p:cNvPr id="236607" name="Text Box 63"/>
            <p:cNvSpPr txBox="1">
              <a:spLocks noChangeArrowheads="1"/>
            </p:cNvSpPr>
            <p:nvPr/>
          </p:nvSpPr>
          <p:spPr bwMode="auto">
            <a:xfrm rot="16205208">
              <a:off x="1153" y="712"/>
              <a:ext cx="291" cy="230"/>
            </a:xfrm>
            <a:prstGeom prst="rect">
              <a:avLst/>
            </a:prstGeom>
            <a:noFill/>
            <a:ln w="9525">
              <a:noFill/>
              <a:miter lim="800000"/>
              <a:headEnd/>
              <a:tailEnd/>
            </a:ln>
            <a:effectLst/>
          </p:spPr>
          <p:txBody>
            <a:bodyPr vert="eaVert">
              <a:spAutoFit/>
            </a:bodyPr>
            <a:lstStyle/>
            <a:p>
              <a:pPr eaLnBrk="0" hangingPunct="0">
                <a:spcBef>
                  <a:spcPct val="50000"/>
                </a:spcBef>
              </a:pPr>
              <a:endParaRPr lang="el-GR">
                <a:latin typeface="Candara" panose="020E0502030303020204" pitchFamily="34" charset="0"/>
              </a:endParaRPr>
            </a:p>
          </p:txBody>
        </p:sp>
        <p:sp>
          <p:nvSpPr>
            <p:cNvPr id="236608" name="Text Box 64"/>
            <p:cNvSpPr txBox="1">
              <a:spLocks noChangeArrowheads="1"/>
            </p:cNvSpPr>
            <p:nvPr/>
          </p:nvSpPr>
          <p:spPr bwMode="auto">
            <a:xfrm rot="16200000">
              <a:off x="799" y="1383"/>
              <a:ext cx="912" cy="250"/>
            </a:xfrm>
            <a:prstGeom prst="rect">
              <a:avLst/>
            </a:prstGeom>
            <a:solidFill>
              <a:srgbClr val="FFFF99"/>
            </a:solidFill>
            <a:ln w="9525">
              <a:noFill/>
              <a:miter lim="800000"/>
              <a:headEnd/>
              <a:tailEnd/>
            </a:ln>
            <a:effectLst/>
          </p:spPr>
          <p:txBody>
            <a:bodyPr>
              <a:normAutofit/>
            </a:bodyPr>
            <a:lstStyle/>
            <a:p>
              <a:pPr eaLnBrk="0" hangingPunct="0">
                <a:lnSpc>
                  <a:spcPct val="90000"/>
                </a:lnSpc>
                <a:spcBef>
                  <a:spcPct val="50000"/>
                </a:spcBef>
              </a:pPr>
              <a:r>
                <a:rPr lang="el-GR" sz="2800" b="1">
                  <a:latin typeface="Candara" panose="020E0502030303020204" pitchFamily="34" charset="0"/>
                </a:rPr>
                <a:t>Κλάσμα</a:t>
              </a:r>
              <a:endParaRPr lang="en-US" sz="2800" b="1">
                <a:latin typeface="Candara" panose="020E0502030303020204" pitchFamily="34"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653363" y="365760"/>
            <a:ext cx="9367203" cy="1188720"/>
          </a:xfrm>
        </p:spPr>
        <p:txBody>
          <a:bodyPr>
            <a:normAutofit/>
          </a:bodyPr>
          <a:lstStyle/>
          <a:p>
            <a:r>
              <a:rPr lang="el-GR" b="1">
                <a:latin typeface="Candara" panose="020E0502030303020204" pitchFamily="34" charset="0"/>
              </a:rPr>
              <a:t>Η εποχή των εντομοκτόνων</a:t>
            </a:r>
          </a:p>
        </p:txBody>
      </p:sp>
      <p:sp>
        <p:nvSpPr>
          <p:cNvPr id="72" name="Freeform: Shape 71">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9507" name="Rectangle 3"/>
          <p:cNvSpPr>
            <a:spLocks noGrp="1" noChangeArrowheads="1"/>
          </p:cNvSpPr>
          <p:nvPr>
            <p:ph idx="1"/>
          </p:nvPr>
        </p:nvSpPr>
        <p:spPr>
          <a:xfrm>
            <a:off x="1653363" y="2176272"/>
            <a:ext cx="9367204" cy="4041648"/>
          </a:xfrm>
        </p:spPr>
        <p:txBody>
          <a:bodyPr anchor="t">
            <a:normAutofit/>
          </a:bodyPr>
          <a:lstStyle/>
          <a:p>
            <a:r>
              <a:rPr lang="el-GR" sz="2400" b="1">
                <a:latin typeface="Candara" panose="020E0502030303020204" pitchFamily="34" charset="0"/>
              </a:rPr>
              <a:t>1939-1962: ανακάλυψη "θαυματουργών" εντομοκτόνων</a:t>
            </a:r>
          </a:p>
          <a:p>
            <a:r>
              <a:rPr lang="en-US" sz="2400" b="1">
                <a:latin typeface="Candara" panose="020E0502030303020204" pitchFamily="34" charset="0"/>
              </a:rPr>
              <a:t>DDT: </a:t>
            </a:r>
            <a:r>
              <a:rPr lang="el-GR" sz="2400" b="1">
                <a:latin typeface="Candara" panose="020E0502030303020204" pitchFamily="34" charset="0"/>
              </a:rPr>
              <a:t>πρώτη σύνθεση από τον Γερμανό μεταπτυχιακό </a:t>
            </a:r>
            <a:r>
              <a:rPr lang="en-US" sz="2400" b="1">
                <a:latin typeface="Candara" panose="020E0502030303020204" pitchFamily="34" charset="0"/>
              </a:rPr>
              <a:t>Othmar Zeidler</a:t>
            </a:r>
            <a:r>
              <a:rPr lang="el-GR" sz="2400" b="1">
                <a:latin typeface="Candara" panose="020E0502030303020204" pitchFamily="34" charset="0"/>
              </a:rPr>
              <a:t> που δεν κατάλαβε την εντομοκτόνο δράση του (1873)</a:t>
            </a:r>
          </a:p>
          <a:p>
            <a:r>
              <a:rPr lang="el-GR" sz="2400" b="1">
                <a:latin typeface="Candara" panose="020E0502030303020204" pitchFamily="34" charset="0"/>
              </a:rPr>
              <a:t>1930: ο Ελβετός χημικός </a:t>
            </a:r>
            <a:r>
              <a:rPr lang="en-US" sz="2400" b="1">
                <a:latin typeface="Candara" panose="020E0502030303020204" pitchFamily="34" charset="0"/>
              </a:rPr>
              <a:t>Paul M</a:t>
            </a:r>
            <a:r>
              <a:rPr lang="en-US" sz="2400" b="1">
                <a:latin typeface="Candara" panose="020E0502030303020204" pitchFamily="34" charset="0"/>
                <a:cs typeface="Arial" charset="0"/>
              </a:rPr>
              <a:t>ü</a:t>
            </a:r>
            <a:r>
              <a:rPr lang="en-US" sz="2400" b="1">
                <a:latin typeface="Candara" panose="020E0502030303020204" pitchFamily="34" charset="0"/>
              </a:rPr>
              <a:t>ller (Geigy Corp.) </a:t>
            </a:r>
            <a:r>
              <a:rPr lang="el-GR" sz="2400" b="1">
                <a:latin typeface="Candara" panose="020E0502030303020204" pitchFamily="34" charset="0"/>
              </a:rPr>
              <a:t>αποκάλυψε τη δράση του</a:t>
            </a:r>
          </a:p>
          <a:p>
            <a:r>
              <a:rPr lang="el-GR" sz="2400" b="1">
                <a:latin typeface="Candara" panose="020E0502030303020204" pitchFamily="34" charset="0"/>
              </a:rPr>
              <a:t>Ευρεία χρήση κατά της ελονοσίας και του τύφου κατά τον Β' Παγκόσμιο Πόλεμο</a:t>
            </a:r>
          </a:p>
          <a:p>
            <a:r>
              <a:rPr lang="el-GR" sz="2400" b="1">
                <a:latin typeface="Candara" panose="020E0502030303020204" pitchFamily="34" charset="0"/>
              </a:rPr>
              <a:t>1948: </a:t>
            </a:r>
            <a:r>
              <a:rPr lang="en-US" sz="2400" b="1">
                <a:latin typeface="Candara" panose="020E0502030303020204" pitchFamily="34" charset="0"/>
              </a:rPr>
              <a:t>Nobel </a:t>
            </a:r>
            <a:r>
              <a:rPr lang="el-GR" sz="2400" b="1">
                <a:latin typeface="Candara" panose="020E0502030303020204" pitchFamily="34" charset="0"/>
              </a:rPr>
              <a:t>στον </a:t>
            </a:r>
            <a:r>
              <a:rPr lang="en-US" sz="2400" b="1">
                <a:latin typeface="Candara" panose="020E0502030303020204" pitchFamily="34" charset="0"/>
              </a:rPr>
              <a:t>M</a:t>
            </a:r>
            <a:r>
              <a:rPr lang="en-US" sz="2400" b="1">
                <a:latin typeface="Candara" panose="020E0502030303020204" pitchFamily="34" charset="0"/>
                <a:cs typeface="Arial" charset="0"/>
              </a:rPr>
              <a:t>ü</a:t>
            </a:r>
            <a:r>
              <a:rPr lang="en-US" sz="2400" b="1">
                <a:latin typeface="Candara" panose="020E0502030303020204" pitchFamily="34" charset="0"/>
              </a:rPr>
              <a:t>ller</a:t>
            </a:r>
          </a:p>
          <a:p>
            <a:r>
              <a:rPr lang="en-US" sz="2400" b="1">
                <a:latin typeface="Candara" panose="020E0502030303020204" pitchFamily="34" charset="0"/>
              </a:rPr>
              <a:t>1962: Rachel Carson's </a:t>
            </a:r>
            <a:r>
              <a:rPr lang="en-US" sz="2400" b="1" i="1">
                <a:latin typeface="Candara" panose="020E0502030303020204" pitchFamily="34" charset="0"/>
              </a:rPr>
              <a:t>Silent Spring</a:t>
            </a:r>
            <a:endParaRPr lang="el-GR" sz="2400" b="1" i="1">
              <a:latin typeface="Candara" panose="020E05020303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anim calcmode="lin" valueType="num">
                                      <p:cBhvr additive="base">
                                        <p:cTn id="7" dur="500" fill="hold"/>
                                        <p:tgtEl>
                                          <p:spTgt spid="1495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95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9507">
                                            <p:txEl>
                                              <p:pRg st="1" end="1"/>
                                            </p:txEl>
                                          </p:spTgt>
                                        </p:tgtEl>
                                        <p:attrNameLst>
                                          <p:attrName>style.visibility</p:attrName>
                                        </p:attrNameLst>
                                      </p:cBhvr>
                                      <p:to>
                                        <p:strVal val="visible"/>
                                      </p:to>
                                    </p:set>
                                    <p:anim calcmode="lin" valueType="num">
                                      <p:cBhvr additive="base">
                                        <p:cTn id="13" dur="500" fill="hold"/>
                                        <p:tgtEl>
                                          <p:spTgt spid="1495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95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9507">
                                            <p:txEl>
                                              <p:pRg st="2" end="2"/>
                                            </p:txEl>
                                          </p:spTgt>
                                        </p:tgtEl>
                                        <p:attrNameLst>
                                          <p:attrName>style.visibility</p:attrName>
                                        </p:attrNameLst>
                                      </p:cBhvr>
                                      <p:to>
                                        <p:strVal val="visible"/>
                                      </p:to>
                                    </p:set>
                                    <p:anim calcmode="lin" valueType="num">
                                      <p:cBhvr additive="base">
                                        <p:cTn id="19" dur="500" fill="hold"/>
                                        <p:tgtEl>
                                          <p:spTgt spid="1495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95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9507">
                                            <p:txEl>
                                              <p:pRg st="3" end="3"/>
                                            </p:txEl>
                                          </p:spTgt>
                                        </p:tgtEl>
                                        <p:attrNameLst>
                                          <p:attrName>style.visibility</p:attrName>
                                        </p:attrNameLst>
                                      </p:cBhvr>
                                      <p:to>
                                        <p:strVal val="visible"/>
                                      </p:to>
                                    </p:set>
                                    <p:anim calcmode="lin" valueType="num">
                                      <p:cBhvr additive="base">
                                        <p:cTn id="25" dur="500" fill="hold"/>
                                        <p:tgtEl>
                                          <p:spTgt spid="1495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95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9507">
                                            <p:txEl>
                                              <p:pRg st="4" end="4"/>
                                            </p:txEl>
                                          </p:spTgt>
                                        </p:tgtEl>
                                        <p:attrNameLst>
                                          <p:attrName>style.visibility</p:attrName>
                                        </p:attrNameLst>
                                      </p:cBhvr>
                                      <p:to>
                                        <p:strVal val="visible"/>
                                      </p:to>
                                    </p:set>
                                    <p:anim calcmode="lin" valueType="num">
                                      <p:cBhvr additive="base">
                                        <p:cTn id="31" dur="500" fill="hold"/>
                                        <p:tgtEl>
                                          <p:spTgt spid="14950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950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9507">
                                            <p:txEl>
                                              <p:pRg st="5" end="5"/>
                                            </p:txEl>
                                          </p:spTgt>
                                        </p:tgtEl>
                                        <p:attrNameLst>
                                          <p:attrName>style.visibility</p:attrName>
                                        </p:attrNameLst>
                                      </p:cBhvr>
                                      <p:to>
                                        <p:strVal val="visible"/>
                                      </p:to>
                                    </p:set>
                                    <p:anim calcmode="lin" valueType="num">
                                      <p:cBhvr additive="base">
                                        <p:cTn id="37" dur="500" fill="hold"/>
                                        <p:tgtEl>
                                          <p:spTgt spid="14950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950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75" name="Rectangle 7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239620" name="Rectangle 2">
            <a:extLst>
              <a:ext uri="{FF2B5EF4-FFF2-40B4-BE49-F238E27FC236}">
                <a16:creationId xmlns:a16="http://schemas.microsoft.com/office/drawing/2014/main" id="{A5C01225-9F94-4367-9772-643234DDCBCB}"/>
              </a:ext>
            </a:extLst>
          </p:cNvPr>
          <p:cNvGraphicFramePr>
            <a:graphicFrameLocks noGrp="1"/>
          </p:cNvGraphicFramePr>
          <p:nvPr>
            <p:ph idx="1"/>
            <p:extLst>
              <p:ext uri="{D42A27DB-BD31-4B8C-83A1-F6EECF244321}">
                <p14:modId xmlns:p14="http://schemas.microsoft.com/office/powerpoint/2010/main" val="4225113780"/>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716" name="Rectangle 4"/>
          <p:cNvSpPr>
            <a:spLocks noGrp="1" noChangeArrowheads="1"/>
          </p:cNvSpPr>
          <p:nvPr>
            <p:ph type="title" idx="4294967295"/>
          </p:nvPr>
        </p:nvSpPr>
        <p:spPr>
          <a:xfrm>
            <a:off x="589560" y="856180"/>
            <a:ext cx="4560584" cy="1128068"/>
          </a:xfrm>
        </p:spPr>
        <p:txBody>
          <a:bodyPr vert="horz" lIns="91440" tIns="45720" rIns="91440" bIns="45720" rtlCol="0" anchor="ctr">
            <a:normAutofit/>
          </a:bodyPr>
          <a:lstStyle/>
          <a:p>
            <a:r>
              <a:rPr lang="en-US" sz="3700" b="1"/>
              <a:t>Μηχανισμοί ανθεκτικότητας</a:t>
            </a:r>
          </a:p>
        </p:txBody>
      </p:sp>
      <p:grpSp>
        <p:nvGrpSpPr>
          <p:cNvPr id="75" name="Group 7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6" name="Rectangle 7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715" name="Text Box 3"/>
          <p:cNvSpPr txBox="1">
            <a:spLocks noChangeArrowheads="1"/>
          </p:cNvSpPr>
          <p:nvPr/>
        </p:nvSpPr>
        <p:spPr bwMode="auto">
          <a:xfrm>
            <a:off x="590719" y="2330505"/>
            <a:ext cx="4559425" cy="3979585"/>
          </a:xfrm>
          <a:prstGeom prst="rect">
            <a:avLst/>
          </a:prstGeom>
        </p:spPr>
        <p:txBody>
          <a:bodyPr vert="horz" lIns="91440" tIns="45720" rIns="91440" bIns="45720" rtlCol="0" anchor="ctr">
            <a:normAutofit/>
          </a:bodyPr>
          <a:lstStyle/>
          <a:p>
            <a:pPr indent="-228600" defTabSz="914400">
              <a:lnSpc>
                <a:spcPct val="90000"/>
              </a:lnSpc>
              <a:spcBef>
                <a:spcPct val="50000"/>
              </a:spcBef>
              <a:buFont typeface="Arial" panose="020B0604020202020204" pitchFamily="34" charset="0"/>
              <a:buChar char="•"/>
            </a:pPr>
            <a:r>
              <a:rPr lang="en-US" sz="2000" b="1" dirty="0"/>
              <a:t>Η α</a:t>
            </a:r>
            <a:r>
              <a:rPr lang="en-US" sz="2000" b="1" dirty="0" err="1"/>
              <a:t>νθεκτικότητ</a:t>
            </a:r>
            <a:r>
              <a:rPr lang="en-US" sz="2000" b="1" dirty="0"/>
              <a:t>α μπορεί να είναι αποτέλεσμα: </a:t>
            </a:r>
          </a:p>
          <a:p>
            <a:pPr indent="-228600" defTabSz="914400">
              <a:lnSpc>
                <a:spcPct val="90000"/>
              </a:lnSpc>
              <a:spcBef>
                <a:spcPct val="50000"/>
              </a:spcBef>
              <a:buFont typeface="Arial" panose="020B0604020202020204" pitchFamily="34" charset="0"/>
              <a:buChar char="•"/>
            </a:pPr>
            <a:r>
              <a:rPr lang="en-US" sz="2000" b="1" dirty="0"/>
              <a:t>1. </a:t>
            </a:r>
            <a:r>
              <a:rPr lang="en-US" sz="2000" b="1" dirty="0" err="1"/>
              <a:t>Μειωμένης</a:t>
            </a:r>
            <a:r>
              <a:rPr lang="en-US" sz="2000" b="1" dirty="0"/>
              <a:t> </a:t>
            </a:r>
            <a:r>
              <a:rPr lang="en-US" sz="2000" b="1" dirty="0" err="1"/>
              <a:t>διείσδυσης</a:t>
            </a:r>
            <a:r>
              <a:rPr lang="en-US" sz="2000" b="1" dirty="0"/>
              <a:t> </a:t>
            </a:r>
            <a:r>
              <a:rPr lang="en-US" sz="2000" b="1" dirty="0" err="1"/>
              <a:t>του</a:t>
            </a:r>
            <a:r>
              <a:rPr lang="en-US" sz="2000" b="1" dirty="0"/>
              <a:t> </a:t>
            </a:r>
            <a:r>
              <a:rPr lang="en-US" sz="2000" b="1" dirty="0" err="1"/>
              <a:t>εντομοκτόνου</a:t>
            </a:r>
            <a:endParaRPr lang="en-US" sz="2000" b="1" dirty="0"/>
          </a:p>
          <a:p>
            <a:pPr indent="-228600" defTabSz="914400">
              <a:lnSpc>
                <a:spcPct val="90000"/>
              </a:lnSpc>
              <a:spcBef>
                <a:spcPct val="50000"/>
              </a:spcBef>
              <a:buFont typeface="Arial" panose="020B0604020202020204" pitchFamily="34" charset="0"/>
              <a:buChar char="•"/>
            </a:pPr>
            <a:r>
              <a:rPr lang="en-US" sz="2000" b="1" dirty="0"/>
              <a:t>2. </a:t>
            </a:r>
            <a:r>
              <a:rPr lang="en-US" sz="2000" b="1" dirty="0" err="1"/>
              <a:t>Μειωμένης</a:t>
            </a:r>
            <a:r>
              <a:rPr lang="en-US" sz="2000" b="1" dirty="0"/>
              <a:t> </a:t>
            </a:r>
            <a:r>
              <a:rPr lang="en-US" sz="2000" b="1" dirty="0" err="1"/>
              <a:t>ευ</a:t>
            </a:r>
            <a:r>
              <a:rPr lang="en-US" sz="2000" b="1" dirty="0"/>
              <a:t>αισθησίας του στόχου</a:t>
            </a:r>
          </a:p>
          <a:p>
            <a:pPr indent="-228600" defTabSz="914400">
              <a:lnSpc>
                <a:spcPct val="90000"/>
              </a:lnSpc>
              <a:spcBef>
                <a:spcPct val="50000"/>
              </a:spcBef>
              <a:buFont typeface="Arial" panose="020B0604020202020204" pitchFamily="34" charset="0"/>
              <a:buChar char="•"/>
            </a:pPr>
            <a:r>
              <a:rPr lang="en-US" sz="2000" b="1" dirty="0"/>
              <a:t>3. </a:t>
            </a:r>
            <a:r>
              <a:rPr lang="en-US" sz="2000" b="1" dirty="0" err="1"/>
              <a:t>Αυξημένου</a:t>
            </a:r>
            <a:r>
              <a:rPr lang="en-US" sz="2000" b="1" dirty="0"/>
              <a:t> </a:t>
            </a:r>
            <a:r>
              <a:rPr lang="en-US" sz="2000" b="1" dirty="0" err="1"/>
              <a:t>μετ</a:t>
            </a:r>
            <a:r>
              <a:rPr lang="en-US" sz="2000" b="1" dirty="0"/>
              <a:t>αβολισμού του εντομοκτόνου</a:t>
            </a:r>
          </a:p>
        </p:txBody>
      </p:sp>
      <p:sp>
        <p:nvSpPr>
          <p:cNvPr id="81" name="Rectangle 8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3714" name="Picture 2"/>
          <p:cNvPicPr>
            <a:picLocks noChangeAspect="1" noChangeArrowheads="1"/>
          </p:cNvPicPr>
          <p:nvPr/>
        </p:nvPicPr>
        <p:blipFill rotWithShape="1">
          <a:blip r:embed="rId2" cstate="print"/>
          <a:srcRect l="706" r="-3" b="-3"/>
          <a:stretch/>
        </p:blipFill>
        <p:spPr bwMode="auto">
          <a:xfrm>
            <a:off x="5977788" y="799352"/>
            <a:ext cx="5425410" cy="5259296"/>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0" name="Rectangle 106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Freeform: Shape 107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Εικόνα που περιέχει κείμενο, στιγμιότυπο οθόνης, γραμματοσειρά&#10;&#10;Περιγραφή που δημιουργήθηκε αυτόματα">
            <a:extLst>
              <a:ext uri="{FF2B5EF4-FFF2-40B4-BE49-F238E27FC236}">
                <a16:creationId xmlns:a16="http://schemas.microsoft.com/office/drawing/2014/main" id="{FC547B4D-E149-B083-C7D0-3611F45793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70" t="3290"/>
          <a:stretch/>
        </p:blipFill>
        <p:spPr bwMode="auto">
          <a:xfrm>
            <a:off x="3100311" y="228600"/>
            <a:ext cx="5988329" cy="599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38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83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DFC1F4FC-341D-EFC3-669F-3299183C746A}"/>
              </a:ext>
            </a:extLst>
          </p:cNvPr>
          <p:cNvPicPr>
            <a:picLocks noChangeAspect="1"/>
          </p:cNvPicPr>
          <p:nvPr/>
        </p:nvPicPr>
        <p:blipFill rotWithShape="1">
          <a:blip r:embed="rId2"/>
          <a:srcRect t="4385" b="6999"/>
          <a:stretch/>
        </p:blipFill>
        <p:spPr>
          <a:xfrm>
            <a:off x="0" y="300625"/>
            <a:ext cx="12192000" cy="607731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18" name="Rectangle 1030"/>
          <p:cNvSpPr>
            <a:spLocks noGrp="1" noChangeArrowheads="1"/>
          </p:cNvSpPr>
          <p:nvPr>
            <p:ph type="title" idx="4294967295"/>
          </p:nvPr>
        </p:nvSpPr>
        <p:spPr>
          <a:xfrm>
            <a:off x="556532" y="643467"/>
            <a:ext cx="11210925" cy="744836"/>
          </a:xfrm>
        </p:spPr>
        <p:txBody>
          <a:bodyPr vert="horz" lIns="91440" tIns="45720" rIns="91440" bIns="45720" rtlCol="0" anchor="ctr">
            <a:normAutofit/>
          </a:bodyPr>
          <a:lstStyle/>
          <a:p>
            <a:pPr algn="ctr"/>
            <a:r>
              <a:rPr lang="en-US" sz="3200" b="1" kern="1200" dirty="0">
                <a:solidFill>
                  <a:schemeClr val="bg1"/>
                </a:solidFill>
                <a:latin typeface="+mj-lt"/>
                <a:ea typeface="+mj-ea"/>
                <a:cs typeface="+mj-cs"/>
              </a:rPr>
              <a:t>Insecticide's modes of action</a:t>
            </a:r>
          </a:p>
        </p:txBody>
      </p:sp>
      <p:pic>
        <p:nvPicPr>
          <p:cNvPr id="141317" name="Picture 1029"/>
          <p:cNvPicPr>
            <a:picLocks noChangeAspect="1" noChangeArrowheads="1"/>
          </p:cNvPicPr>
          <p:nvPr/>
        </p:nvPicPr>
        <p:blipFill>
          <a:blip r:embed="rId2" cstate="print"/>
          <a:stretch>
            <a:fillRect/>
          </a:stretch>
        </p:blipFill>
        <p:spPr bwMode="auto">
          <a:xfrm>
            <a:off x="1950529" y="1675227"/>
            <a:ext cx="8290941" cy="4394199"/>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p:cNvPicPr>
            <a:picLocks noChangeAspect="1" noChangeArrowheads="1"/>
          </p:cNvPicPr>
          <p:nvPr/>
        </p:nvPicPr>
        <p:blipFill>
          <a:blip r:embed="rId2" cstate="print"/>
          <a:srcRect/>
          <a:stretch>
            <a:fillRect/>
          </a:stretch>
        </p:blipFill>
        <p:spPr bwMode="auto">
          <a:xfrm>
            <a:off x="4124328" y="133350"/>
            <a:ext cx="5191125" cy="2827338"/>
          </a:xfrm>
          <a:prstGeom prst="rect">
            <a:avLst/>
          </a:prstGeom>
          <a:noFill/>
          <a:ln w="9525">
            <a:noFill/>
            <a:miter lim="800000"/>
            <a:headEnd/>
            <a:tailEnd/>
          </a:ln>
          <a:effectLst/>
        </p:spPr>
      </p:pic>
      <p:pic>
        <p:nvPicPr>
          <p:cNvPr id="251907" name="Picture 3" descr="axon"/>
          <p:cNvPicPr>
            <a:picLocks noChangeAspect="1" noChangeArrowheads="1"/>
          </p:cNvPicPr>
          <p:nvPr/>
        </p:nvPicPr>
        <p:blipFill>
          <a:blip r:embed="rId3" cstate="print"/>
          <a:srcRect/>
          <a:stretch>
            <a:fillRect/>
          </a:stretch>
        </p:blipFill>
        <p:spPr bwMode="auto">
          <a:xfrm>
            <a:off x="1700213" y="3429003"/>
            <a:ext cx="5033962" cy="3255963"/>
          </a:xfrm>
          <a:prstGeom prst="rect">
            <a:avLst/>
          </a:prstGeom>
          <a:noFill/>
        </p:spPr>
      </p:pic>
      <p:sp>
        <p:nvSpPr>
          <p:cNvPr id="251908" name="AutoShape 4"/>
          <p:cNvSpPr>
            <a:spLocks/>
          </p:cNvSpPr>
          <p:nvPr/>
        </p:nvSpPr>
        <p:spPr bwMode="auto">
          <a:xfrm rot="5272463" flipH="1">
            <a:off x="5593559" y="1975644"/>
            <a:ext cx="60325" cy="242888"/>
          </a:xfrm>
          <a:prstGeom prst="leftBrace">
            <a:avLst>
              <a:gd name="adj1" fmla="val 33553"/>
              <a:gd name="adj2" fmla="val 50000"/>
            </a:avLst>
          </a:prstGeom>
          <a:noFill/>
          <a:ln w="19050">
            <a:solidFill>
              <a:srgbClr val="666699"/>
            </a:solidFill>
            <a:round/>
            <a:headEnd/>
            <a:tailEnd/>
          </a:ln>
          <a:effectLst/>
        </p:spPr>
        <p:txBody>
          <a:bodyPr rot="10800000" vert="eaVert" wrap="none" anchor="ctr"/>
          <a:lstStyle/>
          <a:p>
            <a:pPr algn="ctr"/>
            <a:endParaRPr lang="el-GR" sz="2400">
              <a:latin typeface="Times New Roman" charset="0"/>
            </a:endParaRPr>
          </a:p>
        </p:txBody>
      </p:sp>
      <p:sp>
        <p:nvSpPr>
          <p:cNvPr id="251909" name="AutoShape 5"/>
          <p:cNvSpPr>
            <a:spLocks/>
          </p:cNvSpPr>
          <p:nvPr/>
        </p:nvSpPr>
        <p:spPr bwMode="auto">
          <a:xfrm rot="-16179362">
            <a:off x="4064797" y="773909"/>
            <a:ext cx="301625" cy="5033963"/>
          </a:xfrm>
          <a:prstGeom prst="leftBrace">
            <a:avLst>
              <a:gd name="adj1" fmla="val 139079"/>
              <a:gd name="adj2" fmla="val 29764"/>
            </a:avLst>
          </a:prstGeom>
          <a:noFill/>
          <a:ln w="19050">
            <a:solidFill>
              <a:srgbClr val="CCFFFF"/>
            </a:solidFill>
            <a:round/>
            <a:headEnd/>
            <a:tailEnd/>
          </a:ln>
          <a:effectLst/>
        </p:spPr>
        <p:txBody>
          <a:bodyPr rot="10800000" vert="eaVert" wrap="none" anchor="ctr"/>
          <a:lstStyle/>
          <a:p>
            <a:pPr algn="ctr"/>
            <a:endParaRPr lang="el-GR" sz="2400">
              <a:latin typeface="Times New Roman" charset="0"/>
            </a:endParaRPr>
          </a:p>
        </p:txBody>
      </p:sp>
      <p:sp>
        <p:nvSpPr>
          <p:cNvPr id="251910" name="Line 6"/>
          <p:cNvSpPr>
            <a:spLocks noChangeShapeType="1"/>
          </p:cNvSpPr>
          <p:nvPr/>
        </p:nvSpPr>
        <p:spPr bwMode="auto">
          <a:xfrm flipV="1">
            <a:off x="5251450" y="2146300"/>
            <a:ext cx="368300" cy="971550"/>
          </a:xfrm>
          <a:prstGeom prst="line">
            <a:avLst/>
          </a:prstGeom>
          <a:noFill/>
          <a:ln w="19050">
            <a:solidFill>
              <a:srgbClr val="666699"/>
            </a:solidFill>
            <a:round/>
            <a:headEnd/>
            <a:tailEnd/>
          </a:ln>
          <a:effectLst/>
        </p:spPr>
        <p:txBody>
          <a:bodyPr/>
          <a:lstStyle/>
          <a:p>
            <a:endParaRPr lang="el-GR"/>
          </a:p>
        </p:txBody>
      </p:sp>
      <p:sp>
        <p:nvSpPr>
          <p:cNvPr id="251911" name="AutoShape 7"/>
          <p:cNvSpPr>
            <a:spLocks/>
          </p:cNvSpPr>
          <p:nvPr/>
        </p:nvSpPr>
        <p:spPr bwMode="auto">
          <a:xfrm rot="5272463" flipH="1">
            <a:off x="6647659" y="2229644"/>
            <a:ext cx="60325" cy="242888"/>
          </a:xfrm>
          <a:prstGeom prst="leftBrace">
            <a:avLst>
              <a:gd name="adj1" fmla="val 33553"/>
              <a:gd name="adj2" fmla="val 20963"/>
            </a:avLst>
          </a:prstGeom>
          <a:noFill/>
          <a:ln w="19050">
            <a:solidFill>
              <a:srgbClr val="666699"/>
            </a:solidFill>
            <a:round/>
            <a:headEnd/>
            <a:tailEnd/>
          </a:ln>
          <a:effectLst/>
        </p:spPr>
        <p:txBody>
          <a:bodyPr rot="10800000" vert="eaVert" wrap="none" anchor="ctr"/>
          <a:lstStyle/>
          <a:p>
            <a:pPr algn="ctr"/>
            <a:endParaRPr lang="el-GR" sz="2400">
              <a:latin typeface="Times New Roman" charset="0"/>
            </a:endParaRPr>
          </a:p>
        </p:txBody>
      </p:sp>
      <p:sp>
        <p:nvSpPr>
          <p:cNvPr id="251912" name="Line 8"/>
          <p:cNvSpPr>
            <a:spLocks noChangeShapeType="1"/>
          </p:cNvSpPr>
          <p:nvPr/>
        </p:nvSpPr>
        <p:spPr bwMode="auto">
          <a:xfrm flipH="1" flipV="1">
            <a:off x="6781803" y="2438400"/>
            <a:ext cx="1101725" cy="725488"/>
          </a:xfrm>
          <a:prstGeom prst="line">
            <a:avLst/>
          </a:prstGeom>
          <a:noFill/>
          <a:ln w="19050">
            <a:solidFill>
              <a:srgbClr val="666699"/>
            </a:solidFill>
            <a:round/>
            <a:headEnd/>
            <a:tailEnd/>
          </a:ln>
          <a:effectLst/>
        </p:spPr>
        <p:txBody>
          <a:bodyPr/>
          <a:lstStyle/>
          <a:p>
            <a:endParaRPr lang="el-GR"/>
          </a:p>
        </p:txBody>
      </p:sp>
      <p:sp>
        <p:nvSpPr>
          <p:cNvPr id="251913" name="AutoShape 9"/>
          <p:cNvSpPr>
            <a:spLocks/>
          </p:cNvSpPr>
          <p:nvPr/>
        </p:nvSpPr>
        <p:spPr bwMode="auto">
          <a:xfrm rot="-16179362">
            <a:off x="8540750" y="1746250"/>
            <a:ext cx="228600" cy="3136900"/>
          </a:xfrm>
          <a:prstGeom prst="leftBrace">
            <a:avLst>
              <a:gd name="adj1" fmla="val 114352"/>
              <a:gd name="adj2" fmla="val 73778"/>
            </a:avLst>
          </a:prstGeom>
          <a:noFill/>
          <a:ln w="19050">
            <a:solidFill>
              <a:srgbClr val="CCFFFF"/>
            </a:solidFill>
            <a:round/>
            <a:headEnd/>
            <a:tailEnd/>
          </a:ln>
          <a:effectLst/>
        </p:spPr>
        <p:txBody>
          <a:bodyPr rot="10800000" vert="eaVert" wrap="none" anchor="ctr"/>
          <a:lstStyle/>
          <a:p>
            <a:pPr algn="ctr"/>
            <a:endParaRPr lang="el-GR" sz="2400">
              <a:latin typeface="Times New Roman" charset="0"/>
            </a:endParaRPr>
          </a:p>
        </p:txBody>
      </p:sp>
      <p:grpSp>
        <p:nvGrpSpPr>
          <p:cNvPr id="251914" name="Group 10"/>
          <p:cNvGrpSpPr>
            <a:grpSpLocks/>
          </p:cNvGrpSpPr>
          <p:nvPr/>
        </p:nvGrpSpPr>
        <p:grpSpPr bwMode="auto">
          <a:xfrm>
            <a:off x="7086603" y="3429003"/>
            <a:ext cx="3121025" cy="3268663"/>
            <a:chOff x="3504" y="2160"/>
            <a:chExt cx="1966" cy="2059"/>
          </a:xfrm>
        </p:grpSpPr>
        <p:pic>
          <p:nvPicPr>
            <p:cNvPr id="251915" name="Picture 11" descr="cleft copy3"/>
            <p:cNvPicPr>
              <a:picLocks noChangeAspect="1" noChangeArrowheads="1"/>
            </p:cNvPicPr>
            <p:nvPr/>
          </p:nvPicPr>
          <p:blipFill>
            <a:blip r:embed="rId4" cstate="print"/>
            <a:srcRect/>
            <a:stretch>
              <a:fillRect/>
            </a:stretch>
          </p:blipFill>
          <p:spPr bwMode="auto">
            <a:xfrm>
              <a:off x="3504" y="2160"/>
              <a:ext cx="1966" cy="2059"/>
            </a:xfrm>
            <a:prstGeom prst="rect">
              <a:avLst/>
            </a:prstGeom>
            <a:noFill/>
          </p:spPr>
        </p:pic>
        <p:sp>
          <p:nvSpPr>
            <p:cNvPr id="251916" name="Arc 12"/>
            <p:cNvSpPr>
              <a:spLocks/>
            </p:cNvSpPr>
            <p:nvPr/>
          </p:nvSpPr>
          <p:spPr bwMode="auto">
            <a:xfrm rot="16292238">
              <a:off x="3900" y="3474"/>
              <a:ext cx="116" cy="1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type="triangle" w="sm" len="sm"/>
            </a:ln>
            <a:effectLst/>
          </p:spPr>
          <p:txBody>
            <a:bodyPr wrap="none" anchor="ctr"/>
            <a:lstStyle/>
            <a:p>
              <a:endParaRPr lang="el-GR"/>
            </a:p>
          </p:txBody>
        </p:sp>
        <p:sp>
          <p:nvSpPr>
            <p:cNvPr id="251917" name="Arc 13"/>
            <p:cNvSpPr>
              <a:spLocks/>
            </p:cNvSpPr>
            <p:nvPr/>
          </p:nvSpPr>
          <p:spPr bwMode="auto">
            <a:xfrm rot="10707762" flipV="1">
              <a:off x="4944" y="3756"/>
              <a:ext cx="64" cy="15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type="triangle" w="sm" len="sm"/>
            </a:ln>
            <a:effectLst/>
          </p:spPr>
          <p:txBody>
            <a:bodyPr wrap="none" anchor="ctr"/>
            <a:lstStyle/>
            <a:p>
              <a:endParaRPr lang="el-GR"/>
            </a:p>
          </p:txBody>
        </p:sp>
      </p:grpSp>
      <p:sp>
        <p:nvSpPr>
          <p:cNvPr id="251918" name="Text Box 14"/>
          <p:cNvSpPr txBox="1">
            <a:spLocks noChangeArrowheads="1"/>
          </p:cNvSpPr>
          <p:nvPr/>
        </p:nvSpPr>
        <p:spPr bwMode="auto">
          <a:xfrm>
            <a:off x="4184650" y="131766"/>
            <a:ext cx="165100" cy="274637"/>
          </a:xfrm>
          <a:prstGeom prst="rect">
            <a:avLst/>
          </a:prstGeom>
          <a:noFill/>
          <a:ln w="9525">
            <a:noFill/>
            <a:miter lim="800000"/>
            <a:headEnd/>
            <a:tailEnd/>
          </a:ln>
          <a:effectLst/>
        </p:spPr>
        <p:txBody>
          <a:bodyPr wrap="none" lIns="0" tIns="0" rIns="0" bIns="0">
            <a:spAutoFit/>
          </a:bodyPr>
          <a:lstStyle/>
          <a:p>
            <a:r>
              <a:rPr lang="en-US" b="1"/>
              <a:t>A</a:t>
            </a:r>
            <a:endParaRPr lang="el-GR" b="1"/>
          </a:p>
        </p:txBody>
      </p:sp>
      <p:sp>
        <p:nvSpPr>
          <p:cNvPr id="251919" name="Text Box 15"/>
          <p:cNvSpPr txBox="1">
            <a:spLocks noChangeArrowheads="1"/>
          </p:cNvSpPr>
          <p:nvPr/>
        </p:nvSpPr>
        <p:spPr bwMode="auto">
          <a:xfrm>
            <a:off x="1762125" y="3429000"/>
            <a:ext cx="165100" cy="274638"/>
          </a:xfrm>
          <a:prstGeom prst="rect">
            <a:avLst/>
          </a:prstGeom>
          <a:noFill/>
          <a:ln w="9525">
            <a:noFill/>
            <a:miter lim="800000"/>
            <a:headEnd/>
            <a:tailEnd/>
          </a:ln>
          <a:effectLst/>
        </p:spPr>
        <p:txBody>
          <a:bodyPr wrap="none" lIns="0" tIns="0" rIns="0" bIns="0">
            <a:spAutoFit/>
          </a:bodyPr>
          <a:lstStyle/>
          <a:p>
            <a:r>
              <a:rPr lang="en-US" b="1"/>
              <a:t>B</a:t>
            </a:r>
            <a:endParaRPr lang="el-GR" b="1"/>
          </a:p>
        </p:txBody>
      </p:sp>
      <p:sp>
        <p:nvSpPr>
          <p:cNvPr id="251920" name="Text Box 16"/>
          <p:cNvSpPr txBox="1">
            <a:spLocks noChangeArrowheads="1"/>
          </p:cNvSpPr>
          <p:nvPr/>
        </p:nvSpPr>
        <p:spPr bwMode="auto">
          <a:xfrm>
            <a:off x="7140575" y="3429000"/>
            <a:ext cx="165100" cy="274638"/>
          </a:xfrm>
          <a:prstGeom prst="rect">
            <a:avLst/>
          </a:prstGeom>
          <a:noFill/>
          <a:ln w="9525">
            <a:noFill/>
            <a:miter lim="800000"/>
            <a:headEnd/>
            <a:tailEnd/>
          </a:ln>
          <a:effectLst/>
        </p:spPr>
        <p:txBody>
          <a:bodyPr wrap="none" lIns="0" tIns="0" rIns="0" bIns="0">
            <a:spAutoFit/>
          </a:bodyPr>
          <a:lstStyle/>
          <a:p>
            <a:r>
              <a:rPr lang="en-US" b="1"/>
              <a:t>C</a:t>
            </a:r>
            <a:endParaRPr lang="el-GR" b="1"/>
          </a:p>
        </p:txBody>
      </p:sp>
      <p:sp>
        <p:nvSpPr>
          <p:cNvPr id="251921" name="Line 17"/>
          <p:cNvSpPr>
            <a:spLocks noChangeShapeType="1"/>
          </p:cNvSpPr>
          <p:nvPr/>
        </p:nvSpPr>
        <p:spPr bwMode="auto">
          <a:xfrm>
            <a:off x="7577138" y="2962278"/>
            <a:ext cx="323850" cy="214313"/>
          </a:xfrm>
          <a:prstGeom prst="line">
            <a:avLst/>
          </a:prstGeom>
          <a:noFill/>
          <a:ln w="19050">
            <a:solidFill>
              <a:srgbClr val="CCFFFF"/>
            </a:solidFill>
            <a:round/>
            <a:headEnd/>
            <a:tailEnd/>
          </a:ln>
          <a:effectLst/>
        </p:spPr>
        <p:txBody>
          <a:bodyPr/>
          <a:lstStyle/>
          <a:p>
            <a:endParaRPr lang="el-GR"/>
          </a:p>
        </p:txBody>
      </p:sp>
      <p:sp>
        <p:nvSpPr>
          <p:cNvPr id="251922" name="Line 18"/>
          <p:cNvSpPr>
            <a:spLocks noChangeShapeType="1"/>
          </p:cNvSpPr>
          <p:nvPr/>
        </p:nvSpPr>
        <p:spPr bwMode="auto">
          <a:xfrm flipH="1">
            <a:off x="5248278" y="2957516"/>
            <a:ext cx="61913" cy="166687"/>
          </a:xfrm>
          <a:prstGeom prst="line">
            <a:avLst/>
          </a:prstGeom>
          <a:noFill/>
          <a:ln w="19050">
            <a:solidFill>
              <a:srgbClr val="CCFFFF"/>
            </a:solidFill>
            <a:round/>
            <a:headEnd/>
            <a:tailEnd/>
          </a:ln>
          <a:effectLst/>
        </p:spPr>
        <p:txBody>
          <a:bodyPr/>
          <a:lstStyle/>
          <a:p>
            <a:endParaRPr lang="el-G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1124" name="Βίντεο 261123">
            <a:extLst>
              <a:ext uri="{FF2B5EF4-FFF2-40B4-BE49-F238E27FC236}">
                <a16:creationId xmlns:a16="http://schemas.microsoft.com/office/drawing/2014/main" id="{EBFB494B-989F-4C5E-A196-E1E1A029A6E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74" name="Rectangle 7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122" name="Rectangle 2"/>
          <p:cNvSpPr>
            <a:spLocks noGrp="1" noChangeArrowheads="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effectLst>
                  <a:outerShdw blurRad="38100" dist="38100" dir="2700000" algn="tl">
                    <a:srgbClr val="000000">
                      <a:alpha val="43137"/>
                    </a:srgbClr>
                  </a:outerShdw>
                </a:effectLst>
              </a:rPr>
              <a:t>1. </a:t>
            </a:r>
            <a:r>
              <a:rPr lang="en-US" sz="5200" b="1" dirty="0" err="1">
                <a:solidFill>
                  <a:srgbClr val="FFFFFF"/>
                </a:solidFill>
                <a:effectLst>
                  <a:outerShdw blurRad="38100" dist="38100" dir="2700000" algn="tl">
                    <a:srgbClr val="000000">
                      <a:alpha val="43137"/>
                    </a:srgbClr>
                  </a:outerShdw>
                </a:effectLst>
              </a:rPr>
              <a:t>Εντομοκτόν</a:t>
            </a:r>
            <a:r>
              <a:rPr lang="en-US" sz="5200" b="1" dirty="0">
                <a:solidFill>
                  <a:srgbClr val="FFFFFF"/>
                </a:solidFill>
                <a:effectLst>
                  <a:outerShdw blurRad="38100" dist="38100" dir="2700000" algn="tl">
                    <a:srgbClr val="000000">
                      <a:alpha val="43137"/>
                    </a:srgbClr>
                  </a:outerShdw>
                </a:effectLst>
              </a:rPr>
              <a:t>α που δρουν στ</a:t>
            </a:r>
            <a:r>
              <a:rPr lang="el-GR" sz="5200" b="1" dirty="0">
                <a:solidFill>
                  <a:srgbClr val="FFFFFF"/>
                </a:solidFill>
                <a:effectLst>
                  <a:outerShdw blurRad="38100" dist="38100" dir="2700000" algn="tl">
                    <a:srgbClr val="000000">
                      <a:alpha val="43137"/>
                    </a:srgbClr>
                  </a:outerShdw>
                </a:effectLst>
              </a:rPr>
              <a:t>ον άξονα του νευρικού κυττάρου</a:t>
            </a:r>
            <a:endParaRPr lang="en-US" sz="5200" b="1" dirty="0">
              <a:solidFill>
                <a:srgbClr val="FFFF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2611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11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1124"/>
                                        </p:tgtEl>
                                      </p:cBhvr>
                                    </p:cmd>
                                  </p:childTnLst>
                                </p:cTn>
                              </p:par>
                            </p:childTnLst>
                          </p:cTn>
                        </p:par>
                      </p:childTnLst>
                    </p:cTn>
                  </p:par>
                </p:childTnLst>
              </p:cTn>
              <p:nextCondLst>
                <p:cond evt="onClick" delay="0">
                  <p:tgtEl>
                    <p:spTgt spid="261124"/>
                  </p:tgtEl>
                </p:cond>
              </p:nextCondLst>
            </p:seq>
            <p:video>
              <p:cMediaNode mute="1">
                <p:cTn id="12" repeatCount="indefinite" fill="hold" display="0">
                  <p:stCondLst>
                    <p:cond delay="indefinite"/>
                  </p:stCondLst>
                </p:cTn>
                <p:tgtEl>
                  <p:spTgt spid="26112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4978" name="Picture 2" descr="axon"/>
          <p:cNvPicPr>
            <a:picLocks noChangeAspect="1" noChangeArrowheads="1"/>
          </p:cNvPicPr>
          <p:nvPr/>
        </p:nvPicPr>
        <p:blipFill>
          <a:blip r:embed="rId2" cstate="print"/>
          <a:stretch>
            <a:fillRect/>
          </a:stretch>
        </p:blipFill>
        <p:spPr bwMode="auto">
          <a:xfrm>
            <a:off x="1794019" y="643467"/>
            <a:ext cx="8603962" cy="5571066"/>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Freeform: Shape 7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6002" name="Rectangle 2"/>
          <p:cNvSpPr>
            <a:spLocks noGrp="1" noChangeArrowheads="1"/>
          </p:cNvSpPr>
          <p:nvPr>
            <p:ph type="title"/>
          </p:nvPr>
        </p:nvSpPr>
        <p:spPr>
          <a:xfrm>
            <a:off x="660041" y="2767106"/>
            <a:ext cx="2880828" cy="3071906"/>
          </a:xfrm>
        </p:spPr>
        <p:txBody>
          <a:bodyPr vert="horz" lIns="91440" tIns="45720" rIns="91440" bIns="45720" rtlCol="0" anchor="t">
            <a:normAutofit/>
          </a:bodyPr>
          <a:lstStyle/>
          <a:p>
            <a:r>
              <a:rPr lang="en-US" sz="3400" b="1" kern="1200">
                <a:solidFill>
                  <a:srgbClr val="FFFFFF"/>
                </a:solidFill>
                <a:latin typeface="+mj-lt"/>
                <a:ea typeface="+mj-ea"/>
                <a:cs typeface="+mj-cs"/>
              </a:rPr>
              <a:t>Ανθεκτικότητα kdr</a:t>
            </a:r>
          </a:p>
        </p:txBody>
      </p:sp>
      <p:pic>
        <p:nvPicPr>
          <p:cNvPr id="256003" name="Picture 3"/>
          <p:cNvPicPr>
            <a:picLocks noChangeAspect="1" noChangeArrowheads="1"/>
          </p:cNvPicPr>
          <p:nvPr/>
        </p:nvPicPr>
        <p:blipFill>
          <a:blip r:embed="rId2" cstate="print"/>
          <a:stretch>
            <a:fillRect/>
          </a:stretch>
        </p:blipFill>
        <p:spPr bwMode="auto">
          <a:xfrm>
            <a:off x="4502428" y="556765"/>
            <a:ext cx="7225748" cy="5744469"/>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050" name="Rectangle 2"/>
          <p:cNvSpPr>
            <a:spLocks noGrp="1" noChangeArrowheads="1"/>
          </p:cNvSpPr>
          <p:nvPr>
            <p:ph type="title"/>
          </p:nvPr>
        </p:nvSpPr>
        <p:spPr>
          <a:xfrm>
            <a:off x="546351" y="433545"/>
            <a:ext cx="11139854" cy="930447"/>
          </a:xfrm>
        </p:spPr>
        <p:txBody>
          <a:bodyPr vert="horz" lIns="91440" tIns="45720" rIns="91440" bIns="45720" rtlCol="0" anchor="b">
            <a:normAutofit/>
          </a:bodyPr>
          <a:lstStyle/>
          <a:p>
            <a:pPr algn="ctr"/>
            <a:r>
              <a:rPr lang="en-US" sz="5400" b="1">
                <a:solidFill>
                  <a:srgbClr val="FFFFFF"/>
                </a:solidFill>
              </a:rPr>
              <a:t>Η δομή ενός καναλιού ιόντων</a:t>
            </a:r>
          </a:p>
        </p:txBody>
      </p:sp>
      <p:cxnSp>
        <p:nvCxnSpPr>
          <p:cNvPr id="75"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58052" name="Picture 4"/>
          <p:cNvPicPr>
            <a:picLocks noChangeAspect="1" noChangeArrowheads="1"/>
          </p:cNvPicPr>
          <p:nvPr/>
        </p:nvPicPr>
        <p:blipFill>
          <a:blip r:embed="rId2" cstate="print"/>
          <a:stretch>
            <a:fillRect/>
          </a:stretch>
        </p:blipFill>
        <p:spPr bwMode="auto">
          <a:xfrm>
            <a:off x="1330548" y="2426818"/>
            <a:ext cx="3457955" cy="3997637"/>
          </a:xfrm>
          <a:prstGeom prst="rect">
            <a:avLst/>
          </a:prstGeom>
          <a:noFill/>
        </p:spPr>
      </p:pic>
      <p:cxnSp>
        <p:nvCxnSpPr>
          <p:cNvPr id="77" name="Straight Connector 7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58051" name="Picture 3"/>
          <p:cNvPicPr>
            <a:picLocks noChangeAspect="1" noChangeArrowheads="1"/>
          </p:cNvPicPr>
          <p:nvPr/>
        </p:nvPicPr>
        <p:blipFill>
          <a:blip r:embed="rId3" cstate="print"/>
          <a:stretch>
            <a:fillRect/>
          </a:stretch>
        </p:blipFill>
        <p:spPr bwMode="auto">
          <a:xfrm>
            <a:off x="6690027" y="2426818"/>
            <a:ext cx="4966009" cy="3997637"/>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17090" name="Picture 2" descr="agfield"/>
          <p:cNvPicPr>
            <a:picLocks noChangeAspect="1" noChangeArrowheads="1"/>
          </p:cNvPicPr>
          <p:nvPr/>
        </p:nvPicPr>
        <p:blipFill>
          <a:blip r:embed="rId4" cstate="print"/>
          <a:srcRect/>
          <a:stretch>
            <a:fillRect/>
          </a:stretch>
        </p:blipFill>
        <p:spPr bwMode="auto">
          <a:xfrm>
            <a:off x="3505200" y="2667000"/>
            <a:ext cx="4953000" cy="3302000"/>
          </a:xfrm>
          <a:prstGeom prst="rect">
            <a:avLst/>
          </a:prstGeom>
          <a:noFill/>
        </p:spPr>
      </p:pic>
      <p:grpSp>
        <p:nvGrpSpPr>
          <p:cNvPr id="217091" name="Group 3"/>
          <p:cNvGrpSpPr>
            <a:grpSpLocks/>
          </p:cNvGrpSpPr>
          <p:nvPr/>
        </p:nvGrpSpPr>
        <p:grpSpPr bwMode="auto">
          <a:xfrm>
            <a:off x="5562600" y="3505200"/>
            <a:ext cx="1066800" cy="914400"/>
            <a:chOff x="96" y="768"/>
            <a:chExt cx="1200" cy="1067"/>
          </a:xfrm>
        </p:grpSpPr>
        <p:pic>
          <p:nvPicPr>
            <p:cNvPr id="217092" name="Picture 4" descr="ddt"/>
            <p:cNvPicPr>
              <a:picLocks noChangeAspect="1" noChangeArrowheads="1"/>
            </p:cNvPicPr>
            <p:nvPr/>
          </p:nvPicPr>
          <p:blipFill>
            <a:blip r:embed="rId5" cstate="print"/>
            <a:srcRect/>
            <a:stretch>
              <a:fillRect/>
            </a:stretch>
          </p:blipFill>
          <p:spPr bwMode="auto">
            <a:xfrm>
              <a:off x="96" y="768"/>
              <a:ext cx="1200" cy="1067"/>
            </a:xfrm>
            <a:prstGeom prst="rect">
              <a:avLst/>
            </a:prstGeom>
            <a:noFill/>
          </p:spPr>
        </p:pic>
        <p:sp>
          <p:nvSpPr>
            <p:cNvPr id="217093" name="Rectangle 5"/>
            <p:cNvSpPr>
              <a:spLocks noChangeArrowheads="1"/>
            </p:cNvSpPr>
            <p:nvPr/>
          </p:nvSpPr>
          <p:spPr bwMode="auto">
            <a:xfrm>
              <a:off x="384" y="1488"/>
              <a:ext cx="576" cy="288"/>
            </a:xfrm>
            <a:prstGeom prst="rect">
              <a:avLst/>
            </a:prstGeom>
            <a:solidFill>
              <a:schemeClr val="tx1"/>
            </a:solidFill>
            <a:ln w="9525">
              <a:solidFill>
                <a:schemeClr val="tx1"/>
              </a:solidFill>
              <a:miter lim="800000"/>
              <a:headEnd/>
              <a:tailEnd/>
            </a:ln>
            <a:effectLst/>
          </p:spPr>
          <p:txBody>
            <a:bodyPr wrap="none" anchor="ctr"/>
            <a:lstStyle/>
            <a:p>
              <a:endParaRPr lang="el-GR"/>
            </a:p>
          </p:txBody>
        </p:sp>
      </p:grpSp>
      <p:sp>
        <p:nvSpPr>
          <p:cNvPr id="217094" name="AutoShape 6"/>
          <p:cNvSpPr>
            <a:spLocks noChangeArrowheads="1"/>
          </p:cNvSpPr>
          <p:nvPr/>
        </p:nvSpPr>
        <p:spPr bwMode="auto">
          <a:xfrm>
            <a:off x="6096000" y="4495800"/>
            <a:ext cx="76200" cy="533400"/>
          </a:xfrm>
          <a:prstGeom prst="downArrow">
            <a:avLst>
              <a:gd name="adj1" fmla="val 50000"/>
              <a:gd name="adj2" fmla="val 175000"/>
            </a:avLst>
          </a:prstGeom>
          <a:solidFill>
            <a:srgbClr val="FF0000"/>
          </a:solidFill>
          <a:ln w="76200">
            <a:solidFill>
              <a:srgbClr val="FF0000"/>
            </a:solidFill>
            <a:miter lim="800000"/>
            <a:headEnd/>
            <a:tailEnd/>
          </a:ln>
          <a:effectLst/>
        </p:spPr>
        <p:txBody>
          <a:bodyPr vert="eaVert" wrap="none" anchor="ctr"/>
          <a:lstStyle/>
          <a:p>
            <a:pPr algn="ctr"/>
            <a:endParaRPr lang="el-GR">
              <a:solidFill>
                <a:srgbClr val="FF0000"/>
              </a:solidFill>
            </a:endParaRPr>
          </a:p>
        </p:txBody>
      </p:sp>
      <p:sp>
        <p:nvSpPr>
          <p:cNvPr id="217095" name="Text Box 7"/>
          <p:cNvSpPr txBox="1">
            <a:spLocks noChangeArrowheads="1"/>
          </p:cNvSpPr>
          <p:nvPr/>
        </p:nvSpPr>
        <p:spPr bwMode="auto">
          <a:xfrm>
            <a:off x="5715003" y="5105403"/>
            <a:ext cx="919163" cy="701675"/>
          </a:xfrm>
          <a:prstGeom prst="rect">
            <a:avLst/>
          </a:prstGeom>
          <a:noFill/>
          <a:ln w="9525">
            <a:noFill/>
            <a:miter lim="800000"/>
            <a:headEnd/>
            <a:tailEnd/>
          </a:ln>
          <a:effectLst/>
        </p:spPr>
        <p:txBody>
          <a:bodyPr wrap="none">
            <a:spAutoFit/>
          </a:bodyPr>
          <a:lstStyle/>
          <a:p>
            <a:r>
              <a:rPr lang="en-US" sz="4000" b="1">
                <a:solidFill>
                  <a:srgbClr val="FF0000"/>
                </a:solidFill>
              </a:rPr>
              <a:t>1%</a:t>
            </a:r>
          </a:p>
        </p:txBody>
      </p:sp>
      <p:sp>
        <p:nvSpPr>
          <p:cNvPr id="217096" name="AutoShape 8"/>
          <p:cNvSpPr>
            <a:spLocks noChangeArrowheads="1"/>
          </p:cNvSpPr>
          <p:nvPr/>
        </p:nvSpPr>
        <p:spPr bwMode="auto">
          <a:xfrm>
            <a:off x="6400800" y="2819400"/>
            <a:ext cx="990600" cy="609600"/>
          </a:xfrm>
          <a:prstGeom prst="curvedDownArrow">
            <a:avLst>
              <a:gd name="adj1" fmla="val 32500"/>
              <a:gd name="adj2" fmla="val 65000"/>
              <a:gd name="adj3" fmla="val 33333"/>
            </a:avLst>
          </a:prstGeom>
          <a:solidFill>
            <a:srgbClr val="FF0000"/>
          </a:solidFill>
          <a:ln w="9525">
            <a:solidFill>
              <a:srgbClr val="FF0000"/>
            </a:solidFill>
            <a:miter lim="800000"/>
            <a:headEnd/>
            <a:tailEnd/>
          </a:ln>
          <a:effectLst/>
        </p:spPr>
        <p:txBody>
          <a:bodyPr wrap="none" anchor="ctr"/>
          <a:lstStyle/>
          <a:p>
            <a:endParaRPr lang="el-GR"/>
          </a:p>
        </p:txBody>
      </p:sp>
      <p:sp>
        <p:nvSpPr>
          <p:cNvPr id="217097" name="AutoShape 9"/>
          <p:cNvSpPr>
            <a:spLocks noChangeArrowheads="1"/>
          </p:cNvSpPr>
          <p:nvPr/>
        </p:nvSpPr>
        <p:spPr bwMode="auto">
          <a:xfrm rot="10488010">
            <a:off x="4648200" y="2895600"/>
            <a:ext cx="1219200" cy="609600"/>
          </a:xfrm>
          <a:prstGeom prst="curvedUpArrow">
            <a:avLst>
              <a:gd name="adj1" fmla="val 40000"/>
              <a:gd name="adj2" fmla="val 80000"/>
              <a:gd name="adj3" fmla="val 33333"/>
            </a:avLst>
          </a:prstGeom>
          <a:solidFill>
            <a:srgbClr val="FF0000"/>
          </a:solidFill>
          <a:ln w="9525">
            <a:solidFill>
              <a:srgbClr val="FF0000"/>
            </a:solidFill>
            <a:miter lim="800000"/>
            <a:headEnd/>
            <a:tailEnd/>
          </a:ln>
          <a:effectLst/>
        </p:spPr>
        <p:txBody>
          <a:bodyPr wrap="none" anchor="ctr"/>
          <a:lstStyle/>
          <a:p>
            <a:endParaRPr lang="el-GR"/>
          </a:p>
        </p:txBody>
      </p:sp>
      <p:sp>
        <p:nvSpPr>
          <p:cNvPr id="217098" name="Text Box 10"/>
          <p:cNvSpPr txBox="1">
            <a:spLocks noChangeArrowheads="1"/>
          </p:cNvSpPr>
          <p:nvPr/>
        </p:nvSpPr>
        <p:spPr bwMode="auto">
          <a:xfrm>
            <a:off x="5775325" y="5218113"/>
            <a:ext cx="184150" cy="366712"/>
          </a:xfrm>
          <a:prstGeom prst="rect">
            <a:avLst/>
          </a:prstGeom>
          <a:noFill/>
          <a:ln w="9525">
            <a:noFill/>
            <a:miter lim="800000"/>
            <a:headEnd/>
            <a:tailEnd/>
          </a:ln>
          <a:effectLst/>
        </p:spPr>
        <p:txBody>
          <a:bodyPr wrap="none">
            <a:spAutoFit/>
          </a:bodyPr>
          <a:lstStyle/>
          <a:p>
            <a:endParaRPr lang="el-GR"/>
          </a:p>
        </p:txBody>
      </p:sp>
      <p:sp>
        <p:nvSpPr>
          <p:cNvPr id="217099" name="Text Box 11"/>
          <p:cNvSpPr txBox="1">
            <a:spLocks noChangeArrowheads="1"/>
          </p:cNvSpPr>
          <p:nvPr/>
        </p:nvSpPr>
        <p:spPr bwMode="auto">
          <a:xfrm>
            <a:off x="5486400" y="2286003"/>
            <a:ext cx="1201738" cy="701675"/>
          </a:xfrm>
          <a:prstGeom prst="rect">
            <a:avLst/>
          </a:prstGeom>
          <a:noFill/>
          <a:ln w="9525">
            <a:noFill/>
            <a:miter lim="800000"/>
            <a:headEnd/>
            <a:tailEnd/>
          </a:ln>
          <a:effectLst/>
        </p:spPr>
        <p:txBody>
          <a:bodyPr wrap="none">
            <a:spAutoFit/>
          </a:bodyPr>
          <a:lstStyle/>
          <a:p>
            <a:r>
              <a:rPr lang="en-US" sz="4000" b="1">
                <a:solidFill>
                  <a:srgbClr val="FF0000"/>
                </a:solidFill>
              </a:rPr>
              <a:t>99%</a:t>
            </a:r>
          </a:p>
        </p:txBody>
      </p:sp>
      <p:sp>
        <p:nvSpPr>
          <p:cNvPr id="2" name="Τίτλος 1">
            <a:extLst>
              <a:ext uri="{FF2B5EF4-FFF2-40B4-BE49-F238E27FC236}">
                <a16:creationId xmlns:a16="http://schemas.microsoft.com/office/drawing/2014/main" id="{1DBE7706-209D-49C5-A71D-0DCC0760BEA6}"/>
              </a:ext>
            </a:extLst>
          </p:cNvPr>
          <p:cNvSpPr>
            <a:spLocks noGrp="1"/>
          </p:cNvSpPr>
          <p:nvPr>
            <p:ph type="title"/>
          </p:nvPr>
        </p:nvSpPr>
        <p:spPr>
          <a:xfrm>
            <a:off x="2152650" y="733406"/>
            <a:ext cx="7886700" cy="904874"/>
          </a:xfrm>
        </p:spPr>
        <p:txBody>
          <a:bodyPr>
            <a:normAutofit/>
          </a:bodyPr>
          <a:lstStyle/>
          <a:p>
            <a:pPr algn="ctr"/>
            <a:r>
              <a:rPr lang="el-GR" sz="4000" b="1" dirty="0" err="1">
                <a:solidFill>
                  <a:schemeClr val="accent3">
                    <a:lumMod val="50000"/>
                  </a:schemeClr>
                </a:solidFill>
                <a:latin typeface="Candara" panose="020E0502030303020204" pitchFamily="34" charset="0"/>
              </a:rPr>
              <a:t>Οικοτοξικολογία</a:t>
            </a:r>
            <a:endParaRPr lang="el-GR" sz="4000" dirty="0">
              <a:solidFill>
                <a:schemeClr val="accent3">
                  <a:lumMod val="50000"/>
                </a:schemeClr>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2" name="Straight Connector 71">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075" name="Rectangle 3"/>
          <p:cNvSpPr>
            <a:spLocks noGrp="1" noChangeArrowheads="1"/>
          </p:cNvSpPr>
          <p:nvPr>
            <p:ph type="title"/>
          </p:nvPr>
        </p:nvSpPr>
        <p:spPr>
          <a:xfrm>
            <a:off x="526073" y="489439"/>
            <a:ext cx="11139854" cy="930447"/>
          </a:xfrm>
        </p:spPr>
        <p:txBody>
          <a:bodyPr vert="horz" lIns="91440" tIns="45720" rIns="91440" bIns="45720" rtlCol="0" anchor="b">
            <a:normAutofit/>
          </a:bodyPr>
          <a:lstStyle/>
          <a:p>
            <a:pPr algn="ctr"/>
            <a:r>
              <a:rPr lang="en-US" sz="5400" b="1" kern="1200">
                <a:solidFill>
                  <a:schemeClr val="bg1"/>
                </a:solidFill>
                <a:latin typeface="+mj-lt"/>
                <a:ea typeface="+mj-ea"/>
                <a:cs typeface="+mj-cs"/>
              </a:rPr>
              <a:t>Κανάλι νατρίου</a:t>
            </a:r>
          </a:p>
        </p:txBody>
      </p:sp>
      <p:cxnSp>
        <p:nvCxnSpPr>
          <p:cNvPr id="76" name="Straight Connector 75">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59074" name="Picture 2" descr="http://www.bio.davidson.edu/Courses/Molbio/MolStudents/spring2005/Heiner/ionchannel2.jpg"/>
          <p:cNvPicPr>
            <a:picLocks noChangeAspect="1" noChangeArrowheads="1"/>
          </p:cNvPicPr>
          <p:nvPr/>
        </p:nvPicPr>
        <p:blipFill>
          <a:blip r:embed="rId2" cstate="print"/>
          <a:stretch>
            <a:fillRect/>
          </a:stretch>
        </p:blipFill>
        <p:spPr bwMode="auto">
          <a:xfrm>
            <a:off x="2332341" y="2427541"/>
            <a:ext cx="7472218" cy="3997637"/>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2" cstate="print"/>
          <a:srcRect/>
          <a:stretch>
            <a:fillRect/>
          </a:stretch>
        </p:blipFill>
        <p:spPr bwMode="auto">
          <a:xfrm>
            <a:off x="2303466" y="809628"/>
            <a:ext cx="7602537" cy="3014663"/>
          </a:xfrm>
          <a:prstGeom prst="rect">
            <a:avLst/>
          </a:prstGeom>
          <a:noFill/>
          <a:ln w="9525">
            <a:noFill/>
            <a:miter lim="800000"/>
            <a:headEnd/>
            <a:tailEnd/>
          </a:ln>
          <a:effectLst/>
        </p:spPr>
      </p:pic>
      <p:sp>
        <p:nvSpPr>
          <p:cNvPr id="260099" name="Rectangle 3"/>
          <p:cNvSpPr>
            <a:spLocks noChangeArrowheads="1"/>
          </p:cNvSpPr>
          <p:nvPr/>
        </p:nvSpPr>
        <p:spPr bwMode="auto">
          <a:xfrm>
            <a:off x="1778000" y="4146357"/>
            <a:ext cx="8305800" cy="2600712"/>
          </a:xfrm>
          <a:prstGeom prst="rect">
            <a:avLst/>
          </a:prstGeom>
          <a:noFill/>
          <a:ln w="9525">
            <a:noFill/>
            <a:miter lim="800000"/>
            <a:headEnd/>
            <a:tailEnd/>
          </a:ln>
          <a:effectLst/>
        </p:spPr>
        <p:txBody>
          <a:bodyPr anchor="ctr">
            <a:spAutoFit/>
          </a:bodyPr>
          <a:lstStyle/>
          <a:p>
            <a:r>
              <a:rPr lang="el-GR" sz="1400">
                <a:solidFill>
                  <a:schemeClr val="accent3">
                    <a:lumMod val="50000"/>
                  </a:schemeClr>
                </a:solidFill>
                <a:latin typeface="Arial Unicode MS" pitchFamily="34" charset="-128"/>
              </a:rPr>
              <a:t>                              </a:t>
            </a:r>
            <a:r>
              <a:rPr lang="el-GR" sz="6500">
                <a:solidFill>
                  <a:schemeClr val="accent3">
                    <a:lumMod val="50000"/>
                  </a:schemeClr>
                </a:solidFill>
                <a:latin typeface="Arial Unicode MS" pitchFamily="34" charset="-128"/>
              </a:rPr>
              <a:t> </a:t>
            </a:r>
            <a:r>
              <a:rPr lang="el-GR" sz="1400">
                <a:solidFill>
                  <a:schemeClr val="accent3">
                    <a:lumMod val="50000"/>
                  </a:schemeClr>
                </a:solidFill>
                <a:latin typeface="Arial Unicode MS" pitchFamily="34" charset="-128"/>
              </a:rPr>
              <a:t>                                               </a:t>
            </a:r>
            <a:r>
              <a:rPr lang="el-GR" sz="6500">
                <a:solidFill>
                  <a:schemeClr val="accent3">
                    <a:lumMod val="50000"/>
                  </a:schemeClr>
                </a:solidFill>
                <a:latin typeface="Arial Unicode MS" pitchFamily="34" charset="-128"/>
              </a:rPr>
              <a:t> </a:t>
            </a:r>
            <a:r>
              <a:rPr lang="el-GR" sz="1400">
                <a:solidFill>
                  <a:schemeClr val="accent3">
                    <a:lumMod val="50000"/>
                  </a:schemeClr>
                </a:solidFill>
                <a:latin typeface="Arial Unicode MS" pitchFamily="34" charset="-128"/>
              </a:rPr>
              <a:t>                                            </a:t>
            </a:r>
          </a:p>
          <a:p>
            <a:pPr eaLnBrk="0" hangingPunct="0"/>
            <a:r>
              <a:rPr lang="el-GR" sz="1400">
                <a:solidFill>
                  <a:schemeClr val="accent3">
                    <a:lumMod val="50000"/>
                  </a:schemeClr>
                </a:solidFill>
                <a:latin typeface="Arial Unicode MS" pitchFamily="34" charset="-128"/>
              </a:rPr>
              <a:t>                                         DDT                       Deltamethrin                  Fenfluthrin</a:t>
            </a:r>
          </a:p>
          <a:p>
            <a:pPr eaLnBrk="0" hangingPunct="0"/>
            <a:r>
              <a:rPr lang="el-GR" sz="1400">
                <a:solidFill>
                  <a:schemeClr val="accent3">
                    <a:lumMod val="50000"/>
                  </a:schemeClr>
                </a:solidFill>
                <a:latin typeface="Candara" panose="020E0502030303020204" pitchFamily="34" charset="0"/>
              </a:rPr>
              <a:t>Docking predictions for DDT, deltamethrin and fenfluthrin with the voltage-gated sodium channel (insecticide structures shown in stick format). The S4-S5 linkers, S5 helices, pore helices and S6 helices are shown in cartoon (yellow, cyan, brown and blue, respectively). Residues implicated in pyrethroid binding in various pest species (housefly residues M918, L925, T929 and L932) are shown in green stick format.  Predicted distances of H-bonding interactions from the T929 threonine oxygen (donor) to each pyrethroid’s carbonyl oxygen (acceptor) is 3.03 Å (deltamethrin) and 2.73 Å (fenfluthrin)</a:t>
            </a:r>
            <a:endParaRPr lang="el-GR" sz="1400" dirty="0">
              <a:solidFill>
                <a:schemeClr val="accent3">
                  <a:lumMod val="50000"/>
                </a:schemeClr>
              </a:solidFill>
              <a:latin typeface="Candara" panose="020E0502030303020204" pitchFamily="34" charset="0"/>
            </a:endParaRPr>
          </a:p>
        </p:txBody>
      </p:sp>
      <p:pic>
        <p:nvPicPr>
          <p:cNvPr id="260100" name="Picture 4" descr="Fig2a"/>
          <p:cNvPicPr>
            <a:picLocks noChangeAspect="1" noChangeArrowheads="1"/>
          </p:cNvPicPr>
          <p:nvPr/>
        </p:nvPicPr>
        <p:blipFill>
          <a:blip r:embed="rId3" cstate="print"/>
          <a:srcRect/>
          <a:stretch>
            <a:fillRect/>
          </a:stretch>
        </p:blipFill>
        <p:spPr bwMode="auto">
          <a:xfrm>
            <a:off x="3298825" y="3703638"/>
            <a:ext cx="1695450" cy="1485900"/>
          </a:xfrm>
          <a:prstGeom prst="rect">
            <a:avLst/>
          </a:prstGeom>
          <a:noFill/>
        </p:spPr>
      </p:pic>
      <p:pic>
        <p:nvPicPr>
          <p:cNvPr id="260101" name="Picture 5" descr="Fig2b"/>
          <p:cNvPicPr>
            <a:picLocks noChangeAspect="1" noChangeArrowheads="1"/>
          </p:cNvPicPr>
          <p:nvPr/>
        </p:nvPicPr>
        <p:blipFill>
          <a:blip r:embed="rId4" cstate="print"/>
          <a:srcRect/>
          <a:stretch>
            <a:fillRect/>
          </a:stretch>
        </p:blipFill>
        <p:spPr bwMode="auto">
          <a:xfrm>
            <a:off x="5060950" y="3694116"/>
            <a:ext cx="1733550" cy="1495425"/>
          </a:xfrm>
          <a:prstGeom prst="rect">
            <a:avLst/>
          </a:prstGeom>
          <a:noFill/>
        </p:spPr>
      </p:pic>
      <p:pic>
        <p:nvPicPr>
          <p:cNvPr id="260102" name="Picture 6" descr="Fig2c"/>
          <p:cNvPicPr>
            <a:picLocks noChangeAspect="1" noChangeArrowheads="1"/>
          </p:cNvPicPr>
          <p:nvPr/>
        </p:nvPicPr>
        <p:blipFill>
          <a:blip r:embed="rId5" cstate="print"/>
          <a:srcRect/>
          <a:stretch>
            <a:fillRect/>
          </a:stretch>
        </p:blipFill>
        <p:spPr bwMode="auto">
          <a:xfrm>
            <a:off x="6861178" y="3686175"/>
            <a:ext cx="1743075" cy="1504950"/>
          </a:xfrm>
          <a:prstGeom prst="rect">
            <a:avLst/>
          </a:prstGeom>
          <a:noFill/>
        </p:spPr>
      </p:pic>
      <p:sp>
        <p:nvSpPr>
          <p:cNvPr id="260103" name="Rectangle 7"/>
          <p:cNvSpPr>
            <a:spLocks noGrp="1" noChangeArrowheads="1"/>
          </p:cNvSpPr>
          <p:nvPr>
            <p:ph type="title"/>
          </p:nvPr>
        </p:nvSpPr>
        <p:spPr>
          <a:xfrm>
            <a:off x="2209800" y="19050"/>
            <a:ext cx="7772400" cy="642938"/>
          </a:xfrm>
        </p:spPr>
        <p:txBody>
          <a:bodyPr/>
          <a:lstStyle/>
          <a:p>
            <a:r>
              <a:rPr lang="el-GR" sz="3600" b="1">
                <a:solidFill>
                  <a:schemeClr val="accent3">
                    <a:lumMod val="50000"/>
                  </a:schemeClr>
                </a:solidFill>
                <a:latin typeface="Candara" panose="020E0502030303020204" pitchFamily="34" charset="0"/>
              </a:rPr>
              <a:t>Οι μεταλλάξεις ανθεκτικότητας</a:t>
            </a:r>
            <a:endParaRPr lang="el-GR" sz="3600" b="1" dirty="0">
              <a:solidFill>
                <a:schemeClr val="accent3">
                  <a:lumMod val="50000"/>
                </a:schemeClr>
              </a:solidFill>
              <a:latin typeface="Candara" panose="020E0502030303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1124" name="Βίντεο 261123">
            <a:extLst>
              <a:ext uri="{FF2B5EF4-FFF2-40B4-BE49-F238E27FC236}">
                <a16:creationId xmlns:a16="http://schemas.microsoft.com/office/drawing/2014/main" id="{EBFB494B-989F-4C5E-A196-E1E1A029A6E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74" name="Rectangle 7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122" name="Rectangle 2"/>
          <p:cNvSpPr>
            <a:spLocks noGrp="1" noChangeArrowheads="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a:solidFill>
                  <a:srgbClr val="FFFFFF"/>
                </a:solidFill>
                <a:effectLst>
                  <a:outerShdw blurRad="38100" dist="38100" dir="2700000" algn="tl">
                    <a:srgbClr val="000000">
                      <a:alpha val="43137"/>
                    </a:srgbClr>
                  </a:outerShdw>
                </a:effectLst>
              </a:rPr>
              <a:t>2. Εντομοκτόνα που δρουν στη νευρική σύναψη</a:t>
            </a:r>
          </a:p>
        </p:txBody>
      </p:sp>
    </p:spTree>
    <p:extLst>
      <p:ext uri="{BB962C8B-B14F-4D97-AF65-F5344CB8AC3E}">
        <p14:creationId xmlns:p14="http://schemas.microsoft.com/office/powerpoint/2010/main" val="325986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11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11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1124"/>
                                        </p:tgtEl>
                                      </p:cBhvr>
                                    </p:cmd>
                                  </p:childTnLst>
                                </p:cTn>
                              </p:par>
                            </p:childTnLst>
                          </p:cTn>
                        </p:par>
                      </p:childTnLst>
                    </p:cTn>
                  </p:par>
                </p:childTnLst>
              </p:cTn>
              <p:nextCondLst>
                <p:cond evt="onClick" delay="0">
                  <p:tgtEl>
                    <p:spTgt spid="261124"/>
                  </p:tgtEl>
                </p:cond>
              </p:nextCondLst>
            </p:seq>
            <p:video>
              <p:cMediaNode mute="1">
                <p:cTn id="12" repeatCount="indefinite" fill="hold" display="0">
                  <p:stCondLst>
                    <p:cond delay="indefinite"/>
                  </p:stCondLst>
                </p:cTn>
                <p:tgtEl>
                  <p:spTgt spid="26112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2146" name="Group 2"/>
          <p:cNvGrpSpPr>
            <a:grpSpLocks/>
          </p:cNvGrpSpPr>
          <p:nvPr/>
        </p:nvGrpSpPr>
        <p:grpSpPr bwMode="auto">
          <a:xfrm>
            <a:off x="3724740" y="914400"/>
            <a:ext cx="4666320" cy="4968819"/>
            <a:chOff x="3504" y="2160"/>
            <a:chExt cx="1966" cy="2059"/>
          </a:xfrm>
        </p:grpSpPr>
        <p:pic>
          <p:nvPicPr>
            <p:cNvPr id="262147" name="Picture 3" descr="cleft copy3"/>
            <p:cNvPicPr>
              <a:picLocks noChangeAspect="1" noChangeArrowheads="1"/>
            </p:cNvPicPr>
            <p:nvPr/>
          </p:nvPicPr>
          <p:blipFill>
            <a:blip r:embed="rId2" cstate="print"/>
            <a:srcRect/>
            <a:stretch>
              <a:fillRect/>
            </a:stretch>
          </p:blipFill>
          <p:spPr bwMode="auto">
            <a:xfrm>
              <a:off x="3504" y="2160"/>
              <a:ext cx="1966" cy="2059"/>
            </a:xfrm>
            <a:prstGeom prst="rect">
              <a:avLst/>
            </a:prstGeom>
            <a:noFill/>
          </p:spPr>
        </p:pic>
        <p:sp>
          <p:nvSpPr>
            <p:cNvPr id="262148" name="Arc 4"/>
            <p:cNvSpPr>
              <a:spLocks/>
            </p:cNvSpPr>
            <p:nvPr/>
          </p:nvSpPr>
          <p:spPr bwMode="auto">
            <a:xfrm rot="16292238">
              <a:off x="3900" y="3474"/>
              <a:ext cx="116" cy="1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type="triangle" w="sm" len="sm"/>
            </a:ln>
            <a:effectLst/>
          </p:spPr>
          <p:txBody>
            <a:bodyPr wrap="none" anchor="ctr"/>
            <a:lstStyle/>
            <a:p>
              <a:endParaRPr lang="el-GR"/>
            </a:p>
          </p:txBody>
        </p:sp>
        <p:sp>
          <p:nvSpPr>
            <p:cNvPr id="262149" name="Arc 5"/>
            <p:cNvSpPr>
              <a:spLocks/>
            </p:cNvSpPr>
            <p:nvPr/>
          </p:nvSpPr>
          <p:spPr bwMode="auto">
            <a:xfrm rot="10707762" flipV="1">
              <a:off x="4944" y="3756"/>
              <a:ext cx="64" cy="15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type="triangle" w="sm" len="sm"/>
            </a:ln>
            <a:effectLst/>
          </p:spPr>
          <p:txBody>
            <a:bodyPr wrap="none" anchor="ctr"/>
            <a:lstStyle/>
            <a:p>
              <a:endParaRPr lang="el-G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457D4A72-F4F1-498A-B083-59E8C50B78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extLst>
              <a:ext uri="{FF2B5EF4-FFF2-40B4-BE49-F238E27FC236}">
                <a16:creationId xmlns:a16="http://schemas.microsoft.com/office/drawing/2014/main" id="{C7FF3303-6FC3-4637-A201-B4CCC1C992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220636" cy="6858000"/>
          </a:xfrm>
          <a:prstGeom prst="rect">
            <a:avLst/>
          </a:prstGeom>
        </p:spPr>
      </p:pic>
      <p:sp>
        <p:nvSpPr>
          <p:cNvPr id="263170" name="Rectangle 2"/>
          <p:cNvSpPr>
            <a:spLocks noGrp="1" noChangeArrowheads="1"/>
          </p:cNvSpPr>
          <p:nvPr>
            <p:ph type="title"/>
          </p:nvPr>
        </p:nvSpPr>
        <p:spPr>
          <a:xfrm>
            <a:off x="640079" y="2023236"/>
            <a:ext cx="3659777" cy="2820908"/>
          </a:xfrm>
        </p:spPr>
        <p:txBody>
          <a:bodyPr vert="horz" lIns="91440" tIns="45720" rIns="91440" bIns="45720" rtlCol="0" anchor="ctr">
            <a:normAutofit/>
          </a:bodyPr>
          <a:lstStyle/>
          <a:p>
            <a:r>
              <a:rPr lang="en-US" sz="3100" b="1" kern="1200">
                <a:solidFill>
                  <a:srgbClr val="FFFFFF"/>
                </a:solidFill>
                <a:latin typeface="+mj-lt"/>
                <a:ea typeface="+mj-ea"/>
                <a:cs typeface="+mj-cs"/>
              </a:rPr>
              <a:t>Τρόπος δράσης των οργανοφωσφορικών εντομοκτόνων</a:t>
            </a:r>
          </a:p>
        </p:txBody>
      </p:sp>
      <p:grpSp>
        <p:nvGrpSpPr>
          <p:cNvPr id="263171" name="Group 3"/>
          <p:cNvGrpSpPr>
            <a:grpSpLocks/>
          </p:cNvGrpSpPr>
          <p:nvPr/>
        </p:nvGrpSpPr>
        <p:grpSpPr bwMode="auto">
          <a:xfrm>
            <a:off x="6550825" y="191022"/>
            <a:ext cx="4559761" cy="6475956"/>
            <a:chOff x="301" y="10"/>
            <a:chExt cx="2975" cy="4310"/>
          </a:xfrm>
        </p:grpSpPr>
        <p:pic>
          <p:nvPicPr>
            <p:cNvPr id="263172" name="Picture 4"/>
            <p:cNvPicPr>
              <a:picLocks noChangeAspect="1" noChangeArrowheads="1"/>
            </p:cNvPicPr>
            <p:nvPr/>
          </p:nvPicPr>
          <p:blipFill>
            <a:blip r:embed="rId3" cstate="print"/>
            <a:srcRect/>
            <a:stretch>
              <a:fillRect/>
            </a:stretch>
          </p:blipFill>
          <p:spPr bwMode="auto">
            <a:xfrm>
              <a:off x="320" y="10"/>
              <a:ext cx="2956" cy="2208"/>
            </a:xfrm>
            <a:prstGeom prst="rect">
              <a:avLst/>
            </a:prstGeom>
            <a:noFill/>
            <a:ln w="9525">
              <a:noFill/>
              <a:miter lim="800000"/>
              <a:headEnd/>
              <a:tailEnd/>
            </a:ln>
            <a:effectLst/>
          </p:spPr>
        </p:pic>
        <p:sp>
          <p:nvSpPr>
            <p:cNvPr id="263173" name="Text Box 5"/>
            <p:cNvSpPr txBox="1">
              <a:spLocks noChangeArrowheads="1"/>
            </p:cNvSpPr>
            <p:nvPr/>
          </p:nvSpPr>
          <p:spPr bwMode="auto">
            <a:xfrm>
              <a:off x="1178" y="2274"/>
              <a:ext cx="52" cy="96"/>
            </a:xfrm>
            <a:prstGeom prst="rect">
              <a:avLst/>
            </a:prstGeom>
            <a:solidFill>
              <a:schemeClr val="bg1"/>
            </a:solidFill>
            <a:ln w="9525">
              <a:noFill/>
              <a:miter lim="800000"/>
              <a:headEnd/>
              <a:tailEnd/>
            </a:ln>
            <a:effectLst/>
          </p:spPr>
          <p:txBody>
            <a:bodyPr lIns="0" tIns="0" rIns="0" bIns="0">
              <a:normAutofit/>
            </a:bodyPr>
            <a:lstStyle/>
            <a:p>
              <a:pPr>
                <a:lnSpc>
                  <a:spcPct val="90000"/>
                </a:lnSpc>
                <a:spcAft>
                  <a:spcPts val="600"/>
                </a:spcAft>
              </a:pPr>
              <a:r>
                <a:rPr lang="en-US" sz="500" b="1">
                  <a:solidFill>
                    <a:schemeClr val="accent3">
                      <a:lumMod val="50000"/>
                    </a:schemeClr>
                  </a:solidFill>
                  <a:latin typeface="Times New Roman" charset="0"/>
                </a:rPr>
                <a:t>S</a:t>
              </a:r>
              <a:endParaRPr lang="el-GR" sz="500" b="1">
                <a:solidFill>
                  <a:schemeClr val="accent3">
                    <a:lumMod val="50000"/>
                  </a:schemeClr>
                </a:solidFill>
                <a:latin typeface="Times New Roman" charset="0"/>
              </a:endParaRPr>
            </a:p>
          </p:txBody>
        </p:sp>
        <p:sp>
          <p:nvSpPr>
            <p:cNvPr id="263174" name="Text Box 6"/>
            <p:cNvSpPr txBox="1">
              <a:spLocks noChangeArrowheads="1"/>
            </p:cNvSpPr>
            <p:nvPr/>
          </p:nvSpPr>
          <p:spPr bwMode="auto">
            <a:xfrm>
              <a:off x="1233" y="3456"/>
              <a:ext cx="52" cy="96"/>
            </a:xfrm>
            <a:prstGeom prst="rect">
              <a:avLst/>
            </a:prstGeom>
            <a:solidFill>
              <a:schemeClr val="bg1"/>
            </a:solidFill>
            <a:ln w="9525">
              <a:noFill/>
              <a:miter lim="800000"/>
              <a:headEnd/>
              <a:tailEnd/>
            </a:ln>
            <a:effectLst/>
          </p:spPr>
          <p:txBody>
            <a:bodyPr lIns="0" tIns="0" rIns="0" bIns="0">
              <a:normAutofit/>
            </a:bodyPr>
            <a:lstStyle/>
            <a:p>
              <a:pPr>
                <a:lnSpc>
                  <a:spcPct val="90000"/>
                </a:lnSpc>
                <a:spcAft>
                  <a:spcPts val="600"/>
                </a:spcAft>
              </a:pPr>
              <a:r>
                <a:rPr lang="en-US" sz="500" b="1">
                  <a:solidFill>
                    <a:schemeClr val="accent3">
                      <a:lumMod val="50000"/>
                    </a:schemeClr>
                  </a:solidFill>
                  <a:latin typeface="Times New Roman" charset="0"/>
                </a:rPr>
                <a:t>S</a:t>
              </a:r>
              <a:endParaRPr lang="el-GR" sz="500" b="1">
                <a:solidFill>
                  <a:schemeClr val="accent3">
                    <a:lumMod val="50000"/>
                  </a:schemeClr>
                </a:solidFill>
                <a:latin typeface="Times New Roman" charset="0"/>
              </a:endParaRPr>
            </a:p>
          </p:txBody>
        </p:sp>
        <p:sp>
          <p:nvSpPr>
            <p:cNvPr id="263175" name="Rectangle 7"/>
            <p:cNvSpPr>
              <a:spLocks noChangeArrowheads="1"/>
            </p:cNvSpPr>
            <p:nvPr/>
          </p:nvSpPr>
          <p:spPr bwMode="auto">
            <a:xfrm>
              <a:off x="1737" y="2370"/>
              <a:ext cx="116" cy="154"/>
            </a:xfrm>
            <a:prstGeom prst="rect">
              <a:avLst/>
            </a:prstGeom>
            <a:noFill/>
            <a:ln w="9525">
              <a:noFill/>
              <a:miter lim="800000"/>
              <a:headEnd/>
              <a:tailEnd/>
            </a:ln>
            <a:effectLst/>
          </p:spPr>
          <p:txBody>
            <a:bodyPr wrap="none">
              <a:spAutoFit/>
            </a:bodyPr>
            <a:lstStyle/>
            <a:p>
              <a:endParaRPr lang="el-GR" sz="1000" b="1">
                <a:solidFill>
                  <a:schemeClr val="accent3">
                    <a:lumMod val="50000"/>
                  </a:schemeClr>
                </a:solidFill>
                <a:latin typeface="Times New Roman" charset="0"/>
              </a:endParaRPr>
            </a:p>
          </p:txBody>
        </p:sp>
        <p:pic>
          <p:nvPicPr>
            <p:cNvPr id="263176" name="Picture 8"/>
            <p:cNvPicPr>
              <a:picLocks noChangeAspect="1" noChangeArrowheads="1"/>
            </p:cNvPicPr>
            <p:nvPr/>
          </p:nvPicPr>
          <p:blipFill>
            <a:blip r:embed="rId4" cstate="print"/>
            <a:srcRect/>
            <a:stretch>
              <a:fillRect/>
            </a:stretch>
          </p:blipFill>
          <p:spPr bwMode="auto">
            <a:xfrm>
              <a:off x="320" y="2096"/>
              <a:ext cx="2956" cy="2224"/>
            </a:xfrm>
            <a:prstGeom prst="rect">
              <a:avLst/>
            </a:prstGeom>
            <a:noFill/>
            <a:ln w="9525">
              <a:noFill/>
              <a:miter lim="800000"/>
              <a:headEnd/>
              <a:tailEnd/>
            </a:ln>
          </p:spPr>
        </p:pic>
        <p:sp>
          <p:nvSpPr>
            <p:cNvPr id="263177" name="Line 9"/>
            <p:cNvSpPr>
              <a:spLocks noChangeShapeType="1"/>
            </p:cNvSpPr>
            <p:nvPr/>
          </p:nvSpPr>
          <p:spPr bwMode="auto">
            <a:xfrm>
              <a:off x="1466" y="2440"/>
              <a:ext cx="175" cy="24"/>
            </a:xfrm>
            <a:prstGeom prst="line">
              <a:avLst/>
            </a:prstGeom>
            <a:noFill/>
            <a:ln w="9525">
              <a:solidFill>
                <a:schemeClr val="tx1"/>
              </a:solidFill>
              <a:round/>
              <a:headEnd/>
              <a:tailEnd/>
            </a:ln>
            <a:effectLst/>
          </p:spPr>
          <p:txBody>
            <a:bodyPr/>
            <a:lstStyle/>
            <a:p>
              <a:endParaRPr lang="el-GR">
                <a:solidFill>
                  <a:schemeClr val="accent3">
                    <a:lumMod val="50000"/>
                  </a:schemeClr>
                </a:solidFill>
              </a:endParaRPr>
            </a:p>
          </p:txBody>
        </p:sp>
        <p:sp>
          <p:nvSpPr>
            <p:cNvPr id="263178" name="Text Box 10"/>
            <p:cNvSpPr txBox="1">
              <a:spLocks noChangeArrowheads="1"/>
            </p:cNvSpPr>
            <p:nvPr/>
          </p:nvSpPr>
          <p:spPr bwMode="auto">
            <a:xfrm>
              <a:off x="301" y="2297"/>
              <a:ext cx="288" cy="231"/>
            </a:xfrm>
            <a:prstGeom prst="rect">
              <a:avLst/>
            </a:prstGeom>
            <a:noFill/>
            <a:ln w="9525">
              <a:noFill/>
              <a:miter lim="800000"/>
              <a:headEnd/>
              <a:tailEnd/>
            </a:ln>
            <a:effectLst/>
          </p:spPr>
          <p:txBody>
            <a:bodyPr wrap="none">
              <a:normAutofit/>
            </a:bodyPr>
            <a:lstStyle/>
            <a:p>
              <a:pPr>
                <a:lnSpc>
                  <a:spcPct val="90000"/>
                </a:lnSpc>
                <a:spcAft>
                  <a:spcPts val="600"/>
                </a:spcAft>
              </a:pPr>
              <a:r>
                <a:rPr lang="el-GR" sz="900" b="1">
                  <a:solidFill>
                    <a:schemeClr val="accent3">
                      <a:lumMod val="50000"/>
                    </a:schemeClr>
                  </a:solidFill>
                  <a:latin typeface="Times New Roman" charset="0"/>
                </a:rPr>
                <a:t>(β)</a:t>
              </a: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195" name="Rectangle 3"/>
          <p:cNvSpPr>
            <a:spLocks noGrp="1" noChangeArrowheads="1"/>
          </p:cNvSpPr>
          <p:nvPr>
            <p:ph type="title"/>
          </p:nvPr>
        </p:nvSpPr>
        <p:spPr>
          <a:xfrm>
            <a:off x="1028700" y="1967266"/>
            <a:ext cx="2628900" cy="2547257"/>
          </a:xfrm>
          <a:noFill/>
        </p:spPr>
        <p:txBody>
          <a:bodyPr vert="horz" lIns="91440" tIns="45720" rIns="91440" bIns="45720" rtlCol="0" anchor="ctr">
            <a:normAutofit/>
          </a:bodyPr>
          <a:lstStyle/>
          <a:p>
            <a:pPr algn="ctr" defTabSz="914400"/>
            <a:r>
              <a:rPr lang="en-US" sz="3300" b="1">
                <a:solidFill>
                  <a:srgbClr val="FFFFFF"/>
                </a:solidFill>
              </a:rPr>
              <a:t>2.2. Δομή και λειτουργία του υποδοχέα (nAChR)</a:t>
            </a:r>
          </a:p>
        </p:txBody>
      </p:sp>
      <p:pic>
        <p:nvPicPr>
          <p:cNvPr id="264194" name="Picture 2"/>
          <p:cNvPicPr>
            <a:picLocks noChangeAspect="1" noChangeArrowheads="1"/>
          </p:cNvPicPr>
          <p:nvPr/>
        </p:nvPicPr>
        <p:blipFill>
          <a:blip r:embed="rId2" cstate="print"/>
          <a:stretch>
            <a:fillRect/>
          </a:stretch>
        </p:blipFill>
        <p:spPr bwMode="auto">
          <a:xfrm>
            <a:off x="4967241" y="643466"/>
            <a:ext cx="6400849" cy="5568739"/>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5220" name="Picture 265219" descr="Φθινοπωρινά φύλλα που πέφτουν από δέντρο">
            <a:extLst>
              <a:ext uri="{FF2B5EF4-FFF2-40B4-BE49-F238E27FC236}">
                <a16:creationId xmlns:a16="http://schemas.microsoft.com/office/drawing/2014/main" id="{04E7549F-EAFC-47E3-8C61-E41A0C55AD9D}"/>
              </a:ext>
            </a:extLst>
          </p:cNvPr>
          <p:cNvPicPr>
            <a:picLocks noChangeAspect="1"/>
          </p:cNvPicPr>
          <p:nvPr/>
        </p:nvPicPr>
        <p:blipFill rotWithShape="1">
          <a:blip r:embed="rId2"/>
          <a:srcRect l="15628" r="-1" b="-1"/>
          <a:stretch/>
        </p:blipFill>
        <p:spPr>
          <a:xfrm>
            <a:off x="-2" y="10"/>
            <a:ext cx="8668512" cy="6857990"/>
          </a:xfrm>
          <a:prstGeom prst="rect">
            <a:avLst/>
          </a:prstGeom>
        </p:spPr>
      </p:pic>
      <p:sp>
        <p:nvSpPr>
          <p:cNvPr id="265230" name="Rectangle 76">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218" name="Rectangle 2"/>
          <p:cNvSpPr>
            <a:spLocks noGrp="1" noChangeArrowheads="1"/>
          </p:cNvSpPr>
          <p:nvPr>
            <p:ph type="title"/>
          </p:nvPr>
        </p:nvSpPr>
        <p:spPr>
          <a:xfrm>
            <a:off x="7848600" y="1122363"/>
            <a:ext cx="4023360" cy="3204134"/>
          </a:xfrm>
        </p:spPr>
        <p:txBody>
          <a:bodyPr vert="horz" lIns="91440" tIns="45720" rIns="91440" bIns="45720" rtlCol="0" anchor="b">
            <a:normAutofit/>
          </a:bodyPr>
          <a:lstStyle/>
          <a:p>
            <a:r>
              <a:rPr lang="en-US" sz="4800" b="1">
                <a:effectLst>
                  <a:outerShdw blurRad="38100" dist="38100" dir="2700000" algn="tl">
                    <a:srgbClr val="000000">
                      <a:alpha val="43137"/>
                    </a:srgbClr>
                  </a:outerShdw>
                </a:effectLst>
              </a:rPr>
              <a:t>3. Μηχανισμοί ανθεκτικότητας</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65218"/>
                                        </p:tgtEl>
                                        <p:attrNameLst>
                                          <p:attrName>style.visibility</p:attrName>
                                        </p:attrNameLst>
                                      </p:cBhvr>
                                      <p:to>
                                        <p:strVal val="visible"/>
                                      </p:to>
                                    </p:set>
                                    <p:animEffect transition="in" filter="fade">
                                      <p:cBhvr>
                                        <p:cTn id="7" dur="700"/>
                                        <p:tgtEl>
                                          <p:spTgt spid="265218"/>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265220"/>
                                        </p:tgtEl>
                                        <p:attrNameLst>
                                          <p:attrName>style.visibility</p:attrName>
                                        </p:attrNameLst>
                                      </p:cBhvr>
                                      <p:to>
                                        <p:strVal val="visible"/>
                                      </p:to>
                                    </p:set>
                                    <p:animEffect transition="in" filter="fade">
                                      <p:cBhvr>
                                        <p:cTn id="10" dur="700"/>
                                        <p:tgtEl>
                                          <p:spTgt spid="26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Freeform: Shape 71">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5219" name="Rectangle 3"/>
          <p:cNvSpPr>
            <a:spLocks noGrp="1" noChangeArrowheads="1"/>
          </p:cNvSpPr>
          <p:nvPr>
            <p:ph idx="1"/>
          </p:nvPr>
        </p:nvSpPr>
        <p:spPr>
          <a:xfrm>
            <a:off x="1653363" y="2176272"/>
            <a:ext cx="9367204" cy="4041648"/>
          </a:xfrm>
        </p:spPr>
        <p:txBody>
          <a:bodyPr anchor="t">
            <a:normAutofit/>
          </a:bodyPr>
          <a:lstStyle/>
          <a:p>
            <a:pPr>
              <a:buFontTx/>
              <a:buNone/>
            </a:pPr>
            <a:r>
              <a:rPr lang="el-GR" b="1" dirty="0">
                <a:latin typeface="Candara" panose="020E0502030303020204" pitchFamily="34" charset="0"/>
              </a:rPr>
              <a:t>3.1. </a:t>
            </a:r>
            <a:r>
              <a:rPr lang="el-GR" b="1" dirty="0" err="1">
                <a:latin typeface="Candara" panose="020E0502030303020204" pitchFamily="34" charset="0"/>
              </a:rPr>
              <a:t>Εστεράσες</a:t>
            </a:r>
            <a:endParaRPr lang="en-US" b="1" dirty="0">
              <a:latin typeface="Candara" panose="020E0502030303020204" pitchFamily="34" charset="0"/>
            </a:endParaRPr>
          </a:p>
          <a:p>
            <a:pPr lvl="1"/>
            <a:r>
              <a:rPr lang="el-GR" sz="2800" dirty="0" err="1">
                <a:latin typeface="Candara" panose="020E0502030303020204" pitchFamily="34" charset="0"/>
              </a:rPr>
              <a:t>Υπερέκφραση</a:t>
            </a:r>
            <a:r>
              <a:rPr lang="el-GR" sz="2800" dirty="0">
                <a:latin typeface="Candara" panose="020E0502030303020204" pitchFamily="34" charset="0"/>
              </a:rPr>
              <a:t> γονιδίων</a:t>
            </a:r>
          </a:p>
          <a:p>
            <a:pPr lvl="2"/>
            <a:r>
              <a:rPr lang="el-GR" sz="2800" dirty="0">
                <a:latin typeface="Candara" panose="020E0502030303020204" pitchFamily="34" charset="0"/>
              </a:rPr>
              <a:t>Μεταλλάξεις στον υποκινητή του γονιδίου</a:t>
            </a:r>
          </a:p>
          <a:p>
            <a:pPr lvl="2"/>
            <a:r>
              <a:rPr lang="el-GR" sz="2800" dirty="0">
                <a:latin typeface="Candara" panose="020E0502030303020204" pitchFamily="34" charset="0"/>
              </a:rPr>
              <a:t>Μεταλλάξεις στην επεξεργασία του </a:t>
            </a:r>
            <a:r>
              <a:rPr lang="en-US" sz="2800" dirty="0">
                <a:latin typeface="Candara" panose="020E0502030303020204" pitchFamily="34" charset="0"/>
              </a:rPr>
              <a:t>mRNA </a:t>
            </a:r>
            <a:r>
              <a:rPr lang="el-GR" sz="2800" dirty="0">
                <a:latin typeface="Candara" panose="020E0502030303020204" pitchFamily="34" charset="0"/>
              </a:rPr>
              <a:t>που οδηγούν σε αυξημένη μετάφραση</a:t>
            </a:r>
          </a:p>
          <a:p>
            <a:pPr lvl="1"/>
            <a:r>
              <a:rPr lang="el-GR" sz="2800" dirty="0">
                <a:latin typeface="Candara" panose="020E0502030303020204" pitchFamily="34" charset="0"/>
              </a:rPr>
              <a:t>Γονιδιακή ενίσχυση: αύξηση του αριθμού αντιγράφων</a:t>
            </a:r>
          </a:p>
          <a:p>
            <a:pPr lvl="1"/>
            <a:r>
              <a:rPr lang="el-GR" sz="2800" dirty="0">
                <a:latin typeface="Candara" panose="020E0502030303020204" pitchFamily="34" charset="0"/>
              </a:rPr>
              <a:t>Ποιοτικές αλλαγές γονιδίων: μετάλλαξη που μετατρέπει την </a:t>
            </a:r>
            <a:r>
              <a:rPr lang="el-GR" sz="2800" dirty="0" err="1">
                <a:latin typeface="Candara" panose="020E0502030303020204" pitchFamily="34" charset="0"/>
              </a:rPr>
              <a:t>εστεράση</a:t>
            </a:r>
            <a:r>
              <a:rPr lang="el-GR" sz="2800" dirty="0">
                <a:latin typeface="Candara" panose="020E0502030303020204" pitchFamily="34" charset="0"/>
              </a:rPr>
              <a:t> σε </a:t>
            </a:r>
            <a:r>
              <a:rPr lang="el-GR" sz="2800" dirty="0" err="1">
                <a:latin typeface="Candara" panose="020E0502030303020204" pitchFamily="34" charset="0"/>
              </a:rPr>
              <a:t>υδρολάση</a:t>
            </a:r>
            <a:r>
              <a:rPr lang="el-GR" sz="2800" dirty="0">
                <a:latin typeface="Candara" panose="020E0502030303020204" pitchFamily="34" charset="0"/>
              </a:rPr>
              <a:t> ΟΡ εντομοκτόνων</a:t>
            </a:r>
          </a:p>
        </p:txBody>
      </p:sp>
    </p:spTree>
    <p:extLst>
      <p:ext uri="{BB962C8B-B14F-4D97-AF65-F5344CB8AC3E}">
        <p14:creationId xmlns:p14="http://schemas.microsoft.com/office/powerpoint/2010/main" val="375958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2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52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52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521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5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42" name="Rectangle 2"/>
          <p:cNvSpPr>
            <a:spLocks noGrp="1" noChangeArrowheads="1"/>
          </p:cNvSpPr>
          <p:nvPr>
            <p:ph idx="1"/>
          </p:nvPr>
        </p:nvSpPr>
        <p:spPr>
          <a:xfrm>
            <a:off x="880122" y="1590741"/>
            <a:ext cx="10431751" cy="5148262"/>
          </a:xfrm>
        </p:spPr>
        <p:txBody>
          <a:bodyPr anchor="ctr">
            <a:noAutofit/>
          </a:bodyPr>
          <a:lstStyle/>
          <a:p>
            <a:pPr>
              <a:spcBef>
                <a:spcPct val="40000"/>
              </a:spcBef>
              <a:buFontTx/>
              <a:buNone/>
            </a:pPr>
            <a:r>
              <a:rPr lang="el-GR" sz="2000" dirty="0">
                <a:latin typeface="Candara" panose="020E0502030303020204" pitchFamily="34" charset="0"/>
              </a:rPr>
              <a:t>3.2. </a:t>
            </a:r>
            <a:r>
              <a:rPr lang="en-US" sz="2000" dirty="0">
                <a:latin typeface="Candara" panose="020E0502030303020204" pitchFamily="34" charset="0"/>
              </a:rPr>
              <a:t>Glutathione S-transferases (GSTs) </a:t>
            </a:r>
            <a:r>
              <a:rPr lang="el-GR" sz="2000" dirty="0">
                <a:latin typeface="Candara" panose="020E0502030303020204" pitchFamily="34" charset="0"/>
              </a:rPr>
              <a:t>καταλύουν την προσθήκη </a:t>
            </a:r>
            <a:r>
              <a:rPr lang="el-GR" sz="2000" dirty="0" err="1">
                <a:latin typeface="Candara" panose="020E0502030303020204" pitchFamily="34" charset="0"/>
              </a:rPr>
              <a:t>γλουταθειόνης</a:t>
            </a:r>
            <a:r>
              <a:rPr lang="el-GR" sz="2000" dirty="0">
                <a:latin typeface="Candara" panose="020E0502030303020204" pitchFamily="34" charset="0"/>
              </a:rPr>
              <a:t> δημιουργώντας περισσότερο υδρόφιλα και λιγότερο τοξικά προϊόντα</a:t>
            </a:r>
          </a:p>
          <a:p>
            <a:pPr lvl="1">
              <a:spcBef>
                <a:spcPct val="40000"/>
              </a:spcBef>
            </a:pPr>
            <a:r>
              <a:rPr lang="el-GR" sz="2000" dirty="0">
                <a:latin typeface="Candara" panose="020E0502030303020204" pitchFamily="34" charset="0"/>
              </a:rPr>
              <a:t>Ανήκουν σε οικογένεια &gt;100</a:t>
            </a:r>
            <a:r>
              <a:rPr lang="en-US" sz="2000" dirty="0">
                <a:latin typeface="Candara" panose="020E0502030303020204" pitchFamily="34" charset="0"/>
              </a:rPr>
              <a:t> GST-like proteins</a:t>
            </a:r>
            <a:endParaRPr lang="el-GR" sz="2000" dirty="0">
              <a:latin typeface="Candara" panose="020E0502030303020204" pitchFamily="34" charset="0"/>
            </a:endParaRPr>
          </a:p>
          <a:p>
            <a:pPr lvl="1">
              <a:spcBef>
                <a:spcPct val="40000"/>
              </a:spcBef>
            </a:pPr>
            <a:r>
              <a:rPr lang="el-GR" sz="2000" dirty="0">
                <a:latin typeface="Candara" panose="020E0502030303020204" pitchFamily="34" charset="0"/>
              </a:rPr>
              <a:t>Αυξημένη δράση</a:t>
            </a:r>
            <a:r>
              <a:rPr lang="en-US" sz="2000" dirty="0">
                <a:latin typeface="Candara" panose="020E0502030303020204" pitchFamily="34" charset="0"/>
              </a:rPr>
              <a:t> GST </a:t>
            </a:r>
            <a:r>
              <a:rPr lang="el-GR" sz="2000" dirty="0">
                <a:latin typeface="Candara" panose="020E0502030303020204" pitchFamily="34" charset="0"/>
              </a:rPr>
              <a:t>έχει συνδεθεί με ανθεκτικότητα σε όλες τις τάξεις των εντομοκτόνων</a:t>
            </a:r>
          </a:p>
          <a:p>
            <a:pPr lvl="1">
              <a:spcBef>
                <a:spcPct val="40000"/>
              </a:spcBef>
            </a:pPr>
            <a:r>
              <a:rPr lang="el-GR" sz="2000" dirty="0">
                <a:latin typeface="Candara" panose="020E0502030303020204" pitchFamily="34" charset="0"/>
              </a:rPr>
              <a:t>Η ανθεκτικότητα έχει αποδοθεί στην αύξηση της ποσότητας ενός ή περισσοτέρων </a:t>
            </a:r>
            <a:r>
              <a:rPr lang="en-US" sz="2000" dirty="0">
                <a:latin typeface="Candara" panose="020E0502030303020204" pitchFamily="34" charset="0"/>
              </a:rPr>
              <a:t>GST </a:t>
            </a:r>
            <a:r>
              <a:rPr lang="el-GR" sz="2000" dirty="0">
                <a:latin typeface="Candara" panose="020E0502030303020204" pitchFamily="34" charset="0"/>
              </a:rPr>
              <a:t>μέσω της αύξησης του ρυθμού της μεταγραφής</a:t>
            </a:r>
          </a:p>
          <a:p>
            <a:pPr lvl="1">
              <a:spcBef>
                <a:spcPct val="40000"/>
              </a:spcBef>
            </a:pPr>
            <a:endParaRPr lang="en-US" sz="2000" i="1" u="sng" dirty="0">
              <a:latin typeface="Candara" panose="020E0502030303020204" pitchFamily="34" charset="0"/>
            </a:endParaRPr>
          </a:p>
          <a:p>
            <a:pPr>
              <a:spcBef>
                <a:spcPct val="40000"/>
              </a:spcBef>
              <a:buFontTx/>
              <a:buNone/>
            </a:pPr>
            <a:r>
              <a:rPr lang="el-GR" sz="2000" dirty="0">
                <a:latin typeface="Candara" panose="020E0502030303020204" pitchFamily="34" charset="0"/>
              </a:rPr>
              <a:t>3.3. </a:t>
            </a:r>
            <a:r>
              <a:rPr lang="en-US" sz="2000" dirty="0">
                <a:latin typeface="Candara" panose="020E0502030303020204" pitchFamily="34" charset="0"/>
              </a:rPr>
              <a:t>P450s. </a:t>
            </a:r>
            <a:r>
              <a:rPr lang="el-GR" sz="2000" dirty="0">
                <a:latin typeface="Candara" panose="020E0502030303020204" pitchFamily="34" charset="0"/>
              </a:rPr>
              <a:t>Το </a:t>
            </a:r>
            <a:r>
              <a:rPr lang="el-GR" sz="2000" dirty="0" err="1">
                <a:latin typeface="Candara" panose="020E0502030303020204" pitchFamily="34" charset="0"/>
              </a:rPr>
              <a:t>σύμπλοκο</a:t>
            </a:r>
            <a:r>
              <a:rPr lang="el-GR" sz="2000" dirty="0">
                <a:latin typeface="Candara" panose="020E0502030303020204" pitchFamily="34" charset="0"/>
              </a:rPr>
              <a:t> των </a:t>
            </a:r>
            <a:r>
              <a:rPr lang="el-GR" sz="2000" dirty="0" err="1">
                <a:latin typeface="Candara" panose="020E0502030303020204" pitchFamily="34" charset="0"/>
              </a:rPr>
              <a:t>μονο-οξυγενασών</a:t>
            </a:r>
            <a:r>
              <a:rPr lang="el-GR" sz="2000" dirty="0">
                <a:latin typeface="Candara" panose="020E0502030303020204" pitchFamily="34" charset="0"/>
              </a:rPr>
              <a:t> ή </a:t>
            </a:r>
            <a:r>
              <a:rPr lang="el-GR" sz="2000" dirty="0" err="1">
                <a:latin typeface="Candara" panose="020E0502030303020204" pitchFamily="34" charset="0"/>
              </a:rPr>
              <a:t>οξειδασών</a:t>
            </a:r>
            <a:r>
              <a:rPr lang="el-GR" sz="2000" dirty="0">
                <a:latin typeface="Candara" panose="020E0502030303020204" pitchFamily="34" charset="0"/>
              </a:rPr>
              <a:t> μεικτής λειτουργίας</a:t>
            </a:r>
            <a:r>
              <a:rPr lang="en-US" sz="2000" dirty="0">
                <a:latin typeface="Candara" panose="020E0502030303020204" pitchFamily="34" charset="0"/>
              </a:rPr>
              <a:t> (MFO), </a:t>
            </a:r>
            <a:r>
              <a:rPr lang="el-GR" sz="2000" dirty="0">
                <a:latin typeface="Candara" panose="020E0502030303020204" pitchFamily="34" charset="0"/>
              </a:rPr>
              <a:t>συμπεριλαμβάνει μια </a:t>
            </a:r>
            <a:r>
              <a:rPr lang="el-GR" sz="2000" dirty="0" err="1">
                <a:latin typeface="Candara" panose="020E0502030303020204" pitchFamily="34" charset="0"/>
              </a:rPr>
              <a:t>ρεδουκτάση</a:t>
            </a:r>
            <a:r>
              <a:rPr lang="el-GR" sz="2000" dirty="0">
                <a:latin typeface="Candara" panose="020E0502030303020204" pitchFamily="34" charset="0"/>
              </a:rPr>
              <a:t> και ένα ή περισσότερα μόρια κυτοχρώματος</a:t>
            </a:r>
            <a:r>
              <a:rPr lang="en-US" sz="2000" dirty="0">
                <a:latin typeface="Candara" panose="020E0502030303020204" pitchFamily="34" charset="0"/>
              </a:rPr>
              <a:t> P450</a:t>
            </a:r>
            <a:endParaRPr lang="el-GR" sz="2000" dirty="0">
              <a:latin typeface="Candara" panose="020E0502030303020204" pitchFamily="34" charset="0"/>
            </a:endParaRPr>
          </a:p>
          <a:p>
            <a:pPr lvl="1">
              <a:spcBef>
                <a:spcPct val="40000"/>
              </a:spcBef>
            </a:pPr>
            <a:r>
              <a:rPr lang="el-GR" sz="2000" dirty="0">
                <a:latin typeface="Candara" panose="020E0502030303020204" pitchFamily="34" charset="0"/>
              </a:rPr>
              <a:t>Αύξηση στη δραστικότητα </a:t>
            </a:r>
            <a:r>
              <a:rPr lang="en-US" sz="2000" dirty="0">
                <a:latin typeface="Candara" panose="020E0502030303020204" pitchFamily="34" charset="0"/>
              </a:rPr>
              <a:t>MFO </a:t>
            </a:r>
            <a:r>
              <a:rPr lang="el-GR" sz="2000" dirty="0">
                <a:latin typeface="Candara" panose="020E0502030303020204" pitchFamily="34" charset="0"/>
              </a:rPr>
              <a:t>είναι από τους πλέον συνήθεις μηχανισμούς ανθεκτικότητας </a:t>
            </a:r>
          </a:p>
          <a:p>
            <a:pPr lvl="1">
              <a:spcBef>
                <a:spcPct val="40000"/>
              </a:spcBef>
            </a:pPr>
            <a:r>
              <a:rPr lang="el-GR" sz="2000" dirty="0">
                <a:latin typeface="Candara" panose="020E0502030303020204" pitchFamily="34" charset="0"/>
              </a:rPr>
              <a:t>Η ανθεκτικότητα αυτή έχει αποδοθεί στην </a:t>
            </a:r>
            <a:r>
              <a:rPr lang="el-GR" sz="2000" dirty="0" err="1">
                <a:latin typeface="Candara" panose="020E0502030303020204" pitchFamily="34" charset="0"/>
              </a:rPr>
              <a:t>υπερ</a:t>
            </a:r>
            <a:r>
              <a:rPr lang="el-GR" sz="2000" dirty="0">
                <a:latin typeface="Candara" panose="020E0502030303020204" pitchFamily="34" charset="0"/>
              </a:rPr>
              <a:t>-έκφραση του κυτοχρώματος </a:t>
            </a:r>
            <a:r>
              <a:rPr lang="en-US" sz="2000" dirty="0">
                <a:latin typeface="Candara" panose="020E0502030303020204" pitchFamily="34" charset="0"/>
              </a:rPr>
              <a:t>P450</a:t>
            </a:r>
            <a:endParaRPr lang="el-GR" sz="2000" dirty="0">
              <a:latin typeface="Candara" panose="020E05020303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62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4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624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624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l-GR" sz="3700" b="1">
                <a:solidFill>
                  <a:srgbClr val="FFFFFF"/>
                </a:solidFill>
                <a:effectLst>
                  <a:outerShdw blurRad="38100" dist="38100" dir="2700000" algn="tl">
                    <a:srgbClr val="000000">
                      <a:alpha val="43137"/>
                    </a:srgbClr>
                  </a:outerShdw>
                </a:effectLst>
                <a:latin typeface="Candara" panose="020E0502030303020204" pitchFamily="34" charset="0"/>
              </a:rPr>
              <a:t>Προς τι η γνώση των μηχανισμών ανθεκτικότητας;</a:t>
            </a:r>
          </a:p>
        </p:txBody>
      </p:sp>
      <p:sp>
        <p:nvSpPr>
          <p:cNvPr id="3" name="Content Placeholder 2"/>
          <p:cNvSpPr>
            <a:spLocks noGrp="1"/>
          </p:cNvSpPr>
          <p:nvPr>
            <p:ph idx="1"/>
          </p:nvPr>
        </p:nvSpPr>
        <p:spPr>
          <a:xfrm>
            <a:off x="6090574" y="801866"/>
            <a:ext cx="5306084" cy="5763526"/>
          </a:xfrm>
        </p:spPr>
        <p:txBody>
          <a:bodyPr anchor="ctr">
            <a:normAutofit/>
          </a:bodyPr>
          <a:lstStyle/>
          <a:p>
            <a:r>
              <a:rPr lang="el-GR" sz="2000" dirty="0">
                <a:solidFill>
                  <a:srgbClr val="000000"/>
                </a:solidFill>
                <a:latin typeface="Candara" panose="020E0502030303020204" pitchFamily="34" charset="0"/>
              </a:rPr>
              <a:t>Συχνά συμμετέχουν περισσότεροι του ενός μηχανισμοί ανθεκτικότητας</a:t>
            </a:r>
          </a:p>
          <a:p>
            <a:pPr lvl="1"/>
            <a:r>
              <a:rPr lang="el-GR" sz="2000" dirty="0">
                <a:solidFill>
                  <a:srgbClr val="000000"/>
                </a:solidFill>
                <a:latin typeface="Candara" panose="020E0502030303020204" pitchFamily="34" charset="0"/>
              </a:rPr>
              <a:t>Σύνθετες αναλύσεις </a:t>
            </a:r>
            <a:r>
              <a:rPr lang="el-GR" sz="2000" dirty="0">
                <a:solidFill>
                  <a:srgbClr val="000000"/>
                </a:solidFill>
                <a:latin typeface="Candara" panose="020E0502030303020204" pitchFamily="34" charset="0"/>
                <a:sym typeface="Symbol"/>
              </a:rPr>
              <a:t></a:t>
            </a:r>
            <a:r>
              <a:rPr lang="el-GR" sz="2000" dirty="0">
                <a:solidFill>
                  <a:srgbClr val="000000"/>
                </a:solidFill>
                <a:latin typeface="Candara" panose="020E0502030303020204" pitchFamily="34" charset="0"/>
              </a:rPr>
              <a:t> </a:t>
            </a:r>
            <a:r>
              <a:rPr lang="el-GR" sz="2000" dirty="0" err="1">
                <a:solidFill>
                  <a:srgbClr val="000000"/>
                </a:solidFill>
                <a:latin typeface="Candara" panose="020E0502030303020204" pitchFamily="34" charset="0"/>
              </a:rPr>
              <a:t>μικροσυστοιχίες</a:t>
            </a:r>
            <a:r>
              <a:rPr lang="en-US" sz="2000" dirty="0">
                <a:solidFill>
                  <a:srgbClr val="000000"/>
                </a:solidFill>
                <a:latin typeface="Candara" panose="020E0502030303020204" pitchFamily="34" charset="0"/>
              </a:rPr>
              <a:t> / genomic sequencing</a:t>
            </a:r>
            <a:endParaRPr lang="el-GR" sz="2000" dirty="0">
              <a:solidFill>
                <a:srgbClr val="000000"/>
              </a:solidFill>
              <a:latin typeface="Candara" panose="020E0502030303020204" pitchFamily="34" charset="0"/>
            </a:endParaRPr>
          </a:p>
          <a:p>
            <a:r>
              <a:rPr lang="el-GR" sz="2000" dirty="0">
                <a:solidFill>
                  <a:srgbClr val="000000"/>
                </a:solidFill>
                <a:latin typeface="Candara" panose="020E0502030303020204" pitchFamily="34" charset="0"/>
              </a:rPr>
              <a:t>Διασταυρούμενη ανθεκτικότητα: συμβαίνει όταν η ανθεκτικότητα ως προς ένα εντομοκτόνο σκεύασμα έχει σαν αποτέλεσμα την ανθεκτικότητα και ως προς ένα άλλο, ακόμα και όταν το έντομο δεν έχει εκτεθεί στο διαφορετικό αυτό προϊόν</a:t>
            </a:r>
          </a:p>
          <a:p>
            <a:pPr lvl="1"/>
            <a:r>
              <a:rPr lang="el-GR" sz="2000" dirty="0">
                <a:solidFill>
                  <a:srgbClr val="000000"/>
                </a:solidFill>
                <a:latin typeface="Candara" panose="020E0502030303020204" pitchFamily="34" charset="0"/>
              </a:rPr>
              <a:t>Αποτέλεσμα κοινού τρόπου δράσης</a:t>
            </a:r>
          </a:p>
          <a:p>
            <a:r>
              <a:rPr lang="el-GR" sz="2000" dirty="0">
                <a:solidFill>
                  <a:srgbClr val="000000"/>
                </a:solidFill>
                <a:latin typeface="Candara" panose="020E0502030303020204" pitchFamily="34" charset="0"/>
              </a:rPr>
              <a:t>Συχνή λύση είναι η επιλογή άλλου εντομοκτόνου με διαφορετικό τρόπο δράσης</a:t>
            </a:r>
          </a:p>
          <a:p>
            <a:r>
              <a:rPr lang="el-GR" sz="2000" dirty="0">
                <a:solidFill>
                  <a:srgbClr val="000000"/>
                </a:solidFill>
                <a:latin typeface="Candara" panose="020E0502030303020204" pitchFamily="34" charset="0"/>
              </a:rPr>
              <a:t>Δημιουργία νέων εντομοκτόνων</a:t>
            </a:r>
          </a:p>
        </p:txBody>
      </p:sp>
    </p:spTree>
    <p:extLst>
      <p:ext uri="{BB962C8B-B14F-4D97-AF65-F5344CB8AC3E}">
        <p14:creationId xmlns:p14="http://schemas.microsoft.com/office/powerpoint/2010/main" val="519222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ChangeArrowheads="1"/>
          </p:cNvSpPr>
          <p:nvPr/>
        </p:nvSpPr>
        <p:spPr bwMode="auto">
          <a:xfrm>
            <a:off x="-64000" y="0"/>
            <a:ext cx="12256000" cy="6858000"/>
          </a:xfrm>
          <a:prstGeom prst="rect">
            <a:avLst/>
          </a:prstGeom>
          <a:solidFill>
            <a:schemeClr val="tx1"/>
          </a:solidFill>
          <a:ln w="9525">
            <a:solidFill>
              <a:schemeClr val="tx1"/>
            </a:solidFill>
            <a:miter lim="800000"/>
            <a:headEnd/>
            <a:tailEnd/>
          </a:ln>
          <a:effectLst/>
        </p:spPr>
        <p:txBody>
          <a:bodyPr wrap="none" anchor="ctr"/>
          <a:lstStyle/>
          <a:p>
            <a:endParaRPr lang="el-GR"/>
          </a:p>
        </p:txBody>
      </p:sp>
      <p:sp>
        <p:nvSpPr>
          <p:cNvPr id="219139" name="Rectangle 3"/>
          <p:cNvSpPr>
            <a:spLocks noGrp="1" noChangeArrowheads="1"/>
          </p:cNvSpPr>
          <p:nvPr>
            <p:ph type="title"/>
          </p:nvPr>
        </p:nvSpPr>
        <p:spPr>
          <a:xfrm>
            <a:off x="4000500" y="26992"/>
            <a:ext cx="3733800" cy="1143000"/>
          </a:xfrm>
        </p:spPr>
        <p:txBody>
          <a:bodyPr/>
          <a:lstStyle/>
          <a:p>
            <a:r>
              <a:rPr lang="en-US" dirty="0">
                <a:solidFill>
                  <a:schemeClr val="bg1"/>
                </a:solidFill>
                <a:latin typeface="Candara" panose="020E0502030303020204" pitchFamily="34" charset="0"/>
              </a:rPr>
              <a:t>Non-target </a:t>
            </a:r>
          </a:p>
        </p:txBody>
      </p:sp>
      <p:pic>
        <p:nvPicPr>
          <p:cNvPr id="219140" name="Picture 4" descr="assassin_bug"/>
          <p:cNvPicPr>
            <a:picLocks noChangeAspect="1" noChangeArrowheads="1"/>
          </p:cNvPicPr>
          <p:nvPr/>
        </p:nvPicPr>
        <p:blipFill>
          <a:blip r:embed="rId3" cstate="print"/>
          <a:srcRect/>
          <a:stretch>
            <a:fillRect/>
          </a:stretch>
        </p:blipFill>
        <p:spPr bwMode="auto">
          <a:xfrm>
            <a:off x="4537078" y="1293020"/>
            <a:ext cx="3886200" cy="2720975"/>
          </a:xfrm>
          <a:prstGeom prst="rect">
            <a:avLst/>
          </a:prstGeom>
          <a:noFill/>
        </p:spPr>
      </p:pic>
      <p:pic>
        <p:nvPicPr>
          <p:cNvPr id="219141" name="Picture 5" descr="Aleiodes_indiscretus_wasp_parasitizing_gypsy_moth_caterpillar"/>
          <p:cNvPicPr>
            <a:picLocks noChangeAspect="1" noChangeArrowheads="1"/>
          </p:cNvPicPr>
          <p:nvPr/>
        </p:nvPicPr>
        <p:blipFill>
          <a:blip r:embed="rId4" cstate="print"/>
          <a:srcRect/>
          <a:stretch>
            <a:fillRect/>
          </a:stretch>
        </p:blipFill>
        <p:spPr bwMode="auto">
          <a:xfrm>
            <a:off x="9087317" y="204495"/>
            <a:ext cx="2244725" cy="2819400"/>
          </a:xfrm>
          <a:prstGeom prst="rect">
            <a:avLst/>
          </a:prstGeom>
          <a:noFill/>
        </p:spPr>
      </p:pic>
      <p:pic>
        <p:nvPicPr>
          <p:cNvPr id="219142" name="Picture 6" descr="nursery_web_spider_1"/>
          <p:cNvPicPr>
            <a:picLocks noChangeAspect="1" noChangeArrowheads="1"/>
          </p:cNvPicPr>
          <p:nvPr/>
        </p:nvPicPr>
        <p:blipFill>
          <a:blip r:embed="rId5" cstate="print"/>
          <a:srcRect/>
          <a:stretch>
            <a:fillRect/>
          </a:stretch>
        </p:blipFill>
        <p:spPr bwMode="auto">
          <a:xfrm>
            <a:off x="6705600" y="3808412"/>
            <a:ext cx="4419600" cy="2947988"/>
          </a:xfrm>
          <a:prstGeom prst="rect">
            <a:avLst/>
          </a:prstGeom>
          <a:noFill/>
        </p:spPr>
      </p:pic>
      <p:grpSp>
        <p:nvGrpSpPr>
          <p:cNvPr id="219143" name="Group 7"/>
          <p:cNvGrpSpPr>
            <a:grpSpLocks/>
          </p:cNvGrpSpPr>
          <p:nvPr/>
        </p:nvGrpSpPr>
        <p:grpSpPr bwMode="auto">
          <a:xfrm>
            <a:off x="844300" y="0"/>
            <a:ext cx="4343400" cy="6756400"/>
            <a:chOff x="0" y="0"/>
            <a:chExt cx="2736" cy="4256"/>
          </a:xfrm>
        </p:grpSpPr>
        <p:pic>
          <p:nvPicPr>
            <p:cNvPr id="219144" name="Picture 8" descr="h4440pi"/>
            <p:cNvPicPr>
              <a:picLocks noChangeAspect="1" noChangeArrowheads="1"/>
            </p:cNvPicPr>
            <p:nvPr/>
          </p:nvPicPr>
          <p:blipFill>
            <a:blip r:embed="rId6" cstate="print"/>
            <a:srcRect/>
            <a:stretch>
              <a:fillRect/>
            </a:stretch>
          </p:blipFill>
          <p:spPr bwMode="auto">
            <a:xfrm>
              <a:off x="0" y="0"/>
              <a:ext cx="1542" cy="2784"/>
            </a:xfrm>
            <a:prstGeom prst="rect">
              <a:avLst/>
            </a:prstGeom>
            <a:noFill/>
          </p:spPr>
        </p:pic>
        <p:pic>
          <p:nvPicPr>
            <p:cNvPr id="219145" name="Picture 9" descr="oldfield%20mouse"/>
            <p:cNvPicPr>
              <a:picLocks noChangeAspect="1" noChangeArrowheads="1"/>
            </p:cNvPicPr>
            <p:nvPr/>
          </p:nvPicPr>
          <p:blipFill>
            <a:blip r:embed="rId7" cstate="print"/>
            <a:srcRect/>
            <a:stretch>
              <a:fillRect/>
            </a:stretch>
          </p:blipFill>
          <p:spPr bwMode="auto">
            <a:xfrm>
              <a:off x="384" y="2688"/>
              <a:ext cx="2352" cy="1568"/>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9143"/>
                                        </p:tgtEl>
                                        <p:attrNameLst>
                                          <p:attrName>style.visibility</p:attrName>
                                        </p:attrNameLst>
                                      </p:cBhvr>
                                      <p:to>
                                        <p:strVal val="visible"/>
                                      </p:to>
                                    </p:set>
                                    <p:animEffect transition="in" filter="blinds(horizontal)">
                                      <p:cBhvr>
                                        <p:cTn id="7" dur="500"/>
                                        <p:tgtEl>
                                          <p:spTgt spid="219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8F422D2-5DC6-31C3-AC82-67A9DE6FE195}"/>
              </a:ext>
            </a:extLst>
          </p:cNvPr>
          <p:cNvPicPr>
            <a:picLocks noChangeAspect="1"/>
          </p:cNvPicPr>
          <p:nvPr/>
        </p:nvPicPr>
        <p:blipFill>
          <a:blip r:embed="rId2"/>
          <a:stretch>
            <a:fillRect/>
          </a:stretch>
        </p:blipFill>
        <p:spPr>
          <a:xfrm>
            <a:off x="1476375" y="823912"/>
            <a:ext cx="9239250" cy="5210175"/>
          </a:xfrm>
          <a:prstGeom prst="rect">
            <a:avLst/>
          </a:prstGeom>
        </p:spPr>
      </p:pic>
    </p:spTree>
    <p:extLst>
      <p:ext uri="{BB962C8B-B14F-4D97-AF65-F5344CB8AC3E}">
        <p14:creationId xmlns:p14="http://schemas.microsoft.com/office/powerpoint/2010/main" val="5575521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Τίτλος 5">
            <a:extLst>
              <a:ext uri="{FF2B5EF4-FFF2-40B4-BE49-F238E27FC236}">
                <a16:creationId xmlns:a16="http://schemas.microsoft.com/office/drawing/2014/main" id="{A54B26BF-9CB0-877E-AF5B-C4130815951A}"/>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3800"/>
              <a:t>RNAi based pesticides</a:t>
            </a:r>
            <a:br>
              <a:rPr lang="en-US" sz="3800"/>
            </a:br>
            <a:r>
              <a:rPr lang="en-US" sz="3800"/>
              <a:t>a frontiers issue with 15 review articles: </a:t>
            </a:r>
            <a:br>
              <a:rPr lang="en-US" sz="3800"/>
            </a:br>
            <a:r>
              <a:rPr lang="en-US" sz="3800"/>
              <a:t>https://www.frontiersin.org/research-topics/11066/rnai-based-pesticides#articles</a:t>
            </a:r>
          </a:p>
        </p:txBody>
      </p:sp>
      <p:sp>
        <p:nvSpPr>
          <p:cNvPr id="3" name="TextBox 2">
            <a:extLst>
              <a:ext uri="{FF2B5EF4-FFF2-40B4-BE49-F238E27FC236}">
                <a16:creationId xmlns:a16="http://schemas.microsoft.com/office/drawing/2014/main" id="{0AF7CE07-21BB-8EDB-0B60-0E04FBA9577C}"/>
              </a:ext>
            </a:extLst>
          </p:cNvPr>
          <p:cNvSpPr txBox="1"/>
          <p:nvPr/>
        </p:nvSpPr>
        <p:spPr>
          <a:xfrm>
            <a:off x="5297760" y="4636008"/>
            <a:ext cx="6251111" cy="1572768"/>
          </a:xfrm>
          <a:prstGeom prst="rect">
            <a:avLst/>
          </a:prstGeom>
        </p:spPr>
        <p:txBody>
          <a:bodyPr vert="horz" lIns="91440" tIns="45720" rIns="91440" bIns="45720" rtlCol="0">
            <a:normAutofit/>
          </a:bodyPr>
          <a:lstStyle/>
          <a:p>
            <a:pPr defTabSz="914400">
              <a:lnSpc>
                <a:spcPct val="90000"/>
              </a:lnSpc>
              <a:spcBef>
                <a:spcPts val="1000"/>
              </a:spcBef>
            </a:pPr>
            <a:r>
              <a:rPr lang="en-US" sz="2400"/>
              <a:t>https://doi.org/10.3389/fpls.2020.00051</a:t>
            </a:r>
          </a:p>
        </p:txBody>
      </p:sp>
      <p:pic>
        <p:nvPicPr>
          <p:cNvPr id="8" name="Picture 7" descr="Χέρι spraying sanitizer">
            <a:extLst>
              <a:ext uri="{FF2B5EF4-FFF2-40B4-BE49-F238E27FC236}">
                <a16:creationId xmlns:a16="http://schemas.microsoft.com/office/drawing/2014/main" id="{D4A5FE8E-B207-4B69-F3A6-62DD1CEAD75C}"/>
              </a:ext>
            </a:extLst>
          </p:cNvPr>
          <p:cNvPicPr>
            <a:picLocks noChangeAspect="1"/>
          </p:cNvPicPr>
          <p:nvPr/>
        </p:nvPicPr>
        <p:blipFill>
          <a:blip r:embed="rId2"/>
          <a:srcRect l="14294" r="40374"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42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9A13A5E-2BB1-A64D-BB95-DAD5D18E494A}"/>
              </a:ext>
            </a:extLst>
          </p:cNvPr>
          <p:cNvPicPr>
            <a:picLocks noChangeAspect="1"/>
          </p:cNvPicPr>
          <p:nvPr/>
        </p:nvPicPr>
        <p:blipFill>
          <a:blip r:embed="rId2"/>
          <a:stretch>
            <a:fillRect/>
          </a:stretch>
        </p:blipFill>
        <p:spPr>
          <a:xfrm>
            <a:off x="1280447" y="0"/>
            <a:ext cx="9631106" cy="6858000"/>
          </a:xfrm>
          <a:prstGeom prst="rect">
            <a:avLst/>
          </a:prstGeom>
        </p:spPr>
      </p:pic>
    </p:spTree>
    <p:extLst>
      <p:ext uri="{BB962C8B-B14F-4D97-AF65-F5344CB8AC3E}">
        <p14:creationId xmlns:p14="http://schemas.microsoft.com/office/powerpoint/2010/main" val="30717374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53BDD3FB-2366-E187-C940-BA1D1DA23E4A}"/>
              </a:ext>
            </a:extLst>
          </p:cNvPr>
          <p:cNvPicPr>
            <a:picLocks noChangeAspect="1"/>
          </p:cNvPicPr>
          <p:nvPr/>
        </p:nvPicPr>
        <p:blipFill>
          <a:blip r:embed="rId2"/>
          <a:stretch>
            <a:fillRect/>
          </a:stretch>
        </p:blipFill>
        <p:spPr>
          <a:xfrm>
            <a:off x="1528126" y="0"/>
            <a:ext cx="9135747" cy="6858000"/>
          </a:xfrm>
          <a:prstGeom prst="rect">
            <a:avLst/>
          </a:prstGeom>
        </p:spPr>
      </p:pic>
    </p:spTree>
    <p:extLst>
      <p:ext uri="{BB962C8B-B14F-4D97-AF65-F5344CB8AC3E}">
        <p14:creationId xmlns:p14="http://schemas.microsoft.com/office/powerpoint/2010/main" val="9999722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6">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220DF891-5059-6680-8B95-6CB76F0450DF}"/>
              </a:ext>
            </a:extLst>
          </p:cNvPr>
          <p:cNvPicPr>
            <a:picLocks noChangeAspect="1"/>
          </p:cNvPicPr>
          <p:nvPr/>
        </p:nvPicPr>
        <p:blipFill>
          <a:blip r:embed="rId2"/>
          <a:srcRect t="17713" r="1" b="7119"/>
          <a:stretch/>
        </p:blipFill>
        <p:spPr>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Tree>
    <p:extLst>
      <p:ext uri="{BB962C8B-B14F-4D97-AF65-F5344CB8AC3E}">
        <p14:creationId xmlns:p14="http://schemas.microsoft.com/office/powerpoint/2010/main" val="1161067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7" name="Picture 3" descr="peces-01"/>
          <p:cNvPicPr>
            <a:picLocks noChangeAspect="1" noChangeArrowheads="1"/>
          </p:cNvPicPr>
          <p:nvPr/>
        </p:nvPicPr>
        <p:blipFill>
          <a:blip r:embed="rId3" cstate="print"/>
          <a:srcRect/>
          <a:stretch>
            <a:fillRect/>
          </a:stretch>
        </p:blipFill>
        <p:spPr bwMode="auto">
          <a:xfrm>
            <a:off x="473729" y="0"/>
            <a:ext cx="11244542"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ChangeArrowheads="1"/>
          </p:cNvSpPr>
          <p:nvPr/>
        </p:nvSpPr>
        <p:spPr bwMode="auto">
          <a:xfrm>
            <a:off x="152400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l-GR"/>
          </a:p>
        </p:txBody>
      </p:sp>
      <p:pic>
        <p:nvPicPr>
          <p:cNvPr id="223235" name="Picture 3" descr="Earthworms"/>
          <p:cNvPicPr>
            <a:picLocks noChangeAspect="1" noChangeArrowheads="1"/>
          </p:cNvPicPr>
          <p:nvPr/>
        </p:nvPicPr>
        <p:blipFill>
          <a:blip r:embed="rId3" cstate="print"/>
          <a:srcRect/>
          <a:stretch>
            <a:fillRect/>
          </a:stretch>
        </p:blipFill>
        <p:spPr bwMode="auto">
          <a:xfrm>
            <a:off x="1524000" y="381000"/>
            <a:ext cx="9144000" cy="6129338"/>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1524000" y="0"/>
            <a:ext cx="9144000" cy="6858000"/>
          </a:xfrm>
          <a:prstGeom prst="rect">
            <a:avLst/>
          </a:prstGeom>
          <a:solidFill>
            <a:schemeClr val="tx1"/>
          </a:solidFill>
          <a:ln w="9525">
            <a:solidFill>
              <a:schemeClr val="tx1"/>
            </a:solidFill>
            <a:miter lim="800000"/>
            <a:headEnd/>
            <a:tailEnd/>
          </a:ln>
          <a:effectLst/>
        </p:spPr>
        <p:txBody>
          <a:bodyPr wrap="none" anchor="ctr"/>
          <a:lstStyle/>
          <a:p>
            <a:endParaRPr lang="el-GR"/>
          </a:p>
        </p:txBody>
      </p:sp>
      <p:pic>
        <p:nvPicPr>
          <p:cNvPr id="225283" name="Picture 3" descr="Aplomado%20Falcon%20in%20Flight"/>
          <p:cNvPicPr>
            <a:picLocks noChangeAspect="1" noChangeArrowheads="1"/>
          </p:cNvPicPr>
          <p:nvPr/>
        </p:nvPicPr>
        <p:blipFill>
          <a:blip r:embed="rId3" cstate="print"/>
          <a:srcRect/>
          <a:stretch>
            <a:fillRect/>
          </a:stretch>
        </p:blipFill>
        <p:spPr bwMode="auto">
          <a:xfrm>
            <a:off x="1676400" y="0"/>
            <a:ext cx="8839200" cy="6815138"/>
          </a:xfrm>
          <a:prstGeom prst="rect">
            <a:avLst/>
          </a:prstGeom>
          <a:noFill/>
        </p:spPr>
      </p:pic>
    </p:spTree>
  </p:cSld>
  <p:clrMapOvr>
    <a:masterClrMapping/>
  </p:clrMapOvr>
</p:sld>
</file>

<file path=ppt/theme/theme1.xml><?xml version="1.0" encoding="utf-8"?>
<a:theme xmlns:a="http://schemas.openxmlformats.org/drawingml/2006/main" name="Θέμα του Office">
  <a:themeElements>
    <a:clrScheme name="Θέμα του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1146</TotalTime>
  <Words>1949</Words>
  <Application>Microsoft Office PowerPoint</Application>
  <PresentationFormat>Ευρεία οθόνη</PresentationFormat>
  <Paragraphs>235</Paragraphs>
  <Slides>64</Slides>
  <Notes>8</Notes>
  <HiddenSlides>0</HiddenSlides>
  <MMClips>2</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64</vt:i4>
      </vt:variant>
    </vt:vector>
  </HeadingPairs>
  <TitlesOfParts>
    <vt:vector size="74" baseType="lpstr">
      <vt:lpstr>Arial</vt:lpstr>
      <vt:lpstr>Arial Unicode MS</vt:lpstr>
      <vt:lpstr>Book Antiqua</vt:lpstr>
      <vt:lpstr>Calibri</vt:lpstr>
      <vt:lpstr>Calibri Light</vt:lpstr>
      <vt:lpstr>Candara</vt:lpstr>
      <vt:lpstr>Helvetica</vt:lpstr>
      <vt:lpstr>Times</vt:lpstr>
      <vt:lpstr>Times New Roman</vt:lpstr>
      <vt:lpstr>Θέμα του Office</vt:lpstr>
      <vt:lpstr>Χημεία, δράσεις και επιδράσεις των εντομοκτόνων στο περιβάλλον</vt:lpstr>
      <vt:lpstr>Ιστορική αναδρομή</vt:lpstr>
      <vt:lpstr>Παρουσίαση του PowerPoint</vt:lpstr>
      <vt:lpstr>Η εποχή των εντομοκτόνων</vt:lpstr>
      <vt:lpstr>Οικοτοξικολογία</vt:lpstr>
      <vt:lpstr>Non-target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Pest management</vt:lpstr>
      <vt:lpstr>Παρουσίαση του PowerPoint</vt:lpstr>
      <vt:lpstr>Παρουσίαση του PowerPoint</vt:lpstr>
      <vt:lpstr>Παρουσίαση του PowerPoint</vt:lpstr>
      <vt:lpstr>Οργανοχλωρίνες (DTT, Endosulfan, Atrazin)</vt:lpstr>
      <vt:lpstr>Organophosphates (parathion, malathion, diazinon, dichlorvos, fenitrothion)</vt:lpstr>
      <vt:lpstr>Συνθετικά πυρεθροειδή (permethrin, allethrin)</vt:lpstr>
      <vt:lpstr>Insect Growth Reguators – Ρυθμιστές ανάπτυξης</vt:lpstr>
      <vt:lpstr>Παρουσίαση του PowerPoint</vt:lpstr>
      <vt:lpstr>Παρουσίαση του PowerPoint</vt:lpstr>
      <vt:lpstr>Σε σύγκριση με τα παραδοσιακά εντομοκτόνα, τα IGRs είναι:</vt:lpstr>
      <vt:lpstr>Μορφές τοξικής δράσης στα έντομα</vt:lpstr>
      <vt:lpstr>Τοξικότητα στους ανθρώπους ή σε μη-στόχους</vt:lpstr>
      <vt:lpstr>Περιβαλλοντικός κίνδυνος</vt:lpstr>
      <vt:lpstr>Περιβαλλοντικός κίνδυνος</vt:lpstr>
      <vt:lpstr>Παραμονή/Αποδόμηση: Οδηγοί της διαδικασίας</vt:lpstr>
      <vt:lpstr>Κίνδυνος ανθεκτικότητας και επανεμφάνισης</vt:lpstr>
      <vt:lpstr>Ανάπτυξη ανθεκτικότητας</vt:lpstr>
      <vt:lpstr>Ανθεκτικότητα ή ανοσία;</vt:lpstr>
      <vt:lpstr>Λίγη ιστορία</vt:lpstr>
      <vt:lpstr>Η μπλε καμπύλη δείχνει τον αθροιστικό αριθμό ειδών αρθροπόδων που έχουν αναπτύξει ανθεκτικότητα σε τουλάχιστον ένα εντομοκτόνο. Η κόκκινη γραμμή δείχνει τον αριθμό των χημικών ενώσεων για τις οποίες τουλάχιστον ένα είδος έχει εξελίξει ανθεκτικότητα (Gould, F, et al (2018) Wicked evolution: Can we address the sociobiological dilemma of pesticide resistance? Science 360: 728–732).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Μηχανισμοί ανθεκτικότητας</vt:lpstr>
      <vt:lpstr>Παρουσίαση του PowerPoint</vt:lpstr>
      <vt:lpstr>Παρουσίαση του PowerPoint</vt:lpstr>
      <vt:lpstr>Insecticide's modes of action</vt:lpstr>
      <vt:lpstr>Παρουσίαση του PowerPoint</vt:lpstr>
      <vt:lpstr>1. Εντομοκτόνα που δρουν στον άξονα του νευρικού κυττάρου</vt:lpstr>
      <vt:lpstr>Παρουσίαση του PowerPoint</vt:lpstr>
      <vt:lpstr>Ανθεκτικότητα kdr</vt:lpstr>
      <vt:lpstr>Η δομή ενός καναλιού ιόντων</vt:lpstr>
      <vt:lpstr>Κανάλι νατρίου</vt:lpstr>
      <vt:lpstr>Οι μεταλλάξεις ανθεκτικότητας</vt:lpstr>
      <vt:lpstr>2. Εντομοκτόνα που δρουν στη νευρική σύναψη</vt:lpstr>
      <vt:lpstr>Παρουσίαση του PowerPoint</vt:lpstr>
      <vt:lpstr>Τρόπος δράσης των οργανοφωσφορικών εντομοκτόνων</vt:lpstr>
      <vt:lpstr>2.2. Δομή και λειτουργία του υποδοχέα (nAChR)</vt:lpstr>
      <vt:lpstr>3. Μηχανισμοί ανθεκτικότητας</vt:lpstr>
      <vt:lpstr>Παρουσίαση του PowerPoint</vt:lpstr>
      <vt:lpstr>Παρουσίαση του PowerPoint</vt:lpstr>
      <vt:lpstr>Προς τι η γνώση των μηχανισμών ανθεκτικότητας;</vt:lpstr>
      <vt:lpstr>Παρουσίαση του PowerPoint</vt:lpstr>
      <vt:lpstr>RNAi based pesticides a frontiers issue with 15 review articles:  https://www.frontiersin.org/research-topics/11066/rnai-based-pesticides#articles</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Ανθεκτικότητα στα εντομοκτόνα</dc:title>
  <dc:creator>user</dc:creator>
  <cp:lastModifiedBy>kwnstantinos MATHIOPOULOS</cp:lastModifiedBy>
  <cp:revision>18</cp:revision>
  <dcterms:created xsi:type="dcterms:W3CDTF">2019-11-20T13:16:12Z</dcterms:created>
  <dcterms:modified xsi:type="dcterms:W3CDTF">2025-05-03T12:48:20Z</dcterms:modified>
</cp:coreProperties>
</file>