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304" r:id="rId3"/>
    <p:sldId id="303" r:id="rId4"/>
    <p:sldId id="301" r:id="rId5"/>
    <p:sldId id="302" r:id="rId6"/>
    <p:sldId id="300" r:id="rId7"/>
    <p:sldId id="257" r:id="rId8"/>
    <p:sldId id="313" r:id="rId9"/>
    <p:sldId id="312" r:id="rId10"/>
    <p:sldId id="305" r:id="rId11"/>
    <p:sldId id="306" r:id="rId12"/>
    <p:sldId id="307" r:id="rId13"/>
    <p:sldId id="334" r:id="rId14"/>
    <p:sldId id="308" r:id="rId15"/>
    <p:sldId id="258" r:id="rId16"/>
    <p:sldId id="259" r:id="rId17"/>
    <p:sldId id="260" r:id="rId18"/>
    <p:sldId id="261" r:id="rId19"/>
    <p:sldId id="329" r:id="rId20"/>
    <p:sldId id="262" r:id="rId21"/>
    <p:sldId id="316" r:id="rId22"/>
    <p:sldId id="317" r:id="rId23"/>
    <p:sldId id="318" r:id="rId24"/>
    <p:sldId id="319" r:id="rId25"/>
    <p:sldId id="321" r:id="rId26"/>
    <p:sldId id="322" r:id="rId27"/>
    <p:sldId id="320" r:id="rId28"/>
    <p:sldId id="265" r:id="rId29"/>
    <p:sldId id="266" r:id="rId30"/>
    <p:sldId id="267" r:id="rId31"/>
    <p:sldId id="268" r:id="rId32"/>
    <p:sldId id="333" r:id="rId33"/>
    <p:sldId id="330" r:id="rId34"/>
    <p:sldId id="331" r:id="rId35"/>
    <p:sldId id="269" r:id="rId36"/>
    <p:sldId id="270" r:id="rId37"/>
    <p:sldId id="341" r:id="rId38"/>
    <p:sldId id="271" r:id="rId39"/>
    <p:sldId id="272" r:id="rId40"/>
    <p:sldId id="273" r:id="rId41"/>
    <p:sldId id="276" r:id="rId42"/>
    <p:sldId id="274"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325" r:id="rId63"/>
    <p:sldId id="326" r:id="rId64"/>
    <p:sldId id="327" r:id="rId65"/>
    <p:sldId id="328" r:id="rId66"/>
    <p:sldId id="324" r:id="rId67"/>
    <p:sldId id="297" r:id="rId68"/>
    <p:sldId id="335" r:id="rId69"/>
    <p:sldId id="336" r:id="rId70"/>
    <p:sldId id="337" r:id="rId71"/>
    <p:sldId id="338" r:id="rId72"/>
    <p:sldId id="339" r:id="rId73"/>
    <p:sldId id="340" r:id="rId74"/>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chemeClr val="tx1"/>
    </p:penClr>
  </p:showPr>
  <p:clrMru>
    <a:srgbClr val="DDDDDD"/>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108" autoAdjust="0"/>
    <p:restoredTop sz="90929"/>
  </p:normalViewPr>
  <p:slideViewPr>
    <p:cSldViewPr>
      <p:cViewPr>
        <p:scale>
          <a:sx n="80" d="100"/>
          <a:sy n="80" d="100"/>
        </p:scale>
        <p:origin x="-960" y="-7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53FB00-952F-4457-B366-51AE7D092839}" type="datetimeFigureOut">
              <a:rPr lang="el-GR" smtClean="0"/>
              <a:pPr/>
              <a:t>13/1/2015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8F02D-5A4A-4B20-BCBE-2E9ADE9D4A1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14</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15</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16</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17</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18</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20</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21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22</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23</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24</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25</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26</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27</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28</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29</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30</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31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35</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36</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38</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39</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40</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41</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42</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43</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44</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45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46</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47</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48</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49</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50</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51</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52</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53</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54</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55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56</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57</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58</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59</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60</a:t>
            </a:fld>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61</a:t>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62</a:t>
            </a:fld>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63</a:t>
            </a:fld>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64</a:t>
            </a:fld>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65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6</a:t>
            </a:fld>
            <a:endParaRPr 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66</a:t>
            </a:fld>
            <a:endParaRPr 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67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3C8F02D-5A4A-4B20-BCBE-2E9ADE9D4A1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n-GB"/>
          </a:p>
        </p:txBody>
      </p:sp>
      <p:sp>
        <p:nvSpPr>
          <p:cNvPr id="5" name="4 - Θέση υποσέλιδου"/>
          <p:cNvSpPr>
            <a:spLocks noGrp="1"/>
          </p:cNvSpPr>
          <p:nvPr>
            <p:ph type="ftr" sz="quarter" idx="11"/>
          </p:nvPr>
        </p:nvSpPr>
        <p:spPr/>
        <p:txBody>
          <a:bodyPr/>
          <a:lstStyle>
            <a:lvl1pPr>
              <a:defRPr/>
            </a:lvl1pPr>
          </a:lstStyle>
          <a:p>
            <a:endParaRPr lang="en-GB"/>
          </a:p>
        </p:txBody>
      </p:sp>
      <p:sp>
        <p:nvSpPr>
          <p:cNvPr id="6" name="5 - Θέση αριθμού διαφάνειας"/>
          <p:cNvSpPr>
            <a:spLocks noGrp="1"/>
          </p:cNvSpPr>
          <p:nvPr>
            <p:ph type="sldNum" sz="quarter" idx="12"/>
          </p:nvPr>
        </p:nvSpPr>
        <p:spPr/>
        <p:txBody>
          <a:bodyPr/>
          <a:lstStyle>
            <a:lvl1pPr>
              <a:defRPr/>
            </a:lvl1pPr>
          </a:lstStyle>
          <a:p>
            <a:fld id="{86EE7D13-5E7A-4891-A163-43D5C3D846A8}" type="slidenum">
              <a:rPr lang="en-GB"/>
              <a:pPr/>
              <a:t>‹#›</a:t>
            </a:fld>
            <a:endParaRPr lang="en-GB"/>
          </a:p>
        </p:txBody>
      </p:sp>
    </p:spTree>
  </p:cSld>
  <p:clrMapOvr>
    <a:masterClrMapping/>
  </p:clrMapOvr>
  <p:transition>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GB"/>
          </a:p>
        </p:txBody>
      </p:sp>
      <p:sp>
        <p:nvSpPr>
          <p:cNvPr id="5" name="4 - Θέση υποσέλιδου"/>
          <p:cNvSpPr>
            <a:spLocks noGrp="1"/>
          </p:cNvSpPr>
          <p:nvPr>
            <p:ph type="ftr" sz="quarter" idx="11"/>
          </p:nvPr>
        </p:nvSpPr>
        <p:spPr/>
        <p:txBody>
          <a:bodyPr/>
          <a:lstStyle>
            <a:lvl1pPr>
              <a:defRPr/>
            </a:lvl1pPr>
          </a:lstStyle>
          <a:p>
            <a:endParaRPr lang="en-GB"/>
          </a:p>
        </p:txBody>
      </p:sp>
      <p:sp>
        <p:nvSpPr>
          <p:cNvPr id="6" name="5 - Θέση αριθμού διαφάνειας"/>
          <p:cNvSpPr>
            <a:spLocks noGrp="1"/>
          </p:cNvSpPr>
          <p:nvPr>
            <p:ph type="sldNum" sz="quarter" idx="12"/>
          </p:nvPr>
        </p:nvSpPr>
        <p:spPr/>
        <p:txBody>
          <a:bodyPr/>
          <a:lstStyle>
            <a:lvl1pPr>
              <a:defRPr/>
            </a:lvl1pPr>
          </a:lstStyle>
          <a:p>
            <a:fld id="{5E529E20-69D7-49EA-8720-DAEAD84D610D}" type="slidenum">
              <a:rPr lang="en-GB"/>
              <a:pPr/>
              <a:t>‹#›</a:t>
            </a:fld>
            <a:endParaRPr lang="en-GB"/>
          </a:p>
        </p:txBody>
      </p:sp>
    </p:spTree>
  </p:cSld>
  <p:clrMapOvr>
    <a:masterClrMapping/>
  </p:clrMapOvr>
  <p:transition>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GB"/>
          </a:p>
        </p:txBody>
      </p:sp>
      <p:sp>
        <p:nvSpPr>
          <p:cNvPr id="5" name="4 - Θέση υποσέλιδου"/>
          <p:cNvSpPr>
            <a:spLocks noGrp="1"/>
          </p:cNvSpPr>
          <p:nvPr>
            <p:ph type="ftr" sz="quarter" idx="11"/>
          </p:nvPr>
        </p:nvSpPr>
        <p:spPr/>
        <p:txBody>
          <a:bodyPr/>
          <a:lstStyle>
            <a:lvl1pPr>
              <a:defRPr/>
            </a:lvl1pPr>
          </a:lstStyle>
          <a:p>
            <a:endParaRPr lang="en-GB"/>
          </a:p>
        </p:txBody>
      </p:sp>
      <p:sp>
        <p:nvSpPr>
          <p:cNvPr id="6" name="5 - Θέση αριθμού διαφάνειας"/>
          <p:cNvSpPr>
            <a:spLocks noGrp="1"/>
          </p:cNvSpPr>
          <p:nvPr>
            <p:ph type="sldNum" sz="quarter" idx="12"/>
          </p:nvPr>
        </p:nvSpPr>
        <p:spPr/>
        <p:txBody>
          <a:bodyPr/>
          <a:lstStyle>
            <a:lvl1pPr>
              <a:defRPr/>
            </a:lvl1pPr>
          </a:lstStyle>
          <a:p>
            <a:fld id="{301B83D8-F779-48EF-927A-02F9F22EAC60}" type="slidenum">
              <a:rPr lang="en-GB"/>
              <a:pPr/>
              <a:t>‹#›</a:t>
            </a:fld>
            <a:endParaRPr lang="en-GB"/>
          </a:p>
        </p:txBody>
      </p:sp>
    </p:spTree>
  </p:cSld>
  <p:clrMapOvr>
    <a:masterClrMapping/>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GB"/>
          </a:p>
        </p:txBody>
      </p:sp>
      <p:sp>
        <p:nvSpPr>
          <p:cNvPr id="5" name="4 - Θέση υποσέλιδου"/>
          <p:cNvSpPr>
            <a:spLocks noGrp="1"/>
          </p:cNvSpPr>
          <p:nvPr>
            <p:ph type="ftr" sz="quarter" idx="11"/>
          </p:nvPr>
        </p:nvSpPr>
        <p:spPr/>
        <p:txBody>
          <a:bodyPr/>
          <a:lstStyle>
            <a:lvl1pPr>
              <a:defRPr/>
            </a:lvl1pPr>
          </a:lstStyle>
          <a:p>
            <a:endParaRPr lang="en-GB"/>
          </a:p>
        </p:txBody>
      </p:sp>
      <p:sp>
        <p:nvSpPr>
          <p:cNvPr id="6" name="5 - Θέση αριθμού διαφάνειας"/>
          <p:cNvSpPr>
            <a:spLocks noGrp="1"/>
          </p:cNvSpPr>
          <p:nvPr>
            <p:ph type="sldNum" sz="quarter" idx="12"/>
          </p:nvPr>
        </p:nvSpPr>
        <p:spPr/>
        <p:txBody>
          <a:bodyPr/>
          <a:lstStyle>
            <a:lvl1pPr>
              <a:defRPr/>
            </a:lvl1pPr>
          </a:lstStyle>
          <a:p>
            <a:fld id="{8C88961A-B955-499C-ABA1-57929E86236E}" type="slidenum">
              <a:rPr lang="en-GB"/>
              <a:pPr/>
              <a:t>‹#›</a:t>
            </a:fld>
            <a:endParaRPr lang="en-GB"/>
          </a:p>
        </p:txBody>
      </p:sp>
    </p:spTree>
  </p:cSld>
  <p:clrMapOvr>
    <a:masterClrMapping/>
  </p:clrMapOvr>
  <p:transition>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GB"/>
          </a:p>
        </p:txBody>
      </p:sp>
      <p:sp>
        <p:nvSpPr>
          <p:cNvPr id="5" name="4 - Θέση υποσέλιδου"/>
          <p:cNvSpPr>
            <a:spLocks noGrp="1"/>
          </p:cNvSpPr>
          <p:nvPr>
            <p:ph type="ftr" sz="quarter" idx="11"/>
          </p:nvPr>
        </p:nvSpPr>
        <p:spPr/>
        <p:txBody>
          <a:bodyPr/>
          <a:lstStyle>
            <a:lvl1pPr>
              <a:defRPr/>
            </a:lvl1pPr>
          </a:lstStyle>
          <a:p>
            <a:endParaRPr lang="en-GB"/>
          </a:p>
        </p:txBody>
      </p:sp>
      <p:sp>
        <p:nvSpPr>
          <p:cNvPr id="6" name="5 - Θέση αριθμού διαφάνειας"/>
          <p:cNvSpPr>
            <a:spLocks noGrp="1"/>
          </p:cNvSpPr>
          <p:nvPr>
            <p:ph type="sldNum" sz="quarter" idx="12"/>
          </p:nvPr>
        </p:nvSpPr>
        <p:spPr/>
        <p:txBody>
          <a:bodyPr/>
          <a:lstStyle>
            <a:lvl1pPr>
              <a:defRPr/>
            </a:lvl1pPr>
          </a:lstStyle>
          <a:p>
            <a:fld id="{5226A608-7DC3-4648-9B98-5E68510381EC}" type="slidenum">
              <a:rPr lang="en-GB"/>
              <a:pPr/>
              <a:t>‹#›</a:t>
            </a:fld>
            <a:endParaRPr lang="en-GB"/>
          </a:p>
        </p:txBody>
      </p:sp>
    </p:spTree>
  </p:cSld>
  <p:clrMapOvr>
    <a:masterClrMapping/>
  </p:clrMapOvr>
  <p:transition>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GB"/>
          </a:p>
        </p:txBody>
      </p:sp>
      <p:sp>
        <p:nvSpPr>
          <p:cNvPr id="6" name="5 - Θέση υποσέλιδου"/>
          <p:cNvSpPr>
            <a:spLocks noGrp="1"/>
          </p:cNvSpPr>
          <p:nvPr>
            <p:ph type="ftr" sz="quarter" idx="11"/>
          </p:nvPr>
        </p:nvSpPr>
        <p:spPr/>
        <p:txBody>
          <a:bodyPr/>
          <a:lstStyle>
            <a:lvl1pPr>
              <a:defRPr/>
            </a:lvl1pPr>
          </a:lstStyle>
          <a:p>
            <a:endParaRPr lang="en-GB"/>
          </a:p>
        </p:txBody>
      </p:sp>
      <p:sp>
        <p:nvSpPr>
          <p:cNvPr id="7" name="6 - Θέση αριθμού διαφάνειας"/>
          <p:cNvSpPr>
            <a:spLocks noGrp="1"/>
          </p:cNvSpPr>
          <p:nvPr>
            <p:ph type="sldNum" sz="quarter" idx="12"/>
          </p:nvPr>
        </p:nvSpPr>
        <p:spPr/>
        <p:txBody>
          <a:bodyPr/>
          <a:lstStyle>
            <a:lvl1pPr>
              <a:defRPr/>
            </a:lvl1pPr>
          </a:lstStyle>
          <a:p>
            <a:fld id="{38C9C5E6-B031-41DC-9EEE-D2E8484D39A7}" type="slidenum">
              <a:rPr lang="en-GB"/>
              <a:pPr/>
              <a:t>‹#›</a:t>
            </a:fld>
            <a:endParaRPr lang="en-GB"/>
          </a:p>
        </p:txBody>
      </p:sp>
    </p:spTree>
  </p:cSld>
  <p:clrMapOvr>
    <a:masterClrMapping/>
  </p:clrMapOvr>
  <p:transition>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GB"/>
          </a:p>
        </p:txBody>
      </p:sp>
      <p:sp>
        <p:nvSpPr>
          <p:cNvPr id="8" name="7 - Θέση υποσέλιδου"/>
          <p:cNvSpPr>
            <a:spLocks noGrp="1"/>
          </p:cNvSpPr>
          <p:nvPr>
            <p:ph type="ftr" sz="quarter" idx="11"/>
          </p:nvPr>
        </p:nvSpPr>
        <p:spPr/>
        <p:txBody>
          <a:bodyPr/>
          <a:lstStyle>
            <a:lvl1pPr>
              <a:defRPr/>
            </a:lvl1pPr>
          </a:lstStyle>
          <a:p>
            <a:endParaRPr lang="en-GB"/>
          </a:p>
        </p:txBody>
      </p:sp>
      <p:sp>
        <p:nvSpPr>
          <p:cNvPr id="9" name="8 - Θέση αριθμού διαφάνειας"/>
          <p:cNvSpPr>
            <a:spLocks noGrp="1"/>
          </p:cNvSpPr>
          <p:nvPr>
            <p:ph type="sldNum" sz="quarter" idx="12"/>
          </p:nvPr>
        </p:nvSpPr>
        <p:spPr/>
        <p:txBody>
          <a:bodyPr/>
          <a:lstStyle>
            <a:lvl1pPr>
              <a:defRPr/>
            </a:lvl1pPr>
          </a:lstStyle>
          <a:p>
            <a:fld id="{0954BB39-E6C6-4511-9D91-CA05F371B9F6}" type="slidenum">
              <a:rPr lang="en-GB"/>
              <a:pPr/>
              <a:t>‹#›</a:t>
            </a:fld>
            <a:endParaRPr lang="en-GB"/>
          </a:p>
        </p:txBody>
      </p:sp>
    </p:spTree>
  </p:cSld>
  <p:clrMapOvr>
    <a:masterClrMapping/>
  </p:clrMapOvr>
  <p:transition>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GB"/>
          </a:p>
        </p:txBody>
      </p:sp>
      <p:sp>
        <p:nvSpPr>
          <p:cNvPr id="4" name="3 - Θέση υποσέλιδου"/>
          <p:cNvSpPr>
            <a:spLocks noGrp="1"/>
          </p:cNvSpPr>
          <p:nvPr>
            <p:ph type="ftr" sz="quarter" idx="11"/>
          </p:nvPr>
        </p:nvSpPr>
        <p:spPr/>
        <p:txBody>
          <a:bodyPr/>
          <a:lstStyle>
            <a:lvl1pPr>
              <a:defRPr/>
            </a:lvl1pPr>
          </a:lstStyle>
          <a:p>
            <a:endParaRPr lang="en-GB"/>
          </a:p>
        </p:txBody>
      </p:sp>
      <p:sp>
        <p:nvSpPr>
          <p:cNvPr id="5" name="4 - Θέση αριθμού διαφάνειας"/>
          <p:cNvSpPr>
            <a:spLocks noGrp="1"/>
          </p:cNvSpPr>
          <p:nvPr>
            <p:ph type="sldNum" sz="quarter" idx="12"/>
          </p:nvPr>
        </p:nvSpPr>
        <p:spPr/>
        <p:txBody>
          <a:bodyPr/>
          <a:lstStyle>
            <a:lvl1pPr>
              <a:defRPr/>
            </a:lvl1pPr>
          </a:lstStyle>
          <a:p>
            <a:fld id="{ECDB377B-4866-4B75-AFE0-3DAF80187D94}" type="slidenum">
              <a:rPr lang="en-GB"/>
              <a:pPr/>
              <a:t>‹#›</a:t>
            </a:fld>
            <a:endParaRPr lang="en-GB"/>
          </a:p>
        </p:txBody>
      </p:sp>
    </p:spTree>
  </p:cSld>
  <p:clrMapOvr>
    <a:masterClrMapping/>
  </p:clrMapOvr>
  <p:transition>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GB"/>
          </a:p>
        </p:txBody>
      </p:sp>
      <p:sp>
        <p:nvSpPr>
          <p:cNvPr id="3" name="2 - Θέση υποσέλιδου"/>
          <p:cNvSpPr>
            <a:spLocks noGrp="1"/>
          </p:cNvSpPr>
          <p:nvPr>
            <p:ph type="ftr" sz="quarter" idx="11"/>
          </p:nvPr>
        </p:nvSpPr>
        <p:spPr/>
        <p:txBody>
          <a:bodyPr/>
          <a:lstStyle>
            <a:lvl1pPr>
              <a:defRPr/>
            </a:lvl1pPr>
          </a:lstStyle>
          <a:p>
            <a:endParaRPr lang="en-GB"/>
          </a:p>
        </p:txBody>
      </p:sp>
      <p:sp>
        <p:nvSpPr>
          <p:cNvPr id="4" name="3 - Θέση αριθμού διαφάνειας"/>
          <p:cNvSpPr>
            <a:spLocks noGrp="1"/>
          </p:cNvSpPr>
          <p:nvPr>
            <p:ph type="sldNum" sz="quarter" idx="12"/>
          </p:nvPr>
        </p:nvSpPr>
        <p:spPr/>
        <p:txBody>
          <a:bodyPr/>
          <a:lstStyle>
            <a:lvl1pPr>
              <a:defRPr/>
            </a:lvl1pPr>
          </a:lstStyle>
          <a:p>
            <a:fld id="{AC742C8A-B8FC-40EF-80F2-D13585009D43}" type="slidenum">
              <a:rPr lang="en-GB"/>
              <a:pPr/>
              <a:t>‹#›</a:t>
            </a:fld>
            <a:endParaRPr lang="en-GB"/>
          </a:p>
        </p:txBody>
      </p:sp>
    </p:spTree>
  </p:cSld>
  <p:clrMapOvr>
    <a:masterClrMapping/>
  </p:clrMapOvr>
  <p:transition>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GB"/>
          </a:p>
        </p:txBody>
      </p:sp>
      <p:sp>
        <p:nvSpPr>
          <p:cNvPr id="6" name="5 - Θέση υποσέλιδου"/>
          <p:cNvSpPr>
            <a:spLocks noGrp="1"/>
          </p:cNvSpPr>
          <p:nvPr>
            <p:ph type="ftr" sz="quarter" idx="11"/>
          </p:nvPr>
        </p:nvSpPr>
        <p:spPr/>
        <p:txBody>
          <a:bodyPr/>
          <a:lstStyle>
            <a:lvl1pPr>
              <a:defRPr/>
            </a:lvl1pPr>
          </a:lstStyle>
          <a:p>
            <a:endParaRPr lang="en-GB"/>
          </a:p>
        </p:txBody>
      </p:sp>
      <p:sp>
        <p:nvSpPr>
          <p:cNvPr id="7" name="6 - Θέση αριθμού διαφάνειας"/>
          <p:cNvSpPr>
            <a:spLocks noGrp="1"/>
          </p:cNvSpPr>
          <p:nvPr>
            <p:ph type="sldNum" sz="quarter" idx="12"/>
          </p:nvPr>
        </p:nvSpPr>
        <p:spPr/>
        <p:txBody>
          <a:bodyPr/>
          <a:lstStyle>
            <a:lvl1pPr>
              <a:defRPr/>
            </a:lvl1pPr>
          </a:lstStyle>
          <a:p>
            <a:fld id="{44229E18-31E4-4C13-9FC3-6C23C15DA1A6}" type="slidenum">
              <a:rPr lang="en-GB"/>
              <a:pPr/>
              <a:t>‹#›</a:t>
            </a:fld>
            <a:endParaRPr lang="en-GB"/>
          </a:p>
        </p:txBody>
      </p:sp>
    </p:spTree>
  </p:cSld>
  <p:clrMapOvr>
    <a:masterClrMapping/>
  </p:clrMapOvr>
  <p:transition>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GB"/>
          </a:p>
        </p:txBody>
      </p:sp>
      <p:sp>
        <p:nvSpPr>
          <p:cNvPr id="6" name="5 - Θέση υποσέλιδου"/>
          <p:cNvSpPr>
            <a:spLocks noGrp="1"/>
          </p:cNvSpPr>
          <p:nvPr>
            <p:ph type="ftr" sz="quarter" idx="11"/>
          </p:nvPr>
        </p:nvSpPr>
        <p:spPr/>
        <p:txBody>
          <a:bodyPr/>
          <a:lstStyle>
            <a:lvl1pPr>
              <a:defRPr/>
            </a:lvl1pPr>
          </a:lstStyle>
          <a:p>
            <a:endParaRPr lang="en-GB"/>
          </a:p>
        </p:txBody>
      </p:sp>
      <p:sp>
        <p:nvSpPr>
          <p:cNvPr id="7" name="6 - Θέση αριθμού διαφάνειας"/>
          <p:cNvSpPr>
            <a:spLocks noGrp="1"/>
          </p:cNvSpPr>
          <p:nvPr>
            <p:ph type="sldNum" sz="quarter" idx="12"/>
          </p:nvPr>
        </p:nvSpPr>
        <p:spPr/>
        <p:txBody>
          <a:bodyPr/>
          <a:lstStyle>
            <a:lvl1pPr>
              <a:defRPr/>
            </a:lvl1pPr>
          </a:lstStyle>
          <a:p>
            <a:fld id="{D1368D2A-29D4-4FC4-A25E-915735272622}" type="slidenum">
              <a:rPr lang="en-GB"/>
              <a:pPr/>
              <a:t>‹#›</a:t>
            </a:fld>
            <a:endParaRPr lang="en-GB"/>
          </a:p>
        </p:txBody>
      </p:sp>
    </p:spTree>
  </p:cSld>
  <p:clrMapOvr>
    <a:masterClrMapping/>
  </p:clrMapOvr>
  <p:transition>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Κάντε κλικ για να επεξεργαστείτε τα στυλ κειμένου του υποδείγματος</a:t>
            </a:r>
          </a:p>
          <a:p>
            <a:pPr lvl="1"/>
            <a:r>
              <a:rPr lang="en-GB" smtClean="0"/>
              <a:t>Δεύτερου επιπέδου</a:t>
            </a:r>
          </a:p>
          <a:p>
            <a:pPr lvl="2"/>
            <a:r>
              <a:rPr lang="en-GB" smtClean="0"/>
              <a:t>Τρίτου επιπέδου</a:t>
            </a:r>
          </a:p>
          <a:p>
            <a:pPr lvl="3"/>
            <a:r>
              <a:rPr lang="en-GB" smtClean="0"/>
              <a:t>Τέταρτου επιπέδου</a:t>
            </a:r>
          </a:p>
          <a:p>
            <a:pPr lvl="4"/>
            <a:r>
              <a:rPr lang="en-GB"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C0FF091-BA9C-4348-8078-A2E9004FEE9B}"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l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14348" y="142852"/>
            <a:ext cx="7772400" cy="857232"/>
          </a:xfrm>
        </p:spPr>
        <p:txBody>
          <a:bodyPr/>
          <a:lstStyle/>
          <a:p>
            <a:r>
              <a:rPr lang="el-GR" sz="3600" b="1" i="1" dirty="0" smtClean="0">
                <a:solidFill>
                  <a:srgbClr val="0070C0"/>
                </a:solidFill>
              </a:rPr>
              <a:t>ΤΟΡΝΟΣ</a:t>
            </a:r>
            <a:r>
              <a:rPr lang="en-US" sz="3600" b="1" i="1" dirty="0" smtClean="0">
                <a:solidFill>
                  <a:srgbClr val="0070C0"/>
                </a:solidFill>
              </a:rPr>
              <a:t>      Lathe</a:t>
            </a:r>
            <a:endParaRPr lang="en-GB" sz="3600" b="1" i="1" dirty="0">
              <a:solidFill>
                <a:srgbClr val="0070C0"/>
              </a:solidFill>
            </a:endParaRPr>
          </a:p>
        </p:txBody>
      </p:sp>
      <p:sp>
        <p:nvSpPr>
          <p:cNvPr id="2051" name="Text Box 3"/>
          <p:cNvSpPr txBox="1">
            <a:spLocks noChangeArrowheads="1"/>
          </p:cNvSpPr>
          <p:nvPr/>
        </p:nvSpPr>
        <p:spPr bwMode="auto">
          <a:xfrm>
            <a:off x="285720" y="1214422"/>
            <a:ext cx="8501122" cy="1200329"/>
          </a:xfrm>
          <a:prstGeom prst="rect">
            <a:avLst/>
          </a:prstGeom>
          <a:noFill/>
          <a:ln w="9525">
            <a:noFill/>
            <a:miter lim="800000"/>
            <a:headEnd/>
            <a:tailEnd/>
          </a:ln>
          <a:effectLst/>
        </p:spPr>
        <p:txBody>
          <a:bodyPr wrap="square">
            <a:spAutoFit/>
          </a:bodyPr>
          <a:lstStyle/>
          <a:p>
            <a:pPr algn="just">
              <a:spcBef>
                <a:spcPct val="50000"/>
              </a:spcBef>
            </a:pPr>
            <a:r>
              <a:rPr lang="el-GR" dirty="0">
                <a:cs typeface="Times New Roman" charset="0"/>
              </a:rPr>
              <a:t>Ο τόρνος διαμορφώνει με περιστροφική περί τον άξονά του κίνηση κυλινδρικά τεμάχια, είτε όχι απόλυτα κυλινδρικά αλλά πάντως συμμετρικά. </a:t>
            </a:r>
          </a:p>
        </p:txBody>
      </p:sp>
      <p:pic>
        <p:nvPicPr>
          <p:cNvPr id="8" name="Picture 4" descr="http://d3ka0sx7noujy3.cloudfront.net/wp-content/uploads/2014/05/product_largeimg_38.jpg"/>
          <p:cNvPicPr>
            <a:picLocks noChangeAspect="1" noChangeArrowheads="1"/>
          </p:cNvPicPr>
          <p:nvPr/>
        </p:nvPicPr>
        <p:blipFill>
          <a:blip r:embed="rId3"/>
          <a:srcRect l="48166" r="28898"/>
          <a:stretch>
            <a:fillRect/>
          </a:stretch>
        </p:blipFill>
        <p:spPr bwMode="auto">
          <a:xfrm>
            <a:off x="5500694" y="2357430"/>
            <a:ext cx="1005892" cy="4376451"/>
          </a:xfrm>
          <a:prstGeom prst="rect">
            <a:avLst/>
          </a:prstGeom>
          <a:noFill/>
        </p:spPr>
      </p:pic>
      <p:pic>
        <p:nvPicPr>
          <p:cNvPr id="9" name="Picture 2" descr="http://www.allansart.co.uk/wtbx2.JPG"/>
          <p:cNvPicPr>
            <a:picLocks noChangeAspect="1" noChangeArrowheads="1"/>
          </p:cNvPicPr>
          <p:nvPr/>
        </p:nvPicPr>
        <p:blipFill>
          <a:blip r:embed="rId4"/>
          <a:srcRect/>
          <a:stretch>
            <a:fillRect/>
          </a:stretch>
        </p:blipFill>
        <p:spPr bwMode="auto">
          <a:xfrm>
            <a:off x="6858016" y="3429000"/>
            <a:ext cx="1620526" cy="2428892"/>
          </a:xfrm>
          <a:prstGeom prst="rect">
            <a:avLst/>
          </a:prstGeom>
          <a:noFill/>
        </p:spPr>
      </p:pic>
      <p:pic>
        <p:nvPicPr>
          <p:cNvPr id="9220" name="Picture 1028" descr="http://1.bp.blogspot.com/-GkIllu3Fmu8/UI5CU2ktISI/AAAAAAAAAQs/lDVs9Bu-gEk/s1600/wood-lathe.jpg"/>
          <p:cNvPicPr>
            <a:picLocks noChangeAspect="1" noChangeArrowheads="1"/>
          </p:cNvPicPr>
          <p:nvPr/>
        </p:nvPicPr>
        <p:blipFill>
          <a:blip r:embed="rId5"/>
          <a:srcRect/>
          <a:stretch>
            <a:fillRect/>
          </a:stretch>
        </p:blipFill>
        <p:spPr bwMode="auto">
          <a:xfrm>
            <a:off x="285720" y="3071810"/>
            <a:ext cx="4952526" cy="3286148"/>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iterate type="lt">
                                    <p:tmPct val="100000"/>
                                  </p:iterate>
                                  <p:childTnLst>
                                    <p:set>
                                      <p:cBhvr>
                                        <p:cTn id="6" dur="1" fill="hold">
                                          <p:stCondLst>
                                            <p:cond delay="0"/>
                                          </p:stCondLst>
                                        </p:cTn>
                                        <p:tgtEl>
                                          <p:spTgt spid="2050"/>
                                        </p:tgtEl>
                                        <p:attrNameLst>
                                          <p:attrName>style.visibility</p:attrName>
                                        </p:attrNameLst>
                                      </p:cBhvr>
                                      <p:to>
                                        <p:strVal val="visible"/>
                                      </p:to>
                                    </p:set>
                                    <p:animEffect transition="in" filter="checkerboard(down)">
                                      <p:cBhvr>
                                        <p:cTn id="7" dur="75"/>
                                        <p:tgtEl>
                                          <p:spTgt spid="2050"/>
                                        </p:tgtEl>
                                      </p:cBhvr>
                                    </p:animEffect>
                                  </p:childTnLst>
                                </p:cTn>
                              </p:par>
                            </p:childTnLst>
                          </p:cTn>
                        </p:par>
                        <p:par>
                          <p:cTn id="8" fill="hold">
                            <p:stCondLst>
                              <p:cond delay="825"/>
                            </p:stCondLst>
                            <p:childTnLst>
                              <p:par>
                                <p:cTn id="9" presetID="3" presetClass="entr" presetSubtype="5" fill="hold" grpId="0" nodeType="afterEffect">
                                  <p:stCondLst>
                                    <p:cond delay="100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blinds(vertical)">
                                      <p:cBhvr>
                                        <p:cTn id="11"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http://www.americanartifacts.com/smma/advert/ay119.jpg"/>
          <p:cNvPicPr/>
          <p:nvPr/>
        </p:nvPicPr>
        <p:blipFill>
          <a:blip r:embed="rId3" cstate="print"/>
          <a:srcRect/>
          <a:stretch>
            <a:fillRect/>
          </a:stretch>
        </p:blipFill>
        <p:spPr bwMode="auto">
          <a:xfrm>
            <a:off x="1571604" y="928670"/>
            <a:ext cx="6215106" cy="4786346"/>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woodturningblog.files.wordpress.com/2009/12/french-lathe.jpg"/>
          <p:cNvPicPr/>
          <p:nvPr/>
        </p:nvPicPr>
        <p:blipFill>
          <a:blip r:embed="rId3" cstate="print"/>
          <a:srcRect/>
          <a:stretch>
            <a:fillRect/>
          </a:stretch>
        </p:blipFill>
        <p:spPr bwMode="auto">
          <a:xfrm>
            <a:off x="1785918" y="1071546"/>
            <a:ext cx="6000792" cy="4071966"/>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www.clarketooling.co.uk/tools/8_Piece_Wood_TurningL.jpg"/>
          <p:cNvPicPr>
            <a:picLocks noChangeAspect="1" noChangeArrowheads="1"/>
          </p:cNvPicPr>
          <p:nvPr/>
        </p:nvPicPr>
        <p:blipFill>
          <a:blip r:embed="rId3"/>
          <a:srcRect/>
          <a:stretch>
            <a:fillRect/>
          </a:stretch>
        </p:blipFill>
        <p:spPr bwMode="auto">
          <a:xfrm rot="16200000">
            <a:off x="-142892" y="642934"/>
            <a:ext cx="5143536" cy="4857752"/>
          </a:xfrm>
          <a:prstGeom prst="rect">
            <a:avLst/>
          </a:prstGeom>
          <a:noFill/>
        </p:spPr>
      </p:pic>
      <p:sp>
        <p:nvSpPr>
          <p:cNvPr id="3" name="2 - TextBox"/>
          <p:cNvSpPr txBox="1"/>
          <p:nvPr/>
        </p:nvSpPr>
        <p:spPr>
          <a:xfrm>
            <a:off x="1785918" y="285728"/>
            <a:ext cx="5786478" cy="461665"/>
          </a:xfrm>
          <a:prstGeom prst="rect">
            <a:avLst/>
          </a:prstGeom>
          <a:noFill/>
        </p:spPr>
        <p:txBody>
          <a:bodyPr wrap="square" rtlCol="0">
            <a:spAutoFit/>
          </a:bodyPr>
          <a:lstStyle/>
          <a:p>
            <a:pPr algn="ctr"/>
            <a:r>
              <a:rPr lang="el-GR" b="1" dirty="0" smtClean="0"/>
              <a:t>Σκαρπέλα τόρνου</a:t>
            </a:r>
            <a:endParaRPr lang="el-GR" b="1" dirty="0"/>
          </a:p>
        </p:txBody>
      </p:sp>
      <p:pic>
        <p:nvPicPr>
          <p:cNvPr id="120838" name="Picture 6" descr="http://www.warco.co.uk/302842-727-thickbox/woodworking-lathe-chisels.jpg"/>
          <p:cNvPicPr>
            <a:picLocks noChangeAspect="1" noChangeArrowheads="1"/>
          </p:cNvPicPr>
          <p:nvPr/>
        </p:nvPicPr>
        <p:blipFill>
          <a:blip r:embed="rId4"/>
          <a:srcRect l="4500" t="42500" r="3999" b="11249"/>
          <a:stretch>
            <a:fillRect/>
          </a:stretch>
        </p:blipFill>
        <p:spPr bwMode="auto">
          <a:xfrm>
            <a:off x="4786282" y="4071942"/>
            <a:ext cx="4357718" cy="2643206"/>
          </a:xfrm>
          <a:prstGeom prst="rect">
            <a:avLst/>
          </a:prstGeom>
          <a:noFill/>
        </p:spPr>
      </p:pic>
      <p:pic>
        <p:nvPicPr>
          <p:cNvPr id="6" name="Picture 3" descr="C:\Documents and Settings\georgiou\My Documents\My Pictures\tornos\skarpela.jpg"/>
          <p:cNvPicPr>
            <a:picLocks noChangeAspect="1" noChangeArrowheads="1"/>
          </p:cNvPicPr>
          <p:nvPr/>
        </p:nvPicPr>
        <p:blipFill>
          <a:blip r:embed="rId5"/>
          <a:srcRect r="29245"/>
          <a:stretch>
            <a:fillRect/>
          </a:stretch>
        </p:blipFill>
        <p:spPr bwMode="auto">
          <a:xfrm>
            <a:off x="6143636" y="714356"/>
            <a:ext cx="2500330" cy="2613869"/>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https://encrypted-tbn3.gstatic.com/images?q=tbn:ANd9GcS7DGOGZhk4DvsvZdcBr-9AW5cDCh3SbOyfYxFnOooo0r9WlNaRcw"/>
          <p:cNvPicPr>
            <a:picLocks noChangeAspect="1" noChangeArrowheads="1"/>
          </p:cNvPicPr>
          <p:nvPr/>
        </p:nvPicPr>
        <p:blipFill>
          <a:blip r:embed="rId2"/>
          <a:srcRect t="20598"/>
          <a:stretch>
            <a:fillRect/>
          </a:stretch>
        </p:blipFill>
        <p:spPr bwMode="auto">
          <a:xfrm>
            <a:off x="1714480" y="1643050"/>
            <a:ext cx="5072098" cy="3029282"/>
          </a:xfrm>
          <a:prstGeom prst="rect">
            <a:avLst/>
          </a:prstGeom>
          <a:noFill/>
        </p:spPr>
      </p:pic>
      <p:sp>
        <p:nvSpPr>
          <p:cNvPr id="3" name="2 - TextBox"/>
          <p:cNvSpPr txBox="1"/>
          <p:nvPr/>
        </p:nvSpPr>
        <p:spPr>
          <a:xfrm>
            <a:off x="1785918" y="5143512"/>
            <a:ext cx="5286412" cy="830997"/>
          </a:xfrm>
          <a:prstGeom prst="rect">
            <a:avLst/>
          </a:prstGeom>
          <a:noFill/>
        </p:spPr>
        <p:txBody>
          <a:bodyPr wrap="square" rtlCol="0">
            <a:spAutoFit/>
          </a:bodyPr>
          <a:lstStyle/>
          <a:p>
            <a:pPr algn="ctr"/>
            <a:r>
              <a:rPr lang="el-GR" dirty="0" smtClean="0"/>
              <a:t>Σκαρπέλα με εναλλασσόμενα μαχαίρια καρβιδίου για κατεργασία </a:t>
            </a:r>
            <a:r>
              <a:rPr lang="en-US" dirty="0" smtClean="0"/>
              <a:t>MDF</a:t>
            </a:r>
            <a:r>
              <a:rPr lang="el-GR" dirty="0" smtClean="0"/>
              <a:t> </a:t>
            </a:r>
            <a:endParaRPr lang="el-GR" dirty="0"/>
          </a:p>
        </p:txBody>
      </p:sp>
    </p:spTree>
  </p:cSld>
  <p:clrMapOvr>
    <a:masterClrMapping/>
  </p:clrMapOvr>
  <p:transition>
    <p:pull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oodworker.com/images/ss/863-475.jpg"/>
          <p:cNvPicPr>
            <a:picLocks noChangeAspect="1" noChangeArrowheads="1"/>
          </p:cNvPicPr>
          <p:nvPr/>
        </p:nvPicPr>
        <p:blipFill>
          <a:blip r:embed="rId3"/>
          <a:srcRect/>
          <a:stretch>
            <a:fillRect/>
          </a:stretch>
        </p:blipFill>
        <p:spPr bwMode="auto">
          <a:xfrm>
            <a:off x="0" y="2500306"/>
            <a:ext cx="4714876" cy="2959941"/>
          </a:xfrm>
          <a:prstGeom prst="rect">
            <a:avLst/>
          </a:prstGeom>
          <a:noFill/>
        </p:spPr>
      </p:pic>
      <p:sp>
        <p:nvSpPr>
          <p:cNvPr id="3" name="2 - TextBox"/>
          <p:cNvSpPr txBox="1"/>
          <p:nvPr/>
        </p:nvSpPr>
        <p:spPr>
          <a:xfrm>
            <a:off x="2428860" y="142852"/>
            <a:ext cx="4000528" cy="461665"/>
          </a:xfrm>
          <a:prstGeom prst="rect">
            <a:avLst/>
          </a:prstGeom>
          <a:noFill/>
        </p:spPr>
        <p:txBody>
          <a:bodyPr wrap="square" rtlCol="0">
            <a:spAutoFit/>
          </a:bodyPr>
          <a:lstStyle/>
          <a:p>
            <a:pPr algn="ctr"/>
            <a:r>
              <a:rPr lang="el-GR" b="1" dirty="0" smtClean="0"/>
              <a:t>Τρόχισμα σκαρπέλου</a:t>
            </a:r>
            <a:endParaRPr lang="el-GR" b="1" dirty="0"/>
          </a:p>
        </p:txBody>
      </p:sp>
      <p:pic>
        <p:nvPicPr>
          <p:cNvPr id="118786" name="Picture 2" descr="http://www.shopsmith.com/ownersite/catalog/images/sharpening_guide_in_use2_l.jpg"/>
          <p:cNvPicPr>
            <a:picLocks noChangeAspect="1" noChangeArrowheads="1"/>
          </p:cNvPicPr>
          <p:nvPr/>
        </p:nvPicPr>
        <p:blipFill>
          <a:blip r:embed="rId4"/>
          <a:srcRect/>
          <a:stretch>
            <a:fillRect/>
          </a:stretch>
        </p:blipFill>
        <p:spPr bwMode="auto">
          <a:xfrm>
            <a:off x="4859615" y="3926579"/>
            <a:ext cx="4284385" cy="2931421"/>
          </a:xfrm>
          <a:prstGeom prst="rect">
            <a:avLst/>
          </a:prstGeom>
          <a:noFill/>
        </p:spPr>
      </p:pic>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el-GR" b="1" i="1">
                <a:effectLst>
                  <a:outerShdw blurRad="38100" dist="38100" dir="2700000" algn="tl">
                    <a:srgbClr val="FFFFFF"/>
                  </a:outerShdw>
                </a:effectLst>
              </a:rPr>
              <a:t>ΚΑΤΗΓΟΡΙΕΣ ΤΟΡΝΩΝ</a:t>
            </a:r>
            <a:endParaRPr lang="en-GB" b="1" i="1">
              <a:effectLst>
                <a:outerShdw blurRad="38100" dist="38100" dir="2700000" algn="tl">
                  <a:srgbClr val="FFFFFF"/>
                </a:outerShdw>
              </a:effectLst>
            </a:endParaRPr>
          </a:p>
        </p:txBody>
      </p:sp>
      <p:sp>
        <p:nvSpPr>
          <p:cNvPr id="4099" name="Rectangle 3"/>
          <p:cNvSpPr>
            <a:spLocks noGrp="1" noChangeArrowheads="1"/>
          </p:cNvSpPr>
          <p:nvPr>
            <p:ph type="body" idx="1"/>
          </p:nvPr>
        </p:nvSpPr>
        <p:spPr/>
        <p:txBody>
          <a:bodyPr/>
          <a:lstStyle/>
          <a:p>
            <a:r>
              <a:rPr lang="el-GR" b="1" dirty="0" smtClean="0"/>
              <a:t>Β</a:t>
            </a:r>
            <a:r>
              <a:rPr lang="el-GR" b="1" dirty="0" smtClean="0">
                <a:cs typeface="Times New Roman" charset="0"/>
              </a:rPr>
              <a:t>ιομηχανικοί τόρνοι</a:t>
            </a:r>
            <a:r>
              <a:rPr lang="el-GR" dirty="0" smtClean="0">
                <a:cs typeface="Times New Roman" charset="0"/>
              </a:rPr>
              <a:t> </a:t>
            </a:r>
            <a:r>
              <a:rPr lang="el-GR" dirty="0">
                <a:cs typeface="Times New Roman" charset="0"/>
              </a:rPr>
              <a:t>(</a:t>
            </a:r>
            <a:r>
              <a:rPr lang="el-GR" dirty="0" smtClean="0">
                <a:cs typeface="Times New Roman" charset="0"/>
              </a:rPr>
              <a:t>ημιαυτόματοι </a:t>
            </a:r>
            <a:r>
              <a:rPr lang="el-GR" dirty="0">
                <a:cs typeface="Times New Roman" charset="0"/>
              </a:rPr>
              <a:t>και </a:t>
            </a:r>
            <a:r>
              <a:rPr lang="el-GR" dirty="0" smtClean="0">
                <a:cs typeface="Times New Roman" charset="0"/>
              </a:rPr>
              <a:t>αυτόματοι)</a:t>
            </a:r>
            <a:r>
              <a:rPr lang="el-GR" dirty="0" smtClean="0"/>
              <a:t>. </a:t>
            </a:r>
            <a:r>
              <a:rPr lang="el-GR" dirty="0">
                <a:cs typeface="Times New Roman" charset="0"/>
              </a:rPr>
              <a:t>Οι βιομηχανικοί τόρνοι έχουν μεγάλη παραγωγική ικανότητα (μπορούν να παράγουν έως και 500 προϊόντα την ώρα)</a:t>
            </a:r>
            <a:r>
              <a:rPr lang="el-GR" dirty="0"/>
              <a:t>.</a:t>
            </a:r>
          </a:p>
          <a:p>
            <a:r>
              <a:rPr lang="el-GR" b="1" dirty="0" smtClean="0"/>
              <a:t>Α</a:t>
            </a:r>
            <a:r>
              <a:rPr lang="el-GR" b="1" dirty="0" smtClean="0">
                <a:cs typeface="Times New Roman" charset="0"/>
              </a:rPr>
              <a:t>πλοί τόρνοι.</a:t>
            </a:r>
            <a:r>
              <a:rPr lang="el-GR" dirty="0" smtClean="0"/>
              <a:t> </a:t>
            </a:r>
            <a:r>
              <a:rPr lang="el-GR" dirty="0"/>
              <a:t>Ο</a:t>
            </a:r>
            <a:r>
              <a:rPr lang="el-GR" dirty="0">
                <a:cs typeface="Times New Roman" charset="0"/>
              </a:rPr>
              <a:t>ι απλοί τόρνοι έχουν χαμηλή παραγωγικότητα και κάθε προϊόν που παράγεται είναι απόλυτα μοναδικό.</a:t>
            </a:r>
          </a:p>
          <a:p>
            <a:endParaRPr lang="en-GB"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iterate type="wd">
                                    <p:tmPct val="10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300" fill="hold"/>
                                        <p:tgtEl>
                                          <p:spTgt spid="4098"/>
                                        </p:tgtEl>
                                        <p:attrNameLst>
                                          <p:attrName>ppt_w</p:attrName>
                                        </p:attrNameLst>
                                      </p:cBhvr>
                                      <p:tavLst>
                                        <p:tav tm="0">
                                          <p:val>
                                            <p:fltVal val="0"/>
                                          </p:val>
                                        </p:tav>
                                        <p:tav tm="100000">
                                          <p:val>
                                            <p:strVal val="#ppt_w"/>
                                          </p:val>
                                        </p:tav>
                                      </p:tavLst>
                                    </p:anim>
                                    <p:anim calcmode="lin" valueType="num">
                                      <p:cBhvr>
                                        <p:cTn id="8" dur="300" fill="hold"/>
                                        <p:tgtEl>
                                          <p:spTgt spid="4098"/>
                                        </p:tgtEl>
                                        <p:attrNameLst>
                                          <p:attrName>ppt_h</p:attrName>
                                        </p:attrNameLst>
                                      </p:cBhvr>
                                      <p:tavLst>
                                        <p:tav tm="0">
                                          <p:val>
                                            <p:fltVal val="0"/>
                                          </p:val>
                                        </p:tav>
                                        <p:tav tm="100000">
                                          <p:val>
                                            <p:strVal val="#ppt_h"/>
                                          </p:val>
                                        </p:tav>
                                      </p:tavLst>
                                    </p:anim>
                                    <p:anim calcmode="lin" valueType="num">
                                      <p:cBhvr>
                                        <p:cTn id="9" dur="300" fill="hold"/>
                                        <p:tgtEl>
                                          <p:spTgt spid="4098"/>
                                        </p:tgtEl>
                                        <p:attrNameLst>
                                          <p:attrName>ppt_x</p:attrName>
                                        </p:attrNameLst>
                                      </p:cBhvr>
                                      <p:tavLst>
                                        <p:tav tm="0">
                                          <p:val>
                                            <p:fltVal val="0.5"/>
                                          </p:val>
                                        </p:tav>
                                        <p:tav tm="100000">
                                          <p:val>
                                            <p:strVal val="#ppt_x"/>
                                          </p:val>
                                        </p:tav>
                                      </p:tavLst>
                                    </p:anim>
                                    <p:anim calcmode="lin" valueType="num">
                                      <p:cBhvr>
                                        <p:cTn id="10" dur="300" fill="hold"/>
                                        <p:tgtEl>
                                          <p:spTgt spid="4098"/>
                                        </p:tgtEl>
                                        <p:attrNameLst>
                                          <p:attrName>ppt_y</p:attrName>
                                        </p:attrNameLst>
                                      </p:cBhvr>
                                      <p:tavLst>
                                        <p:tav tm="0">
                                          <p:val>
                                            <p:fltVal val="0.5"/>
                                          </p:val>
                                        </p:tav>
                                        <p:tav tm="100000">
                                          <p:val>
                                            <p:strVal val="#ppt_y"/>
                                          </p:val>
                                        </p:tav>
                                      </p:tavLst>
                                    </p:anim>
                                  </p:childTnLst>
                                </p:cTn>
                              </p:par>
                            </p:childTnLst>
                          </p:cTn>
                        </p:par>
                        <p:par>
                          <p:cTn id="11" fill="hold">
                            <p:stCondLst>
                              <p:cond delay="2600"/>
                            </p:stCondLst>
                            <p:childTnLst>
                              <p:par>
                                <p:cTn id="12" presetID="22" presetClass="entr" presetSubtype="1" fill="hold" grpId="0" nodeType="afterEffect">
                                  <p:stCondLst>
                                    <p:cond delay="0"/>
                                  </p:stCondLst>
                                  <p:iterate type="wd">
                                    <p:tmPct val="100000"/>
                                  </p:iterate>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wipe(up)">
                                      <p:cBhvr>
                                        <p:cTn id="14" dur="300"/>
                                        <p:tgtEl>
                                          <p:spTgt spid="4099">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3" name="type.wav" builtIn="1"/>
                                        </p:tgtEl>
                                      </p:cMediaNode>
                                    </p:audio>
                                  </p:subTnLst>
                                </p:cTn>
                              </p:par>
                            </p:childTnLst>
                          </p:cTn>
                        </p:par>
                        <p:par>
                          <p:cTn id="15" fill="hold">
                            <p:stCondLst>
                              <p:cond delay="10100"/>
                            </p:stCondLst>
                            <p:childTnLst>
                              <p:par>
                                <p:cTn id="16" presetID="22" presetClass="entr" presetSubtype="1" fill="hold" grpId="0" nodeType="afterEffect">
                                  <p:stCondLst>
                                    <p:cond delay="0"/>
                                  </p:stCondLst>
                                  <p:iterate type="wd">
                                    <p:tmPct val="100000"/>
                                  </p:iterate>
                                  <p:childTnLst>
                                    <p:set>
                                      <p:cBhvr>
                                        <p:cTn id="17" dur="1" fill="hold">
                                          <p:stCondLst>
                                            <p:cond delay="0"/>
                                          </p:stCondLst>
                                        </p:cTn>
                                        <p:tgtEl>
                                          <p:spTgt spid="4099">
                                            <p:txEl>
                                              <p:pRg st="1" end="1"/>
                                            </p:txEl>
                                          </p:spTgt>
                                        </p:tgtEl>
                                        <p:attrNameLst>
                                          <p:attrName>style.visibility</p:attrName>
                                        </p:attrNameLst>
                                      </p:cBhvr>
                                      <p:to>
                                        <p:strVal val="visible"/>
                                      </p:to>
                                    </p:set>
                                    <p:animEffect transition="in" filter="wipe(up)">
                                      <p:cBhvr>
                                        <p:cTn id="18" dur="300"/>
                                        <p:tgtEl>
                                          <p:spTgt spid="4099">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l-GR" b="1" i="1">
                <a:effectLst>
                  <a:outerShdw blurRad="38100" dist="38100" dir="2700000" algn="tl">
                    <a:srgbClr val="FFFFFF"/>
                  </a:outerShdw>
                </a:effectLst>
              </a:rPr>
              <a:t>ΕΙΔΗ ΤΟΡΝΟΥ</a:t>
            </a:r>
            <a:endParaRPr lang="en-GB" b="1" i="1">
              <a:effectLst>
                <a:outerShdw blurRad="38100" dist="38100" dir="2700000" algn="tl">
                  <a:srgbClr val="FFFFFF"/>
                </a:outerShdw>
              </a:effectLst>
            </a:endParaRPr>
          </a:p>
        </p:txBody>
      </p:sp>
      <p:sp>
        <p:nvSpPr>
          <p:cNvPr id="5123" name="Rectangle 3"/>
          <p:cNvSpPr>
            <a:spLocks noGrp="1" noChangeArrowheads="1"/>
          </p:cNvSpPr>
          <p:nvPr>
            <p:ph type="body" idx="1"/>
          </p:nvPr>
        </p:nvSpPr>
        <p:spPr/>
        <p:txBody>
          <a:bodyPr/>
          <a:lstStyle/>
          <a:p>
            <a:r>
              <a:rPr lang="el-GR" b="1"/>
              <a:t>Τόρνος απλού σημείου</a:t>
            </a:r>
          </a:p>
          <a:p>
            <a:endParaRPr lang="el-GR" b="1"/>
          </a:p>
          <a:p>
            <a:r>
              <a:rPr lang="el-GR" b="1"/>
              <a:t>Τόρνος με πίσω μαχαίρι</a:t>
            </a:r>
          </a:p>
          <a:p>
            <a:endParaRPr lang="el-GR" b="1"/>
          </a:p>
          <a:p>
            <a:r>
              <a:rPr lang="el-GR" b="1"/>
              <a:t>Τόρνος μορφοποίησης </a:t>
            </a:r>
          </a:p>
          <a:p>
            <a:endParaRPr lang="el-GR" b="1"/>
          </a:p>
          <a:p>
            <a:r>
              <a:rPr lang="el-GR" b="1"/>
              <a:t>Τόρνος αντιγραφής</a:t>
            </a:r>
            <a:endParaRPr lang="en-GB" b="1"/>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2000"/>
                                  </p:stCondLst>
                                  <p:iterate type="wd">
                                    <p:tmPct val="10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300" fill="hold"/>
                                        <p:tgtEl>
                                          <p:spTgt spid="5122"/>
                                        </p:tgtEl>
                                        <p:attrNameLst>
                                          <p:attrName>ppt_w</p:attrName>
                                        </p:attrNameLst>
                                      </p:cBhvr>
                                      <p:tavLst>
                                        <p:tav tm="0">
                                          <p:val>
                                            <p:strVal val="4/3*#ppt_w"/>
                                          </p:val>
                                        </p:tav>
                                        <p:tav tm="100000">
                                          <p:val>
                                            <p:strVal val="#ppt_w"/>
                                          </p:val>
                                        </p:tav>
                                      </p:tavLst>
                                    </p:anim>
                                    <p:anim calcmode="lin" valueType="num">
                                      <p:cBhvr>
                                        <p:cTn id="8" dur="300" fill="hold"/>
                                        <p:tgtEl>
                                          <p:spTgt spid="5122"/>
                                        </p:tgtEl>
                                        <p:attrNameLst>
                                          <p:attrName>ppt_h</p:attrName>
                                        </p:attrNameLst>
                                      </p:cBhvr>
                                      <p:tavLst>
                                        <p:tav tm="0">
                                          <p:val>
                                            <p:strVal val="4/3*#ppt_h"/>
                                          </p:val>
                                        </p:tav>
                                        <p:tav tm="100000">
                                          <p:val>
                                            <p:strVal val="#ppt_h"/>
                                          </p:val>
                                        </p:tav>
                                      </p:tavLst>
                                    </p:anim>
                                  </p:childTnLst>
                                </p:cTn>
                              </p:par>
                            </p:childTnLst>
                          </p:cTn>
                        </p:par>
                        <p:par>
                          <p:cTn id="9" fill="hold">
                            <p:stCondLst>
                              <p:cond delay="2600"/>
                            </p:stCondLst>
                            <p:childTnLst>
                              <p:par>
                                <p:cTn id="10" presetID="2" presetClass="entr" presetSubtype="3" fill="hold" grpId="0" nodeType="afterEffect">
                                  <p:stCondLst>
                                    <p:cond delay="0"/>
                                  </p:stCondLst>
                                  <p:iterate type="lt">
                                    <p:tmPct val="100000"/>
                                  </p:iterate>
                                  <p:childTnLst>
                                    <p:set>
                                      <p:cBhvr>
                                        <p:cTn id="11" dur="1" fill="hold">
                                          <p:stCondLst>
                                            <p:cond delay="0"/>
                                          </p:stCondLst>
                                        </p:cTn>
                                        <p:tgtEl>
                                          <p:spTgt spid="5123">
                                            <p:txEl>
                                              <p:pRg st="0" end="0"/>
                                            </p:txEl>
                                          </p:spTgt>
                                        </p:tgtEl>
                                        <p:attrNameLst>
                                          <p:attrName>style.visibility</p:attrName>
                                        </p:attrNameLst>
                                      </p:cBhvr>
                                      <p:to>
                                        <p:strVal val="visible"/>
                                      </p:to>
                                    </p:set>
                                    <p:anim calcmode="lin" valueType="num">
                                      <p:cBhvr additive="base">
                                        <p:cTn id="12" dur="75" fill="hold"/>
                                        <p:tgtEl>
                                          <p:spTgt spid="5123">
                                            <p:txEl>
                                              <p:pRg st="0" end="0"/>
                                            </p:txEl>
                                          </p:spTgt>
                                        </p:tgtEl>
                                        <p:attrNameLst>
                                          <p:attrName>ppt_x</p:attrName>
                                        </p:attrNameLst>
                                      </p:cBhvr>
                                      <p:tavLst>
                                        <p:tav tm="0">
                                          <p:val>
                                            <p:strVal val="1+#ppt_w/2"/>
                                          </p:val>
                                        </p:tav>
                                        <p:tav tm="100000">
                                          <p:val>
                                            <p:strVal val="#ppt_x"/>
                                          </p:val>
                                        </p:tav>
                                      </p:tavLst>
                                    </p:anim>
                                    <p:anim calcmode="lin" valueType="num">
                                      <p:cBhvr additive="base">
                                        <p:cTn id="13" dur="75" fill="hold"/>
                                        <p:tgtEl>
                                          <p:spTgt spid="512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laser.wav" builtIn="1"/>
                                        </p:tgtEl>
                                      </p:cMediaNode>
                                    </p:audio>
                                  </p:subTnLst>
                                </p:cTn>
                              </p:par>
                            </p:childTnLst>
                          </p:cTn>
                        </p:par>
                        <p:par>
                          <p:cTn id="14" fill="hold">
                            <p:stCondLst>
                              <p:cond delay="3950"/>
                            </p:stCondLst>
                            <p:childTnLst>
                              <p:par>
                                <p:cTn id="15" presetID="2" presetClass="entr" presetSubtype="3" fill="hold" grpId="0" nodeType="afterEffect">
                                  <p:stCondLst>
                                    <p:cond delay="0"/>
                                  </p:stCondLst>
                                  <p:iterate type="lt">
                                    <p:tmPct val="100000"/>
                                  </p:iterate>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75" fill="hold"/>
                                        <p:tgtEl>
                                          <p:spTgt spid="5123">
                                            <p:txEl>
                                              <p:pRg st="2" end="2"/>
                                            </p:txEl>
                                          </p:spTgt>
                                        </p:tgtEl>
                                        <p:attrNameLst>
                                          <p:attrName>ppt_x</p:attrName>
                                        </p:attrNameLst>
                                      </p:cBhvr>
                                      <p:tavLst>
                                        <p:tav tm="0">
                                          <p:val>
                                            <p:strVal val="1+#ppt_w/2"/>
                                          </p:val>
                                        </p:tav>
                                        <p:tav tm="100000">
                                          <p:val>
                                            <p:strVal val="#ppt_x"/>
                                          </p:val>
                                        </p:tav>
                                      </p:tavLst>
                                    </p:anim>
                                    <p:anim calcmode="lin" valueType="num">
                                      <p:cBhvr additive="base">
                                        <p:cTn id="18" dur="75" fill="hold"/>
                                        <p:tgtEl>
                                          <p:spTgt spid="5123">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laser.wav" builtIn="1"/>
                                        </p:tgtEl>
                                      </p:cMediaNode>
                                    </p:audio>
                                  </p:subTnLst>
                                </p:cTn>
                              </p:par>
                            </p:childTnLst>
                          </p:cTn>
                        </p:par>
                        <p:par>
                          <p:cTn id="19" fill="hold">
                            <p:stCondLst>
                              <p:cond delay="5375"/>
                            </p:stCondLst>
                            <p:childTnLst>
                              <p:par>
                                <p:cTn id="20" presetID="2" presetClass="entr" presetSubtype="3" fill="hold" grpId="0" nodeType="afterEffect">
                                  <p:stCondLst>
                                    <p:cond delay="0"/>
                                  </p:stCondLst>
                                  <p:iterate type="lt">
                                    <p:tmPct val="100000"/>
                                  </p:iterate>
                                  <p:childTnLst>
                                    <p:set>
                                      <p:cBhvr>
                                        <p:cTn id="21" dur="1" fill="hold">
                                          <p:stCondLst>
                                            <p:cond delay="0"/>
                                          </p:stCondLst>
                                        </p:cTn>
                                        <p:tgtEl>
                                          <p:spTgt spid="5123">
                                            <p:txEl>
                                              <p:pRg st="4" end="4"/>
                                            </p:txEl>
                                          </p:spTgt>
                                        </p:tgtEl>
                                        <p:attrNameLst>
                                          <p:attrName>style.visibility</p:attrName>
                                        </p:attrNameLst>
                                      </p:cBhvr>
                                      <p:to>
                                        <p:strVal val="visible"/>
                                      </p:to>
                                    </p:set>
                                    <p:anim calcmode="lin" valueType="num">
                                      <p:cBhvr additive="base">
                                        <p:cTn id="22" dur="75" fill="hold"/>
                                        <p:tgtEl>
                                          <p:spTgt spid="5123">
                                            <p:txEl>
                                              <p:pRg st="4" end="4"/>
                                            </p:txEl>
                                          </p:spTgt>
                                        </p:tgtEl>
                                        <p:attrNameLst>
                                          <p:attrName>ppt_x</p:attrName>
                                        </p:attrNameLst>
                                      </p:cBhvr>
                                      <p:tavLst>
                                        <p:tav tm="0">
                                          <p:val>
                                            <p:strVal val="1+#ppt_w/2"/>
                                          </p:val>
                                        </p:tav>
                                        <p:tav tm="100000">
                                          <p:val>
                                            <p:strVal val="#ppt_x"/>
                                          </p:val>
                                        </p:tav>
                                      </p:tavLst>
                                    </p:anim>
                                    <p:anim calcmode="lin" valueType="num">
                                      <p:cBhvr additive="base">
                                        <p:cTn id="23" dur="75" fill="hold"/>
                                        <p:tgtEl>
                                          <p:spTgt spid="5123">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laser.wav" builtIn="1"/>
                                        </p:tgtEl>
                                      </p:cMediaNode>
                                    </p:audio>
                                  </p:subTnLst>
                                </p:cTn>
                              </p:par>
                            </p:childTnLst>
                          </p:cTn>
                        </p:par>
                        <p:par>
                          <p:cTn id="24" fill="hold">
                            <p:stCondLst>
                              <p:cond delay="6725"/>
                            </p:stCondLst>
                            <p:childTnLst>
                              <p:par>
                                <p:cTn id="25" presetID="2" presetClass="entr" presetSubtype="3" fill="hold" grpId="0" nodeType="afterEffect">
                                  <p:stCondLst>
                                    <p:cond delay="0"/>
                                  </p:stCondLst>
                                  <p:iterate type="lt">
                                    <p:tmPct val="100000"/>
                                  </p:iterate>
                                  <p:childTnLst>
                                    <p:set>
                                      <p:cBhvr>
                                        <p:cTn id="26" dur="1" fill="hold">
                                          <p:stCondLst>
                                            <p:cond delay="0"/>
                                          </p:stCondLst>
                                        </p:cTn>
                                        <p:tgtEl>
                                          <p:spTgt spid="5123">
                                            <p:txEl>
                                              <p:pRg st="6" end="6"/>
                                            </p:txEl>
                                          </p:spTgt>
                                        </p:tgtEl>
                                        <p:attrNameLst>
                                          <p:attrName>style.visibility</p:attrName>
                                        </p:attrNameLst>
                                      </p:cBhvr>
                                      <p:to>
                                        <p:strVal val="visible"/>
                                      </p:to>
                                    </p:set>
                                    <p:anim calcmode="lin" valueType="num">
                                      <p:cBhvr additive="base">
                                        <p:cTn id="27" dur="75" fill="hold"/>
                                        <p:tgtEl>
                                          <p:spTgt spid="5123">
                                            <p:txEl>
                                              <p:pRg st="6" end="6"/>
                                            </p:txEl>
                                          </p:spTgt>
                                        </p:tgtEl>
                                        <p:attrNameLst>
                                          <p:attrName>ppt_x</p:attrName>
                                        </p:attrNameLst>
                                      </p:cBhvr>
                                      <p:tavLst>
                                        <p:tav tm="0">
                                          <p:val>
                                            <p:strVal val="1+#ppt_w/2"/>
                                          </p:val>
                                        </p:tav>
                                        <p:tav tm="100000">
                                          <p:val>
                                            <p:strVal val="#ppt_x"/>
                                          </p:val>
                                        </p:tav>
                                      </p:tavLst>
                                    </p:anim>
                                    <p:anim calcmode="lin" valueType="num">
                                      <p:cBhvr additive="base">
                                        <p:cTn id="28" dur="75" fill="hold"/>
                                        <p:tgtEl>
                                          <p:spTgt spid="5123">
                                            <p:txEl>
                                              <p:pRg st="6" end="6"/>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1143000"/>
          </a:xfrm>
        </p:spPr>
        <p:txBody>
          <a:bodyPr/>
          <a:lstStyle/>
          <a:p>
            <a:r>
              <a:rPr lang="el-GR" b="1" i="1" dirty="0">
                <a:solidFill>
                  <a:srgbClr val="00B050"/>
                </a:solidFill>
              </a:rPr>
              <a:t>ΤΟΡΝΟΣ ΑΠΛΟΥ ΣΗΜΕΙΟΥ</a:t>
            </a:r>
            <a:endParaRPr lang="en-GB" b="1" i="1" dirty="0">
              <a:solidFill>
                <a:srgbClr val="00B050"/>
              </a:solidFill>
            </a:endParaRPr>
          </a:p>
        </p:txBody>
      </p:sp>
      <p:sp>
        <p:nvSpPr>
          <p:cNvPr id="6147" name="Rectangle 3"/>
          <p:cNvSpPr>
            <a:spLocks noGrp="1" noChangeArrowheads="1"/>
          </p:cNvSpPr>
          <p:nvPr>
            <p:ph type="body" idx="1"/>
          </p:nvPr>
        </p:nvSpPr>
        <p:spPr>
          <a:xfrm>
            <a:off x="685800" y="1905000"/>
            <a:ext cx="7772400" cy="4114800"/>
          </a:xfrm>
        </p:spPr>
        <p:txBody>
          <a:bodyPr/>
          <a:lstStyle/>
          <a:p>
            <a:pPr>
              <a:lnSpc>
                <a:spcPct val="90000"/>
              </a:lnSpc>
            </a:pPr>
            <a:r>
              <a:rPr lang="el-GR" dirty="0">
                <a:cs typeface="Times New Roman" charset="0"/>
              </a:rPr>
              <a:t>Οι τόρνοι αυτής της κατηγορίας μοιάζουν με τους τόρνους που χρησιμοποιούνται για την κατεργασία μετάλλων</a:t>
            </a:r>
            <a:endParaRPr lang="en-US" dirty="0">
              <a:cs typeface="Times New Roman" charset="0"/>
            </a:endParaRPr>
          </a:p>
          <a:p>
            <a:pPr>
              <a:lnSpc>
                <a:spcPct val="90000"/>
              </a:lnSpc>
            </a:pPr>
            <a:r>
              <a:rPr lang="en-GB" dirty="0"/>
              <a:t> </a:t>
            </a:r>
            <a:r>
              <a:rPr lang="el-GR" dirty="0">
                <a:cs typeface="Times New Roman" charset="0"/>
              </a:rPr>
              <a:t>Το ξύλινο τεμάχιο που κατεργαζόμαστε περιστρέφεται με μεγάλη ταχύτητα (περίπου 400 - 2.500 </a:t>
            </a:r>
            <a:r>
              <a:rPr lang="el-GR" dirty="0" err="1">
                <a:cs typeface="Times New Roman" charset="0"/>
              </a:rPr>
              <a:t>σ.α.λ</a:t>
            </a:r>
            <a:r>
              <a:rPr lang="el-GR" dirty="0">
                <a:cs typeface="Times New Roman" charset="0"/>
              </a:rPr>
              <a:t>.) γύρω από τον άξονά του</a:t>
            </a:r>
            <a:r>
              <a:rPr lang="en-GB" dirty="0"/>
              <a:t> </a:t>
            </a:r>
          </a:p>
          <a:p>
            <a:pPr algn="just">
              <a:lnSpc>
                <a:spcPct val="90000"/>
              </a:lnSpc>
            </a:pPr>
            <a:r>
              <a:rPr lang="el-GR" dirty="0">
                <a:cs typeface="Times New Roman" charset="0"/>
              </a:rPr>
              <a:t>Ταυτόχρονα εφαρμόζεται πάνω σε αυτό το κοπτικό εργαλείο που αφαιρεί ομοιόμορφα από την περίμετρό του το πλεονάζον υλικό.</a:t>
            </a:r>
          </a:p>
          <a:p>
            <a:pPr>
              <a:lnSpc>
                <a:spcPct val="90000"/>
              </a:lnSpc>
            </a:pPr>
            <a:endParaRPr lang="en-GB" dirty="0"/>
          </a:p>
          <a:p>
            <a:pPr>
              <a:lnSpc>
                <a:spcPct val="90000"/>
              </a:lnSpc>
            </a:pPr>
            <a:endParaRPr lang="en-GB"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iterate type="wd">
                                    <p:tmPct val="100000"/>
                                  </p:iterate>
                                  <p:childTnLst>
                                    <p:set>
                                      <p:cBhvr>
                                        <p:cTn id="6" dur="1" fill="hold">
                                          <p:stCondLst>
                                            <p:cond delay="0"/>
                                          </p:stCondLst>
                                        </p:cTn>
                                        <p:tgtEl>
                                          <p:spTgt spid="6146"/>
                                        </p:tgtEl>
                                        <p:attrNameLst>
                                          <p:attrName>style.visibility</p:attrName>
                                        </p:attrNameLst>
                                      </p:cBhvr>
                                      <p:to>
                                        <p:strVal val="visible"/>
                                      </p:to>
                                    </p:set>
                                    <p:anim calcmode="lin" valueType="num">
                                      <p:cBhvr>
                                        <p:cTn id="7" dur="300" fill="hold"/>
                                        <p:tgtEl>
                                          <p:spTgt spid="6146"/>
                                        </p:tgtEl>
                                        <p:attrNameLst>
                                          <p:attrName>ppt_w</p:attrName>
                                        </p:attrNameLst>
                                      </p:cBhvr>
                                      <p:tavLst>
                                        <p:tav tm="0">
                                          <p:val>
                                            <p:fltVal val="0"/>
                                          </p:val>
                                        </p:tav>
                                        <p:tav tm="100000">
                                          <p:val>
                                            <p:strVal val="#ppt_w"/>
                                          </p:val>
                                        </p:tav>
                                      </p:tavLst>
                                    </p:anim>
                                    <p:anim calcmode="lin" valueType="num">
                                      <p:cBhvr>
                                        <p:cTn id="8" dur="300" fill="hold"/>
                                        <p:tgtEl>
                                          <p:spTgt spid="6146"/>
                                        </p:tgtEl>
                                        <p:attrNameLst>
                                          <p:attrName>ppt_h</p:attrName>
                                        </p:attrNameLst>
                                      </p:cBhvr>
                                      <p:tavLst>
                                        <p:tav tm="0">
                                          <p:val>
                                            <p:fltVal val="0"/>
                                          </p:val>
                                        </p:tav>
                                        <p:tav tm="100000">
                                          <p:val>
                                            <p:strVal val="#ppt_h"/>
                                          </p:val>
                                        </p:tav>
                                      </p:tavLst>
                                    </p:anim>
                                    <p:anim calcmode="lin" valueType="num">
                                      <p:cBhvr>
                                        <p:cTn id="9" dur="300" fill="hold"/>
                                        <p:tgtEl>
                                          <p:spTgt spid="6146"/>
                                        </p:tgtEl>
                                        <p:attrNameLst>
                                          <p:attrName>ppt_x</p:attrName>
                                        </p:attrNameLst>
                                      </p:cBhvr>
                                      <p:tavLst>
                                        <p:tav tm="0">
                                          <p:val>
                                            <p:fltVal val="0.5"/>
                                          </p:val>
                                        </p:tav>
                                        <p:tav tm="100000">
                                          <p:val>
                                            <p:strVal val="#ppt_x"/>
                                          </p:val>
                                        </p:tav>
                                      </p:tavLst>
                                    </p:anim>
                                    <p:anim calcmode="lin" valueType="num">
                                      <p:cBhvr>
                                        <p:cTn id="10" dur="300" fill="hold"/>
                                        <p:tgtEl>
                                          <p:spTgt spid="614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builtIn="1"/>
                                        </p:tgtEl>
                                      </p:cMediaNode>
                                    </p:audio>
                                  </p:subTnLst>
                                </p:cTn>
                              </p:par>
                            </p:childTnLst>
                          </p:cTn>
                        </p:par>
                        <p:par>
                          <p:cTn id="11" fill="hold">
                            <p:stCondLst>
                              <p:cond delay="2900"/>
                            </p:stCondLst>
                            <p:childTnLst>
                              <p:par>
                                <p:cTn id="12" presetID="5" presetClass="entr" presetSubtype="5" fill="hold" grpId="0" nodeType="afterEffect">
                                  <p:stCondLst>
                                    <p:cond delay="0"/>
                                  </p:stCondLst>
                                  <p:childTnLst>
                                    <p:set>
                                      <p:cBhvr>
                                        <p:cTn id="13" dur="1" fill="hold">
                                          <p:stCondLst>
                                            <p:cond delay="0"/>
                                          </p:stCondLst>
                                        </p:cTn>
                                        <p:tgtEl>
                                          <p:spTgt spid="6147">
                                            <p:txEl>
                                              <p:pRg st="0" end="0"/>
                                            </p:txEl>
                                          </p:spTgt>
                                        </p:tgtEl>
                                        <p:attrNameLst>
                                          <p:attrName>style.visibility</p:attrName>
                                        </p:attrNameLst>
                                      </p:cBhvr>
                                      <p:to>
                                        <p:strVal val="visible"/>
                                      </p:to>
                                    </p:set>
                                    <p:animEffect transition="in" filter="checkerboard(down)">
                                      <p:cBhvr>
                                        <p:cTn id="14" dur="500"/>
                                        <p:tgtEl>
                                          <p:spTgt spid="6147">
                                            <p:txEl>
                                              <p:pRg st="0" end="0"/>
                                            </p:txEl>
                                          </p:spTgt>
                                        </p:tgtEl>
                                      </p:cBhvr>
                                    </p:animEffect>
                                  </p:childTnLst>
                                </p:cTn>
                              </p:par>
                            </p:childTnLst>
                          </p:cTn>
                        </p:par>
                        <p:par>
                          <p:cTn id="15" fill="hold">
                            <p:stCondLst>
                              <p:cond delay="3400"/>
                            </p:stCondLst>
                            <p:childTnLst>
                              <p:par>
                                <p:cTn id="16" presetID="5" presetClass="entr" presetSubtype="5" fill="hold" grpId="0" nodeType="after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animEffect transition="in" filter="checkerboard(down)">
                                      <p:cBhvr>
                                        <p:cTn id="18" dur="500"/>
                                        <p:tgtEl>
                                          <p:spTgt spid="6147">
                                            <p:txEl>
                                              <p:pRg st="1" end="1"/>
                                            </p:txEl>
                                          </p:spTgt>
                                        </p:tgtEl>
                                      </p:cBhvr>
                                    </p:animEffect>
                                  </p:childTnLst>
                                </p:cTn>
                              </p:par>
                            </p:childTnLst>
                          </p:cTn>
                        </p:par>
                        <p:par>
                          <p:cTn id="19" fill="hold">
                            <p:stCondLst>
                              <p:cond delay="3900"/>
                            </p:stCondLst>
                            <p:childTnLst>
                              <p:par>
                                <p:cTn id="20" presetID="5" presetClass="entr" presetSubtype="5" fill="hold" grpId="0" nodeType="after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checkerboard(down)">
                                      <p:cBhvr>
                                        <p:cTn id="22"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1143000"/>
          </a:xfrm>
        </p:spPr>
        <p:txBody>
          <a:bodyPr/>
          <a:lstStyle/>
          <a:p>
            <a:r>
              <a:rPr lang="el-GR" sz="3600" b="1" i="1">
                <a:effectLst>
                  <a:outerShdw blurRad="38100" dist="38100" dir="2700000" algn="tl">
                    <a:srgbClr val="FFFFFF"/>
                  </a:outerShdw>
                </a:effectLst>
              </a:rPr>
              <a:t>ΤΕΧΝΟΛΟΓΙΚΑ ΧΑΡΑΚΤΗΡΙΣΤΙΚΑ ΤΟΡΝΟΥ ΑΠΛΟΥ ΣΗΜΕΙΟΥ</a:t>
            </a:r>
            <a:endParaRPr lang="en-GB" sz="3600" b="1" i="1">
              <a:effectLst>
                <a:outerShdw blurRad="38100" dist="38100" dir="2700000" algn="tl">
                  <a:srgbClr val="FFFFFF"/>
                </a:outerShdw>
              </a:effectLst>
            </a:endParaRPr>
          </a:p>
        </p:txBody>
      </p:sp>
      <p:sp>
        <p:nvSpPr>
          <p:cNvPr id="7171" name="Rectangle 3"/>
          <p:cNvSpPr>
            <a:spLocks noGrp="1" noChangeArrowheads="1"/>
          </p:cNvSpPr>
          <p:nvPr>
            <p:ph type="body" idx="1"/>
          </p:nvPr>
        </p:nvSpPr>
        <p:spPr>
          <a:xfrm>
            <a:off x="685800" y="1447800"/>
            <a:ext cx="7772400" cy="4114800"/>
          </a:xfrm>
        </p:spPr>
        <p:txBody>
          <a:bodyPr/>
          <a:lstStyle/>
          <a:p>
            <a:pPr>
              <a:lnSpc>
                <a:spcPct val="90000"/>
              </a:lnSpc>
            </a:pPr>
            <a:r>
              <a:rPr lang="el-GR" sz="2800">
                <a:cs typeface="Times New Roman" charset="0"/>
              </a:rPr>
              <a:t>Ο τόρνος απλού σημείου αποτελείται από μια μεταλλική βάση, πάνω στην οποία είναι τοποθετημένος από τη μία πλευρά ο άξονας περιστροφής, ο οποίος συγκρατεί από το ένα άκρο το κατεργαζόμενο τεμάχιο</a:t>
            </a:r>
            <a:endParaRPr lang="el-GR" sz="2800"/>
          </a:p>
          <a:p>
            <a:pPr>
              <a:lnSpc>
                <a:spcPct val="90000"/>
              </a:lnSpc>
            </a:pPr>
            <a:r>
              <a:rPr lang="el-GR" sz="2800">
                <a:cs typeface="Times New Roman" charset="0"/>
              </a:rPr>
              <a:t> Ο άξονας στο πίσω μέρος του καταλήγει σε τροχαλία ή σύστημα τροχαλιών διαφορετικής διαμέτρου</a:t>
            </a:r>
            <a:r>
              <a:rPr lang="en-GB" sz="2800">
                <a:cs typeface="Times New Roman" charset="0"/>
              </a:rPr>
              <a:t> </a:t>
            </a:r>
            <a:endParaRPr lang="el-GR" sz="2800"/>
          </a:p>
          <a:p>
            <a:pPr>
              <a:lnSpc>
                <a:spcPct val="90000"/>
              </a:lnSpc>
            </a:pPr>
            <a:r>
              <a:rPr lang="el-GR" sz="2800">
                <a:cs typeface="Times New Roman" charset="0"/>
              </a:rPr>
              <a:t>Η κίνηση στον άξονα περιστροφής μεταδίδεται από τις τροχαλίες με ιμάντα (λουρί), που με τη σειρά του παίρνει κίνηση από άλλο σύστημα τροχαλιών που είναι προσαρμοσμένο πάνω στον ηλεκτροκινητήρα</a:t>
            </a:r>
            <a:r>
              <a:rPr lang="en-GB" sz="2800"/>
              <a:t> </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300" fill="hold"/>
                                        <p:tgtEl>
                                          <p:spTgt spid="7170"/>
                                        </p:tgtEl>
                                        <p:attrNameLst>
                                          <p:attrName>ppt_w</p:attrName>
                                        </p:attrNameLst>
                                      </p:cBhvr>
                                      <p:tavLst>
                                        <p:tav tm="0">
                                          <p:val>
                                            <p:fltVal val="0"/>
                                          </p:val>
                                        </p:tav>
                                        <p:tav tm="100000">
                                          <p:val>
                                            <p:strVal val="#ppt_w"/>
                                          </p:val>
                                        </p:tav>
                                      </p:tavLst>
                                    </p:anim>
                                    <p:anim calcmode="lin" valueType="num">
                                      <p:cBhvr>
                                        <p:cTn id="8" dur="300" fill="hold"/>
                                        <p:tgtEl>
                                          <p:spTgt spid="7170"/>
                                        </p:tgtEl>
                                        <p:attrNameLst>
                                          <p:attrName>ppt_h</p:attrName>
                                        </p:attrNameLst>
                                      </p:cBhvr>
                                      <p:tavLst>
                                        <p:tav tm="0">
                                          <p:val>
                                            <p:fltVal val="0"/>
                                          </p:val>
                                        </p:tav>
                                        <p:tav tm="100000">
                                          <p:val>
                                            <p:strVal val="#ppt_h"/>
                                          </p:val>
                                        </p:tav>
                                      </p:tavLst>
                                    </p:anim>
                                    <p:anim calcmode="lin" valueType="num">
                                      <p:cBhvr>
                                        <p:cTn id="9" dur="300" fill="hold"/>
                                        <p:tgtEl>
                                          <p:spTgt spid="7170"/>
                                        </p:tgtEl>
                                        <p:attrNameLst>
                                          <p:attrName>ppt_x</p:attrName>
                                        </p:attrNameLst>
                                      </p:cBhvr>
                                      <p:tavLst>
                                        <p:tav tm="0">
                                          <p:val>
                                            <p:fltVal val="0.5"/>
                                          </p:val>
                                        </p:tav>
                                        <p:tav tm="100000">
                                          <p:val>
                                            <p:strVal val="#ppt_x"/>
                                          </p:val>
                                        </p:tav>
                                      </p:tavLst>
                                    </p:anim>
                                    <p:anim calcmode="lin" valueType="num">
                                      <p:cBhvr>
                                        <p:cTn id="10" dur="300" fill="hold"/>
                                        <p:tgtEl>
                                          <p:spTgt spid="7170"/>
                                        </p:tgtEl>
                                        <p:attrNameLst>
                                          <p:attrName>ppt_y</p:attrName>
                                        </p:attrNameLst>
                                      </p:cBhvr>
                                      <p:tavLst>
                                        <p:tav tm="0">
                                          <p:val>
                                            <p:fltVal val="0.5"/>
                                          </p:val>
                                        </p:tav>
                                        <p:tav tm="100000">
                                          <p:val>
                                            <p:strVal val="#ppt_y"/>
                                          </p:val>
                                        </p:tav>
                                      </p:tavLst>
                                    </p:anim>
                                  </p:childTnLst>
                                </p:cTn>
                              </p:par>
                            </p:childTnLst>
                          </p:cTn>
                        </p:par>
                        <p:par>
                          <p:cTn id="11" fill="hold">
                            <p:stCondLst>
                              <p:cond delay="1500"/>
                            </p:stCondLst>
                            <p:childTnLst>
                              <p:par>
                                <p:cTn id="12" presetID="3" presetClass="entr" presetSubtype="5" fill="hold" grpId="0" nodeType="after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Effect transition="in" filter="blinds(vertical)">
                                      <p:cBhvr>
                                        <p:cTn id="14" dur="500"/>
                                        <p:tgtEl>
                                          <p:spTgt spid="7171">
                                            <p:txEl>
                                              <p:pRg st="0" end="0"/>
                                            </p:txEl>
                                          </p:spTgt>
                                        </p:tgtEl>
                                      </p:cBhvr>
                                    </p:animEffect>
                                  </p:childTnLst>
                                </p:cTn>
                              </p:par>
                            </p:childTnLst>
                          </p:cTn>
                        </p:par>
                        <p:par>
                          <p:cTn id="15" fill="hold">
                            <p:stCondLst>
                              <p:cond delay="2000"/>
                            </p:stCondLst>
                            <p:childTnLst>
                              <p:par>
                                <p:cTn id="16" presetID="3" presetClass="entr" presetSubtype="5" fill="hold" grpId="0" nodeType="after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Effect transition="in" filter="blinds(vertical)">
                                      <p:cBhvr>
                                        <p:cTn id="18" dur="500"/>
                                        <p:tgtEl>
                                          <p:spTgt spid="7171">
                                            <p:txEl>
                                              <p:pRg st="1" end="1"/>
                                            </p:txEl>
                                          </p:spTgt>
                                        </p:tgtEl>
                                      </p:cBhvr>
                                    </p:animEffect>
                                  </p:childTnLst>
                                </p:cTn>
                              </p:par>
                            </p:childTnLst>
                          </p:cTn>
                        </p:par>
                        <p:par>
                          <p:cTn id="19" fill="hold">
                            <p:stCondLst>
                              <p:cond delay="2500"/>
                            </p:stCondLst>
                            <p:childTnLst>
                              <p:par>
                                <p:cTn id="20" presetID="3" presetClass="entr" presetSubtype="5" fill="hold" grpId="0" nodeType="after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blinds(vertical)">
                                      <p:cBhvr>
                                        <p:cTn id="2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georgiou\My Documents\My Pictures\tornos\aplou simiou.gif"/>
          <p:cNvPicPr>
            <a:picLocks noChangeAspect="1" noChangeArrowheads="1"/>
          </p:cNvPicPr>
          <p:nvPr/>
        </p:nvPicPr>
        <p:blipFill>
          <a:blip r:embed="rId2">
            <a:lum contrast="10000"/>
          </a:blip>
          <a:srcRect/>
          <a:stretch>
            <a:fillRect/>
          </a:stretch>
        </p:blipFill>
        <p:spPr bwMode="auto">
          <a:xfrm>
            <a:off x="214282" y="642918"/>
            <a:ext cx="4733086" cy="3643338"/>
          </a:xfrm>
          <a:prstGeom prst="rect">
            <a:avLst/>
          </a:prstGeom>
          <a:noFill/>
          <a:ln>
            <a:solidFill>
              <a:schemeClr val="tx1"/>
            </a:solidFill>
          </a:ln>
        </p:spPr>
      </p:pic>
      <p:pic>
        <p:nvPicPr>
          <p:cNvPr id="157698" name="Picture 2" descr="http://www.eng.hmc.edu/E8/Shops/Wood/IMAGES/woodlathe_mount.jpg"/>
          <p:cNvPicPr>
            <a:picLocks noChangeAspect="1" noChangeArrowheads="1"/>
          </p:cNvPicPr>
          <p:nvPr/>
        </p:nvPicPr>
        <p:blipFill>
          <a:blip r:embed="rId3"/>
          <a:srcRect/>
          <a:stretch>
            <a:fillRect/>
          </a:stretch>
        </p:blipFill>
        <p:spPr bwMode="auto">
          <a:xfrm>
            <a:off x="4857750" y="4357694"/>
            <a:ext cx="4286250" cy="2305050"/>
          </a:xfrm>
          <a:prstGeom prst="rect">
            <a:avLst/>
          </a:prstGeom>
          <a:noFill/>
        </p:spPr>
      </p:pic>
      <p:sp>
        <p:nvSpPr>
          <p:cNvPr id="4" name="3 - TextBox"/>
          <p:cNvSpPr txBox="1"/>
          <p:nvPr/>
        </p:nvSpPr>
        <p:spPr>
          <a:xfrm>
            <a:off x="5715008" y="2500306"/>
            <a:ext cx="3000396" cy="461665"/>
          </a:xfrm>
          <a:prstGeom prst="rect">
            <a:avLst/>
          </a:prstGeom>
          <a:noFill/>
        </p:spPr>
        <p:txBody>
          <a:bodyPr wrap="square" rtlCol="0">
            <a:spAutoFit/>
          </a:bodyPr>
          <a:lstStyle/>
          <a:p>
            <a:r>
              <a:rPr lang="el-GR" dirty="0" smtClean="0"/>
              <a:t>Τόρνοι απλού σημείου</a:t>
            </a:r>
            <a:endParaRPr lang="el-GR"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wood-factory.gr/wp-content/uploads/2012/07/DSC_19443.jpg"/>
          <p:cNvPicPr>
            <a:picLocks noChangeAspect="1" noChangeArrowheads="1"/>
          </p:cNvPicPr>
          <p:nvPr/>
        </p:nvPicPr>
        <p:blipFill>
          <a:blip r:embed="rId3" cstate="print"/>
          <a:srcRect/>
          <a:stretch>
            <a:fillRect/>
          </a:stretch>
        </p:blipFill>
        <p:spPr bwMode="auto">
          <a:xfrm>
            <a:off x="285720" y="3857628"/>
            <a:ext cx="4689477" cy="2865302"/>
          </a:xfrm>
          <a:prstGeom prst="rect">
            <a:avLst/>
          </a:prstGeom>
          <a:noFill/>
        </p:spPr>
      </p:pic>
      <p:sp>
        <p:nvSpPr>
          <p:cNvPr id="5" name="4 - Ορθογώνιο"/>
          <p:cNvSpPr/>
          <p:nvPr/>
        </p:nvSpPr>
        <p:spPr>
          <a:xfrm>
            <a:off x="285720" y="357166"/>
            <a:ext cx="8643998" cy="1200329"/>
          </a:xfrm>
          <a:prstGeom prst="rect">
            <a:avLst/>
          </a:prstGeom>
        </p:spPr>
        <p:txBody>
          <a:bodyPr wrap="square">
            <a:spAutoFit/>
          </a:bodyPr>
          <a:lstStyle/>
          <a:p>
            <a:pPr algn="ctr"/>
            <a:r>
              <a:rPr lang="el-GR" dirty="0" smtClean="0">
                <a:cs typeface="Times New Roman" charset="0"/>
              </a:rPr>
              <a:t>Ο τόρνος βρίσκει πολλές εφαρμογές για κάγκελα, στειλιάρια, ποδαρικά επίπλων, ξύλινα σκεύη φαγητού (πιάτα, ποτήρια, γαβάθες,</a:t>
            </a:r>
            <a:r>
              <a:rPr lang="el-GR" dirty="0" smtClean="0"/>
              <a:t> </a:t>
            </a:r>
            <a:r>
              <a:rPr lang="el-GR" dirty="0" err="1" smtClean="0">
                <a:cs typeface="Times New Roman" charset="0"/>
              </a:rPr>
              <a:t>κ.λ.π</a:t>
            </a:r>
            <a:r>
              <a:rPr lang="el-GR" dirty="0" smtClean="0">
                <a:cs typeface="Times New Roman" charset="0"/>
              </a:rPr>
              <a:t>.), ξύλινα φωτιστικά, διακοσμητικά αντικείμενα, κ.α.</a:t>
            </a:r>
            <a:endParaRPr lang="el-GR" dirty="0"/>
          </a:p>
        </p:txBody>
      </p:sp>
      <p:pic>
        <p:nvPicPr>
          <p:cNvPr id="6" name="Picture 4" descr="http://www.woodenlegs.gr/image/cache/data/BANERS/KAGELA-1-980x280.jpg"/>
          <p:cNvPicPr>
            <a:picLocks noChangeAspect="1" noChangeArrowheads="1"/>
          </p:cNvPicPr>
          <p:nvPr/>
        </p:nvPicPr>
        <p:blipFill>
          <a:blip r:embed="rId4">
            <a:lum contrast="10000"/>
          </a:blip>
          <a:srcRect l="6122" r="6632"/>
          <a:stretch>
            <a:fillRect/>
          </a:stretch>
        </p:blipFill>
        <p:spPr bwMode="auto">
          <a:xfrm>
            <a:off x="1571604" y="1643050"/>
            <a:ext cx="5889849" cy="1928826"/>
          </a:xfrm>
          <a:prstGeom prst="rect">
            <a:avLst/>
          </a:prstGeom>
          <a:noFill/>
        </p:spPr>
      </p:pic>
      <p:pic>
        <p:nvPicPr>
          <p:cNvPr id="7" name="6 - Εικόνα" descr="https://encrypted-tbn3.gstatic.com/images?q=tbn:ANd9GcR-fDskNMeC9B0FX_7zlAAB5nq9A_FqodggOb8KUc6wUxrVoaOR"/>
          <p:cNvPicPr/>
          <p:nvPr/>
        </p:nvPicPr>
        <p:blipFill>
          <a:blip r:embed="rId5"/>
          <a:srcRect/>
          <a:stretch>
            <a:fillRect/>
          </a:stretch>
        </p:blipFill>
        <p:spPr bwMode="auto">
          <a:xfrm>
            <a:off x="5643570" y="3857628"/>
            <a:ext cx="3000396" cy="284293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533400"/>
            <a:ext cx="8382000" cy="5859463"/>
          </a:xfrm>
          <a:prstGeom prst="rect">
            <a:avLst/>
          </a:prstGeom>
          <a:noFill/>
          <a:ln w="9525">
            <a:noFill/>
            <a:miter lim="800000"/>
            <a:headEnd/>
            <a:tailEnd/>
          </a:ln>
          <a:effectLst/>
        </p:spPr>
        <p:txBody>
          <a:bodyPr>
            <a:spAutoFit/>
          </a:bodyPr>
          <a:lstStyle/>
          <a:p>
            <a:pPr>
              <a:spcBef>
                <a:spcPct val="50000"/>
              </a:spcBef>
              <a:buFontTx/>
              <a:buChar char="•"/>
            </a:pPr>
            <a:r>
              <a:rPr lang="el-GR" sz="2800"/>
              <a:t> </a:t>
            </a:r>
            <a:r>
              <a:rPr lang="el-GR" sz="2800">
                <a:cs typeface="Times New Roman" charset="0"/>
              </a:rPr>
              <a:t>Στην άλλη πλευρά της βάσης βρίσκεται η </a:t>
            </a:r>
            <a:r>
              <a:rPr lang="el-GR" sz="2800" b="1" i="1">
                <a:cs typeface="Times New Roman" charset="0"/>
              </a:rPr>
              <a:t>πόντα</a:t>
            </a:r>
            <a:r>
              <a:rPr lang="el-GR" sz="2800">
                <a:cs typeface="Times New Roman" charset="0"/>
              </a:rPr>
              <a:t>, που συγκρατεί το κατεργαζόμενο τεμάχιο από το άλλο άκρο του</a:t>
            </a:r>
            <a:endParaRPr lang="el-GR" sz="2800"/>
          </a:p>
          <a:p>
            <a:pPr>
              <a:spcBef>
                <a:spcPct val="50000"/>
              </a:spcBef>
              <a:buFontTx/>
              <a:buChar char="•"/>
            </a:pPr>
            <a:r>
              <a:rPr lang="en-GB" sz="2800"/>
              <a:t> </a:t>
            </a:r>
            <a:r>
              <a:rPr lang="el-GR" sz="2800">
                <a:cs typeface="Times New Roman" charset="0"/>
              </a:rPr>
              <a:t>Η θέση της πόντας ρυθμίζεται ανάλογα με το μήκος του κατεργαζόμενου ξυλοτεμαχίου</a:t>
            </a:r>
            <a:r>
              <a:rPr lang="en-GB" sz="2800"/>
              <a:t> </a:t>
            </a:r>
            <a:endParaRPr lang="el-GR" sz="2800"/>
          </a:p>
          <a:p>
            <a:pPr>
              <a:spcBef>
                <a:spcPct val="50000"/>
              </a:spcBef>
              <a:buFontTx/>
              <a:buChar char="•"/>
            </a:pPr>
            <a:r>
              <a:rPr lang="el-GR" sz="2800"/>
              <a:t> </a:t>
            </a:r>
            <a:r>
              <a:rPr lang="el-GR" sz="2800">
                <a:cs typeface="Times New Roman" charset="0"/>
              </a:rPr>
              <a:t>Πάνω στο σκελετό του τόρνου στερεώνεται επίσης ένα κινητό μεταλλικό εξάρτημα, το </a:t>
            </a:r>
            <a:r>
              <a:rPr lang="el-GR" sz="2800" i="1">
                <a:cs typeface="Times New Roman" charset="0"/>
              </a:rPr>
              <a:t>σκαμνί</a:t>
            </a:r>
            <a:r>
              <a:rPr lang="el-GR" sz="2800">
                <a:cs typeface="Times New Roman" charset="0"/>
              </a:rPr>
              <a:t>, πάνω στο οποίο στηρίζεται το κοπτικό μέσο (</a:t>
            </a:r>
            <a:r>
              <a:rPr lang="el-GR" sz="2800" i="1">
                <a:cs typeface="Times New Roman" charset="0"/>
              </a:rPr>
              <a:t>σμίλη</a:t>
            </a:r>
            <a:r>
              <a:rPr lang="el-GR" sz="2800">
                <a:cs typeface="Times New Roman" charset="0"/>
              </a:rPr>
              <a:t>) την ώρα που τορνάρουμε. </a:t>
            </a:r>
            <a:endParaRPr lang="el-GR" sz="2800"/>
          </a:p>
          <a:p>
            <a:pPr>
              <a:spcBef>
                <a:spcPct val="50000"/>
              </a:spcBef>
              <a:buFontTx/>
              <a:buChar char="•"/>
            </a:pPr>
            <a:r>
              <a:rPr lang="el-GR" sz="2800"/>
              <a:t> </a:t>
            </a:r>
            <a:r>
              <a:rPr lang="el-GR" sz="2800">
                <a:cs typeface="Times New Roman" charset="0"/>
              </a:rPr>
              <a:t>Η θέση του σκαμνιού ρυθμίζεται δεξιά - αριστερά και πάνω - κάτω, ανάλογα με τη θέση που θέλουμε να έχουμε τη σμίλη</a:t>
            </a:r>
            <a:r>
              <a:rPr lang="en-GB" sz="2800"/>
              <a:t> </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p:cTn id="7" dur="500" fill="hold"/>
                                        <p:tgtEl>
                                          <p:spTgt spid="92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218">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9218">
                                            <p:txEl>
                                              <p:pRg st="0" end="0"/>
                                            </p:txEl>
                                          </p:spTgt>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9218">
                                            <p:txEl>
                                              <p:pRg st="1" end="1"/>
                                            </p:txEl>
                                          </p:spTgt>
                                        </p:tgtEl>
                                        <p:attrNameLst>
                                          <p:attrName>style.visibility</p:attrName>
                                        </p:attrNameLst>
                                      </p:cBhvr>
                                      <p:to>
                                        <p:strVal val="visible"/>
                                      </p:to>
                                    </p:set>
                                    <p:anim calcmode="lin" valueType="num">
                                      <p:cBhvr>
                                        <p:cTn id="14" dur="5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218">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9218">
                                            <p:txEl>
                                              <p:pRg st="1" end="1"/>
                                            </p:txEl>
                                          </p:spTgt>
                                        </p:tgtEl>
                                        <p:attrNameLst>
                                          <p:attrName>ppt_x</p:attrName>
                                        </p:attrNameLst>
                                      </p:cBhvr>
                                      <p:tavLst>
                                        <p:tav tm="0">
                                          <p:val>
                                            <p:fltVal val="0.5"/>
                                          </p:val>
                                        </p:tav>
                                        <p:tav tm="100000">
                                          <p:val>
                                            <p:strVal val="#ppt_x"/>
                                          </p:val>
                                        </p:tav>
                                      </p:tavLst>
                                    </p:anim>
                                    <p:anim calcmode="lin" valueType="num">
                                      <p:cBhvr>
                                        <p:cTn id="17" dur="500" fill="hold"/>
                                        <p:tgtEl>
                                          <p:spTgt spid="9218">
                                            <p:txEl>
                                              <p:pRg st="1" end="1"/>
                                            </p:txEl>
                                          </p:spTgt>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9218">
                                            <p:txEl>
                                              <p:pRg st="2" end="2"/>
                                            </p:txEl>
                                          </p:spTgt>
                                        </p:tgtEl>
                                        <p:attrNameLst>
                                          <p:attrName>style.visibility</p:attrName>
                                        </p:attrNameLst>
                                      </p:cBhvr>
                                      <p:to>
                                        <p:strVal val="visible"/>
                                      </p:to>
                                    </p:set>
                                    <p:anim calcmode="lin" valueType="num">
                                      <p:cBhvr>
                                        <p:cTn id="21" dur="500" fill="hold"/>
                                        <p:tgtEl>
                                          <p:spTgt spid="921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218">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9218">
                                            <p:txEl>
                                              <p:pRg st="2" end="2"/>
                                            </p:txEl>
                                          </p:spTgt>
                                        </p:tgtEl>
                                        <p:attrNameLst>
                                          <p:attrName>ppt_x</p:attrName>
                                        </p:attrNameLst>
                                      </p:cBhvr>
                                      <p:tavLst>
                                        <p:tav tm="0">
                                          <p:val>
                                            <p:fltVal val="0.5"/>
                                          </p:val>
                                        </p:tav>
                                        <p:tav tm="100000">
                                          <p:val>
                                            <p:strVal val="#ppt_x"/>
                                          </p:val>
                                        </p:tav>
                                      </p:tavLst>
                                    </p:anim>
                                    <p:anim calcmode="lin" valueType="num">
                                      <p:cBhvr>
                                        <p:cTn id="24" dur="500" fill="hold"/>
                                        <p:tgtEl>
                                          <p:spTgt spid="9218">
                                            <p:txEl>
                                              <p:pRg st="2" end="2"/>
                                            </p:txEl>
                                          </p:spTgt>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9218">
                                            <p:txEl>
                                              <p:pRg st="3" end="3"/>
                                            </p:txEl>
                                          </p:spTgt>
                                        </p:tgtEl>
                                        <p:attrNameLst>
                                          <p:attrName>style.visibility</p:attrName>
                                        </p:attrNameLst>
                                      </p:cBhvr>
                                      <p:to>
                                        <p:strVal val="visible"/>
                                      </p:to>
                                    </p:set>
                                    <p:anim calcmode="lin" valueType="num">
                                      <p:cBhvr>
                                        <p:cTn id="28" dur="500" fill="hold"/>
                                        <p:tgtEl>
                                          <p:spTgt spid="921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218">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9218">
                                            <p:txEl>
                                              <p:pRg st="3" end="3"/>
                                            </p:txEl>
                                          </p:spTgt>
                                        </p:tgtEl>
                                        <p:attrNameLst>
                                          <p:attrName>ppt_x</p:attrName>
                                        </p:attrNameLst>
                                      </p:cBhvr>
                                      <p:tavLst>
                                        <p:tav tm="0">
                                          <p:val>
                                            <p:fltVal val="0.5"/>
                                          </p:val>
                                        </p:tav>
                                        <p:tav tm="100000">
                                          <p:val>
                                            <p:strVal val="#ppt_x"/>
                                          </p:val>
                                        </p:tav>
                                      </p:tavLst>
                                    </p:anim>
                                    <p:anim calcmode="lin" valueType="num">
                                      <p:cBhvr>
                                        <p:cTn id="31" dur="500" fill="hold"/>
                                        <p:tgtEl>
                                          <p:spTgt spid="9218">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t 124"/>
          <p:cNvPicPr/>
          <p:nvPr/>
        </p:nvPicPr>
        <p:blipFill>
          <a:blip r:embed="rId3" cstate="print"/>
          <a:srcRect/>
          <a:stretch>
            <a:fillRect/>
          </a:stretch>
        </p:blipFill>
        <p:spPr bwMode="auto">
          <a:xfrm>
            <a:off x="1142976" y="1071546"/>
            <a:ext cx="6786610" cy="4572032"/>
          </a:xfrm>
          <a:prstGeom prst="rect">
            <a:avLst/>
          </a:prstGeom>
          <a:noFill/>
          <a:ln w="9525">
            <a:solidFill>
              <a:schemeClr val="tx1"/>
            </a:solidFill>
            <a:miter lim="800000"/>
            <a:headEnd/>
            <a:tailEnd/>
          </a:ln>
        </p:spPr>
      </p:pic>
      <p:sp>
        <p:nvSpPr>
          <p:cNvPr id="4" name="3 - TextBox"/>
          <p:cNvSpPr txBox="1"/>
          <p:nvPr/>
        </p:nvSpPr>
        <p:spPr>
          <a:xfrm>
            <a:off x="1071538" y="5715016"/>
            <a:ext cx="7215238" cy="461665"/>
          </a:xfrm>
          <a:prstGeom prst="rect">
            <a:avLst/>
          </a:prstGeom>
          <a:noFill/>
        </p:spPr>
        <p:txBody>
          <a:bodyPr wrap="square" rtlCol="0">
            <a:spAutoFit/>
          </a:bodyPr>
          <a:lstStyle/>
          <a:p>
            <a:pPr algn="ctr"/>
            <a:r>
              <a:rPr lang="el-GR" dirty="0" smtClean="0"/>
              <a:t>Τόρνος απλού σημείου με σύστημα αντιγραφής</a:t>
            </a:r>
            <a:endParaRPr lang="el-GR" dirty="0"/>
          </a:p>
        </p:txBody>
      </p:sp>
    </p:spTree>
  </p:cSld>
  <p:clrMapOvr>
    <a:masterClrMapping/>
  </p:clrMapOvr>
  <p:transition>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https://encrypted-tbn3.gstatic.com/images?q=tbn:ANd9GcR-fDskNMeC9B0FX_7zlAAB5nq9A_FqodggOb8KUc6wUxrVoaOR"/>
          <p:cNvPicPr/>
          <p:nvPr/>
        </p:nvPicPr>
        <p:blipFill>
          <a:blip r:embed="rId3"/>
          <a:srcRect/>
          <a:stretch>
            <a:fillRect/>
          </a:stretch>
        </p:blipFill>
        <p:spPr bwMode="auto">
          <a:xfrm>
            <a:off x="1928794" y="1071546"/>
            <a:ext cx="5214974" cy="4429156"/>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http://billswoodcreations.com/images/z02_mount_wood.jpg"/>
          <p:cNvPicPr/>
          <p:nvPr/>
        </p:nvPicPr>
        <p:blipFill>
          <a:blip r:embed="rId3" cstate="print"/>
          <a:srcRect/>
          <a:stretch>
            <a:fillRect/>
          </a:stretch>
        </p:blipFill>
        <p:spPr bwMode="auto">
          <a:xfrm>
            <a:off x="285720" y="214290"/>
            <a:ext cx="4429156" cy="3143272"/>
          </a:xfrm>
          <a:prstGeom prst="rect">
            <a:avLst/>
          </a:prstGeom>
          <a:noFill/>
          <a:ln w="9525">
            <a:solidFill>
              <a:schemeClr val="tx1"/>
            </a:solidFill>
            <a:miter lim="800000"/>
            <a:headEnd/>
            <a:tailEnd/>
          </a:ln>
        </p:spPr>
      </p:pic>
      <p:pic>
        <p:nvPicPr>
          <p:cNvPr id="4" name="3 - Εικόνα" descr="http://colinhansen.files.wordpress.com/2009/10/wood-lathe-christs.jpg"/>
          <p:cNvPicPr/>
          <p:nvPr/>
        </p:nvPicPr>
        <p:blipFill>
          <a:blip r:embed="rId4" cstate="print"/>
          <a:srcRect/>
          <a:stretch>
            <a:fillRect/>
          </a:stretch>
        </p:blipFill>
        <p:spPr bwMode="auto">
          <a:xfrm>
            <a:off x="4286248" y="3500438"/>
            <a:ext cx="4572032" cy="321471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http://www.sip-group.com/acatalog/01936.jpg"/>
          <p:cNvPicPr/>
          <p:nvPr/>
        </p:nvPicPr>
        <p:blipFill>
          <a:blip r:embed="rId3" cstate="print"/>
          <a:srcRect/>
          <a:stretch>
            <a:fillRect/>
          </a:stretch>
        </p:blipFill>
        <p:spPr bwMode="auto">
          <a:xfrm>
            <a:off x="1571604" y="1714488"/>
            <a:ext cx="5929354" cy="3000396"/>
          </a:xfrm>
          <a:prstGeom prst="rect">
            <a:avLst/>
          </a:prstGeom>
          <a:noFill/>
          <a:ln w="9525">
            <a:solidFill>
              <a:schemeClr val="tx1"/>
            </a:solidFill>
            <a:miter lim="800000"/>
            <a:headEnd/>
            <a:tailEnd/>
          </a:ln>
        </p:spPr>
      </p:pic>
    </p:spTree>
  </p:cSld>
  <p:clrMapOvr>
    <a:masterClrMapping/>
  </p:clrMapOvr>
  <p:transition>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http://hupshenghware.com/images/Jet%20Wood%20Turning%20Lathe%20JML-10141.png"/>
          <p:cNvPicPr/>
          <p:nvPr/>
        </p:nvPicPr>
        <p:blipFill>
          <a:blip r:embed="rId3" cstate="print"/>
          <a:srcRect t="12500" b="16071"/>
          <a:stretch>
            <a:fillRect/>
          </a:stretch>
        </p:blipFill>
        <p:spPr bwMode="auto">
          <a:xfrm>
            <a:off x="214282" y="357166"/>
            <a:ext cx="3857652" cy="2428892"/>
          </a:xfrm>
          <a:prstGeom prst="rect">
            <a:avLst/>
          </a:prstGeom>
          <a:noFill/>
          <a:ln w="9525">
            <a:solidFill>
              <a:schemeClr val="tx1"/>
            </a:solidFill>
            <a:miter lim="800000"/>
            <a:headEnd/>
            <a:tailEnd/>
          </a:ln>
        </p:spPr>
      </p:pic>
      <p:pic>
        <p:nvPicPr>
          <p:cNvPr id="4" name="3 - Εικόνα" descr="http://www.quality-woodworking-tools.com/tools/63938_WTL95SIL_large.jpg"/>
          <p:cNvPicPr/>
          <p:nvPr/>
        </p:nvPicPr>
        <p:blipFill>
          <a:blip r:embed="rId4" cstate="print"/>
          <a:srcRect/>
          <a:stretch>
            <a:fillRect/>
          </a:stretch>
        </p:blipFill>
        <p:spPr bwMode="auto">
          <a:xfrm>
            <a:off x="3714744" y="3000372"/>
            <a:ext cx="5072098" cy="3643338"/>
          </a:xfrm>
          <a:prstGeom prst="rect">
            <a:avLst/>
          </a:prstGeom>
          <a:noFill/>
          <a:ln w="9525">
            <a:solidFill>
              <a:schemeClr val="tx1"/>
            </a:solidFill>
            <a:miter lim="800000"/>
            <a:headEnd/>
            <a:tailEnd/>
          </a:ln>
        </p:spPr>
      </p:pic>
    </p:spTree>
  </p:cSld>
  <p:clrMapOvr>
    <a:masterClrMapping/>
  </p:clrMapOvr>
  <p:transition>
    <p:pull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s://s3.amazonaws.com/lumberjocks.com/lu9seco.jpg"/>
          <p:cNvPicPr/>
          <p:nvPr/>
        </p:nvPicPr>
        <p:blipFill>
          <a:blip r:embed="rId3" cstate="print"/>
          <a:srcRect/>
          <a:stretch>
            <a:fillRect/>
          </a:stretch>
        </p:blipFill>
        <p:spPr bwMode="auto">
          <a:xfrm>
            <a:off x="642910" y="428604"/>
            <a:ext cx="3357586" cy="2857520"/>
          </a:xfrm>
          <a:prstGeom prst="rect">
            <a:avLst/>
          </a:prstGeom>
          <a:noFill/>
          <a:ln w="9525">
            <a:solidFill>
              <a:schemeClr val="tx1"/>
            </a:solidFill>
            <a:miter lim="800000"/>
            <a:headEnd/>
            <a:tailEnd/>
          </a:ln>
        </p:spPr>
      </p:pic>
      <p:pic>
        <p:nvPicPr>
          <p:cNvPr id="3" name="2 - Εικόνα" descr="http://3.bp.blogspot.com/_W1x0C8rk2XA/TRwSrUmSd8I/AAAAAAAAAT8/siLFa1TWcV0/s1600/wood-lathe-start.jpg"/>
          <p:cNvPicPr/>
          <p:nvPr/>
        </p:nvPicPr>
        <p:blipFill>
          <a:blip r:embed="rId4" cstate="print"/>
          <a:srcRect/>
          <a:stretch>
            <a:fillRect/>
          </a:stretch>
        </p:blipFill>
        <p:spPr bwMode="auto">
          <a:xfrm>
            <a:off x="5214942" y="3714752"/>
            <a:ext cx="3643338" cy="2857520"/>
          </a:xfrm>
          <a:prstGeom prst="rect">
            <a:avLst/>
          </a:prstGeom>
          <a:noFill/>
          <a:ln w="9525">
            <a:noFill/>
            <a:miter lim="800000"/>
            <a:headEnd/>
            <a:tailEnd/>
          </a:ln>
        </p:spPr>
      </p:pic>
      <p:pic>
        <p:nvPicPr>
          <p:cNvPr id="4" name="3 - Εικόνα" descr="http://www.subsassy.com/shop/wp-content/uploads/2008/11/img_0238.JPG"/>
          <p:cNvPicPr/>
          <p:nvPr/>
        </p:nvPicPr>
        <p:blipFill>
          <a:blip r:embed="rId5" cstate="print"/>
          <a:srcRect/>
          <a:stretch>
            <a:fillRect/>
          </a:stretch>
        </p:blipFill>
        <p:spPr bwMode="auto">
          <a:xfrm>
            <a:off x="571472" y="3929066"/>
            <a:ext cx="3429024" cy="2571768"/>
          </a:xfrm>
          <a:prstGeom prst="rect">
            <a:avLst/>
          </a:prstGeom>
          <a:noFill/>
          <a:ln w="9525">
            <a:solidFill>
              <a:schemeClr val="tx1"/>
            </a:solidFill>
            <a:miter lim="800000"/>
            <a:headEnd/>
            <a:tailEnd/>
          </a:ln>
        </p:spPr>
      </p:pic>
      <p:pic>
        <p:nvPicPr>
          <p:cNvPr id="5" name="4 - Εικόνα" descr="http://elementalartsandculture.files.wordpress.com/2012/08/on-the-lathe-0101.jpg"/>
          <p:cNvPicPr/>
          <p:nvPr/>
        </p:nvPicPr>
        <p:blipFill>
          <a:blip r:embed="rId6" cstate="print"/>
          <a:srcRect/>
          <a:stretch>
            <a:fillRect/>
          </a:stretch>
        </p:blipFill>
        <p:spPr bwMode="auto">
          <a:xfrm>
            <a:off x="5286380" y="500042"/>
            <a:ext cx="3500462" cy="2857520"/>
          </a:xfrm>
          <a:prstGeom prst="rect">
            <a:avLst/>
          </a:prstGeom>
          <a:noFill/>
          <a:ln w="9525">
            <a:solidFill>
              <a:schemeClr val="tx1"/>
            </a:solidFill>
            <a:miter lim="800000"/>
            <a:headEnd/>
            <a:tailEnd/>
          </a:ln>
        </p:spPr>
      </p:pic>
    </p:spTree>
  </p:cSld>
  <p:clrMapOvr>
    <a:masterClrMapping/>
  </p:clrMapOvr>
  <p:transition>
    <p:pull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http://www.extremetech.com/wp-content/uploads/2012/11/wooden-lathe.jpg"/>
          <p:cNvPicPr/>
          <p:nvPr/>
        </p:nvPicPr>
        <p:blipFill>
          <a:blip r:embed="rId3" cstate="print"/>
          <a:srcRect/>
          <a:stretch>
            <a:fillRect/>
          </a:stretch>
        </p:blipFill>
        <p:spPr bwMode="auto">
          <a:xfrm>
            <a:off x="357158" y="214290"/>
            <a:ext cx="4357718" cy="3071834"/>
          </a:xfrm>
          <a:prstGeom prst="rect">
            <a:avLst/>
          </a:prstGeom>
          <a:noFill/>
          <a:ln w="9525">
            <a:noFill/>
            <a:miter lim="800000"/>
            <a:headEnd/>
            <a:tailEnd/>
          </a:ln>
        </p:spPr>
      </p:pic>
      <p:pic>
        <p:nvPicPr>
          <p:cNvPr id="4" name="3 - Εικόνα" descr="https://c2.staticflickr.com/4/3525/4012317600_800e19ef6a_z.jpg"/>
          <p:cNvPicPr/>
          <p:nvPr/>
        </p:nvPicPr>
        <p:blipFill>
          <a:blip r:embed="rId4" cstate="print"/>
          <a:srcRect/>
          <a:stretch>
            <a:fillRect/>
          </a:stretch>
        </p:blipFill>
        <p:spPr bwMode="auto">
          <a:xfrm>
            <a:off x="4929190" y="3286124"/>
            <a:ext cx="3929090" cy="3071834"/>
          </a:xfrm>
          <a:prstGeom prst="rect">
            <a:avLst/>
          </a:prstGeom>
          <a:noFill/>
          <a:ln w="9525">
            <a:noFill/>
            <a:miter lim="800000"/>
            <a:headEnd/>
            <a:tailEnd/>
          </a:ln>
        </p:spPr>
      </p:pic>
      <p:pic>
        <p:nvPicPr>
          <p:cNvPr id="5" name="4 - Εικόνα" descr="https://encrypted-tbn3.gstatic.com/images?q=tbn:ANd9GcQVYgnXsDBvIdRQU-hN8YlruJhfAadWFUUHnnUESHdNEdaRLl4KSQ"/>
          <p:cNvPicPr/>
          <p:nvPr/>
        </p:nvPicPr>
        <p:blipFill>
          <a:blip r:embed="rId5"/>
          <a:srcRect/>
          <a:stretch>
            <a:fillRect/>
          </a:stretch>
        </p:blipFill>
        <p:spPr bwMode="auto">
          <a:xfrm>
            <a:off x="1214414" y="3643314"/>
            <a:ext cx="2143140" cy="3000396"/>
          </a:xfrm>
          <a:prstGeom prst="rect">
            <a:avLst/>
          </a:prstGeom>
          <a:noFill/>
          <a:ln w="9525">
            <a:noFill/>
            <a:miter lim="800000"/>
            <a:headEnd/>
            <a:tailEnd/>
          </a:ln>
        </p:spPr>
      </p:pic>
      <p:pic>
        <p:nvPicPr>
          <p:cNvPr id="6" name="5 - Εικόνα" descr="http://upload.wikimedia.org/wikipedia/commons/c/c6/Bowl_made_of_Ambrosia_Maple,_turned_on_wood_lathe.jpg"/>
          <p:cNvPicPr/>
          <p:nvPr/>
        </p:nvPicPr>
        <p:blipFill>
          <a:blip r:embed="rId6" cstate="print"/>
          <a:srcRect/>
          <a:stretch>
            <a:fillRect/>
          </a:stretch>
        </p:blipFill>
        <p:spPr bwMode="auto">
          <a:xfrm>
            <a:off x="6000760" y="785794"/>
            <a:ext cx="2143140" cy="178595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1143000"/>
          </a:xfrm>
        </p:spPr>
        <p:txBody>
          <a:bodyPr/>
          <a:lstStyle/>
          <a:p>
            <a:r>
              <a:rPr lang="el-GR" sz="3200" b="1" i="1" dirty="0"/>
              <a:t>ΣΧΕΣΗ ΤΑΧΥΤΗΤΑΣ ΠΕΡΙΣΤΡΟΦΗΣ-ΔΙΑΜΕΤΡΟΥ ΞΥΛΟΤΕΜΑΧΙΟΥ</a:t>
            </a:r>
            <a:endParaRPr lang="en-GB" sz="3200" b="1" i="1" dirty="0"/>
          </a:p>
        </p:txBody>
      </p:sp>
      <p:sp>
        <p:nvSpPr>
          <p:cNvPr id="12291" name="Text Box 3"/>
          <p:cNvSpPr txBox="1">
            <a:spLocks noChangeArrowheads="1"/>
          </p:cNvSpPr>
          <p:nvPr/>
        </p:nvSpPr>
        <p:spPr bwMode="auto">
          <a:xfrm>
            <a:off x="228600" y="1905000"/>
            <a:ext cx="8763000" cy="5432425"/>
          </a:xfrm>
          <a:prstGeom prst="rect">
            <a:avLst/>
          </a:prstGeom>
          <a:noFill/>
          <a:ln w="9525">
            <a:noFill/>
            <a:miter lim="800000"/>
            <a:headEnd/>
            <a:tailEnd/>
          </a:ln>
          <a:effectLst/>
        </p:spPr>
        <p:txBody>
          <a:bodyPr>
            <a:spAutoFit/>
          </a:bodyPr>
          <a:lstStyle/>
          <a:p>
            <a:pPr algn="just">
              <a:spcBef>
                <a:spcPct val="50000"/>
              </a:spcBef>
              <a:buFontTx/>
              <a:buChar char="•"/>
            </a:pPr>
            <a:r>
              <a:rPr lang="el-GR" sz="2800" dirty="0">
                <a:cs typeface="Times New Roman" charset="0"/>
              </a:rPr>
              <a:t>Η ταχύτητα περιστροφής του τόρνου (στροφές) είναι αντιστρόφως ανάλογη με τη διάμετρο του ξύλου που τορνάρεται </a:t>
            </a:r>
            <a:endParaRPr lang="el-GR" sz="2800" dirty="0"/>
          </a:p>
          <a:p>
            <a:pPr algn="just">
              <a:spcBef>
                <a:spcPct val="50000"/>
              </a:spcBef>
              <a:buFontTx/>
              <a:buChar char="•"/>
            </a:pPr>
            <a:r>
              <a:rPr lang="el-GR" sz="2800" dirty="0">
                <a:cs typeface="Times New Roman" charset="0"/>
              </a:rPr>
              <a:t>Ξύλα μεγάλης διαμέτρου απαιτούν μικρή ταχύτητα, ενώ λεπτά ξύλα μεγαλύτερη ταχύτητα, ώστε η περιφέρεια του ξύλου να κινείται με μια ταχύτητα περίπου 8 </a:t>
            </a:r>
            <a:r>
              <a:rPr lang="en-US" sz="2800" dirty="0">
                <a:cs typeface="Times New Roman" charset="0"/>
              </a:rPr>
              <a:t>m</a:t>
            </a:r>
            <a:r>
              <a:rPr lang="el-GR" sz="2800" dirty="0">
                <a:cs typeface="Times New Roman" charset="0"/>
              </a:rPr>
              <a:t>/</a:t>
            </a:r>
            <a:r>
              <a:rPr lang="en-US" sz="2800" dirty="0">
                <a:cs typeface="Times New Roman" charset="0"/>
              </a:rPr>
              <a:t>sec</a:t>
            </a:r>
            <a:r>
              <a:rPr lang="el-GR" sz="2800" dirty="0">
                <a:cs typeface="Times New Roman" charset="0"/>
              </a:rPr>
              <a:t> </a:t>
            </a:r>
            <a:endParaRPr lang="el-GR" sz="2800" dirty="0"/>
          </a:p>
          <a:p>
            <a:pPr algn="just">
              <a:spcBef>
                <a:spcPct val="50000"/>
              </a:spcBef>
              <a:buFontTx/>
              <a:buChar char="•"/>
            </a:pPr>
            <a:r>
              <a:rPr lang="el-GR" sz="2800" dirty="0">
                <a:cs typeface="Times New Roman" charset="0"/>
              </a:rPr>
              <a:t>Για να επιτευχθεί αυτό σε ξύλα με μεγάλη διάμετρο προσαρμόζεται το λουρί στη μεγάλη τροχαλία του άξονα και τη μικρή τροχαλία του κινητήρα, ενώ το αντίθετο συμβαίνει σε λεπτά ξύλα.</a:t>
            </a:r>
          </a:p>
          <a:p>
            <a:pPr>
              <a:spcBef>
                <a:spcPct val="50000"/>
              </a:spcBef>
            </a:pPr>
            <a:endParaRPr lang="en-GB" sz="2800"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300" fill="hold"/>
                                        <p:tgtEl>
                                          <p:spTgt spid="12290"/>
                                        </p:tgtEl>
                                        <p:attrNameLst>
                                          <p:attrName>ppt_w</p:attrName>
                                        </p:attrNameLst>
                                      </p:cBhvr>
                                      <p:tavLst>
                                        <p:tav tm="0">
                                          <p:val>
                                            <p:fltVal val="0"/>
                                          </p:val>
                                        </p:tav>
                                        <p:tav tm="100000">
                                          <p:val>
                                            <p:strVal val="#ppt_w"/>
                                          </p:val>
                                        </p:tav>
                                      </p:tavLst>
                                    </p:anim>
                                    <p:anim calcmode="lin" valueType="num">
                                      <p:cBhvr>
                                        <p:cTn id="8" dur="300" fill="hold"/>
                                        <p:tgtEl>
                                          <p:spTgt spid="12290"/>
                                        </p:tgtEl>
                                        <p:attrNameLst>
                                          <p:attrName>ppt_h</p:attrName>
                                        </p:attrNameLst>
                                      </p:cBhvr>
                                      <p:tavLst>
                                        <p:tav tm="0">
                                          <p:val>
                                            <p:fltVal val="0"/>
                                          </p:val>
                                        </p:tav>
                                        <p:tav tm="100000">
                                          <p:val>
                                            <p:strVal val="#ppt_h"/>
                                          </p:val>
                                        </p:tav>
                                      </p:tavLst>
                                    </p:anim>
                                    <p:anim calcmode="lin" valueType="num">
                                      <p:cBhvr>
                                        <p:cTn id="9" dur="300" fill="hold"/>
                                        <p:tgtEl>
                                          <p:spTgt spid="12290"/>
                                        </p:tgtEl>
                                        <p:attrNameLst>
                                          <p:attrName>ppt_x</p:attrName>
                                        </p:attrNameLst>
                                      </p:cBhvr>
                                      <p:tavLst>
                                        <p:tav tm="0">
                                          <p:val>
                                            <p:fltVal val="0.5"/>
                                          </p:val>
                                        </p:tav>
                                        <p:tav tm="100000">
                                          <p:val>
                                            <p:strVal val="#ppt_x"/>
                                          </p:val>
                                        </p:tav>
                                      </p:tavLst>
                                    </p:anim>
                                    <p:anim calcmode="lin" valueType="num">
                                      <p:cBhvr>
                                        <p:cTn id="10" dur="300" fill="hold"/>
                                        <p:tgtEl>
                                          <p:spTgt spid="12290"/>
                                        </p:tgtEl>
                                        <p:attrNameLst>
                                          <p:attrName>ppt_y</p:attrName>
                                        </p:attrNameLst>
                                      </p:cBhvr>
                                      <p:tavLst>
                                        <p:tav tm="0">
                                          <p:val>
                                            <p:fltVal val="0.5"/>
                                          </p:val>
                                        </p:tav>
                                        <p:tav tm="100000">
                                          <p:val>
                                            <p:strVal val="#ppt_y"/>
                                          </p:val>
                                        </p:tav>
                                      </p:tavLst>
                                    </p:anim>
                                  </p:childTnLst>
                                </p:cTn>
                              </p:par>
                            </p:childTnLst>
                          </p:cTn>
                        </p:par>
                        <p:par>
                          <p:cTn id="11" fill="hold">
                            <p:stCondLst>
                              <p:cond delay="1200"/>
                            </p:stCondLst>
                            <p:childTnLst>
                              <p:par>
                                <p:cTn id="12" presetID="3" presetClass="entr" presetSubtype="10" fill="hold" grpId="0" nodeType="afterEffect">
                                  <p:stCondLst>
                                    <p:cond delay="1000"/>
                                  </p:stCondLst>
                                  <p:childTnLst>
                                    <p:set>
                                      <p:cBhvr>
                                        <p:cTn id="13"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14" dur="500"/>
                                        <p:tgtEl>
                                          <p:spTgt spid="12291">
                                            <p:txEl>
                                              <p:pRg st="0" end="0"/>
                                            </p:txEl>
                                          </p:spTgt>
                                        </p:tgtEl>
                                      </p:cBhvr>
                                    </p:animEffect>
                                  </p:childTnLst>
                                </p:cTn>
                              </p:par>
                            </p:childTnLst>
                          </p:cTn>
                        </p:par>
                        <p:par>
                          <p:cTn id="15" fill="hold">
                            <p:stCondLst>
                              <p:cond delay="2700"/>
                            </p:stCondLst>
                            <p:childTnLst>
                              <p:par>
                                <p:cTn id="16" presetID="3" presetClass="entr" presetSubtype="10" fill="hold" grpId="0" nodeType="afterEffect">
                                  <p:stCondLst>
                                    <p:cond delay="1000"/>
                                  </p:stCondLst>
                                  <p:childTnLst>
                                    <p:set>
                                      <p:cBhvr>
                                        <p:cTn id="17"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8" dur="500"/>
                                        <p:tgtEl>
                                          <p:spTgt spid="12291">
                                            <p:txEl>
                                              <p:pRg st="1" end="1"/>
                                            </p:txEl>
                                          </p:spTgt>
                                        </p:tgtEl>
                                      </p:cBhvr>
                                    </p:animEffect>
                                  </p:childTnLst>
                                </p:cTn>
                              </p:par>
                            </p:childTnLst>
                          </p:cTn>
                        </p:par>
                        <p:par>
                          <p:cTn id="19" fill="hold">
                            <p:stCondLst>
                              <p:cond delay="4200"/>
                            </p:stCondLst>
                            <p:childTnLst>
                              <p:par>
                                <p:cTn id="20" presetID="3" presetClass="entr" presetSubtype="10" fill="hold" grpId="0" nodeType="afterEffect">
                                  <p:stCondLst>
                                    <p:cond delay="100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22"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advAuto="100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57200"/>
            <a:ext cx="7772400" cy="1143000"/>
          </a:xfrm>
        </p:spPr>
        <p:txBody>
          <a:bodyPr/>
          <a:lstStyle/>
          <a:p>
            <a:r>
              <a:rPr lang="el-GR" sz="3200" b="1" i="1" dirty="0"/>
              <a:t>ΠΛΕΟΝΕΚΤΗΜΑΤΑ-ΜΕΙΟΝΕΚΤΗΜΑΤΑ ΤΟΡΝΟΥ ΑΠΛΟΥ ΣΗΜΕΙΟΥ</a:t>
            </a:r>
            <a:endParaRPr lang="en-GB" sz="3200" b="1" i="1" dirty="0"/>
          </a:p>
        </p:txBody>
      </p:sp>
      <p:sp>
        <p:nvSpPr>
          <p:cNvPr id="13315" name="Text Box 3"/>
          <p:cNvSpPr txBox="1">
            <a:spLocks noChangeArrowheads="1"/>
          </p:cNvSpPr>
          <p:nvPr/>
        </p:nvSpPr>
        <p:spPr bwMode="auto">
          <a:xfrm>
            <a:off x="228600" y="2133600"/>
            <a:ext cx="8305800" cy="5003800"/>
          </a:xfrm>
          <a:prstGeom prst="rect">
            <a:avLst/>
          </a:prstGeom>
          <a:noFill/>
          <a:ln w="9525">
            <a:noFill/>
            <a:miter lim="800000"/>
            <a:headEnd/>
            <a:tailEnd/>
          </a:ln>
          <a:effectLst/>
        </p:spPr>
        <p:txBody>
          <a:bodyPr>
            <a:spAutoFit/>
          </a:bodyPr>
          <a:lstStyle/>
          <a:p>
            <a:pPr algn="just">
              <a:spcBef>
                <a:spcPct val="50000"/>
              </a:spcBef>
            </a:pPr>
            <a:r>
              <a:rPr lang="el-GR" sz="2800">
                <a:cs typeface="Times New Roman" charset="0"/>
              </a:rPr>
              <a:t>Οι τόρνοι απλού σημείου έχουν χαμηλό κόστος κατεργασίας επειδή χρησιμοποιούν το ίδιο κοπτικό μέσο σε όλη τη διαδικασία τορναρίσματος, αλλά δυσκολεύονται να δημιουργήσουν πολύπλοκες μορφές (π.χ. εσοχές, εξοχές, κ.λ.π.). Η διαδικασία τοποθέτησης του κοπτικού μέσου είναι απλή και σχετικά γρήγορη σε σχέση με τις άλλες κατηγορίες τόρνων, αλλά η παραγωγικότητα είναι χαμηλή. Οι τόρνοι απλού σημείου χρησιμοποιούνται για την παραγωγή ξυλοτεμαχίων με απλές σχεδιάσεις σε μικρές ποσότητες.</a:t>
            </a:r>
          </a:p>
          <a:p>
            <a:pPr>
              <a:spcBef>
                <a:spcPct val="50000"/>
              </a:spcBef>
            </a:pPr>
            <a:endParaRPr lang="en-GB" sz="28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iterate type="wd">
                                    <p:tmPct val="100000"/>
                                  </p:iterate>
                                  <p:childTnLst>
                                    <p:set>
                                      <p:cBhvr>
                                        <p:cTn id="6" dur="1" fill="hold">
                                          <p:stCondLst>
                                            <p:cond delay="0"/>
                                          </p:stCondLst>
                                        </p:cTn>
                                        <p:tgtEl>
                                          <p:spTgt spid="13314"/>
                                        </p:tgtEl>
                                        <p:attrNameLst>
                                          <p:attrName>style.visibility</p:attrName>
                                        </p:attrNameLst>
                                      </p:cBhvr>
                                      <p:to>
                                        <p:strVal val="visible"/>
                                      </p:to>
                                    </p:set>
                                    <p:animEffect transition="in" filter="checkerboard(down)">
                                      <p:cBhvr>
                                        <p:cTn id="7" dur="300"/>
                                        <p:tgtEl>
                                          <p:spTgt spid="13314"/>
                                        </p:tgtEl>
                                      </p:cBhvr>
                                    </p:animEffect>
                                  </p:childTnLst>
                                </p:cTn>
                              </p:par>
                            </p:childTnLst>
                          </p:cTn>
                        </p:par>
                        <p:par>
                          <p:cTn id="8" fill="hold">
                            <p:stCondLst>
                              <p:cond delay="1200"/>
                            </p:stCondLst>
                            <p:childTnLst>
                              <p:par>
                                <p:cTn id="9" presetID="17" presetClass="entr" presetSubtype="8" fill="hold" grpId="0" nodeType="afterEffect">
                                  <p:stCondLst>
                                    <p:cond delay="1000"/>
                                  </p:stCondLst>
                                  <p:childTnLst>
                                    <p:set>
                                      <p:cBhvr>
                                        <p:cTn id="10" dur="1" fill="hold">
                                          <p:stCondLst>
                                            <p:cond delay="0"/>
                                          </p:stCondLst>
                                        </p:cTn>
                                        <p:tgtEl>
                                          <p:spTgt spid="13315">
                                            <p:txEl>
                                              <p:pRg st="0" end="0"/>
                                            </p:txEl>
                                          </p:spTgt>
                                        </p:tgtEl>
                                        <p:attrNameLst>
                                          <p:attrName>style.visibility</p:attrName>
                                        </p:attrNameLst>
                                      </p:cBhvr>
                                      <p:to>
                                        <p:strVal val="visible"/>
                                      </p:to>
                                    </p:set>
                                    <p:anim calcmode="lin" valueType="num">
                                      <p:cBhvr>
                                        <p:cTn id="11" dur="500" fill="hold"/>
                                        <p:tgtEl>
                                          <p:spTgt spid="13315">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13315">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331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ak.picdn.net/shutterstock/videos/2659019/preview/stock-footage-man-working-on-wood-lathe-creating-a-wooden-spinning-top-using-a-skew-chisel.jpg"/>
          <p:cNvPicPr>
            <a:picLocks noChangeAspect="1" noChangeArrowheads="1"/>
          </p:cNvPicPr>
          <p:nvPr/>
        </p:nvPicPr>
        <p:blipFill>
          <a:blip r:embed="rId3"/>
          <a:srcRect/>
          <a:stretch>
            <a:fillRect/>
          </a:stretch>
        </p:blipFill>
        <p:spPr bwMode="auto">
          <a:xfrm>
            <a:off x="4786314" y="642918"/>
            <a:ext cx="4071966" cy="2280302"/>
          </a:xfrm>
          <a:prstGeom prst="rect">
            <a:avLst/>
          </a:prstGeom>
          <a:noFill/>
        </p:spPr>
      </p:pic>
      <p:pic>
        <p:nvPicPr>
          <p:cNvPr id="113670" name="Picture 6" descr="http://www.wwgoa.com/wp-content/uploads/2013/02/onewaysander2hr.jpg"/>
          <p:cNvPicPr>
            <a:picLocks noChangeAspect="1" noChangeArrowheads="1"/>
          </p:cNvPicPr>
          <p:nvPr/>
        </p:nvPicPr>
        <p:blipFill>
          <a:blip r:embed="rId4"/>
          <a:srcRect/>
          <a:stretch>
            <a:fillRect/>
          </a:stretch>
        </p:blipFill>
        <p:spPr bwMode="auto">
          <a:xfrm>
            <a:off x="4786314" y="3571876"/>
            <a:ext cx="4106016" cy="2928958"/>
          </a:xfrm>
          <a:prstGeom prst="rect">
            <a:avLst/>
          </a:prstGeom>
          <a:noFill/>
        </p:spPr>
      </p:pic>
      <p:pic>
        <p:nvPicPr>
          <p:cNvPr id="113672" name="Picture 8" descr="http://www.toolstop.co.uk/components/com_virtuemart/shop_image/product/DRA-07989-2.jpg"/>
          <p:cNvPicPr>
            <a:picLocks noChangeAspect="1" noChangeArrowheads="1"/>
          </p:cNvPicPr>
          <p:nvPr/>
        </p:nvPicPr>
        <p:blipFill>
          <a:blip r:embed="rId5"/>
          <a:srcRect t="17316" b="17748"/>
          <a:stretch>
            <a:fillRect/>
          </a:stretch>
        </p:blipFill>
        <p:spPr bwMode="auto">
          <a:xfrm>
            <a:off x="285720" y="2000240"/>
            <a:ext cx="4290502" cy="2786082"/>
          </a:xfrm>
          <a:prstGeom prst="rect">
            <a:avLst/>
          </a:prstGeom>
          <a:noFill/>
        </p:spPr>
      </p:pic>
    </p:spTree>
  </p:cSld>
  <p:clrMapOvr>
    <a:masterClrMapping/>
  </p:clrMapOvr>
  <p:transition>
    <p:pull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1143000"/>
          </a:xfrm>
        </p:spPr>
        <p:txBody>
          <a:bodyPr/>
          <a:lstStyle/>
          <a:p>
            <a:r>
              <a:rPr lang="el-GR" b="1" i="1">
                <a:effectLst>
                  <a:outerShdw blurRad="38100" dist="38100" dir="2700000" algn="tl">
                    <a:srgbClr val="FFFFFF"/>
                  </a:outerShdw>
                </a:effectLst>
              </a:rPr>
              <a:t>ΤΟΡΝΟΣ ΤΥΠΟΥ </a:t>
            </a:r>
            <a:r>
              <a:rPr lang="en-US" b="1" i="1">
                <a:effectLst>
                  <a:outerShdw blurRad="38100" dist="38100" dir="2700000" algn="tl">
                    <a:srgbClr val="FFFFFF"/>
                  </a:outerShdw>
                </a:effectLst>
              </a:rPr>
              <a:t>ZUCKERMAN</a:t>
            </a:r>
            <a:endParaRPr lang="en-GB" b="1" i="1">
              <a:effectLst>
                <a:outerShdw blurRad="38100" dist="38100" dir="2700000" algn="tl">
                  <a:srgbClr val="FFFFFF"/>
                </a:outerShdw>
              </a:effectLst>
            </a:endParaRPr>
          </a:p>
        </p:txBody>
      </p:sp>
      <p:sp>
        <p:nvSpPr>
          <p:cNvPr id="14343" name="Rectangle 7"/>
          <p:cNvSpPr>
            <a:spLocks noChangeArrowheads="1"/>
          </p:cNvSpPr>
          <p:nvPr/>
        </p:nvSpPr>
        <p:spPr bwMode="auto">
          <a:xfrm>
            <a:off x="1000100" y="5143512"/>
            <a:ext cx="7358113" cy="1219200"/>
          </a:xfrm>
          <a:prstGeom prst="rect">
            <a:avLst/>
          </a:prstGeom>
          <a:noFill/>
          <a:ln w="9525">
            <a:noFill/>
            <a:miter lim="800000"/>
            <a:headEnd/>
            <a:tailEnd/>
          </a:ln>
          <a:effectLst/>
        </p:spPr>
        <p:txBody>
          <a:bodyPr/>
          <a:lstStyle/>
          <a:p>
            <a:pPr algn="just"/>
            <a:r>
              <a:rPr lang="el-GR" sz="1600" b="1" dirty="0">
                <a:cs typeface="Times New Roman" charset="0"/>
              </a:rPr>
              <a:t> </a:t>
            </a:r>
          </a:p>
          <a:p>
            <a:pPr algn="just" eaLnBrk="0" hangingPunct="0"/>
            <a:r>
              <a:rPr lang="el-GR" sz="1600" b="1" dirty="0">
                <a:cs typeface="Times New Roman" charset="0"/>
              </a:rPr>
              <a:t> </a:t>
            </a:r>
          </a:p>
          <a:p>
            <a:pPr algn="just" eaLnBrk="0" hangingPunct="0"/>
            <a:r>
              <a:rPr lang="el-GR" sz="1600" b="1" dirty="0">
                <a:cs typeface="Times New Roman" charset="0"/>
              </a:rPr>
              <a:t>1: Κατεργαζόμενο </a:t>
            </a:r>
            <a:r>
              <a:rPr lang="el-GR" sz="1600" b="1" dirty="0" err="1">
                <a:cs typeface="Times New Roman" charset="0"/>
              </a:rPr>
              <a:t>ξυλοτεμάχιο</a:t>
            </a:r>
            <a:r>
              <a:rPr lang="el-GR" sz="1600" b="1" dirty="0">
                <a:cs typeface="Times New Roman" charset="0"/>
              </a:rPr>
              <a:t>, 2: Πρωτότυπο αντιγραφής, 3: Κοπτικό μέσο (</a:t>
            </a:r>
            <a:r>
              <a:rPr lang="el-GR" sz="1600" b="1" dirty="0" err="1">
                <a:cs typeface="Times New Roman" charset="0"/>
              </a:rPr>
              <a:t>δισκοπρίονο</a:t>
            </a:r>
            <a:r>
              <a:rPr lang="el-GR" sz="1600" b="1" dirty="0">
                <a:cs typeface="Times New Roman" charset="0"/>
              </a:rPr>
              <a:t>), 4: Τριβείο ταινίας, 5: Πιεστικός οδηγός ταινίας, 6: Φορέας κίνησης κοπτικού μέσου, τριβείου, 7: Οδηγός κοπτικού μέσου, 8: Οδηγός τριβείου.</a:t>
            </a:r>
          </a:p>
          <a:p>
            <a:pPr algn="just" eaLnBrk="0" hangingPunct="0"/>
            <a:endParaRPr lang="el-GR" sz="3600" b="1" dirty="0"/>
          </a:p>
        </p:txBody>
      </p:sp>
      <p:pic>
        <p:nvPicPr>
          <p:cNvPr id="14344" name="Picture 8" descr="C:\Documents and Settings\georgiou\My Documents\My Pictures\zuckerman.tif"/>
          <p:cNvPicPr>
            <a:picLocks noChangeAspect="1" noChangeArrowheads="1"/>
          </p:cNvPicPr>
          <p:nvPr/>
        </p:nvPicPr>
        <p:blipFill>
          <a:blip r:embed="rId3">
            <a:lum bright="-10000" contrast="30000"/>
          </a:blip>
          <a:srcRect l="13125" r="17499"/>
          <a:stretch>
            <a:fillRect/>
          </a:stretch>
        </p:blipFill>
        <p:spPr bwMode="auto">
          <a:xfrm>
            <a:off x="1785918" y="1571612"/>
            <a:ext cx="5286412" cy="3717925"/>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14338"/>
                                        </p:tgtEl>
                                        <p:attrNameLst>
                                          <p:attrName>style.visibility</p:attrName>
                                        </p:attrNameLst>
                                      </p:cBhvr>
                                      <p:to>
                                        <p:strVal val="visible"/>
                                      </p:to>
                                    </p:set>
                                    <p:anim calcmode="lin" valueType="num">
                                      <p:cBhvr>
                                        <p:cTn id="7" dur="300" fill="hold"/>
                                        <p:tgtEl>
                                          <p:spTgt spid="14338"/>
                                        </p:tgtEl>
                                        <p:attrNameLst>
                                          <p:attrName>ppt_w</p:attrName>
                                        </p:attrNameLst>
                                      </p:cBhvr>
                                      <p:tavLst>
                                        <p:tav tm="0">
                                          <p:val>
                                            <p:strVal val="2/3*#ppt_w"/>
                                          </p:val>
                                        </p:tav>
                                        <p:tav tm="100000">
                                          <p:val>
                                            <p:strVal val="#ppt_w"/>
                                          </p:val>
                                        </p:tav>
                                      </p:tavLst>
                                    </p:anim>
                                    <p:anim calcmode="lin" valueType="num">
                                      <p:cBhvr>
                                        <p:cTn id="8" dur="300" fill="hold"/>
                                        <p:tgtEl>
                                          <p:spTgt spid="14338"/>
                                        </p:tgtEl>
                                        <p:attrNameLst>
                                          <p:attrName>ppt_h</p:attrName>
                                        </p:attrNameLst>
                                      </p:cBhvr>
                                      <p:tavLst>
                                        <p:tav tm="0">
                                          <p:val>
                                            <p:strVal val="2/3*#ppt_h"/>
                                          </p:val>
                                        </p:tav>
                                        <p:tav tm="100000">
                                          <p:val>
                                            <p:strVal val="#ppt_h"/>
                                          </p:val>
                                        </p:tav>
                                      </p:tavLst>
                                    </p:anim>
                                  </p:childTnLst>
                                </p:cTn>
                              </p:par>
                            </p:childTnLst>
                          </p:cTn>
                        </p:par>
                        <p:par>
                          <p:cTn id="9" fill="hold">
                            <p:stCondLst>
                              <p:cond delay="900"/>
                            </p:stCondLst>
                            <p:childTnLst>
                              <p:par>
                                <p:cTn id="10" presetID="5" presetClass="entr" presetSubtype="5" fill="hold" nodeType="after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checkerboard(down)">
                                      <p:cBhvr>
                                        <p:cTn id="12" dur="500"/>
                                        <p:tgtEl>
                                          <p:spTgt spid="14344"/>
                                        </p:tgtEl>
                                      </p:cBhvr>
                                    </p:animEffect>
                                  </p:childTnLst>
                                </p:cTn>
                              </p:par>
                            </p:childTnLst>
                          </p:cTn>
                        </p:par>
                        <p:par>
                          <p:cTn id="13" fill="hold">
                            <p:stCondLst>
                              <p:cond delay="1400"/>
                            </p:stCondLst>
                            <p:childTnLst>
                              <p:par>
                                <p:cTn id="14" presetID="5" presetClass="entr" presetSubtype="5" fill="hold" grpId="0" nodeType="afterEffect">
                                  <p:stCondLst>
                                    <p:cond delay="0"/>
                                  </p:stCondLst>
                                  <p:childTnLst>
                                    <p:set>
                                      <p:cBhvr>
                                        <p:cTn id="15" dur="1" fill="hold">
                                          <p:stCondLst>
                                            <p:cond delay="0"/>
                                          </p:stCondLst>
                                        </p:cTn>
                                        <p:tgtEl>
                                          <p:spTgt spid="14343">
                                            <p:txEl>
                                              <p:pRg st="0" end="0"/>
                                            </p:txEl>
                                          </p:spTgt>
                                        </p:tgtEl>
                                        <p:attrNameLst>
                                          <p:attrName>style.visibility</p:attrName>
                                        </p:attrNameLst>
                                      </p:cBhvr>
                                      <p:to>
                                        <p:strVal val="visible"/>
                                      </p:to>
                                    </p:set>
                                    <p:animEffect transition="in" filter="checkerboard(down)">
                                      <p:cBhvr>
                                        <p:cTn id="16" dur="500"/>
                                        <p:tgtEl>
                                          <p:spTgt spid="14343">
                                            <p:txEl>
                                              <p:pRg st="0" end="0"/>
                                            </p:txEl>
                                          </p:spTgt>
                                        </p:tgtEl>
                                      </p:cBhvr>
                                    </p:animEffect>
                                  </p:childTnLst>
                                </p:cTn>
                              </p:par>
                            </p:childTnLst>
                          </p:cTn>
                        </p:par>
                        <p:par>
                          <p:cTn id="17" fill="hold">
                            <p:stCondLst>
                              <p:cond delay="1900"/>
                            </p:stCondLst>
                            <p:childTnLst>
                              <p:par>
                                <p:cTn id="18" presetID="5" presetClass="entr" presetSubtype="5" fill="hold" grpId="0" nodeType="afterEffect">
                                  <p:stCondLst>
                                    <p:cond delay="0"/>
                                  </p:stCondLst>
                                  <p:childTnLst>
                                    <p:set>
                                      <p:cBhvr>
                                        <p:cTn id="19" dur="1" fill="hold">
                                          <p:stCondLst>
                                            <p:cond delay="0"/>
                                          </p:stCondLst>
                                        </p:cTn>
                                        <p:tgtEl>
                                          <p:spTgt spid="14343">
                                            <p:txEl>
                                              <p:pRg st="1" end="1"/>
                                            </p:txEl>
                                          </p:spTgt>
                                        </p:tgtEl>
                                        <p:attrNameLst>
                                          <p:attrName>style.visibility</p:attrName>
                                        </p:attrNameLst>
                                      </p:cBhvr>
                                      <p:to>
                                        <p:strVal val="visible"/>
                                      </p:to>
                                    </p:set>
                                    <p:animEffect transition="in" filter="checkerboard(down)">
                                      <p:cBhvr>
                                        <p:cTn id="20" dur="500"/>
                                        <p:tgtEl>
                                          <p:spTgt spid="14343">
                                            <p:txEl>
                                              <p:pRg st="1" end="1"/>
                                            </p:txEl>
                                          </p:spTgt>
                                        </p:tgtEl>
                                      </p:cBhvr>
                                    </p:animEffect>
                                  </p:childTnLst>
                                </p:cTn>
                              </p:par>
                            </p:childTnLst>
                          </p:cTn>
                        </p:par>
                        <p:par>
                          <p:cTn id="21" fill="hold">
                            <p:stCondLst>
                              <p:cond delay="2400"/>
                            </p:stCondLst>
                            <p:childTnLst>
                              <p:par>
                                <p:cTn id="22" presetID="5" presetClass="entr" presetSubtype="5" fill="hold" grpId="0" nodeType="afterEffect">
                                  <p:stCondLst>
                                    <p:cond delay="0"/>
                                  </p:stCondLst>
                                  <p:childTnLst>
                                    <p:set>
                                      <p:cBhvr>
                                        <p:cTn id="23" dur="1" fill="hold">
                                          <p:stCondLst>
                                            <p:cond delay="0"/>
                                          </p:stCondLst>
                                        </p:cTn>
                                        <p:tgtEl>
                                          <p:spTgt spid="14343">
                                            <p:txEl>
                                              <p:pRg st="2" end="2"/>
                                            </p:txEl>
                                          </p:spTgt>
                                        </p:tgtEl>
                                        <p:attrNameLst>
                                          <p:attrName>style.visibility</p:attrName>
                                        </p:attrNameLst>
                                      </p:cBhvr>
                                      <p:to>
                                        <p:strVal val="visible"/>
                                      </p:to>
                                    </p:set>
                                    <p:animEffect transition="in" filter="checkerboard(down)">
                                      <p:cBhvr>
                                        <p:cTn id="24" dur="500"/>
                                        <p:tgtEl>
                                          <p:spTgt spid="143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43"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76200"/>
            <a:ext cx="7772400" cy="1143000"/>
          </a:xfrm>
        </p:spPr>
        <p:txBody>
          <a:bodyPr/>
          <a:lstStyle/>
          <a:p>
            <a:r>
              <a:rPr lang="el-GR" b="1" i="1" dirty="0">
                <a:solidFill>
                  <a:srgbClr val="00B050"/>
                </a:solidFill>
              </a:rPr>
              <a:t>ΤΟΡΝΟΣ ΜΕ ΠΙΣΩ ΜΑΧΑΙΡΙ</a:t>
            </a:r>
            <a:endParaRPr lang="en-GB" b="1" i="1" dirty="0">
              <a:solidFill>
                <a:srgbClr val="00B050"/>
              </a:solidFill>
            </a:endParaRPr>
          </a:p>
        </p:txBody>
      </p:sp>
      <p:sp>
        <p:nvSpPr>
          <p:cNvPr id="15363" name="Rectangle 3"/>
          <p:cNvSpPr>
            <a:spLocks noGrp="1" noChangeArrowheads="1"/>
          </p:cNvSpPr>
          <p:nvPr>
            <p:ph type="body" idx="1"/>
          </p:nvPr>
        </p:nvSpPr>
        <p:spPr>
          <a:xfrm>
            <a:off x="685800" y="1143000"/>
            <a:ext cx="7772400" cy="4114800"/>
          </a:xfrm>
        </p:spPr>
        <p:txBody>
          <a:bodyPr/>
          <a:lstStyle/>
          <a:p>
            <a:pPr>
              <a:lnSpc>
                <a:spcPct val="90000"/>
              </a:lnSpc>
            </a:pPr>
            <a:r>
              <a:rPr lang="el-GR" sz="2800" dirty="0">
                <a:cs typeface="Times New Roman" charset="0"/>
              </a:rPr>
              <a:t>Οι τόρνοι αυτής της κατηγορίας στην αρχική τους μορφή χρησιμοποιήθηκαν σε βιομηχανίες παραγωγής καρεκλών. Οι τόρνοι με πίσω μαχαίρι μπορούν να δημιουργήσουν κυκλικές ή τετράγωνες διατομές</a:t>
            </a:r>
            <a:r>
              <a:rPr lang="en-GB" sz="2800" dirty="0"/>
              <a:t> </a:t>
            </a:r>
            <a:endParaRPr lang="el-GR" sz="2800" dirty="0"/>
          </a:p>
          <a:p>
            <a:pPr algn="just">
              <a:lnSpc>
                <a:spcPct val="90000"/>
              </a:lnSpc>
            </a:pPr>
            <a:r>
              <a:rPr lang="el-GR" sz="2800" dirty="0"/>
              <a:t> </a:t>
            </a:r>
            <a:r>
              <a:rPr lang="el-GR" sz="2800" dirty="0">
                <a:cs typeface="Times New Roman" charset="0"/>
              </a:rPr>
              <a:t>Το μέγιστο μήκος κατεργασίας του ξύλου εξαρτάται από τον τύπο του μηχανήματος και μπορεί να φτάσει έως 115</a:t>
            </a:r>
            <a:r>
              <a:rPr lang="el-GR" sz="2800" dirty="0"/>
              <a:t> </a:t>
            </a:r>
            <a:r>
              <a:rPr lang="en-US" sz="2800" dirty="0">
                <a:cs typeface="Times New Roman" charset="0"/>
              </a:rPr>
              <a:t>cm</a:t>
            </a:r>
            <a:r>
              <a:rPr lang="el-GR" sz="2800" dirty="0">
                <a:cs typeface="Times New Roman" charset="0"/>
              </a:rPr>
              <a:t> </a:t>
            </a:r>
            <a:endParaRPr lang="el-GR" sz="2800" dirty="0"/>
          </a:p>
          <a:p>
            <a:pPr algn="just">
              <a:lnSpc>
                <a:spcPct val="90000"/>
              </a:lnSpc>
            </a:pPr>
            <a:r>
              <a:rPr lang="el-GR" sz="2800" dirty="0">
                <a:cs typeface="Times New Roman" charset="0"/>
              </a:rPr>
              <a:t>Η ταχύτητα περιστροφής του </a:t>
            </a:r>
            <a:r>
              <a:rPr lang="el-GR" sz="2800" dirty="0" err="1">
                <a:cs typeface="Times New Roman" charset="0"/>
              </a:rPr>
              <a:t>ξυλοτεμαχίου</a:t>
            </a:r>
            <a:r>
              <a:rPr lang="el-GR" sz="2800" dirty="0">
                <a:cs typeface="Times New Roman" charset="0"/>
              </a:rPr>
              <a:t> κυμαίνεται από 2.250 έως 5.500 </a:t>
            </a:r>
            <a:r>
              <a:rPr lang="el-GR" sz="2800" dirty="0" err="1">
                <a:cs typeface="Times New Roman" charset="0"/>
              </a:rPr>
              <a:t>σ.α.λ</a:t>
            </a:r>
            <a:r>
              <a:rPr lang="el-GR" sz="2800" dirty="0">
                <a:cs typeface="Times New Roman" charset="0"/>
              </a:rPr>
              <a:t>. και εξαρτάται από το είδος του ξύλου, το βάθος κοπής, τη διάμετρο του </a:t>
            </a:r>
            <a:r>
              <a:rPr lang="el-GR" sz="2800" dirty="0" err="1">
                <a:cs typeface="Times New Roman" charset="0"/>
              </a:rPr>
              <a:t>ξυλοτεμαχίου</a:t>
            </a:r>
            <a:r>
              <a:rPr lang="el-GR" sz="2800" dirty="0">
                <a:cs typeface="Times New Roman" charset="0"/>
              </a:rPr>
              <a:t> και το μήκος κατεργασίας</a:t>
            </a:r>
            <a:r>
              <a:rPr lang="en-GB" sz="2800" dirty="0"/>
              <a:t> </a:t>
            </a:r>
            <a:endParaRPr lang="el-GR" sz="2800" dirty="0"/>
          </a:p>
          <a:p>
            <a:pPr>
              <a:lnSpc>
                <a:spcPct val="90000"/>
              </a:lnSpc>
            </a:pPr>
            <a:endParaRPr lang="en-GB" sz="2800"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iterate type="wd">
                                    <p:tmPct val="100000"/>
                                  </p:iterate>
                                  <p:childTnLst>
                                    <p:set>
                                      <p:cBhvr>
                                        <p:cTn id="6" dur="1" fill="hold">
                                          <p:stCondLst>
                                            <p:cond delay="0"/>
                                          </p:stCondLst>
                                        </p:cTn>
                                        <p:tgtEl>
                                          <p:spTgt spid="15362"/>
                                        </p:tgtEl>
                                        <p:attrNameLst>
                                          <p:attrName>style.visibility</p:attrName>
                                        </p:attrNameLst>
                                      </p:cBhvr>
                                      <p:to>
                                        <p:strVal val="visible"/>
                                      </p:to>
                                    </p:set>
                                    <p:animEffect transition="in" filter="wipe(left)">
                                      <p:cBhvr>
                                        <p:cTn id="7" dur="300"/>
                                        <p:tgtEl>
                                          <p:spTgt spid="15362"/>
                                        </p:tgtEl>
                                      </p:cBhvr>
                                    </p:animEffect>
                                  </p:childTnLst>
                                </p:cTn>
                              </p:par>
                            </p:childTnLst>
                          </p:cTn>
                        </p:par>
                        <p:par>
                          <p:cTn id="8" fill="hold">
                            <p:stCondLst>
                              <p:cond delay="3200"/>
                            </p:stCondLst>
                            <p:childTnLst>
                              <p:par>
                                <p:cTn id="9" presetID="22" presetClass="entr" presetSubtype="1" fill="hold" grpId="0" nodeType="after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wipe(up)">
                                      <p:cBhvr>
                                        <p:cTn id="11" dur="500"/>
                                        <p:tgtEl>
                                          <p:spTgt spid="15363">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type.wav" builtIn="1"/>
                                        </p:tgtEl>
                                      </p:cMediaNode>
                                    </p:audio>
                                  </p:subTnLst>
                                </p:cTn>
                              </p:par>
                            </p:childTnLst>
                          </p:cTn>
                        </p:par>
                        <p:par>
                          <p:cTn id="12" fill="hold">
                            <p:stCondLst>
                              <p:cond delay="3700"/>
                            </p:stCondLst>
                            <p:childTnLst>
                              <p:par>
                                <p:cTn id="13" presetID="22" presetClass="entr" presetSubtype="1" fill="hold" grpId="0" nodeType="after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Effect transition="in" filter="wipe(up)">
                                      <p:cBhvr>
                                        <p:cTn id="15" dur="500"/>
                                        <p:tgtEl>
                                          <p:spTgt spid="15363">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type.wav" builtIn="1"/>
                                        </p:tgtEl>
                                      </p:cMediaNode>
                                    </p:audio>
                                  </p:subTnLst>
                                </p:cTn>
                              </p:par>
                            </p:childTnLst>
                          </p:cTn>
                        </p:par>
                        <p:par>
                          <p:cTn id="16" fill="hold">
                            <p:stCondLst>
                              <p:cond delay="4200"/>
                            </p:stCondLst>
                            <p:childTnLst>
                              <p:par>
                                <p:cTn id="17" presetID="22" presetClass="entr" presetSubtype="1" fill="hold" grpId="0" nodeType="after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Effect transition="in" filter="wipe(up)">
                                      <p:cBhvr>
                                        <p:cTn id="19" dur="500"/>
                                        <p:tgtEl>
                                          <p:spTgt spid="15363">
                                            <p:txEl>
                                              <p:pRg st="2" end="2"/>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mg.sxprice.org.cn/pic/z2482e91-0x0-0/back_knife_lathe.jpg"/>
          <p:cNvPicPr>
            <a:picLocks noChangeAspect="1" noChangeArrowheads="1"/>
          </p:cNvPicPr>
          <p:nvPr/>
        </p:nvPicPr>
        <p:blipFill>
          <a:blip r:embed="rId2"/>
          <a:srcRect t="16092" b="14943"/>
          <a:stretch>
            <a:fillRect/>
          </a:stretch>
        </p:blipFill>
        <p:spPr bwMode="auto">
          <a:xfrm>
            <a:off x="1214414" y="928670"/>
            <a:ext cx="7000924" cy="4828223"/>
          </a:xfrm>
          <a:prstGeom prst="rect">
            <a:avLst/>
          </a:prstGeom>
          <a:noFill/>
        </p:spPr>
      </p:pic>
    </p:spTree>
  </p:cSld>
  <p:clrMapOvr>
    <a:masterClrMapping/>
  </p:clrMapOvr>
  <p:transition>
    <p:pull dir="l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www.pegs.us/NWT-Back-knife-2.JPG"/>
          <p:cNvPicPr>
            <a:picLocks noChangeAspect="1" noChangeArrowheads="1"/>
          </p:cNvPicPr>
          <p:nvPr/>
        </p:nvPicPr>
        <p:blipFill>
          <a:blip r:embed="rId2"/>
          <a:srcRect/>
          <a:stretch>
            <a:fillRect/>
          </a:stretch>
        </p:blipFill>
        <p:spPr bwMode="auto">
          <a:xfrm>
            <a:off x="1357290" y="1142984"/>
            <a:ext cx="6280401" cy="4143404"/>
          </a:xfrm>
          <a:prstGeom prst="rect">
            <a:avLst/>
          </a:prstGeom>
          <a:noFill/>
        </p:spPr>
      </p:pic>
    </p:spTree>
  </p:cSld>
  <p:clrMapOvr>
    <a:masterClrMapping/>
  </p:clrMapOvr>
  <p:transition>
    <p:pull dir="l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ttp://www.lobomachine.com/images/products/CL-1240A.jpg"/>
          <p:cNvPicPr>
            <a:picLocks noChangeAspect="1" noChangeArrowheads="1"/>
          </p:cNvPicPr>
          <p:nvPr/>
        </p:nvPicPr>
        <p:blipFill>
          <a:blip r:embed="rId2"/>
          <a:srcRect/>
          <a:stretch>
            <a:fillRect/>
          </a:stretch>
        </p:blipFill>
        <p:spPr bwMode="auto">
          <a:xfrm>
            <a:off x="1142976" y="1214422"/>
            <a:ext cx="7217687" cy="4071966"/>
          </a:xfrm>
          <a:prstGeom prst="rect">
            <a:avLst/>
          </a:prstGeom>
          <a:noFill/>
        </p:spPr>
      </p:pic>
    </p:spTree>
  </p:cSld>
  <p:clrMapOvr>
    <a:masterClrMapping/>
  </p:clrMapOvr>
  <p:transition>
    <p:pull dir="ld"/>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81000" y="838200"/>
            <a:ext cx="8610600" cy="4967288"/>
          </a:xfrm>
          <a:prstGeom prst="rect">
            <a:avLst/>
          </a:prstGeom>
          <a:noFill/>
          <a:ln w="9525">
            <a:noFill/>
            <a:miter lim="800000"/>
            <a:headEnd/>
            <a:tailEnd/>
          </a:ln>
          <a:effectLst/>
        </p:spPr>
        <p:txBody>
          <a:bodyPr>
            <a:spAutoFit/>
          </a:bodyPr>
          <a:lstStyle/>
          <a:p>
            <a:pPr>
              <a:spcBef>
                <a:spcPct val="50000"/>
              </a:spcBef>
              <a:buFontTx/>
              <a:buChar char="•"/>
            </a:pPr>
            <a:r>
              <a:rPr lang="el-GR" sz="3200"/>
              <a:t> </a:t>
            </a:r>
            <a:r>
              <a:rPr lang="el-GR" sz="3200">
                <a:cs typeface="Times New Roman" charset="0"/>
              </a:rPr>
              <a:t>Ως γενικό κανόνα θα μπορούσαμε να πούμε ότι στροφές έως 3.000 χρησιμοποιούνται για βαθιά τορναρίσματα (πάνω από 5</a:t>
            </a:r>
            <a:r>
              <a:rPr lang="en-US" sz="3200">
                <a:cs typeface="Times New Roman" charset="0"/>
              </a:rPr>
              <a:t>cm</a:t>
            </a:r>
            <a:r>
              <a:rPr lang="el-GR" sz="3200">
                <a:cs typeface="Times New Roman" charset="0"/>
              </a:rPr>
              <a:t>) και για μικρότερα και λεπτότερα ξυλοτεμάχια</a:t>
            </a:r>
            <a:r>
              <a:rPr lang="en-GB" sz="3200"/>
              <a:t> </a:t>
            </a:r>
            <a:endParaRPr lang="el-GR" sz="3200"/>
          </a:p>
          <a:p>
            <a:pPr>
              <a:spcBef>
                <a:spcPct val="50000"/>
              </a:spcBef>
              <a:buFontTx/>
              <a:buChar char="•"/>
            </a:pPr>
            <a:r>
              <a:rPr lang="el-GR" sz="3200"/>
              <a:t> </a:t>
            </a:r>
            <a:r>
              <a:rPr lang="el-GR" sz="3200">
                <a:cs typeface="Times New Roman" charset="0"/>
              </a:rPr>
              <a:t>Μεγάλες ταχύτητες περιστροφής (4.000 έως 5.500 σ.α.λ.) χρησιμοποιούνται για μικρού έως μεσαίου μεγέθους τορναρίσματα</a:t>
            </a:r>
          </a:p>
          <a:p>
            <a:pPr>
              <a:spcBef>
                <a:spcPct val="50000"/>
              </a:spcBef>
              <a:buFontTx/>
              <a:buChar char="•"/>
            </a:pPr>
            <a:r>
              <a:rPr lang="el-GR" sz="3200"/>
              <a:t> </a:t>
            </a:r>
            <a:r>
              <a:rPr lang="el-GR" sz="3200">
                <a:cs typeface="Times New Roman" charset="0"/>
              </a:rPr>
              <a:t>Στους τόρνους με πίσω μαχαίρι περιστρέφεται μόνο το προς κατεργασία ξυλοτεμάχιο</a:t>
            </a:r>
            <a:r>
              <a:rPr lang="en-GB" sz="3200"/>
              <a:t> </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linds(horizontal)">
                                      <p:cBhvr>
                                        <p:cTn id="7" dur="500"/>
                                        <p:tgtEl>
                                          <p:spTgt spid="16386">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animEffect transition="in" filter="blinds(horizontal)">
                                      <p:cBhvr>
                                        <p:cTn id="11" dur="500"/>
                                        <p:tgtEl>
                                          <p:spTgt spid="16386">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animEffect transition="in" filter="blinds(horizontal)">
                                      <p:cBhvr>
                                        <p:cTn id="15" dur="500"/>
                                        <p:tgtEl>
                                          <p:spTgt spid="16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143000"/>
          </a:xfrm>
        </p:spPr>
        <p:txBody>
          <a:bodyPr/>
          <a:lstStyle/>
          <a:p>
            <a:r>
              <a:rPr lang="el-GR" b="1" i="1">
                <a:effectLst>
                  <a:outerShdw blurRad="38100" dist="38100" dir="2700000" algn="tl">
                    <a:srgbClr val="FFFFFF"/>
                  </a:outerShdw>
                </a:effectLst>
              </a:rPr>
              <a:t>ΤΑ ΚΟΠΤΙΚΑ ΜΕΣΑ </a:t>
            </a:r>
            <a:endParaRPr lang="en-GB" b="1" i="1">
              <a:effectLst>
                <a:outerShdw blurRad="38100" dist="38100" dir="2700000" algn="tl">
                  <a:srgbClr val="FFFFFF"/>
                </a:outerShdw>
              </a:effectLst>
            </a:endParaRPr>
          </a:p>
        </p:txBody>
      </p:sp>
      <p:sp>
        <p:nvSpPr>
          <p:cNvPr id="17412" name="Rectangle 4"/>
          <p:cNvSpPr>
            <a:spLocks noGrp="1" noChangeArrowheads="1"/>
          </p:cNvSpPr>
          <p:nvPr>
            <p:ph type="body" idx="1"/>
          </p:nvPr>
        </p:nvSpPr>
        <p:spPr>
          <a:xfrm>
            <a:off x="685800" y="1371600"/>
            <a:ext cx="7772400" cy="4114800"/>
          </a:xfrm>
        </p:spPr>
        <p:txBody>
          <a:bodyPr/>
          <a:lstStyle/>
          <a:p>
            <a:r>
              <a:rPr lang="el-GR" dirty="0"/>
              <a:t>Το </a:t>
            </a:r>
            <a:r>
              <a:rPr lang="el-GR" dirty="0">
                <a:solidFill>
                  <a:srgbClr val="FF0000"/>
                </a:solidFill>
              </a:rPr>
              <a:t>μαχαίρι </a:t>
            </a:r>
            <a:r>
              <a:rPr lang="el-GR" dirty="0" err="1">
                <a:solidFill>
                  <a:srgbClr val="FF0000"/>
                </a:solidFill>
              </a:rPr>
              <a:t>ξεχονδρίσματος</a:t>
            </a:r>
            <a:endParaRPr lang="el-GR" dirty="0">
              <a:solidFill>
                <a:srgbClr val="FF0000"/>
              </a:solidFill>
            </a:endParaRPr>
          </a:p>
          <a:p>
            <a:r>
              <a:rPr lang="el-GR" dirty="0"/>
              <a:t>Το </a:t>
            </a:r>
            <a:r>
              <a:rPr lang="el-GR" dirty="0">
                <a:solidFill>
                  <a:srgbClr val="FF0000"/>
                </a:solidFill>
              </a:rPr>
              <a:t>μαχαίρι αυλακώσεως</a:t>
            </a:r>
          </a:p>
          <a:p>
            <a:r>
              <a:rPr lang="el-GR" dirty="0"/>
              <a:t>Το </a:t>
            </a:r>
            <a:r>
              <a:rPr lang="el-GR" dirty="0">
                <a:solidFill>
                  <a:srgbClr val="FF0000"/>
                </a:solidFill>
              </a:rPr>
              <a:t>πίσω μαχαίρι</a:t>
            </a:r>
            <a:endParaRPr lang="en-GB" dirty="0">
              <a:solidFill>
                <a:srgbClr val="FF0000"/>
              </a:solidFill>
            </a:endParaRPr>
          </a:p>
        </p:txBody>
      </p:sp>
      <p:sp>
        <p:nvSpPr>
          <p:cNvPr id="17413" name="Text Box 5"/>
          <p:cNvSpPr txBox="1">
            <a:spLocks noChangeArrowheads="1"/>
          </p:cNvSpPr>
          <p:nvPr/>
        </p:nvSpPr>
        <p:spPr bwMode="auto">
          <a:xfrm>
            <a:off x="381000" y="3124200"/>
            <a:ext cx="8458200" cy="4149725"/>
          </a:xfrm>
          <a:prstGeom prst="rect">
            <a:avLst/>
          </a:prstGeom>
          <a:noFill/>
          <a:ln w="9525">
            <a:noFill/>
            <a:miter lim="800000"/>
            <a:headEnd/>
            <a:tailEnd/>
          </a:ln>
          <a:effectLst/>
        </p:spPr>
        <p:txBody>
          <a:bodyPr>
            <a:spAutoFit/>
          </a:bodyPr>
          <a:lstStyle/>
          <a:p>
            <a:pPr algn="just">
              <a:spcBef>
                <a:spcPct val="50000"/>
              </a:spcBef>
            </a:pPr>
            <a:r>
              <a:rPr lang="el-GR" sz="2800" dirty="0">
                <a:cs typeface="Times New Roman" charset="0"/>
              </a:rPr>
              <a:t>Τα δύο πρώτα, το </a:t>
            </a:r>
            <a:r>
              <a:rPr lang="el-GR" sz="2800" i="1" dirty="0">
                <a:cs typeface="Times New Roman" charset="0"/>
              </a:rPr>
              <a:t>μαχαίρι </a:t>
            </a:r>
            <a:r>
              <a:rPr lang="el-GR" sz="2800" i="1" dirty="0" err="1">
                <a:cs typeface="Times New Roman" charset="0"/>
              </a:rPr>
              <a:t>ξεχονδρίσματος</a:t>
            </a:r>
            <a:r>
              <a:rPr lang="el-GR" sz="2800" dirty="0">
                <a:cs typeface="Times New Roman" charset="0"/>
              </a:rPr>
              <a:t> και το </a:t>
            </a:r>
            <a:r>
              <a:rPr lang="el-GR" sz="2800" i="1" dirty="0">
                <a:cs typeface="Times New Roman" charset="0"/>
              </a:rPr>
              <a:t>μαχαίρι αυλακώσεως</a:t>
            </a:r>
            <a:r>
              <a:rPr lang="el-GR" sz="2800" dirty="0">
                <a:cs typeface="Times New Roman" charset="0"/>
              </a:rPr>
              <a:t>, είναι τοποθετημένα σε ειδικό φορέα ο οποίος μετακινείται κατά μήκος του κατεργαζόμενου </a:t>
            </a:r>
            <a:r>
              <a:rPr lang="el-GR" sz="2800" dirty="0" err="1">
                <a:cs typeface="Times New Roman" charset="0"/>
              </a:rPr>
              <a:t>ξυλοτεμαχίου</a:t>
            </a:r>
            <a:r>
              <a:rPr lang="el-GR" sz="2800" dirty="0">
                <a:cs typeface="Times New Roman" charset="0"/>
              </a:rPr>
              <a:t>. Το τρίτο μαχαίρι (</a:t>
            </a:r>
            <a:r>
              <a:rPr lang="el-GR" sz="2800" i="1" dirty="0">
                <a:cs typeface="Times New Roman" charset="0"/>
              </a:rPr>
              <a:t>πίσω μαχαίρι</a:t>
            </a:r>
            <a:r>
              <a:rPr lang="el-GR" sz="2800" dirty="0">
                <a:cs typeface="Times New Roman" charset="0"/>
              </a:rPr>
              <a:t>) είναι τοποθετημένο υπό γωνία σε μια ράβδο η οποία αποτελεί μέρος ενός πλαισίου, το οποίο κινεί το κοπτικό μέσο προς τα κάτω φέρνοντας το σε επαφή με το κατεργαζόμενο </a:t>
            </a:r>
            <a:r>
              <a:rPr lang="el-GR" sz="2800" dirty="0" err="1">
                <a:cs typeface="Times New Roman" charset="0"/>
              </a:rPr>
              <a:t>ξυλοτεμάχιο</a:t>
            </a:r>
            <a:r>
              <a:rPr lang="el-GR" sz="2800" dirty="0">
                <a:cs typeface="Times New Roman" charset="0"/>
              </a:rPr>
              <a:t>.</a:t>
            </a:r>
          </a:p>
          <a:p>
            <a:pPr>
              <a:spcBef>
                <a:spcPct val="50000"/>
              </a:spcBef>
            </a:pPr>
            <a:endParaRPr lang="en-GB" sz="2800"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7410"/>
                                        </p:tgtEl>
                                        <p:attrNameLst>
                                          <p:attrName>style.visibility</p:attrName>
                                        </p:attrNameLst>
                                      </p:cBhvr>
                                      <p:to>
                                        <p:strVal val="visible"/>
                                      </p:to>
                                    </p:set>
                                    <p:anim calcmode="lin" valueType="num">
                                      <p:cBhvr>
                                        <p:cTn id="7" dur="300" fill="hold"/>
                                        <p:tgtEl>
                                          <p:spTgt spid="17410"/>
                                        </p:tgtEl>
                                        <p:attrNameLst>
                                          <p:attrName>ppt_w</p:attrName>
                                        </p:attrNameLst>
                                      </p:cBhvr>
                                      <p:tavLst>
                                        <p:tav tm="0">
                                          <p:val>
                                            <p:fltVal val="0"/>
                                          </p:val>
                                        </p:tav>
                                        <p:tav tm="100000">
                                          <p:val>
                                            <p:strVal val="#ppt_w"/>
                                          </p:val>
                                        </p:tav>
                                      </p:tavLst>
                                    </p:anim>
                                    <p:anim calcmode="lin" valueType="num">
                                      <p:cBhvr>
                                        <p:cTn id="8" dur="300" fill="hold"/>
                                        <p:tgtEl>
                                          <p:spTgt spid="17410"/>
                                        </p:tgtEl>
                                        <p:attrNameLst>
                                          <p:attrName>ppt_h</p:attrName>
                                        </p:attrNameLst>
                                      </p:cBhvr>
                                      <p:tavLst>
                                        <p:tav tm="0">
                                          <p:val>
                                            <p:fltVal val="0"/>
                                          </p:val>
                                        </p:tav>
                                        <p:tav tm="100000">
                                          <p:val>
                                            <p:strVal val="#ppt_h"/>
                                          </p:val>
                                        </p:tav>
                                      </p:tavLst>
                                    </p:anim>
                                    <p:anim calcmode="lin" valueType="num">
                                      <p:cBhvr>
                                        <p:cTn id="9" dur="300" fill="hold"/>
                                        <p:tgtEl>
                                          <p:spTgt spid="17410"/>
                                        </p:tgtEl>
                                        <p:attrNameLst>
                                          <p:attrName>ppt_x</p:attrName>
                                        </p:attrNameLst>
                                      </p:cBhvr>
                                      <p:tavLst>
                                        <p:tav tm="0">
                                          <p:val>
                                            <p:fltVal val="0.5"/>
                                          </p:val>
                                        </p:tav>
                                        <p:tav tm="100000">
                                          <p:val>
                                            <p:strVal val="#ppt_x"/>
                                          </p:val>
                                        </p:tav>
                                      </p:tavLst>
                                    </p:anim>
                                    <p:anim calcmode="lin" valueType="num">
                                      <p:cBhvr>
                                        <p:cTn id="10" dur="300" fill="hold"/>
                                        <p:tgtEl>
                                          <p:spTgt spid="17410"/>
                                        </p:tgtEl>
                                        <p:attrNameLst>
                                          <p:attrName>ppt_y</p:attrName>
                                        </p:attrNameLst>
                                      </p:cBhvr>
                                      <p:tavLst>
                                        <p:tav tm="0">
                                          <p:val>
                                            <p:fltVal val="0.5"/>
                                          </p:val>
                                        </p:tav>
                                        <p:tav tm="100000">
                                          <p:val>
                                            <p:strVal val="#ppt_y"/>
                                          </p:val>
                                        </p:tav>
                                      </p:tavLst>
                                    </p:anim>
                                  </p:childTnLst>
                                </p:cTn>
                              </p:par>
                            </p:childTnLst>
                          </p:cTn>
                        </p:par>
                        <p:par>
                          <p:cTn id="11" fill="hold">
                            <p:stCondLst>
                              <p:cond delay="900"/>
                            </p:stCondLst>
                            <p:childTnLst>
                              <p:par>
                                <p:cTn id="12" presetID="2" presetClass="entr" presetSubtype="8" fill="hold" grpId="0" nodeType="afterEffect">
                                  <p:stCondLst>
                                    <p:cond delay="0"/>
                                  </p:stCondLst>
                                  <p:iterate type="lt">
                                    <p:tmPct val="100000"/>
                                  </p:iterate>
                                  <p:childTnLst>
                                    <p:set>
                                      <p:cBhvr>
                                        <p:cTn id="13" dur="1" fill="hold">
                                          <p:stCondLst>
                                            <p:cond delay="0"/>
                                          </p:stCondLst>
                                        </p:cTn>
                                        <p:tgtEl>
                                          <p:spTgt spid="17412">
                                            <p:txEl>
                                              <p:pRg st="0" end="0"/>
                                            </p:txEl>
                                          </p:spTgt>
                                        </p:tgtEl>
                                        <p:attrNameLst>
                                          <p:attrName>style.visibility</p:attrName>
                                        </p:attrNameLst>
                                      </p:cBhvr>
                                      <p:to>
                                        <p:strVal val="visible"/>
                                      </p:to>
                                    </p:set>
                                    <p:anim calcmode="lin" valueType="num">
                                      <p:cBhvr additive="base">
                                        <p:cTn id="14" dur="75" fill="hold"/>
                                        <p:tgtEl>
                                          <p:spTgt spid="17412">
                                            <p:txEl>
                                              <p:pRg st="0" end="0"/>
                                            </p:txEl>
                                          </p:spTgt>
                                        </p:tgtEl>
                                        <p:attrNameLst>
                                          <p:attrName>ppt_x</p:attrName>
                                        </p:attrNameLst>
                                      </p:cBhvr>
                                      <p:tavLst>
                                        <p:tav tm="0">
                                          <p:val>
                                            <p:strVal val="0-#ppt_w/2"/>
                                          </p:val>
                                        </p:tav>
                                        <p:tav tm="100000">
                                          <p:val>
                                            <p:strVal val="#ppt_x"/>
                                          </p:val>
                                        </p:tav>
                                      </p:tavLst>
                                    </p:anim>
                                    <p:anim calcmode="lin" valueType="num">
                                      <p:cBhvr additive="base">
                                        <p:cTn id="15" dur="75" fill="hold"/>
                                        <p:tgtEl>
                                          <p:spTgt spid="174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type.wav" builtIn="1"/>
                                        </p:tgtEl>
                                      </p:cMediaNode>
                                    </p:audio>
                                  </p:subTnLst>
                                </p:cTn>
                              </p:par>
                            </p:childTnLst>
                          </p:cTn>
                        </p:par>
                        <p:par>
                          <p:cTn id="16" fill="hold">
                            <p:stCondLst>
                              <p:cond delay="2625"/>
                            </p:stCondLst>
                            <p:childTnLst>
                              <p:par>
                                <p:cTn id="17" presetID="2" presetClass="entr" presetSubtype="8" fill="hold" grpId="0" nodeType="afterEffect">
                                  <p:stCondLst>
                                    <p:cond delay="0"/>
                                  </p:stCondLst>
                                  <p:iterate type="lt">
                                    <p:tmPct val="100000"/>
                                  </p:iterate>
                                  <p:childTnLst>
                                    <p:set>
                                      <p:cBhvr>
                                        <p:cTn id="18" dur="1" fill="hold">
                                          <p:stCondLst>
                                            <p:cond delay="0"/>
                                          </p:stCondLst>
                                        </p:cTn>
                                        <p:tgtEl>
                                          <p:spTgt spid="17412">
                                            <p:txEl>
                                              <p:pRg st="1" end="1"/>
                                            </p:txEl>
                                          </p:spTgt>
                                        </p:tgtEl>
                                        <p:attrNameLst>
                                          <p:attrName>style.visibility</p:attrName>
                                        </p:attrNameLst>
                                      </p:cBhvr>
                                      <p:to>
                                        <p:strVal val="visible"/>
                                      </p:to>
                                    </p:set>
                                    <p:anim calcmode="lin" valueType="num">
                                      <p:cBhvr additive="base">
                                        <p:cTn id="19" dur="75" fill="hold"/>
                                        <p:tgtEl>
                                          <p:spTgt spid="17412">
                                            <p:txEl>
                                              <p:pRg st="1" end="1"/>
                                            </p:txEl>
                                          </p:spTgt>
                                        </p:tgtEl>
                                        <p:attrNameLst>
                                          <p:attrName>ppt_x</p:attrName>
                                        </p:attrNameLst>
                                      </p:cBhvr>
                                      <p:tavLst>
                                        <p:tav tm="0">
                                          <p:val>
                                            <p:strVal val="0-#ppt_w/2"/>
                                          </p:val>
                                        </p:tav>
                                        <p:tav tm="100000">
                                          <p:val>
                                            <p:strVal val="#ppt_x"/>
                                          </p:val>
                                        </p:tav>
                                      </p:tavLst>
                                    </p:anim>
                                    <p:anim calcmode="lin" valueType="num">
                                      <p:cBhvr additive="base">
                                        <p:cTn id="20" dur="75" fill="hold"/>
                                        <p:tgtEl>
                                          <p:spTgt spid="174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builtIn="1"/>
                                        </p:tgtEl>
                                      </p:cMediaNode>
                                    </p:audio>
                                  </p:subTnLst>
                                </p:cTn>
                              </p:par>
                            </p:childTnLst>
                          </p:cTn>
                        </p:par>
                        <p:par>
                          <p:cTn id="21" fill="hold">
                            <p:stCondLst>
                              <p:cond delay="4050"/>
                            </p:stCondLst>
                            <p:childTnLst>
                              <p:par>
                                <p:cTn id="22" presetID="2" presetClass="entr" presetSubtype="8" fill="hold" grpId="0" nodeType="afterEffect">
                                  <p:stCondLst>
                                    <p:cond delay="0"/>
                                  </p:stCondLst>
                                  <p:iterate type="lt">
                                    <p:tmPct val="100000"/>
                                  </p:iterate>
                                  <p:childTnLst>
                                    <p:set>
                                      <p:cBhvr>
                                        <p:cTn id="23" dur="1" fill="hold">
                                          <p:stCondLst>
                                            <p:cond delay="0"/>
                                          </p:stCondLst>
                                        </p:cTn>
                                        <p:tgtEl>
                                          <p:spTgt spid="17412">
                                            <p:txEl>
                                              <p:pRg st="2" end="2"/>
                                            </p:txEl>
                                          </p:spTgt>
                                        </p:tgtEl>
                                        <p:attrNameLst>
                                          <p:attrName>style.visibility</p:attrName>
                                        </p:attrNameLst>
                                      </p:cBhvr>
                                      <p:to>
                                        <p:strVal val="visible"/>
                                      </p:to>
                                    </p:set>
                                    <p:anim calcmode="lin" valueType="num">
                                      <p:cBhvr additive="base">
                                        <p:cTn id="24" dur="75" fill="hold"/>
                                        <p:tgtEl>
                                          <p:spTgt spid="17412">
                                            <p:txEl>
                                              <p:pRg st="2" end="2"/>
                                            </p:txEl>
                                          </p:spTgt>
                                        </p:tgtEl>
                                        <p:attrNameLst>
                                          <p:attrName>ppt_x</p:attrName>
                                        </p:attrNameLst>
                                      </p:cBhvr>
                                      <p:tavLst>
                                        <p:tav tm="0">
                                          <p:val>
                                            <p:strVal val="0-#ppt_w/2"/>
                                          </p:val>
                                        </p:tav>
                                        <p:tav tm="100000">
                                          <p:val>
                                            <p:strVal val="#ppt_x"/>
                                          </p:val>
                                        </p:tav>
                                      </p:tavLst>
                                    </p:anim>
                                    <p:anim calcmode="lin" valueType="num">
                                      <p:cBhvr additive="base">
                                        <p:cTn id="25" dur="75" fill="hold"/>
                                        <p:tgtEl>
                                          <p:spTgt spid="174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type.wav" builtIn="1"/>
                                        </p:tgtEl>
                                      </p:cMediaNode>
                                    </p:audio>
                                  </p:subTnLst>
                                </p:cTn>
                              </p:par>
                            </p:childTnLst>
                          </p:cTn>
                        </p:par>
                        <p:par>
                          <p:cTn id="26" fill="hold">
                            <p:stCondLst>
                              <p:cond delay="5025"/>
                            </p:stCondLst>
                            <p:childTnLst>
                              <p:par>
                                <p:cTn id="27" presetID="3" presetClass="entr" presetSubtype="10" fill="hold" grpId="0" nodeType="afterEffect">
                                  <p:stCondLst>
                                    <p:cond delay="0"/>
                                  </p:stCondLst>
                                  <p:childTnLst>
                                    <p:set>
                                      <p:cBhvr>
                                        <p:cTn id="28" dur="1" fill="hold">
                                          <p:stCondLst>
                                            <p:cond delay="0"/>
                                          </p:stCondLst>
                                        </p:cTn>
                                        <p:tgtEl>
                                          <p:spTgt spid="17413">
                                            <p:txEl>
                                              <p:pRg st="0" end="0"/>
                                            </p:txEl>
                                          </p:spTgt>
                                        </p:tgtEl>
                                        <p:attrNameLst>
                                          <p:attrName>style.visibility</p:attrName>
                                        </p:attrNameLst>
                                      </p:cBhvr>
                                      <p:to>
                                        <p:strVal val="visible"/>
                                      </p:to>
                                    </p:set>
                                    <p:animEffect transition="in" filter="blinds(horizontal)">
                                      <p:cBhvr>
                                        <p:cTn id="29"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2" grpId="0" build="p" autoUpdateAnimBg="0" advAuto="0"/>
      <p:bldP spid="17413" grpId="0" build="p" autoUpdateAnimBg="0"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255"/>
          <p:cNvPicPr>
            <a:picLocks noChangeAspect="1" noChangeArrowheads="1"/>
          </p:cNvPicPr>
          <p:nvPr/>
        </p:nvPicPr>
        <p:blipFill>
          <a:blip r:embed="rId2">
            <a:lum contrast="58000"/>
          </a:blip>
          <a:srcRect/>
          <a:stretch>
            <a:fillRect/>
          </a:stretch>
        </p:blipFill>
        <p:spPr bwMode="auto">
          <a:xfrm>
            <a:off x="1214414" y="857232"/>
            <a:ext cx="6500858" cy="4291652"/>
          </a:xfrm>
          <a:prstGeom prst="rect">
            <a:avLst/>
          </a:prstGeom>
          <a:noFill/>
          <a:ln w="9525">
            <a:solidFill>
              <a:schemeClr val="tx1"/>
            </a:solidFill>
            <a:miter lim="800000"/>
            <a:headEnd/>
            <a:tailEnd/>
          </a:ln>
        </p:spPr>
      </p:pic>
      <p:sp>
        <p:nvSpPr>
          <p:cNvPr id="5" name="4 - TextBox"/>
          <p:cNvSpPr txBox="1"/>
          <p:nvPr/>
        </p:nvSpPr>
        <p:spPr>
          <a:xfrm>
            <a:off x="2000232" y="5286388"/>
            <a:ext cx="5286412" cy="400110"/>
          </a:xfrm>
          <a:prstGeom prst="rect">
            <a:avLst/>
          </a:prstGeom>
          <a:noFill/>
        </p:spPr>
        <p:txBody>
          <a:bodyPr wrap="square" rtlCol="0">
            <a:spAutoFit/>
          </a:bodyPr>
          <a:lstStyle/>
          <a:p>
            <a:pPr algn="ctr"/>
            <a:r>
              <a:rPr lang="el-GR" sz="2000" b="1" dirty="0" smtClean="0"/>
              <a:t>Τόρνος με πίσω μαχαίρι</a:t>
            </a:r>
            <a:endParaRPr lang="el-GR" sz="2000" b="1" dirty="0"/>
          </a:p>
        </p:txBody>
      </p:sp>
    </p:spTree>
  </p:cSld>
  <p:clrMapOvr>
    <a:masterClrMapping/>
  </p:clrMapOvr>
  <p:transition>
    <p:pull dir="ld"/>
  </p:transition>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71472" y="214290"/>
            <a:ext cx="7772400" cy="1143000"/>
          </a:xfrm>
        </p:spPr>
        <p:txBody>
          <a:bodyPr/>
          <a:lstStyle/>
          <a:p>
            <a:r>
              <a:rPr lang="el-GR" sz="3200" b="1" i="1" dirty="0" smtClean="0">
                <a:solidFill>
                  <a:srgbClr val="FF0000"/>
                </a:solidFill>
              </a:rPr>
              <a:t>ΜΑΧΑΙΡΙ </a:t>
            </a:r>
            <a:r>
              <a:rPr lang="el-GR" sz="3200" b="1" i="1" dirty="0">
                <a:solidFill>
                  <a:srgbClr val="FF0000"/>
                </a:solidFill>
              </a:rPr>
              <a:t>ΞΕΧΟΝΔΡΙΣΜΑΤΟΣ</a:t>
            </a:r>
            <a:endParaRPr lang="en-GB" sz="3200" b="1" i="1" dirty="0">
              <a:solidFill>
                <a:srgbClr val="FF0000"/>
              </a:solidFill>
            </a:endParaRPr>
          </a:p>
        </p:txBody>
      </p:sp>
      <p:sp>
        <p:nvSpPr>
          <p:cNvPr id="18435" name="Text Box 3"/>
          <p:cNvSpPr txBox="1">
            <a:spLocks noChangeArrowheads="1"/>
          </p:cNvSpPr>
          <p:nvPr/>
        </p:nvSpPr>
        <p:spPr bwMode="auto">
          <a:xfrm>
            <a:off x="304800" y="1981200"/>
            <a:ext cx="8534400" cy="5003800"/>
          </a:xfrm>
          <a:prstGeom prst="rect">
            <a:avLst/>
          </a:prstGeom>
          <a:noFill/>
          <a:ln w="9525">
            <a:noFill/>
            <a:miter lim="800000"/>
            <a:headEnd/>
            <a:tailEnd/>
          </a:ln>
          <a:effectLst/>
        </p:spPr>
        <p:txBody>
          <a:bodyPr>
            <a:spAutoFit/>
          </a:bodyPr>
          <a:lstStyle/>
          <a:p>
            <a:pPr algn="just">
              <a:spcBef>
                <a:spcPct val="50000"/>
              </a:spcBef>
            </a:pPr>
            <a:r>
              <a:rPr lang="el-GR" sz="2800" dirty="0">
                <a:cs typeface="Times New Roman" charset="0"/>
              </a:rPr>
              <a:t>Το μαχαίρι </a:t>
            </a:r>
            <a:r>
              <a:rPr lang="el-GR" sz="2800" dirty="0" err="1">
                <a:cs typeface="Times New Roman" charset="0"/>
              </a:rPr>
              <a:t>ξεχονδρίσματος</a:t>
            </a:r>
            <a:r>
              <a:rPr lang="el-GR" sz="2800" dirty="0">
                <a:cs typeface="Times New Roman" charset="0"/>
              </a:rPr>
              <a:t> εκτελεί την πρώτη κατεργασία στο </a:t>
            </a:r>
            <a:r>
              <a:rPr lang="el-GR" sz="2800" dirty="0" err="1">
                <a:cs typeface="Times New Roman" charset="0"/>
              </a:rPr>
              <a:t>ξυλοτεμάχιο</a:t>
            </a:r>
            <a:r>
              <a:rPr lang="el-GR" sz="2800" dirty="0">
                <a:cs typeface="Times New Roman" charset="0"/>
              </a:rPr>
              <a:t> αφαιρώντας από αυτό πλεονάζον υλικό έως ότου αποκτήσει τέτοια διάμετρο με την οποία να εφαρμόζει άνετα σε ειδική μεταλλική μήτρα. Σκοπός της μεταλλικής μήτρας είναι να μειώσει τις τάσεις κάμψεις του </a:t>
            </a:r>
            <a:r>
              <a:rPr lang="el-GR" sz="2800" dirty="0" err="1">
                <a:cs typeface="Times New Roman" charset="0"/>
              </a:rPr>
              <a:t>ξυλοτεμαχίου</a:t>
            </a:r>
            <a:r>
              <a:rPr lang="el-GR" sz="2800" dirty="0">
                <a:cs typeface="Times New Roman" charset="0"/>
              </a:rPr>
              <a:t> που αναπτύσσονται κατά τη διάρκεια της περιστροφής του. Προκειμένου να μην αναπτυχθούν υπερβολικές τριβές μεταξύ της μεταλλική μήτρας και του ξύλου εφαρμόζεται ελαιώδες γαλάκτωμα στα σημεία τριβής.     </a:t>
            </a:r>
          </a:p>
          <a:p>
            <a:pPr>
              <a:spcBef>
                <a:spcPct val="50000"/>
              </a:spcBef>
            </a:pPr>
            <a:endParaRPr lang="en-GB" sz="2800"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300" fill="hold"/>
                                        <p:tgtEl>
                                          <p:spTgt spid="18434">
                                            <p:txEl>
                                              <p:pRg st="0" end="0"/>
                                            </p:txEl>
                                          </p:spTgt>
                                        </p:tgtEl>
                                        <p:attrNameLst>
                                          <p:attrName>ppt_w</p:attrName>
                                        </p:attrNameLst>
                                      </p:cBhvr>
                                      <p:tavLst>
                                        <p:tav tm="0">
                                          <p:val>
                                            <p:fltVal val="0"/>
                                          </p:val>
                                        </p:tav>
                                        <p:tav tm="100000">
                                          <p:val>
                                            <p:strVal val="#ppt_w"/>
                                          </p:val>
                                        </p:tav>
                                      </p:tavLst>
                                    </p:anim>
                                    <p:anim calcmode="lin" valueType="num">
                                      <p:cBhvr>
                                        <p:cTn id="8" dur="300" fill="hold"/>
                                        <p:tgtEl>
                                          <p:spTgt spid="18434">
                                            <p:txEl>
                                              <p:pRg st="0" end="0"/>
                                            </p:txEl>
                                          </p:spTgt>
                                        </p:tgtEl>
                                        <p:attrNameLst>
                                          <p:attrName>ppt_h</p:attrName>
                                        </p:attrNameLst>
                                      </p:cBhvr>
                                      <p:tavLst>
                                        <p:tav tm="0">
                                          <p:val>
                                            <p:fltVal val="0"/>
                                          </p:val>
                                        </p:tav>
                                        <p:tav tm="100000">
                                          <p:val>
                                            <p:strVal val="#ppt_h"/>
                                          </p:val>
                                        </p:tav>
                                      </p:tavLst>
                                    </p:anim>
                                    <p:anim calcmode="lin" valueType="num">
                                      <p:cBhvr>
                                        <p:cTn id="9" dur="300" fill="hold"/>
                                        <p:tgtEl>
                                          <p:spTgt spid="18434">
                                            <p:txEl>
                                              <p:pRg st="0" end="0"/>
                                            </p:txEl>
                                          </p:spTgt>
                                        </p:tgtEl>
                                        <p:attrNameLst>
                                          <p:attrName>ppt_x</p:attrName>
                                        </p:attrNameLst>
                                      </p:cBhvr>
                                      <p:tavLst>
                                        <p:tav tm="0">
                                          <p:val>
                                            <p:fltVal val="0.5"/>
                                          </p:val>
                                        </p:tav>
                                        <p:tav tm="100000">
                                          <p:val>
                                            <p:strVal val="#ppt_x"/>
                                          </p:val>
                                        </p:tav>
                                      </p:tavLst>
                                    </p:anim>
                                    <p:anim calcmode="lin" valueType="num">
                                      <p:cBhvr>
                                        <p:cTn id="10" dur="300" fill="hold"/>
                                        <p:tgtEl>
                                          <p:spTgt spid="18434">
                                            <p:txEl>
                                              <p:pRg st="0" end="0"/>
                                            </p:txEl>
                                          </p:spTgt>
                                        </p:tgtEl>
                                        <p:attrNameLst>
                                          <p:attrName>ppt_y</p:attrName>
                                        </p:attrNameLst>
                                      </p:cBhvr>
                                      <p:tavLst>
                                        <p:tav tm="0">
                                          <p:val>
                                            <p:fltVal val="0.5"/>
                                          </p:val>
                                        </p:tav>
                                        <p:tav tm="100000">
                                          <p:val>
                                            <p:strVal val="#ppt_y"/>
                                          </p:val>
                                        </p:tav>
                                      </p:tavLst>
                                    </p:anim>
                                  </p:childTnLst>
                                </p:cTn>
                              </p:par>
                            </p:childTnLst>
                          </p:cTn>
                        </p:par>
                        <p:par>
                          <p:cTn id="11" fill="hold">
                            <p:stCondLst>
                              <p:cond delay="600"/>
                            </p:stCondLst>
                            <p:childTnLst>
                              <p:par>
                                <p:cTn id="12" presetID="4" presetClass="entr" presetSubtype="32" fill="hold" grpId="0" nodeType="after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Effect transition="in" filter="box(out)">
                                      <p:cBhvr>
                                        <p:cTn id="14"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advAuto="0"/>
      <p:bldP spid="18435"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7772400" cy="1143000"/>
          </a:xfrm>
        </p:spPr>
        <p:txBody>
          <a:bodyPr/>
          <a:lstStyle/>
          <a:p>
            <a:r>
              <a:rPr lang="el-GR" sz="3200" b="1" i="1" dirty="0" smtClean="0">
                <a:solidFill>
                  <a:srgbClr val="FF0000"/>
                </a:solidFill>
              </a:rPr>
              <a:t>ΜΑΧΑΙΡΙ </a:t>
            </a:r>
            <a:r>
              <a:rPr lang="el-GR" sz="3200" b="1" i="1" dirty="0">
                <a:solidFill>
                  <a:srgbClr val="FF0000"/>
                </a:solidFill>
              </a:rPr>
              <a:t>ΑΥΛΑΚΩΣΕΩΣ</a:t>
            </a:r>
            <a:endParaRPr lang="en-GB" sz="3200" b="1" i="1" dirty="0">
              <a:solidFill>
                <a:srgbClr val="FF0000"/>
              </a:solidFill>
            </a:endParaRPr>
          </a:p>
        </p:txBody>
      </p:sp>
      <p:sp>
        <p:nvSpPr>
          <p:cNvPr id="19459" name="Text Box 3"/>
          <p:cNvSpPr txBox="1">
            <a:spLocks noChangeArrowheads="1"/>
          </p:cNvSpPr>
          <p:nvPr/>
        </p:nvSpPr>
        <p:spPr bwMode="auto">
          <a:xfrm>
            <a:off x="152400" y="1336675"/>
            <a:ext cx="8534400" cy="5216525"/>
          </a:xfrm>
          <a:prstGeom prst="rect">
            <a:avLst/>
          </a:prstGeom>
          <a:noFill/>
          <a:ln w="9525">
            <a:noFill/>
            <a:miter lim="800000"/>
            <a:headEnd/>
            <a:tailEnd/>
          </a:ln>
          <a:effectLst/>
        </p:spPr>
        <p:txBody>
          <a:bodyPr>
            <a:spAutoFit/>
          </a:bodyPr>
          <a:lstStyle/>
          <a:p>
            <a:pPr algn="just">
              <a:spcBef>
                <a:spcPct val="50000"/>
              </a:spcBef>
            </a:pPr>
            <a:r>
              <a:rPr lang="el-GR" sz="2800" dirty="0">
                <a:cs typeface="Times New Roman" charset="0"/>
              </a:rPr>
              <a:t>Το μαχαίρι αυλακώσεως έπεται του μαχαιριού </a:t>
            </a:r>
            <a:r>
              <a:rPr lang="el-GR" sz="2800" dirty="0" err="1">
                <a:cs typeface="Times New Roman" charset="0"/>
              </a:rPr>
              <a:t>ξεχονδρίσματος</a:t>
            </a:r>
            <a:r>
              <a:rPr lang="el-GR" sz="2800" dirty="0">
                <a:cs typeface="Times New Roman" charset="0"/>
              </a:rPr>
              <a:t> και της μεταλλικής μήτρας. Είναι τοποθετημένο σε ειδική υποδοχή η οποία μπορεί να μετακινείται προς τα πάνω ή προς τα κάτω κατά τη διάρκεια της κατεργασίας. Από την επαφή του μαχαιριού με το </a:t>
            </a:r>
            <a:r>
              <a:rPr lang="el-GR" sz="2800" dirty="0" err="1">
                <a:cs typeface="Times New Roman" charset="0"/>
              </a:rPr>
              <a:t>ξυλοτεμάχιο</a:t>
            </a:r>
            <a:r>
              <a:rPr lang="el-GR" sz="2800" dirty="0">
                <a:cs typeface="Times New Roman" charset="0"/>
              </a:rPr>
              <a:t> δημιουργείται η επιθυμητή σχεδίαση στο </a:t>
            </a:r>
            <a:r>
              <a:rPr lang="el-GR" sz="2800" dirty="0" err="1">
                <a:cs typeface="Times New Roman" charset="0"/>
              </a:rPr>
              <a:t>ξυλοτεμάχιο</a:t>
            </a:r>
            <a:r>
              <a:rPr lang="el-GR" sz="2800" dirty="0">
                <a:cs typeface="Times New Roman" charset="0"/>
              </a:rPr>
              <a:t>. Οι στιγμιαίες μετακινήσεις του μαχαιριού, οι οποίες δημιουργούν την επιθυμητή σχεδίαση στο </a:t>
            </a:r>
            <a:r>
              <a:rPr lang="el-GR" sz="2800" dirty="0" err="1">
                <a:cs typeface="Times New Roman" charset="0"/>
              </a:rPr>
              <a:t>ξυλοτεμάχιο</a:t>
            </a:r>
            <a:r>
              <a:rPr lang="el-GR" sz="2800" dirty="0">
                <a:cs typeface="Times New Roman" charset="0"/>
              </a:rPr>
              <a:t>, ρυθμίζονται με ειδικό άξονα ελέγχου ο οποίος μεταδίδει (αντιγράφει) τη μορφή ενός μεταλλικού πρωτοτύπου. Το ειδικό πρωτότυπο είναι τοποθετημένο κάτω από το </a:t>
            </a:r>
            <a:r>
              <a:rPr lang="el-GR" sz="2800" dirty="0" err="1">
                <a:cs typeface="Times New Roman" charset="0"/>
              </a:rPr>
              <a:t>ξυλοτεμάχιο</a:t>
            </a:r>
            <a:r>
              <a:rPr lang="el-GR" sz="2800" dirty="0">
                <a:cs typeface="Times New Roman" charset="0"/>
              </a:rPr>
              <a:t>. </a:t>
            </a:r>
            <a:endParaRPr lang="en-GB" sz="2800"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lt">
                                    <p:tmPct val="100000"/>
                                  </p:iterate>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75"/>
                                        <p:tgtEl>
                                          <p:spTgt spid="19458"/>
                                        </p:tgtEl>
                                      </p:cBhvr>
                                    </p:animEffect>
                                  </p:childTnLst>
                                </p:cTn>
                              </p:par>
                            </p:childTnLst>
                          </p:cTn>
                        </p:par>
                        <p:par>
                          <p:cTn id="8" fill="hold">
                            <p:stCondLst>
                              <p:cond delay="1275"/>
                            </p:stCondLst>
                            <p:childTnLst>
                              <p:par>
                                <p:cTn id="9" presetID="3" presetClass="entr" presetSubtype="10" fill="hold" grpId="0" nodeType="after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11"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www.ewhannas.com/images/photos/wood_turnings_wood_handles_turned_wood_tool_handles_wood_pegs.jpg"/>
          <p:cNvPicPr>
            <a:picLocks noChangeAspect="1" noChangeArrowheads="1"/>
          </p:cNvPicPr>
          <p:nvPr/>
        </p:nvPicPr>
        <p:blipFill>
          <a:blip r:embed="rId3"/>
          <a:srcRect/>
          <a:stretch>
            <a:fillRect/>
          </a:stretch>
        </p:blipFill>
        <p:spPr bwMode="auto">
          <a:xfrm>
            <a:off x="1357290" y="642918"/>
            <a:ext cx="6429420" cy="4822065"/>
          </a:xfrm>
          <a:prstGeom prst="rect">
            <a:avLst/>
          </a:prstGeom>
          <a:noFill/>
        </p:spPr>
      </p:pic>
    </p:spTree>
  </p:cSld>
  <p:clrMapOvr>
    <a:masterClrMapping/>
  </p:clrMapOvr>
  <p:transition>
    <p:pull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919146"/>
          </a:xfrm>
        </p:spPr>
        <p:txBody>
          <a:bodyPr/>
          <a:lstStyle/>
          <a:p>
            <a:r>
              <a:rPr lang="el-GR" sz="3200" b="1" i="1" dirty="0" smtClean="0">
                <a:solidFill>
                  <a:srgbClr val="FF0000"/>
                </a:solidFill>
              </a:rPr>
              <a:t>ΠΙΣΩ </a:t>
            </a:r>
            <a:r>
              <a:rPr lang="el-GR" sz="3200" b="1" i="1" dirty="0">
                <a:solidFill>
                  <a:srgbClr val="FF0000"/>
                </a:solidFill>
              </a:rPr>
              <a:t>ΜΑΧΑΙΡΙ</a:t>
            </a:r>
            <a:endParaRPr lang="en-GB" sz="3200" b="1" i="1" dirty="0">
              <a:solidFill>
                <a:srgbClr val="FF0000"/>
              </a:solidFill>
            </a:endParaRPr>
          </a:p>
        </p:txBody>
      </p:sp>
      <p:sp>
        <p:nvSpPr>
          <p:cNvPr id="20483" name="Text Box 3"/>
          <p:cNvSpPr txBox="1">
            <a:spLocks noChangeArrowheads="1"/>
          </p:cNvSpPr>
          <p:nvPr/>
        </p:nvSpPr>
        <p:spPr bwMode="auto">
          <a:xfrm>
            <a:off x="285720" y="1643050"/>
            <a:ext cx="8610600" cy="5430838"/>
          </a:xfrm>
          <a:prstGeom prst="rect">
            <a:avLst/>
          </a:prstGeom>
          <a:noFill/>
          <a:ln w="9525">
            <a:noFill/>
            <a:miter lim="800000"/>
            <a:headEnd/>
            <a:tailEnd/>
          </a:ln>
          <a:effectLst/>
        </p:spPr>
        <p:txBody>
          <a:bodyPr>
            <a:spAutoFit/>
          </a:bodyPr>
          <a:lstStyle/>
          <a:p>
            <a:pPr algn="just">
              <a:spcBef>
                <a:spcPct val="50000"/>
              </a:spcBef>
            </a:pPr>
            <a:r>
              <a:rPr lang="el-GR" sz="2800">
                <a:cs typeface="Times New Roman" charset="0"/>
              </a:rPr>
              <a:t>Η τελική κατεργασία τορναρίσματος ολοκληρώνεται με το πίσω μαχαίρι. Το μαχαίρι αυτό διαθέτει προεξοχές σύμφωνα με το επιθυμητό σχέδιο και κατασκευάζεται ειδικά για ένα και μόνο σχεδιασμό. Καθώς το μαχαίρι αυλακώσεως έχει εκτελέσει τη λειτουργία του (αφαιρώντας την κύρια ποσότητα ξυλώδους υλικού που απαιτείται) το πίσω μαχαίρι εκτελεί την τελική κατεργασία φινιρίσματος, απομακρύνοντας τυχόν μικροανωμαλίες που έμειναν. Επίσης, διαμορφώνει λεπτομερέστατα τις διάφορες εσοχές και εξοχές που το μαχαίρι αυλακώσεως δεν μπόρεσε να επεξεργαστεί λόγω του μεγέθους του.</a:t>
            </a:r>
          </a:p>
          <a:p>
            <a:pPr>
              <a:spcBef>
                <a:spcPct val="50000"/>
              </a:spcBef>
            </a:pPr>
            <a:endParaRPr lang="en-GB" sz="28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0"/>
                                  </p:iterate>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75" fill="hold"/>
                                        <p:tgtEl>
                                          <p:spTgt spid="20482"/>
                                        </p:tgtEl>
                                        <p:attrNameLst>
                                          <p:attrName>ppt_x</p:attrName>
                                        </p:attrNameLst>
                                      </p:cBhvr>
                                      <p:tavLst>
                                        <p:tav tm="0">
                                          <p:val>
                                            <p:strVal val="0-#ppt_w/2"/>
                                          </p:val>
                                        </p:tav>
                                        <p:tav tm="100000">
                                          <p:val>
                                            <p:strVal val="#ppt_x"/>
                                          </p:val>
                                        </p:tav>
                                      </p:tavLst>
                                    </p:anim>
                                    <p:anim calcmode="lin" valueType="num">
                                      <p:cBhvr additive="base">
                                        <p:cTn id="8" dur="75" fill="hold"/>
                                        <p:tgtEl>
                                          <p:spTgt spid="204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builtIn="1"/>
                                        </p:tgtEl>
                                      </p:cMediaNode>
                                    </p:audio>
                                  </p:subTnLst>
                                </p:cTn>
                              </p:par>
                            </p:childTnLst>
                          </p:cTn>
                        </p:par>
                        <p:par>
                          <p:cTn id="9" fill="hold">
                            <p:stCondLst>
                              <p:cond delay="825"/>
                            </p:stCondLst>
                            <p:childTnLst>
                              <p:par>
                                <p:cTn id="10" presetID="5" presetClass="entr" presetSubtype="5" fill="hold" grpId="0" nodeType="after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checkerboard(down)">
                                      <p:cBhvr>
                                        <p:cTn id="12"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C:\Documents and Settings\georgiou\My Documents\My Pictures\tornos\backknife1LG.jpg"/>
          <p:cNvPicPr>
            <a:picLocks noChangeAspect="1" noChangeArrowheads="1"/>
          </p:cNvPicPr>
          <p:nvPr/>
        </p:nvPicPr>
        <p:blipFill>
          <a:blip r:embed="rId3"/>
          <a:srcRect/>
          <a:stretch>
            <a:fillRect/>
          </a:stretch>
        </p:blipFill>
        <p:spPr bwMode="auto">
          <a:xfrm>
            <a:off x="0" y="3175"/>
            <a:ext cx="9144000" cy="6854825"/>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1143000"/>
          </a:xfrm>
        </p:spPr>
        <p:txBody>
          <a:bodyPr/>
          <a:lstStyle/>
          <a:p>
            <a:r>
              <a:rPr lang="el-GR" b="1" i="1">
                <a:effectLst>
                  <a:outerShdw blurRad="38100" dist="38100" dir="2700000" algn="tl">
                    <a:srgbClr val="FFFFFF"/>
                  </a:outerShdw>
                </a:effectLst>
              </a:rPr>
              <a:t>ΣΧΗΜΑΤΙΚΗ ΠΑΡΑΣΤΑΣΗ ΤΟΥ ΠΙΣΩ ΜΑΧΑΙΡΙΟΥ</a:t>
            </a:r>
            <a:endParaRPr lang="en-GB" b="1" i="1">
              <a:effectLst>
                <a:outerShdw blurRad="38100" dist="38100" dir="2700000" algn="tl">
                  <a:srgbClr val="FFFFFF"/>
                </a:outerShdw>
              </a:effectLst>
            </a:endParaRPr>
          </a:p>
        </p:txBody>
      </p:sp>
      <p:grpSp>
        <p:nvGrpSpPr>
          <p:cNvPr id="21507" name="Group 3"/>
          <p:cNvGrpSpPr>
            <a:grpSpLocks/>
          </p:cNvGrpSpPr>
          <p:nvPr/>
        </p:nvGrpSpPr>
        <p:grpSpPr bwMode="auto">
          <a:xfrm>
            <a:off x="533400" y="1219200"/>
            <a:ext cx="8610600" cy="5638800"/>
            <a:chOff x="-1" y="2"/>
            <a:chExt cx="20003" cy="19994"/>
          </a:xfrm>
        </p:grpSpPr>
        <p:grpSp>
          <p:nvGrpSpPr>
            <p:cNvPr id="21508" name="Group 4"/>
            <p:cNvGrpSpPr>
              <a:grpSpLocks/>
            </p:cNvGrpSpPr>
            <p:nvPr/>
          </p:nvGrpSpPr>
          <p:grpSpPr bwMode="auto">
            <a:xfrm>
              <a:off x="1428" y="2"/>
              <a:ext cx="18574" cy="17035"/>
              <a:chOff x="0" y="3"/>
              <a:chExt cx="19993" cy="19993"/>
            </a:xfrm>
          </p:grpSpPr>
          <p:grpSp>
            <p:nvGrpSpPr>
              <p:cNvPr id="21509" name="Group 5"/>
              <p:cNvGrpSpPr>
                <a:grpSpLocks/>
              </p:cNvGrpSpPr>
              <p:nvPr/>
            </p:nvGrpSpPr>
            <p:grpSpPr bwMode="auto">
              <a:xfrm>
                <a:off x="1153" y="1874"/>
                <a:ext cx="13074" cy="4698"/>
                <a:chOff x="0" y="14"/>
                <a:chExt cx="19998" cy="19986"/>
              </a:xfrm>
            </p:grpSpPr>
            <p:grpSp>
              <p:nvGrpSpPr>
                <p:cNvPr id="21510" name="Group 6"/>
                <p:cNvGrpSpPr>
                  <a:grpSpLocks/>
                </p:cNvGrpSpPr>
                <p:nvPr/>
              </p:nvGrpSpPr>
              <p:grpSpPr bwMode="auto">
                <a:xfrm>
                  <a:off x="0" y="13070"/>
                  <a:ext cx="19998" cy="6930"/>
                  <a:chOff x="0" y="14"/>
                  <a:chExt cx="19998" cy="19987"/>
                </a:xfrm>
              </p:grpSpPr>
              <p:sp>
                <p:nvSpPr>
                  <p:cNvPr id="21511" name="Arc 7"/>
                  <p:cNvSpPr>
                    <a:spLocks/>
                  </p:cNvSpPr>
                  <p:nvPr/>
                </p:nvSpPr>
                <p:spPr bwMode="auto">
                  <a:xfrm>
                    <a:off x="0" y="6725"/>
                    <a:ext cx="2900" cy="679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nvGrpSpPr>
                  <p:cNvPr id="21512" name="Group 8"/>
                  <p:cNvGrpSpPr>
                    <a:grpSpLocks/>
                  </p:cNvGrpSpPr>
                  <p:nvPr/>
                </p:nvGrpSpPr>
                <p:grpSpPr bwMode="auto">
                  <a:xfrm>
                    <a:off x="7830" y="14"/>
                    <a:ext cx="1159" cy="13264"/>
                    <a:chOff x="-17" y="0"/>
                    <a:chExt cx="20018" cy="20000"/>
                  </a:xfrm>
                </p:grpSpPr>
                <p:sp>
                  <p:nvSpPr>
                    <p:cNvPr id="21513" name="Arc 9"/>
                    <p:cNvSpPr>
                      <a:spLocks/>
                    </p:cNvSpPr>
                    <p:nvPr/>
                  </p:nvSpPr>
                  <p:spPr bwMode="auto">
                    <a:xfrm flipH="1">
                      <a:off x="-17" y="0"/>
                      <a:ext cx="10052"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14" name="Arc 10"/>
                    <p:cNvSpPr>
                      <a:spLocks/>
                    </p:cNvSpPr>
                    <p:nvPr/>
                  </p:nvSpPr>
                  <p:spPr bwMode="auto">
                    <a:xfrm>
                      <a:off x="9897" y="0"/>
                      <a:ext cx="10104"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sp>
                <p:nvSpPr>
                  <p:cNvPr id="21515" name="Line 11"/>
                  <p:cNvSpPr>
                    <a:spLocks noChangeShapeType="1"/>
                  </p:cNvSpPr>
                  <p:nvPr/>
                </p:nvSpPr>
                <p:spPr bwMode="auto">
                  <a:xfrm>
                    <a:off x="4064" y="13203"/>
                    <a:ext cx="3773" cy="75"/>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21516" name="Group 12"/>
                  <p:cNvGrpSpPr>
                    <a:grpSpLocks/>
                  </p:cNvGrpSpPr>
                  <p:nvPr/>
                </p:nvGrpSpPr>
                <p:grpSpPr bwMode="auto">
                  <a:xfrm>
                    <a:off x="2900" y="14"/>
                    <a:ext cx="1164" cy="13264"/>
                    <a:chOff x="0" y="0"/>
                    <a:chExt cx="19999" cy="20000"/>
                  </a:xfrm>
                </p:grpSpPr>
                <p:sp>
                  <p:nvSpPr>
                    <p:cNvPr id="21517" name="Arc 13"/>
                    <p:cNvSpPr>
                      <a:spLocks/>
                    </p:cNvSpPr>
                    <p:nvPr/>
                  </p:nvSpPr>
                  <p:spPr bwMode="auto">
                    <a:xfrm flipH="1">
                      <a:off x="0" y="0"/>
                      <a:ext cx="10034"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18" name="Arc 14"/>
                    <p:cNvSpPr>
                      <a:spLocks/>
                    </p:cNvSpPr>
                    <p:nvPr/>
                  </p:nvSpPr>
                  <p:spPr bwMode="auto">
                    <a:xfrm>
                      <a:off x="9965" y="0"/>
                      <a:ext cx="10034"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sp>
                <p:nvSpPr>
                  <p:cNvPr id="21519" name="Line 15"/>
                  <p:cNvSpPr>
                    <a:spLocks noChangeShapeType="1"/>
                  </p:cNvSpPr>
                  <p:nvPr/>
                </p:nvSpPr>
                <p:spPr bwMode="auto">
                  <a:xfrm>
                    <a:off x="8986" y="13203"/>
                    <a:ext cx="869" cy="75"/>
                  </a:xfrm>
                  <a:prstGeom prst="line">
                    <a:avLst/>
                  </a:prstGeom>
                  <a:noFill/>
                  <a:ln w="3175">
                    <a:solidFill>
                      <a:srgbClr val="000000"/>
                    </a:solidFill>
                    <a:round/>
                    <a:headEnd type="none" w="sm" len="med"/>
                    <a:tailEnd type="none" w="sm" len="med"/>
                  </a:ln>
                  <a:effectLst/>
                </p:spPr>
                <p:txBody>
                  <a:bodyPr/>
                  <a:lstStyle/>
                  <a:p>
                    <a:endParaRPr lang="el-GR"/>
                  </a:p>
                </p:txBody>
              </p:sp>
              <p:sp>
                <p:nvSpPr>
                  <p:cNvPr id="21520" name="Arc 16"/>
                  <p:cNvSpPr>
                    <a:spLocks/>
                  </p:cNvSpPr>
                  <p:nvPr/>
                </p:nvSpPr>
                <p:spPr bwMode="auto">
                  <a:xfrm flipH="1" flipV="1">
                    <a:off x="9852" y="13203"/>
                    <a:ext cx="869" cy="679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21" name="Arc 17"/>
                  <p:cNvSpPr>
                    <a:spLocks/>
                  </p:cNvSpPr>
                  <p:nvPr/>
                </p:nvSpPr>
                <p:spPr bwMode="auto">
                  <a:xfrm flipV="1">
                    <a:off x="10729" y="13203"/>
                    <a:ext cx="1164" cy="679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22" name="Line 18"/>
                  <p:cNvSpPr>
                    <a:spLocks noChangeShapeType="1"/>
                  </p:cNvSpPr>
                  <p:nvPr/>
                </p:nvSpPr>
                <p:spPr bwMode="auto">
                  <a:xfrm>
                    <a:off x="11881" y="13203"/>
                    <a:ext cx="870" cy="87"/>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21523" name="Group 19"/>
                  <p:cNvGrpSpPr>
                    <a:grpSpLocks/>
                  </p:cNvGrpSpPr>
                  <p:nvPr/>
                </p:nvGrpSpPr>
                <p:grpSpPr bwMode="auto">
                  <a:xfrm>
                    <a:off x="12748" y="14"/>
                    <a:ext cx="1167" cy="13276"/>
                    <a:chOff x="0" y="0"/>
                    <a:chExt cx="19999" cy="20000"/>
                  </a:xfrm>
                </p:grpSpPr>
                <p:sp>
                  <p:nvSpPr>
                    <p:cNvPr id="21524" name="Arc 20"/>
                    <p:cNvSpPr>
                      <a:spLocks/>
                    </p:cNvSpPr>
                    <p:nvPr/>
                  </p:nvSpPr>
                  <p:spPr bwMode="auto">
                    <a:xfrm flipH="1">
                      <a:off x="0" y="0"/>
                      <a:ext cx="9991"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25" name="Arc 21"/>
                    <p:cNvSpPr>
                      <a:spLocks/>
                    </p:cNvSpPr>
                    <p:nvPr/>
                  </p:nvSpPr>
                  <p:spPr bwMode="auto">
                    <a:xfrm>
                      <a:off x="9991" y="0"/>
                      <a:ext cx="10008"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grpSp>
                <p:nvGrpSpPr>
                  <p:cNvPr id="21526" name="Group 22"/>
                  <p:cNvGrpSpPr>
                    <a:grpSpLocks/>
                  </p:cNvGrpSpPr>
                  <p:nvPr/>
                </p:nvGrpSpPr>
                <p:grpSpPr bwMode="auto">
                  <a:xfrm>
                    <a:off x="15070" y="14"/>
                    <a:ext cx="1159" cy="13276"/>
                    <a:chOff x="-17" y="0"/>
                    <a:chExt cx="20018" cy="20000"/>
                  </a:xfrm>
                </p:grpSpPr>
                <p:sp>
                  <p:nvSpPr>
                    <p:cNvPr id="21527" name="Arc 23"/>
                    <p:cNvSpPr>
                      <a:spLocks/>
                    </p:cNvSpPr>
                    <p:nvPr/>
                  </p:nvSpPr>
                  <p:spPr bwMode="auto">
                    <a:xfrm flipH="1">
                      <a:off x="-17" y="0"/>
                      <a:ext cx="10052"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28" name="Arc 24"/>
                    <p:cNvSpPr>
                      <a:spLocks/>
                    </p:cNvSpPr>
                    <p:nvPr/>
                  </p:nvSpPr>
                  <p:spPr bwMode="auto">
                    <a:xfrm>
                      <a:off x="9897" y="0"/>
                      <a:ext cx="10104"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sp>
                <p:nvSpPr>
                  <p:cNvPr id="21529" name="Line 25"/>
                  <p:cNvSpPr>
                    <a:spLocks noChangeShapeType="1"/>
                  </p:cNvSpPr>
                  <p:nvPr/>
                </p:nvSpPr>
                <p:spPr bwMode="auto">
                  <a:xfrm>
                    <a:off x="13909" y="13203"/>
                    <a:ext cx="1164" cy="87"/>
                  </a:xfrm>
                  <a:prstGeom prst="line">
                    <a:avLst/>
                  </a:prstGeom>
                  <a:noFill/>
                  <a:ln w="3175">
                    <a:solidFill>
                      <a:srgbClr val="000000"/>
                    </a:solidFill>
                    <a:round/>
                    <a:headEnd type="none" w="sm" len="med"/>
                    <a:tailEnd type="none" w="sm" len="med"/>
                  </a:ln>
                  <a:effectLst/>
                </p:spPr>
                <p:txBody>
                  <a:bodyPr/>
                  <a:lstStyle/>
                  <a:p>
                    <a:endParaRPr lang="el-GR"/>
                  </a:p>
                </p:txBody>
              </p:sp>
              <p:sp>
                <p:nvSpPr>
                  <p:cNvPr id="21530" name="Arc 26"/>
                  <p:cNvSpPr>
                    <a:spLocks/>
                  </p:cNvSpPr>
                  <p:nvPr/>
                </p:nvSpPr>
                <p:spPr bwMode="auto">
                  <a:xfrm flipH="1">
                    <a:off x="16226" y="6725"/>
                    <a:ext cx="3772" cy="679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sp>
              <p:nvSpPr>
                <p:cNvPr id="21531" name="Line 27"/>
                <p:cNvSpPr>
                  <a:spLocks noChangeShapeType="1"/>
                </p:cNvSpPr>
                <p:nvPr/>
              </p:nvSpPr>
              <p:spPr bwMode="auto">
                <a:xfrm flipV="1">
                  <a:off x="0" y="14"/>
                  <a:ext cx="3" cy="15357"/>
                </a:xfrm>
                <a:prstGeom prst="line">
                  <a:avLst/>
                </a:prstGeom>
                <a:noFill/>
                <a:ln w="3175">
                  <a:solidFill>
                    <a:srgbClr val="000000"/>
                  </a:solidFill>
                  <a:round/>
                  <a:headEnd type="none" w="sm" len="med"/>
                  <a:tailEnd type="none" w="sm" len="med"/>
                </a:ln>
                <a:effectLst/>
              </p:spPr>
              <p:txBody>
                <a:bodyPr/>
                <a:lstStyle/>
                <a:p>
                  <a:endParaRPr lang="el-GR"/>
                </a:p>
              </p:txBody>
            </p:sp>
            <p:sp>
              <p:nvSpPr>
                <p:cNvPr id="21532" name="Line 28"/>
                <p:cNvSpPr>
                  <a:spLocks noChangeShapeType="1"/>
                </p:cNvSpPr>
                <p:nvPr/>
              </p:nvSpPr>
              <p:spPr bwMode="auto">
                <a:xfrm flipV="1">
                  <a:off x="19995" y="14"/>
                  <a:ext cx="3" cy="15357"/>
                </a:xfrm>
                <a:prstGeom prst="line">
                  <a:avLst/>
                </a:prstGeom>
                <a:noFill/>
                <a:ln w="3175">
                  <a:solidFill>
                    <a:srgbClr val="000000"/>
                  </a:solidFill>
                  <a:round/>
                  <a:headEnd type="none" w="sm" len="med"/>
                  <a:tailEnd type="none" w="sm" len="med"/>
                </a:ln>
                <a:effectLst/>
              </p:spPr>
              <p:txBody>
                <a:bodyPr/>
                <a:lstStyle/>
                <a:p>
                  <a:endParaRPr lang="el-GR"/>
                </a:p>
              </p:txBody>
            </p:sp>
            <p:sp>
              <p:nvSpPr>
                <p:cNvPr id="21533" name="Line 29"/>
                <p:cNvSpPr>
                  <a:spLocks noChangeShapeType="1"/>
                </p:cNvSpPr>
                <p:nvPr/>
              </p:nvSpPr>
              <p:spPr bwMode="auto">
                <a:xfrm>
                  <a:off x="0" y="14"/>
                  <a:ext cx="19998" cy="30"/>
                </a:xfrm>
                <a:prstGeom prst="line">
                  <a:avLst/>
                </a:prstGeom>
                <a:noFill/>
                <a:ln w="3175">
                  <a:solidFill>
                    <a:srgbClr val="000000"/>
                  </a:solidFill>
                  <a:round/>
                  <a:headEnd type="none" w="sm" len="med"/>
                  <a:tailEnd type="none" w="sm" len="med"/>
                </a:ln>
                <a:effectLst/>
              </p:spPr>
              <p:txBody>
                <a:bodyPr/>
                <a:lstStyle/>
                <a:p>
                  <a:endParaRPr lang="el-GR"/>
                </a:p>
              </p:txBody>
            </p:sp>
            <p:sp>
              <p:nvSpPr>
                <p:cNvPr id="21534" name="Line 30"/>
                <p:cNvSpPr>
                  <a:spLocks noChangeShapeType="1"/>
                </p:cNvSpPr>
                <p:nvPr/>
              </p:nvSpPr>
              <p:spPr bwMode="auto">
                <a:xfrm>
                  <a:off x="0" y="9607"/>
                  <a:ext cx="19998" cy="30"/>
                </a:xfrm>
                <a:prstGeom prst="line">
                  <a:avLst/>
                </a:prstGeom>
                <a:noFill/>
                <a:ln w="3175">
                  <a:solidFill>
                    <a:srgbClr val="000000"/>
                  </a:solidFill>
                  <a:round/>
                  <a:headEnd type="none" w="sm" len="med"/>
                  <a:tailEnd type="none" w="sm" len="med"/>
                </a:ln>
                <a:effectLst/>
              </p:spPr>
              <p:txBody>
                <a:bodyPr/>
                <a:lstStyle/>
                <a:p>
                  <a:endParaRPr lang="el-GR"/>
                </a:p>
              </p:txBody>
            </p:sp>
          </p:grpSp>
          <p:grpSp>
            <p:nvGrpSpPr>
              <p:cNvPr id="21535" name="Group 31"/>
              <p:cNvGrpSpPr>
                <a:grpSpLocks/>
              </p:cNvGrpSpPr>
              <p:nvPr/>
            </p:nvGrpSpPr>
            <p:grpSpPr bwMode="auto">
              <a:xfrm>
                <a:off x="0" y="14359"/>
                <a:ext cx="18840" cy="5637"/>
                <a:chOff x="0" y="1"/>
                <a:chExt cx="20004" cy="20000"/>
              </a:xfrm>
            </p:grpSpPr>
            <p:grpSp>
              <p:nvGrpSpPr>
                <p:cNvPr id="21536" name="Group 32"/>
                <p:cNvGrpSpPr>
                  <a:grpSpLocks/>
                </p:cNvGrpSpPr>
                <p:nvPr/>
              </p:nvGrpSpPr>
              <p:grpSpPr bwMode="auto">
                <a:xfrm>
                  <a:off x="0" y="3325"/>
                  <a:ext cx="16739" cy="13344"/>
                  <a:chOff x="0" y="-6"/>
                  <a:chExt cx="20007" cy="20002"/>
                </a:xfrm>
              </p:grpSpPr>
              <p:grpSp>
                <p:nvGrpSpPr>
                  <p:cNvPr id="21537" name="Group 33"/>
                  <p:cNvGrpSpPr>
                    <a:grpSpLocks/>
                  </p:cNvGrpSpPr>
                  <p:nvPr/>
                </p:nvGrpSpPr>
                <p:grpSpPr bwMode="auto">
                  <a:xfrm>
                    <a:off x="1463" y="-6"/>
                    <a:ext cx="16592" cy="20002"/>
                    <a:chOff x="0" y="-6"/>
                    <a:chExt cx="20005" cy="20002"/>
                  </a:xfrm>
                </p:grpSpPr>
                <p:grpSp>
                  <p:nvGrpSpPr>
                    <p:cNvPr id="21538" name="Group 34"/>
                    <p:cNvGrpSpPr>
                      <a:grpSpLocks/>
                    </p:cNvGrpSpPr>
                    <p:nvPr/>
                  </p:nvGrpSpPr>
                  <p:grpSpPr bwMode="auto">
                    <a:xfrm>
                      <a:off x="0" y="-6"/>
                      <a:ext cx="20005" cy="20002"/>
                      <a:chOff x="0" y="-6"/>
                      <a:chExt cx="20005" cy="20002"/>
                    </a:xfrm>
                  </p:grpSpPr>
                  <p:grpSp>
                    <p:nvGrpSpPr>
                      <p:cNvPr id="21539" name="Group 35"/>
                      <p:cNvGrpSpPr>
                        <a:grpSpLocks/>
                      </p:cNvGrpSpPr>
                      <p:nvPr/>
                    </p:nvGrpSpPr>
                    <p:grpSpPr bwMode="auto">
                      <a:xfrm>
                        <a:off x="0" y="-6"/>
                        <a:ext cx="20005" cy="20002"/>
                        <a:chOff x="0" y="-6"/>
                        <a:chExt cx="20005" cy="20002"/>
                      </a:xfrm>
                    </p:grpSpPr>
                    <p:grpSp>
                      <p:nvGrpSpPr>
                        <p:cNvPr id="21540" name="Group 36"/>
                        <p:cNvGrpSpPr>
                          <a:grpSpLocks/>
                        </p:cNvGrpSpPr>
                        <p:nvPr/>
                      </p:nvGrpSpPr>
                      <p:grpSpPr bwMode="auto">
                        <a:xfrm>
                          <a:off x="0" y="-6"/>
                          <a:ext cx="20005" cy="20002"/>
                          <a:chOff x="0" y="-6"/>
                          <a:chExt cx="20005" cy="20002"/>
                        </a:xfrm>
                      </p:grpSpPr>
                      <p:grpSp>
                        <p:nvGrpSpPr>
                          <p:cNvPr id="21541" name="Group 37"/>
                          <p:cNvGrpSpPr>
                            <a:grpSpLocks/>
                          </p:cNvGrpSpPr>
                          <p:nvPr/>
                        </p:nvGrpSpPr>
                        <p:grpSpPr bwMode="auto">
                          <a:xfrm>
                            <a:off x="0" y="-6"/>
                            <a:ext cx="20005" cy="20002"/>
                            <a:chOff x="0" y="-6"/>
                            <a:chExt cx="20005" cy="20002"/>
                          </a:xfrm>
                        </p:grpSpPr>
                        <p:grpSp>
                          <p:nvGrpSpPr>
                            <p:cNvPr id="21542" name="Group 38"/>
                            <p:cNvGrpSpPr>
                              <a:grpSpLocks/>
                            </p:cNvGrpSpPr>
                            <p:nvPr/>
                          </p:nvGrpSpPr>
                          <p:grpSpPr bwMode="auto">
                            <a:xfrm>
                              <a:off x="0" y="-6"/>
                              <a:ext cx="20005" cy="20002"/>
                              <a:chOff x="0" y="-6"/>
                              <a:chExt cx="20005" cy="20002"/>
                            </a:xfrm>
                          </p:grpSpPr>
                          <p:grpSp>
                            <p:nvGrpSpPr>
                              <p:cNvPr id="21543" name="Group 39"/>
                              <p:cNvGrpSpPr>
                                <a:grpSpLocks/>
                              </p:cNvGrpSpPr>
                              <p:nvPr/>
                            </p:nvGrpSpPr>
                            <p:grpSpPr bwMode="auto">
                              <a:xfrm>
                                <a:off x="0" y="-6"/>
                                <a:ext cx="20005" cy="20002"/>
                                <a:chOff x="0" y="-6"/>
                                <a:chExt cx="20005" cy="20002"/>
                              </a:xfrm>
                            </p:grpSpPr>
                            <p:grpSp>
                              <p:nvGrpSpPr>
                                <p:cNvPr id="21544" name="Group 40"/>
                                <p:cNvGrpSpPr>
                                  <a:grpSpLocks/>
                                </p:cNvGrpSpPr>
                                <p:nvPr/>
                              </p:nvGrpSpPr>
                              <p:grpSpPr bwMode="auto">
                                <a:xfrm>
                                  <a:off x="0" y="-6"/>
                                  <a:ext cx="20005" cy="20002"/>
                                  <a:chOff x="0" y="-6"/>
                                  <a:chExt cx="20005" cy="20002"/>
                                </a:xfrm>
                              </p:grpSpPr>
                              <p:grpSp>
                                <p:nvGrpSpPr>
                                  <p:cNvPr id="21545" name="Group 41"/>
                                  <p:cNvGrpSpPr>
                                    <a:grpSpLocks/>
                                  </p:cNvGrpSpPr>
                                  <p:nvPr/>
                                </p:nvGrpSpPr>
                                <p:grpSpPr bwMode="auto">
                                  <a:xfrm>
                                    <a:off x="0" y="-6"/>
                                    <a:ext cx="20005" cy="20002"/>
                                    <a:chOff x="0" y="-6"/>
                                    <a:chExt cx="20005" cy="20002"/>
                                  </a:xfrm>
                                </p:grpSpPr>
                                <p:grpSp>
                                  <p:nvGrpSpPr>
                                    <p:cNvPr id="21546" name="Group 42"/>
                                    <p:cNvGrpSpPr>
                                      <a:grpSpLocks/>
                                    </p:cNvGrpSpPr>
                                    <p:nvPr/>
                                  </p:nvGrpSpPr>
                                  <p:grpSpPr bwMode="auto">
                                    <a:xfrm>
                                      <a:off x="0" y="-6"/>
                                      <a:ext cx="20005" cy="20002"/>
                                      <a:chOff x="0" y="-6"/>
                                      <a:chExt cx="20005" cy="20002"/>
                                    </a:xfrm>
                                  </p:grpSpPr>
                                  <p:grpSp>
                                    <p:nvGrpSpPr>
                                      <p:cNvPr id="21547" name="Group 43"/>
                                      <p:cNvGrpSpPr>
                                        <a:grpSpLocks/>
                                      </p:cNvGrpSpPr>
                                      <p:nvPr/>
                                    </p:nvGrpSpPr>
                                    <p:grpSpPr bwMode="auto">
                                      <a:xfrm>
                                        <a:off x="0" y="-6"/>
                                        <a:ext cx="20005" cy="20002"/>
                                        <a:chOff x="0" y="-6"/>
                                        <a:chExt cx="20005" cy="20002"/>
                                      </a:xfrm>
                                    </p:grpSpPr>
                                    <p:grpSp>
                                      <p:nvGrpSpPr>
                                        <p:cNvPr id="21548" name="Group 44"/>
                                        <p:cNvGrpSpPr>
                                          <a:grpSpLocks/>
                                        </p:cNvGrpSpPr>
                                        <p:nvPr/>
                                      </p:nvGrpSpPr>
                                      <p:grpSpPr bwMode="auto">
                                        <a:xfrm>
                                          <a:off x="0" y="-6"/>
                                          <a:ext cx="20005" cy="15982"/>
                                          <a:chOff x="0" y="-8"/>
                                          <a:chExt cx="20005" cy="20005"/>
                                        </a:xfrm>
                                      </p:grpSpPr>
                                      <p:grpSp>
                                        <p:nvGrpSpPr>
                                          <p:cNvPr id="21549" name="Group 45"/>
                                          <p:cNvGrpSpPr>
                                            <a:grpSpLocks/>
                                          </p:cNvGrpSpPr>
                                          <p:nvPr/>
                                        </p:nvGrpSpPr>
                                        <p:grpSpPr bwMode="auto">
                                          <a:xfrm>
                                            <a:off x="0" y="-8"/>
                                            <a:ext cx="20005" cy="14973"/>
                                            <a:chOff x="0" y="-11"/>
                                            <a:chExt cx="20005" cy="20009"/>
                                          </a:xfrm>
                                        </p:grpSpPr>
                                        <p:grpSp>
                                          <p:nvGrpSpPr>
                                            <p:cNvPr id="21550" name="Group 46"/>
                                            <p:cNvGrpSpPr>
                                              <a:grpSpLocks/>
                                            </p:cNvGrpSpPr>
                                            <p:nvPr/>
                                          </p:nvGrpSpPr>
                                          <p:grpSpPr bwMode="auto">
                                            <a:xfrm>
                                              <a:off x="0" y="-11"/>
                                              <a:ext cx="20005" cy="11948"/>
                                              <a:chOff x="0" y="0"/>
                                              <a:chExt cx="20005" cy="19994"/>
                                            </a:xfrm>
                                          </p:grpSpPr>
                                          <p:sp>
                                            <p:nvSpPr>
                                              <p:cNvPr id="21551" name="Arc 47"/>
                                              <p:cNvSpPr>
                                                <a:spLocks/>
                                              </p:cNvSpPr>
                                              <p:nvPr/>
                                            </p:nvSpPr>
                                            <p:spPr bwMode="auto">
                                              <a:xfrm>
                                                <a:off x="0" y="6702"/>
                                                <a:ext cx="2901" cy="66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nvGrpSpPr>
                                              <p:cNvPr id="21552" name="Group 48"/>
                                              <p:cNvGrpSpPr>
                                                <a:grpSpLocks/>
                                              </p:cNvGrpSpPr>
                                              <p:nvPr/>
                                            </p:nvGrpSpPr>
                                            <p:grpSpPr bwMode="auto">
                                              <a:xfrm>
                                                <a:off x="7831" y="0"/>
                                                <a:ext cx="1160" cy="13284"/>
                                                <a:chOff x="0" y="0"/>
                                                <a:chExt cx="20000" cy="20000"/>
                                              </a:xfrm>
                                            </p:grpSpPr>
                                            <p:sp>
                                              <p:nvSpPr>
                                                <p:cNvPr id="21553" name="Arc 49"/>
                                                <p:cNvSpPr>
                                                  <a:spLocks/>
                                                </p:cNvSpPr>
                                                <p:nvPr/>
                                              </p:nvSpPr>
                                              <p:spPr bwMode="auto">
                                                <a:xfrm flipH="1">
                                                  <a:off x="0" y="0"/>
                                                  <a:ext cx="10069"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54" name="Arc 50"/>
                                                <p:cNvSpPr>
                                                  <a:spLocks/>
                                                </p:cNvSpPr>
                                                <p:nvPr/>
                                              </p:nvSpPr>
                                              <p:spPr bwMode="auto">
                                                <a:xfrm>
                                                  <a:off x="9948" y="0"/>
                                                  <a:ext cx="10052"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sp>
                                            <p:nvSpPr>
                                              <p:cNvPr id="21555" name="Line 51"/>
                                              <p:cNvSpPr>
                                                <a:spLocks noChangeShapeType="1"/>
                                              </p:cNvSpPr>
                                              <p:nvPr/>
                                            </p:nvSpPr>
                                            <p:spPr bwMode="auto">
                                              <a:xfrm>
                                                <a:off x="4066" y="13284"/>
                                                <a:ext cx="3775" cy="102"/>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21556" name="Group 52"/>
                                              <p:cNvGrpSpPr>
                                                <a:grpSpLocks/>
                                              </p:cNvGrpSpPr>
                                              <p:nvPr/>
                                            </p:nvGrpSpPr>
                                            <p:grpSpPr bwMode="auto">
                                              <a:xfrm>
                                                <a:off x="2901" y="0"/>
                                                <a:ext cx="1165" cy="13284"/>
                                                <a:chOff x="0" y="0"/>
                                                <a:chExt cx="20000" cy="20000"/>
                                              </a:xfrm>
                                            </p:grpSpPr>
                                            <p:sp>
                                              <p:nvSpPr>
                                                <p:cNvPr id="21557" name="Arc 53"/>
                                                <p:cNvSpPr>
                                                  <a:spLocks/>
                                                </p:cNvSpPr>
                                                <p:nvPr/>
                                              </p:nvSpPr>
                                              <p:spPr bwMode="auto">
                                                <a:xfrm flipH="1">
                                                  <a:off x="0" y="0"/>
                                                  <a:ext cx="10043"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58" name="Arc 54"/>
                                                <p:cNvSpPr>
                                                  <a:spLocks/>
                                                </p:cNvSpPr>
                                                <p:nvPr/>
                                              </p:nvSpPr>
                                              <p:spPr bwMode="auto">
                                                <a:xfrm>
                                                  <a:off x="9906" y="0"/>
                                                  <a:ext cx="10094"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sp>
                                            <p:nvSpPr>
                                              <p:cNvPr id="21559" name="Line 55"/>
                                              <p:cNvSpPr>
                                                <a:spLocks noChangeShapeType="1"/>
                                              </p:cNvSpPr>
                                              <p:nvPr/>
                                            </p:nvSpPr>
                                            <p:spPr bwMode="auto">
                                              <a:xfrm>
                                                <a:off x="8989" y="13284"/>
                                                <a:ext cx="868" cy="102"/>
                                              </a:xfrm>
                                              <a:prstGeom prst="line">
                                                <a:avLst/>
                                              </a:prstGeom>
                                              <a:noFill/>
                                              <a:ln w="3175">
                                                <a:solidFill>
                                                  <a:srgbClr val="000000"/>
                                                </a:solidFill>
                                                <a:round/>
                                                <a:headEnd type="none" w="sm" len="med"/>
                                                <a:tailEnd type="none" w="sm" len="med"/>
                                              </a:ln>
                                              <a:effectLst/>
                                            </p:spPr>
                                            <p:txBody>
                                              <a:bodyPr/>
                                              <a:lstStyle/>
                                              <a:p>
                                                <a:endParaRPr lang="el-GR"/>
                                              </a:p>
                                            </p:txBody>
                                          </p:sp>
                                          <p:sp>
                                            <p:nvSpPr>
                                              <p:cNvPr id="21560" name="Arc 56"/>
                                              <p:cNvSpPr>
                                                <a:spLocks/>
                                              </p:cNvSpPr>
                                              <p:nvPr/>
                                            </p:nvSpPr>
                                            <p:spPr bwMode="auto">
                                              <a:xfrm flipH="1" flipV="1">
                                                <a:off x="9852" y="13284"/>
                                                <a:ext cx="871" cy="671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61" name="Arc 57"/>
                                              <p:cNvSpPr>
                                                <a:spLocks/>
                                              </p:cNvSpPr>
                                              <p:nvPr/>
                                            </p:nvSpPr>
                                            <p:spPr bwMode="auto">
                                              <a:xfrm flipV="1">
                                                <a:off x="10731" y="13310"/>
                                                <a:ext cx="1165" cy="66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62" name="Line 58"/>
                                              <p:cNvSpPr>
                                                <a:spLocks noChangeShapeType="1"/>
                                              </p:cNvSpPr>
                                              <p:nvPr/>
                                            </p:nvSpPr>
                                            <p:spPr bwMode="auto">
                                              <a:xfrm>
                                                <a:off x="11882" y="13310"/>
                                                <a:ext cx="871" cy="76"/>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21563" name="Group 59"/>
                                              <p:cNvGrpSpPr>
                                                <a:grpSpLocks/>
                                              </p:cNvGrpSpPr>
                                              <p:nvPr/>
                                            </p:nvGrpSpPr>
                                            <p:grpSpPr bwMode="auto">
                                              <a:xfrm>
                                                <a:off x="12750" y="0"/>
                                                <a:ext cx="1168" cy="13310"/>
                                                <a:chOff x="34" y="0"/>
                                                <a:chExt cx="19966" cy="20000"/>
                                              </a:xfrm>
                                            </p:grpSpPr>
                                            <p:sp>
                                              <p:nvSpPr>
                                                <p:cNvPr id="21564" name="Arc 60"/>
                                                <p:cNvSpPr>
                                                  <a:spLocks/>
                                                </p:cNvSpPr>
                                                <p:nvPr/>
                                              </p:nvSpPr>
                                              <p:spPr bwMode="auto">
                                                <a:xfrm flipH="1">
                                                  <a:off x="34" y="0"/>
                                                  <a:ext cx="9983"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65" name="Arc 61"/>
                                                <p:cNvSpPr>
                                                  <a:spLocks/>
                                                </p:cNvSpPr>
                                                <p:nvPr/>
                                              </p:nvSpPr>
                                              <p:spPr bwMode="auto">
                                                <a:xfrm>
                                                  <a:off x="10017" y="0"/>
                                                  <a:ext cx="9983"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grpSp>
                                            <p:nvGrpSpPr>
                                              <p:cNvPr id="21566" name="Group 62"/>
                                              <p:cNvGrpSpPr>
                                                <a:grpSpLocks/>
                                              </p:cNvGrpSpPr>
                                              <p:nvPr/>
                                            </p:nvGrpSpPr>
                                            <p:grpSpPr bwMode="auto">
                                              <a:xfrm>
                                                <a:off x="15074" y="0"/>
                                                <a:ext cx="1161" cy="13310"/>
                                                <a:chOff x="0" y="0"/>
                                                <a:chExt cx="20001" cy="20000"/>
                                              </a:xfrm>
                                            </p:grpSpPr>
                                            <p:sp>
                                              <p:nvSpPr>
                                                <p:cNvPr id="21567" name="Arc 63"/>
                                                <p:cNvSpPr>
                                                  <a:spLocks/>
                                                </p:cNvSpPr>
                                                <p:nvPr/>
                                              </p:nvSpPr>
                                              <p:spPr bwMode="auto">
                                                <a:xfrm flipH="1">
                                                  <a:off x="0" y="0"/>
                                                  <a:ext cx="10078"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68" name="Arc 64"/>
                                                <p:cNvSpPr>
                                                  <a:spLocks/>
                                                </p:cNvSpPr>
                                                <p:nvPr/>
                                              </p:nvSpPr>
                                              <p:spPr bwMode="auto">
                                                <a:xfrm>
                                                  <a:off x="9957" y="0"/>
                                                  <a:ext cx="10044"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sp>
                                            <p:nvSpPr>
                                              <p:cNvPr id="21569" name="Line 65"/>
                                              <p:cNvSpPr>
                                                <a:spLocks noChangeShapeType="1"/>
                                              </p:cNvSpPr>
                                              <p:nvPr/>
                                            </p:nvSpPr>
                                            <p:spPr bwMode="auto">
                                              <a:xfrm>
                                                <a:off x="13914" y="13310"/>
                                                <a:ext cx="1164" cy="76"/>
                                              </a:xfrm>
                                              <a:prstGeom prst="line">
                                                <a:avLst/>
                                              </a:prstGeom>
                                              <a:noFill/>
                                              <a:ln w="3175">
                                                <a:solidFill>
                                                  <a:srgbClr val="000000"/>
                                                </a:solidFill>
                                                <a:round/>
                                                <a:headEnd type="none" w="sm" len="med"/>
                                                <a:tailEnd type="none" w="sm" len="med"/>
                                              </a:ln>
                                              <a:effectLst/>
                                            </p:spPr>
                                            <p:txBody>
                                              <a:bodyPr/>
                                              <a:lstStyle/>
                                              <a:p>
                                                <a:endParaRPr lang="el-GR"/>
                                              </a:p>
                                            </p:txBody>
                                          </p:sp>
                                          <p:sp>
                                            <p:nvSpPr>
                                              <p:cNvPr id="21570" name="Arc 66"/>
                                              <p:cNvSpPr>
                                                <a:spLocks/>
                                              </p:cNvSpPr>
                                              <p:nvPr/>
                                            </p:nvSpPr>
                                            <p:spPr bwMode="auto">
                                              <a:xfrm flipH="1">
                                                <a:off x="16230" y="6702"/>
                                                <a:ext cx="3775" cy="66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sp>
                                          <p:nvSpPr>
                                            <p:cNvPr id="21571" name="Line 67"/>
                                            <p:cNvSpPr>
                                              <a:spLocks noChangeShapeType="1"/>
                                            </p:cNvSpPr>
                                            <p:nvPr/>
                                          </p:nvSpPr>
                                          <p:spPr bwMode="auto">
                                            <a:xfrm>
                                              <a:off x="4081" y="7943"/>
                                              <a:ext cx="3" cy="12055"/>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21572" name="Line 68"/>
                                          <p:cNvSpPr>
                                            <a:spLocks noChangeShapeType="1"/>
                                          </p:cNvSpPr>
                                          <p:nvPr/>
                                        </p:nvSpPr>
                                        <p:spPr bwMode="auto">
                                          <a:xfrm>
                                            <a:off x="7800" y="4899"/>
                                            <a:ext cx="2" cy="15098"/>
                                          </a:xfrm>
                                          <a:prstGeom prst="line">
                                            <a:avLst/>
                                          </a:prstGeom>
                                          <a:noFill/>
                                          <a:ln w="3175">
                                            <a:solidFill>
                                              <a:srgbClr val="000000"/>
                                            </a:solidFill>
                                            <a:round/>
                                            <a:headEnd type="none" w="sm" len="med"/>
                                            <a:tailEnd type="none" w="sm" len="med"/>
                                          </a:ln>
                                          <a:effectLst/>
                                        </p:spPr>
                                        <p:txBody>
                                          <a:bodyPr/>
                                          <a:lstStyle/>
                                          <a:p>
                                            <a:endParaRPr lang="el-GR"/>
                                          </a:p>
                                        </p:txBody>
                                      </p:sp>
                                    </p:grpSp>
                                    <p:grpSp>
                                      <p:nvGrpSpPr>
                                        <p:cNvPr id="21573" name="Group 69"/>
                                        <p:cNvGrpSpPr>
                                          <a:grpSpLocks/>
                                        </p:cNvGrpSpPr>
                                        <p:nvPr/>
                                      </p:nvGrpSpPr>
                                      <p:grpSpPr bwMode="auto">
                                        <a:xfrm>
                                          <a:off x="0" y="10013"/>
                                          <a:ext cx="20005" cy="9983"/>
                                          <a:chOff x="0" y="-2"/>
                                          <a:chExt cx="20001" cy="20001"/>
                                        </a:xfrm>
                                      </p:grpSpPr>
                                      <p:grpSp>
                                        <p:nvGrpSpPr>
                                          <p:cNvPr id="21574" name="Group 70"/>
                                          <p:cNvGrpSpPr>
                                            <a:grpSpLocks/>
                                          </p:cNvGrpSpPr>
                                          <p:nvPr/>
                                        </p:nvGrpSpPr>
                                        <p:grpSpPr bwMode="auto">
                                          <a:xfrm>
                                            <a:off x="0" y="7980"/>
                                            <a:ext cx="20001" cy="12019"/>
                                            <a:chOff x="0" y="1"/>
                                            <a:chExt cx="20001" cy="19998"/>
                                          </a:xfrm>
                                        </p:grpSpPr>
                                        <p:sp>
                                          <p:nvSpPr>
                                            <p:cNvPr id="21575" name="Arc 71"/>
                                            <p:cNvSpPr>
                                              <a:spLocks/>
                                            </p:cNvSpPr>
                                            <p:nvPr/>
                                          </p:nvSpPr>
                                          <p:spPr bwMode="auto">
                                            <a:xfrm flipV="1">
                                              <a:off x="0" y="6598"/>
                                              <a:ext cx="2900" cy="657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nvGrpSpPr>
                                            <p:cNvPr id="21576" name="Group 72"/>
                                            <p:cNvGrpSpPr>
                                              <a:grpSpLocks/>
                                            </p:cNvGrpSpPr>
                                            <p:nvPr/>
                                          </p:nvGrpSpPr>
                                          <p:grpSpPr bwMode="auto">
                                            <a:xfrm>
                                              <a:off x="7828" y="6951"/>
                                              <a:ext cx="1160" cy="13048"/>
                                              <a:chOff x="0" y="31"/>
                                              <a:chExt cx="20000" cy="19969"/>
                                            </a:xfrm>
                                          </p:grpSpPr>
                                          <p:sp>
                                            <p:nvSpPr>
                                              <p:cNvPr id="21577" name="Arc 73"/>
                                              <p:cNvSpPr>
                                                <a:spLocks/>
                                              </p:cNvSpPr>
                                              <p:nvPr/>
                                            </p:nvSpPr>
                                            <p:spPr bwMode="auto">
                                              <a:xfrm flipH="1" flipV="1">
                                                <a:off x="0" y="31"/>
                                                <a:ext cx="10069" cy="1996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78" name="Arc 74"/>
                                              <p:cNvSpPr>
                                                <a:spLocks/>
                                              </p:cNvSpPr>
                                              <p:nvPr/>
                                            </p:nvSpPr>
                                            <p:spPr bwMode="auto">
                                              <a:xfrm flipV="1">
                                                <a:off x="9931" y="31"/>
                                                <a:ext cx="10069" cy="1996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sp>
                                          <p:nvSpPr>
                                            <p:cNvPr id="21579" name="Line 75"/>
                                            <p:cNvSpPr>
                                              <a:spLocks noChangeShapeType="1"/>
                                            </p:cNvSpPr>
                                            <p:nvPr/>
                                          </p:nvSpPr>
                                          <p:spPr bwMode="auto">
                                            <a:xfrm>
                                              <a:off x="4065" y="6951"/>
                                              <a:ext cx="3773" cy="106"/>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21580" name="Group 76"/>
                                            <p:cNvGrpSpPr>
                                              <a:grpSpLocks/>
                                            </p:cNvGrpSpPr>
                                            <p:nvPr/>
                                          </p:nvGrpSpPr>
                                          <p:grpSpPr bwMode="auto">
                                            <a:xfrm>
                                              <a:off x="2900" y="6951"/>
                                              <a:ext cx="1165" cy="13048"/>
                                              <a:chOff x="0" y="0"/>
                                              <a:chExt cx="20000" cy="20000"/>
                                            </a:xfrm>
                                          </p:grpSpPr>
                                          <p:sp>
                                            <p:nvSpPr>
                                              <p:cNvPr id="21581" name="Arc 77"/>
                                              <p:cNvSpPr>
                                                <a:spLocks/>
                                              </p:cNvSpPr>
                                              <p:nvPr/>
                                            </p:nvSpPr>
                                            <p:spPr bwMode="auto">
                                              <a:xfrm flipH="1" flipV="1">
                                                <a:off x="0" y="0"/>
                                                <a:ext cx="10043"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82" name="Arc 78"/>
                                              <p:cNvSpPr>
                                                <a:spLocks/>
                                              </p:cNvSpPr>
                                              <p:nvPr/>
                                            </p:nvSpPr>
                                            <p:spPr bwMode="auto">
                                              <a:xfrm flipV="1">
                                                <a:off x="9940" y="0"/>
                                                <a:ext cx="10060"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sp>
                                          <p:nvSpPr>
                                            <p:cNvPr id="21583" name="Line 79"/>
                                            <p:cNvSpPr>
                                              <a:spLocks noChangeShapeType="1"/>
                                            </p:cNvSpPr>
                                            <p:nvPr/>
                                          </p:nvSpPr>
                                          <p:spPr bwMode="auto">
                                            <a:xfrm>
                                              <a:off x="8986" y="6951"/>
                                              <a:ext cx="868" cy="106"/>
                                            </a:xfrm>
                                            <a:prstGeom prst="line">
                                              <a:avLst/>
                                            </a:prstGeom>
                                            <a:noFill/>
                                            <a:ln w="3175">
                                              <a:solidFill>
                                                <a:srgbClr val="000000"/>
                                              </a:solidFill>
                                              <a:round/>
                                              <a:headEnd type="none" w="sm" len="med"/>
                                              <a:tailEnd type="none" w="sm" len="med"/>
                                            </a:ln>
                                            <a:effectLst/>
                                          </p:spPr>
                                          <p:txBody>
                                            <a:bodyPr/>
                                            <a:lstStyle/>
                                            <a:p>
                                              <a:endParaRPr lang="el-GR"/>
                                            </a:p>
                                          </p:txBody>
                                        </p:sp>
                                        <p:sp>
                                          <p:nvSpPr>
                                            <p:cNvPr id="21584" name="Arc 80"/>
                                            <p:cNvSpPr>
                                              <a:spLocks/>
                                            </p:cNvSpPr>
                                            <p:nvPr/>
                                          </p:nvSpPr>
                                          <p:spPr bwMode="auto">
                                            <a:xfrm flipH="1">
                                              <a:off x="9850" y="1"/>
                                              <a:ext cx="871" cy="659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85" name="Arc 81"/>
                                            <p:cNvSpPr>
                                              <a:spLocks/>
                                            </p:cNvSpPr>
                                            <p:nvPr/>
                                          </p:nvSpPr>
                                          <p:spPr bwMode="auto">
                                            <a:xfrm>
                                              <a:off x="10729" y="1"/>
                                              <a:ext cx="1166" cy="659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86" name="Line 82"/>
                                            <p:cNvSpPr>
                                              <a:spLocks noChangeShapeType="1"/>
                                            </p:cNvSpPr>
                                            <p:nvPr/>
                                          </p:nvSpPr>
                                          <p:spPr bwMode="auto">
                                            <a:xfrm>
                                              <a:off x="11880" y="6951"/>
                                              <a:ext cx="871" cy="106"/>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21587" name="Group 83"/>
                                            <p:cNvGrpSpPr>
                                              <a:grpSpLocks/>
                                            </p:cNvGrpSpPr>
                                            <p:nvPr/>
                                          </p:nvGrpSpPr>
                                          <p:grpSpPr bwMode="auto">
                                            <a:xfrm>
                                              <a:off x="12746" y="6951"/>
                                              <a:ext cx="1168" cy="13048"/>
                                              <a:chOff x="0" y="0"/>
                                              <a:chExt cx="19999" cy="20000"/>
                                            </a:xfrm>
                                          </p:grpSpPr>
                                          <p:sp>
                                            <p:nvSpPr>
                                              <p:cNvPr id="21588" name="Arc 84"/>
                                              <p:cNvSpPr>
                                                <a:spLocks/>
                                              </p:cNvSpPr>
                                              <p:nvPr/>
                                            </p:nvSpPr>
                                            <p:spPr bwMode="auto">
                                              <a:xfrm flipH="1" flipV="1">
                                                <a:off x="0" y="0"/>
                                                <a:ext cx="10051"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89" name="Arc 85"/>
                                              <p:cNvSpPr>
                                                <a:spLocks/>
                                              </p:cNvSpPr>
                                              <p:nvPr/>
                                            </p:nvSpPr>
                                            <p:spPr bwMode="auto">
                                              <a:xfrm flipV="1">
                                                <a:off x="10051" y="0"/>
                                                <a:ext cx="9948"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grpSp>
                                          <p:nvGrpSpPr>
                                            <p:cNvPr id="21590" name="Group 86"/>
                                            <p:cNvGrpSpPr>
                                              <a:grpSpLocks/>
                                            </p:cNvGrpSpPr>
                                            <p:nvPr/>
                                          </p:nvGrpSpPr>
                                          <p:grpSpPr bwMode="auto">
                                            <a:xfrm>
                                              <a:off x="15071" y="6951"/>
                                              <a:ext cx="1161" cy="13048"/>
                                              <a:chOff x="0" y="0"/>
                                              <a:chExt cx="20000" cy="20000"/>
                                            </a:xfrm>
                                          </p:grpSpPr>
                                          <p:sp>
                                            <p:nvSpPr>
                                              <p:cNvPr id="21591" name="Arc 87"/>
                                              <p:cNvSpPr>
                                                <a:spLocks/>
                                              </p:cNvSpPr>
                                              <p:nvPr/>
                                            </p:nvSpPr>
                                            <p:spPr bwMode="auto">
                                              <a:xfrm flipH="1" flipV="1">
                                                <a:off x="0" y="0"/>
                                                <a:ext cx="10043"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592" name="Arc 88"/>
                                              <p:cNvSpPr>
                                                <a:spLocks/>
                                              </p:cNvSpPr>
                                              <p:nvPr/>
                                            </p:nvSpPr>
                                            <p:spPr bwMode="auto">
                                              <a:xfrm flipV="1">
                                                <a:off x="9922" y="0"/>
                                                <a:ext cx="10078"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sp>
                                          <p:nvSpPr>
                                            <p:cNvPr id="21593" name="Line 89"/>
                                            <p:cNvSpPr>
                                              <a:spLocks noChangeShapeType="1"/>
                                            </p:cNvSpPr>
                                            <p:nvPr/>
                                          </p:nvSpPr>
                                          <p:spPr bwMode="auto">
                                            <a:xfrm>
                                              <a:off x="13911" y="6951"/>
                                              <a:ext cx="1165" cy="106"/>
                                            </a:xfrm>
                                            <a:prstGeom prst="line">
                                              <a:avLst/>
                                            </a:prstGeom>
                                            <a:noFill/>
                                            <a:ln w="3175">
                                              <a:solidFill>
                                                <a:srgbClr val="000000"/>
                                              </a:solidFill>
                                              <a:round/>
                                              <a:headEnd type="none" w="sm" len="med"/>
                                              <a:tailEnd type="none" w="sm" len="med"/>
                                            </a:ln>
                                            <a:effectLst/>
                                          </p:spPr>
                                          <p:txBody>
                                            <a:bodyPr/>
                                            <a:lstStyle/>
                                            <a:p>
                                              <a:endParaRPr lang="el-GR"/>
                                            </a:p>
                                          </p:txBody>
                                        </p:sp>
                                        <p:sp>
                                          <p:nvSpPr>
                                            <p:cNvPr id="21594" name="Arc 90"/>
                                            <p:cNvSpPr>
                                              <a:spLocks/>
                                            </p:cNvSpPr>
                                            <p:nvPr/>
                                          </p:nvSpPr>
                                          <p:spPr bwMode="auto">
                                            <a:xfrm flipH="1" flipV="1">
                                              <a:off x="16228" y="6598"/>
                                              <a:ext cx="3773" cy="657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grpSp>
                                      <p:sp>
                                        <p:nvSpPr>
                                          <p:cNvPr id="21595" name="Line 91"/>
                                          <p:cNvSpPr>
                                            <a:spLocks noChangeShapeType="1"/>
                                          </p:cNvSpPr>
                                          <p:nvPr/>
                                        </p:nvSpPr>
                                        <p:spPr bwMode="auto">
                                          <a:xfrm flipV="1">
                                            <a:off x="4080" y="-2"/>
                                            <a:ext cx="3" cy="12021"/>
                                          </a:xfrm>
                                          <a:prstGeom prst="line">
                                            <a:avLst/>
                                          </a:prstGeom>
                                          <a:noFill/>
                                          <a:ln w="3175">
                                            <a:solidFill>
                                              <a:srgbClr val="000000"/>
                                            </a:solidFill>
                                            <a:round/>
                                            <a:headEnd type="none" w="sm" len="med"/>
                                            <a:tailEnd type="none" w="sm" len="med"/>
                                          </a:ln>
                                          <a:effectLst/>
                                        </p:spPr>
                                        <p:txBody>
                                          <a:bodyPr/>
                                          <a:lstStyle/>
                                          <a:p>
                                            <a:endParaRPr lang="el-GR"/>
                                          </a:p>
                                        </p:txBody>
                                      </p:sp>
                                    </p:grpSp>
                                  </p:grpSp>
                                  <p:sp>
                                    <p:nvSpPr>
                                      <p:cNvPr id="21596" name="Line 92"/>
                                      <p:cNvSpPr>
                                        <a:spLocks noChangeShapeType="1"/>
                                      </p:cNvSpPr>
                                      <p:nvPr/>
                                    </p:nvSpPr>
                                    <p:spPr bwMode="auto">
                                      <a:xfrm>
                                        <a:off x="2901" y="4993"/>
                                        <a:ext cx="2" cy="11780"/>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21597" name="Line 93"/>
                                    <p:cNvSpPr>
                                      <a:spLocks noChangeShapeType="1"/>
                                    </p:cNvSpPr>
                                    <p:nvPr/>
                                  </p:nvSpPr>
                                  <p:spPr bwMode="auto">
                                    <a:xfrm>
                                      <a:off x="9036" y="4993"/>
                                      <a:ext cx="4" cy="11780"/>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21598" name="Line 94"/>
                                  <p:cNvSpPr>
                                    <a:spLocks noChangeShapeType="1"/>
                                  </p:cNvSpPr>
                                  <p:nvPr/>
                                </p:nvSpPr>
                                <p:spPr bwMode="auto">
                                  <a:xfrm>
                                    <a:off x="9832" y="4993"/>
                                    <a:ext cx="5" cy="11780"/>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21599" name="Line 95"/>
                                <p:cNvSpPr>
                                  <a:spLocks noChangeShapeType="1"/>
                                </p:cNvSpPr>
                                <p:nvPr/>
                              </p:nvSpPr>
                              <p:spPr bwMode="auto">
                                <a:xfrm>
                                  <a:off x="11936" y="4993"/>
                                  <a:ext cx="5" cy="11780"/>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21600" name="Line 96"/>
                              <p:cNvSpPr>
                                <a:spLocks noChangeShapeType="1"/>
                              </p:cNvSpPr>
                              <p:nvPr/>
                            </p:nvSpPr>
                            <p:spPr bwMode="auto">
                              <a:xfrm>
                                <a:off x="12704" y="4993"/>
                                <a:ext cx="5" cy="11780"/>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21601" name="Line 97"/>
                            <p:cNvSpPr>
                              <a:spLocks noChangeShapeType="1"/>
                            </p:cNvSpPr>
                            <p:nvPr/>
                          </p:nvSpPr>
                          <p:spPr bwMode="auto">
                            <a:xfrm>
                              <a:off x="13901" y="4993"/>
                              <a:ext cx="6" cy="11780"/>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21602" name="Line 98"/>
                          <p:cNvSpPr>
                            <a:spLocks noChangeShapeType="1"/>
                          </p:cNvSpPr>
                          <p:nvPr/>
                        </p:nvSpPr>
                        <p:spPr bwMode="auto">
                          <a:xfrm>
                            <a:off x="15082" y="4887"/>
                            <a:ext cx="5" cy="11780"/>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21603" name="Line 99"/>
                        <p:cNvSpPr>
                          <a:spLocks noChangeShapeType="1"/>
                        </p:cNvSpPr>
                        <p:nvPr/>
                      </p:nvSpPr>
                      <p:spPr bwMode="auto">
                        <a:xfrm>
                          <a:off x="16271" y="4887"/>
                          <a:ext cx="4" cy="11780"/>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21604" name="Line 100"/>
                      <p:cNvSpPr>
                        <a:spLocks noChangeShapeType="1"/>
                      </p:cNvSpPr>
                      <p:nvPr/>
                    </p:nvSpPr>
                    <p:spPr bwMode="auto">
                      <a:xfrm>
                        <a:off x="20003" y="2530"/>
                        <a:ext cx="2" cy="15663"/>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21605" name="Line 101"/>
                    <p:cNvSpPr>
                      <a:spLocks noChangeShapeType="1"/>
                    </p:cNvSpPr>
                    <p:nvPr/>
                  </p:nvSpPr>
                  <p:spPr bwMode="auto">
                    <a:xfrm>
                      <a:off x="0" y="2530"/>
                      <a:ext cx="2" cy="15663"/>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21606" name="Line 102"/>
                  <p:cNvSpPr>
                    <a:spLocks noChangeShapeType="1"/>
                  </p:cNvSpPr>
                  <p:nvPr/>
                </p:nvSpPr>
                <p:spPr bwMode="auto">
                  <a:xfrm>
                    <a:off x="0" y="9977"/>
                    <a:ext cx="20007" cy="36"/>
                  </a:xfrm>
                  <a:prstGeom prst="line">
                    <a:avLst/>
                  </a:prstGeom>
                  <a:noFill/>
                  <a:ln w="3175">
                    <a:solidFill>
                      <a:srgbClr val="000000"/>
                    </a:solidFill>
                    <a:prstDash val="sysDashDot"/>
                    <a:round/>
                    <a:headEnd type="none" w="sm" len="med"/>
                    <a:tailEnd type="none" w="sm" len="med"/>
                  </a:ln>
                  <a:effectLst/>
                </p:spPr>
                <p:txBody>
                  <a:bodyPr/>
                  <a:lstStyle/>
                  <a:p>
                    <a:endParaRPr lang="el-GR"/>
                  </a:p>
                </p:txBody>
              </p:sp>
            </p:grpSp>
            <p:grpSp>
              <p:nvGrpSpPr>
                <p:cNvPr id="21607" name="Group 103"/>
                <p:cNvGrpSpPr>
                  <a:grpSpLocks/>
                </p:cNvGrpSpPr>
                <p:nvPr/>
              </p:nvGrpSpPr>
              <p:grpSpPr bwMode="auto">
                <a:xfrm>
                  <a:off x="17551" y="1"/>
                  <a:ext cx="2453" cy="20000"/>
                  <a:chOff x="-8" y="0"/>
                  <a:chExt cx="20008" cy="20000"/>
                </a:xfrm>
              </p:grpSpPr>
              <p:grpSp>
                <p:nvGrpSpPr>
                  <p:cNvPr id="21608" name="Group 104"/>
                  <p:cNvGrpSpPr>
                    <a:grpSpLocks/>
                  </p:cNvGrpSpPr>
                  <p:nvPr/>
                </p:nvGrpSpPr>
                <p:grpSpPr bwMode="auto">
                  <a:xfrm>
                    <a:off x="4992" y="4992"/>
                    <a:ext cx="10008" cy="10012"/>
                    <a:chOff x="0" y="-8"/>
                    <a:chExt cx="20000" cy="20000"/>
                  </a:xfrm>
                </p:grpSpPr>
                <p:sp>
                  <p:nvSpPr>
                    <p:cNvPr id="21609" name="Oval 105"/>
                    <p:cNvSpPr>
                      <a:spLocks noChangeArrowheads="1"/>
                    </p:cNvSpPr>
                    <p:nvPr/>
                  </p:nvSpPr>
                  <p:spPr bwMode="auto">
                    <a:xfrm>
                      <a:off x="0" y="-8"/>
                      <a:ext cx="20000" cy="20000"/>
                    </a:xfrm>
                    <a:prstGeom prst="ellipse">
                      <a:avLst/>
                    </a:prstGeom>
                    <a:noFill/>
                    <a:ln w="3175">
                      <a:solidFill>
                        <a:srgbClr val="000000"/>
                      </a:solidFill>
                      <a:round/>
                      <a:headEnd/>
                      <a:tailEnd/>
                    </a:ln>
                    <a:effectLst/>
                  </p:spPr>
                  <p:txBody>
                    <a:bodyPr/>
                    <a:lstStyle/>
                    <a:p>
                      <a:endParaRPr lang="el-GR"/>
                    </a:p>
                  </p:txBody>
                </p:sp>
                <p:sp>
                  <p:nvSpPr>
                    <p:cNvPr id="21610" name="Oval 106"/>
                    <p:cNvSpPr>
                      <a:spLocks noChangeArrowheads="1"/>
                    </p:cNvSpPr>
                    <p:nvPr/>
                  </p:nvSpPr>
                  <p:spPr bwMode="auto">
                    <a:xfrm>
                      <a:off x="2216" y="2217"/>
                      <a:ext cx="15568" cy="15556"/>
                    </a:xfrm>
                    <a:prstGeom prst="ellipse">
                      <a:avLst/>
                    </a:prstGeom>
                    <a:noFill/>
                    <a:ln w="3175">
                      <a:solidFill>
                        <a:srgbClr val="000000"/>
                      </a:solidFill>
                      <a:round/>
                      <a:headEnd/>
                      <a:tailEnd/>
                    </a:ln>
                    <a:effectLst/>
                  </p:spPr>
                  <p:txBody>
                    <a:bodyPr/>
                    <a:lstStyle/>
                    <a:p>
                      <a:endParaRPr lang="el-GR"/>
                    </a:p>
                  </p:txBody>
                </p:sp>
              </p:grpSp>
              <p:sp>
                <p:nvSpPr>
                  <p:cNvPr id="21611" name="Line 107"/>
                  <p:cNvSpPr>
                    <a:spLocks noChangeShapeType="1"/>
                  </p:cNvSpPr>
                  <p:nvPr/>
                </p:nvSpPr>
                <p:spPr bwMode="auto">
                  <a:xfrm>
                    <a:off x="9984" y="0"/>
                    <a:ext cx="16" cy="20000"/>
                  </a:xfrm>
                  <a:prstGeom prst="line">
                    <a:avLst/>
                  </a:prstGeom>
                  <a:noFill/>
                  <a:ln w="3175">
                    <a:solidFill>
                      <a:srgbClr val="000000"/>
                    </a:solidFill>
                    <a:prstDash val="sysDashDot"/>
                    <a:round/>
                    <a:headEnd type="none" w="sm" len="med"/>
                    <a:tailEnd type="none" w="sm" len="med"/>
                  </a:ln>
                  <a:effectLst/>
                </p:spPr>
                <p:txBody>
                  <a:bodyPr/>
                  <a:lstStyle/>
                  <a:p>
                    <a:endParaRPr lang="el-GR"/>
                  </a:p>
                </p:txBody>
              </p:sp>
              <p:sp>
                <p:nvSpPr>
                  <p:cNvPr id="21612" name="Line 108"/>
                  <p:cNvSpPr>
                    <a:spLocks noChangeShapeType="1"/>
                  </p:cNvSpPr>
                  <p:nvPr/>
                </p:nvSpPr>
                <p:spPr bwMode="auto">
                  <a:xfrm>
                    <a:off x="-8" y="9991"/>
                    <a:ext cx="20008" cy="18"/>
                  </a:xfrm>
                  <a:prstGeom prst="line">
                    <a:avLst/>
                  </a:prstGeom>
                  <a:noFill/>
                  <a:ln w="3175">
                    <a:solidFill>
                      <a:srgbClr val="000000"/>
                    </a:solidFill>
                    <a:prstDash val="sysDashDot"/>
                    <a:round/>
                    <a:headEnd type="none" w="sm" len="med"/>
                    <a:tailEnd type="none" w="sm" len="med"/>
                  </a:ln>
                  <a:effectLst/>
                </p:spPr>
                <p:txBody>
                  <a:bodyPr/>
                  <a:lstStyle/>
                  <a:p>
                    <a:endParaRPr lang="el-GR"/>
                  </a:p>
                </p:txBody>
              </p:sp>
            </p:grpSp>
          </p:grpSp>
          <p:grpSp>
            <p:nvGrpSpPr>
              <p:cNvPr id="21613" name="Group 109"/>
              <p:cNvGrpSpPr>
                <a:grpSpLocks/>
              </p:cNvGrpSpPr>
              <p:nvPr/>
            </p:nvGrpSpPr>
            <p:grpSpPr bwMode="auto">
              <a:xfrm>
                <a:off x="16530" y="3"/>
                <a:ext cx="3463" cy="12199"/>
                <a:chOff x="-54" y="0"/>
                <a:chExt cx="20778" cy="19999"/>
              </a:xfrm>
            </p:grpSpPr>
            <p:grpSp>
              <p:nvGrpSpPr>
                <p:cNvPr id="21614" name="Group 110"/>
                <p:cNvGrpSpPr>
                  <a:grpSpLocks/>
                </p:cNvGrpSpPr>
                <p:nvPr/>
              </p:nvGrpSpPr>
              <p:grpSpPr bwMode="auto">
                <a:xfrm>
                  <a:off x="-48" y="0"/>
                  <a:ext cx="4500" cy="19999"/>
                  <a:chOff x="-153" y="0"/>
                  <a:chExt cx="20626" cy="19999"/>
                </a:xfrm>
              </p:grpSpPr>
              <p:sp>
                <p:nvSpPr>
                  <p:cNvPr id="21615" name="Line 111"/>
                  <p:cNvSpPr>
                    <a:spLocks noChangeShapeType="1"/>
                  </p:cNvSpPr>
                  <p:nvPr/>
                </p:nvSpPr>
                <p:spPr bwMode="auto">
                  <a:xfrm>
                    <a:off x="5705" y="0"/>
                    <a:ext cx="55" cy="6143"/>
                  </a:xfrm>
                  <a:prstGeom prst="line">
                    <a:avLst/>
                  </a:prstGeom>
                  <a:noFill/>
                  <a:ln w="3175">
                    <a:solidFill>
                      <a:srgbClr val="000000"/>
                    </a:solidFill>
                    <a:round/>
                    <a:headEnd type="none" w="sm" len="med"/>
                    <a:tailEnd type="none" w="sm" len="med"/>
                  </a:ln>
                  <a:effectLst/>
                </p:spPr>
                <p:txBody>
                  <a:bodyPr/>
                  <a:lstStyle/>
                  <a:p>
                    <a:endParaRPr lang="el-GR"/>
                  </a:p>
                </p:txBody>
              </p:sp>
              <p:sp>
                <p:nvSpPr>
                  <p:cNvPr id="21616" name="Line 112"/>
                  <p:cNvSpPr>
                    <a:spLocks noChangeShapeType="1"/>
                  </p:cNvSpPr>
                  <p:nvPr/>
                </p:nvSpPr>
                <p:spPr bwMode="auto">
                  <a:xfrm>
                    <a:off x="20390" y="0"/>
                    <a:ext cx="83" cy="8440"/>
                  </a:xfrm>
                  <a:prstGeom prst="line">
                    <a:avLst/>
                  </a:prstGeom>
                  <a:noFill/>
                  <a:ln w="3175">
                    <a:solidFill>
                      <a:srgbClr val="000000"/>
                    </a:solidFill>
                    <a:round/>
                    <a:headEnd type="none" w="sm" len="med"/>
                    <a:tailEnd type="none" w="sm" len="med"/>
                  </a:ln>
                  <a:effectLst/>
                </p:spPr>
                <p:txBody>
                  <a:bodyPr/>
                  <a:lstStyle/>
                  <a:p>
                    <a:endParaRPr lang="el-GR"/>
                  </a:p>
                </p:txBody>
              </p:sp>
              <p:sp>
                <p:nvSpPr>
                  <p:cNvPr id="21617" name="Line 113"/>
                  <p:cNvSpPr>
                    <a:spLocks noChangeShapeType="1"/>
                  </p:cNvSpPr>
                  <p:nvPr/>
                </p:nvSpPr>
                <p:spPr bwMode="auto">
                  <a:xfrm>
                    <a:off x="5705" y="0"/>
                    <a:ext cx="14768" cy="11"/>
                  </a:xfrm>
                  <a:prstGeom prst="line">
                    <a:avLst/>
                  </a:prstGeom>
                  <a:noFill/>
                  <a:ln w="3175">
                    <a:solidFill>
                      <a:srgbClr val="000000"/>
                    </a:solidFill>
                    <a:round/>
                    <a:headEnd type="none" w="sm" len="med"/>
                    <a:tailEnd type="none" w="sm" len="med"/>
                  </a:ln>
                  <a:effectLst/>
                </p:spPr>
                <p:txBody>
                  <a:bodyPr/>
                  <a:lstStyle/>
                  <a:p>
                    <a:endParaRPr lang="el-GR"/>
                  </a:p>
                </p:txBody>
              </p:sp>
              <p:sp>
                <p:nvSpPr>
                  <p:cNvPr id="21618" name="Line 114"/>
                  <p:cNvSpPr>
                    <a:spLocks noChangeShapeType="1"/>
                  </p:cNvSpPr>
                  <p:nvPr/>
                </p:nvSpPr>
                <p:spPr bwMode="auto">
                  <a:xfrm flipH="1">
                    <a:off x="-153" y="6123"/>
                    <a:ext cx="5913" cy="9"/>
                  </a:xfrm>
                  <a:prstGeom prst="line">
                    <a:avLst/>
                  </a:prstGeom>
                  <a:noFill/>
                  <a:ln w="3175">
                    <a:solidFill>
                      <a:srgbClr val="000000"/>
                    </a:solidFill>
                    <a:round/>
                    <a:headEnd type="none" w="sm" len="med"/>
                    <a:tailEnd type="none" w="sm" len="med"/>
                  </a:ln>
                  <a:effectLst/>
                </p:spPr>
                <p:txBody>
                  <a:bodyPr/>
                  <a:lstStyle/>
                  <a:p>
                    <a:endParaRPr lang="el-GR"/>
                  </a:p>
                </p:txBody>
              </p:sp>
              <p:sp>
                <p:nvSpPr>
                  <p:cNvPr id="21619" name="Line 115"/>
                  <p:cNvSpPr>
                    <a:spLocks noChangeShapeType="1"/>
                  </p:cNvSpPr>
                  <p:nvPr/>
                </p:nvSpPr>
                <p:spPr bwMode="auto">
                  <a:xfrm>
                    <a:off x="-153" y="6123"/>
                    <a:ext cx="55" cy="13801"/>
                  </a:xfrm>
                  <a:prstGeom prst="line">
                    <a:avLst/>
                  </a:prstGeom>
                  <a:noFill/>
                  <a:ln w="3175">
                    <a:solidFill>
                      <a:srgbClr val="000000"/>
                    </a:solidFill>
                    <a:round/>
                    <a:headEnd type="none" w="sm" len="med"/>
                    <a:tailEnd type="none" w="sm" len="med"/>
                  </a:ln>
                  <a:effectLst/>
                </p:spPr>
                <p:txBody>
                  <a:bodyPr/>
                  <a:lstStyle/>
                  <a:p>
                    <a:endParaRPr lang="el-GR"/>
                  </a:p>
                </p:txBody>
              </p:sp>
              <p:sp>
                <p:nvSpPr>
                  <p:cNvPr id="21620" name="Line 116"/>
                  <p:cNvSpPr>
                    <a:spLocks noChangeShapeType="1"/>
                  </p:cNvSpPr>
                  <p:nvPr/>
                </p:nvSpPr>
                <p:spPr bwMode="auto">
                  <a:xfrm flipH="1">
                    <a:off x="14533" y="8418"/>
                    <a:ext cx="5940" cy="12"/>
                  </a:xfrm>
                  <a:prstGeom prst="line">
                    <a:avLst/>
                  </a:prstGeom>
                  <a:noFill/>
                  <a:ln w="3175">
                    <a:solidFill>
                      <a:srgbClr val="000000"/>
                    </a:solidFill>
                    <a:round/>
                    <a:headEnd type="none" w="sm" len="med"/>
                    <a:tailEnd type="none" w="sm" len="med"/>
                  </a:ln>
                  <a:effectLst/>
                </p:spPr>
                <p:txBody>
                  <a:bodyPr/>
                  <a:lstStyle/>
                  <a:p>
                    <a:endParaRPr lang="el-GR"/>
                  </a:p>
                </p:txBody>
              </p:sp>
              <p:sp>
                <p:nvSpPr>
                  <p:cNvPr id="21621" name="Line 117"/>
                  <p:cNvSpPr>
                    <a:spLocks noChangeShapeType="1"/>
                  </p:cNvSpPr>
                  <p:nvPr/>
                </p:nvSpPr>
                <p:spPr bwMode="auto">
                  <a:xfrm>
                    <a:off x="14533" y="8418"/>
                    <a:ext cx="55" cy="5448"/>
                  </a:xfrm>
                  <a:prstGeom prst="line">
                    <a:avLst/>
                  </a:prstGeom>
                  <a:noFill/>
                  <a:ln w="3175">
                    <a:solidFill>
                      <a:srgbClr val="000000"/>
                    </a:solidFill>
                    <a:round/>
                    <a:headEnd type="none" w="sm" len="med"/>
                    <a:tailEnd type="none" w="sm" len="med"/>
                  </a:ln>
                  <a:effectLst/>
                </p:spPr>
                <p:txBody>
                  <a:bodyPr/>
                  <a:lstStyle/>
                  <a:p>
                    <a:endParaRPr lang="el-GR"/>
                  </a:p>
                </p:txBody>
              </p:sp>
              <p:sp>
                <p:nvSpPr>
                  <p:cNvPr id="21622" name="Line 118"/>
                  <p:cNvSpPr>
                    <a:spLocks noChangeShapeType="1"/>
                  </p:cNvSpPr>
                  <p:nvPr/>
                </p:nvSpPr>
                <p:spPr bwMode="auto">
                  <a:xfrm flipV="1">
                    <a:off x="-153" y="13858"/>
                    <a:ext cx="14741" cy="6141"/>
                  </a:xfrm>
                  <a:prstGeom prst="line">
                    <a:avLst/>
                  </a:prstGeom>
                  <a:noFill/>
                  <a:ln w="3175">
                    <a:solidFill>
                      <a:srgbClr val="000000"/>
                    </a:solidFill>
                    <a:round/>
                    <a:headEnd type="none" w="sm" len="med"/>
                    <a:tailEnd type="none" w="sm" len="med"/>
                  </a:ln>
                  <a:effectLst/>
                </p:spPr>
                <p:txBody>
                  <a:bodyPr/>
                  <a:lstStyle/>
                  <a:p>
                    <a:endParaRPr lang="el-GR"/>
                  </a:p>
                </p:txBody>
              </p:sp>
            </p:grpSp>
            <p:grpSp>
              <p:nvGrpSpPr>
                <p:cNvPr id="21623" name="Group 119"/>
                <p:cNvGrpSpPr>
                  <a:grpSpLocks/>
                </p:cNvGrpSpPr>
                <p:nvPr/>
              </p:nvGrpSpPr>
              <p:grpSpPr bwMode="auto">
                <a:xfrm>
                  <a:off x="-54" y="0"/>
                  <a:ext cx="20778" cy="19924"/>
                  <a:chOff x="-7" y="0"/>
                  <a:chExt cx="20015" cy="20002"/>
                </a:xfrm>
              </p:grpSpPr>
              <p:grpSp>
                <p:nvGrpSpPr>
                  <p:cNvPr id="21624" name="Group 120"/>
                  <p:cNvGrpSpPr>
                    <a:grpSpLocks/>
                  </p:cNvGrpSpPr>
                  <p:nvPr/>
                </p:nvGrpSpPr>
                <p:grpSpPr bwMode="auto">
                  <a:xfrm>
                    <a:off x="-1" y="0"/>
                    <a:ext cx="4456" cy="18543"/>
                    <a:chOff x="23" y="0"/>
                    <a:chExt cx="19981" cy="19996"/>
                  </a:xfrm>
                </p:grpSpPr>
                <p:sp>
                  <p:nvSpPr>
                    <p:cNvPr id="21625" name="Line 121"/>
                    <p:cNvSpPr>
                      <a:spLocks noChangeShapeType="1"/>
                    </p:cNvSpPr>
                    <p:nvPr/>
                  </p:nvSpPr>
                  <p:spPr bwMode="auto">
                    <a:xfrm flipH="1">
                      <a:off x="5700" y="0"/>
                      <a:ext cx="5726" cy="1690"/>
                    </a:xfrm>
                    <a:prstGeom prst="line">
                      <a:avLst/>
                    </a:prstGeom>
                    <a:noFill/>
                    <a:ln w="3175">
                      <a:solidFill>
                        <a:srgbClr val="000000"/>
                      </a:solidFill>
                      <a:round/>
                      <a:headEnd type="none" w="sm" len="med"/>
                      <a:tailEnd type="none" w="sm" len="med"/>
                    </a:ln>
                    <a:effectLst/>
                  </p:spPr>
                  <p:txBody>
                    <a:bodyPr/>
                    <a:lstStyle/>
                    <a:p>
                      <a:endParaRPr lang="el-GR"/>
                    </a:p>
                  </p:txBody>
                </p:sp>
                <p:sp>
                  <p:nvSpPr>
                    <p:cNvPr id="21626" name="Line 122"/>
                    <p:cNvSpPr>
                      <a:spLocks noChangeShapeType="1"/>
                    </p:cNvSpPr>
                    <p:nvPr/>
                  </p:nvSpPr>
                  <p:spPr bwMode="auto">
                    <a:xfrm flipH="1">
                      <a:off x="5700" y="0"/>
                      <a:ext cx="11479" cy="3344"/>
                    </a:xfrm>
                    <a:prstGeom prst="line">
                      <a:avLst/>
                    </a:prstGeom>
                    <a:noFill/>
                    <a:ln w="3175">
                      <a:solidFill>
                        <a:srgbClr val="000000"/>
                      </a:solidFill>
                      <a:round/>
                      <a:headEnd type="none" w="sm" len="med"/>
                      <a:tailEnd type="none" w="sm" len="med"/>
                    </a:ln>
                    <a:effectLst/>
                  </p:spPr>
                  <p:txBody>
                    <a:bodyPr/>
                    <a:lstStyle/>
                    <a:p>
                      <a:endParaRPr lang="el-GR"/>
                    </a:p>
                  </p:txBody>
                </p:sp>
                <p:sp>
                  <p:nvSpPr>
                    <p:cNvPr id="21627" name="Line 123"/>
                    <p:cNvSpPr>
                      <a:spLocks noChangeShapeType="1"/>
                    </p:cNvSpPr>
                    <p:nvPr/>
                  </p:nvSpPr>
                  <p:spPr bwMode="auto">
                    <a:xfrm flipH="1">
                      <a:off x="5700" y="832"/>
                      <a:ext cx="14304" cy="4175"/>
                    </a:xfrm>
                    <a:prstGeom prst="line">
                      <a:avLst/>
                    </a:prstGeom>
                    <a:noFill/>
                    <a:ln w="3175">
                      <a:solidFill>
                        <a:srgbClr val="000000"/>
                      </a:solidFill>
                      <a:round/>
                      <a:headEnd type="none" w="sm" len="med"/>
                      <a:tailEnd type="none" w="sm" len="med"/>
                    </a:ln>
                    <a:effectLst/>
                  </p:spPr>
                  <p:txBody>
                    <a:bodyPr/>
                    <a:lstStyle/>
                    <a:p>
                      <a:endParaRPr lang="el-GR"/>
                    </a:p>
                  </p:txBody>
                </p:sp>
                <p:sp>
                  <p:nvSpPr>
                    <p:cNvPr id="21628" name="Line 124"/>
                    <p:cNvSpPr>
                      <a:spLocks noChangeShapeType="1"/>
                    </p:cNvSpPr>
                    <p:nvPr/>
                  </p:nvSpPr>
                  <p:spPr bwMode="auto">
                    <a:xfrm flipH="1">
                      <a:off x="23" y="2498"/>
                      <a:ext cx="19981" cy="5840"/>
                    </a:xfrm>
                    <a:prstGeom prst="line">
                      <a:avLst/>
                    </a:prstGeom>
                    <a:noFill/>
                    <a:ln w="3175">
                      <a:solidFill>
                        <a:srgbClr val="000000"/>
                      </a:solidFill>
                      <a:round/>
                      <a:headEnd type="none" w="sm" len="med"/>
                      <a:tailEnd type="none" w="sm" len="med"/>
                    </a:ln>
                    <a:effectLst/>
                  </p:spPr>
                  <p:txBody>
                    <a:bodyPr/>
                    <a:lstStyle/>
                    <a:p>
                      <a:endParaRPr lang="el-GR"/>
                    </a:p>
                  </p:txBody>
                </p:sp>
                <p:sp>
                  <p:nvSpPr>
                    <p:cNvPr id="21629" name="Line 125"/>
                    <p:cNvSpPr>
                      <a:spLocks noChangeShapeType="1"/>
                    </p:cNvSpPr>
                    <p:nvPr/>
                  </p:nvSpPr>
                  <p:spPr bwMode="auto">
                    <a:xfrm flipH="1">
                      <a:off x="23" y="4152"/>
                      <a:ext cx="19981" cy="5840"/>
                    </a:xfrm>
                    <a:prstGeom prst="line">
                      <a:avLst/>
                    </a:prstGeom>
                    <a:noFill/>
                    <a:ln w="3175">
                      <a:solidFill>
                        <a:srgbClr val="000000"/>
                      </a:solidFill>
                      <a:round/>
                      <a:headEnd type="none" w="sm" len="med"/>
                      <a:tailEnd type="none" w="sm" len="med"/>
                    </a:ln>
                    <a:effectLst/>
                  </p:spPr>
                  <p:txBody>
                    <a:bodyPr/>
                    <a:lstStyle/>
                    <a:p>
                      <a:endParaRPr lang="el-GR"/>
                    </a:p>
                  </p:txBody>
                </p:sp>
                <p:sp>
                  <p:nvSpPr>
                    <p:cNvPr id="21630" name="Line 126"/>
                    <p:cNvSpPr>
                      <a:spLocks noChangeShapeType="1"/>
                    </p:cNvSpPr>
                    <p:nvPr/>
                  </p:nvSpPr>
                  <p:spPr bwMode="auto">
                    <a:xfrm flipH="1">
                      <a:off x="23" y="5828"/>
                      <a:ext cx="19981" cy="5841"/>
                    </a:xfrm>
                    <a:prstGeom prst="line">
                      <a:avLst/>
                    </a:prstGeom>
                    <a:noFill/>
                    <a:ln w="3175">
                      <a:solidFill>
                        <a:srgbClr val="000000"/>
                      </a:solidFill>
                      <a:round/>
                      <a:headEnd type="none" w="sm" len="med"/>
                      <a:tailEnd type="none" w="sm" len="med"/>
                    </a:ln>
                    <a:effectLst/>
                  </p:spPr>
                  <p:txBody>
                    <a:bodyPr/>
                    <a:lstStyle/>
                    <a:p>
                      <a:endParaRPr lang="el-GR"/>
                    </a:p>
                  </p:txBody>
                </p:sp>
                <p:sp>
                  <p:nvSpPr>
                    <p:cNvPr id="21631" name="Line 127"/>
                    <p:cNvSpPr>
                      <a:spLocks noChangeShapeType="1"/>
                    </p:cNvSpPr>
                    <p:nvPr/>
                  </p:nvSpPr>
                  <p:spPr bwMode="auto">
                    <a:xfrm flipH="1">
                      <a:off x="23" y="7508"/>
                      <a:ext cx="19981" cy="5840"/>
                    </a:xfrm>
                    <a:prstGeom prst="line">
                      <a:avLst/>
                    </a:prstGeom>
                    <a:noFill/>
                    <a:ln w="3175">
                      <a:solidFill>
                        <a:srgbClr val="000000"/>
                      </a:solidFill>
                      <a:round/>
                      <a:headEnd type="none" w="sm" len="med"/>
                      <a:tailEnd type="none" w="sm" len="med"/>
                    </a:ln>
                    <a:effectLst/>
                  </p:spPr>
                  <p:txBody>
                    <a:bodyPr/>
                    <a:lstStyle/>
                    <a:p>
                      <a:endParaRPr lang="el-GR"/>
                    </a:p>
                  </p:txBody>
                </p:sp>
                <p:sp>
                  <p:nvSpPr>
                    <p:cNvPr id="21632" name="Line 128"/>
                    <p:cNvSpPr>
                      <a:spLocks noChangeShapeType="1"/>
                    </p:cNvSpPr>
                    <p:nvPr/>
                  </p:nvSpPr>
                  <p:spPr bwMode="auto">
                    <a:xfrm flipH="1">
                      <a:off x="23" y="10825"/>
                      <a:ext cx="14304" cy="4177"/>
                    </a:xfrm>
                    <a:prstGeom prst="line">
                      <a:avLst/>
                    </a:prstGeom>
                    <a:noFill/>
                    <a:ln w="3175">
                      <a:solidFill>
                        <a:srgbClr val="000000"/>
                      </a:solidFill>
                      <a:round/>
                      <a:headEnd type="none" w="sm" len="med"/>
                      <a:tailEnd type="none" w="sm" len="med"/>
                    </a:ln>
                    <a:effectLst/>
                  </p:spPr>
                  <p:txBody>
                    <a:bodyPr/>
                    <a:lstStyle/>
                    <a:p>
                      <a:endParaRPr lang="el-GR"/>
                    </a:p>
                  </p:txBody>
                </p:sp>
                <p:sp>
                  <p:nvSpPr>
                    <p:cNvPr id="21633" name="Line 129"/>
                    <p:cNvSpPr>
                      <a:spLocks noChangeShapeType="1"/>
                    </p:cNvSpPr>
                    <p:nvPr/>
                  </p:nvSpPr>
                  <p:spPr bwMode="auto">
                    <a:xfrm flipH="1">
                      <a:off x="23" y="12479"/>
                      <a:ext cx="14304" cy="4175"/>
                    </a:xfrm>
                    <a:prstGeom prst="line">
                      <a:avLst/>
                    </a:prstGeom>
                    <a:noFill/>
                    <a:ln w="3175">
                      <a:solidFill>
                        <a:srgbClr val="000000"/>
                      </a:solidFill>
                      <a:round/>
                      <a:headEnd type="none" w="sm" len="med"/>
                      <a:tailEnd type="none" w="sm" len="med"/>
                    </a:ln>
                    <a:effectLst/>
                  </p:spPr>
                  <p:txBody>
                    <a:bodyPr/>
                    <a:lstStyle/>
                    <a:p>
                      <a:endParaRPr lang="el-GR"/>
                    </a:p>
                  </p:txBody>
                </p:sp>
                <p:sp>
                  <p:nvSpPr>
                    <p:cNvPr id="21634" name="Line 130"/>
                    <p:cNvSpPr>
                      <a:spLocks noChangeShapeType="1"/>
                    </p:cNvSpPr>
                    <p:nvPr/>
                  </p:nvSpPr>
                  <p:spPr bwMode="auto">
                    <a:xfrm flipH="1">
                      <a:off x="23" y="14155"/>
                      <a:ext cx="14304" cy="4176"/>
                    </a:xfrm>
                    <a:prstGeom prst="line">
                      <a:avLst/>
                    </a:prstGeom>
                    <a:noFill/>
                    <a:ln w="3175">
                      <a:solidFill>
                        <a:srgbClr val="000000"/>
                      </a:solidFill>
                      <a:round/>
                      <a:headEnd type="none" w="sm" len="med"/>
                      <a:tailEnd type="none" w="sm" len="med"/>
                    </a:ln>
                    <a:effectLst/>
                  </p:spPr>
                  <p:txBody>
                    <a:bodyPr/>
                    <a:lstStyle/>
                    <a:p>
                      <a:endParaRPr lang="el-GR"/>
                    </a:p>
                  </p:txBody>
                </p:sp>
                <p:sp>
                  <p:nvSpPr>
                    <p:cNvPr id="21635" name="Line 131"/>
                    <p:cNvSpPr>
                      <a:spLocks noChangeShapeType="1"/>
                    </p:cNvSpPr>
                    <p:nvPr/>
                  </p:nvSpPr>
                  <p:spPr bwMode="auto">
                    <a:xfrm flipH="1">
                      <a:off x="23" y="18308"/>
                      <a:ext cx="5726" cy="1688"/>
                    </a:xfrm>
                    <a:prstGeom prst="line">
                      <a:avLst/>
                    </a:prstGeom>
                    <a:noFill/>
                    <a:ln w="3175">
                      <a:solidFill>
                        <a:srgbClr val="000000"/>
                      </a:solidFill>
                      <a:round/>
                      <a:headEnd type="none" w="sm" len="med"/>
                      <a:tailEnd type="none" w="sm" len="med"/>
                    </a:ln>
                    <a:effectLst/>
                  </p:spPr>
                  <p:txBody>
                    <a:bodyPr/>
                    <a:lstStyle/>
                    <a:p>
                      <a:endParaRPr lang="el-GR"/>
                    </a:p>
                  </p:txBody>
                </p:sp>
              </p:grpSp>
              <p:grpSp>
                <p:nvGrpSpPr>
                  <p:cNvPr id="21636" name="Group 132"/>
                  <p:cNvGrpSpPr>
                    <a:grpSpLocks/>
                  </p:cNvGrpSpPr>
                  <p:nvPr/>
                </p:nvGrpSpPr>
                <p:grpSpPr bwMode="auto">
                  <a:xfrm>
                    <a:off x="-7" y="8463"/>
                    <a:ext cx="20015" cy="11539"/>
                    <a:chOff x="-6" y="384"/>
                    <a:chExt cx="20006" cy="19616"/>
                  </a:xfrm>
                </p:grpSpPr>
                <p:sp>
                  <p:nvSpPr>
                    <p:cNvPr id="21637" name="Line 133"/>
                    <p:cNvSpPr>
                      <a:spLocks noChangeShapeType="1"/>
                    </p:cNvSpPr>
                    <p:nvPr/>
                  </p:nvSpPr>
                  <p:spPr bwMode="auto">
                    <a:xfrm>
                      <a:off x="-6" y="19983"/>
                      <a:ext cx="13345" cy="17"/>
                    </a:xfrm>
                    <a:prstGeom prst="line">
                      <a:avLst/>
                    </a:prstGeom>
                    <a:noFill/>
                    <a:ln w="3175">
                      <a:solidFill>
                        <a:srgbClr val="000000"/>
                      </a:solidFill>
                      <a:round/>
                      <a:headEnd type="none" w="sm" len="med"/>
                      <a:tailEnd type="none" w="sm" len="med"/>
                    </a:ln>
                    <a:effectLst/>
                  </p:spPr>
                  <p:txBody>
                    <a:bodyPr/>
                    <a:lstStyle/>
                    <a:p>
                      <a:endParaRPr lang="el-GR"/>
                    </a:p>
                  </p:txBody>
                </p:sp>
                <p:sp>
                  <p:nvSpPr>
                    <p:cNvPr id="21638" name="Line 134"/>
                    <p:cNvSpPr>
                      <a:spLocks noChangeShapeType="1"/>
                    </p:cNvSpPr>
                    <p:nvPr/>
                  </p:nvSpPr>
                  <p:spPr bwMode="auto">
                    <a:xfrm flipV="1">
                      <a:off x="3085" y="384"/>
                      <a:ext cx="3593" cy="9263"/>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21639" name="Group 135"/>
                    <p:cNvGrpSpPr>
                      <a:grpSpLocks/>
                    </p:cNvGrpSpPr>
                    <p:nvPr/>
                  </p:nvGrpSpPr>
                  <p:grpSpPr bwMode="auto">
                    <a:xfrm>
                      <a:off x="4442" y="9605"/>
                      <a:ext cx="6800" cy="9321"/>
                      <a:chOff x="0" y="0"/>
                      <a:chExt cx="20000" cy="20001"/>
                    </a:xfrm>
                  </p:grpSpPr>
                  <p:sp>
                    <p:nvSpPr>
                      <p:cNvPr id="21640" name="Arc 136"/>
                      <p:cNvSpPr>
                        <a:spLocks/>
                      </p:cNvSpPr>
                      <p:nvPr/>
                    </p:nvSpPr>
                    <p:spPr bwMode="auto">
                      <a:xfrm>
                        <a:off x="2856" y="0"/>
                        <a:ext cx="17144" cy="174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641" name="Line 137"/>
                      <p:cNvSpPr>
                        <a:spLocks noChangeShapeType="1"/>
                      </p:cNvSpPr>
                      <p:nvPr/>
                    </p:nvSpPr>
                    <p:spPr bwMode="auto">
                      <a:xfrm>
                        <a:off x="19950" y="17460"/>
                        <a:ext cx="50" cy="2541"/>
                      </a:xfrm>
                      <a:prstGeom prst="line">
                        <a:avLst/>
                      </a:prstGeom>
                      <a:noFill/>
                      <a:ln w="3175">
                        <a:solidFill>
                          <a:srgbClr val="000000"/>
                        </a:solidFill>
                        <a:round/>
                        <a:headEnd type="none" w="sm" len="med"/>
                        <a:tailEnd type="triangle" w="sm" len="med"/>
                      </a:ln>
                      <a:effectLst/>
                    </p:spPr>
                    <p:txBody>
                      <a:bodyPr/>
                      <a:lstStyle/>
                      <a:p>
                        <a:endParaRPr lang="el-GR"/>
                      </a:p>
                    </p:txBody>
                  </p:sp>
                  <p:sp>
                    <p:nvSpPr>
                      <p:cNvPr id="21642" name="Line 138"/>
                      <p:cNvSpPr>
                        <a:spLocks noChangeShapeType="1"/>
                      </p:cNvSpPr>
                      <p:nvPr/>
                    </p:nvSpPr>
                    <p:spPr bwMode="auto">
                      <a:xfrm flipH="1">
                        <a:off x="0" y="0"/>
                        <a:ext cx="2941" cy="47"/>
                      </a:xfrm>
                      <a:prstGeom prst="line">
                        <a:avLst/>
                      </a:prstGeom>
                      <a:noFill/>
                      <a:ln w="3175">
                        <a:solidFill>
                          <a:srgbClr val="000000"/>
                        </a:solidFill>
                        <a:round/>
                        <a:headEnd type="none" w="sm" len="med"/>
                        <a:tailEnd type="triangle" w="sm" len="med"/>
                      </a:ln>
                      <a:effectLst/>
                    </p:spPr>
                    <p:txBody>
                      <a:bodyPr/>
                      <a:lstStyle/>
                      <a:p>
                        <a:endParaRPr lang="el-GR"/>
                      </a:p>
                    </p:txBody>
                  </p:sp>
                </p:grpSp>
                <p:sp>
                  <p:nvSpPr>
                    <p:cNvPr id="21643" name="Rectangle 139"/>
                    <p:cNvSpPr>
                      <a:spLocks noChangeArrowheads="1"/>
                    </p:cNvSpPr>
                    <p:nvPr/>
                  </p:nvSpPr>
                  <p:spPr bwMode="auto">
                    <a:xfrm>
                      <a:off x="13327" y="6983"/>
                      <a:ext cx="6673" cy="7893"/>
                    </a:xfrm>
                    <a:prstGeom prst="rect">
                      <a:avLst/>
                    </a:prstGeom>
                    <a:noFill/>
                    <a:ln w="3175">
                      <a:noFill/>
                      <a:miter lim="800000"/>
                      <a:headEnd/>
                      <a:tailEnd/>
                    </a:ln>
                    <a:effectLst/>
                  </p:spPr>
                  <p:txBody>
                    <a:bodyPr lIns="12700" tIns="12700" rIns="12700" bIns="12700"/>
                    <a:lstStyle/>
                    <a:p>
                      <a:pPr eaLnBrk="0" hangingPunct="0"/>
                      <a:r>
                        <a:rPr lang="en-US" sz="1200"/>
                        <a:t>60</a:t>
                      </a:r>
                      <a:r>
                        <a:rPr lang="en-US" sz="1200" baseline="30000"/>
                        <a:t>ï</a:t>
                      </a:r>
                      <a:r>
                        <a:rPr lang="en-US" sz="1200"/>
                        <a:t> </a:t>
                      </a:r>
                    </a:p>
                  </p:txBody>
                </p:sp>
              </p:grpSp>
            </p:grpSp>
          </p:grpSp>
        </p:grpSp>
        <p:grpSp>
          <p:nvGrpSpPr>
            <p:cNvPr id="21644" name="Group 140"/>
            <p:cNvGrpSpPr>
              <a:grpSpLocks/>
            </p:cNvGrpSpPr>
            <p:nvPr/>
          </p:nvGrpSpPr>
          <p:grpSpPr bwMode="auto">
            <a:xfrm>
              <a:off x="-1" y="1596"/>
              <a:ext cx="11789" cy="18400"/>
              <a:chOff x="0" y="0"/>
              <a:chExt cx="20000" cy="20000"/>
            </a:xfrm>
          </p:grpSpPr>
          <p:sp>
            <p:nvSpPr>
              <p:cNvPr id="21645" name="Rectangle 141"/>
              <p:cNvSpPr>
                <a:spLocks noChangeArrowheads="1"/>
              </p:cNvSpPr>
              <p:nvPr/>
            </p:nvSpPr>
            <p:spPr bwMode="auto">
              <a:xfrm>
                <a:off x="9694" y="0"/>
                <a:ext cx="10306" cy="2613"/>
              </a:xfrm>
              <a:prstGeom prst="rect">
                <a:avLst/>
              </a:prstGeom>
              <a:noFill/>
              <a:ln w="3175">
                <a:noFill/>
                <a:miter lim="800000"/>
                <a:headEnd/>
                <a:tailEnd/>
              </a:ln>
              <a:effectLst/>
            </p:spPr>
            <p:txBody>
              <a:bodyPr lIns="12700" tIns="12700" rIns="12700" bIns="12700"/>
              <a:lstStyle/>
              <a:p>
                <a:pPr algn="ctr" eaLnBrk="0" hangingPunct="0"/>
                <a:r>
                  <a:rPr lang="el-GR" sz="2100" b="1"/>
                  <a:t>Πίσω μαχαίρι</a:t>
                </a:r>
                <a:endParaRPr lang="en-US" sz="2100" b="1"/>
              </a:p>
            </p:txBody>
          </p:sp>
          <p:sp>
            <p:nvSpPr>
              <p:cNvPr id="21646" name="Rectangle 142"/>
              <p:cNvSpPr>
                <a:spLocks noChangeArrowheads="1"/>
              </p:cNvSpPr>
              <p:nvPr/>
            </p:nvSpPr>
            <p:spPr bwMode="auto">
              <a:xfrm>
                <a:off x="0" y="17387"/>
                <a:ext cx="10305" cy="2613"/>
              </a:xfrm>
              <a:prstGeom prst="rect">
                <a:avLst/>
              </a:prstGeom>
              <a:noFill/>
              <a:ln w="3175">
                <a:noFill/>
                <a:miter lim="800000"/>
                <a:headEnd/>
                <a:tailEnd/>
              </a:ln>
              <a:effectLst/>
            </p:spPr>
            <p:txBody>
              <a:bodyPr lIns="12700" tIns="12700" rIns="12700" bIns="12700"/>
              <a:lstStyle/>
              <a:p>
                <a:pPr algn="ctr" eaLnBrk="0" hangingPunct="0"/>
                <a:r>
                  <a:rPr lang="el-GR" sz="2100" b="1"/>
                  <a:t>Ξυλοτεμάχιο</a:t>
                </a:r>
                <a:endParaRPr lang="en-US" sz="2100" b="1"/>
              </a:p>
            </p:txBody>
          </p:sp>
          <p:sp>
            <p:nvSpPr>
              <p:cNvPr id="21647" name="Line 143"/>
              <p:cNvSpPr>
                <a:spLocks noChangeShapeType="1"/>
              </p:cNvSpPr>
              <p:nvPr/>
            </p:nvSpPr>
            <p:spPr bwMode="auto">
              <a:xfrm flipV="1">
                <a:off x="8482" y="15642"/>
                <a:ext cx="611" cy="2613"/>
              </a:xfrm>
              <a:prstGeom prst="line">
                <a:avLst/>
              </a:prstGeom>
              <a:noFill/>
              <a:ln w="9525">
                <a:solidFill>
                  <a:srgbClr val="000000"/>
                </a:solidFill>
                <a:round/>
                <a:headEnd type="none" w="sm" len="med"/>
                <a:tailEnd type="arrow" w="sm" len="med"/>
              </a:ln>
              <a:effectLst/>
            </p:spPr>
            <p:txBody>
              <a:bodyPr/>
              <a:lstStyle/>
              <a:p>
                <a:endParaRPr lang="el-GR"/>
              </a:p>
            </p:txBody>
          </p:sp>
          <p:sp>
            <p:nvSpPr>
              <p:cNvPr id="21648" name="Line 144"/>
              <p:cNvSpPr>
                <a:spLocks noChangeShapeType="1"/>
              </p:cNvSpPr>
              <p:nvPr/>
            </p:nvSpPr>
            <p:spPr bwMode="auto">
              <a:xfrm>
                <a:off x="15148" y="5214"/>
                <a:ext cx="3" cy="6959"/>
              </a:xfrm>
              <a:prstGeom prst="line">
                <a:avLst/>
              </a:prstGeom>
              <a:noFill/>
              <a:ln w="25400">
                <a:solidFill>
                  <a:srgbClr val="000000"/>
                </a:solidFill>
                <a:round/>
                <a:headEnd type="none" w="sm" len="med"/>
                <a:tailEnd type="triangle" w="sm" len="med"/>
              </a:ln>
              <a:effectLst/>
            </p:spPr>
            <p:txBody>
              <a:bodyPr/>
              <a:lstStyle/>
              <a:p>
                <a:endParaRPr lang="el-GR"/>
              </a:p>
            </p:txBody>
          </p:sp>
          <p:grpSp>
            <p:nvGrpSpPr>
              <p:cNvPr id="21649" name="Group 145"/>
              <p:cNvGrpSpPr>
                <a:grpSpLocks/>
              </p:cNvGrpSpPr>
              <p:nvPr/>
            </p:nvGrpSpPr>
            <p:grpSpPr bwMode="auto">
              <a:xfrm>
                <a:off x="2424" y="13041"/>
                <a:ext cx="1215" cy="2613"/>
                <a:chOff x="-1" y="0"/>
                <a:chExt cx="20001" cy="20000"/>
              </a:xfrm>
            </p:grpSpPr>
            <p:sp>
              <p:nvSpPr>
                <p:cNvPr id="21650" name="Arc 146"/>
                <p:cNvSpPr>
                  <a:spLocks/>
                </p:cNvSpPr>
                <p:nvPr/>
              </p:nvSpPr>
              <p:spPr bwMode="auto">
                <a:xfrm>
                  <a:off x="9975" y="0"/>
                  <a:ext cx="10025"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a:lstStyle/>
                <a:p>
                  <a:endParaRPr lang="el-GR"/>
                </a:p>
              </p:txBody>
            </p:sp>
            <p:sp>
              <p:nvSpPr>
                <p:cNvPr id="21651" name="Line 147"/>
                <p:cNvSpPr>
                  <a:spLocks noChangeShapeType="1"/>
                </p:cNvSpPr>
                <p:nvPr/>
              </p:nvSpPr>
              <p:spPr bwMode="auto">
                <a:xfrm flipH="1">
                  <a:off x="-1" y="0"/>
                  <a:ext cx="9976" cy="54"/>
                </a:xfrm>
                <a:prstGeom prst="line">
                  <a:avLst/>
                </a:prstGeom>
                <a:noFill/>
                <a:ln w="3175">
                  <a:solidFill>
                    <a:srgbClr val="000000"/>
                  </a:solidFill>
                  <a:round/>
                  <a:headEnd type="none" w="sm" len="med"/>
                  <a:tailEnd type="triangle" w="sm" len="med"/>
                </a:ln>
                <a:effectLst/>
              </p:spPr>
              <p:txBody>
                <a:bodyPr/>
                <a:lstStyle/>
                <a:p>
                  <a:endParaRPr lang="el-GR"/>
                </a:p>
              </p:txBody>
            </p:sp>
          </p:grpSp>
        </p:grpSp>
      </p:gr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2000"/>
                                  </p:stCondLst>
                                  <p:iterate type="wd">
                                    <p:tmPct val="100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300" fill="hold"/>
                                        <p:tgtEl>
                                          <p:spTgt spid="21506"/>
                                        </p:tgtEl>
                                        <p:attrNameLst>
                                          <p:attrName>ppt_w</p:attrName>
                                        </p:attrNameLst>
                                      </p:cBhvr>
                                      <p:tavLst>
                                        <p:tav tm="0">
                                          <p:val>
                                            <p:strVal val="4/3*#ppt_w"/>
                                          </p:val>
                                        </p:tav>
                                        <p:tav tm="100000">
                                          <p:val>
                                            <p:strVal val="#ppt_w"/>
                                          </p:val>
                                        </p:tav>
                                      </p:tavLst>
                                    </p:anim>
                                    <p:anim calcmode="lin" valueType="num">
                                      <p:cBhvr>
                                        <p:cTn id="8" dur="300" fill="hold"/>
                                        <p:tgtEl>
                                          <p:spTgt spid="21506"/>
                                        </p:tgtEl>
                                        <p:attrNameLst>
                                          <p:attrName>ppt_h</p:attrName>
                                        </p:attrNameLst>
                                      </p:cBhvr>
                                      <p:tavLst>
                                        <p:tav tm="0">
                                          <p:val>
                                            <p:strVal val="4/3*#ppt_h"/>
                                          </p:val>
                                        </p:tav>
                                        <p:tav tm="100000">
                                          <p:val>
                                            <p:strVal val="#ppt_h"/>
                                          </p:val>
                                        </p:tav>
                                      </p:tavLst>
                                    </p:anim>
                                  </p:childTnLst>
                                </p:cTn>
                              </p:par>
                            </p:childTnLst>
                          </p:cTn>
                        </p:par>
                        <p:par>
                          <p:cTn id="9" fill="hold">
                            <p:stCondLst>
                              <p:cond delay="3500"/>
                            </p:stCondLst>
                            <p:childTnLst>
                              <p:par>
                                <p:cTn id="10" presetID="3" presetClass="entr" presetSubtype="5" fill="hold" nodeType="after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blinds(vertical)">
                                      <p:cBhvr>
                                        <p:cTn id="12"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sz="3200" b="1" i="1" dirty="0"/>
              <a:t>Ο ΕΥΡΩΠΑΪΚΟΣ ΤΟΡΝΟΣ</a:t>
            </a:r>
            <a:endParaRPr lang="en-GB" sz="3200" b="1" i="1" dirty="0"/>
          </a:p>
        </p:txBody>
      </p:sp>
      <p:sp>
        <p:nvSpPr>
          <p:cNvPr id="25603" name="Text Box 3"/>
          <p:cNvSpPr txBox="1">
            <a:spLocks noChangeArrowheads="1"/>
          </p:cNvSpPr>
          <p:nvPr/>
        </p:nvSpPr>
        <p:spPr bwMode="auto">
          <a:xfrm>
            <a:off x="381000" y="1447800"/>
            <a:ext cx="8534400" cy="5454650"/>
          </a:xfrm>
          <a:prstGeom prst="rect">
            <a:avLst/>
          </a:prstGeom>
          <a:noFill/>
          <a:ln w="9525">
            <a:noFill/>
            <a:miter lim="800000"/>
            <a:headEnd/>
            <a:tailEnd/>
          </a:ln>
          <a:effectLst/>
        </p:spPr>
        <p:txBody>
          <a:bodyPr>
            <a:spAutoFit/>
          </a:bodyPr>
          <a:lstStyle/>
          <a:p>
            <a:pPr algn="just">
              <a:spcBef>
                <a:spcPct val="50000"/>
              </a:spcBef>
            </a:pPr>
            <a:r>
              <a:rPr lang="el-GR" sz="3200">
                <a:cs typeface="Times New Roman" charset="0"/>
              </a:rPr>
              <a:t> </a:t>
            </a:r>
          </a:p>
          <a:p>
            <a:pPr algn="just">
              <a:spcBef>
                <a:spcPct val="50000"/>
              </a:spcBef>
            </a:pPr>
            <a:r>
              <a:rPr lang="el-GR" sz="3200">
                <a:cs typeface="Times New Roman" charset="0"/>
              </a:rPr>
              <a:t>Μια παραλλαγή του τόρνου </a:t>
            </a:r>
            <a:r>
              <a:rPr lang="el-GR" sz="3200"/>
              <a:t>με πίσω μαχαίρι </a:t>
            </a:r>
            <a:r>
              <a:rPr lang="el-GR" sz="3200">
                <a:cs typeface="Times New Roman" charset="0"/>
              </a:rPr>
              <a:t>έχει αναπτυχθεί στην Ευρώπη. Η διαφορά του ευρωπαϊκού τόρνου σε σχέση με αυτόν που περιγράφεται παραπάνω είναι ότι αντί να υπάρχει ένα και μόνο πίσω μαχαίρι κατάλληλα σχεδιασμένο, υπάρχουν πολλά μικρά μαχαίρια με διαφορετική τοποθέτηση, τα οποία στο σύνολό τους δημιουργούν την επιθυμητή σχεδίαση.</a:t>
            </a:r>
          </a:p>
          <a:p>
            <a:pPr>
              <a:spcBef>
                <a:spcPct val="50000"/>
              </a:spcBef>
            </a:pPr>
            <a:endParaRPr lang="en-GB" sz="32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300" fill="hold"/>
                                        <p:tgtEl>
                                          <p:spTgt spid="25602"/>
                                        </p:tgtEl>
                                        <p:attrNameLst>
                                          <p:attrName>ppt_w</p:attrName>
                                        </p:attrNameLst>
                                      </p:cBhvr>
                                      <p:tavLst>
                                        <p:tav tm="0">
                                          <p:val>
                                            <p:strVal val="2/3*#ppt_w"/>
                                          </p:val>
                                        </p:tav>
                                        <p:tav tm="100000">
                                          <p:val>
                                            <p:strVal val="#ppt_w"/>
                                          </p:val>
                                        </p:tav>
                                      </p:tavLst>
                                    </p:anim>
                                    <p:anim calcmode="lin" valueType="num">
                                      <p:cBhvr>
                                        <p:cTn id="8" dur="300" fill="hold"/>
                                        <p:tgtEl>
                                          <p:spTgt spid="25602"/>
                                        </p:tgtEl>
                                        <p:attrNameLst>
                                          <p:attrName>ppt_h</p:attrName>
                                        </p:attrNameLst>
                                      </p:cBhvr>
                                      <p:tavLst>
                                        <p:tav tm="0">
                                          <p:val>
                                            <p:strVal val="2/3*#ppt_h"/>
                                          </p:val>
                                        </p:tav>
                                        <p:tav tm="100000">
                                          <p:val>
                                            <p:strVal val="#ppt_h"/>
                                          </p:val>
                                        </p:tav>
                                      </p:tavLst>
                                    </p:anim>
                                  </p:childTnLst>
                                </p:cTn>
                              </p:par>
                            </p:childTnLst>
                          </p:cTn>
                        </p:par>
                        <p:par>
                          <p:cTn id="9" fill="hold">
                            <p:stCondLst>
                              <p:cond delay="900"/>
                            </p:stCondLst>
                            <p:childTnLst>
                              <p:par>
                                <p:cTn id="10" presetID="3" presetClass="entr" presetSubtype="10" fill="hold" grpId="0" nodeType="after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12" dur="500"/>
                                        <p:tgtEl>
                                          <p:spTgt spid="25603">
                                            <p:txEl>
                                              <p:pRg st="0" end="0"/>
                                            </p:txEl>
                                          </p:spTgt>
                                        </p:tgtEl>
                                      </p:cBhvr>
                                    </p:animEffect>
                                  </p:childTnLst>
                                </p:cTn>
                              </p:par>
                            </p:childTnLst>
                          </p:cTn>
                        </p:par>
                        <p:par>
                          <p:cTn id="13" fill="hold">
                            <p:stCondLst>
                              <p:cond delay="1400"/>
                            </p:stCondLst>
                            <p:childTnLst>
                              <p:par>
                                <p:cTn id="14" presetID="3" presetClass="entr" presetSubtype="10" fill="hold" grpId="0" nodeType="afterEffect">
                                  <p:stCondLst>
                                    <p:cond delay="0"/>
                                  </p:stCondLst>
                                  <p:childTnLst>
                                    <p:set>
                                      <p:cBhvr>
                                        <p:cTn id="15"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6"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p:spPr>
        <p:txBody>
          <a:bodyPr/>
          <a:lstStyle/>
          <a:p>
            <a:r>
              <a:rPr lang="el-GR" b="1" i="1" dirty="0">
                <a:solidFill>
                  <a:srgbClr val="00B050"/>
                </a:solidFill>
              </a:rPr>
              <a:t>ΤΟΡΝΟΣ ΜΟΡΦΟΠΟΙΗΣΗΣ</a:t>
            </a:r>
            <a:endParaRPr lang="en-GB" b="1" i="1" dirty="0">
              <a:solidFill>
                <a:srgbClr val="00B050"/>
              </a:solidFill>
            </a:endParaRPr>
          </a:p>
        </p:txBody>
      </p:sp>
      <p:sp>
        <p:nvSpPr>
          <p:cNvPr id="26627" name="Text Box 3"/>
          <p:cNvSpPr txBox="1">
            <a:spLocks noChangeArrowheads="1"/>
          </p:cNvSpPr>
          <p:nvPr/>
        </p:nvSpPr>
        <p:spPr bwMode="auto">
          <a:xfrm>
            <a:off x="304800" y="1676400"/>
            <a:ext cx="8610600" cy="5430838"/>
          </a:xfrm>
          <a:prstGeom prst="rect">
            <a:avLst/>
          </a:prstGeom>
          <a:noFill/>
          <a:ln w="9525">
            <a:noFill/>
            <a:miter lim="800000"/>
            <a:headEnd/>
            <a:tailEnd/>
          </a:ln>
          <a:effectLst/>
        </p:spPr>
        <p:txBody>
          <a:bodyPr>
            <a:spAutoFit/>
          </a:bodyPr>
          <a:lstStyle/>
          <a:p>
            <a:pPr algn="just">
              <a:spcBef>
                <a:spcPct val="50000"/>
              </a:spcBef>
            </a:pPr>
            <a:r>
              <a:rPr lang="el-GR" sz="2800" dirty="0">
                <a:cs typeface="Times New Roman" charset="0"/>
              </a:rPr>
              <a:t>Η βασική ιδέα του τόρνου μορφοποίησης είναι διαφορετική από αυτής του τόρνου με πίσω μαχαίρι. Στον τόρνο μορφοποίησης το κοπτικό μέσο δεν είναι τοποθετημένο σε φορέα ο οποίος να μετακινείται πάνω – κάτω όπως στον τόρνο με πίσω μαχαίρι, αλλά περιστρέφεται. Το κοπτικό μέσο είναι σύνθετο και αποτελείται από πολλά μικρά μαχαίρια. Κάθε μαχαίρι μορφοποιεί ένα συγκεκριμένο σημείο του </a:t>
            </a:r>
            <a:r>
              <a:rPr lang="el-GR" sz="2800" dirty="0" err="1">
                <a:cs typeface="Times New Roman" charset="0"/>
              </a:rPr>
              <a:t>ξυλοτεμαχίου</a:t>
            </a:r>
            <a:r>
              <a:rPr lang="el-GR" sz="2800" dirty="0">
                <a:cs typeface="Times New Roman" charset="0"/>
              </a:rPr>
              <a:t> δημιουργώντας π.χ. ένα μέρος μιας εσοχής ή εξοχής. Η ολοκληρωμένη μορφή του </a:t>
            </a:r>
            <a:r>
              <a:rPr lang="el-GR" sz="2800" dirty="0" err="1">
                <a:cs typeface="Times New Roman" charset="0"/>
              </a:rPr>
              <a:t>ξυλοτεμαχίου</a:t>
            </a:r>
            <a:r>
              <a:rPr lang="el-GR" sz="2800" dirty="0">
                <a:cs typeface="Times New Roman" charset="0"/>
              </a:rPr>
              <a:t> σχηματίζεται από τη συνδυασμένη δράση του συνόλου των κοπτικών μέσων. </a:t>
            </a:r>
          </a:p>
          <a:p>
            <a:pPr>
              <a:spcBef>
                <a:spcPct val="50000"/>
              </a:spcBef>
            </a:pPr>
            <a:endParaRPr lang="en-GB" sz="2800"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26626"/>
                                        </p:tgtEl>
                                        <p:attrNameLst>
                                          <p:attrName>style.visibility</p:attrName>
                                        </p:attrNameLst>
                                      </p:cBhvr>
                                      <p:to>
                                        <p:strVal val="visible"/>
                                      </p:to>
                                    </p:set>
                                    <p:anim calcmode="lin" valueType="num">
                                      <p:cBhvr>
                                        <p:cTn id="7" dur="300" fill="hold"/>
                                        <p:tgtEl>
                                          <p:spTgt spid="26626"/>
                                        </p:tgtEl>
                                        <p:attrNameLst>
                                          <p:attrName>ppt_w</p:attrName>
                                        </p:attrNameLst>
                                      </p:cBhvr>
                                      <p:tavLst>
                                        <p:tav tm="0">
                                          <p:val>
                                            <p:strVal val="4/3*#ppt_w"/>
                                          </p:val>
                                        </p:tav>
                                        <p:tav tm="100000">
                                          <p:val>
                                            <p:strVal val="#ppt_w"/>
                                          </p:val>
                                        </p:tav>
                                      </p:tavLst>
                                    </p:anim>
                                    <p:anim calcmode="lin" valueType="num">
                                      <p:cBhvr>
                                        <p:cTn id="8" dur="300" fill="hold"/>
                                        <p:tgtEl>
                                          <p:spTgt spid="26626"/>
                                        </p:tgtEl>
                                        <p:attrNameLst>
                                          <p:attrName>ppt_h</p:attrName>
                                        </p:attrNameLst>
                                      </p:cBhvr>
                                      <p:tavLst>
                                        <p:tav tm="0">
                                          <p:val>
                                            <p:strVal val="4/3*#ppt_h"/>
                                          </p:val>
                                        </p:tav>
                                        <p:tav tm="100000">
                                          <p:val>
                                            <p:strVal val="#ppt_h"/>
                                          </p:val>
                                        </p:tav>
                                      </p:tavLst>
                                    </p:anim>
                                  </p:childTnLst>
                                </p:cTn>
                              </p:par>
                            </p:childTnLst>
                          </p:cTn>
                        </p:par>
                        <p:par>
                          <p:cTn id="9" fill="hold">
                            <p:stCondLst>
                              <p:cond delay="600"/>
                            </p:stCondLst>
                            <p:childTnLst>
                              <p:par>
                                <p:cTn id="10" presetID="3" presetClass="entr" presetSubtype="5" fill="hold" grpId="0" nodeType="after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blinds(vertical)">
                                      <p:cBhvr>
                                        <p:cTn id="12"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advAuto="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143000"/>
          </a:xfrm>
        </p:spPr>
        <p:txBody>
          <a:bodyPr/>
          <a:lstStyle/>
          <a:p>
            <a:r>
              <a:rPr lang="el-GR" b="1" i="1">
                <a:effectLst>
                  <a:outerShdw blurRad="38100" dist="38100" dir="2700000" algn="tl">
                    <a:srgbClr val="FFFFFF"/>
                  </a:outerShdw>
                </a:effectLst>
              </a:rPr>
              <a:t>ΤΡΟΠΟΣ ΛΕΙΤΟΥΡΓΙΑΣ ΤΟΥ ΤΟΡΝΟΥ ΜΟΡΦΟΠΟΙΗΣΗΣ</a:t>
            </a:r>
            <a:endParaRPr lang="en-GB" b="1" i="1">
              <a:effectLst>
                <a:outerShdw blurRad="38100" dist="38100" dir="2700000" algn="tl">
                  <a:srgbClr val="FFFFFF"/>
                </a:outerShdw>
              </a:effectLst>
            </a:endParaRPr>
          </a:p>
        </p:txBody>
      </p:sp>
      <p:grpSp>
        <p:nvGrpSpPr>
          <p:cNvPr id="27651" name="Group 3"/>
          <p:cNvGrpSpPr>
            <a:grpSpLocks/>
          </p:cNvGrpSpPr>
          <p:nvPr/>
        </p:nvGrpSpPr>
        <p:grpSpPr bwMode="auto">
          <a:xfrm>
            <a:off x="914400" y="1600200"/>
            <a:ext cx="7696200" cy="4876800"/>
            <a:chOff x="2" y="0"/>
            <a:chExt cx="19998" cy="19999"/>
          </a:xfrm>
        </p:grpSpPr>
        <p:sp>
          <p:nvSpPr>
            <p:cNvPr id="27652" name="AutoShape 4"/>
            <p:cNvSpPr>
              <a:spLocks/>
            </p:cNvSpPr>
            <p:nvPr/>
          </p:nvSpPr>
          <p:spPr bwMode="auto">
            <a:xfrm>
              <a:off x="14821" y="0"/>
              <a:ext cx="4254" cy="1541"/>
            </a:xfrm>
            <a:prstGeom prst="callout2">
              <a:avLst>
                <a:gd name="adj1" fmla="val 58139"/>
                <a:gd name="adj2" fmla="val -8333"/>
                <a:gd name="adj3" fmla="val 58139"/>
                <a:gd name="adj4" fmla="val -48333"/>
                <a:gd name="adj5" fmla="val 125583"/>
                <a:gd name="adj6" fmla="val -88333"/>
              </a:avLst>
            </a:prstGeom>
            <a:noFill/>
            <a:ln w="12700">
              <a:solidFill>
                <a:srgbClr val="000000"/>
              </a:solidFill>
              <a:miter lim="800000"/>
              <a:headEnd type="none" w="sm" len="med"/>
              <a:tailEnd type="none" w="sm" len="med"/>
            </a:ln>
            <a:effectLst/>
          </p:spPr>
          <p:txBody>
            <a:bodyPr lIns="12700" tIns="12700" rIns="12700" bIns="12700"/>
            <a:lstStyle/>
            <a:p>
              <a:pPr eaLnBrk="0" hangingPunct="0"/>
              <a:r>
                <a:rPr lang="el-GR" sz="2000" b="1"/>
                <a:t>Κοπτικό μέσο</a:t>
              </a:r>
              <a:endParaRPr lang="en-US" sz="2000" b="1"/>
            </a:p>
          </p:txBody>
        </p:sp>
        <p:sp>
          <p:nvSpPr>
            <p:cNvPr id="27653" name="AutoShape 5"/>
            <p:cNvSpPr>
              <a:spLocks/>
            </p:cNvSpPr>
            <p:nvPr/>
          </p:nvSpPr>
          <p:spPr bwMode="auto">
            <a:xfrm>
              <a:off x="428" y="641"/>
              <a:ext cx="4254" cy="2186"/>
            </a:xfrm>
            <a:prstGeom prst="callout2">
              <a:avLst>
                <a:gd name="adj1" fmla="val 59019"/>
                <a:gd name="adj2" fmla="val 108333"/>
                <a:gd name="adj3" fmla="val 59019"/>
                <a:gd name="adj4" fmla="val 134167"/>
                <a:gd name="adj5" fmla="val 88523"/>
                <a:gd name="adj6" fmla="val 160000"/>
              </a:avLst>
            </a:prstGeom>
            <a:noFill/>
            <a:ln w="12700">
              <a:solidFill>
                <a:srgbClr val="000000"/>
              </a:solidFill>
              <a:miter lim="800000"/>
              <a:headEnd type="none" w="sm" len="med"/>
              <a:tailEnd type="none" w="sm" len="med"/>
            </a:ln>
            <a:effectLst/>
          </p:spPr>
          <p:txBody>
            <a:bodyPr lIns="12700" tIns="12700" rIns="12700" bIns="12700"/>
            <a:lstStyle/>
            <a:p>
              <a:pPr algn="r" eaLnBrk="0" hangingPunct="0"/>
              <a:r>
                <a:rPr lang="el-GR" sz="2000" b="1"/>
                <a:t>Ξυλοτεμάχιο</a:t>
              </a:r>
              <a:endParaRPr lang="en-US" sz="2000" b="1"/>
            </a:p>
          </p:txBody>
        </p:sp>
        <p:sp>
          <p:nvSpPr>
            <p:cNvPr id="27654" name="AutoShape 6"/>
            <p:cNvSpPr>
              <a:spLocks/>
            </p:cNvSpPr>
            <p:nvPr/>
          </p:nvSpPr>
          <p:spPr bwMode="auto">
            <a:xfrm>
              <a:off x="14396" y="12007"/>
              <a:ext cx="4254" cy="2831"/>
            </a:xfrm>
            <a:prstGeom prst="callout2">
              <a:avLst>
                <a:gd name="adj1" fmla="val 31644"/>
                <a:gd name="adj2" fmla="val -8333"/>
                <a:gd name="adj3" fmla="val 31644"/>
                <a:gd name="adj4" fmla="val -48333"/>
                <a:gd name="adj5" fmla="val 145569"/>
                <a:gd name="adj6" fmla="val -88333"/>
              </a:avLst>
            </a:prstGeom>
            <a:noFill/>
            <a:ln w="12700">
              <a:solidFill>
                <a:srgbClr val="000000"/>
              </a:solidFill>
              <a:miter lim="800000"/>
              <a:headEnd type="none" w="sm" len="med"/>
              <a:tailEnd type="none" w="sm" len="med"/>
            </a:ln>
            <a:effectLst/>
          </p:spPr>
          <p:txBody>
            <a:bodyPr lIns="12700" tIns="12700" rIns="12700" bIns="12700"/>
            <a:lstStyle/>
            <a:p>
              <a:pPr eaLnBrk="0" hangingPunct="0"/>
              <a:r>
                <a:rPr lang="el-GR" sz="2000" b="1"/>
                <a:t>Σκελετός μηχανήματος</a:t>
              </a:r>
              <a:endParaRPr lang="en-US" sz="2000" b="1"/>
            </a:p>
          </p:txBody>
        </p:sp>
        <p:grpSp>
          <p:nvGrpSpPr>
            <p:cNvPr id="27655" name="Group 7"/>
            <p:cNvGrpSpPr>
              <a:grpSpLocks/>
            </p:cNvGrpSpPr>
            <p:nvPr/>
          </p:nvGrpSpPr>
          <p:grpSpPr bwMode="auto">
            <a:xfrm>
              <a:off x="4257" y="641"/>
              <a:ext cx="7660" cy="19358"/>
              <a:chOff x="1" y="257"/>
              <a:chExt cx="19999" cy="19358"/>
            </a:xfrm>
          </p:grpSpPr>
          <p:grpSp>
            <p:nvGrpSpPr>
              <p:cNvPr id="27656" name="Group 8"/>
              <p:cNvGrpSpPr>
                <a:grpSpLocks/>
              </p:cNvGrpSpPr>
              <p:nvPr/>
            </p:nvGrpSpPr>
            <p:grpSpPr bwMode="auto">
              <a:xfrm>
                <a:off x="1" y="257"/>
                <a:ext cx="19999" cy="19358"/>
                <a:chOff x="1" y="257"/>
                <a:chExt cx="19999" cy="19358"/>
              </a:xfrm>
            </p:grpSpPr>
            <p:grpSp>
              <p:nvGrpSpPr>
                <p:cNvPr id="27657" name="Group 9"/>
                <p:cNvGrpSpPr>
                  <a:grpSpLocks/>
                </p:cNvGrpSpPr>
                <p:nvPr/>
              </p:nvGrpSpPr>
              <p:grpSpPr bwMode="auto">
                <a:xfrm>
                  <a:off x="1" y="257"/>
                  <a:ext cx="19999" cy="19358"/>
                  <a:chOff x="1" y="257"/>
                  <a:chExt cx="19999" cy="19358"/>
                </a:xfrm>
              </p:grpSpPr>
              <p:sp>
                <p:nvSpPr>
                  <p:cNvPr id="27658" name="Line 10"/>
                  <p:cNvSpPr>
                    <a:spLocks noChangeShapeType="1"/>
                  </p:cNvSpPr>
                  <p:nvPr/>
                </p:nvSpPr>
                <p:spPr bwMode="auto">
                  <a:xfrm>
                    <a:off x="13329" y="7998"/>
                    <a:ext cx="5561" cy="5"/>
                  </a:xfrm>
                  <a:prstGeom prst="line">
                    <a:avLst/>
                  </a:prstGeom>
                  <a:noFill/>
                  <a:ln w="76200">
                    <a:solidFill>
                      <a:srgbClr val="000000"/>
                    </a:solidFill>
                    <a:round/>
                    <a:headEnd type="none" w="sm" len="med"/>
                    <a:tailEnd type="none" w="sm" len="med"/>
                  </a:ln>
                  <a:effectLst/>
                </p:spPr>
                <p:txBody>
                  <a:bodyPr/>
                  <a:lstStyle/>
                  <a:p>
                    <a:endParaRPr lang="el-GR"/>
                  </a:p>
                </p:txBody>
              </p:sp>
              <p:grpSp>
                <p:nvGrpSpPr>
                  <p:cNvPr id="27659" name="Group 11"/>
                  <p:cNvGrpSpPr>
                    <a:grpSpLocks/>
                  </p:cNvGrpSpPr>
                  <p:nvPr/>
                </p:nvGrpSpPr>
                <p:grpSpPr bwMode="auto">
                  <a:xfrm>
                    <a:off x="1" y="257"/>
                    <a:ext cx="19999" cy="19358"/>
                    <a:chOff x="1" y="0"/>
                    <a:chExt cx="19999" cy="20001"/>
                  </a:xfrm>
                </p:grpSpPr>
                <p:sp>
                  <p:nvSpPr>
                    <p:cNvPr id="27660" name="Oval 12"/>
                    <p:cNvSpPr>
                      <a:spLocks noChangeArrowheads="1"/>
                    </p:cNvSpPr>
                    <p:nvPr/>
                  </p:nvSpPr>
                  <p:spPr bwMode="auto">
                    <a:xfrm>
                      <a:off x="12217" y="0"/>
                      <a:ext cx="7783" cy="4670"/>
                    </a:xfrm>
                    <a:prstGeom prst="ellipse">
                      <a:avLst/>
                    </a:prstGeom>
                    <a:noFill/>
                    <a:ln w="12700">
                      <a:solidFill>
                        <a:srgbClr val="000000"/>
                      </a:solidFill>
                      <a:round/>
                      <a:headEnd/>
                      <a:tailEnd/>
                    </a:ln>
                    <a:effectLst/>
                  </p:spPr>
                  <p:txBody>
                    <a:bodyPr/>
                    <a:lstStyle/>
                    <a:p>
                      <a:endParaRPr lang="el-GR"/>
                    </a:p>
                  </p:txBody>
                </p:sp>
                <p:sp>
                  <p:nvSpPr>
                    <p:cNvPr id="27661" name="Line 13"/>
                    <p:cNvSpPr>
                      <a:spLocks noChangeShapeType="1"/>
                    </p:cNvSpPr>
                    <p:nvPr/>
                  </p:nvSpPr>
                  <p:spPr bwMode="auto">
                    <a:xfrm>
                      <a:off x="15548" y="2666"/>
                      <a:ext cx="8" cy="5337"/>
                    </a:xfrm>
                    <a:prstGeom prst="line">
                      <a:avLst/>
                    </a:prstGeom>
                    <a:noFill/>
                    <a:ln w="50800">
                      <a:solidFill>
                        <a:srgbClr val="000000"/>
                      </a:solidFill>
                      <a:round/>
                      <a:headEnd type="none" w="sm" len="med"/>
                      <a:tailEnd type="none" w="sm" len="med"/>
                    </a:ln>
                    <a:effectLst/>
                  </p:spPr>
                  <p:txBody>
                    <a:bodyPr/>
                    <a:lstStyle/>
                    <a:p>
                      <a:endParaRPr lang="el-GR"/>
                    </a:p>
                  </p:txBody>
                </p:sp>
                <p:sp>
                  <p:nvSpPr>
                    <p:cNvPr id="27662" name="Line 14"/>
                    <p:cNvSpPr>
                      <a:spLocks noChangeShapeType="1"/>
                    </p:cNvSpPr>
                    <p:nvPr/>
                  </p:nvSpPr>
                  <p:spPr bwMode="auto">
                    <a:xfrm>
                      <a:off x="16661" y="2666"/>
                      <a:ext cx="8" cy="5337"/>
                    </a:xfrm>
                    <a:prstGeom prst="line">
                      <a:avLst/>
                    </a:prstGeom>
                    <a:noFill/>
                    <a:ln w="50800">
                      <a:solidFill>
                        <a:srgbClr val="000000"/>
                      </a:solidFill>
                      <a:round/>
                      <a:headEnd type="none" w="sm" len="med"/>
                      <a:tailEnd type="none" w="sm" len="med"/>
                    </a:ln>
                    <a:effectLst/>
                  </p:spPr>
                  <p:txBody>
                    <a:bodyPr/>
                    <a:lstStyle/>
                    <a:p>
                      <a:endParaRPr lang="el-GR"/>
                    </a:p>
                  </p:txBody>
                </p:sp>
                <p:grpSp>
                  <p:nvGrpSpPr>
                    <p:cNvPr id="27663" name="Group 15"/>
                    <p:cNvGrpSpPr>
                      <a:grpSpLocks/>
                    </p:cNvGrpSpPr>
                    <p:nvPr/>
                  </p:nvGrpSpPr>
                  <p:grpSpPr bwMode="auto">
                    <a:xfrm>
                      <a:off x="1" y="1999"/>
                      <a:ext cx="18889" cy="18002"/>
                      <a:chOff x="-1097" y="0"/>
                      <a:chExt cx="22664" cy="20001"/>
                    </a:xfrm>
                  </p:grpSpPr>
                  <p:grpSp>
                    <p:nvGrpSpPr>
                      <p:cNvPr id="27664" name="Group 16"/>
                      <p:cNvGrpSpPr>
                        <a:grpSpLocks/>
                      </p:cNvGrpSpPr>
                      <p:nvPr/>
                    </p:nvGrpSpPr>
                    <p:grpSpPr bwMode="auto">
                      <a:xfrm>
                        <a:off x="5566" y="0"/>
                        <a:ext cx="5338" cy="16294"/>
                        <a:chOff x="-1566" y="0"/>
                        <a:chExt cx="23132" cy="20002"/>
                      </a:xfrm>
                    </p:grpSpPr>
                    <p:grpSp>
                      <p:nvGrpSpPr>
                        <p:cNvPr id="27665" name="Group 17"/>
                        <p:cNvGrpSpPr>
                          <a:grpSpLocks/>
                        </p:cNvGrpSpPr>
                        <p:nvPr/>
                      </p:nvGrpSpPr>
                      <p:grpSpPr bwMode="auto">
                        <a:xfrm>
                          <a:off x="-1566" y="0"/>
                          <a:ext cx="23132" cy="16371"/>
                          <a:chOff x="-1566" y="0"/>
                          <a:chExt cx="23132" cy="20000"/>
                        </a:xfrm>
                      </p:grpSpPr>
                      <p:sp>
                        <p:nvSpPr>
                          <p:cNvPr id="27666" name="Line 18"/>
                          <p:cNvSpPr>
                            <a:spLocks noChangeShapeType="1"/>
                          </p:cNvSpPr>
                          <p:nvPr/>
                        </p:nvSpPr>
                        <p:spPr bwMode="auto">
                          <a:xfrm>
                            <a:off x="9987" y="4443"/>
                            <a:ext cx="26" cy="7782"/>
                          </a:xfrm>
                          <a:prstGeom prst="line">
                            <a:avLst/>
                          </a:prstGeom>
                          <a:noFill/>
                          <a:ln w="50800">
                            <a:solidFill>
                              <a:srgbClr val="000000"/>
                            </a:solidFill>
                            <a:round/>
                            <a:headEnd type="none" w="sm" len="med"/>
                            <a:tailEnd type="none" w="sm" len="med"/>
                          </a:ln>
                          <a:effectLst/>
                        </p:spPr>
                        <p:txBody>
                          <a:bodyPr/>
                          <a:lstStyle/>
                          <a:p>
                            <a:endParaRPr lang="el-GR"/>
                          </a:p>
                        </p:txBody>
                      </p:sp>
                      <p:grpSp>
                        <p:nvGrpSpPr>
                          <p:cNvPr id="27667" name="Group 19"/>
                          <p:cNvGrpSpPr>
                            <a:grpSpLocks/>
                          </p:cNvGrpSpPr>
                          <p:nvPr/>
                        </p:nvGrpSpPr>
                        <p:grpSpPr bwMode="auto">
                          <a:xfrm>
                            <a:off x="-1566" y="0"/>
                            <a:ext cx="23132" cy="4450"/>
                            <a:chOff x="96" y="0"/>
                            <a:chExt cx="19904" cy="20004"/>
                          </a:xfrm>
                        </p:grpSpPr>
                        <p:sp>
                          <p:nvSpPr>
                            <p:cNvPr id="27668" name="Line 20"/>
                            <p:cNvSpPr>
                              <a:spLocks noChangeShapeType="1"/>
                            </p:cNvSpPr>
                            <p:nvPr/>
                          </p:nvSpPr>
                          <p:spPr bwMode="auto">
                            <a:xfrm>
                              <a:off x="19963" y="0"/>
                              <a:ext cx="37" cy="20004"/>
                            </a:xfrm>
                            <a:prstGeom prst="line">
                              <a:avLst/>
                            </a:prstGeom>
                            <a:noFill/>
                            <a:ln w="9525">
                              <a:solidFill>
                                <a:srgbClr val="000000"/>
                              </a:solidFill>
                              <a:round/>
                              <a:headEnd type="none" w="sm" len="med"/>
                              <a:tailEnd type="none" w="sm" len="med"/>
                            </a:ln>
                            <a:effectLst/>
                          </p:spPr>
                          <p:txBody>
                            <a:bodyPr/>
                            <a:lstStyle/>
                            <a:p>
                              <a:endParaRPr lang="el-GR"/>
                            </a:p>
                          </p:txBody>
                        </p:sp>
                        <p:sp>
                          <p:nvSpPr>
                            <p:cNvPr id="27669" name="Line 21"/>
                            <p:cNvSpPr>
                              <a:spLocks noChangeShapeType="1"/>
                            </p:cNvSpPr>
                            <p:nvPr/>
                          </p:nvSpPr>
                          <p:spPr bwMode="auto">
                            <a:xfrm flipH="1">
                              <a:off x="96" y="0"/>
                              <a:ext cx="19904" cy="40"/>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27670" name="Group 22"/>
                            <p:cNvGrpSpPr>
                              <a:grpSpLocks/>
                            </p:cNvGrpSpPr>
                            <p:nvPr/>
                          </p:nvGrpSpPr>
                          <p:grpSpPr bwMode="auto">
                            <a:xfrm>
                              <a:off x="96" y="0"/>
                              <a:ext cx="19904" cy="20004"/>
                              <a:chOff x="0" y="0"/>
                              <a:chExt cx="19904" cy="20000"/>
                            </a:xfrm>
                          </p:grpSpPr>
                          <p:sp>
                            <p:nvSpPr>
                              <p:cNvPr id="27671" name="Line 23"/>
                              <p:cNvSpPr>
                                <a:spLocks noChangeShapeType="1"/>
                              </p:cNvSpPr>
                              <p:nvPr/>
                            </p:nvSpPr>
                            <p:spPr bwMode="auto">
                              <a:xfrm>
                                <a:off x="0" y="0"/>
                                <a:ext cx="37" cy="20000"/>
                              </a:xfrm>
                              <a:prstGeom prst="line">
                                <a:avLst/>
                              </a:prstGeom>
                              <a:noFill/>
                              <a:ln w="9525">
                                <a:solidFill>
                                  <a:srgbClr val="000000"/>
                                </a:solidFill>
                                <a:round/>
                                <a:headEnd type="none" w="sm" len="med"/>
                                <a:tailEnd type="none" w="sm" len="med"/>
                              </a:ln>
                              <a:effectLst/>
                            </p:spPr>
                            <p:txBody>
                              <a:bodyPr/>
                              <a:lstStyle/>
                              <a:p>
                                <a:endParaRPr lang="el-GR"/>
                              </a:p>
                            </p:txBody>
                          </p:sp>
                          <p:sp>
                            <p:nvSpPr>
                              <p:cNvPr id="27672" name="Line 24"/>
                              <p:cNvSpPr>
                                <a:spLocks noChangeShapeType="1"/>
                              </p:cNvSpPr>
                              <p:nvPr/>
                            </p:nvSpPr>
                            <p:spPr bwMode="auto">
                              <a:xfrm flipH="1">
                                <a:off x="0" y="19969"/>
                                <a:ext cx="19904" cy="31"/>
                              </a:xfrm>
                              <a:prstGeom prst="line">
                                <a:avLst/>
                              </a:prstGeom>
                              <a:noFill/>
                              <a:ln w="9525">
                                <a:solidFill>
                                  <a:srgbClr val="000000"/>
                                </a:solidFill>
                                <a:round/>
                                <a:headEnd type="none" w="sm" len="med"/>
                                <a:tailEnd type="none" w="sm" len="med"/>
                              </a:ln>
                              <a:effectLst/>
                            </p:spPr>
                            <p:txBody>
                              <a:bodyPr/>
                              <a:lstStyle/>
                              <a:p>
                                <a:endParaRPr lang="el-GR"/>
                              </a:p>
                            </p:txBody>
                          </p:sp>
                        </p:grpSp>
                      </p:grpSp>
                      <p:sp>
                        <p:nvSpPr>
                          <p:cNvPr id="27673" name="Line 25"/>
                          <p:cNvSpPr>
                            <a:spLocks noChangeShapeType="1"/>
                          </p:cNvSpPr>
                          <p:nvPr/>
                        </p:nvSpPr>
                        <p:spPr bwMode="auto">
                          <a:xfrm>
                            <a:off x="-1566" y="12216"/>
                            <a:ext cx="23132" cy="9"/>
                          </a:xfrm>
                          <a:prstGeom prst="line">
                            <a:avLst/>
                          </a:prstGeom>
                          <a:noFill/>
                          <a:ln w="76200">
                            <a:solidFill>
                              <a:srgbClr val="000000"/>
                            </a:solidFill>
                            <a:round/>
                            <a:headEnd type="none" w="sm" len="med"/>
                            <a:tailEnd type="none" w="sm" len="med"/>
                          </a:ln>
                          <a:effectLst/>
                        </p:spPr>
                        <p:txBody>
                          <a:bodyPr/>
                          <a:lstStyle/>
                          <a:p>
                            <a:endParaRPr lang="el-GR"/>
                          </a:p>
                        </p:txBody>
                      </p:sp>
                      <p:sp>
                        <p:nvSpPr>
                          <p:cNvPr id="27674" name="Line 26"/>
                          <p:cNvSpPr>
                            <a:spLocks noChangeShapeType="1"/>
                          </p:cNvSpPr>
                          <p:nvPr/>
                        </p:nvSpPr>
                        <p:spPr bwMode="auto">
                          <a:xfrm>
                            <a:off x="4206" y="12216"/>
                            <a:ext cx="35" cy="7784"/>
                          </a:xfrm>
                          <a:prstGeom prst="line">
                            <a:avLst/>
                          </a:prstGeom>
                          <a:noFill/>
                          <a:ln w="76200">
                            <a:solidFill>
                              <a:srgbClr val="000000"/>
                            </a:solidFill>
                            <a:round/>
                            <a:headEnd type="none" w="sm" len="med"/>
                            <a:tailEnd type="none" w="sm" len="med"/>
                          </a:ln>
                          <a:effectLst/>
                        </p:spPr>
                        <p:txBody>
                          <a:bodyPr/>
                          <a:lstStyle/>
                          <a:p>
                            <a:endParaRPr lang="el-GR"/>
                          </a:p>
                        </p:txBody>
                      </p:sp>
                      <p:sp>
                        <p:nvSpPr>
                          <p:cNvPr id="27675" name="Line 27"/>
                          <p:cNvSpPr>
                            <a:spLocks noChangeShapeType="1"/>
                          </p:cNvSpPr>
                          <p:nvPr/>
                        </p:nvSpPr>
                        <p:spPr bwMode="auto">
                          <a:xfrm>
                            <a:off x="15755" y="12217"/>
                            <a:ext cx="39" cy="7783"/>
                          </a:xfrm>
                          <a:prstGeom prst="line">
                            <a:avLst/>
                          </a:prstGeom>
                          <a:noFill/>
                          <a:ln w="76200">
                            <a:solidFill>
                              <a:srgbClr val="000000"/>
                            </a:solidFill>
                            <a:round/>
                            <a:headEnd type="none" w="sm" len="med"/>
                            <a:tailEnd type="none" w="sm" len="med"/>
                          </a:ln>
                          <a:effectLst/>
                        </p:spPr>
                        <p:txBody>
                          <a:bodyPr/>
                          <a:lstStyle/>
                          <a:p>
                            <a:endParaRPr lang="el-GR"/>
                          </a:p>
                        </p:txBody>
                      </p:sp>
                    </p:grpSp>
                    <p:sp>
                      <p:nvSpPr>
                        <p:cNvPr id="27676" name="Oval 28"/>
                        <p:cNvSpPr>
                          <a:spLocks noChangeArrowheads="1"/>
                        </p:cNvSpPr>
                        <p:nvPr/>
                      </p:nvSpPr>
                      <p:spPr bwMode="auto">
                        <a:xfrm>
                          <a:off x="-1566" y="16359"/>
                          <a:ext cx="23132" cy="3643"/>
                        </a:xfrm>
                        <a:prstGeom prst="ellipse">
                          <a:avLst/>
                        </a:prstGeom>
                        <a:noFill/>
                        <a:ln w="76200">
                          <a:solidFill>
                            <a:srgbClr val="000000"/>
                          </a:solidFill>
                          <a:round/>
                          <a:headEnd/>
                          <a:tailEnd/>
                        </a:ln>
                        <a:effectLst/>
                      </p:spPr>
                      <p:txBody>
                        <a:bodyPr/>
                        <a:lstStyle/>
                        <a:p>
                          <a:endParaRPr lang="el-GR"/>
                        </a:p>
                      </p:txBody>
                    </p:sp>
                    <p:sp>
                      <p:nvSpPr>
                        <p:cNvPr id="27677" name="Line 29"/>
                        <p:cNvSpPr>
                          <a:spLocks noChangeShapeType="1"/>
                        </p:cNvSpPr>
                        <p:nvPr/>
                      </p:nvSpPr>
                      <p:spPr bwMode="auto">
                        <a:xfrm>
                          <a:off x="9987" y="18177"/>
                          <a:ext cx="26" cy="7"/>
                        </a:xfrm>
                        <a:prstGeom prst="line">
                          <a:avLst/>
                        </a:prstGeom>
                        <a:noFill/>
                        <a:ln w="76200">
                          <a:solidFill>
                            <a:srgbClr val="000000"/>
                          </a:solidFill>
                          <a:round/>
                          <a:headEnd type="none" w="sm" len="med"/>
                          <a:tailEnd type="none" w="sm" len="med"/>
                        </a:ln>
                        <a:effectLst/>
                      </p:spPr>
                      <p:txBody>
                        <a:bodyPr/>
                        <a:lstStyle/>
                        <a:p>
                          <a:endParaRPr lang="el-GR"/>
                        </a:p>
                      </p:txBody>
                    </p:sp>
                  </p:grpSp>
                  <p:grpSp>
                    <p:nvGrpSpPr>
                      <p:cNvPr id="27678" name="Group 30"/>
                      <p:cNvGrpSpPr>
                        <a:grpSpLocks/>
                      </p:cNvGrpSpPr>
                      <p:nvPr/>
                    </p:nvGrpSpPr>
                    <p:grpSpPr bwMode="auto">
                      <a:xfrm>
                        <a:off x="-1097" y="6661"/>
                        <a:ext cx="22664" cy="13340"/>
                        <a:chOff x="0" y="-5"/>
                        <a:chExt cx="20000" cy="20010"/>
                      </a:xfrm>
                    </p:grpSpPr>
                    <p:sp>
                      <p:nvSpPr>
                        <p:cNvPr id="27679" name="Line 31"/>
                        <p:cNvSpPr>
                          <a:spLocks noChangeShapeType="1"/>
                        </p:cNvSpPr>
                        <p:nvPr/>
                      </p:nvSpPr>
                      <p:spPr bwMode="auto">
                        <a:xfrm>
                          <a:off x="0" y="8881"/>
                          <a:ext cx="7063" cy="9"/>
                        </a:xfrm>
                        <a:prstGeom prst="line">
                          <a:avLst/>
                        </a:prstGeom>
                        <a:noFill/>
                        <a:ln w="25400">
                          <a:solidFill>
                            <a:srgbClr val="000000"/>
                          </a:solidFill>
                          <a:round/>
                          <a:headEnd type="none" w="sm" len="med"/>
                          <a:tailEnd type="none" w="sm" len="med"/>
                        </a:ln>
                        <a:effectLst/>
                      </p:spPr>
                      <p:txBody>
                        <a:bodyPr/>
                        <a:lstStyle/>
                        <a:p>
                          <a:endParaRPr lang="el-GR"/>
                        </a:p>
                      </p:txBody>
                    </p:sp>
                    <p:sp>
                      <p:nvSpPr>
                        <p:cNvPr id="27680" name="Line 32"/>
                        <p:cNvSpPr>
                          <a:spLocks noChangeShapeType="1"/>
                        </p:cNvSpPr>
                        <p:nvPr/>
                      </p:nvSpPr>
                      <p:spPr bwMode="auto">
                        <a:xfrm>
                          <a:off x="0" y="8883"/>
                          <a:ext cx="9" cy="11116"/>
                        </a:xfrm>
                        <a:prstGeom prst="line">
                          <a:avLst/>
                        </a:prstGeom>
                        <a:noFill/>
                        <a:ln w="25400">
                          <a:solidFill>
                            <a:srgbClr val="000000"/>
                          </a:solidFill>
                          <a:round/>
                          <a:headEnd type="none" w="sm" len="med"/>
                          <a:tailEnd type="none" w="sm" len="med"/>
                        </a:ln>
                        <a:effectLst/>
                      </p:spPr>
                      <p:txBody>
                        <a:bodyPr/>
                        <a:lstStyle/>
                        <a:p>
                          <a:endParaRPr lang="el-GR"/>
                        </a:p>
                      </p:txBody>
                    </p:sp>
                    <p:sp>
                      <p:nvSpPr>
                        <p:cNvPr id="27681" name="Line 33"/>
                        <p:cNvSpPr>
                          <a:spLocks noChangeShapeType="1"/>
                        </p:cNvSpPr>
                        <p:nvPr/>
                      </p:nvSpPr>
                      <p:spPr bwMode="auto">
                        <a:xfrm>
                          <a:off x="0" y="19999"/>
                          <a:ext cx="19999" cy="6"/>
                        </a:xfrm>
                        <a:prstGeom prst="line">
                          <a:avLst/>
                        </a:prstGeom>
                        <a:noFill/>
                        <a:ln w="25400">
                          <a:solidFill>
                            <a:srgbClr val="000000"/>
                          </a:solidFill>
                          <a:round/>
                          <a:headEnd type="none" w="sm" len="med"/>
                          <a:tailEnd type="none" w="sm" len="med"/>
                        </a:ln>
                        <a:effectLst/>
                      </p:spPr>
                      <p:txBody>
                        <a:bodyPr/>
                        <a:lstStyle/>
                        <a:p>
                          <a:endParaRPr lang="el-GR"/>
                        </a:p>
                      </p:txBody>
                    </p:sp>
                    <p:sp>
                      <p:nvSpPr>
                        <p:cNvPr id="27682" name="Line 34"/>
                        <p:cNvSpPr>
                          <a:spLocks noChangeShapeType="1"/>
                        </p:cNvSpPr>
                        <p:nvPr/>
                      </p:nvSpPr>
                      <p:spPr bwMode="auto">
                        <a:xfrm>
                          <a:off x="9408" y="8881"/>
                          <a:ext cx="4710" cy="8"/>
                        </a:xfrm>
                        <a:prstGeom prst="line">
                          <a:avLst/>
                        </a:prstGeom>
                        <a:noFill/>
                        <a:ln w="25400">
                          <a:solidFill>
                            <a:srgbClr val="000000"/>
                          </a:solidFill>
                          <a:round/>
                          <a:headEnd type="none" w="sm" len="med"/>
                          <a:tailEnd type="none" w="sm" len="med"/>
                        </a:ln>
                        <a:effectLst/>
                      </p:spPr>
                      <p:txBody>
                        <a:bodyPr/>
                        <a:lstStyle/>
                        <a:p>
                          <a:endParaRPr lang="el-GR"/>
                        </a:p>
                      </p:txBody>
                    </p:sp>
                    <p:sp>
                      <p:nvSpPr>
                        <p:cNvPr id="27683" name="Line 35"/>
                        <p:cNvSpPr>
                          <a:spLocks noChangeShapeType="1"/>
                        </p:cNvSpPr>
                        <p:nvPr/>
                      </p:nvSpPr>
                      <p:spPr bwMode="auto">
                        <a:xfrm>
                          <a:off x="14112" y="-5"/>
                          <a:ext cx="6" cy="8894"/>
                        </a:xfrm>
                        <a:prstGeom prst="line">
                          <a:avLst/>
                        </a:prstGeom>
                        <a:noFill/>
                        <a:ln w="25400">
                          <a:solidFill>
                            <a:srgbClr val="000000"/>
                          </a:solidFill>
                          <a:round/>
                          <a:headEnd type="none" w="sm" len="med"/>
                          <a:tailEnd type="none" w="sm" len="med"/>
                        </a:ln>
                        <a:effectLst/>
                      </p:spPr>
                      <p:txBody>
                        <a:bodyPr/>
                        <a:lstStyle/>
                        <a:p>
                          <a:endParaRPr lang="el-GR"/>
                        </a:p>
                      </p:txBody>
                    </p:sp>
                    <p:sp>
                      <p:nvSpPr>
                        <p:cNvPr id="27684" name="Line 36"/>
                        <p:cNvSpPr>
                          <a:spLocks noChangeShapeType="1"/>
                        </p:cNvSpPr>
                        <p:nvPr/>
                      </p:nvSpPr>
                      <p:spPr bwMode="auto">
                        <a:xfrm>
                          <a:off x="19993" y="-5"/>
                          <a:ext cx="7" cy="20004"/>
                        </a:xfrm>
                        <a:prstGeom prst="line">
                          <a:avLst/>
                        </a:prstGeom>
                        <a:noFill/>
                        <a:ln w="25400">
                          <a:solidFill>
                            <a:srgbClr val="000000"/>
                          </a:solidFill>
                          <a:round/>
                          <a:headEnd type="none" w="sm" len="med"/>
                          <a:tailEnd type="none" w="sm" len="med"/>
                        </a:ln>
                        <a:effectLst/>
                      </p:spPr>
                      <p:txBody>
                        <a:bodyPr/>
                        <a:lstStyle/>
                        <a:p>
                          <a:endParaRPr lang="el-GR"/>
                        </a:p>
                      </p:txBody>
                    </p:sp>
                  </p:grpSp>
                </p:grpSp>
                <p:sp>
                  <p:nvSpPr>
                    <p:cNvPr id="27685" name="Oval 37"/>
                    <p:cNvSpPr>
                      <a:spLocks noChangeArrowheads="1"/>
                    </p:cNvSpPr>
                    <p:nvPr/>
                  </p:nvSpPr>
                  <p:spPr bwMode="auto">
                    <a:xfrm>
                      <a:off x="15549" y="1999"/>
                      <a:ext cx="1120" cy="672"/>
                    </a:xfrm>
                    <a:prstGeom prst="ellipse">
                      <a:avLst/>
                    </a:prstGeom>
                    <a:solidFill>
                      <a:srgbClr val="000000"/>
                    </a:solidFill>
                    <a:ln w="25400">
                      <a:solidFill>
                        <a:srgbClr val="000000"/>
                      </a:solidFill>
                      <a:round/>
                      <a:headEnd/>
                      <a:tailEnd/>
                    </a:ln>
                    <a:effectLst/>
                  </p:spPr>
                  <p:txBody>
                    <a:bodyPr/>
                    <a:lstStyle/>
                    <a:p>
                      <a:endParaRPr lang="el-GR"/>
                    </a:p>
                  </p:txBody>
                </p:sp>
              </p:grpSp>
            </p:grpSp>
            <p:sp>
              <p:nvSpPr>
                <p:cNvPr id="27686" name="Line 38"/>
                <p:cNvSpPr>
                  <a:spLocks noChangeShapeType="1"/>
                </p:cNvSpPr>
                <p:nvPr/>
              </p:nvSpPr>
              <p:spPr bwMode="auto">
                <a:xfrm flipV="1">
                  <a:off x="7776" y="3482"/>
                  <a:ext cx="5" cy="1295"/>
                </a:xfrm>
                <a:prstGeom prst="line">
                  <a:avLst/>
                </a:prstGeom>
                <a:noFill/>
                <a:ln w="50800">
                  <a:solidFill>
                    <a:srgbClr val="000000"/>
                  </a:solidFill>
                  <a:round/>
                  <a:headEnd type="none" w="sm" len="med"/>
                  <a:tailEnd type="none" w="sm" len="med"/>
                </a:ln>
                <a:effectLst/>
              </p:spPr>
              <p:txBody>
                <a:bodyPr/>
                <a:lstStyle/>
                <a:p>
                  <a:endParaRPr lang="el-GR"/>
                </a:p>
              </p:txBody>
            </p:sp>
          </p:grpSp>
          <p:sp>
            <p:nvSpPr>
              <p:cNvPr id="27687" name="Oval 39"/>
              <p:cNvSpPr>
                <a:spLocks noChangeArrowheads="1"/>
              </p:cNvSpPr>
              <p:nvPr/>
            </p:nvSpPr>
            <p:spPr bwMode="auto">
              <a:xfrm>
                <a:off x="6664" y="2842"/>
                <a:ext cx="2230" cy="1294"/>
              </a:xfrm>
              <a:prstGeom prst="ellipse">
                <a:avLst/>
              </a:prstGeom>
              <a:solidFill>
                <a:srgbClr val="000000"/>
              </a:solidFill>
              <a:ln w="12700">
                <a:solidFill>
                  <a:srgbClr val="000000"/>
                </a:solidFill>
                <a:round/>
                <a:headEnd/>
                <a:tailEnd/>
              </a:ln>
              <a:effectLst/>
            </p:spPr>
            <p:txBody>
              <a:bodyPr/>
              <a:lstStyle/>
              <a:p>
                <a:endParaRPr lang="el-GR"/>
              </a:p>
            </p:txBody>
          </p:sp>
        </p:grpSp>
        <p:sp>
          <p:nvSpPr>
            <p:cNvPr id="27688" name="AutoShape 40"/>
            <p:cNvSpPr>
              <a:spLocks/>
            </p:cNvSpPr>
            <p:nvPr/>
          </p:nvSpPr>
          <p:spPr bwMode="auto">
            <a:xfrm>
              <a:off x="73" y="3472"/>
              <a:ext cx="4255" cy="2975"/>
            </a:xfrm>
            <a:prstGeom prst="callout2">
              <a:avLst>
                <a:gd name="adj1" fmla="val 69880"/>
                <a:gd name="adj2" fmla="val 108333"/>
                <a:gd name="adj3" fmla="val 69880"/>
                <a:gd name="adj4" fmla="val 138333"/>
                <a:gd name="adj5" fmla="val 13255"/>
                <a:gd name="adj6" fmla="val 168333"/>
              </a:avLst>
            </a:prstGeom>
            <a:noFill/>
            <a:ln w="12700">
              <a:solidFill>
                <a:srgbClr val="000000"/>
              </a:solidFill>
              <a:miter lim="800000"/>
              <a:headEnd type="none" w="sm" len="med"/>
              <a:tailEnd type="none" w="sm" len="med"/>
            </a:ln>
            <a:effectLst/>
          </p:spPr>
          <p:txBody>
            <a:bodyPr lIns="12700" tIns="12700" rIns="12700" bIns="12700"/>
            <a:lstStyle/>
            <a:p>
              <a:pPr eaLnBrk="0" hangingPunct="0"/>
              <a:r>
                <a:rPr lang="el-GR" sz="2000" b="1"/>
                <a:t>Άγκιστρο συγκράτησης</a:t>
              </a:r>
              <a:endParaRPr lang="en-US" sz="2000" b="1"/>
            </a:p>
          </p:txBody>
        </p:sp>
        <p:sp>
          <p:nvSpPr>
            <p:cNvPr id="27689" name="Rectangle 41"/>
            <p:cNvSpPr>
              <a:spLocks noChangeArrowheads="1"/>
            </p:cNvSpPr>
            <p:nvPr/>
          </p:nvSpPr>
          <p:spPr bwMode="auto">
            <a:xfrm>
              <a:off x="16168" y="1931"/>
              <a:ext cx="3832" cy="2585"/>
            </a:xfrm>
            <a:prstGeom prst="rect">
              <a:avLst/>
            </a:prstGeom>
            <a:noFill/>
            <a:ln w="12700">
              <a:noFill/>
              <a:miter lim="800000"/>
              <a:headEnd/>
              <a:tailEnd/>
            </a:ln>
            <a:effectLst/>
          </p:spPr>
          <p:txBody>
            <a:bodyPr lIns="12700" tIns="12700" rIns="12700" bIns="12700"/>
            <a:lstStyle/>
            <a:p>
              <a:pPr eaLnBrk="0" hangingPunct="0"/>
              <a:r>
                <a:rPr lang="el-GR" sz="2000" b="1"/>
                <a:t>Άξονας περιστροφής</a:t>
              </a:r>
              <a:endParaRPr lang="en-US" sz="2000" b="1"/>
            </a:p>
          </p:txBody>
        </p:sp>
        <p:sp>
          <p:nvSpPr>
            <p:cNvPr id="27690" name="Rectangle 42"/>
            <p:cNvSpPr>
              <a:spLocks noChangeArrowheads="1"/>
            </p:cNvSpPr>
            <p:nvPr/>
          </p:nvSpPr>
          <p:spPr bwMode="auto">
            <a:xfrm>
              <a:off x="2" y="12898"/>
              <a:ext cx="3832" cy="2585"/>
            </a:xfrm>
            <a:prstGeom prst="rect">
              <a:avLst/>
            </a:prstGeom>
            <a:noFill/>
            <a:ln w="12700">
              <a:noFill/>
              <a:miter lim="800000"/>
              <a:headEnd/>
              <a:tailEnd/>
            </a:ln>
            <a:effectLst/>
          </p:spPr>
          <p:txBody>
            <a:bodyPr lIns="12700" tIns="12700" rIns="12700" bIns="12700"/>
            <a:lstStyle/>
            <a:p>
              <a:pPr eaLnBrk="0" hangingPunct="0"/>
              <a:r>
                <a:rPr lang="el-GR" sz="2000" b="1"/>
                <a:t>Άξονας περιστροφής</a:t>
              </a:r>
              <a:endParaRPr lang="en-US" sz="2000" b="1"/>
            </a:p>
          </p:txBody>
        </p:sp>
      </p:grpSp>
      <p:sp>
        <p:nvSpPr>
          <p:cNvPr id="27692" name="Line 44"/>
          <p:cNvSpPr>
            <a:spLocks noChangeShapeType="1"/>
          </p:cNvSpPr>
          <p:nvPr/>
        </p:nvSpPr>
        <p:spPr bwMode="auto">
          <a:xfrm>
            <a:off x="2362200" y="5257800"/>
            <a:ext cx="990600" cy="152400"/>
          </a:xfrm>
          <a:prstGeom prst="line">
            <a:avLst/>
          </a:prstGeom>
          <a:noFill/>
          <a:ln w="9525">
            <a:solidFill>
              <a:schemeClr val="tx1"/>
            </a:solidFill>
            <a:round/>
            <a:headEnd/>
            <a:tailEnd/>
          </a:ln>
          <a:effectLst/>
        </p:spPr>
        <p:txBody>
          <a:bodyPr/>
          <a:lstStyle/>
          <a:p>
            <a:endParaRPr lang="el-GR"/>
          </a:p>
        </p:txBody>
      </p:sp>
      <p:sp>
        <p:nvSpPr>
          <p:cNvPr id="27693" name="Line 45"/>
          <p:cNvSpPr>
            <a:spLocks noChangeShapeType="1"/>
          </p:cNvSpPr>
          <p:nvPr/>
        </p:nvSpPr>
        <p:spPr bwMode="auto">
          <a:xfrm>
            <a:off x="5029200" y="2286000"/>
            <a:ext cx="2133600" cy="0"/>
          </a:xfrm>
          <a:prstGeom prst="line">
            <a:avLst/>
          </a:prstGeom>
          <a:noFill/>
          <a:ln w="9525">
            <a:solidFill>
              <a:schemeClr val="tx1"/>
            </a:solidFill>
            <a:round/>
            <a:headEnd/>
            <a:tailEnd/>
          </a:ln>
          <a:effectLst/>
        </p:spPr>
        <p:txBody>
          <a:bodyPr/>
          <a:lstStyle/>
          <a:p>
            <a:endParaRPr lang="el-G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27650"/>
                                        </p:tgtEl>
                                        <p:attrNameLst>
                                          <p:attrName>style.visibility</p:attrName>
                                        </p:attrNameLst>
                                      </p:cBhvr>
                                      <p:to>
                                        <p:strVal val="visible"/>
                                      </p:to>
                                    </p:set>
                                    <p:anim calcmode="lin" valueType="num">
                                      <p:cBhvr>
                                        <p:cTn id="7" dur="300" fill="hold"/>
                                        <p:tgtEl>
                                          <p:spTgt spid="27650"/>
                                        </p:tgtEl>
                                        <p:attrNameLst>
                                          <p:attrName>ppt_w</p:attrName>
                                        </p:attrNameLst>
                                      </p:cBhvr>
                                      <p:tavLst>
                                        <p:tav tm="0">
                                          <p:val>
                                            <p:strVal val="4/3*#ppt_w"/>
                                          </p:val>
                                        </p:tav>
                                        <p:tav tm="100000">
                                          <p:val>
                                            <p:strVal val="#ppt_w"/>
                                          </p:val>
                                        </p:tav>
                                      </p:tavLst>
                                    </p:anim>
                                    <p:anim calcmode="lin" valueType="num">
                                      <p:cBhvr>
                                        <p:cTn id="8" dur="300" fill="hold"/>
                                        <p:tgtEl>
                                          <p:spTgt spid="27650"/>
                                        </p:tgtEl>
                                        <p:attrNameLst>
                                          <p:attrName>ppt_h</p:attrName>
                                        </p:attrNameLst>
                                      </p:cBhvr>
                                      <p:tavLst>
                                        <p:tav tm="0">
                                          <p:val>
                                            <p:strVal val="4/3*#ppt_h"/>
                                          </p:val>
                                        </p:tav>
                                        <p:tav tm="100000">
                                          <p:val>
                                            <p:strVal val="#ppt_h"/>
                                          </p:val>
                                        </p:tav>
                                      </p:tavLst>
                                    </p:anim>
                                  </p:childTnLst>
                                </p:cTn>
                              </p:par>
                            </p:childTnLst>
                          </p:cTn>
                        </p:par>
                        <p:par>
                          <p:cTn id="9" fill="hold">
                            <p:stCondLst>
                              <p:cond delay="1500"/>
                            </p:stCondLst>
                            <p:childTnLst>
                              <p:par>
                                <p:cTn id="10" presetID="5" presetClass="entr" presetSubtype="5" fill="hold" nodeType="after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checkerboard(down)">
                                      <p:cBhvr>
                                        <p:cTn id="12" dur="500"/>
                                        <p:tgtEl>
                                          <p:spTgt spid="27651"/>
                                        </p:tgtEl>
                                      </p:cBhvr>
                                    </p:animEffect>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27692"/>
                                        </p:tgtEl>
                                        <p:attrNameLst>
                                          <p:attrName>style.visibility</p:attrName>
                                        </p:attrNameLst>
                                      </p:cBhvr>
                                      <p:to>
                                        <p:strVal val="visible"/>
                                      </p:to>
                                    </p:set>
                                    <p:anim calcmode="lin" valueType="num">
                                      <p:cBhvr additive="base">
                                        <p:cTn id="16" dur="500" fill="hold"/>
                                        <p:tgtEl>
                                          <p:spTgt spid="27692"/>
                                        </p:tgtEl>
                                        <p:attrNameLst>
                                          <p:attrName>ppt_x</p:attrName>
                                        </p:attrNameLst>
                                      </p:cBhvr>
                                      <p:tavLst>
                                        <p:tav tm="0">
                                          <p:val>
                                            <p:strVal val="0-#ppt_w/2"/>
                                          </p:val>
                                        </p:tav>
                                        <p:tav tm="100000">
                                          <p:val>
                                            <p:strVal val="#ppt_x"/>
                                          </p:val>
                                        </p:tav>
                                      </p:tavLst>
                                    </p:anim>
                                    <p:anim calcmode="lin" valueType="num">
                                      <p:cBhvr additive="base">
                                        <p:cTn id="17" dur="500" fill="hold"/>
                                        <p:tgtEl>
                                          <p:spTgt spid="27692"/>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27693"/>
                                        </p:tgtEl>
                                        <p:attrNameLst>
                                          <p:attrName>style.visibility</p:attrName>
                                        </p:attrNameLst>
                                      </p:cBhvr>
                                      <p:to>
                                        <p:strVal val="visible"/>
                                      </p:to>
                                    </p:set>
                                    <p:anim calcmode="lin" valueType="num">
                                      <p:cBhvr additive="base">
                                        <p:cTn id="21" dur="500" fill="hold"/>
                                        <p:tgtEl>
                                          <p:spTgt spid="27693"/>
                                        </p:tgtEl>
                                        <p:attrNameLst>
                                          <p:attrName>ppt_x</p:attrName>
                                        </p:attrNameLst>
                                      </p:cBhvr>
                                      <p:tavLst>
                                        <p:tav tm="0">
                                          <p:val>
                                            <p:strVal val="0-#ppt_w/2"/>
                                          </p:val>
                                        </p:tav>
                                        <p:tav tm="100000">
                                          <p:val>
                                            <p:strVal val="#ppt_x"/>
                                          </p:val>
                                        </p:tav>
                                      </p:tavLst>
                                    </p:anim>
                                    <p:anim calcmode="lin" valueType="num">
                                      <p:cBhvr additive="base">
                                        <p:cTn id="22" dur="500" fill="hold"/>
                                        <p:tgtEl>
                                          <p:spTgt spid="276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92" grpId="0" animBg="1"/>
      <p:bldP spid="2769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1143000"/>
          </a:xfrm>
        </p:spPr>
        <p:txBody>
          <a:bodyPr/>
          <a:lstStyle/>
          <a:p>
            <a:r>
              <a:rPr lang="el-GR" b="1" i="1">
                <a:effectLst>
                  <a:outerShdw blurRad="38100" dist="38100" dir="2700000" algn="tl">
                    <a:srgbClr val="FFFFFF"/>
                  </a:outerShdw>
                </a:effectLst>
              </a:rPr>
              <a:t>ΚΟΠΤΙΚΟ ΜΕΣΟ</a:t>
            </a:r>
            <a:endParaRPr lang="en-GB" b="1" i="1">
              <a:effectLst>
                <a:outerShdw blurRad="38100" dist="38100" dir="2700000" algn="tl">
                  <a:srgbClr val="FFFFFF"/>
                </a:outerShdw>
              </a:effectLst>
            </a:endParaRPr>
          </a:p>
        </p:txBody>
      </p:sp>
      <p:sp>
        <p:nvSpPr>
          <p:cNvPr id="28675" name="Text Box 3"/>
          <p:cNvSpPr txBox="1">
            <a:spLocks noChangeArrowheads="1"/>
          </p:cNvSpPr>
          <p:nvPr/>
        </p:nvSpPr>
        <p:spPr bwMode="auto">
          <a:xfrm>
            <a:off x="304800" y="1981200"/>
            <a:ext cx="8610600" cy="4364038"/>
          </a:xfrm>
          <a:prstGeom prst="rect">
            <a:avLst/>
          </a:prstGeom>
          <a:noFill/>
          <a:ln w="9525">
            <a:noFill/>
            <a:miter lim="800000"/>
            <a:headEnd/>
            <a:tailEnd/>
          </a:ln>
          <a:effectLst/>
        </p:spPr>
        <p:txBody>
          <a:bodyPr>
            <a:spAutoFit/>
          </a:bodyPr>
          <a:lstStyle/>
          <a:p>
            <a:pPr>
              <a:spcBef>
                <a:spcPct val="50000"/>
              </a:spcBef>
            </a:pPr>
            <a:r>
              <a:rPr lang="el-GR" sz="2800">
                <a:cs typeface="Times New Roman" charset="0"/>
              </a:rPr>
              <a:t>Μεγάλο ρόλο στην κατεργασία με τόρνο μορφοποίησης παίζει η μορφολογία του σύνθετου κοπτικού μέσου που χρησιμοποιείται</a:t>
            </a:r>
            <a:r>
              <a:rPr lang="el-GR" sz="2800"/>
              <a:t>. </a:t>
            </a:r>
          </a:p>
          <a:p>
            <a:pPr>
              <a:spcBef>
                <a:spcPct val="50000"/>
              </a:spcBef>
            </a:pPr>
            <a:r>
              <a:rPr lang="el-GR" sz="2800">
                <a:cs typeface="Times New Roman" charset="0"/>
              </a:rPr>
              <a:t>Το σύνθετο κοπτικό μέσο έχει εξαγωνική διατομή και φέρει στην επιφάνειά του πολλά μαχαίρια τα οποία προσαρμόζονται σε αυτή με ειδικούς σφικτήρες. Οι ακμές των μαχαιριών σχηματίζουν γωνία 45</a:t>
            </a:r>
            <a:r>
              <a:rPr lang="el-GR" sz="2800" baseline="30000">
                <a:cs typeface="Times New Roman" charset="0"/>
              </a:rPr>
              <a:t>ο</a:t>
            </a:r>
            <a:r>
              <a:rPr lang="el-GR" sz="2800">
                <a:cs typeface="Times New Roman" charset="0"/>
              </a:rPr>
              <a:t> με τον άξονα περιστροφής τους.  </a:t>
            </a:r>
          </a:p>
          <a:p>
            <a:pPr>
              <a:spcBef>
                <a:spcPct val="50000"/>
              </a:spcBef>
            </a:pPr>
            <a:endParaRPr lang="en-GB" sz="28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75" fill="hold"/>
                                        <p:tgtEl>
                                          <p:spTgt spid="28674"/>
                                        </p:tgtEl>
                                        <p:attrNameLst>
                                          <p:attrName>ppt_w</p:attrName>
                                        </p:attrNameLst>
                                      </p:cBhvr>
                                      <p:tavLst>
                                        <p:tav tm="0">
                                          <p:val>
                                            <p:strVal val="2/3*#ppt_w"/>
                                          </p:val>
                                        </p:tav>
                                        <p:tav tm="100000">
                                          <p:val>
                                            <p:strVal val="#ppt_w"/>
                                          </p:val>
                                        </p:tav>
                                      </p:tavLst>
                                    </p:anim>
                                    <p:anim calcmode="lin" valueType="num">
                                      <p:cBhvr>
                                        <p:cTn id="8" dur="75" fill="hold"/>
                                        <p:tgtEl>
                                          <p:spTgt spid="28674"/>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builtIn="1"/>
                                        </p:tgtEl>
                                      </p:cMediaNode>
                                    </p:audio>
                                  </p:subTnLst>
                                </p:cTn>
                              </p:par>
                            </p:childTnLst>
                          </p:cTn>
                        </p:par>
                        <p:par>
                          <p:cTn id="9" fill="hold">
                            <p:stCondLst>
                              <p:cond delay="825"/>
                            </p:stCondLst>
                            <p:childTnLst>
                              <p:par>
                                <p:cTn id="10" presetID="3" presetClass="entr" presetSubtype="5" fill="hold" grpId="0" nodeType="after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blinds(vertical)">
                                      <p:cBhvr>
                                        <p:cTn id="12" dur="500"/>
                                        <p:tgtEl>
                                          <p:spTgt spid="28675">
                                            <p:txEl>
                                              <p:pRg st="0" end="0"/>
                                            </p:txEl>
                                          </p:spTgt>
                                        </p:tgtEl>
                                      </p:cBhvr>
                                    </p:animEffect>
                                  </p:childTnLst>
                                </p:cTn>
                              </p:par>
                            </p:childTnLst>
                          </p:cTn>
                        </p:par>
                        <p:par>
                          <p:cTn id="13" fill="hold">
                            <p:stCondLst>
                              <p:cond delay="1325"/>
                            </p:stCondLst>
                            <p:childTnLst>
                              <p:par>
                                <p:cTn id="14" presetID="3" presetClass="entr" presetSubtype="5" fill="hold" grpId="0" nodeType="afterEffect">
                                  <p:stCondLst>
                                    <p:cond delay="0"/>
                                  </p:stCondLst>
                                  <p:childTnLst>
                                    <p:set>
                                      <p:cBhvr>
                                        <p:cTn id="15" dur="1" fill="hold">
                                          <p:stCondLst>
                                            <p:cond delay="0"/>
                                          </p:stCondLst>
                                        </p:cTn>
                                        <p:tgtEl>
                                          <p:spTgt spid="28675">
                                            <p:txEl>
                                              <p:pRg st="1" end="1"/>
                                            </p:txEl>
                                          </p:spTgt>
                                        </p:tgtEl>
                                        <p:attrNameLst>
                                          <p:attrName>style.visibility</p:attrName>
                                        </p:attrNameLst>
                                      </p:cBhvr>
                                      <p:to>
                                        <p:strVal val="visible"/>
                                      </p:to>
                                    </p:set>
                                    <p:animEffect transition="in" filter="blinds(vertical)">
                                      <p:cBhvr>
                                        <p:cTn id="16"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1143000"/>
          </a:xfrm>
        </p:spPr>
        <p:txBody>
          <a:bodyPr/>
          <a:lstStyle/>
          <a:p>
            <a:r>
              <a:rPr lang="el-GR" sz="3600" b="1" i="1">
                <a:effectLst>
                  <a:outerShdw blurRad="38100" dist="38100" dir="2700000" algn="tl">
                    <a:srgbClr val="FFFFFF"/>
                  </a:outerShdw>
                </a:effectLst>
              </a:rPr>
              <a:t>ΣΥΝΘΕΤΟ ΚΟΠΤΙΚΟ ΜΕΣΟ ΕΝΟΣ ΤΟΡΝΟΥ ΜΟΡΦΟΠΟΙΗΣΗΣ</a:t>
            </a:r>
            <a:endParaRPr lang="en-GB" sz="3600" b="1" i="1">
              <a:effectLst>
                <a:outerShdw blurRad="38100" dist="38100" dir="2700000" algn="tl">
                  <a:srgbClr val="FFFFFF"/>
                </a:outerShdw>
              </a:effectLst>
            </a:endParaRPr>
          </a:p>
        </p:txBody>
      </p:sp>
      <p:pic>
        <p:nvPicPr>
          <p:cNvPr id="29699" name="Picture 3" descr="a2511"/>
          <p:cNvPicPr>
            <a:picLocks noChangeAspect="1" noChangeArrowheads="1"/>
          </p:cNvPicPr>
          <p:nvPr/>
        </p:nvPicPr>
        <p:blipFill>
          <a:blip r:embed="rId3">
            <a:lum contrast="50000"/>
          </a:blip>
          <a:srcRect/>
          <a:stretch>
            <a:fillRect/>
          </a:stretch>
        </p:blipFill>
        <p:spPr bwMode="auto">
          <a:xfrm>
            <a:off x="0" y="1595438"/>
            <a:ext cx="9144000" cy="5186362"/>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29698"/>
                                        </p:tgtEl>
                                        <p:attrNameLst>
                                          <p:attrName>style.visibility</p:attrName>
                                        </p:attrNameLst>
                                      </p:cBhvr>
                                      <p:to>
                                        <p:strVal val="visible"/>
                                      </p:to>
                                    </p:set>
                                    <p:anim calcmode="lin" valueType="num">
                                      <p:cBhvr>
                                        <p:cTn id="7" dur="300" fill="hold"/>
                                        <p:tgtEl>
                                          <p:spTgt spid="29698"/>
                                        </p:tgtEl>
                                        <p:attrNameLst>
                                          <p:attrName>ppt_w</p:attrName>
                                        </p:attrNameLst>
                                      </p:cBhvr>
                                      <p:tavLst>
                                        <p:tav tm="0">
                                          <p:val>
                                            <p:strVal val="4/3*#ppt_w"/>
                                          </p:val>
                                        </p:tav>
                                        <p:tav tm="100000">
                                          <p:val>
                                            <p:strVal val="#ppt_w"/>
                                          </p:val>
                                        </p:tav>
                                      </p:tavLst>
                                    </p:anim>
                                    <p:anim calcmode="lin" valueType="num">
                                      <p:cBhvr>
                                        <p:cTn id="8" dur="300" fill="hold"/>
                                        <p:tgtEl>
                                          <p:spTgt spid="29698"/>
                                        </p:tgtEl>
                                        <p:attrNameLst>
                                          <p:attrName>ppt_h</p:attrName>
                                        </p:attrNameLst>
                                      </p:cBhvr>
                                      <p:tavLst>
                                        <p:tav tm="0">
                                          <p:val>
                                            <p:strVal val="4/3*#ppt_h"/>
                                          </p:val>
                                        </p:tav>
                                        <p:tav tm="100000">
                                          <p:val>
                                            <p:strVal val="#ppt_h"/>
                                          </p:val>
                                        </p:tav>
                                      </p:tavLst>
                                    </p:anim>
                                  </p:childTnLst>
                                </p:cTn>
                              </p:par>
                            </p:childTnLst>
                          </p:cTn>
                        </p:par>
                        <p:par>
                          <p:cTn id="9" fill="hold">
                            <p:stCondLst>
                              <p:cond delay="1800"/>
                            </p:stCondLst>
                            <p:childTnLst>
                              <p:par>
                                <p:cTn id="10" presetID="5" presetClass="entr" presetSubtype="5" fill="hold" nodeType="after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checkerboard(down)">
                                      <p:cBhvr>
                                        <p:cTn id="12"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81000"/>
            <a:ext cx="7772400" cy="1143000"/>
          </a:xfrm>
        </p:spPr>
        <p:txBody>
          <a:bodyPr/>
          <a:lstStyle/>
          <a:p>
            <a:r>
              <a:rPr lang="el-GR" b="1" i="1">
                <a:effectLst>
                  <a:outerShdw blurRad="38100" dist="38100" dir="2700000" algn="tl">
                    <a:srgbClr val="FFFFFF"/>
                  </a:outerShdw>
                </a:effectLst>
              </a:rPr>
              <a:t>ΑΝΑΛΥΤΙΚΗ ΕΞΕΤΑΣΗ ΤΟΥ ΚΟΠΤΙΚΟΥ ΜΕΣΟΥ</a:t>
            </a:r>
            <a:endParaRPr lang="en-GB" b="1" i="1">
              <a:effectLst>
                <a:outerShdw blurRad="38100" dist="38100" dir="2700000" algn="tl">
                  <a:srgbClr val="FFFFFF"/>
                </a:outerShdw>
              </a:effectLst>
            </a:endParaRPr>
          </a:p>
        </p:txBody>
      </p:sp>
      <p:sp>
        <p:nvSpPr>
          <p:cNvPr id="30723" name="Text Box 3"/>
          <p:cNvSpPr txBox="1">
            <a:spLocks noChangeArrowheads="1"/>
          </p:cNvSpPr>
          <p:nvPr/>
        </p:nvSpPr>
        <p:spPr bwMode="auto">
          <a:xfrm>
            <a:off x="381000" y="2209800"/>
            <a:ext cx="8534400" cy="3935413"/>
          </a:xfrm>
          <a:prstGeom prst="rect">
            <a:avLst/>
          </a:prstGeom>
          <a:noFill/>
          <a:ln w="9525">
            <a:noFill/>
            <a:miter lim="800000"/>
            <a:headEnd/>
            <a:tailEnd/>
          </a:ln>
          <a:effectLst/>
        </p:spPr>
        <p:txBody>
          <a:bodyPr>
            <a:spAutoFit/>
          </a:bodyPr>
          <a:lstStyle/>
          <a:p>
            <a:pPr>
              <a:spcBef>
                <a:spcPct val="50000"/>
              </a:spcBef>
            </a:pPr>
            <a:r>
              <a:rPr lang="el-GR" sz="2800">
                <a:cs typeface="Times New Roman" charset="0"/>
              </a:rPr>
              <a:t>Ας θεωρήσουμε ότι τα πολλά μαχαίρια στην επιφάνεια του εξαγωνικού φορέα αυτών αντικαθίστανται από ένα και μοναδικό. </a:t>
            </a:r>
            <a:r>
              <a:rPr lang="el-GR" sz="2800"/>
              <a:t>   </a:t>
            </a:r>
            <a:r>
              <a:rPr lang="el-GR" sz="2800">
                <a:cs typeface="Times New Roman" charset="0"/>
              </a:rPr>
              <a:t>Καθώς αυτό θα περιστρέφεται και θα έρχεται σε επαφή με το ξυλοτεμάχιο, θα σχηματίζεται στην επιφάνεια του ξυλοτεμαχίου η σχεδίαση που επιθυμούμε και η οποία θα καθορίζεται από τη σχεδίαση της ακμής του μαχαιριού. Με αυτόν τον απλό τρόπο μπορούμε θεωρητικά να δώσουμε στο ξυλοτεμάχιο τη μορφή που θέλουμε.</a:t>
            </a:r>
            <a:r>
              <a:rPr lang="en-GB" sz="2800"/>
              <a:t> </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iterate type="wd">
                                    <p:tmPct val="100000"/>
                                  </p:iterate>
                                  <p:childTnLst>
                                    <p:set>
                                      <p:cBhvr>
                                        <p:cTn id="6" dur="1" fill="hold">
                                          <p:stCondLst>
                                            <p:cond delay="0"/>
                                          </p:stCondLst>
                                        </p:cTn>
                                        <p:tgtEl>
                                          <p:spTgt spid="30722"/>
                                        </p:tgtEl>
                                        <p:attrNameLst>
                                          <p:attrName>style.visibility</p:attrName>
                                        </p:attrNameLst>
                                      </p:cBhvr>
                                      <p:to>
                                        <p:strVal val="visible"/>
                                      </p:to>
                                    </p:set>
                                    <p:animEffect transition="in" filter="checkerboard(down)">
                                      <p:cBhvr>
                                        <p:cTn id="7" dur="300"/>
                                        <p:tgtEl>
                                          <p:spTgt spid="30722"/>
                                        </p:tgtEl>
                                      </p:cBhvr>
                                    </p:animEffect>
                                  </p:childTnLst>
                                </p:cTn>
                              </p:par>
                            </p:childTnLst>
                          </p:cTn>
                        </p:par>
                        <p:par>
                          <p:cTn id="8" fill="hold">
                            <p:stCondLst>
                              <p:cond delay="1500"/>
                            </p:stCondLst>
                            <p:childTnLst>
                              <p:par>
                                <p:cTn id="9" presetID="23" presetClass="entr" presetSubtype="288" fill="hold" grpId="0" nodeType="after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anim calcmode="lin" valueType="num">
                                      <p:cBhvr>
                                        <p:cTn id="11" dur="500" fill="hold"/>
                                        <p:tgtEl>
                                          <p:spTgt spid="30723">
                                            <p:txEl>
                                              <p:pRg st="0" end="0"/>
                                            </p:txEl>
                                          </p:spTgt>
                                        </p:tgtEl>
                                        <p:attrNameLst>
                                          <p:attrName>ppt_w</p:attrName>
                                        </p:attrNameLst>
                                      </p:cBhvr>
                                      <p:tavLst>
                                        <p:tav tm="0">
                                          <p:val>
                                            <p:strVal val="4/3*#ppt_w"/>
                                          </p:val>
                                        </p:tav>
                                        <p:tav tm="100000">
                                          <p:val>
                                            <p:strVal val="#ppt_w"/>
                                          </p:val>
                                        </p:tav>
                                      </p:tavLst>
                                    </p:anim>
                                    <p:anim calcmode="lin" valueType="num">
                                      <p:cBhvr>
                                        <p:cTn id="12" dur="500" fill="hold"/>
                                        <p:tgtEl>
                                          <p:spTgt spid="30723">
                                            <p:txEl>
                                              <p:pRg st="0" end="0"/>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76200"/>
            <a:ext cx="7772400" cy="1143000"/>
          </a:xfrm>
        </p:spPr>
        <p:txBody>
          <a:bodyPr/>
          <a:lstStyle/>
          <a:p>
            <a:r>
              <a:rPr lang="el-GR" sz="3600" b="1" i="1">
                <a:effectLst>
                  <a:outerShdw blurRad="38100" dist="38100" dir="2700000" algn="tl">
                    <a:srgbClr val="FFFFFF"/>
                  </a:outerShdw>
                </a:effectLst>
              </a:rPr>
              <a:t>ΤΟΡΝΟΣ ΜΟΡΦΟΠΟΙΗΣΗΣ ΠΟΥ ΦΕΡΕΙ ΕΝΑ ΚΟΠΤΙΚΟ ΜΕΣΟ</a:t>
            </a:r>
            <a:endParaRPr lang="en-GB" sz="3600" b="1" i="1">
              <a:effectLst>
                <a:outerShdw blurRad="38100" dist="38100" dir="2700000" algn="tl">
                  <a:srgbClr val="FFFFFF"/>
                </a:outerShdw>
              </a:effectLst>
            </a:endParaRPr>
          </a:p>
        </p:txBody>
      </p:sp>
      <p:grpSp>
        <p:nvGrpSpPr>
          <p:cNvPr id="31747" name="Group 3"/>
          <p:cNvGrpSpPr>
            <a:grpSpLocks/>
          </p:cNvGrpSpPr>
          <p:nvPr/>
        </p:nvGrpSpPr>
        <p:grpSpPr bwMode="auto">
          <a:xfrm>
            <a:off x="609600" y="1295400"/>
            <a:ext cx="7467600" cy="3429000"/>
            <a:chOff x="0" y="0"/>
            <a:chExt cx="20007" cy="19999"/>
          </a:xfrm>
        </p:grpSpPr>
        <p:grpSp>
          <p:nvGrpSpPr>
            <p:cNvPr id="31748" name="Group 4"/>
            <p:cNvGrpSpPr>
              <a:grpSpLocks/>
            </p:cNvGrpSpPr>
            <p:nvPr/>
          </p:nvGrpSpPr>
          <p:grpSpPr bwMode="auto">
            <a:xfrm>
              <a:off x="0" y="0"/>
              <a:ext cx="20007" cy="19999"/>
              <a:chOff x="0" y="0"/>
              <a:chExt cx="20007" cy="19999"/>
            </a:xfrm>
          </p:grpSpPr>
          <p:grpSp>
            <p:nvGrpSpPr>
              <p:cNvPr id="31749" name="Group 5"/>
              <p:cNvGrpSpPr>
                <a:grpSpLocks/>
              </p:cNvGrpSpPr>
              <p:nvPr/>
            </p:nvGrpSpPr>
            <p:grpSpPr bwMode="auto">
              <a:xfrm>
                <a:off x="0" y="872"/>
                <a:ext cx="3923" cy="16518"/>
                <a:chOff x="0" y="1"/>
                <a:chExt cx="20004" cy="19995"/>
              </a:xfrm>
            </p:grpSpPr>
            <p:sp>
              <p:nvSpPr>
                <p:cNvPr id="31750" name="Line 6"/>
                <p:cNvSpPr>
                  <a:spLocks noChangeShapeType="1"/>
                </p:cNvSpPr>
                <p:nvPr/>
              </p:nvSpPr>
              <p:spPr bwMode="auto">
                <a:xfrm>
                  <a:off x="0" y="4188"/>
                  <a:ext cx="4008" cy="4214"/>
                </a:xfrm>
                <a:prstGeom prst="line">
                  <a:avLst/>
                </a:prstGeom>
                <a:noFill/>
                <a:ln w="12700">
                  <a:solidFill>
                    <a:srgbClr val="000000"/>
                  </a:solidFill>
                  <a:round/>
                  <a:headEnd type="none" w="sm" len="med"/>
                  <a:tailEnd type="none" w="sm" len="med"/>
                </a:ln>
                <a:effectLst/>
              </p:spPr>
              <p:txBody>
                <a:bodyPr/>
                <a:lstStyle/>
                <a:p>
                  <a:endParaRPr lang="el-GR"/>
                </a:p>
              </p:txBody>
            </p:sp>
            <p:grpSp>
              <p:nvGrpSpPr>
                <p:cNvPr id="31751" name="Group 7"/>
                <p:cNvGrpSpPr>
                  <a:grpSpLocks/>
                </p:cNvGrpSpPr>
                <p:nvPr/>
              </p:nvGrpSpPr>
              <p:grpSpPr bwMode="auto">
                <a:xfrm>
                  <a:off x="0" y="1"/>
                  <a:ext cx="20004" cy="19995"/>
                  <a:chOff x="0" y="0"/>
                  <a:chExt cx="20000" cy="20000"/>
                </a:xfrm>
              </p:grpSpPr>
              <p:sp>
                <p:nvSpPr>
                  <p:cNvPr id="31752" name="Line 8"/>
                  <p:cNvSpPr>
                    <a:spLocks noChangeShapeType="1"/>
                  </p:cNvSpPr>
                  <p:nvPr/>
                </p:nvSpPr>
                <p:spPr bwMode="auto">
                  <a:xfrm flipV="1">
                    <a:off x="15993" y="4188"/>
                    <a:ext cx="4007" cy="4215"/>
                  </a:xfrm>
                  <a:prstGeom prst="line">
                    <a:avLst/>
                  </a:prstGeom>
                  <a:noFill/>
                  <a:ln w="12700">
                    <a:solidFill>
                      <a:srgbClr val="000000"/>
                    </a:solidFill>
                    <a:round/>
                    <a:headEnd type="none" w="sm" len="med"/>
                    <a:tailEnd type="none" w="sm" len="med"/>
                  </a:ln>
                  <a:effectLst/>
                </p:spPr>
                <p:txBody>
                  <a:bodyPr/>
                  <a:lstStyle/>
                  <a:p>
                    <a:endParaRPr lang="el-GR"/>
                  </a:p>
                </p:txBody>
              </p:sp>
              <p:grpSp>
                <p:nvGrpSpPr>
                  <p:cNvPr id="31753" name="Group 9"/>
                  <p:cNvGrpSpPr>
                    <a:grpSpLocks/>
                  </p:cNvGrpSpPr>
                  <p:nvPr/>
                </p:nvGrpSpPr>
                <p:grpSpPr bwMode="auto">
                  <a:xfrm>
                    <a:off x="0" y="0"/>
                    <a:ext cx="20000" cy="20000"/>
                    <a:chOff x="-1" y="0"/>
                    <a:chExt cx="20001" cy="20000"/>
                  </a:xfrm>
                </p:grpSpPr>
                <p:sp>
                  <p:nvSpPr>
                    <p:cNvPr id="31754" name="Line 10"/>
                    <p:cNvSpPr>
                      <a:spLocks noChangeShapeType="1"/>
                    </p:cNvSpPr>
                    <p:nvPr/>
                  </p:nvSpPr>
                  <p:spPr bwMode="auto">
                    <a:xfrm>
                      <a:off x="3992" y="0"/>
                      <a:ext cx="12001" cy="8"/>
                    </a:xfrm>
                    <a:prstGeom prst="line">
                      <a:avLst/>
                    </a:prstGeom>
                    <a:noFill/>
                    <a:ln w="12700">
                      <a:solidFill>
                        <a:srgbClr val="000000"/>
                      </a:solidFill>
                      <a:round/>
                      <a:headEnd type="none" w="sm" len="med"/>
                      <a:tailEnd type="none" w="sm" len="med"/>
                    </a:ln>
                    <a:effectLst/>
                  </p:spPr>
                  <p:txBody>
                    <a:bodyPr/>
                    <a:lstStyle/>
                    <a:p>
                      <a:endParaRPr lang="el-GR"/>
                    </a:p>
                  </p:txBody>
                </p:sp>
                <p:grpSp>
                  <p:nvGrpSpPr>
                    <p:cNvPr id="31755" name="Group 11"/>
                    <p:cNvGrpSpPr>
                      <a:grpSpLocks/>
                    </p:cNvGrpSpPr>
                    <p:nvPr/>
                  </p:nvGrpSpPr>
                  <p:grpSpPr bwMode="auto">
                    <a:xfrm>
                      <a:off x="-1" y="0"/>
                      <a:ext cx="20001" cy="20000"/>
                      <a:chOff x="-1" y="0"/>
                      <a:chExt cx="20001" cy="20000"/>
                    </a:xfrm>
                  </p:grpSpPr>
                  <p:sp>
                    <p:nvSpPr>
                      <p:cNvPr id="31756" name="Rectangle 12"/>
                      <p:cNvSpPr>
                        <a:spLocks noChangeArrowheads="1"/>
                      </p:cNvSpPr>
                      <p:nvPr/>
                    </p:nvSpPr>
                    <p:spPr bwMode="auto">
                      <a:xfrm>
                        <a:off x="2003" y="12626"/>
                        <a:ext cx="16008" cy="7374"/>
                      </a:xfrm>
                      <a:prstGeom prst="rect">
                        <a:avLst/>
                      </a:prstGeom>
                      <a:noFill/>
                      <a:ln w="25400">
                        <a:solidFill>
                          <a:srgbClr val="000000"/>
                        </a:solidFill>
                        <a:miter lim="800000"/>
                        <a:headEnd/>
                        <a:tailEnd/>
                      </a:ln>
                      <a:effectLst/>
                    </p:spPr>
                    <p:txBody>
                      <a:bodyPr/>
                      <a:lstStyle/>
                      <a:p>
                        <a:endParaRPr lang="el-GR"/>
                      </a:p>
                    </p:txBody>
                  </p:sp>
                  <p:sp>
                    <p:nvSpPr>
                      <p:cNvPr id="31757" name="Oval 13"/>
                      <p:cNvSpPr>
                        <a:spLocks noChangeArrowheads="1"/>
                      </p:cNvSpPr>
                      <p:nvPr/>
                    </p:nvSpPr>
                    <p:spPr bwMode="auto">
                      <a:xfrm>
                        <a:off x="6010" y="13682"/>
                        <a:ext cx="8015" cy="4214"/>
                      </a:xfrm>
                      <a:prstGeom prst="ellipse">
                        <a:avLst/>
                      </a:prstGeom>
                      <a:noFill/>
                      <a:ln w="12700">
                        <a:solidFill>
                          <a:srgbClr val="000000"/>
                        </a:solidFill>
                        <a:prstDash val="sysDot"/>
                        <a:round/>
                        <a:headEnd/>
                        <a:tailEnd/>
                      </a:ln>
                      <a:effectLst/>
                    </p:spPr>
                    <p:txBody>
                      <a:bodyPr/>
                      <a:lstStyle/>
                      <a:p>
                        <a:endParaRPr lang="el-GR"/>
                      </a:p>
                    </p:txBody>
                  </p:sp>
                  <p:sp>
                    <p:nvSpPr>
                      <p:cNvPr id="31758" name="Line 14"/>
                      <p:cNvSpPr>
                        <a:spLocks noChangeShapeType="1"/>
                      </p:cNvSpPr>
                      <p:nvPr/>
                    </p:nvSpPr>
                    <p:spPr bwMode="auto">
                      <a:xfrm flipV="1">
                        <a:off x="10002" y="8411"/>
                        <a:ext cx="16" cy="5271"/>
                      </a:xfrm>
                      <a:prstGeom prst="line">
                        <a:avLst/>
                      </a:prstGeom>
                      <a:noFill/>
                      <a:ln w="12700">
                        <a:solidFill>
                          <a:srgbClr val="000000"/>
                        </a:solidFill>
                        <a:round/>
                        <a:headEnd type="none" w="sm" len="med"/>
                        <a:tailEnd type="none" w="sm" len="med"/>
                      </a:ln>
                      <a:effectLst/>
                    </p:spPr>
                    <p:txBody>
                      <a:bodyPr/>
                      <a:lstStyle/>
                      <a:p>
                        <a:endParaRPr lang="el-GR"/>
                      </a:p>
                    </p:txBody>
                  </p:sp>
                  <p:grpSp>
                    <p:nvGrpSpPr>
                      <p:cNvPr id="31759" name="Group 15"/>
                      <p:cNvGrpSpPr>
                        <a:grpSpLocks/>
                      </p:cNvGrpSpPr>
                      <p:nvPr/>
                    </p:nvGrpSpPr>
                    <p:grpSpPr bwMode="auto">
                      <a:xfrm>
                        <a:off x="-1" y="0"/>
                        <a:ext cx="20001" cy="8421"/>
                        <a:chOff x="0" y="-210"/>
                        <a:chExt cx="20000" cy="20210"/>
                      </a:xfrm>
                    </p:grpSpPr>
                    <p:sp>
                      <p:nvSpPr>
                        <p:cNvPr id="31760" name="Line 16"/>
                        <p:cNvSpPr>
                          <a:spLocks noChangeShapeType="1"/>
                        </p:cNvSpPr>
                        <p:nvPr/>
                      </p:nvSpPr>
                      <p:spPr bwMode="auto">
                        <a:xfrm>
                          <a:off x="3992" y="19976"/>
                          <a:ext cx="12001" cy="24"/>
                        </a:xfrm>
                        <a:prstGeom prst="line">
                          <a:avLst/>
                        </a:prstGeom>
                        <a:noFill/>
                        <a:ln w="12700">
                          <a:solidFill>
                            <a:srgbClr val="000000"/>
                          </a:solidFill>
                          <a:round/>
                          <a:headEnd type="none" w="sm" len="med"/>
                          <a:tailEnd type="none" w="sm" len="med"/>
                        </a:ln>
                        <a:effectLst/>
                      </p:spPr>
                      <p:txBody>
                        <a:bodyPr/>
                        <a:lstStyle/>
                        <a:p>
                          <a:endParaRPr lang="el-GR"/>
                        </a:p>
                      </p:txBody>
                    </p:sp>
                    <p:sp>
                      <p:nvSpPr>
                        <p:cNvPr id="31761" name="Line 17"/>
                        <p:cNvSpPr>
                          <a:spLocks noChangeShapeType="1"/>
                        </p:cNvSpPr>
                        <p:nvPr/>
                      </p:nvSpPr>
                      <p:spPr bwMode="auto">
                        <a:xfrm>
                          <a:off x="15993" y="-210"/>
                          <a:ext cx="4007" cy="10116"/>
                        </a:xfrm>
                        <a:prstGeom prst="line">
                          <a:avLst/>
                        </a:prstGeom>
                        <a:noFill/>
                        <a:ln w="12700">
                          <a:solidFill>
                            <a:srgbClr val="000000"/>
                          </a:solidFill>
                          <a:round/>
                          <a:headEnd type="none" w="sm" len="med"/>
                          <a:tailEnd type="none" w="sm" len="med"/>
                        </a:ln>
                        <a:effectLst/>
                      </p:spPr>
                      <p:txBody>
                        <a:bodyPr/>
                        <a:lstStyle/>
                        <a:p>
                          <a:endParaRPr lang="el-GR"/>
                        </a:p>
                      </p:txBody>
                    </p:sp>
                    <p:sp>
                      <p:nvSpPr>
                        <p:cNvPr id="31762" name="Line 18"/>
                        <p:cNvSpPr>
                          <a:spLocks noChangeShapeType="1"/>
                        </p:cNvSpPr>
                        <p:nvPr/>
                      </p:nvSpPr>
                      <p:spPr bwMode="auto">
                        <a:xfrm flipV="1">
                          <a:off x="0" y="-210"/>
                          <a:ext cx="4008" cy="10116"/>
                        </a:xfrm>
                        <a:prstGeom prst="line">
                          <a:avLst/>
                        </a:prstGeom>
                        <a:noFill/>
                        <a:ln w="12700">
                          <a:solidFill>
                            <a:srgbClr val="000000"/>
                          </a:solidFill>
                          <a:round/>
                          <a:headEnd type="none" w="sm" len="med"/>
                          <a:tailEnd type="none" w="sm" len="med"/>
                        </a:ln>
                        <a:effectLst/>
                      </p:spPr>
                      <p:txBody>
                        <a:bodyPr/>
                        <a:lstStyle/>
                        <a:p>
                          <a:endParaRPr lang="el-GR"/>
                        </a:p>
                      </p:txBody>
                    </p:sp>
                    <p:sp>
                      <p:nvSpPr>
                        <p:cNvPr id="31763" name="Oval 19"/>
                        <p:cNvSpPr>
                          <a:spLocks noChangeArrowheads="1"/>
                        </p:cNvSpPr>
                        <p:nvPr/>
                      </p:nvSpPr>
                      <p:spPr bwMode="auto">
                        <a:xfrm>
                          <a:off x="7999" y="7352"/>
                          <a:ext cx="4002" cy="5067"/>
                        </a:xfrm>
                        <a:prstGeom prst="ellipse">
                          <a:avLst/>
                        </a:prstGeom>
                        <a:noFill/>
                        <a:ln w="12700">
                          <a:solidFill>
                            <a:srgbClr val="000000"/>
                          </a:solidFill>
                          <a:round/>
                          <a:headEnd/>
                          <a:tailEnd/>
                        </a:ln>
                        <a:effectLst/>
                      </p:spPr>
                      <p:txBody>
                        <a:bodyPr/>
                        <a:lstStyle/>
                        <a:p>
                          <a:endParaRPr lang="el-GR"/>
                        </a:p>
                      </p:txBody>
                    </p:sp>
                  </p:grpSp>
                </p:grpSp>
              </p:grpSp>
            </p:grpSp>
          </p:grpSp>
          <p:grpSp>
            <p:nvGrpSpPr>
              <p:cNvPr id="31764" name="Group 20"/>
              <p:cNvGrpSpPr>
                <a:grpSpLocks/>
              </p:cNvGrpSpPr>
              <p:nvPr/>
            </p:nvGrpSpPr>
            <p:grpSpPr bwMode="auto">
              <a:xfrm>
                <a:off x="9019" y="0"/>
                <a:ext cx="10988" cy="19999"/>
                <a:chOff x="139" y="1"/>
                <a:chExt cx="19230" cy="19999"/>
              </a:xfrm>
            </p:grpSpPr>
            <p:grpSp>
              <p:nvGrpSpPr>
                <p:cNvPr id="31765" name="Group 21"/>
                <p:cNvGrpSpPr>
                  <a:grpSpLocks/>
                </p:cNvGrpSpPr>
                <p:nvPr/>
              </p:nvGrpSpPr>
              <p:grpSpPr bwMode="auto">
                <a:xfrm>
                  <a:off x="139" y="873"/>
                  <a:ext cx="19230" cy="16518"/>
                  <a:chOff x="139" y="-1"/>
                  <a:chExt cx="19230" cy="20001"/>
                </a:xfrm>
              </p:grpSpPr>
              <p:sp>
                <p:nvSpPr>
                  <p:cNvPr id="31766" name="Line 22"/>
                  <p:cNvSpPr>
                    <a:spLocks noChangeShapeType="1"/>
                  </p:cNvSpPr>
                  <p:nvPr/>
                </p:nvSpPr>
                <p:spPr bwMode="auto">
                  <a:xfrm>
                    <a:off x="3577" y="13682"/>
                    <a:ext cx="7" cy="5271"/>
                  </a:xfrm>
                  <a:prstGeom prst="line">
                    <a:avLst/>
                  </a:prstGeom>
                  <a:noFill/>
                  <a:ln w="25400">
                    <a:solidFill>
                      <a:srgbClr val="000000"/>
                    </a:solidFill>
                    <a:round/>
                    <a:headEnd type="none" w="sm" len="med"/>
                    <a:tailEnd type="none" w="sm" len="med"/>
                  </a:ln>
                  <a:effectLst/>
                </p:spPr>
                <p:txBody>
                  <a:bodyPr/>
                  <a:lstStyle/>
                  <a:p>
                    <a:endParaRPr lang="el-GR"/>
                  </a:p>
                </p:txBody>
              </p:sp>
              <p:grpSp>
                <p:nvGrpSpPr>
                  <p:cNvPr id="31767" name="Group 23"/>
                  <p:cNvGrpSpPr>
                    <a:grpSpLocks/>
                  </p:cNvGrpSpPr>
                  <p:nvPr/>
                </p:nvGrpSpPr>
                <p:grpSpPr bwMode="auto">
                  <a:xfrm>
                    <a:off x="139" y="-1"/>
                    <a:ext cx="19230" cy="20001"/>
                    <a:chOff x="579" y="-1"/>
                    <a:chExt cx="19230" cy="20001"/>
                  </a:xfrm>
                </p:grpSpPr>
                <p:sp>
                  <p:nvSpPr>
                    <p:cNvPr id="31768" name="Line 24"/>
                    <p:cNvSpPr>
                      <a:spLocks noChangeShapeType="1"/>
                    </p:cNvSpPr>
                    <p:nvPr/>
                  </p:nvSpPr>
                  <p:spPr bwMode="auto">
                    <a:xfrm>
                      <a:off x="14998" y="15768"/>
                      <a:ext cx="7" cy="1064"/>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31769" name="Group 25"/>
                    <p:cNvGrpSpPr>
                      <a:grpSpLocks/>
                    </p:cNvGrpSpPr>
                    <p:nvPr/>
                  </p:nvGrpSpPr>
                  <p:grpSpPr bwMode="auto">
                    <a:xfrm>
                      <a:off x="579" y="-1"/>
                      <a:ext cx="19230" cy="20001"/>
                      <a:chOff x="-1" y="-1"/>
                      <a:chExt cx="20003" cy="20001"/>
                    </a:xfrm>
                  </p:grpSpPr>
                  <p:sp>
                    <p:nvSpPr>
                      <p:cNvPr id="31770" name="Arc 26"/>
                      <p:cNvSpPr>
                        <a:spLocks/>
                      </p:cNvSpPr>
                      <p:nvPr/>
                    </p:nvSpPr>
                    <p:spPr bwMode="auto">
                      <a:xfrm flipV="1">
                        <a:off x="3577" y="16824"/>
                        <a:ext cx="11428" cy="21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1771" name="Arc 27"/>
                      <p:cNvSpPr>
                        <a:spLocks/>
                      </p:cNvSpPr>
                      <p:nvPr/>
                    </p:nvSpPr>
                    <p:spPr bwMode="auto">
                      <a:xfrm>
                        <a:off x="3577" y="13682"/>
                        <a:ext cx="11428" cy="21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1772" name="Arc 28"/>
                      <p:cNvSpPr>
                        <a:spLocks/>
                      </p:cNvSpPr>
                      <p:nvPr/>
                    </p:nvSpPr>
                    <p:spPr bwMode="auto">
                      <a:xfrm>
                        <a:off x="2146" y="17889"/>
                        <a:ext cx="1431" cy="10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1773" name="Arc 29"/>
                      <p:cNvSpPr>
                        <a:spLocks/>
                      </p:cNvSpPr>
                      <p:nvPr/>
                    </p:nvSpPr>
                    <p:spPr bwMode="auto">
                      <a:xfrm flipV="1">
                        <a:off x="2146" y="13682"/>
                        <a:ext cx="1431" cy="106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1774" name="Rectangle 30"/>
                      <p:cNvSpPr>
                        <a:spLocks noChangeArrowheads="1"/>
                      </p:cNvSpPr>
                      <p:nvPr/>
                    </p:nvSpPr>
                    <p:spPr bwMode="auto">
                      <a:xfrm>
                        <a:off x="709" y="12626"/>
                        <a:ext cx="1432" cy="7374"/>
                      </a:xfrm>
                      <a:prstGeom prst="rect">
                        <a:avLst/>
                      </a:prstGeom>
                      <a:noFill/>
                      <a:ln w="25400">
                        <a:solidFill>
                          <a:srgbClr val="000000"/>
                        </a:solidFill>
                        <a:miter lim="800000"/>
                        <a:headEnd/>
                        <a:tailEnd/>
                      </a:ln>
                      <a:effectLst/>
                    </p:spPr>
                    <p:txBody>
                      <a:bodyPr/>
                      <a:lstStyle/>
                      <a:p>
                        <a:endParaRPr lang="el-GR"/>
                      </a:p>
                    </p:txBody>
                  </p:sp>
                  <p:sp>
                    <p:nvSpPr>
                      <p:cNvPr id="31775" name="Arc 31"/>
                      <p:cNvSpPr>
                        <a:spLocks/>
                      </p:cNvSpPr>
                      <p:nvPr/>
                    </p:nvSpPr>
                    <p:spPr bwMode="auto">
                      <a:xfrm flipH="1">
                        <a:off x="15000" y="13682"/>
                        <a:ext cx="2861" cy="21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1776" name="Arc 32"/>
                      <p:cNvSpPr>
                        <a:spLocks/>
                      </p:cNvSpPr>
                      <p:nvPr/>
                    </p:nvSpPr>
                    <p:spPr bwMode="auto">
                      <a:xfrm flipH="1" flipV="1">
                        <a:off x="14999" y="16824"/>
                        <a:ext cx="2862" cy="21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nvGrpSpPr>
                      <p:cNvPr id="31777" name="Group 33"/>
                      <p:cNvGrpSpPr>
                        <a:grpSpLocks/>
                      </p:cNvGrpSpPr>
                      <p:nvPr/>
                    </p:nvGrpSpPr>
                    <p:grpSpPr bwMode="auto">
                      <a:xfrm>
                        <a:off x="-1" y="-1"/>
                        <a:ext cx="20003" cy="14739"/>
                        <a:chOff x="0" y="2"/>
                        <a:chExt cx="20003" cy="19998"/>
                      </a:xfrm>
                    </p:grpSpPr>
                    <p:sp>
                      <p:nvSpPr>
                        <p:cNvPr id="31778" name="Line 34"/>
                        <p:cNvSpPr>
                          <a:spLocks noChangeShapeType="1"/>
                        </p:cNvSpPr>
                        <p:nvPr/>
                      </p:nvSpPr>
                      <p:spPr bwMode="auto">
                        <a:xfrm flipV="1">
                          <a:off x="2146" y="11415"/>
                          <a:ext cx="7" cy="8573"/>
                        </a:xfrm>
                        <a:prstGeom prst="line">
                          <a:avLst/>
                        </a:prstGeom>
                        <a:noFill/>
                        <a:ln w="12700">
                          <a:solidFill>
                            <a:srgbClr val="000000"/>
                          </a:solidFill>
                          <a:round/>
                          <a:headEnd type="none" w="sm" len="med"/>
                          <a:tailEnd type="none" w="sm" len="med"/>
                        </a:ln>
                        <a:effectLst/>
                      </p:spPr>
                      <p:txBody>
                        <a:bodyPr/>
                        <a:lstStyle/>
                        <a:p>
                          <a:endParaRPr lang="el-GR"/>
                        </a:p>
                      </p:txBody>
                    </p:sp>
                    <p:sp>
                      <p:nvSpPr>
                        <p:cNvPr id="31779" name="Line 35"/>
                        <p:cNvSpPr>
                          <a:spLocks noChangeShapeType="1"/>
                        </p:cNvSpPr>
                        <p:nvPr/>
                      </p:nvSpPr>
                      <p:spPr bwMode="auto">
                        <a:xfrm flipV="1">
                          <a:off x="17850" y="11415"/>
                          <a:ext cx="7" cy="7152"/>
                        </a:xfrm>
                        <a:prstGeom prst="line">
                          <a:avLst/>
                        </a:prstGeom>
                        <a:noFill/>
                        <a:ln w="12700">
                          <a:solidFill>
                            <a:srgbClr val="000000"/>
                          </a:solidFill>
                          <a:round/>
                          <a:headEnd type="none" w="sm" len="med"/>
                          <a:tailEnd type="none" w="sm" len="med"/>
                        </a:ln>
                        <a:effectLst/>
                      </p:spPr>
                      <p:txBody>
                        <a:bodyPr/>
                        <a:lstStyle/>
                        <a:p>
                          <a:endParaRPr lang="el-GR"/>
                        </a:p>
                      </p:txBody>
                    </p:sp>
                    <p:sp>
                      <p:nvSpPr>
                        <p:cNvPr id="31780" name="Line 36"/>
                        <p:cNvSpPr>
                          <a:spLocks noChangeShapeType="1"/>
                        </p:cNvSpPr>
                        <p:nvPr/>
                      </p:nvSpPr>
                      <p:spPr bwMode="auto">
                        <a:xfrm flipV="1">
                          <a:off x="2147" y="11415"/>
                          <a:ext cx="2153" cy="4299"/>
                        </a:xfrm>
                        <a:prstGeom prst="line">
                          <a:avLst/>
                        </a:prstGeom>
                        <a:noFill/>
                        <a:ln w="3175">
                          <a:solidFill>
                            <a:srgbClr val="000000"/>
                          </a:solidFill>
                          <a:round/>
                          <a:headEnd type="none" w="sm" len="med"/>
                          <a:tailEnd type="none" w="sm" len="med"/>
                        </a:ln>
                        <a:effectLst/>
                      </p:spPr>
                      <p:txBody>
                        <a:bodyPr/>
                        <a:lstStyle/>
                        <a:p>
                          <a:endParaRPr lang="el-GR"/>
                        </a:p>
                      </p:txBody>
                    </p:sp>
                    <p:sp>
                      <p:nvSpPr>
                        <p:cNvPr id="31781" name="Line 37"/>
                        <p:cNvSpPr>
                          <a:spLocks noChangeShapeType="1"/>
                        </p:cNvSpPr>
                        <p:nvPr/>
                      </p:nvSpPr>
                      <p:spPr bwMode="auto">
                        <a:xfrm flipV="1">
                          <a:off x="2147" y="11415"/>
                          <a:ext cx="3577" cy="7152"/>
                        </a:xfrm>
                        <a:prstGeom prst="line">
                          <a:avLst/>
                        </a:prstGeom>
                        <a:noFill/>
                        <a:ln w="3175">
                          <a:solidFill>
                            <a:srgbClr val="000000"/>
                          </a:solidFill>
                          <a:round/>
                          <a:headEnd type="none" w="sm" len="med"/>
                          <a:tailEnd type="none" w="sm" len="med"/>
                        </a:ln>
                        <a:effectLst/>
                      </p:spPr>
                      <p:txBody>
                        <a:bodyPr/>
                        <a:lstStyle/>
                        <a:p>
                          <a:endParaRPr lang="el-GR"/>
                        </a:p>
                      </p:txBody>
                    </p:sp>
                    <p:sp>
                      <p:nvSpPr>
                        <p:cNvPr id="31782" name="Line 38"/>
                        <p:cNvSpPr>
                          <a:spLocks noChangeShapeType="1"/>
                        </p:cNvSpPr>
                        <p:nvPr/>
                      </p:nvSpPr>
                      <p:spPr bwMode="auto">
                        <a:xfrm flipV="1">
                          <a:off x="4287" y="11415"/>
                          <a:ext cx="3578" cy="7152"/>
                        </a:xfrm>
                        <a:prstGeom prst="line">
                          <a:avLst/>
                        </a:prstGeom>
                        <a:noFill/>
                        <a:ln w="3175">
                          <a:solidFill>
                            <a:srgbClr val="000000"/>
                          </a:solidFill>
                          <a:round/>
                          <a:headEnd type="none" w="sm" len="med"/>
                          <a:tailEnd type="none" w="sm" len="med"/>
                        </a:ln>
                        <a:effectLst/>
                      </p:spPr>
                      <p:txBody>
                        <a:bodyPr/>
                        <a:lstStyle/>
                        <a:p>
                          <a:endParaRPr lang="el-GR"/>
                        </a:p>
                      </p:txBody>
                    </p:sp>
                    <p:sp>
                      <p:nvSpPr>
                        <p:cNvPr id="31783" name="Line 39"/>
                        <p:cNvSpPr>
                          <a:spLocks noChangeShapeType="1"/>
                        </p:cNvSpPr>
                        <p:nvPr/>
                      </p:nvSpPr>
                      <p:spPr bwMode="auto">
                        <a:xfrm flipV="1">
                          <a:off x="6433" y="11415"/>
                          <a:ext cx="3578" cy="7152"/>
                        </a:xfrm>
                        <a:prstGeom prst="line">
                          <a:avLst/>
                        </a:prstGeom>
                        <a:noFill/>
                        <a:ln w="3175">
                          <a:solidFill>
                            <a:srgbClr val="000000"/>
                          </a:solidFill>
                          <a:round/>
                          <a:headEnd type="none" w="sm" len="med"/>
                          <a:tailEnd type="none" w="sm" len="med"/>
                        </a:ln>
                        <a:effectLst/>
                      </p:spPr>
                      <p:txBody>
                        <a:bodyPr/>
                        <a:lstStyle/>
                        <a:p>
                          <a:endParaRPr lang="el-GR"/>
                        </a:p>
                      </p:txBody>
                    </p:sp>
                    <p:sp>
                      <p:nvSpPr>
                        <p:cNvPr id="31784" name="Line 40"/>
                        <p:cNvSpPr>
                          <a:spLocks noChangeShapeType="1"/>
                        </p:cNvSpPr>
                        <p:nvPr/>
                      </p:nvSpPr>
                      <p:spPr bwMode="auto">
                        <a:xfrm flipV="1">
                          <a:off x="8574" y="11415"/>
                          <a:ext cx="3577" cy="7152"/>
                        </a:xfrm>
                        <a:prstGeom prst="line">
                          <a:avLst/>
                        </a:prstGeom>
                        <a:noFill/>
                        <a:ln w="3175">
                          <a:solidFill>
                            <a:srgbClr val="000000"/>
                          </a:solidFill>
                          <a:round/>
                          <a:headEnd type="none" w="sm" len="med"/>
                          <a:tailEnd type="none" w="sm" len="med"/>
                        </a:ln>
                        <a:effectLst/>
                      </p:spPr>
                      <p:txBody>
                        <a:bodyPr/>
                        <a:lstStyle/>
                        <a:p>
                          <a:endParaRPr lang="el-GR"/>
                        </a:p>
                      </p:txBody>
                    </p:sp>
                    <p:sp>
                      <p:nvSpPr>
                        <p:cNvPr id="31785" name="Line 41"/>
                        <p:cNvSpPr>
                          <a:spLocks noChangeShapeType="1"/>
                        </p:cNvSpPr>
                        <p:nvPr/>
                      </p:nvSpPr>
                      <p:spPr bwMode="auto">
                        <a:xfrm flipV="1">
                          <a:off x="10714" y="11415"/>
                          <a:ext cx="3576" cy="7152"/>
                        </a:xfrm>
                        <a:prstGeom prst="line">
                          <a:avLst/>
                        </a:prstGeom>
                        <a:noFill/>
                        <a:ln w="3175">
                          <a:solidFill>
                            <a:srgbClr val="000000"/>
                          </a:solidFill>
                          <a:round/>
                          <a:headEnd type="none" w="sm" len="med"/>
                          <a:tailEnd type="none" w="sm" len="med"/>
                        </a:ln>
                        <a:effectLst/>
                      </p:spPr>
                      <p:txBody>
                        <a:bodyPr/>
                        <a:lstStyle/>
                        <a:p>
                          <a:endParaRPr lang="el-GR"/>
                        </a:p>
                      </p:txBody>
                    </p:sp>
                    <p:sp>
                      <p:nvSpPr>
                        <p:cNvPr id="31786" name="Line 42"/>
                        <p:cNvSpPr>
                          <a:spLocks noChangeShapeType="1"/>
                        </p:cNvSpPr>
                        <p:nvPr/>
                      </p:nvSpPr>
                      <p:spPr bwMode="auto">
                        <a:xfrm flipV="1">
                          <a:off x="12139" y="11415"/>
                          <a:ext cx="4286" cy="8573"/>
                        </a:xfrm>
                        <a:prstGeom prst="line">
                          <a:avLst/>
                        </a:prstGeom>
                        <a:noFill/>
                        <a:ln w="3175">
                          <a:solidFill>
                            <a:srgbClr val="000000"/>
                          </a:solidFill>
                          <a:round/>
                          <a:headEnd type="none" w="sm" len="med"/>
                          <a:tailEnd type="none" w="sm" len="med"/>
                        </a:ln>
                        <a:effectLst/>
                      </p:spPr>
                      <p:txBody>
                        <a:bodyPr/>
                        <a:lstStyle/>
                        <a:p>
                          <a:endParaRPr lang="el-GR"/>
                        </a:p>
                      </p:txBody>
                    </p:sp>
                    <p:sp>
                      <p:nvSpPr>
                        <p:cNvPr id="31787" name="Line 43"/>
                        <p:cNvSpPr>
                          <a:spLocks noChangeShapeType="1"/>
                        </p:cNvSpPr>
                        <p:nvPr/>
                      </p:nvSpPr>
                      <p:spPr bwMode="auto">
                        <a:xfrm flipV="1">
                          <a:off x="14285" y="12848"/>
                          <a:ext cx="3577" cy="7152"/>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31788" name="Group 44"/>
                        <p:cNvGrpSpPr>
                          <a:grpSpLocks/>
                        </p:cNvGrpSpPr>
                        <p:nvPr/>
                      </p:nvGrpSpPr>
                      <p:grpSpPr bwMode="auto">
                        <a:xfrm>
                          <a:off x="0" y="2"/>
                          <a:ext cx="20003" cy="11401"/>
                          <a:chOff x="0" y="3"/>
                          <a:chExt cx="20000" cy="19995"/>
                        </a:xfrm>
                      </p:grpSpPr>
                      <p:sp>
                        <p:nvSpPr>
                          <p:cNvPr id="31789" name="Rectangle 45"/>
                          <p:cNvSpPr>
                            <a:spLocks noChangeArrowheads="1"/>
                          </p:cNvSpPr>
                          <p:nvPr/>
                        </p:nvSpPr>
                        <p:spPr bwMode="auto">
                          <a:xfrm>
                            <a:off x="0" y="9968"/>
                            <a:ext cx="20000" cy="10030"/>
                          </a:xfrm>
                          <a:prstGeom prst="rect">
                            <a:avLst/>
                          </a:prstGeom>
                          <a:noFill/>
                          <a:ln w="12700">
                            <a:solidFill>
                              <a:srgbClr val="000000"/>
                            </a:solidFill>
                            <a:miter lim="800000"/>
                            <a:headEnd/>
                            <a:tailEnd/>
                          </a:ln>
                          <a:effectLst/>
                        </p:spPr>
                        <p:txBody>
                          <a:bodyPr/>
                          <a:lstStyle/>
                          <a:p>
                            <a:endParaRPr lang="el-GR"/>
                          </a:p>
                        </p:txBody>
                      </p:sp>
                      <p:sp>
                        <p:nvSpPr>
                          <p:cNvPr id="31790" name="Rectangle 46"/>
                          <p:cNvSpPr>
                            <a:spLocks noChangeArrowheads="1"/>
                          </p:cNvSpPr>
                          <p:nvPr/>
                        </p:nvSpPr>
                        <p:spPr bwMode="auto">
                          <a:xfrm>
                            <a:off x="0" y="3"/>
                            <a:ext cx="20000" cy="10030"/>
                          </a:xfrm>
                          <a:prstGeom prst="rect">
                            <a:avLst/>
                          </a:prstGeom>
                          <a:noFill/>
                          <a:ln w="12700">
                            <a:solidFill>
                              <a:srgbClr val="000000"/>
                            </a:solidFill>
                            <a:miter lim="800000"/>
                            <a:headEnd/>
                            <a:tailEnd/>
                          </a:ln>
                          <a:effectLst/>
                        </p:spPr>
                        <p:txBody>
                          <a:bodyPr/>
                          <a:lstStyle/>
                          <a:p>
                            <a:endParaRPr lang="el-GR"/>
                          </a:p>
                        </p:txBody>
                      </p:sp>
                    </p:grpSp>
                  </p:grpSp>
                  <p:sp>
                    <p:nvSpPr>
                      <p:cNvPr id="31791" name="Rectangle 47"/>
                      <p:cNvSpPr>
                        <a:spLocks noChangeArrowheads="1"/>
                      </p:cNvSpPr>
                      <p:nvPr/>
                    </p:nvSpPr>
                    <p:spPr bwMode="auto">
                      <a:xfrm>
                        <a:off x="17850" y="12626"/>
                        <a:ext cx="1431" cy="7374"/>
                      </a:xfrm>
                      <a:prstGeom prst="rect">
                        <a:avLst/>
                      </a:prstGeom>
                      <a:noFill/>
                      <a:ln w="25400">
                        <a:solidFill>
                          <a:srgbClr val="000000"/>
                        </a:solidFill>
                        <a:miter lim="800000"/>
                        <a:headEnd/>
                        <a:tailEnd/>
                      </a:ln>
                      <a:effectLst/>
                    </p:spPr>
                    <p:txBody>
                      <a:bodyPr/>
                      <a:lstStyle/>
                      <a:p>
                        <a:endParaRPr lang="el-GR"/>
                      </a:p>
                    </p:txBody>
                  </p:sp>
                </p:grpSp>
              </p:grpSp>
            </p:grpSp>
            <p:grpSp>
              <p:nvGrpSpPr>
                <p:cNvPr id="31792" name="Group 48"/>
                <p:cNvGrpSpPr>
                  <a:grpSpLocks/>
                </p:cNvGrpSpPr>
                <p:nvPr/>
              </p:nvGrpSpPr>
              <p:grpSpPr bwMode="auto">
                <a:xfrm>
                  <a:off x="7006" y="1"/>
                  <a:ext cx="1376" cy="19999"/>
                  <a:chOff x="0" y="0"/>
                  <a:chExt cx="19952" cy="20000"/>
                </a:xfrm>
              </p:grpSpPr>
              <p:sp>
                <p:nvSpPr>
                  <p:cNvPr id="31793" name="Line 49"/>
                  <p:cNvSpPr>
                    <a:spLocks noChangeShapeType="1"/>
                  </p:cNvSpPr>
                  <p:nvPr/>
                </p:nvSpPr>
                <p:spPr bwMode="auto">
                  <a:xfrm>
                    <a:off x="0" y="0"/>
                    <a:ext cx="87" cy="19993"/>
                  </a:xfrm>
                  <a:prstGeom prst="line">
                    <a:avLst/>
                  </a:prstGeom>
                  <a:noFill/>
                  <a:ln w="12700">
                    <a:solidFill>
                      <a:srgbClr val="000000"/>
                    </a:solidFill>
                    <a:round/>
                    <a:headEnd type="none" w="sm" len="med"/>
                    <a:tailEnd type="none" w="sm" len="med"/>
                  </a:ln>
                  <a:effectLst/>
                </p:spPr>
                <p:txBody>
                  <a:bodyPr/>
                  <a:lstStyle/>
                  <a:p>
                    <a:endParaRPr lang="el-GR"/>
                  </a:p>
                </p:txBody>
              </p:sp>
              <p:grpSp>
                <p:nvGrpSpPr>
                  <p:cNvPr id="31794" name="Group 50"/>
                  <p:cNvGrpSpPr>
                    <a:grpSpLocks/>
                  </p:cNvGrpSpPr>
                  <p:nvPr/>
                </p:nvGrpSpPr>
                <p:grpSpPr bwMode="auto">
                  <a:xfrm>
                    <a:off x="0" y="0"/>
                    <a:ext cx="19952" cy="20000"/>
                    <a:chOff x="0" y="0"/>
                    <a:chExt cx="20000" cy="20000"/>
                  </a:xfrm>
                </p:grpSpPr>
                <p:sp>
                  <p:nvSpPr>
                    <p:cNvPr id="31795" name="Line 51"/>
                    <p:cNvSpPr>
                      <a:spLocks noChangeShapeType="1"/>
                    </p:cNvSpPr>
                    <p:nvPr/>
                  </p:nvSpPr>
                  <p:spPr bwMode="auto">
                    <a:xfrm>
                      <a:off x="0" y="19993"/>
                      <a:ext cx="20000" cy="7"/>
                    </a:xfrm>
                    <a:prstGeom prst="line">
                      <a:avLst/>
                    </a:prstGeom>
                    <a:noFill/>
                    <a:ln w="12700">
                      <a:solidFill>
                        <a:srgbClr val="000000"/>
                      </a:solidFill>
                      <a:round/>
                      <a:headEnd type="none" w="sm" len="med"/>
                      <a:tailEnd type="triangle" w="sm" len="med"/>
                    </a:ln>
                    <a:effectLst/>
                  </p:spPr>
                  <p:txBody>
                    <a:bodyPr/>
                    <a:lstStyle/>
                    <a:p>
                      <a:endParaRPr lang="el-GR"/>
                    </a:p>
                  </p:txBody>
                </p:sp>
                <p:sp>
                  <p:nvSpPr>
                    <p:cNvPr id="31796" name="Line 52"/>
                    <p:cNvSpPr>
                      <a:spLocks noChangeShapeType="1"/>
                    </p:cNvSpPr>
                    <p:nvPr/>
                  </p:nvSpPr>
                  <p:spPr bwMode="auto">
                    <a:xfrm>
                      <a:off x="0" y="0"/>
                      <a:ext cx="20000" cy="7"/>
                    </a:xfrm>
                    <a:prstGeom prst="line">
                      <a:avLst/>
                    </a:prstGeom>
                    <a:noFill/>
                    <a:ln w="12700">
                      <a:solidFill>
                        <a:srgbClr val="000000"/>
                      </a:solidFill>
                      <a:round/>
                      <a:headEnd type="none" w="sm" len="med"/>
                      <a:tailEnd type="triangle" w="sm" len="med"/>
                    </a:ln>
                    <a:effectLst/>
                  </p:spPr>
                  <p:txBody>
                    <a:bodyPr/>
                    <a:lstStyle/>
                    <a:p>
                      <a:endParaRPr lang="el-GR"/>
                    </a:p>
                  </p:txBody>
                </p:sp>
              </p:grpSp>
            </p:grpSp>
          </p:grpSp>
        </p:grpSp>
        <p:grpSp>
          <p:nvGrpSpPr>
            <p:cNvPr id="31797" name="Group 53"/>
            <p:cNvGrpSpPr>
              <a:grpSpLocks/>
            </p:cNvGrpSpPr>
            <p:nvPr/>
          </p:nvGrpSpPr>
          <p:grpSpPr bwMode="auto">
            <a:xfrm>
              <a:off x="2351" y="872"/>
              <a:ext cx="7454" cy="13909"/>
              <a:chOff x="0" y="0"/>
              <a:chExt cx="20000" cy="19998"/>
            </a:xfrm>
          </p:grpSpPr>
          <p:sp>
            <p:nvSpPr>
              <p:cNvPr id="31798" name="Rectangle 54"/>
              <p:cNvSpPr>
                <a:spLocks noChangeArrowheads="1"/>
              </p:cNvSpPr>
              <p:nvPr/>
            </p:nvSpPr>
            <p:spPr bwMode="auto">
              <a:xfrm>
                <a:off x="4218" y="0"/>
                <a:ext cx="12629" cy="5005"/>
              </a:xfrm>
              <a:prstGeom prst="rect">
                <a:avLst/>
              </a:prstGeom>
              <a:noFill/>
              <a:ln w="12700">
                <a:noFill/>
                <a:miter lim="800000"/>
                <a:headEnd/>
                <a:tailEnd/>
              </a:ln>
              <a:effectLst/>
            </p:spPr>
            <p:txBody>
              <a:bodyPr lIns="12700" tIns="12700" rIns="12700" bIns="12700"/>
              <a:lstStyle/>
              <a:p>
                <a:pPr algn="ctr" eaLnBrk="0" hangingPunct="0"/>
                <a:r>
                  <a:rPr lang="el-GR" sz="2000" b="1"/>
                  <a:t>Βάση κοπτικού μέσου</a:t>
                </a:r>
                <a:endParaRPr lang="en-US" sz="2000" b="1"/>
              </a:p>
            </p:txBody>
          </p:sp>
          <p:sp>
            <p:nvSpPr>
              <p:cNvPr id="31799" name="Rectangle 55"/>
              <p:cNvSpPr>
                <a:spLocks noChangeArrowheads="1"/>
              </p:cNvSpPr>
              <p:nvPr/>
            </p:nvSpPr>
            <p:spPr bwMode="auto">
              <a:xfrm>
                <a:off x="4218" y="9988"/>
                <a:ext cx="12629" cy="2508"/>
              </a:xfrm>
              <a:prstGeom prst="rect">
                <a:avLst/>
              </a:prstGeom>
              <a:noFill/>
              <a:ln w="12700">
                <a:noFill/>
                <a:miter lim="800000"/>
                <a:headEnd/>
                <a:tailEnd/>
              </a:ln>
              <a:effectLst/>
            </p:spPr>
            <p:txBody>
              <a:bodyPr lIns="12700" tIns="12700" rIns="12700" bIns="12700"/>
              <a:lstStyle/>
              <a:p>
                <a:pPr algn="ctr" eaLnBrk="0" hangingPunct="0"/>
                <a:r>
                  <a:rPr lang="el-GR" sz="1800" b="1"/>
                  <a:t>Κοπτικό μέσο</a:t>
                </a:r>
                <a:endParaRPr lang="en-US" sz="1800" b="1"/>
              </a:p>
            </p:txBody>
          </p:sp>
          <p:sp>
            <p:nvSpPr>
              <p:cNvPr id="31800" name="Rectangle 56"/>
              <p:cNvSpPr>
                <a:spLocks noChangeArrowheads="1"/>
              </p:cNvSpPr>
              <p:nvPr/>
            </p:nvSpPr>
            <p:spPr bwMode="auto">
              <a:xfrm>
                <a:off x="4218" y="17491"/>
                <a:ext cx="12629" cy="2507"/>
              </a:xfrm>
              <a:prstGeom prst="rect">
                <a:avLst/>
              </a:prstGeom>
              <a:noFill/>
              <a:ln w="12700">
                <a:noFill/>
                <a:miter lim="800000"/>
                <a:headEnd/>
                <a:tailEnd/>
              </a:ln>
              <a:effectLst/>
            </p:spPr>
            <p:txBody>
              <a:bodyPr lIns="12700" tIns="12700" rIns="12700" bIns="12700"/>
              <a:lstStyle/>
              <a:p>
                <a:pPr algn="ctr" eaLnBrk="0" hangingPunct="0"/>
                <a:r>
                  <a:rPr lang="el-GR" sz="1800" b="1"/>
                  <a:t>Ξυλοτεμάχιο</a:t>
                </a:r>
                <a:endParaRPr lang="en-US" sz="1800" b="1"/>
              </a:p>
            </p:txBody>
          </p:sp>
          <p:sp>
            <p:nvSpPr>
              <p:cNvPr id="31801" name="Line 57"/>
              <p:cNvSpPr>
                <a:spLocks noChangeShapeType="1"/>
              </p:cNvSpPr>
              <p:nvPr/>
            </p:nvSpPr>
            <p:spPr bwMode="auto">
              <a:xfrm>
                <a:off x="6319" y="4995"/>
                <a:ext cx="9482" cy="10"/>
              </a:xfrm>
              <a:prstGeom prst="line">
                <a:avLst/>
              </a:prstGeom>
              <a:noFill/>
              <a:ln w="9525">
                <a:solidFill>
                  <a:srgbClr val="000000"/>
                </a:solidFill>
                <a:round/>
                <a:headEnd type="triangle" w="sm" len="med"/>
                <a:tailEnd type="triangle" w="sm" len="med"/>
              </a:ln>
              <a:effectLst/>
            </p:spPr>
            <p:txBody>
              <a:bodyPr/>
              <a:lstStyle/>
              <a:p>
                <a:endParaRPr lang="el-GR"/>
              </a:p>
            </p:txBody>
          </p:sp>
          <p:sp>
            <p:nvSpPr>
              <p:cNvPr id="31802" name="Line 58"/>
              <p:cNvSpPr>
                <a:spLocks noChangeShapeType="1"/>
              </p:cNvSpPr>
              <p:nvPr/>
            </p:nvSpPr>
            <p:spPr bwMode="auto">
              <a:xfrm>
                <a:off x="0" y="12496"/>
                <a:ext cx="20000" cy="11"/>
              </a:xfrm>
              <a:prstGeom prst="line">
                <a:avLst/>
              </a:prstGeom>
              <a:noFill/>
              <a:ln w="9525">
                <a:solidFill>
                  <a:srgbClr val="000000"/>
                </a:solidFill>
                <a:round/>
                <a:headEnd type="triangle" w="sm" len="med"/>
                <a:tailEnd type="triangle" w="sm" len="med"/>
              </a:ln>
              <a:effectLst/>
            </p:spPr>
            <p:txBody>
              <a:bodyPr/>
              <a:lstStyle/>
              <a:p>
                <a:endParaRPr lang="el-GR"/>
              </a:p>
            </p:txBody>
          </p:sp>
          <p:sp>
            <p:nvSpPr>
              <p:cNvPr id="31803" name="Line 59"/>
              <p:cNvSpPr>
                <a:spLocks noChangeShapeType="1"/>
              </p:cNvSpPr>
              <p:nvPr/>
            </p:nvSpPr>
            <p:spPr bwMode="auto">
              <a:xfrm>
                <a:off x="4218" y="19988"/>
                <a:ext cx="13692" cy="10"/>
              </a:xfrm>
              <a:prstGeom prst="line">
                <a:avLst/>
              </a:prstGeom>
              <a:noFill/>
              <a:ln w="9525">
                <a:solidFill>
                  <a:srgbClr val="000000"/>
                </a:solidFill>
                <a:round/>
                <a:headEnd type="triangle" w="sm" len="med"/>
                <a:tailEnd type="triangle" w="sm" len="med"/>
              </a:ln>
              <a:effectLst/>
            </p:spPr>
            <p:txBody>
              <a:bodyPr/>
              <a:lstStyle/>
              <a:p>
                <a:endParaRPr lang="el-GR"/>
              </a:p>
            </p:txBody>
          </p:sp>
        </p:grpSp>
      </p:grpSp>
      <p:sp>
        <p:nvSpPr>
          <p:cNvPr id="31804" name="Text Box 60"/>
          <p:cNvSpPr txBox="1">
            <a:spLocks noChangeArrowheads="1"/>
          </p:cNvSpPr>
          <p:nvPr/>
        </p:nvSpPr>
        <p:spPr bwMode="auto">
          <a:xfrm>
            <a:off x="152400" y="4572000"/>
            <a:ext cx="8839200" cy="2868613"/>
          </a:xfrm>
          <a:prstGeom prst="rect">
            <a:avLst/>
          </a:prstGeom>
          <a:noFill/>
          <a:ln w="9525">
            <a:noFill/>
            <a:miter lim="800000"/>
            <a:headEnd/>
            <a:tailEnd/>
          </a:ln>
          <a:effectLst/>
        </p:spPr>
        <p:txBody>
          <a:bodyPr>
            <a:spAutoFit/>
          </a:bodyPr>
          <a:lstStyle/>
          <a:p>
            <a:pPr algn="just">
              <a:spcBef>
                <a:spcPct val="50000"/>
              </a:spcBef>
            </a:pPr>
            <a:r>
              <a:rPr lang="el-GR" sz="2800">
                <a:cs typeface="Times New Roman" charset="0"/>
              </a:rPr>
              <a:t>Το κοπτικό μέσο περιστρέφεται παράκεντρα με αποτέλεσμα να δονείται επικίνδυνα σε μεγάλες ταχύτητες περιστροφής. Το γεγονός αυτό μπορεί να διορθωθεί τοποθετώντας ένα ακριβώς ίδιο μαχαίρι εκ διαμέτρου αντίθετα από το πρώτο.</a:t>
            </a:r>
          </a:p>
          <a:p>
            <a:pPr>
              <a:spcBef>
                <a:spcPct val="50000"/>
              </a:spcBef>
            </a:pPr>
            <a:endParaRPr lang="en-GB" sz="28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31746"/>
                                        </p:tgtEl>
                                        <p:attrNameLst>
                                          <p:attrName>style.visibility</p:attrName>
                                        </p:attrNameLst>
                                      </p:cBhvr>
                                      <p:to>
                                        <p:strVal val="visible"/>
                                      </p:to>
                                    </p:set>
                                    <p:anim calcmode="lin" valueType="num">
                                      <p:cBhvr>
                                        <p:cTn id="7" dur="300" fill="hold"/>
                                        <p:tgtEl>
                                          <p:spTgt spid="31746"/>
                                        </p:tgtEl>
                                        <p:attrNameLst>
                                          <p:attrName>ppt_w</p:attrName>
                                        </p:attrNameLst>
                                      </p:cBhvr>
                                      <p:tavLst>
                                        <p:tav tm="0">
                                          <p:val>
                                            <p:strVal val="2/3*#ppt_w"/>
                                          </p:val>
                                        </p:tav>
                                        <p:tav tm="100000">
                                          <p:val>
                                            <p:strVal val="#ppt_w"/>
                                          </p:val>
                                        </p:tav>
                                      </p:tavLst>
                                    </p:anim>
                                    <p:anim calcmode="lin" valueType="num">
                                      <p:cBhvr>
                                        <p:cTn id="8" dur="300" fill="hold"/>
                                        <p:tgtEl>
                                          <p:spTgt spid="31746"/>
                                        </p:tgtEl>
                                        <p:attrNameLst>
                                          <p:attrName>ppt_h</p:attrName>
                                        </p:attrNameLst>
                                      </p:cBhvr>
                                      <p:tavLst>
                                        <p:tav tm="0">
                                          <p:val>
                                            <p:strVal val="2/3*#ppt_h"/>
                                          </p:val>
                                        </p:tav>
                                        <p:tav tm="100000">
                                          <p:val>
                                            <p:strVal val="#ppt_h"/>
                                          </p:val>
                                        </p:tav>
                                      </p:tavLst>
                                    </p:anim>
                                  </p:childTnLst>
                                </p:cTn>
                              </p:par>
                            </p:childTnLst>
                          </p:cTn>
                        </p:par>
                        <p:par>
                          <p:cTn id="9" fill="hold">
                            <p:stCondLst>
                              <p:cond delay="2100"/>
                            </p:stCondLst>
                            <p:childTnLst>
                              <p:par>
                                <p:cTn id="10" presetID="3" presetClass="entr" presetSubtype="5" fill="hold" grpId="0" nodeType="afterEffect">
                                  <p:stCondLst>
                                    <p:cond delay="0"/>
                                  </p:stCondLst>
                                  <p:childTnLst>
                                    <p:set>
                                      <p:cBhvr>
                                        <p:cTn id="11" dur="1" fill="hold">
                                          <p:stCondLst>
                                            <p:cond delay="0"/>
                                          </p:stCondLst>
                                        </p:cTn>
                                        <p:tgtEl>
                                          <p:spTgt spid="31804">
                                            <p:txEl>
                                              <p:pRg st="0" end="0"/>
                                            </p:txEl>
                                          </p:spTgt>
                                        </p:tgtEl>
                                        <p:attrNameLst>
                                          <p:attrName>style.visibility</p:attrName>
                                        </p:attrNameLst>
                                      </p:cBhvr>
                                      <p:to>
                                        <p:strVal val="visible"/>
                                      </p:to>
                                    </p:set>
                                    <p:animEffect transition="in" filter="blinds(vertical)">
                                      <p:cBhvr>
                                        <p:cTn id="12" dur="500"/>
                                        <p:tgtEl>
                                          <p:spTgt spid="31804">
                                            <p:txEl>
                                              <p:pRg st="0" end="0"/>
                                            </p:txEl>
                                          </p:spTgt>
                                        </p:tgtEl>
                                      </p:cBhvr>
                                    </p:animEffect>
                                  </p:childTnLst>
                                </p:cTn>
                              </p:par>
                            </p:childTnLst>
                          </p:cTn>
                        </p:par>
                        <p:par>
                          <p:cTn id="13" fill="hold">
                            <p:stCondLst>
                              <p:cond delay="2600"/>
                            </p:stCondLst>
                            <p:childTnLst>
                              <p:par>
                                <p:cTn id="14" presetID="23" presetClass="entr" presetSubtype="528" fill="hold" nodeType="afterEffect">
                                  <p:stCondLst>
                                    <p:cond delay="0"/>
                                  </p:stCondLst>
                                  <p:childTnLst>
                                    <p:set>
                                      <p:cBhvr>
                                        <p:cTn id="15" dur="1" fill="hold">
                                          <p:stCondLst>
                                            <p:cond delay="0"/>
                                          </p:stCondLst>
                                        </p:cTn>
                                        <p:tgtEl>
                                          <p:spTgt spid="31747"/>
                                        </p:tgtEl>
                                        <p:attrNameLst>
                                          <p:attrName>style.visibility</p:attrName>
                                        </p:attrNameLst>
                                      </p:cBhvr>
                                      <p:to>
                                        <p:strVal val="visible"/>
                                      </p:to>
                                    </p:set>
                                    <p:anim calcmode="lin" valueType="num">
                                      <p:cBhvr>
                                        <p:cTn id="16" dur="500" fill="hold"/>
                                        <p:tgtEl>
                                          <p:spTgt spid="31747"/>
                                        </p:tgtEl>
                                        <p:attrNameLst>
                                          <p:attrName>ppt_w</p:attrName>
                                        </p:attrNameLst>
                                      </p:cBhvr>
                                      <p:tavLst>
                                        <p:tav tm="0">
                                          <p:val>
                                            <p:fltVal val="0"/>
                                          </p:val>
                                        </p:tav>
                                        <p:tav tm="100000">
                                          <p:val>
                                            <p:strVal val="#ppt_w"/>
                                          </p:val>
                                        </p:tav>
                                      </p:tavLst>
                                    </p:anim>
                                    <p:anim calcmode="lin" valueType="num">
                                      <p:cBhvr>
                                        <p:cTn id="17" dur="500" fill="hold"/>
                                        <p:tgtEl>
                                          <p:spTgt spid="31747"/>
                                        </p:tgtEl>
                                        <p:attrNameLst>
                                          <p:attrName>ppt_h</p:attrName>
                                        </p:attrNameLst>
                                      </p:cBhvr>
                                      <p:tavLst>
                                        <p:tav tm="0">
                                          <p:val>
                                            <p:fltVal val="0"/>
                                          </p:val>
                                        </p:tav>
                                        <p:tav tm="100000">
                                          <p:val>
                                            <p:strVal val="#ppt_h"/>
                                          </p:val>
                                        </p:tav>
                                      </p:tavLst>
                                    </p:anim>
                                    <p:anim calcmode="lin" valueType="num">
                                      <p:cBhvr>
                                        <p:cTn id="18" dur="500" fill="hold"/>
                                        <p:tgtEl>
                                          <p:spTgt spid="31747"/>
                                        </p:tgtEl>
                                        <p:attrNameLst>
                                          <p:attrName>ppt_x</p:attrName>
                                        </p:attrNameLst>
                                      </p:cBhvr>
                                      <p:tavLst>
                                        <p:tav tm="0">
                                          <p:val>
                                            <p:fltVal val="0.5"/>
                                          </p:val>
                                        </p:tav>
                                        <p:tav tm="100000">
                                          <p:val>
                                            <p:strVal val="#ppt_x"/>
                                          </p:val>
                                        </p:tav>
                                      </p:tavLst>
                                    </p:anim>
                                    <p:anim calcmode="lin" valueType="num">
                                      <p:cBhvr>
                                        <p:cTn id="19" dur="500" fill="hold"/>
                                        <p:tgtEl>
                                          <p:spTgt spid="317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804"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descr="http://www.goodwoodinc.com/blog/wp-content/uploads/2013/03/Wooden-Turned-Rolling-Pin.jpg"/>
          <p:cNvPicPr>
            <a:picLocks noChangeAspect="1" noChangeArrowheads="1"/>
          </p:cNvPicPr>
          <p:nvPr/>
        </p:nvPicPr>
        <p:blipFill>
          <a:blip r:embed="rId3">
            <a:lum contrast="20000"/>
          </a:blip>
          <a:srcRect l="3410" t="28205" b="28205"/>
          <a:stretch>
            <a:fillRect/>
          </a:stretch>
        </p:blipFill>
        <p:spPr bwMode="auto">
          <a:xfrm>
            <a:off x="0" y="714356"/>
            <a:ext cx="5143536" cy="1214446"/>
          </a:xfrm>
          <a:prstGeom prst="rect">
            <a:avLst/>
          </a:prstGeom>
          <a:noFill/>
        </p:spPr>
      </p:pic>
      <p:pic>
        <p:nvPicPr>
          <p:cNvPr id="5" name="Picture 2" descr="http://upload.wikimedia.org/wikipedia/commons/c/c6/Bowl_made_of_Ambrosia_Maple,_turned_on_wood_lathe.jpg"/>
          <p:cNvPicPr>
            <a:picLocks noChangeAspect="1" noChangeArrowheads="1"/>
          </p:cNvPicPr>
          <p:nvPr/>
        </p:nvPicPr>
        <p:blipFill>
          <a:blip r:embed="rId4" cstate="print"/>
          <a:srcRect/>
          <a:stretch>
            <a:fillRect/>
          </a:stretch>
        </p:blipFill>
        <p:spPr bwMode="auto">
          <a:xfrm>
            <a:off x="5357817" y="571480"/>
            <a:ext cx="3524275" cy="2643206"/>
          </a:xfrm>
          <a:prstGeom prst="rect">
            <a:avLst/>
          </a:prstGeom>
          <a:noFill/>
        </p:spPr>
      </p:pic>
      <p:pic>
        <p:nvPicPr>
          <p:cNvPr id="111622" name="Picture 6" descr="http://www.cagnin.it/manici/wp-content/uploads/2014/05/manici-in-legno-giardino.jpg"/>
          <p:cNvPicPr>
            <a:picLocks noChangeAspect="1" noChangeArrowheads="1"/>
          </p:cNvPicPr>
          <p:nvPr/>
        </p:nvPicPr>
        <p:blipFill>
          <a:blip r:embed="rId5"/>
          <a:srcRect/>
          <a:stretch>
            <a:fillRect/>
          </a:stretch>
        </p:blipFill>
        <p:spPr bwMode="auto">
          <a:xfrm>
            <a:off x="214282" y="3429000"/>
            <a:ext cx="5572132" cy="2786066"/>
          </a:xfrm>
          <a:prstGeom prst="rect">
            <a:avLst/>
          </a:prstGeom>
          <a:noFill/>
        </p:spPr>
      </p:pic>
    </p:spTree>
  </p:cSld>
  <p:clrMapOvr>
    <a:masterClrMapping/>
  </p:clrMapOvr>
  <p:transition>
    <p:pull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1143000"/>
          </a:xfrm>
        </p:spPr>
        <p:txBody>
          <a:bodyPr/>
          <a:lstStyle/>
          <a:p>
            <a:r>
              <a:rPr lang="el-GR" sz="3600" b="1" i="1">
                <a:effectLst>
                  <a:outerShdw blurRad="38100" dist="38100" dir="2700000" algn="tl">
                    <a:srgbClr val="FFFFFF"/>
                  </a:outerShdw>
                </a:effectLst>
              </a:rPr>
              <a:t>ΤΟΠΟΘΕΤΗΣΗ ΚΟΠΤΙΚΟΥ ΜΕΣΟΥ ΣΕ ΣΧΕΣΗ ΜΕ ΤΗΝ ΕΥΘΕΙΑ ΤΩΝ ΚΕΝΤΡΩΝ ΠΕΡΙΣΤΡΟΦΗΣ</a:t>
            </a:r>
            <a:endParaRPr lang="en-GB" sz="3600" b="1" i="1">
              <a:effectLst>
                <a:outerShdw blurRad="38100" dist="38100" dir="2700000" algn="tl">
                  <a:srgbClr val="FFFFFF"/>
                </a:outerShdw>
              </a:effectLst>
            </a:endParaRPr>
          </a:p>
        </p:txBody>
      </p:sp>
      <p:grpSp>
        <p:nvGrpSpPr>
          <p:cNvPr id="32771" name="Group 3"/>
          <p:cNvGrpSpPr>
            <a:grpSpLocks/>
          </p:cNvGrpSpPr>
          <p:nvPr/>
        </p:nvGrpSpPr>
        <p:grpSpPr bwMode="auto">
          <a:xfrm>
            <a:off x="1752600" y="1676400"/>
            <a:ext cx="4572000" cy="2819400"/>
            <a:chOff x="-1" y="0"/>
            <a:chExt cx="20001" cy="19996"/>
          </a:xfrm>
        </p:grpSpPr>
        <p:sp>
          <p:nvSpPr>
            <p:cNvPr id="32772" name="Rectangle 4"/>
            <p:cNvSpPr>
              <a:spLocks noChangeArrowheads="1"/>
            </p:cNvSpPr>
            <p:nvPr/>
          </p:nvSpPr>
          <p:spPr bwMode="auto">
            <a:xfrm>
              <a:off x="17572" y="0"/>
              <a:ext cx="2428" cy="2312"/>
            </a:xfrm>
            <a:prstGeom prst="rect">
              <a:avLst/>
            </a:prstGeom>
            <a:noFill/>
            <a:ln w="3175">
              <a:noFill/>
              <a:miter lim="800000"/>
              <a:headEnd/>
              <a:tailEnd/>
            </a:ln>
            <a:effectLst/>
          </p:spPr>
          <p:txBody>
            <a:bodyPr lIns="12700" tIns="12700" rIns="12700" bIns="12700"/>
            <a:lstStyle/>
            <a:p>
              <a:pPr algn="ctr" eaLnBrk="0" hangingPunct="0"/>
              <a:r>
                <a:rPr lang="el-GR" sz="2000" b="1"/>
                <a:t>Β</a:t>
              </a:r>
              <a:endParaRPr lang="en-US" sz="2000" b="1"/>
            </a:p>
          </p:txBody>
        </p:sp>
        <p:sp>
          <p:nvSpPr>
            <p:cNvPr id="32773" name="Rectangle 5"/>
            <p:cNvSpPr>
              <a:spLocks noChangeArrowheads="1"/>
            </p:cNvSpPr>
            <p:nvPr/>
          </p:nvSpPr>
          <p:spPr bwMode="auto">
            <a:xfrm>
              <a:off x="3635" y="0"/>
              <a:ext cx="2428" cy="2312"/>
            </a:xfrm>
            <a:prstGeom prst="rect">
              <a:avLst/>
            </a:prstGeom>
            <a:noFill/>
            <a:ln w="3175">
              <a:noFill/>
              <a:miter lim="800000"/>
              <a:headEnd/>
              <a:tailEnd/>
            </a:ln>
            <a:effectLst/>
          </p:spPr>
          <p:txBody>
            <a:bodyPr lIns="12700" tIns="12700" rIns="12700" bIns="12700"/>
            <a:lstStyle/>
            <a:p>
              <a:pPr algn="ctr" eaLnBrk="0" hangingPunct="0"/>
              <a:r>
                <a:rPr lang="el-GR" sz="2000" b="1"/>
                <a:t>Α</a:t>
              </a:r>
              <a:endParaRPr lang="en-US" sz="2000" b="1"/>
            </a:p>
          </p:txBody>
        </p:sp>
        <p:grpSp>
          <p:nvGrpSpPr>
            <p:cNvPr id="32774" name="Group 6"/>
            <p:cNvGrpSpPr>
              <a:grpSpLocks/>
            </p:cNvGrpSpPr>
            <p:nvPr/>
          </p:nvGrpSpPr>
          <p:grpSpPr bwMode="auto">
            <a:xfrm>
              <a:off x="-1" y="0"/>
              <a:ext cx="20001" cy="19996"/>
              <a:chOff x="0" y="2"/>
              <a:chExt cx="20001" cy="19996"/>
            </a:xfrm>
          </p:grpSpPr>
          <p:grpSp>
            <p:nvGrpSpPr>
              <p:cNvPr id="32775" name="Group 7"/>
              <p:cNvGrpSpPr>
                <a:grpSpLocks/>
              </p:cNvGrpSpPr>
              <p:nvPr/>
            </p:nvGrpSpPr>
            <p:grpSpPr bwMode="auto">
              <a:xfrm>
                <a:off x="0" y="2"/>
                <a:ext cx="6064" cy="19996"/>
                <a:chOff x="0" y="2"/>
                <a:chExt cx="20002" cy="19996"/>
              </a:xfrm>
            </p:grpSpPr>
            <p:grpSp>
              <p:nvGrpSpPr>
                <p:cNvPr id="32776" name="Group 8"/>
                <p:cNvGrpSpPr>
                  <a:grpSpLocks/>
                </p:cNvGrpSpPr>
                <p:nvPr/>
              </p:nvGrpSpPr>
              <p:grpSpPr bwMode="auto">
                <a:xfrm>
                  <a:off x="0" y="3077"/>
                  <a:ext cx="20002" cy="14614"/>
                  <a:chOff x="0" y="1"/>
                  <a:chExt cx="20002" cy="19998"/>
                </a:xfrm>
              </p:grpSpPr>
              <p:sp>
                <p:nvSpPr>
                  <p:cNvPr id="32777" name="Line 9"/>
                  <p:cNvSpPr>
                    <a:spLocks noChangeShapeType="1"/>
                  </p:cNvSpPr>
                  <p:nvPr/>
                </p:nvSpPr>
                <p:spPr bwMode="auto">
                  <a:xfrm>
                    <a:off x="0" y="4202"/>
                    <a:ext cx="4011" cy="4216"/>
                  </a:xfrm>
                  <a:prstGeom prst="line">
                    <a:avLst/>
                  </a:prstGeom>
                  <a:noFill/>
                  <a:ln w="12700">
                    <a:solidFill>
                      <a:srgbClr val="000000"/>
                    </a:solidFill>
                    <a:round/>
                    <a:headEnd type="none" w="sm" len="med"/>
                    <a:tailEnd type="none" w="sm" len="med"/>
                  </a:ln>
                  <a:effectLst/>
                </p:spPr>
                <p:txBody>
                  <a:bodyPr/>
                  <a:lstStyle/>
                  <a:p>
                    <a:endParaRPr lang="el-GR"/>
                  </a:p>
                </p:txBody>
              </p:sp>
              <p:grpSp>
                <p:nvGrpSpPr>
                  <p:cNvPr id="32778" name="Group 10"/>
                  <p:cNvGrpSpPr>
                    <a:grpSpLocks/>
                  </p:cNvGrpSpPr>
                  <p:nvPr/>
                </p:nvGrpSpPr>
                <p:grpSpPr bwMode="auto">
                  <a:xfrm>
                    <a:off x="0" y="1"/>
                    <a:ext cx="20002" cy="19998"/>
                    <a:chOff x="-2" y="-1"/>
                    <a:chExt cx="20002" cy="20003"/>
                  </a:xfrm>
                </p:grpSpPr>
                <p:sp>
                  <p:nvSpPr>
                    <p:cNvPr id="32779" name="Line 11"/>
                    <p:cNvSpPr>
                      <a:spLocks noChangeShapeType="1"/>
                    </p:cNvSpPr>
                    <p:nvPr/>
                  </p:nvSpPr>
                  <p:spPr bwMode="auto">
                    <a:xfrm flipV="1">
                      <a:off x="15989" y="4201"/>
                      <a:ext cx="4011" cy="4217"/>
                    </a:xfrm>
                    <a:prstGeom prst="line">
                      <a:avLst/>
                    </a:prstGeom>
                    <a:noFill/>
                    <a:ln w="12700">
                      <a:solidFill>
                        <a:srgbClr val="000000"/>
                      </a:solidFill>
                      <a:round/>
                      <a:headEnd type="none" w="sm" len="med"/>
                      <a:tailEnd type="none" w="sm" len="med"/>
                    </a:ln>
                    <a:effectLst/>
                  </p:spPr>
                  <p:txBody>
                    <a:bodyPr/>
                    <a:lstStyle/>
                    <a:p>
                      <a:endParaRPr lang="el-GR"/>
                    </a:p>
                  </p:txBody>
                </p:sp>
                <p:grpSp>
                  <p:nvGrpSpPr>
                    <p:cNvPr id="32780" name="Group 12"/>
                    <p:cNvGrpSpPr>
                      <a:grpSpLocks/>
                    </p:cNvGrpSpPr>
                    <p:nvPr/>
                  </p:nvGrpSpPr>
                  <p:grpSpPr bwMode="auto">
                    <a:xfrm>
                      <a:off x="-2" y="-1"/>
                      <a:ext cx="20002" cy="20003"/>
                      <a:chOff x="1" y="0"/>
                      <a:chExt cx="19998" cy="20003"/>
                    </a:xfrm>
                  </p:grpSpPr>
                  <p:sp>
                    <p:nvSpPr>
                      <p:cNvPr id="32781" name="Line 13"/>
                      <p:cNvSpPr>
                        <a:spLocks noChangeShapeType="1"/>
                      </p:cNvSpPr>
                      <p:nvPr/>
                    </p:nvSpPr>
                    <p:spPr bwMode="auto">
                      <a:xfrm>
                        <a:off x="3998" y="0"/>
                        <a:ext cx="12004" cy="8"/>
                      </a:xfrm>
                      <a:prstGeom prst="line">
                        <a:avLst/>
                      </a:prstGeom>
                      <a:noFill/>
                      <a:ln w="12700">
                        <a:solidFill>
                          <a:srgbClr val="000000"/>
                        </a:solidFill>
                        <a:round/>
                        <a:headEnd type="none" w="sm" len="med"/>
                        <a:tailEnd type="none" w="sm" len="med"/>
                      </a:ln>
                      <a:effectLst/>
                    </p:spPr>
                    <p:txBody>
                      <a:bodyPr/>
                      <a:lstStyle/>
                      <a:p>
                        <a:endParaRPr lang="el-GR"/>
                      </a:p>
                    </p:txBody>
                  </p:sp>
                  <p:grpSp>
                    <p:nvGrpSpPr>
                      <p:cNvPr id="32782" name="Group 14"/>
                      <p:cNvGrpSpPr>
                        <a:grpSpLocks/>
                      </p:cNvGrpSpPr>
                      <p:nvPr/>
                    </p:nvGrpSpPr>
                    <p:grpSpPr bwMode="auto">
                      <a:xfrm>
                        <a:off x="1" y="0"/>
                        <a:ext cx="19998" cy="20003"/>
                        <a:chOff x="0" y="0"/>
                        <a:chExt cx="20000" cy="20000"/>
                      </a:xfrm>
                    </p:grpSpPr>
                    <p:sp>
                      <p:nvSpPr>
                        <p:cNvPr id="32783" name="Rectangle 15"/>
                        <p:cNvSpPr>
                          <a:spLocks noChangeArrowheads="1"/>
                        </p:cNvSpPr>
                        <p:nvPr/>
                      </p:nvSpPr>
                      <p:spPr bwMode="auto">
                        <a:xfrm>
                          <a:off x="1999" y="12627"/>
                          <a:ext cx="16002" cy="7373"/>
                        </a:xfrm>
                        <a:prstGeom prst="rect">
                          <a:avLst/>
                        </a:prstGeom>
                        <a:noFill/>
                        <a:ln w="25400">
                          <a:solidFill>
                            <a:srgbClr val="000000"/>
                          </a:solidFill>
                          <a:miter lim="800000"/>
                          <a:headEnd/>
                          <a:tailEnd/>
                        </a:ln>
                        <a:effectLst/>
                      </p:spPr>
                      <p:txBody>
                        <a:bodyPr/>
                        <a:lstStyle/>
                        <a:p>
                          <a:endParaRPr lang="el-GR"/>
                        </a:p>
                      </p:txBody>
                    </p:sp>
                    <p:sp>
                      <p:nvSpPr>
                        <p:cNvPr id="32784" name="Oval 16"/>
                        <p:cNvSpPr>
                          <a:spLocks noChangeArrowheads="1"/>
                        </p:cNvSpPr>
                        <p:nvPr/>
                      </p:nvSpPr>
                      <p:spPr bwMode="auto">
                        <a:xfrm>
                          <a:off x="5996" y="13680"/>
                          <a:ext cx="8008" cy="4214"/>
                        </a:xfrm>
                        <a:prstGeom prst="ellipse">
                          <a:avLst/>
                        </a:prstGeom>
                        <a:noFill/>
                        <a:ln w="12700">
                          <a:solidFill>
                            <a:srgbClr val="000000"/>
                          </a:solidFill>
                          <a:prstDash val="sysDot"/>
                          <a:round/>
                          <a:headEnd/>
                          <a:tailEnd/>
                        </a:ln>
                        <a:effectLst/>
                      </p:spPr>
                      <p:txBody>
                        <a:bodyPr/>
                        <a:lstStyle/>
                        <a:p>
                          <a:endParaRPr lang="el-GR"/>
                        </a:p>
                      </p:txBody>
                    </p:sp>
                    <p:sp>
                      <p:nvSpPr>
                        <p:cNvPr id="32785" name="Line 17"/>
                        <p:cNvSpPr>
                          <a:spLocks noChangeShapeType="1"/>
                        </p:cNvSpPr>
                        <p:nvPr/>
                      </p:nvSpPr>
                      <p:spPr bwMode="auto">
                        <a:xfrm flipV="1">
                          <a:off x="9993" y="8411"/>
                          <a:ext cx="14" cy="5269"/>
                        </a:xfrm>
                        <a:prstGeom prst="line">
                          <a:avLst/>
                        </a:prstGeom>
                        <a:noFill/>
                        <a:ln w="12700">
                          <a:solidFill>
                            <a:srgbClr val="000000"/>
                          </a:solidFill>
                          <a:round/>
                          <a:headEnd type="none" w="sm" len="med"/>
                          <a:tailEnd type="none" w="sm" len="med"/>
                        </a:ln>
                        <a:effectLst/>
                      </p:spPr>
                      <p:txBody>
                        <a:bodyPr/>
                        <a:lstStyle/>
                        <a:p>
                          <a:endParaRPr lang="el-GR"/>
                        </a:p>
                      </p:txBody>
                    </p:sp>
                    <p:grpSp>
                      <p:nvGrpSpPr>
                        <p:cNvPr id="32786" name="Group 18"/>
                        <p:cNvGrpSpPr>
                          <a:grpSpLocks/>
                        </p:cNvGrpSpPr>
                        <p:nvPr/>
                      </p:nvGrpSpPr>
                      <p:grpSpPr bwMode="auto">
                        <a:xfrm>
                          <a:off x="0" y="0"/>
                          <a:ext cx="20000" cy="8418"/>
                          <a:chOff x="0" y="-444"/>
                          <a:chExt cx="20000" cy="20444"/>
                        </a:xfrm>
                      </p:grpSpPr>
                      <p:sp>
                        <p:nvSpPr>
                          <p:cNvPr id="32787" name="Line 19"/>
                          <p:cNvSpPr>
                            <a:spLocks noChangeShapeType="1"/>
                          </p:cNvSpPr>
                          <p:nvPr/>
                        </p:nvSpPr>
                        <p:spPr bwMode="auto">
                          <a:xfrm>
                            <a:off x="3997" y="19983"/>
                            <a:ext cx="12006" cy="17"/>
                          </a:xfrm>
                          <a:prstGeom prst="line">
                            <a:avLst/>
                          </a:prstGeom>
                          <a:noFill/>
                          <a:ln w="12700">
                            <a:solidFill>
                              <a:srgbClr val="000000"/>
                            </a:solidFill>
                            <a:round/>
                            <a:headEnd type="none" w="sm" len="med"/>
                            <a:tailEnd type="none" w="sm" len="med"/>
                          </a:ln>
                          <a:effectLst/>
                        </p:spPr>
                        <p:txBody>
                          <a:bodyPr/>
                          <a:lstStyle/>
                          <a:p>
                            <a:endParaRPr lang="el-GR"/>
                          </a:p>
                        </p:txBody>
                      </p:sp>
                      <p:sp>
                        <p:nvSpPr>
                          <p:cNvPr id="32788" name="Line 20"/>
                          <p:cNvSpPr>
                            <a:spLocks noChangeShapeType="1"/>
                          </p:cNvSpPr>
                          <p:nvPr/>
                        </p:nvSpPr>
                        <p:spPr bwMode="auto">
                          <a:xfrm>
                            <a:off x="15990" y="-444"/>
                            <a:ext cx="4010" cy="10242"/>
                          </a:xfrm>
                          <a:prstGeom prst="line">
                            <a:avLst/>
                          </a:prstGeom>
                          <a:noFill/>
                          <a:ln w="12700">
                            <a:solidFill>
                              <a:srgbClr val="000000"/>
                            </a:solidFill>
                            <a:round/>
                            <a:headEnd type="none" w="sm" len="med"/>
                            <a:tailEnd type="none" w="sm" len="med"/>
                          </a:ln>
                          <a:effectLst/>
                        </p:spPr>
                        <p:txBody>
                          <a:bodyPr/>
                          <a:lstStyle/>
                          <a:p>
                            <a:endParaRPr lang="el-GR"/>
                          </a:p>
                        </p:txBody>
                      </p:sp>
                      <p:sp>
                        <p:nvSpPr>
                          <p:cNvPr id="32789" name="Line 21"/>
                          <p:cNvSpPr>
                            <a:spLocks noChangeShapeType="1"/>
                          </p:cNvSpPr>
                          <p:nvPr/>
                        </p:nvSpPr>
                        <p:spPr bwMode="auto">
                          <a:xfrm flipV="1">
                            <a:off x="0" y="-444"/>
                            <a:ext cx="4011" cy="10239"/>
                          </a:xfrm>
                          <a:prstGeom prst="line">
                            <a:avLst/>
                          </a:prstGeom>
                          <a:noFill/>
                          <a:ln w="12700">
                            <a:solidFill>
                              <a:srgbClr val="000000"/>
                            </a:solidFill>
                            <a:round/>
                            <a:headEnd type="none" w="sm" len="med"/>
                            <a:tailEnd type="none" w="sm" len="med"/>
                          </a:ln>
                          <a:effectLst/>
                        </p:spPr>
                        <p:txBody>
                          <a:bodyPr/>
                          <a:lstStyle/>
                          <a:p>
                            <a:endParaRPr lang="el-GR"/>
                          </a:p>
                        </p:txBody>
                      </p:sp>
                      <p:sp>
                        <p:nvSpPr>
                          <p:cNvPr id="32790" name="Oval 22"/>
                          <p:cNvSpPr>
                            <a:spLocks noChangeArrowheads="1"/>
                          </p:cNvSpPr>
                          <p:nvPr/>
                        </p:nvSpPr>
                        <p:spPr bwMode="auto">
                          <a:xfrm>
                            <a:off x="7995" y="7226"/>
                            <a:ext cx="4010" cy="5124"/>
                          </a:xfrm>
                          <a:prstGeom prst="ellipse">
                            <a:avLst/>
                          </a:prstGeom>
                          <a:noFill/>
                          <a:ln w="12700">
                            <a:solidFill>
                              <a:srgbClr val="000000"/>
                            </a:solidFill>
                            <a:round/>
                            <a:headEnd/>
                            <a:tailEnd/>
                          </a:ln>
                          <a:effectLst/>
                        </p:spPr>
                        <p:txBody>
                          <a:bodyPr/>
                          <a:lstStyle/>
                          <a:p>
                            <a:endParaRPr lang="el-GR"/>
                          </a:p>
                        </p:txBody>
                      </p:sp>
                    </p:grpSp>
                  </p:grpSp>
                </p:grpSp>
              </p:grpSp>
            </p:grpSp>
            <p:sp>
              <p:nvSpPr>
                <p:cNvPr id="32791" name="Line 23"/>
                <p:cNvSpPr>
                  <a:spLocks noChangeShapeType="1"/>
                </p:cNvSpPr>
                <p:nvPr/>
              </p:nvSpPr>
              <p:spPr bwMode="auto">
                <a:xfrm>
                  <a:off x="9994" y="2"/>
                  <a:ext cx="14" cy="19996"/>
                </a:xfrm>
                <a:prstGeom prst="line">
                  <a:avLst/>
                </a:prstGeom>
                <a:noFill/>
                <a:ln w="3175">
                  <a:solidFill>
                    <a:srgbClr val="000000"/>
                  </a:solidFill>
                  <a:prstDash val="sysDot"/>
                  <a:round/>
                  <a:headEnd type="none" w="sm" len="med"/>
                  <a:tailEnd type="none" w="sm" len="med"/>
                </a:ln>
                <a:effectLst/>
              </p:spPr>
              <p:txBody>
                <a:bodyPr/>
                <a:lstStyle/>
                <a:p>
                  <a:endParaRPr lang="el-GR"/>
                </a:p>
              </p:txBody>
            </p:sp>
          </p:grpSp>
          <p:grpSp>
            <p:nvGrpSpPr>
              <p:cNvPr id="32792" name="Group 24"/>
              <p:cNvGrpSpPr>
                <a:grpSpLocks/>
              </p:cNvGrpSpPr>
              <p:nvPr/>
            </p:nvGrpSpPr>
            <p:grpSpPr bwMode="auto">
              <a:xfrm>
                <a:off x="13937" y="2"/>
                <a:ext cx="6064" cy="19996"/>
                <a:chOff x="0" y="2"/>
                <a:chExt cx="20000" cy="19998"/>
              </a:xfrm>
            </p:grpSpPr>
            <p:grpSp>
              <p:nvGrpSpPr>
                <p:cNvPr id="32793" name="Group 25"/>
                <p:cNvGrpSpPr>
                  <a:grpSpLocks/>
                </p:cNvGrpSpPr>
                <p:nvPr/>
              </p:nvGrpSpPr>
              <p:grpSpPr bwMode="auto">
                <a:xfrm>
                  <a:off x="0" y="3077"/>
                  <a:ext cx="20000" cy="14616"/>
                  <a:chOff x="0" y="2"/>
                  <a:chExt cx="20000" cy="19998"/>
                </a:xfrm>
              </p:grpSpPr>
              <p:sp>
                <p:nvSpPr>
                  <p:cNvPr id="32794" name="Rectangle 26"/>
                  <p:cNvSpPr>
                    <a:spLocks noChangeArrowheads="1"/>
                  </p:cNvSpPr>
                  <p:nvPr/>
                </p:nvSpPr>
                <p:spPr bwMode="auto">
                  <a:xfrm>
                    <a:off x="1999" y="12628"/>
                    <a:ext cx="16002" cy="7372"/>
                  </a:xfrm>
                  <a:prstGeom prst="rect">
                    <a:avLst/>
                  </a:prstGeom>
                  <a:noFill/>
                  <a:ln w="25400">
                    <a:solidFill>
                      <a:srgbClr val="000000"/>
                    </a:solidFill>
                    <a:miter lim="800000"/>
                    <a:headEnd/>
                    <a:tailEnd/>
                  </a:ln>
                  <a:effectLst/>
                </p:spPr>
                <p:txBody>
                  <a:bodyPr/>
                  <a:lstStyle/>
                  <a:p>
                    <a:endParaRPr lang="el-GR"/>
                  </a:p>
                </p:txBody>
              </p:sp>
              <p:sp>
                <p:nvSpPr>
                  <p:cNvPr id="32795" name="Oval 27"/>
                  <p:cNvSpPr>
                    <a:spLocks noChangeArrowheads="1"/>
                  </p:cNvSpPr>
                  <p:nvPr/>
                </p:nvSpPr>
                <p:spPr bwMode="auto">
                  <a:xfrm>
                    <a:off x="5996" y="13680"/>
                    <a:ext cx="8008" cy="4217"/>
                  </a:xfrm>
                  <a:prstGeom prst="ellipse">
                    <a:avLst/>
                  </a:prstGeom>
                  <a:noFill/>
                  <a:ln w="12700">
                    <a:solidFill>
                      <a:srgbClr val="000000"/>
                    </a:solidFill>
                    <a:prstDash val="sysDot"/>
                    <a:round/>
                    <a:headEnd/>
                    <a:tailEnd/>
                  </a:ln>
                  <a:effectLst/>
                </p:spPr>
                <p:txBody>
                  <a:bodyPr/>
                  <a:lstStyle/>
                  <a:p>
                    <a:endParaRPr lang="el-GR"/>
                  </a:p>
                </p:txBody>
              </p:sp>
              <p:grpSp>
                <p:nvGrpSpPr>
                  <p:cNvPr id="32796" name="Group 28"/>
                  <p:cNvGrpSpPr>
                    <a:grpSpLocks/>
                  </p:cNvGrpSpPr>
                  <p:nvPr/>
                </p:nvGrpSpPr>
                <p:grpSpPr bwMode="auto">
                  <a:xfrm>
                    <a:off x="0" y="2"/>
                    <a:ext cx="20000" cy="13685"/>
                    <a:chOff x="0" y="0"/>
                    <a:chExt cx="20000" cy="20000"/>
                  </a:xfrm>
                </p:grpSpPr>
                <p:sp>
                  <p:nvSpPr>
                    <p:cNvPr id="32797" name="Line 29"/>
                    <p:cNvSpPr>
                      <a:spLocks noChangeShapeType="1"/>
                    </p:cNvSpPr>
                    <p:nvPr/>
                  </p:nvSpPr>
                  <p:spPr bwMode="auto">
                    <a:xfrm flipV="1">
                      <a:off x="9993" y="15389"/>
                      <a:ext cx="4011" cy="4611"/>
                    </a:xfrm>
                    <a:prstGeom prst="line">
                      <a:avLst/>
                    </a:prstGeom>
                    <a:noFill/>
                    <a:ln w="12700">
                      <a:solidFill>
                        <a:srgbClr val="000000"/>
                      </a:solidFill>
                      <a:round/>
                      <a:headEnd type="none" w="sm" len="med"/>
                      <a:tailEnd type="none" w="sm" len="med"/>
                    </a:ln>
                    <a:effectLst/>
                  </p:spPr>
                  <p:txBody>
                    <a:bodyPr/>
                    <a:lstStyle/>
                    <a:p>
                      <a:endParaRPr lang="el-GR"/>
                    </a:p>
                  </p:txBody>
                </p:sp>
                <p:grpSp>
                  <p:nvGrpSpPr>
                    <p:cNvPr id="32798" name="Group 30"/>
                    <p:cNvGrpSpPr>
                      <a:grpSpLocks/>
                    </p:cNvGrpSpPr>
                    <p:nvPr/>
                  </p:nvGrpSpPr>
                  <p:grpSpPr bwMode="auto">
                    <a:xfrm>
                      <a:off x="0" y="0"/>
                      <a:ext cx="20000" cy="12301"/>
                      <a:chOff x="0" y="0"/>
                      <a:chExt cx="20000" cy="20502"/>
                    </a:xfrm>
                  </p:grpSpPr>
                  <p:sp>
                    <p:nvSpPr>
                      <p:cNvPr id="32799" name="Line 31"/>
                      <p:cNvSpPr>
                        <a:spLocks noChangeShapeType="1"/>
                      </p:cNvSpPr>
                      <p:nvPr/>
                    </p:nvSpPr>
                    <p:spPr bwMode="auto">
                      <a:xfrm>
                        <a:off x="3997" y="0"/>
                        <a:ext cx="12006" cy="20"/>
                      </a:xfrm>
                      <a:prstGeom prst="line">
                        <a:avLst/>
                      </a:prstGeom>
                      <a:noFill/>
                      <a:ln w="12700">
                        <a:solidFill>
                          <a:srgbClr val="000000"/>
                        </a:solidFill>
                        <a:round/>
                        <a:headEnd type="none" w="sm" len="med"/>
                        <a:tailEnd type="none" w="sm" len="med"/>
                      </a:ln>
                      <a:effectLst/>
                    </p:spPr>
                    <p:txBody>
                      <a:bodyPr/>
                      <a:lstStyle/>
                      <a:p>
                        <a:endParaRPr lang="el-GR"/>
                      </a:p>
                    </p:txBody>
                  </p:sp>
                  <p:grpSp>
                    <p:nvGrpSpPr>
                      <p:cNvPr id="32800" name="Group 32"/>
                      <p:cNvGrpSpPr>
                        <a:grpSpLocks/>
                      </p:cNvGrpSpPr>
                      <p:nvPr/>
                    </p:nvGrpSpPr>
                    <p:grpSpPr bwMode="auto">
                      <a:xfrm>
                        <a:off x="0" y="0"/>
                        <a:ext cx="20000" cy="20502"/>
                        <a:chOff x="0" y="-502"/>
                        <a:chExt cx="20000" cy="20502"/>
                      </a:xfrm>
                    </p:grpSpPr>
                    <p:sp>
                      <p:nvSpPr>
                        <p:cNvPr id="32801" name="Line 33"/>
                        <p:cNvSpPr>
                          <a:spLocks noChangeShapeType="1"/>
                        </p:cNvSpPr>
                        <p:nvPr/>
                      </p:nvSpPr>
                      <p:spPr bwMode="auto">
                        <a:xfrm>
                          <a:off x="3997" y="19983"/>
                          <a:ext cx="12006" cy="17"/>
                        </a:xfrm>
                        <a:prstGeom prst="line">
                          <a:avLst/>
                        </a:prstGeom>
                        <a:noFill/>
                        <a:ln w="12700">
                          <a:solidFill>
                            <a:srgbClr val="000000"/>
                          </a:solidFill>
                          <a:round/>
                          <a:headEnd type="none" w="sm" len="med"/>
                          <a:tailEnd type="none" w="sm" len="med"/>
                        </a:ln>
                        <a:effectLst/>
                      </p:spPr>
                      <p:txBody>
                        <a:bodyPr/>
                        <a:lstStyle/>
                        <a:p>
                          <a:endParaRPr lang="el-GR"/>
                        </a:p>
                      </p:txBody>
                    </p:sp>
                    <p:sp>
                      <p:nvSpPr>
                        <p:cNvPr id="32802" name="Line 34"/>
                        <p:cNvSpPr>
                          <a:spLocks noChangeShapeType="1"/>
                        </p:cNvSpPr>
                        <p:nvPr/>
                      </p:nvSpPr>
                      <p:spPr bwMode="auto">
                        <a:xfrm>
                          <a:off x="15989" y="-502"/>
                          <a:ext cx="4011" cy="10269"/>
                        </a:xfrm>
                        <a:prstGeom prst="line">
                          <a:avLst/>
                        </a:prstGeom>
                        <a:noFill/>
                        <a:ln w="12700">
                          <a:solidFill>
                            <a:srgbClr val="000000"/>
                          </a:solidFill>
                          <a:round/>
                          <a:headEnd type="none" w="sm" len="med"/>
                          <a:tailEnd type="none" w="sm" len="med"/>
                        </a:ln>
                        <a:effectLst/>
                      </p:spPr>
                      <p:txBody>
                        <a:bodyPr/>
                        <a:lstStyle/>
                        <a:p>
                          <a:endParaRPr lang="el-GR"/>
                        </a:p>
                      </p:txBody>
                    </p:sp>
                    <p:sp>
                      <p:nvSpPr>
                        <p:cNvPr id="32803" name="Line 35"/>
                        <p:cNvSpPr>
                          <a:spLocks noChangeShapeType="1"/>
                        </p:cNvSpPr>
                        <p:nvPr/>
                      </p:nvSpPr>
                      <p:spPr bwMode="auto">
                        <a:xfrm flipV="1">
                          <a:off x="0" y="-502"/>
                          <a:ext cx="4011" cy="10269"/>
                        </a:xfrm>
                        <a:prstGeom prst="line">
                          <a:avLst/>
                        </a:prstGeom>
                        <a:noFill/>
                        <a:ln w="12700">
                          <a:solidFill>
                            <a:srgbClr val="000000"/>
                          </a:solidFill>
                          <a:round/>
                          <a:headEnd type="none" w="sm" len="med"/>
                          <a:tailEnd type="none" w="sm" len="med"/>
                        </a:ln>
                        <a:effectLst/>
                      </p:spPr>
                      <p:txBody>
                        <a:bodyPr/>
                        <a:lstStyle/>
                        <a:p>
                          <a:endParaRPr lang="el-GR"/>
                        </a:p>
                      </p:txBody>
                    </p:sp>
                    <p:sp>
                      <p:nvSpPr>
                        <p:cNvPr id="32804" name="Oval 36"/>
                        <p:cNvSpPr>
                          <a:spLocks noChangeArrowheads="1"/>
                        </p:cNvSpPr>
                        <p:nvPr/>
                      </p:nvSpPr>
                      <p:spPr bwMode="auto">
                        <a:xfrm>
                          <a:off x="7995" y="7185"/>
                          <a:ext cx="4010" cy="5147"/>
                        </a:xfrm>
                        <a:prstGeom prst="ellipse">
                          <a:avLst/>
                        </a:prstGeom>
                        <a:noFill/>
                        <a:ln w="12700">
                          <a:solidFill>
                            <a:srgbClr val="000000"/>
                          </a:solidFill>
                          <a:round/>
                          <a:headEnd/>
                          <a:tailEnd/>
                        </a:ln>
                        <a:effectLst/>
                      </p:spPr>
                      <p:txBody>
                        <a:bodyPr/>
                        <a:lstStyle/>
                        <a:p>
                          <a:endParaRPr lang="el-GR"/>
                        </a:p>
                      </p:txBody>
                    </p:sp>
                  </p:grpSp>
                </p:grpSp>
                <p:sp>
                  <p:nvSpPr>
                    <p:cNvPr id="32805" name="Line 37"/>
                    <p:cNvSpPr>
                      <a:spLocks noChangeShapeType="1"/>
                    </p:cNvSpPr>
                    <p:nvPr/>
                  </p:nvSpPr>
                  <p:spPr bwMode="auto">
                    <a:xfrm flipV="1">
                      <a:off x="13991" y="15389"/>
                      <a:ext cx="13" cy="1548"/>
                    </a:xfrm>
                    <a:prstGeom prst="line">
                      <a:avLst/>
                    </a:prstGeom>
                    <a:noFill/>
                    <a:ln w="25400">
                      <a:solidFill>
                        <a:srgbClr val="000000"/>
                      </a:solidFill>
                      <a:round/>
                      <a:headEnd type="none" w="sm" len="med"/>
                      <a:tailEnd type="none" w="sm" len="med"/>
                    </a:ln>
                    <a:effectLst/>
                  </p:spPr>
                  <p:txBody>
                    <a:bodyPr/>
                    <a:lstStyle/>
                    <a:p>
                      <a:endParaRPr lang="el-GR"/>
                    </a:p>
                  </p:txBody>
                </p:sp>
              </p:grpSp>
            </p:grpSp>
            <p:sp>
              <p:nvSpPr>
                <p:cNvPr id="32806" name="Line 38"/>
                <p:cNvSpPr>
                  <a:spLocks noChangeShapeType="1"/>
                </p:cNvSpPr>
                <p:nvPr/>
              </p:nvSpPr>
              <p:spPr bwMode="auto">
                <a:xfrm>
                  <a:off x="9993" y="2"/>
                  <a:ext cx="14" cy="19998"/>
                </a:xfrm>
                <a:prstGeom prst="line">
                  <a:avLst/>
                </a:prstGeom>
                <a:noFill/>
                <a:ln w="3175">
                  <a:solidFill>
                    <a:srgbClr val="000000"/>
                  </a:solidFill>
                  <a:prstDash val="sysDot"/>
                  <a:round/>
                  <a:headEnd type="none" w="sm" len="med"/>
                  <a:tailEnd type="none" w="sm" len="med"/>
                </a:ln>
                <a:effectLst/>
              </p:spPr>
              <p:txBody>
                <a:bodyPr/>
                <a:lstStyle/>
                <a:p>
                  <a:endParaRPr lang="el-GR"/>
                </a:p>
              </p:txBody>
            </p:sp>
          </p:grpSp>
        </p:grpSp>
      </p:grpSp>
      <p:sp>
        <p:nvSpPr>
          <p:cNvPr id="32807" name="Text Box 39"/>
          <p:cNvSpPr txBox="1">
            <a:spLocks noChangeArrowheads="1"/>
          </p:cNvSpPr>
          <p:nvPr/>
        </p:nvSpPr>
        <p:spPr bwMode="auto">
          <a:xfrm>
            <a:off x="381000" y="4419600"/>
            <a:ext cx="8534400" cy="2282825"/>
          </a:xfrm>
          <a:prstGeom prst="rect">
            <a:avLst/>
          </a:prstGeom>
          <a:noFill/>
          <a:ln w="9525">
            <a:noFill/>
            <a:miter lim="800000"/>
            <a:headEnd/>
            <a:tailEnd/>
          </a:ln>
          <a:effectLst/>
        </p:spPr>
        <p:txBody>
          <a:bodyPr>
            <a:spAutoFit/>
          </a:bodyPr>
          <a:lstStyle/>
          <a:p>
            <a:pPr algn="just">
              <a:spcBef>
                <a:spcPct val="50000"/>
              </a:spcBef>
            </a:pPr>
            <a:r>
              <a:rPr lang="el-GR">
                <a:cs typeface="Times New Roman" charset="0"/>
              </a:rPr>
              <a:t>Καθώς το μαχαίρι είναι ακτινικά τοποθετημένο κατά την επαφή του με το ξυλοτεμάχιο θα συνθλίβει τις ίνες αυτού αντί να τις τέμνει. Αυτό μπορεί να αποφευχθεί εάν σχηματιστεί κάποια γωνία μεταξύ της επιφάνειας του κοπτικού μέσου και της ευθείας που περνά από το κέντρο της διαμέτρου του κατεργαζόμενου ξυλοτεμαχίου και το κέντρο περιστροφής του κοπτικού μέσου</a:t>
            </a:r>
            <a:r>
              <a:rPr lang="el-GR"/>
              <a:t>.</a:t>
            </a:r>
            <a:endParaRPr lang="en-GB"/>
          </a:p>
        </p:txBody>
      </p:sp>
      <p:sp>
        <p:nvSpPr>
          <p:cNvPr id="32808" name="Line 40"/>
          <p:cNvSpPr>
            <a:spLocks noChangeShapeType="1"/>
          </p:cNvSpPr>
          <p:nvPr/>
        </p:nvSpPr>
        <p:spPr bwMode="auto">
          <a:xfrm flipH="1">
            <a:off x="6019800" y="2514600"/>
            <a:ext cx="304800" cy="457200"/>
          </a:xfrm>
          <a:prstGeom prst="line">
            <a:avLst/>
          </a:prstGeom>
          <a:noFill/>
          <a:ln w="9525">
            <a:solidFill>
              <a:schemeClr val="tx1"/>
            </a:solidFill>
            <a:round/>
            <a:headEnd/>
            <a:tailEnd/>
          </a:ln>
          <a:effectLst/>
        </p:spPr>
        <p:txBody>
          <a:bodyPr/>
          <a:lstStyle/>
          <a:p>
            <a:endParaRPr lang="el-GR"/>
          </a:p>
        </p:txBody>
      </p:sp>
      <p:sp>
        <p:nvSpPr>
          <p:cNvPr id="32809" name="Line 41"/>
          <p:cNvSpPr>
            <a:spLocks noChangeShapeType="1"/>
          </p:cNvSpPr>
          <p:nvPr/>
        </p:nvSpPr>
        <p:spPr bwMode="auto">
          <a:xfrm>
            <a:off x="4953000" y="2514600"/>
            <a:ext cx="304800" cy="457200"/>
          </a:xfrm>
          <a:prstGeom prst="line">
            <a:avLst/>
          </a:prstGeom>
          <a:noFill/>
          <a:ln w="9525">
            <a:solidFill>
              <a:schemeClr val="tx1"/>
            </a:solidFill>
            <a:round/>
            <a:headEnd/>
            <a:tailEnd/>
          </a:ln>
          <a:effectLst/>
        </p:spPr>
        <p:txBody>
          <a:bodyPr/>
          <a:lstStyle/>
          <a:p>
            <a:endParaRPr lang="el-GR"/>
          </a:p>
        </p:txBody>
      </p:sp>
      <p:sp>
        <p:nvSpPr>
          <p:cNvPr id="32812" name="Line 44"/>
          <p:cNvSpPr>
            <a:spLocks noChangeShapeType="1"/>
          </p:cNvSpPr>
          <p:nvPr/>
        </p:nvSpPr>
        <p:spPr bwMode="auto">
          <a:xfrm>
            <a:off x="5638800" y="2971800"/>
            <a:ext cx="228600" cy="228600"/>
          </a:xfrm>
          <a:prstGeom prst="line">
            <a:avLst/>
          </a:prstGeom>
          <a:noFill/>
          <a:ln w="9525">
            <a:solidFill>
              <a:schemeClr val="tx1"/>
            </a:solidFill>
            <a:round/>
            <a:headEnd/>
            <a:tailEnd/>
          </a:ln>
          <a:effectLst/>
        </p:spPr>
        <p:txBody>
          <a:bodyPr/>
          <a:lstStyle/>
          <a:p>
            <a:endParaRPr lang="el-G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 calcmode="lin" valueType="num">
                                      <p:cBhvr>
                                        <p:cTn id="9" dur="500" fill="hold"/>
                                        <p:tgtEl>
                                          <p:spTgt spid="32770"/>
                                        </p:tgtEl>
                                        <p:attrNameLst>
                                          <p:attrName>ppt_x</p:attrName>
                                        </p:attrNameLst>
                                      </p:cBhvr>
                                      <p:tavLst>
                                        <p:tav tm="0">
                                          <p:val>
                                            <p:fltVal val="0.5"/>
                                          </p:val>
                                        </p:tav>
                                        <p:tav tm="100000">
                                          <p:val>
                                            <p:strVal val="#ppt_x"/>
                                          </p:val>
                                        </p:tav>
                                      </p:tavLst>
                                    </p:anim>
                                    <p:anim calcmode="lin" valueType="num">
                                      <p:cBhvr>
                                        <p:cTn id="10" dur="500" fill="hold"/>
                                        <p:tgtEl>
                                          <p:spTgt spid="3277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3" presetClass="entr" presetSubtype="5" fill="hold" nodeType="afterEffect">
                                  <p:stCondLst>
                                    <p:cond delay="0"/>
                                  </p:stCondLst>
                                  <p:childTnLst>
                                    <p:set>
                                      <p:cBhvr>
                                        <p:cTn id="13" dur="1" fill="hold">
                                          <p:stCondLst>
                                            <p:cond delay="0"/>
                                          </p:stCondLst>
                                        </p:cTn>
                                        <p:tgtEl>
                                          <p:spTgt spid="32771"/>
                                        </p:tgtEl>
                                        <p:attrNameLst>
                                          <p:attrName>style.visibility</p:attrName>
                                        </p:attrNameLst>
                                      </p:cBhvr>
                                      <p:to>
                                        <p:strVal val="visible"/>
                                      </p:to>
                                    </p:set>
                                    <p:animEffect transition="in" filter="blinds(vertical)">
                                      <p:cBhvr>
                                        <p:cTn id="14" dur="500"/>
                                        <p:tgtEl>
                                          <p:spTgt spid="32771"/>
                                        </p:tgtEl>
                                      </p:cBhvr>
                                    </p:animEffect>
                                  </p:childTnLst>
                                </p:cTn>
                              </p:par>
                            </p:childTnLst>
                          </p:cTn>
                        </p:par>
                        <p:par>
                          <p:cTn id="15" fill="hold">
                            <p:stCondLst>
                              <p:cond delay="1000"/>
                            </p:stCondLst>
                            <p:childTnLst>
                              <p:par>
                                <p:cTn id="16" presetID="5" presetClass="entr" presetSubtype="5" fill="hold" grpId="0" nodeType="afterEffect">
                                  <p:stCondLst>
                                    <p:cond delay="0"/>
                                  </p:stCondLst>
                                  <p:childTnLst>
                                    <p:set>
                                      <p:cBhvr>
                                        <p:cTn id="17" dur="1" fill="hold">
                                          <p:stCondLst>
                                            <p:cond delay="0"/>
                                          </p:stCondLst>
                                        </p:cTn>
                                        <p:tgtEl>
                                          <p:spTgt spid="32807">
                                            <p:txEl>
                                              <p:pRg st="0" end="0"/>
                                            </p:txEl>
                                          </p:spTgt>
                                        </p:tgtEl>
                                        <p:attrNameLst>
                                          <p:attrName>style.visibility</p:attrName>
                                        </p:attrNameLst>
                                      </p:cBhvr>
                                      <p:to>
                                        <p:strVal val="visible"/>
                                      </p:to>
                                    </p:set>
                                    <p:animEffect transition="in" filter="checkerboard(down)">
                                      <p:cBhvr>
                                        <p:cTn id="18" dur="500"/>
                                        <p:tgtEl>
                                          <p:spTgt spid="32807">
                                            <p:txEl>
                                              <p:pRg st="0" end="0"/>
                                            </p:txEl>
                                          </p:spTgt>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2808"/>
                                        </p:tgtEl>
                                        <p:attrNameLst>
                                          <p:attrName>style.visibility</p:attrName>
                                        </p:attrNameLst>
                                      </p:cBhvr>
                                      <p:to>
                                        <p:strVal val="visible"/>
                                      </p:to>
                                    </p:set>
                                    <p:anim calcmode="lin" valueType="num">
                                      <p:cBhvr additive="base">
                                        <p:cTn id="22" dur="500" fill="hold"/>
                                        <p:tgtEl>
                                          <p:spTgt spid="32808"/>
                                        </p:tgtEl>
                                        <p:attrNameLst>
                                          <p:attrName>ppt_x</p:attrName>
                                        </p:attrNameLst>
                                      </p:cBhvr>
                                      <p:tavLst>
                                        <p:tav tm="0">
                                          <p:val>
                                            <p:strVal val="0-#ppt_w/2"/>
                                          </p:val>
                                        </p:tav>
                                        <p:tav tm="100000">
                                          <p:val>
                                            <p:strVal val="#ppt_x"/>
                                          </p:val>
                                        </p:tav>
                                      </p:tavLst>
                                    </p:anim>
                                    <p:anim calcmode="lin" valueType="num">
                                      <p:cBhvr additive="base">
                                        <p:cTn id="23" dur="500" fill="hold"/>
                                        <p:tgtEl>
                                          <p:spTgt spid="3280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2809"/>
                                        </p:tgtEl>
                                        <p:attrNameLst>
                                          <p:attrName>style.visibility</p:attrName>
                                        </p:attrNameLst>
                                      </p:cBhvr>
                                      <p:to>
                                        <p:strVal val="visible"/>
                                      </p:to>
                                    </p:set>
                                    <p:anim calcmode="lin" valueType="num">
                                      <p:cBhvr additive="base">
                                        <p:cTn id="27" dur="500" fill="hold"/>
                                        <p:tgtEl>
                                          <p:spTgt spid="32809"/>
                                        </p:tgtEl>
                                        <p:attrNameLst>
                                          <p:attrName>ppt_x</p:attrName>
                                        </p:attrNameLst>
                                      </p:cBhvr>
                                      <p:tavLst>
                                        <p:tav tm="0">
                                          <p:val>
                                            <p:strVal val="0-#ppt_w/2"/>
                                          </p:val>
                                        </p:tav>
                                        <p:tav tm="100000">
                                          <p:val>
                                            <p:strVal val="#ppt_x"/>
                                          </p:val>
                                        </p:tav>
                                      </p:tavLst>
                                    </p:anim>
                                    <p:anim calcmode="lin" valueType="num">
                                      <p:cBhvr additive="base">
                                        <p:cTn id="28" dur="500" fill="hold"/>
                                        <p:tgtEl>
                                          <p:spTgt spid="3280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2812"/>
                                        </p:tgtEl>
                                        <p:attrNameLst>
                                          <p:attrName>style.visibility</p:attrName>
                                        </p:attrNameLst>
                                      </p:cBhvr>
                                      <p:to>
                                        <p:strVal val="visible"/>
                                      </p:to>
                                    </p:set>
                                    <p:anim calcmode="lin" valueType="num">
                                      <p:cBhvr additive="base">
                                        <p:cTn id="32" dur="500" fill="hold"/>
                                        <p:tgtEl>
                                          <p:spTgt spid="32812"/>
                                        </p:tgtEl>
                                        <p:attrNameLst>
                                          <p:attrName>ppt_x</p:attrName>
                                        </p:attrNameLst>
                                      </p:cBhvr>
                                      <p:tavLst>
                                        <p:tav tm="0">
                                          <p:val>
                                            <p:strVal val="0-#ppt_w/2"/>
                                          </p:val>
                                        </p:tav>
                                        <p:tav tm="100000">
                                          <p:val>
                                            <p:strVal val="#ppt_x"/>
                                          </p:val>
                                        </p:tav>
                                      </p:tavLst>
                                    </p:anim>
                                    <p:anim calcmode="lin" valueType="num">
                                      <p:cBhvr additive="base">
                                        <p:cTn id="33" dur="500" fill="hold"/>
                                        <p:tgtEl>
                                          <p:spTgt spid="328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807" grpId="0" build="p" autoUpdateAnimBg="0" advAuto="0"/>
      <p:bldP spid="32808" grpId="0" animBg="1"/>
      <p:bldP spid="32809" grpId="0" animBg="1"/>
      <p:bldP spid="3281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r>
              <a:rPr lang="el-GR" sz="3600" b="1" i="1">
                <a:effectLst>
                  <a:outerShdw blurRad="38100" dist="38100" dir="2700000" algn="tl">
                    <a:srgbClr val="FFFFFF"/>
                  </a:outerShdw>
                </a:effectLst>
              </a:rPr>
              <a:t>ΤΟΠΟΘΕΤΗΣΗ ΤΟΥ ΚΟΠΤΙΚΟΥ ΜΕΣΟΥ ΣΕ ΣΧΕΣΗ ΜΕ ΤΗΝ ΚΑΤΕΥΘΥΝΣΗ ΤΩΝ ΙΝΩΝ</a:t>
            </a:r>
            <a:endParaRPr lang="en-GB" sz="3600" b="1" i="1">
              <a:effectLst>
                <a:outerShdw blurRad="38100" dist="38100" dir="2700000" algn="tl">
                  <a:srgbClr val="FFFFFF"/>
                </a:outerShdw>
              </a:effectLst>
            </a:endParaRPr>
          </a:p>
        </p:txBody>
      </p:sp>
      <p:grpSp>
        <p:nvGrpSpPr>
          <p:cNvPr id="33795" name="Group 3"/>
          <p:cNvGrpSpPr>
            <a:grpSpLocks/>
          </p:cNvGrpSpPr>
          <p:nvPr/>
        </p:nvGrpSpPr>
        <p:grpSpPr bwMode="auto">
          <a:xfrm>
            <a:off x="914400" y="1676400"/>
            <a:ext cx="7086600" cy="2514600"/>
            <a:chOff x="0" y="0"/>
            <a:chExt cx="20001" cy="19998"/>
          </a:xfrm>
        </p:grpSpPr>
        <p:grpSp>
          <p:nvGrpSpPr>
            <p:cNvPr id="33796" name="Group 4"/>
            <p:cNvGrpSpPr>
              <a:grpSpLocks/>
            </p:cNvGrpSpPr>
            <p:nvPr/>
          </p:nvGrpSpPr>
          <p:grpSpPr bwMode="auto">
            <a:xfrm>
              <a:off x="0" y="1122"/>
              <a:ext cx="8150" cy="17057"/>
              <a:chOff x="-1" y="0"/>
              <a:chExt cx="20002" cy="19998"/>
            </a:xfrm>
          </p:grpSpPr>
          <p:sp>
            <p:nvSpPr>
              <p:cNvPr id="33797" name="Rectangle 5"/>
              <p:cNvSpPr>
                <a:spLocks noChangeArrowheads="1"/>
              </p:cNvSpPr>
              <p:nvPr/>
            </p:nvSpPr>
            <p:spPr bwMode="auto">
              <a:xfrm>
                <a:off x="7271" y="0"/>
                <a:ext cx="3642" cy="3929"/>
              </a:xfrm>
              <a:prstGeom prst="rect">
                <a:avLst/>
              </a:prstGeom>
              <a:noFill/>
              <a:ln w="3175">
                <a:noFill/>
                <a:miter lim="800000"/>
                <a:headEnd/>
                <a:tailEnd/>
              </a:ln>
              <a:effectLst/>
            </p:spPr>
            <p:txBody>
              <a:bodyPr lIns="12700" tIns="12700" rIns="12700" bIns="12700"/>
              <a:lstStyle/>
              <a:p>
                <a:pPr algn="ctr" eaLnBrk="0" hangingPunct="0"/>
                <a:r>
                  <a:rPr lang="el-GR" sz="1800" b="1"/>
                  <a:t>Α</a:t>
                </a:r>
                <a:endParaRPr lang="en-US" sz="1800" b="1"/>
              </a:p>
            </p:txBody>
          </p:sp>
          <p:grpSp>
            <p:nvGrpSpPr>
              <p:cNvPr id="33798" name="Group 6"/>
              <p:cNvGrpSpPr>
                <a:grpSpLocks/>
              </p:cNvGrpSpPr>
              <p:nvPr/>
            </p:nvGrpSpPr>
            <p:grpSpPr bwMode="auto">
              <a:xfrm>
                <a:off x="-1" y="5617"/>
                <a:ext cx="20002" cy="14381"/>
                <a:chOff x="-3" y="1"/>
                <a:chExt cx="20002" cy="19999"/>
              </a:xfrm>
            </p:grpSpPr>
            <p:sp>
              <p:nvSpPr>
                <p:cNvPr id="33799" name="Line 7"/>
                <p:cNvSpPr>
                  <a:spLocks noChangeShapeType="1"/>
                </p:cNvSpPr>
                <p:nvPr/>
              </p:nvSpPr>
              <p:spPr bwMode="auto">
                <a:xfrm>
                  <a:off x="16359" y="3635"/>
                  <a:ext cx="5" cy="3646"/>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33800" name="Group 8"/>
                <p:cNvGrpSpPr>
                  <a:grpSpLocks/>
                </p:cNvGrpSpPr>
                <p:nvPr/>
              </p:nvGrpSpPr>
              <p:grpSpPr bwMode="auto">
                <a:xfrm>
                  <a:off x="-3" y="1"/>
                  <a:ext cx="20002" cy="19999"/>
                  <a:chOff x="2" y="1"/>
                  <a:chExt cx="19998" cy="19999"/>
                </a:xfrm>
              </p:grpSpPr>
              <p:sp>
                <p:nvSpPr>
                  <p:cNvPr id="33801" name="Line 9"/>
                  <p:cNvSpPr>
                    <a:spLocks noChangeShapeType="1"/>
                  </p:cNvSpPr>
                  <p:nvPr/>
                </p:nvSpPr>
                <p:spPr bwMode="auto">
                  <a:xfrm flipV="1">
                    <a:off x="14540" y="10915"/>
                    <a:ext cx="5460" cy="1830"/>
                  </a:xfrm>
                  <a:prstGeom prst="line">
                    <a:avLst/>
                  </a:prstGeom>
                  <a:noFill/>
                  <a:ln w="3175">
                    <a:solidFill>
                      <a:srgbClr val="000000"/>
                    </a:solidFill>
                    <a:round/>
                    <a:headEnd type="none" w="sm" len="med"/>
                    <a:tailEnd type="none" w="sm" len="med"/>
                  </a:ln>
                  <a:effectLst/>
                </p:spPr>
                <p:txBody>
                  <a:bodyPr/>
                  <a:lstStyle/>
                  <a:p>
                    <a:endParaRPr lang="el-GR"/>
                  </a:p>
                </p:txBody>
              </p:sp>
              <p:sp>
                <p:nvSpPr>
                  <p:cNvPr id="33802" name="Line 10"/>
                  <p:cNvSpPr>
                    <a:spLocks noChangeShapeType="1"/>
                  </p:cNvSpPr>
                  <p:nvPr/>
                </p:nvSpPr>
                <p:spPr bwMode="auto">
                  <a:xfrm>
                    <a:off x="19085" y="9097"/>
                    <a:ext cx="915" cy="1832"/>
                  </a:xfrm>
                  <a:prstGeom prst="line">
                    <a:avLst/>
                  </a:prstGeom>
                  <a:noFill/>
                  <a:ln w="3175">
                    <a:solidFill>
                      <a:srgbClr val="000000"/>
                    </a:solidFill>
                    <a:round/>
                    <a:headEnd type="none" w="sm" len="med"/>
                    <a:tailEnd type="none" w="sm" len="med"/>
                  </a:ln>
                  <a:effectLst/>
                </p:spPr>
                <p:txBody>
                  <a:bodyPr/>
                  <a:lstStyle/>
                  <a:p>
                    <a:endParaRPr lang="el-GR"/>
                  </a:p>
                </p:txBody>
              </p:sp>
              <p:sp>
                <p:nvSpPr>
                  <p:cNvPr id="33803" name="Line 11"/>
                  <p:cNvSpPr>
                    <a:spLocks noChangeShapeType="1"/>
                  </p:cNvSpPr>
                  <p:nvPr/>
                </p:nvSpPr>
                <p:spPr bwMode="auto">
                  <a:xfrm>
                    <a:off x="13632" y="10916"/>
                    <a:ext cx="916" cy="1829"/>
                  </a:xfrm>
                  <a:prstGeom prst="line">
                    <a:avLst/>
                  </a:prstGeom>
                  <a:noFill/>
                  <a:ln w="3175">
                    <a:solidFill>
                      <a:srgbClr val="000000"/>
                    </a:solidFill>
                    <a:round/>
                    <a:headEnd type="none" w="sm" len="med"/>
                    <a:tailEnd type="none" w="sm" len="med"/>
                  </a:ln>
                  <a:effectLst/>
                </p:spPr>
                <p:txBody>
                  <a:bodyPr/>
                  <a:lstStyle/>
                  <a:p>
                    <a:endParaRPr lang="el-GR"/>
                  </a:p>
                </p:txBody>
              </p:sp>
              <p:sp>
                <p:nvSpPr>
                  <p:cNvPr id="33804" name="Line 12"/>
                  <p:cNvSpPr>
                    <a:spLocks noChangeShapeType="1"/>
                  </p:cNvSpPr>
                  <p:nvPr/>
                </p:nvSpPr>
                <p:spPr bwMode="auto">
                  <a:xfrm>
                    <a:off x="9091" y="10916"/>
                    <a:ext cx="5457" cy="1829"/>
                  </a:xfrm>
                  <a:prstGeom prst="line">
                    <a:avLst/>
                  </a:prstGeom>
                  <a:noFill/>
                  <a:ln w="3175">
                    <a:solidFill>
                      <a:srgbClr val="000000"/>
                    </a:solidFill>
                    <a:round/>
                    <a:headEnd type="none" w="sm" len="med"/>
                    <a:tailEnd type="none" w="sm" len="med"/>
                  </a:ln>
                  <a:effectLst/>
                </p:spPr>
                <p:txBody>
                  <a:bodyPr/>
                  <a:lstStyle/>
                  <a:p>
                    <a:endParaRPr lang="el-GR"/>
                  </a:p>
                </p:txBody>
              </p:sp>
              <p:sp>
                <p:nvSpPr>
                  <p:cNvPr id="33805" name="Line 13"/>
                  <p:cNvSpPr>
                    <a:spLocks noChangeShapeType="1"/>
                  </p:cNvSpPr>
                  <p:nvPr/>
                </p:nvSpPr>
                <p:spPr bwMode="auto">
                  <a:xfrm>
                    <a:off x="9091" y="9097"/>
                    <a:ext cx="4" cy="1832"/>
                  </a:xfrm>
                  <a:prstGeom prst="line">
                    <a:avLst/>
                  </a:prstGeom>
                  <a:noFill/>
                  <a:ln w="3175">
                    <a:solidFill>
                      <a:srgbClr val="000000"/>
                    </a:solidFill>
                    <a:round/>
                    <a:headEnd type="none" w="sm" len="med"/>
                    <a:tailEnd type="none" w="sm" len="med"/>
                  </a:ln>
                  <a:effectLst/>
                </p:spPr>
                <p:txBody>
                  <a:bodyPr/>
                  <a:lstStyle/>
                  <a:p>
                    <a:endParaRPr lang="el-GR"/>
                  </a:p>
                </p:txBody>
              </p:sp>
              <p:sp>
                <p:nvSpPr>
                  <p:cNvPr id="33806" name="Line 14"/>
                  <p:cNvSpPr>
                    <a:spLocks noChangeShapeType="1"/>
                  </p:cNvSpPr>
                  <p:nvPr/>
                </p:nvSpPr>
                <p:spPr bwMode="auto">
                  <a:xfrm flipV="1">
                    <a:off x="9091" y="7269"/>
                    <a:ext cx="5457" cy="1828"/>
                  </a:xfrm>
                  <a:prstGeom prst="line">
                    <a:avLst/>
                  </a:prstGeom>
                  <a:noFill/>
                  <a:ln w="3175">
                    <a:solidFill>
                      <a:srgbClr val="000000"/>
                    </a:solidFill>
                    <a:round/>
                    <a:headEnd type="none" w="sm" len="med"/>
                    <a:tailEnd type="none" w="sm" len="med"/>
                  </a:ln>
                  <a:effectLst/>
                </p:spPr>
                <p:txBody>
                  <a:bodyPr/>
                  <a:lstStyle/>
                  <a:p>
                    <a:endParaRPr lang="el-GR"/>
                  </a:p>
                </p:txBody>
              </p:sp>
              <p:sp>
                <p:nvSpPr>
                  <p:cNvPr id="33807" name="Line 15"/>
                  <p:cNvSpPr>
                    <a:spLocks noChangeShapeType="1"/>
                  </p:cNvSpPr>
                  <p:nvPr/>
                </p:nvSpPr>
                <p:spPr bwMode="auto">
                  <a:xfrm>
                    <a:off x="9091" y="9097"/>
                    <a:ext cx="4549" cy="1832"/>
                  </a:xfrm>
                  <a:prstGeom prst="line">
                    <a:avLst/>
                  </a:prstGeom>
                  <a:noFill/>
                  <a:ln w="3175">
                    <a:solidFill>
                      <a:srgbClr val="000000"/>
                    </a:solidFill>
                    <a:round/>
                    <a:headEnd type="none" w="sm" len="med"/>
                    <a:tailEnd type="none" w="sm" len="med"/>
                  </a:ln>
                  <a:effectLst/>
                </p:spPr>
                <p:txBody>
                  <a:bodyPr/>
                  <a:lstStyle/>
                  <a:p>
                    <a:endParaRPr lang="el-GR"/>
                  </a:p>
                </p:txBody>
              </p:sp>
              <p:sp>
                <p:nvSpPr>
                  <p:cNvPr id="33808" name="Line 16"/>
                  <p:cNvSpPr>
                    <a:spLocks noChangeShapeType="1"/>
                  </p:cNvSpPr>
                  <p:nvPr/>
                </p:nvSpPr>
                <p:spPr bwMode="auto">
                  <a:xfrm>
                    <a:off x="14543" y="7269"/>
                    <a:ext cx="4549" cy="1828"/>
                  </a:xfrm>
                  <a:prstGeom prst="line">
                    <a:avLst/>
                  </a:prstGeom>
                  <a:noFill/>
                  <a:ln w="3175">
                    <a:solidFill>
                      <a:srgbClr val="000000"/>
                    </a:solidFill>
                    <a:round/>
                    <a:headEnd type="none" w="sm" len="med"/>
                    <a:tailEnd type="none" w="sm" len="med"/>
                  </a:ln>
                  <a:effectLst/>
                </p:spPr>
                <p:txBody>
                  <a:bodyPr/>
                  <a:lstStyle/>
                  <a:p>
                    <a:endParaRPr lang="el-GR"/>
                  </a:p>
                </p:txBody>
              </p:sp>
              <p:sp>
                <p:nvSpPr>
                  <p:cNvPr id="33809" name="Line 17"/>
                  <p:cNvSpPr>
                    <a:spLocks noChangeShapeType="1"/>
                  </p:cNvSpPr>
                  <p:nvPr/>
                </p:nvSpPr>
                <p:spPr bwMode="auto">
                  <a:xfrm flipV="1">
                    <a:off x="13632" y="9097"/>
                    <a:ext cx="5460" cy="1832"/>
                  </a:xfrm>
                  <a:prstGeom prst="line">
                    <a:avLst/>
                  </a:prstGeom>
                  <a:noFill/>
                  <a:ln w="3175">
                    <a:solidFill>
                      <a:srgbClr val="000000"/>
                    </a:solidFill>
                    <a:round/>
                    <a:headEnd type="none" w="sm" len="med"/>
                    <a:tailEnd type="none" w="sm" len="med"/>
                  </a:ln>
                  <a:effectLst/>
                </p:spPr>
                <p:txBody>
                  <a:bodyPr/>
                  <a:lstStyle/>
                  <a:p>
                    <a:endParaRPr lang="el-GR"/>
                  </a:p>
                </p:txBody>
              </p:sp>
              <p:sp>
                <p:nvSpPr>
                  <p:cNvPr id="33810" name="Line 18"/>
                  <p:cNvSpPr>
                    <a:spLocks noChangeShapeType="1"/>
                  </p:cNvSpPr>
                  <p:nvPr/>
                </p:nvSpPr>
                <p:spPr bwMode="auto">
                  <a:xfrm flipH="1">
                    <a:off x="2" y="3648"/>
                    <a:ext cx="3641" cy="3647"/>
                  </a:xfrm>
                  <a:prstGeom prst="line">
                    <a:avLst/>
                  </a:prstGeom>
                  <a:noFill/>
                  <a:ln w="3175">
                    <a:solidFill>
                      <a:srgbClr val="000000"/>
                    </a:solidFill>
                    <a:round/>
                    <a:headEnd type="none" w="sm" len="med"/>
                    <a:tailEnd type="none" w="sm" len="med"/>
                  </a:ln>
                  <a:effectLst/>
                </p:spPr>
                <p:txBody>
                  <a:bodyPr/>
                  <a:lstStyle/>
                  <a:p>
                    <a:endParaRPr lang="el-GR"/>
                  </a:p>
                </p:txBody>
              </p:sp>
              <p:sp>
                <p:nvSpPr>
                  <p:cNvPr id="33811" name="Line 19"/>
                  <p:cNvSpPr>
                    <a:spLocks noChangeShapeType="1"/>
                  </p:cNvSpPr>
                  <p:nvPr/>
                </p:nvSpPr>
                <p:spPr bwMode="auto">
                  <a:xfrm>
                    <a:off x="2" y="7269"/>
                    <a:ext cx="7" cy="9097"/>
                  </a:xfrm>
                  <a:prstGeom prst="line">
                    <a:avLst/>
                  </a:prstGeom>
                  <a:noFill/>
                  <a:ln w="3175">
                    <a:solidFill>
                      <a:srgbClr val="000000"/>
                    </a:solidFill>
                    <a:round/>
                    <a:headEnd type="none" w="sm" len="med"/>
                    <a:tailEnd type="none" w="sm" len="med"/>
                  </a:ln>
                  <a:effectLst/>
                </p:spPr>
                <p:txBody>
                  <a:bodyPr/>
                  <a:lstStyle/>
                  <a:p>
                    <a:endParaRPr lang="el-GR"/>
                  </a:p>
                </p:txBody>
              </p:sp>
              <p:sp>
                <p:nvSpPr>
                  <p:cNvPr id="33812" name="Line 20"/>
                  <p:cNvSpPr>
                    <a:spLocks noChangeShapeType="1"/>
                  </p:cNvSpPr>
                  <p:nvPr/>
                </p:nvSpPr>
                <p:spPr bwMode="auto">
                  <a:xfrm>
                    <a:off x="2" y="16353"/>
                    <a:ext cx="3641" cy="3647"/>
                  </a:xfrm>
                  <a:prstGeom prst="line">
                    <a:avLst/>
                  </a:prstGeom>
                  <a:noFill/>
                  <a:ln w="3175">
                    <a:solidFill>
                      <a:srgbClr val="000000"/>
                    </a:solidFill>
                    <a:round/>
                    <a:headEnd type="none" w="sm" len="med"/>
                    <a:tailEnd type="none" w="sm" len="med"/>
                  </a:ln>
                  <a:effectLst/>
                </p:spPr>
                <p:txBody>
                  <a:bodyPr/>
                  <a:lstStyle/>
                  <a:p>
                    <a:endParaRPr lang="el-GR"/>
                  </a:p>
                </p:txBody>
              </p:sp>
              <p:sp>
                <p:nvSpPr>
                  <p:cNvPr id="33813" name="Oval 21"/>
                  <p:cNvSpPr>
                    <a:spLocks noChangeArrowheads="1"/>
                  </p:cNvSpPr>
                  <p:nvPr/>
                </p:nvSpPr>
                <p:spPr bwMode="auto">
                  <a:xfrm>
                    <a:off x="2728" y="10247"/>
                    <a:ext cx="1823" cy="3645"/>
                  </a:xfrm>
                  <a:prstGeom prst="ellipse">
                    <a:avLst/>
                  </a:prstGeom>
                  <a:noFill/>
                  <a:ln w="12700">
                    <a:solidFill>
                      <a:srgbClr val="000000"/>
                    </a:solidFill>
                    <a:round/>
                    <a:headEnd/>
                    <a:tailEnd/>
                  </a:ln>
                  <a:effectLst/>
                </p:spPr>
                <p:txBody>
                  <a:bodyPr/>
                  <a:lstStyle/>
                  <a:p>
                    <a:endParaRPr lang="el-GR"/>
                  </a:p>
                </p:txBody>
              </p:sp>
              <p:grpSp>
                <p:nvGrpSpPr>
                  <p:cNvPr id="33814" name="Group 22"/>
                  <p:cNvGrpSpPr>
                    <a:grpSpLocks/>
                  </p:cNvGrpSpPr>
                  <p:nvPr/>
                </p:nvGrpSpPr>
                <p:grpSpPr bwMode="auto">
                  <a:xfrm>
                    <a:off x="3636" y="1"/>
                    <a:ext cx="12730" cy="19999"/>
                    <a:chOff x="0" y="1"/>
                    <a:chExt cx="20000" cy="19999"/>
                  </a:xfrm>
                </p:grpSpPr>
                <p:grpSp>
                  <p:nvGrpSpPr>
                    <p:cNvPr id="33815" name="Group 23"/>
                    <p:cNvGrpSpPr>
                      <a:grpSpLocks/>
                    </p:cNvGrpSpPr>
                    <p:nvPr/>
                  </p:nvGrpSpPr>
                  <p:grpSpPr bwMode="auto">
                    <a:xfrm>
                      <a:off x="0" y="1"/>
                      <a:ext cx="20000" cy="19999"/>
                      <a:chOff x="0" y="1"/>
                      <a:chExt cx="20000" cy="19999"/>
                    </a:xfrm>
                  </p:grpSpPr>
                  <p:sp>
                    <p:nvSpPr>
                      <p:cNvPr id="33816" name="Line 24"/>
                      <p:cNvSpPr>
                        <a:spLocks noChangeShapeType="1"/>
                      </p:cNvSpPr>
                      <p:nvPr/>
                    </p:nvSpPr>
                    <p:spPr bwMode="auto">
                      <a:xfrm flipH="1">
                        <a:off x="0" y="16352"/>
                        <a:ext cx="5722" cy="3648"/>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33817" name="Group 25"/>
                      <p:cNvGrpSpPr>
                        <a:grpSpLocks/>
                      </p:cNvGrpSpPr>
                      <p:nvPr/>
                    </p:nvGrpSpPr>
                    <p:grpSpPr bwMode="auto">
                      <a:xfrm>
                        <a:off x="0" y="1"/>
                        <a:ext cx="20000" cy="19999"/>
                        <a:chOff x="0" y="-1"/>
                        <a:chExt cx="20000" cy="20001"/>
                      </a:xfrm>
                    </p:grpSpPr>
                    <p:grpSp>
                      <p:nvGrpSpPr>
                        <p:cNvPr id="33818" name="Group 26"/>
                        <p:cNvGrpSpPr>
                          <a:grpSpLocks/>
                        </p:cNvGrpSpPr>
                        <p:nvPr/>
                      </p:nvGrpSpPr>
                      <p:grpSpPr bwMode="auto">
                        <a:xfrm>
                          <a:off x="0" y="-1"/>
                          <a:ext cx="20000" cy="20001"/>
                          <a:chOff x="0" y="-1"/>
                          <a:chExt cx="20000" cy="20001"/>
                        </a:xfrm>
                      </p:grpSpPr>
                      <p:sp>
                        <p:nvSpPr>
                          <p:cNvPr id="33819" name="Line 27"/>
                          <p:cNvSpPr>
                            <a:spLocks noChangeShapeType="1"/>
                          </p:cNvSpPr>
                          <p:nvPr/>
                        </p:nvSpPr>
                        <p:spPr bwMode="auto">
                          <a:xfrm>
                            <a:off x="5714" y="7268"/>
                            <a:ext cx="8" cy="9098"/>
                          </a:xfrm>
                          <a:prstGeom prst="line">
                            <a:avLst/>
                          </a:prstGeom>
                          <a:noFill/>
                          <a:ln w="3175">
                            <a:solidFill>
                              <a:srgbClr val="000000"/>
                            </a:solidFill>
                            <a:round/>
                            <a:headEnd type="none" w="sm" len="med"/>
                            <a:tailEnd type="none" w="sm" len="med"/>
                          </a:ln>
                          <a:effectLst/>
                        </p:spPr>
                        <p:txBody>
                          <a:bodyPr/>
                          <a:lstStyle/>
                          <a:p>
                            <a:endParaRPr lang="el-GR"/>
                          </a:p>
                        </p:txBody>
                      </p:sp>
                      <p:sp>
                        <p:nvSpPr>
                          <p:cNvPr id="33820" name="Line 28"/>
                          <p:cNvSpPr>
                            <a:spLocks noChangeShapeType="1"/>
                          </p:cNvSpPr>
                          <p:nvPr/>
                        </p:nvSpPr>
                        <p:spPr bwMode="auto">
                          <a:xfrm flipV="1">
                            <a:off x="0" y="16352"/>
                            <a:ext cx="14286" cy="3648"/>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33821" name="Group 29"/>
                          <p:cNvGrpSpPr>
                            <a:grpSpLocks/>
                          </p:cNvGrpSpPr>
                          <p:nvPr/>
                        </p:nvGrpSpPr>
                        <p:grpSpPr bwMode="auto">
                          <a:xfrm>
                            <a:off x="0" y="-1"/>
                            <a:ext cx="20000" cy="7294"/>
                            <a:chOff x="0" y="-1"/>
                            <a:chExt cx="20000" cy="20001"/>
                          </a:xfrm>
                        </p:grpSpPr>
                        <p:sp>
                          <p:nvSpPr>
                            <p:cNvPr id="33822" name="Line 30"/>
                            <p:cNvSpPr>
                              <a:spLocks noChangeShapeType="1"/>
                            </p:cNvSpPr>
                            <p:nvPr/>
                          </p:nvSpPr>
                          <p:spPr bwMode="auto">
                            <a:xfrm>
                              <a:off x="0" y="9997"/>
                              <a:ext cx="5722" cy="10003"/>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33823" name="Group 31"/>
                            <p:cNvGrpSpPr>
                              <a:grpSpLocks/>
                            </p:cNvGrpSpPr>
                            <p:nvPr/>
                          </p:nvGrpSpPr>
                          <p:grpSpPr bwMode="auto">
                            <a:xfrm>
                              <a:off x="0" y="-1"/>
                              <a:ext cx="20000" cy="20001"/>
                              <a:chOff x="0" y="0"/>
                              <a:chExt cx="20000" cy="20003"/>
                            </a:xfrm>
                          </p:grpSpPr>
                          <p:sp>
                            <p:nvSpPr>
                              <p:cNvPr id="33824" name="Line 32"/>
                              <p:cNvSpPr>
                                <a:spLocks noChangeShapeType="1"/>
                              </p:cNvSpPr>
                              <p:nvPr/>
                            </p:nvSpPr>
                            <p:spPr bwMode="auto">
                              <a:xfrm>
                                <a:off x="14278" y="0"/>
                                <a:ext cx="5722" cy="9999"/>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33825" name="Group 33"/>
                              <p:cNvGrpSpPr>
                                <a:grpSpLocks/>
                              </p:cNvGrpSpPr>
                              <p:nvPr/>
                            </p:nvGrpSpPr>
                            <p:grpSpPr bwMode="auto">
                              <a:xfrm>
                                <a:off x="0" y="0"/>
                                <a:ext cx="20000" cy="20003"/>
                                <a:chOff x="0" y="1"/>
                                <a:chExt cx="20000" cy="19999"/>
                              </a:xfrm>
                            </p:grpSpPr>
                            <p:sp>
                              <p:nvSpPr>
                                <p:cNvPr id="33826" name="Line 34"/>
                                <p:cNvSpPr>
                                  <a:spLocks noChangeShapeType="1"/>
                                </p:cNvSpPr>
                                <p:nvPr/>
                              </p:nvSpPr>
                              <p:spPr bwMode="auto">
                                <a:xfrm flipV="1">
                                  <a:off x="5714" y="9998"/>
                                  <a:ext cx="14286" cy="10002"/>
                                </a:xfrm>
                                <a:prstGeom prst="line">
                                  <a:avLst/>
                                </a:prstGeom>
                                <a:noFill/>
                                <a:ln w="3175">
                                  <a:solidFill>
                                    <a:srgbClr val="000000"/>
                                  </a:solidFill>
                                  <a:round/>
                                  <a:headEnd type="none" w="sm" len="med"/>
                                  <a:tailEnd type="none" w="sm" len="med"/>
                                </a:ln>
                                <a:effectLst/>
                              </p:spPr>
                              <p:txBody>
                                <a:bodyPr/>
                                <a:lstStyle/>
                                <a:p>
                                  <a:endParaRPr lang="el-GR"/>
                                </a:p>
                              </p:txBody>
                            </p:sp>
                            <p:sp>
                              <p:nvSpPr>
                                <p:cNvPr id="33827" name="Line 35"/>
                                <p:cNvSpPr>
                                  <a:spLocks noChangeShapeType="1"/>
                                </p:cNvSpPr>
                                <p:nvPr/>
                              </p:nvSpPr>
                              <p:spPr bwMode="auto">
                                <a:xfrm flipV="1">
                                  <a:off x="0" y="1"/>
                                  <a:ext cx="14286" cy="9997"/>
                                </a:xfrm>
                                <a:prstGeom prst="line">
                                  <a:avLst/>
                                </a:prstGeom>
                                <a:noFill/>
                                <a:ln w="3175">
                                  <a:solidFill>
                                    <a:srgbClr val="000000"/>
                                  </a:solidFill>
                                  <a:round/>
                                  <a:headEnd type="none" w="sm" len="med"/>
                                  <a:tailEnd type="none" w="sm" len="med"/>
                                </a:ln>
                                <a:effectLst/>
                              </p:spPr>
                              <p:txBody>
                                <a:bodyPr/>
                                <a:lstStyle/>
                                <a:p>
                                  <a:endParaRPr lang="el-GR"/>
                                </a:p>
                              </p:txBody>
                            </p:sp>
                          </p:grpSp>
                        </p:grpSp>
                      </p:grpSp>
                      <p:sp>
                        <p:nvSpPr>
                          <p:cNvPr id="33828" name="Line 36"/>
                          <p:cNvSpPr>
                            <a:spLocks noChangeShapeType="1"/>
                          </p:cNvSpPr>
                          <p:nvPr/>
                        </p:nvSpPr>
                        <p:spPr bwMode="auto">
                          <a:xfrm flipV="1">
                            <a:off x="5714" y="12730"/>
                            <a:ext cx="14286" cy="3649"/>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33829" name="Line 37"/>
                        <p:cNvSpPr>
                          <a:spLocks noChangeShapeType="1"/>
                        </p:cNvSpPr>
                        <p:nvPr/>
                      </p:nvSpPr>
                      <p:spPr bwMode="auto">
                        <a:xfrm flipH="1">
                          <a:off x="14278" y="12730"/>
                          <a:ext cx="5722" cy="3649"/>
                        </a:xfrm>
                        <a:prstGeom prst="line">
                          <a:avLst/>
                        </a:prstGeom>
                        <a:noFill/>
                        <a:ln w="3175">
                          <a:solidFill>
                            <a:srgbClr val="000000"/>
                          </a:solidFill>
                          <a:round/>
                          <a:headEnd type="none" w="sm" len="med"/>
                          <a:tailEnd type="none" w="sm" len="med"/>
                        </a:ln>
                        <a:effectLst/>
                      </p:spPr>
                      <p:txBody>
                        <a:bodyPr/>
                        <a:lstStyle/>
                        <a:p>
                          <a:endParaRPr lang="el-GR"/>
                        </a:p>
                      </p:txBody>
                    </p:sp>
                  </p:grpSp>
                </p:grpSp>
                <p:sp>
                  <p:nvSpPr>
                    <p:cNvPr id="33830" name="Line 38"/>
                    <p:cNvSpPr>
                      <a:spLocks noChangeShapeType="1"/>
                    </p:cNvSpPr>
                    <p:nvPr/>
                  </p:nvSpPr>
                  <p:spPr bwMode="auto">
                    <a:xfrm>
                      <a:off x="4283" y="8542"/>
                      <a:ext cx="12" cy="5464"/>
                    </a:xfrm>
                    <a:prstGeom prst="line">
                      <a:avLst/>
                    </a:prstGeom>
                    <a:noFill/>
                    <a:ln w="3175">
                      <a:solidFill>
                        <a:srgbClr val="000000"/>
                      </a:solidFill>
                      <a:round/>
                      <a:headEnd type="none" w="sm" len="med"/>
                      <a:tailEnd type="triangle" w="sm" len="med"/>
                    </a:ln>
                    <a:effectLst/>
                  </p:spPr>
                  <p:txBody>
                    <a:bodyPr/>
                    <a:lstStyle/>
                    <a:p>
                      <a:endParaRPr lang="el-GR"/>
                    </a:p>
                  </p:txBody>
                </p:sp>
              </p:grpSp>
            </p:grpSp>
          </p:grpSp>
        </p:grpSp>
        <p:grpSp>
          <p:nvGrpSpPr>
            <p:cNvPr id="33831" name="Group 39"/>
            <p:cNvGrpSpPr>
              <a:grpSpLocks/>
            </p:cNvGrpSpPr>
            <p:nvPr/>
          </p:nvGrpSpPr>
          <p:grpSpPr bwMode="auto">
            <a:xfrm>
              <a:off x="10370" y="0"/>
              <a:ext cx="9631" cy="19998"/>
              <a:chOff x="1" y="0"/>
              <a:chExt cx="20002" cy="19998"/>
            </a:xfrm>
          </p:grpSpPr>
          <p:sp>
            <p:nvSpPr>
              <p:cNvPr id="33832" name="Rectangle 40"/>
              <p:cNvSpPr>
                <a:spLocks noChangeArrowheads="1"/>
              </p:cNvSpPr>
              <p:nvPr/>
            </p:nvSpPr>
            <p:spPr bwMode="auto">
              <a:xfrm>
                <a:off x="5384" y="0"/>
                <a:ext cx="3082" cy="3351"/>
              </a:xfrm>
              <a:prstGeom prst="rect">
                <a:avLst/>
              </a:prstGeom>
              <a:noFill/>
              <a:ln w="3175">
                <a:noFill/>
                <a:miter lim="800000"/>
                <a:headEnd/>
                <a:tailEnd/>
              </a:ln>
              <a:effectLst/>
            </p:spPr>
            <p:txBody>
              <a:bodyPr lIns="12700" tIns="12700" rIns="12700" bIns="12700"/>
              <a:lstStyle/>
              <a:p>
                <a:pPr algn="ctr" eaLnBrk="0" hangingPunct="0"/>
                <a:r>
                  <a:rPr lang="el-GR" sz="2000" b="1"/>
                  <a:t>Β</a:t>
                </a:r>
                <a:endParaRPr lang="en-US" sz="2000" b="1"/>
              </a:p>
            </p:txBody>
          </p:sp>
          <p:grpSp>
            <p:nvGrpSpPr>
              <p:cNvPr id="33833" name="Group 41"/>
              <p:cNvGrpSpPr>
                <a:grpSpLocks/>
              </p:cNvGrpSpPr>
              <p:nvPr/>
            </p:nvGrpSpPr>
            <p:grpSpPr bwMode="auto">
              <a:xfrm>
                <a:off x="1" y="3336"/>
                <a:ext cx="20002" cy="16662"/>
                <a:chOff x="-2" y="0"/>
                <a:chExt cx="20002" cy="19998"/>
              </a:xfrm>
            </p:grpSpPr>
            <p:sp>
              <p:nvSpPr>
                <p:cNvPr id="33834" name="Rectangle 42"/>
                <p:cNvSpPr>
                  <a:spLocks noChangeArrowheads="1"/>
                </p:cNvSpPr>
                <p:nvPr/>
              </p:nvSpPr>
              <p:spPr bwMode="auto">
                <a:xfrm>
                  <a:off x="16918" y="0"/>
                  <a:ext cx="3082" cy="4022"/>
                </a:xfrm>
                <a:prstGeom prst="rect">
                  <a:avLst/>
                </a:prstGeom>
                <a:noFill/>
                <a:ln w="3175">
                  <a:noFill/>
                  <a:miter lim="800000"/>
                  <a:headEnd/>
                  <a:tailEnd/>
                </a:ln>
                <a:effectLst/>
              </p:spPr>
              <p:txBody>
                <a:bodyPr lIns="12700" tIns="12700" rIns="12700" bIns="12700"/>
                <a:lstStyle/>
                <a:p>
                  <a:pPr algn="ctr" eaLnBrk="0" hangingPunct="0"/>
                  <a:r>
                    <a:rPr lang="el-GR" sz="2000" b="1"/>
                    <a:t>Δ</a:t>
                  </a:r>
                  <a:endParaRPr lang="en-US" sz="2000" b="1"/>
                </a:p>
              </p:txBody>
            </p:sp>
            <p:sp>
              <p:nvSpPr>
                <p:cNvPr id="33835" name="Rectangle 43"/>
                <p:cNvSpPr>
                  <a:spLocks noChangeArrowheads="1"/>
                </p:cNvSpPr>
                <p:nvPr/>
              </p:nvSpPr>
              <p:spPr bwMode="auto">
                <a:xfrm>
                  <a:off x="13842" y="15976"/>
                  <a:ext cx="3082" cy="4022"/>
                </a:xfrm>
                <a:prstGeom prst="rect">
                  <a:avLst/>
                </a:prstGeom>
                <a:noFill/>
                <a:ln w="3175">
                  <a:noFill/>
                  <a:miter lim="800000"/>
                  <a:headEnd/>
                  <a:tailEnd/>
                </a:ln>
                <a:effectLst/>
              </p:spPr>
              <p:txBody>
                <a:bodyPr lIns="12700" tIns="12700" rIns="12700" bIns="12700"/>
                <a:lstStyle/>
                <a:p>
                  <a:pPr algn="ctr" eaLnBrk="0" hangingPunct="0"/>
                  <a:r>
                    <a:rPr lang="el-GR" sz="2000" b="1"/>
                    <a:t>Γ</a:t>
                  </a:r>
                  <a:endParaRPr lang="en-US" sz="2000" b="1"/>
                </a:p>
              </p:txBody>
            </p:sp>
            <p:sp>
              <p:nvSpPr>
                <p:cNvPr id="33836" name="Line 44"/>
                <p:cNvSpPr>
                  <a:spLocks noChangeShapeType="1"/>
                </p:cNvSpPr>
                <p:nvPr/>
              </p:nvSpPr>
              <p:spPr bwMode="auto">
                <a:xfrm flipH="1" flipV="1">
                  <a:off x="11535" y="13291"/>
                  <a:ext cx="3082" cy="4022"/>
                </a:xfrm>
                <a:prstGeom prst="line">
                  <a:avLst/>
                </a:prstGeom>
                <a:noFill/>
                <a:ln w="3175">
                  <a:solidFill>
                    <a:srgbClr val="000000"/>
                  </a:solidFill>
                  <a:round/>
                  <a:headEnd type="none" w="sm" len="med"/>
                  <a:tailEnd type="triangle" w="sm" len="med"/>
                </a:ln>
                <a:effectLst/>
              </p:spPr>
              <p:txBody>
                <a:bodyPr/>
                <a:lstStyle/>
                <a:p>
                  <a:endParaRPr lang="el-GR"/>
                </a:p>
              </p:txBody>
            </p:sp>
            <p:sp>
              <p:nvSpPr>
                <p:cNvPr id="33837" name="Line 45"/>
                <p:cNvSpPr>
                  <a:spLocks noChangeShapeType="1"/>
                </p:cNvSpPr>
                <p:nvPr/>
              </p:nvSpPr>
              <p:spPr bwMode="auto">
                <a:xfrm flipH="1">
                  <a:off x="16918" y="2684"/>
                  <a:ext cx="775" cy="5360"/>
                </a:xfrm>
                <a:prstGeom prst="line">
                  <a:avLst/>
                </a:prstGeom>
                <a:noFill/>
                <a:ln w="3175">
                  <a:solidFill>
                    <a:srgbClr val="000000"/>
                  </a:solidFill>
                  <a:round/>
                  <a:headEnd type="none" w="sm" len="med"/>
                  <a:tailEnd type="triangle" w="sm" len="med"/>
                </a:ln>
                <a:effectLst/>
              </p:spPr>
              <p:txBody>
                <a:bodyPr/>
                <a:lstStyle/>
                <a:p>
                  <a:endParaRPr lang="el-GR"/>
                </a:p>
              </p:txBody>
            </p:sp>
            <p:grpSp>
              <p:nvGrpSpPr>
                <p:cNvPr id="33838" name="Group 46"/>
                <p:cNvGrpSpPr>
                  <a:grpSpLocks/>
                </p:cNvGrpSpPr>
                <p:nvPr/>
              </p:nvGrpSpPr>
              <p:grpSpPr bwMode="auto">
                <a:xfrm>
                  <a:off x="-2" y="1746"/>
                  <a:ext cx="16926" cy="14722"/>
                  <a:chOff x="0" y="1"/>
                  <a:chExt cx="19998" cy="19997"/>
                </a:xfrm>
              </p:grpSpPr>
              <p:sp>
                <p:nvSpPr>
                  <p:cNvPr id="33839" name="Oval 47"/>
                  <p:cNvSpPr>
                    <a:spLocks noChangeArrowheads="1"/>
                  </p:cNvSpPr>
                  <p:nvPr/>
                </p:nvSpPr>
                <p:spPr bwMode="auto">
                  <a:xfrm>
                    <a:off x="2726" y="10246"/>
                    <a:ext cx="1823" cy="3646"/>
                  </a:xfrm>
                  <a:prstGeom prst="ellipse">
                    <a:avLst/>
                  </a:prstGeom>
                  <a:noFill/>
                  <a:ln w="12700">
                    <a:solidFill>
                      <a:srgbClr val="000000"/>
                    </a:solidFill>
                    <a:round/>
                    <a:headEnd/>
                    <a:tailEnd/>
                  </a:ln>
                  <a:effectLst/>
                </p:spPr>
                <p:txBody>
                  <a:bodyPr/>
                  <a:lstStyle/>
                  <a:p>
                    <a:endParaRPr lang="el-GR"/>
                  </a:p>
                </p:txBody>
              </p:sp>
              <p:grpSp>
                <p:nvGrpSpPr>
                  <p:cNvPr id="33840" name="Group 48"/>
                  <p:cNvGrpSpPr>
                    <a:grpSpLocks/>
                  </p:cNvGrpSpPr>
                  <p:nvPr/>
                </p:nvGrpSpPr>
                <p:grpSpPr bwMode="auto">
                  <a:xfrm>
                    <a:off x="0" y="1"/>
                    <a:ext cx="19998" cy="19997"/>
                    <a:chOff x="-1" y="1"/>
                    <a:chExt cx="20001" cy="19997"/>
                  </a:xfrm>
                </p:grpSpPr>
                <p:sp>
                  <p:nvSpPr>
                    <p:cNvPr id="33841" name="Line 49"/>
                    <p:cNvSpPr>
                      <a:spLocks noChangeShapeType="1"/>
                    </p:cNvSpPr>
                    <p:nvPr/>
                  </p:nvSpPr>
                  <p:spPr bwMode="auto">
                    <a:xfrm flipV="1">
                      <a:off x="12721" y="7268"/>
                      <a:ext cx="6369" cy="7281"/>
                    </a:xfrm>
                    <a:prstGeom prst="line">
                      <a:avLst/>
                    </a:prstGeom>
                    <a:noFill/>
                    <a:ln w="3175">
                      <a:solidFill>
                        <a:srgbClr val="000000"/>
                      </a:solidFill>
                      <a:round/>
                      <a:headEnd type="none" w="sm" len="med"/>
                      <a:tailEnd type="none" w="sm" len="med"/>
                    </a:ln>
                    <a:effectLst/>
                  </p:spPr>
                  <p:txBody>
                    <a:bodyPr/>
                    <a:lstStyle/>
                    <a:p>
                      <a:endParaRPr lang="el-GR"/>
                    </a:p>
                  </p:txBody>
                </p:sp>
                <p:sp>
                  <p:nvSpPr>
                    <p:cNvPr id="33842" name="Line 50"/>
                    <p:cNvSpPr>
                      <a:spLocks noChangeShapeType="1"/>
                    </p:cNvSpPr>
                    <p:nvPr/>
                  </p:nvSpPr>
                  <p:spPr bwMode="auto">
                    <a:xfrm>
                      <a:off x="8178" y="14535"/>
                      <a:ext cx="5459" cy="1830"/>
                    </a:xfrm>
                    <a:prstGeom prst="line">
                      <a:avLst/>
                    </a:prstGeom>
                    <a:noFill/>
                    <a:ln w="3175">
                      <a:solidFill>
                        <a:srgbClr val="000000"/>
                      </a:solidFill>
                      <a:round/>
                      <a:headEnd type="none" w="sm" len="med"/>
                      <a:tailEnd type="none" w="sm" len="med"/>
                    </a:ln>
                    <a:effectLst/>
                  </p:spPr>
                  <p:txBody>
                    <a:bodyPr/>
                    <a:lstStyle/>
                    <a:p>
                      <a:endParaRPr lang="el-GR"/>
                    </a:p>
                  </p:txBody>
                </p:sp>
                <p:sp>
                  <p:nvSpPr>
                    <p:cNvPr id="33843" name="Line 51"/>
                    <p:cNvSpPr>
                      <a:spLocks noChangeShapeType="1"/>
                    </p:cNvSpPr>
                    <p:nvPr/>
                  </p:nvSpPr>
                  <p:spPr bwMode="auto">
                    <a:xfrm>
                      <a:off x="8178" y="12719"/>
                      <a:ext cx="5" cy="1830"/>
                    </a:xfrm>
                    <a:prstGeom prst="line">
                      <a:avLst/>
                    </a:prstGeom>
                    <a:noFill/>
                    <a:ln w="3175">
                      <a:solidFill>
                        <a:srgbClr val="000000"/>
                      </a:solidFill>
                      <a:round/>
                      <a:headEnd type="none" w="sm" len="med"/>
                      <a:tailEnd type="none" w="sm" len="med"/>
                    </a:ln>
                    <a:effectLst/>
                  </p:spPr>
                  <p:txBody>
                    <a:bodyPr/>
                    <a:lstStyle/>
                    <a:p>
                      <a:endParaRPr lang="el-GR"/>
                    </a:p>
                  </p:txBody>
                </p:sp>
                <p:sp>
                  <p:nvSpPr>
                    <p:cNvPr id="33844" name="Line 52"/>
                    <p:cNvSpPr>
                      <a:spLocks noChangeShapeType="1"/>
                    </p:cNvSpPr>
                    <p:nvPr/>
                  </p:nvSpPr>
                  <p:spPr bwMode="auto">
                    <a:xfrm>
                      <a:off x="19084" y="7268"/>
                      <a:ext cx="916" cy="1828"/>
                    </a:xfrm>
                    <a:prstGeom prst="line">
                      <a:avLst/>
                    </a:prstGeom>
                    <a:noFill/>
                    <a:ln w="3175">
                      <a:solidFill>
                        <a:srgbClr val="000000"/>
                      </a:solidFill>
                      <a:round/>
                      <a:headEnd type="none" w="sm" len="med"/>
                      <a:tailEnd type="none" w="sm" len="med"/>
                    </a:ln>
                    <a:effectLst/>
                  </p:spPr>
                  <p:txBody>
                    <a:bodyPr/>
                    <a:lstStyle/>
                    <a:p>
                      <a:endParaRPr lang="el-GR"/>
                    </a:p>
                  </p:txBody>
                </p:sp>
                <p:sp>
                  <p:nvSpPr>
                    <p:cNvPr id="33845" name="Line 53"/>
                    <p:cNvSpPr>
                      <a:spLocks noChangeShapeType="1"/>
                    </p:cNvSpPr>
                    <p:nvPr/>
                  </p:nvSpPr>
                  <p:spPr bwMode="auto">
                    <a:xfrm flipV="1">
                      <a:off x="8179" y="5452"/>
                      <a:ext cx="6367" cy="7279"/>
                    </a:xfrm>
                    <a:prstGeom prst="line">
                      <a:avLst/>
                    </a:prstGeom>
                    <a:noFill/>
                    <a:ln w="3175">
                      <a:solidFill>
                        <a:srgbClr val="000000"/>
                      </a:solidFill>
                      <a:round/>
                      <a:headEnd type="none" w="sm" len="med"/>
                      <a:tailEnd type="none" w="sm" len="med"/>
                    </a:ln>
                    <a:effectLst/>
                  </p:spPr>
                  <p:txBody>
                    <a:bodyPr/>
                    <a:lstStyle/>
                    <a:p>
                      <a:endParaRPr lang="el-GR"/>
                    </a:p>
                  </p:txBody>
                </p:sp>
                <p:sp>
                  <p:nvSpPr>
                    <p:cNvPr id="33846" name="Line 54"/>
                    <p:cNvSpPr>
                      <a:spLocks noChangeShapeType="1"/>
                    </p:cNvSpPr>
                    <p:nvPr/>
                  </p:nvSpPr>
                  <p:spPr bwMode="auto">
                    <a:xfrm>
                      <a:off x="8179" y="12719"/>
                      <a:ext cx="4549" cy="1830"/>
                    </a:xfrm>
                    <a:prstGeom prst="line">
                      <a:avLst/>
                    </a:prstGeom>
                    <a:noFill/>
                    <a:ln w="3175">
                      <a:solidFill>
                        <a:srgbClr val="000000"/>
                      </a:solidFill>
                      <a:round/>
                      <a:headEnd type="none" w="sm" len="med"/>
                      <a:tailEnd type="none" w="sm" len="med"/>
                    </a:ln>
                    <a:effectLst/>
                  </p:spPr>
                  <p:txBody>
                    <a:bodyPr/>
                    <a:lstStyle/>
                    <a:p>
                      <a:endParaRPr lang="el-GR"/>
                    </a:p>
                  </p:txBody>
                </p:sp>
                <p:sp>
                  <p:nvSpPr>
                    <p:cNvPr id="33847" name="Line 55"/>
                    <p:cNvSpPr>
                      <a:spLocks noChangeShapeType="1"/>
                    </p:cNvSpPr>
                    <p:nvPr/>
                  </p:nvSpPr>
                  <p:spPr bwMode="auto">
                    <a:xfrm>
                      <a:off x="14539" y="5452"/>
                      <a:ext cx="4551" cy="1828"/>
                    </a:xfrm>
                    <a:prstGeom prst="line">
                      <a:avLst/>
                    </a:prstGeom>
                    <a:noFill/>
                    <a:ln w="3175">
                      <a:solidFill>
                        <a:srgbClr val="000000"/>
                      </a:solidFill>
                      <a:round/>
                      <a:headEnd type="none" w="sm" len="med"/>
                      <a:tailEnd type="none" w="sm" len="med"/>
                    </a:ln>
                    <a:effectLst/>
                  </p:spPr>
                  <p:txBody>
                    <a:bodyPr/>
                    <a:lstStyle/>
                    <a:p>
                      <a:endParaRPr lang="el-GR"/>
                    </a:p>
                  </p:txBody>
                </p:sp>
                <p:sp>
                  <p:nvSpPr>
                    <p:cNvPr id="33848" name="Line 56"/>
                    <p:cNvSpPr>
                      <a:spLocks noChangeShapeType="1"/>
                    </p:cNvSpPr>
                    <p:nvPr/>
                  </p:nvSpPr>
                  <p:spPr bwMode="auto">
                    <a:xfrm flipV="1">
                      <a:off x="13632" y="9096"/>
                      <a:ext cx="6368" cy="7281"/>
                    </a:xfrm>
                    <a:prstGeom prst="line">
                      <a:avLst/>
                    </a:prstGeom>
                    <a:noFill/>
                    <a:ln w="3175">
                      <a:solidFill>
                        <a:srgbClr val="000000"/>
                      </a:solidFill>
                      <a:round/>
                      <a:headEnd type="none" w="sm" len="med"/>
                      <a:tailEnd type="none" w="sm" len="med"/>
                    </a:ln>
                    <a:effectLst/>
                  </p:spPr>
                  <p:txBody>
                    <a:bodyPr/>
                    <a:lstStyle/>
                    <a:p>
                      <a:endParaRPr lang="el-GR"/>
                    </a:p>
                  </p:txBody>
                </p:sp>
                <p:sp>
                  <p:nvSpPr>
                    <p:cNvPr id="33849" name="Line 57"/>
                    <p:cNvSpPr>
                      <a:spLocks noChangeShapeType="1"/>
                    </p:cNvSpPr>
                    <p:nvPr/>
                  </p:nvSpPr>
                  <p:spPr bwMode="auto">
                    <a:xfrm>
                      <a:off x="-1" y="7268"/>
                      <a:ext cx="5" cy="9097"/>
                    </a:xfrm>
                    <a:prstGeom prst="line">
                      <a:avLst/>
                    </a:prstGeom>
                    <a:noFill/>
                    <a:ln w="3175">
                      <a:solidFill>
                        <a:srgbClr val="000000"/>
                      </a:solidFill>
                      <a:round/>
                      <a:headEnd type="none" w="sm" len="med"/>
                      <a:tailEnd type="none" w="sm" len="med"/>
                    </a:ln>
                    <a:effectLst/>
                  </p:spPr>
                  <p:txBody>
                    <a:bodyPr/>
                    <a:lstStyle/>
                    <a:p>
                      <a:endParaRPr lang="el-GR"/>
                    </a:p>
                  </p:txBody>
                </p:sp>
                <p:sp>
                  <p:nvSpPr>
                    <p:cNvPr id="33850" name="Line 58"/>
                    <p:cNvSpPr>
                      <a:spLocks noChangeShapeType="1"/>
                    </p:cNvSpPr>
                    <p:nvPr/>
                  </p:nvSpPr>
                  <p:spPr bwMode="auto">
                    <a:xfrm>
                      <a:off x="-1" y="16351"/>
                      <a:ext cx="3640" cy="3647"/>
                    </a:xfrm>
                    <a:prstGeom prst="line">
                      <a:avLst/>
                    </a:prstGeom>
                    <a:noFill/>
                    <a:ln w="3175">
                      <a:solidFill>
                        <a:srgbClr val="000000"/>
                      </a:solidFill>
                      <a:round/>
                      <a:headEnd type="none" w="sm" len="med"/>
                      <a:tailEnd type="none" w="sm" len="med"/>
                    </a:ln>
                    <a:effectLst/>
                  </p:spPr>
                  <p:txBody>
                    <a:bodyPr/>
                    <a:lstStyle/>
                    <a:p>
                      <a:endParaRPr lang="el-GR"/>
                    </a:p>
                  </p:txBody>
                </p:sp>
                <p:sp>
                  <p:nvSpPr>
                    <p:cNvPr id="33851" name="Line 59"/>
                    <p:cNvSpPr>
                      <a:spLocks noChangeShapeType="1"/>
                    </p:cNvSpPr>
                    <p:nvPr/>
                  </p:nvSpPr>
                  <p:spPr bwMode="auto">
                    <a:xfrm flipH="1">
                      <a:off x="-1" y="3647"/>
                      <a:ext cx="3640" cy="3647"/>
                    </a:xfrm>
                    <a:prstGeom prst="line">
                      <a:avLst/>
                    </a:prstGeom>
                    <a:noFill/>
                    <a:ln w="3175">
                      <a:solidFill>
                        <a:srgbClr val="000000"/>
                      </a:solidFill>
                      <a:round/>
                      <a:headEnd type="none" w="sm" len="med"/>
                      <a:tailEnd type="none" w="sm" len="med"/>
                    </a:ln>
                    <a:effectLst/>
                  </p:spPr>
                  <p:txBody>
                    <a:bodyPr/>
                    <a:lstStyle/>
                    <a:p>
                      <a:endParaRPr lang="el-GR"/>
                    </a:p>
                  </p:txBody>
                </p:sp>
                <p:sp>
                  <p:nvSpPr>
                    <p:cNvPr id="33852" name="Line 60"/>
                    <p:cNvSpPr>
                      <a:spLocks noChangeShapeType="1"/>
                    </p:cNvSpPr>
                    <p:nvPr/>
                  </p:nvSpPr>
                  <p:spPr bwMode="auto">
                    <a:xfrm flipH="1">
                      <a:off x="3634" y="16351"/>
                      <a:ext cx="3642" cy="3647"/>
                    </a:xfrm>
                    <a:prstGeom prst="line">
                      <a:avLst/>
                    </a:prstGeom>
                    <a:noFill/>
                    <a:ln w="3175">
                      <a:solidFill>
                        <a:srgbClr val="000000"/>
                      </a:solidFill>
                      <a:round/>
                      <a:headEnd type="none" w="sm" len="med"/>
                      <a:tailEnd type="none" w="sm" len="med"/>
                    </a:ln>
                    <a:effectLst/>
                  </p:spPr>
                  <p:txBody>
                    <a:bodyPr/>
                    <a:lstStyle/>
                    <a:p>
                      <a:endParaRPr lang="el-GR"/>
                    </a:p>
                  </p:txBody>
                </p:sp>
                <p:sp>
                  <p:nvSpPr>
                    <p:cNvPr id="33853" name="Line 61"/>
                    <p:cNvSpPr>
                      <a:spLocks noChangeShapeType="1"/>
                    </p:cNvSpPr>
                    <p:nvPr/>
                  </p:nvSpPr>
                  <p:spPr bwMode="auto">
                    <a:xfrm flipV="1">
                      <a:off x="3634" y="16351"/>
                      <a:ext cx="9095" cy="3647"/>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33854" name="Group 62"/>
                    <p:cNvGrpSpPr>
                      <a:grpSpLocks/>
                    </p:cNvGrpSpPr>
                    <p:nvPr/>
                  </p:nvGrpSpPr>
                  <p:grpSpPr bwMode="auto">
                    <a:xfrm>
                      <a:off x="3634" y="1"/>
                      <a:ext cx="12728" cy="16364"/>
                      <a:chOff x="0" y="1"/>
                      <a:chExt cx="20001" cy="19999"/>
                    </a:xfrm>
                  </p:grpSpPr>
                  <p:sp>
                    <p:nvSpPr>
                      <p:cNvPr id="33855" name="Line 63"/>
                      <p:cNvSpPr>
                        <a:spLocks noChangeShapeType="1"/>
                      </p:cNvSpPr>
                      <p:nvPr/>
                    </p:nvSpPr>
                    <p:spPr bwMode="auto">
                      <a:xfrm>
                        <a:off x="5712" y="8882"/>
                        <a:ext cx="11" cy="11118"/>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33856" name="Group 64"/>
                      <p:cNvGrpSpPr>
                        <a:grpSpLocks/>
                      </p:cNvGrpSpPr>
                      <p:nvPr/>
                    </p:nvGrpSpPr>
                    <p:grpSpPr bwMode="auto">
                      <a:xfrm>
                        <a:off x="0" y="1"/>
                        <a:ext cx="20001" cy="8913"/>
                        <a:chOff x="0" y="0"/>
                        <a:chExt cx="20001" cy="20000"/>
                      </a:xfrm>
                    </p:grpSpPr>
                    <p:sp>
                      <p:nvSpPr>
                        <p:cNvPr id="33857" name="Line 65"/>
                        <p:cNvSpPr>
                          <a:spLocks noChangeShapeType="1"/>
                        </p:cNvSpPr>
                        <p:nvPr/>
                      </p:nvSpPr>
                      <p:spPr bwMode="auto">
                        <a:xfrm>
                          <a:off x="0" y="9999"/>
                          <a:ext cx="5723" cy="10001"/>
                        </a:xfrm>
                        <a:prstGeom prst="line">
                          <a:avLst/>
                        </a:prstGeom>
                        <a:noFill/>
                        <a:ln w="3175">
                          <a:solidFill>
                            <a:srgbClr val="000000"/>
                          </a:solidFill>
                          <a:round/>
                          <a:headEnd type="none" w="sm" len="med"/>
                          <a:tailEnd type="none" w="sm" len="med"/>
                        </a:ln>
                        <a:effectLst/>
                      </p:spPr>
                      <p:txBody>
                        <a:bodyPr/>
                        <a:lstStyle/>
                        <a:p>
                          <a:endParaRPr lang="el-GR"/>
                        </a:p>
                      </p:txBody>
                    </p:sp>
                    <p:grpSp>
                      <p:nvGrpSpPr>
                        <p:cNvPr id="33858" name="Group 66"/>
                        <p:cNvGrpSpPr>
                          <a:grpSpLocks/>
                        </p:cNvGrpSpPr>
                        <p:nvPr/>
                      </p:nvGrpSpPr>
                      <p:grpSpPr bwMode="auto">
                        <a:xfrm>
                          <a:off x="0" y="0"/>
                          <a:ext cx="20001" cy="20000"/>
                          <a:chOff x="0" y="0"/>
                          <a:chExt cx="20000" cy="20000"/>
                        </a:xfrm>
                      </p:grpSpPr>
                      <p:sp>
                        <p:nvSpPr>
                          <p:cNvPr id="33859" name="Line 67"/>
                          <p:cNvSpPr>
                            <a:spLocks noChangeShapeType="1"/>
                          </p:cNvSpPr>
                          <p:nvPr/>
                        </p:nvSpPr>
                        <p:spPr bwMode="auto">
                          <a:xfrm flipV="1">
                            <a:off x="5712" y="9999"/>
                            <a:ext cx="14288" cy="10001"/>
                          </a:xfrm>
                          <a:prstGeom prst="line">
                            <a:avLst/>
                          </a:prstGeom>
                          <a:noFill/>
                          <a:ln w="3175">
                            <a:solidFill>
                              <a:srgbClr val="000000"/>
                            </a:solidFill>
                            <a:round/>
                            <a:headEnd type="none" w="sm" len="med"/>
                            <a:tailEnd type="none" w="sm" len="med"/>
                          </a:ln>
                          <a:effectLst/>
                        </p:spPr>
                        <p:txBody>
                          <a:bodyPr/>
                          <a:lstStyle/>
                          <a:p>
                            <a:endParaRPr lang="el-GR"/>
                          </a:p>
                        </p:txBody>
                      </p:sp>
                      <p:sp>
                        <p:nvSpPr>
                          <p:cNvPr id="33860" name="Line 68"/>
                          <p:cNvSpPr>
                            <a:spLocks noChangeShapeType="1"/>
                          </p:cNvSpPr>
                          <p:nvPr/>
                        </p:nvSpPr>
                        <p:spPr bwMode="auto">
                          <a:xfrm flipV="1">
                            <a:off x="0" y="0"/>
                            <a:ext cx="14291" cy="9999"/>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33861" name="Line 69"/>
                        <p:cNvSpPr>
                          <a:spLocks noChangeShapeType="1"/>
                        </p:cNvSpPr>
                        <p:nvPr/>
                      </p:nvSpPr>
                      <p:spPr bwMode="auto">
                        <a:xfrm>
                          <a:off x="14279" y="0"/>
                          <a:ext cx="5722" cy="9999"/>
                        </a:xfrm>
                        <a:prstGeom prst="line">
                          <a:avLst/>
                        </a:prstGeom>
                        <a:noFill/>
                        <a:ln w="3175">
                          <a:solidFill>
                            <a:srgbClr val="000000"/>
                          </a:solidFill>
                          <a:round/>
                          <a:headEnd type="none" w="sm" len="med"/>
                          <a:tailEnd type="none" w="sm" len="med"/>
                        </a:ln>
                        <a:effectLst/>
                      </p:spPr>
                      <p:txBody>
                        <a:bodyPr/>
                        <a:lstStyle/>
                        <a:p>
                          <a:endParaRPr lang="el-GR"/>
                        </a:p>
                      </p:txBody>
                    </p:sp>
                  </p:grpSp>
                </p:grpSp>
                <p:sp>
                  <p:nvSpPr>
                    <p:cNvPr id="33862" name="Line 70"/>
                    <p:cNvSpPr>
                      <a:spLocks noChangeShapeType="1"/>
                    </p:cNvSpPr>
                    <p:nvPr/>
                  </p:nvSpPr>
                  <p:spPr bwMode="auto">
                    <a:xfrm>
                      <a:off x="16358" y="3633"/>
                      <a:ext cx="4" cy="1831"/>
                    </a:xfrm>
                    <a:prstGeom prst="line">
                      <a:avLst/>
                    </a:prstGeom>
                    <a:noFill/>
                    <a:ln w="3175">
                      <a:solidFill>
                        <a:srgbClr val="000000"/>
                      </a:solidFill>
                      <a:round/>
                      <a:headEnd type="none" w="sm" len="med"/>
                      <a:tailEnd type="none" w="sm" len="med"/>
                    </a:ln>
                    <a:effectLst/>
                  </p:spPr>
                  <p:txBody>
                    <a:bodyPr/>
                    <a:lstStyle/>
                    <a:p>
                      <a:endParaRPr lang="el-GR"/>
                    </a:p>
                  </p:txBody>
                </p:sp>
                <p:sp>
                  <p:nvSpPr>
                    <p:cNvPr id="33863" name="Line 71"/>
                    <p:cNvSpPr>
                      <a:spLocks noChangeShapeType="1"/>
                    </p:cNvSpPr>
                    <p:nvPr/>
                  </p:nvSpPr>
                  <p:spPr bwMode="auto">
                    <a:xfrm flipV="1">
                      <a:off x="7269" y="15683"/>
                      <a:ext cx="2733" cy="682"/>
                    </a:xfrm>
                    <a:prstGeom prst="line">
                      <a:avLst/>
                    </a:prstGeom>
                    <a:noFill/>
                    <a:ln w="3175">
                      <a:solidFill>
                        <a:srgbClr val="000000"/>
                      </a:solidFill>
                      <a:round/>
                      <a:headEnd type="none" w="sm" len="med"/>
                      <a:tailEnd type="none" w="sm" len="med"/>
                    </a:ln>
                    <a:effectLst/>
                  </p:spPr>
                  <p:txBody>
                    <a:bodyPr/>
                    <a:lstStyle/>
                    <a:p>
                      <a:endParaRPr lang="el-GR"/>
                    </a:p>
                  </p:txBody>
                </p:sp>
              </p:grpSp>
            </p:grpSp>
            <p:sp>
              <p:nvSpPr>
                <p:cNvPr id="33864" name="Line 72"/>
                <p:cNvSpPr>
                  <a:spLocks noChangeShapeType="1"/>
                </p:cNvSpPr>
                <p:nvPr/>
              </p:nvSpPr>
              <p:spPr bwMode="auto">
                <a:xfrm>
                  <a:off x="5381" y="8034"/>
                  <a:ext cx="6" cy="4022"/>
                </a:xfrm>
                <a:prstGeom prst="line">
                  <a:avLst/>
                </a:prstGeom>
                <a:noFill/>
                <a:ln w="3175">
                  <a:solidFill>
                    <a:srgbClr val="000000"/>
                  </a:solidFill>
                  <a:round/>
                  <a:headEnd type="none" w="sm" len="med"/>
                  <a:tailEnd type="triangle" w="sm" len="med"/>
                </a:ln>
                <a:effectLst/>
              </p:spPr>
              <p:txBody>
                <a:bodyPr/>
                <a:lstStyle/>
                <a:p>
                  <a:endParaRPr lang="el-GR"/>
                </a:p>
              </p:txBody>
            </p:sp>
          </p:grpSp>
        </p:grpSp>
      </p:grpSp>
      <p:sp>
        <p:nvSpPr>
          <p:cNvPr id="33865" name="Text Box 73"/>
          <p:cNvSpPr txBox="1">
            <a:spLocks noChangeArrowheads="1"/>
          </p:cNvSpPr>
          <p:nvPr/>
        </p:nvSpPr>
        <p:spPr bwMode="auto">
          <a:xfrm>
            <a:off x="228600" y="4057650"/>
            <a:ext cx="8534400" cy="2647950"/>
          </a:xfrm>
          <a:prstGeom prst="rect">
            <a:avLst/>
          </a:prstGeom>
          <a:noFill/>
          <a:ln w="9525">
            <a:noFill/>
            <a:miter lim="800000"/>
            <a:headEnd/>
            <a:tailEnd/>
          </a:ln>
          <a:effectLst/>
        </p:spPr>
        <p:txBody>
          <a:bodyPr>
            <a:spAutoFit/>
          </a:bodyPr>
          <a:lstStyle/>
          <a:p>
            <a:pPr algn="just">
              <a:spcBef>
                <a:spcPct val="50000"/>
              </a:spcBef>
            </a:pPr>
            <a:r>
              <a:rPr lang="el-GR">
                <a:cs typeface="Times New Roman" charset="0"/>
              </a:rPr>
              <a:t>Ακόμη και με την εφαρμογή κεκλιμένου κοπτικού μέσου οι τομές θα γίνονται κάθετα στις ίνες του ξύλου με αποτέλεσμα τη δημιουργία τραχείας και υποβαθμισμένης ποιοτικά επιφάνειας στο παραγόμενο κατεργασμένο ξυλοτεμάχιο. Το πρόβλημα διευθετείται με την τοποθέτηση του κοπτικού μέσου με τέτοιο τρόπο ώστε να σχηματίζεται γωνία ανάμεσα στην ακμή του μαχαιριού και την κατεύθυνση των ινών του ξυλοτεμαχίου</a:t>
            </a:r>
            <a:r>
              <a:rPr lang="el-GR"/>
              <a:t>.</a:t>
            </a:r>
            <a:endParaRPr lang="en-GB"/>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33794"/>
                                        </p:tgtEl>
                                        <p:attrNameLst>
                                          <p:attrName>style.visibility</p:attrName>
                                        </p:attrNameLst>
                                      </p:cBhvr>
                                      <p:to>
                                        <p:strVal val="visible"/>
                                      </p:to>
                                    </p:set>
                                    <p:anim calcmode="lin" valueType="num">
                                      <p:cBhvr>
                                        <p:cTn id="7" dur="300" fill="hold"/>
                                        <p:tgtEl>
                                          <p:spTgt spid="33794"/>
                                        </p:tgtEl>
                                        <p:attrNameLst>
                                          <p:attrName>ppt_w</p:attrName>
                                        </p:attrNameLst>
                                      </p:cBhvr>
                                      <p:tavLst>
                                        <p:tav tm="0">
                                          <p:val>
                                            <p:strVal val="2/3*#ppt_w"/>
                                          </p:val>
                                        </p:tav>
                                        <p:tav tm="100000">
                                          <p:val>
                                            <p:strVal val="#ppt_w"/>
                                          </p:val>
                                        </p:tav>
                                      </p:tavLst>
                                    </p:anim>
                                    <p:anim calcmode="lin" valueType="num">
                                      <p:cBhvr>
                                        <p:cTn id="8" dur="300" fill="hold"/>
                                        <p:tgtEl>
                                          <p:spTgt spid="33794"/>
                                        </p:tgtEl>
                                        <p:attrNameLst>
                                          <p:attrName>ppt_h</p:attrName>
                                        </p:attrNameLst>
                                      </p:cBhvr>
                                      <p:tavLst>
                                        <p:tav tm="0">
                                          <p:val>
                                            <p:strVal val="2/3*#ppt_h"/>
                                          </p:val>
                                        </p:tav>
                                        <p:tav tm="100000">
                                          <p:val>
                                            <p:strVal val="#ppt_h"/>
                                          </p:val>
                                        </p:tav>
                                      </p:tavLst>
                                    </p:anim>
                                  </p:childTnLst>
                                </p:cTn>
                              </p:par>
                            </p:childTnLst>
                          </p:cTn>
                        </p:par>
                        <p:par>
                          <p:cTn id="9" fill="hold">
                            <p:stCondLst>
                              <p:cond delay="3300"/>
                            </p:stCondLst>
                            <p:childTnLst>
                              <p:par>
                                <p:cTn id="10" presetID="9" presetClass="entr" presetSubtype="0" fill="hold" nodeType="after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dissolve">
                                      <p:cBhvr>
                                        <p:cTn id="12" dur="500"/>
                                        <p:tgtEl>
                                          <p:spTgt spid="33795"/>
                                        </p:tgtEl>
                                      </p:cBhvr>
                                    </p:animEffect>
                                  </p:childTnLst>
                                </p:cTn>
                              </p:par>
                            </p:childTnLst>
                          </p:cTn>
                        </p:par>
                        <p:par>
                          <p:cTn id="13" fill="hold">
                            <p:stCondLst>
                              <p:cond delay="3800"/>
                            </p:stCondLst>
                            <p:childTnLst>
                              <p:par>
                                <p:cTn id="14" presetID="5" presetClass="entr" presetSubtype="5" fill="hold" grpId="0" nodeType="afterEffect">
                                  <p:stCondLst>
                                    <p:cond delay="0"/>
                                  </p:stCondLst>
                                  <p:childTnLst>
                                    <p:set>
                                      <p:cBhvr>
                                        <p:cTn id="15" dur="1" fill="hold">
                                          <p:stCondLst>
                                            <p:cond delay="0"/>
                                          </p:stCondLst>
                                        </p:cTn>
                                        <p:tgtEl>
                                          <p:spTgt spid="33865">
                                            <p:txEl>
                                              <p:pRg st="0" end="0"/>
                                            </p:txEl>
                                          </p:spTgt>
                                        </p:tgtEl>
                                        <p:attrNameLst>
                                          <p:attrName>style.visibility</p:attrName>
                                        </p:attrNameLst>
                                      </p:cBhvr>
                                      <p:to>
                                        <p:strVal val="visible"/>
                                      </p:to>
                                    </p:set>
                                    <p:animEffect transition="in" filter="checkerboard(down)">
                                      <p:cBhvr>
                                        <p:cTn id="16" dur="500"/>
                                        <p:tgtEl>
                                          <p:spTgt spid="338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865" grpId="0" build="p"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533400"/>
            <a:ext cx="7772400" cy="1143000"/>
          </a:xfrm>
        </p:spPr>
        <p:txBody>
          <a:bodyPr/>
          <a:lstStyle/>
          <a:p>
            <a:r>
              <a:rPr lang="el-GR" sz="3600" b="1" i="1">
                <a:effectLst>
                  <a:outerShdw blurRad="38100" dist="38100" dir="2700000" algn="tl">
                    <a:srgbClr val="FFFFFF"/>
                  </a:outerShdw>
                </a:effectLst>
              </a:rPr>
              <a:t>ΚΑΤΕΥΘΥΝΣΗ ΚΙΝΗΣΗΣ ΤΟΥ ΚΟΠΤΙΚΟΥ ΜΕΣΟΥ ΣΕ ΣΧΕΣΗ ΜΕ ΤΗΝ ΣΧΗΜΑΤΙΖΟΜΕΝΗ ΕΠΙΦΑΝΕΙΑ </a:t>
            </a:r>
            <a:endParaRPr lang="en-GB" sz="3600" b="1" i="1">
              <a:effectLst>
                <a:outerShdw blurRad="38100" dist="38100" dir="2700000" algn="tl">
                  <a:srgbClr val="FFFFFF"/>
                </a:outerShdw>
              </a:effectLst>
            </a:endParaRPr>
          </a:p>
        </p:txBody>
      </p:sp>
      <p:grpSp>
        <p:nvGrpSpPr>
          <p:cNvPr id="34819" name="Group 3"/>
          <p:cNvGrpSpPr>
            <a:grpSpLocks/>
          </p:cNvGrpSpPr>
          <p:nvPr/>
        </p:nvGrpSpPr>
        <p:grpSpPr bwMode="auto">
          <a:xfrm>
            <a:off x="838200" y="2209800"/>
            <a:ext cx="7467600" cy="4419600"/>
            <a:chOff x="5" y="-4189"/>
            <a:chExt cx="19994" cy="24716"/>
          </a:xfrm>
        </p:grpSpPr>
        <p:sp>
          <p:nvSpPr>
            <p:cNvPr id="34820" name="Line 4"/>
            <p:cNvSpPr>
              <a:spLocks noChangeShapeType="1"/>
            </p:cNvSpPr>
            <p:nvPr/>
          </p:nvSpPr>
          <p:spPr bwMode="auto">
            <a:xfrm>
              <a:off x="16071" y="17763"/>
              <a:ext cx="2502" cy="4"/>
            </a:xfrm>
            <a:prstGeom prst="line">
              <a:avLst/>
            </a:prstGeom>
            <a:noFill/>
            <a:ln w="3175">
              <a:solidFill>
                <a:srgbClr val="000000"/>
              </a:solidFill>
              <a:round/>
              <a:headEnd type="none" w="sm" len="med"/>
              <a:tailEnd type="triangle" w="sm" len="med"/>
            </a:ln>
            <a:effectLst/>
          </p:spPr>
          <p:txBody>
            <a:bodyPr/>
            <a:lstStyle/>
            <a:p>
              <a:endParaRPr lang="el-GR"/>
            </a:p>
          </p:txBody>
        </p:sp>
        <p:sp>
          <p:nvSpPr>
            <p:cNvPr id="34821" name="Rectangle 5"/>
            <p:cNvSpPr>
              <a:spLocks noChangeArrowheads="1"/>
            </p:cNvSpPr>
            <p:nvPr/>
          </p:nvSpPr>
          <p:spPr bwMode="auto">
            <a:xfrm>
              <a:off x="15357" y="18311"/>
              <a:ext cx="4642" cy="2216"/>
            </a:xfrm>
            <a:prstGeom prst="rect">
              <a:avLst/>
            </a:prstGeom>
            <a:noFill/>
            <a:ln w="3175">
              <a:noFill/>
              <a:miter lim="800000"/>
              <a:headEnd/>
              <a:tailEnd/>
            </a:ln>
            <a:effectLst/>
          </p:spPr>
          <p:txBody>
            <a:bodyPr lIns="12700" tIns="12700" rIns="12700" bIns="12700"/>
            <a:lstStyle/>
            <a:p>
              <a:pPr algn="ctr" eaLnBrk="0" hangingPunct="0"/>
              <a:r>
                <a:rPr lang="el-GR" sz="1400" b="1"/>
                <a:t>Κατεύθυνση κίνησης κοπτικού μεσου</a:t>
              </a:r>
              <a:endParaRPr lang="en-US" sz="1400" b="1"/>
            </a:p>
          </p:txBody>
        </p:sp>
        <p:grpSp>
          <p:nvGrpSpPr>
            <p:cNvPr id="34822" name="Group 6"/>
            <p:cNvGrpSpPr>
              <a:grpSpLocks/>
            </p:cNvGrpSpPr>
            <p:nvPr/>
          </p:nvGrpSpPr>
          <p:grpSpPr bwMode="auto">
            <a:xfrm>
              <a:off x="5" y="-1701"/>
              <a:ext cx="5717" cy="4412"/>
              <a:chOff x="-2" y="-1"/>
              <a:chExt cx="20002" cy="20001"/>
            </a:xfrm>
          </p:grpSpPr>
          <p:grpSp>
            <p:nvGrpSpPr>
              <p:cNvPr id="34823" name="Group 7"/>
              <p:cNvGrpSpPr>
                <a:grpSpLocks/>
              </p:cNvGrpSpPr>
              <p:nvPr/>
            </p:nvGrpSpPr>
            <p:grpSpPr bwMode="auto">
              <a:xfrm>
                <a:off x="18737" y="4986"/>
                <a:ext cx="1263" cy="15014"/>
                <a:chOff x="0" y="0"/>
                <a:chExt cx="20000" cy="20000"/>
              </a:xfrm>
            </p:grpSpPr>
            <p:sp>
              <p:nvSpPr>
                <p:cNvPr id="34824" name="Arc 8"/>
                <p:cNvSpPr>
                  <a:spLocks/>
                </p:cNvSpPr>
                <p:nvPr/>
              </p:nvSpPr>
              <p:spPr bwMode="auto">
                <a:xfrm>
                  <a:off x="0" y="0"/>
                  <a:ext cx="20000" cy="1002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825" name="Arc 9"/>
                <p:cNvSpPr>
                  <a:spLocks/>
                </p:cNvSpPr>
                <p:nvPr/>
              </p:nvSpPr>
              <p:spPr bwMode="auto">
                <a:xfrm flipV="1">
                  <a:off x="0" y="9976"/>
                  <a:ext cx="20000" cy="1002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grpSp>
            <p:nvGrpSpPr>
              <p:cNvPr id="34826" name="Group 10"/>
              <p:cNvGrpSpPr>
                <a:grpSpLocks/>
              </p:cNvGrpSpPr>
              <p:nvPr/>
            </p:nvGrpSpPr>
            <p:grpSpPr bwMode="auto">
              <a:xfrm>
                <a:off x="-2" y="-1"/>
                <a:ext cx="19995" cy="20001"/>
                <a:chOff x="0" y="0"/>
                <a:chExt cx="20002" cy="20000"/>
              </a:xfrm>
            </p:grpSpPr>
            <p:sp>
              <p:nvSpPr>
                <p:cNvPr id="34827" name="Oval 11"/>
                <p:cNvSpPr>
                  <a:spLocks noChangeArrowheads="1"/>
                </p:cNvSpPr>
                <p:nvPr/>
              </p:nvSpPr>
              <p:spPr bwMode="auto">
                <a:xfrm>
                  <a:off x="4991" y="4987"/>
                  <a:ext cx="2520" cy="15013"/>
                </a:xfrm>
                <a:prstGeom prst="ellipse">
                  <a:avLst/>
                </a:prstGeom>
                <a:noFill/>
                <a:ln w="25400">
                  <a:solidFill>
                    <a:srgbClr val="000000"/>
                  </a:solidFill>
                  <a:round/>
                  <a:headEnd/>
                  <a:tailEnd/>
                </a:ln>
                <a:effectLst/>
              </p:spPr>
              <p:txBody>
                <a:bodyPr/>
                <a:lstStyle/>
                <a:p>
                  <a:endParaRPr lang="el-GR"/>
                </a:p>
              </p:txBody>
            </p:sp>
            <p:sp>
              <p:nvSpPr>
                <p:cNvPr id="34828" name="Line 12"/>
                <p:cNvSpPr>
                  <a:spLocks noChangeShapeType="1"/>
                </p:cNvSpPr>
                <p:nvPr/>
              </p:nvSpPr>
              <p:spPr bwMode="auto">
                <a:xfrm>
                  <a:off x="6244" y="4987"/>
                  <a:ext cx="12512" cy="18"/>
                </a:xfrm>
                <a:prstGeom prst="line">
                  <a:avLst/>
                </a:prstGeom>
                <a:noFill/>
                <a:ln w="25400">
                  <a:solidFill>
                    <a:srgbClr val="000000"/>
                  </a:solidFill>
                  <a:round/>
                  <a:headEnd type="none" w="sm" len="med"/>
                  <a:tailEnd type="none" w="sm" len="med"/>
                </a:ln>
                <a:effectLst/>
              </p:spPr>
              <p:txBody>
                <a:bodyPr/>
                <a:lstStyle/>
                <a:p>
                  <a:endParaRPr lang="el-GR"/>
                </a:p>
              </p:txBody>
            </p:sp>
            <p:sp>
              <p:nvSpPr>
                <p:cNvPr id="34829" name="Line 13"/>
                <p:cNvSpPr>
                  <a:spLocks noChangeShapeType="1"/>
                </p:cNvSpPr>
                <p:nvPr/>
              </p:nvSpPr>
              <p:spPr bwMode="auto">
                <a:xfrm>
                  <a:off x="6244" y="19982"/>
                  <a:ext cx="12512" cy="18"/>
                </a:xfrm>
                <a:prstGeom prst="line">
                  <a:avLst/>
                </a:prstGeom>
                <a:noFill/>
                <a:ln w="25400">
                  <a:solidFill>
                    <a:srgbClr val="000000"/>
                  </a:solidFill>
                  <a:round/>
                  <a:headEnd type="none" w="sm" len="med"/>
                  <a:tailEnd type="none" w="sm" len="med"/>
                </a:ln>
                <a:effectLst/>
              </p:spPr>
              <p:txBody>
                <a:bodyPr/>
                <a:lstStyle/>
                <a:p>
                  <a:endParaRPr lang="el-GR"/>
                </a:p>
              </p:txBody>
            </p:sp>
            <p:sp>
              <p:nvSpPr>
                <p:cNvPr id="34830" name="Line 14"/>
                <p:cNvSpPr>
                  <a:spLocks noChangeShapeType="1"/>
                </p:cNvSpPr>
                <p:nvPr/>
              </p:nvSpPr>
              <p:spPr bwMode="auto">
                <a:xfrm>
                  <a:off x="7490" y="7471"/>
                  <a:ext cx="12512" cy="18"/>
                </a:xfrm>
                <a:prstGeom prst="line">
                  <a:avLst/>
                </a:prstGeom>
                <a:noFill/>
                <a:ln w="3175">
                  <a:solidFill>
                    <a:srgbClr val="000000"/>
                  </a:solidFill>
                  <a:round/>
                  <a:headEnd type="none" w="sm" len="med"/>
                  <a:tailEnd type="none" w="sm" len="med"/>
                </a:ln>
                <a:effectLst/>
              </p:spPr>
              <p:txBody>
                <a:bodyPr/>
                <a:lstStyle/>
                <a:p>
                  <a:endParaRPr lang="el-GR"/>
                </a:p>
              </p:txBody>
            </p:sp>
            <p:sp>
              <p:nvSpPr>
                <p:cNvPr id="34831" name="Line 15"/>
                <p:cNvSpPr>
                  <a:spLocks noChangeShapeType="1"/>
                </p:cNvSpPr>
                <p:nvPr/>
              </p:nvSpPr>
              <p:spPr bwMode="auto">
                <a:xfrm>
                  <a:off x="7490" y="9955"/>
                  <a:ext cx="12512" cy="19"/>
                </a:xfrm>
                <a:prstGeom prst="line">
                  <a:avLst/>
                </a:prstGeom>
                <a:noFill/>
                <a:ln w="3175">
                  <a:solidFill>
                    <a:srgbClr val="000000"/>
                  </a:solidFill>
                  <a:round/>
                  <a:headEnd type="none" w="sm" len="med"/>
                  <a:tailEnd type="none" w="sm" len="med"/>
                </a:ln>
                <a:effectLst/>
              </p:spPr>
              <p:txBody>
                <a:bodyPr/>
                <a:lstStyle/>
                <a:p>
                  <a:endParaRPr lang="el-GR"/>
                </a:p>
              </p:txBody>
            </p:sp>
            <p:sp>
              <p:nvSpPr>
                <p:cNvPr id="34832" name="Line 16"/>
                <p:cNvSpPr>
                  <a:spLocks noChangeShapeType="1"/>
                </p:cNvSpPr>
                <p:nvPr/>
              </p:nvSpPr>
              <p:spPr bwMode="auto">
                <a:xfrm>
                  <a:off x="7490" y="12476"/>
                  <a:ext cx="12512" cy="18"/>
                </a:xfrm>
                <a:prstGeom prst="line">
                  <a:avLst/>
                </a:prstGeom>
                <a:noFill/>
                <a:ln w="3175">
                  <a:solidFill>
                    <a:srgbClr val="000000"/>
                  </a:solidFill>
                  <a:round/>
                  <a:headEnd type="none" w="sm" len="med"/>
                  <a:tailEnd type="none" w="sm" len="med"/>
                </a:ln>
                <a:effectLst/>
              </p:spPr>
              <p:txBody>
                <a:bodyPr/>
                <a:lstStyle/>
                <a:p>
                  <a:endParaRPr lang="el-GR"/>
                </a:p>
              </p:txBody>
            </p:sp>
            <p:sp>
              <p:nvSpPr>
                <p:cNvPr id="34833" name="Line 17"/>
                <p:cNvSpPr>
                  <a:spLocks noChangeShapeType="1"/>
                </p:cNvSpPr>
                <p:nvPr/>
              </p:nvSpPr>
              <p:spPr bwMode="auto">
                <a:xfrm>
                  <a:off x="7490" y="14977"/>
                  <a:ext cx="12512" cy="18"/>
                </a:xfrm>
                <a:prstGeom prst="line">
                  <a:avLst/>
                </a:prstGeom>
                <a:noFill/>
                <a:ln w="3175">
                  <a:solidFill>
                    <a:srgbClr val="000000"/>
                  </a:solidFill>
                  <a:round/>
                  <a:headEnd type="none" w="sm" len="med"/>
                  <a:tailEnd type="none" w="sm" len="med"/>
                </a:ln>
                <a:effectLst/>
              </p:spPr>
              <p:txBody>
                <a:bodyPr/>
                <a:lstStyle/>
                <a:p>
                  <a:endParaRPr lang="el-GR"/>
                </a:p>
              </p:txBody>
            </p:sp>
            <p:sp>
              <p:nvSpPr>
                <p:cNvPr id="34834" name="Line 18"/>
                <p:cNvSpPr>
                  <a:spLocks noChangeShapeType="1"/>
                </p:cNvSpPr>
                <p:nvPr/>
              </p:nvSpPr>
              <p:spPr bwMode="auto">
                <a:xfrm>
                  <a:off x="7490" y="17461"/>
                  <a:ext cx="12512" cy="19"/>
                </a:xfrm>
                <a:prstGeom prst="line">
                  <a:avLst/>
                </a:prstGeom>
                <a:noFill/>
                <a:ln w="3175">
                  <a:solidFill>
                    <a:srgbClr val="000000"/>
                  </a:solidFill>
                  <a:round/>
                  <a:headEnd type="none" w="sm" len="med"/>
                  <a:tailEnd type="none" w="sm" len="med"/>
                </a:ln>
                <a:effectLst/>
              </p:spPr>
              <p:txBody>
                <a:bodyPr/>
                <a:lstStyle/>
                <a:p>
                  <a:endParaRPr lang="el-GR"/>
                </a:p>
              </p:txBody>
            </p:sp>
            <p:sp>
              <p:nvSpPr>
                <p:cNvPr id="34835" name="Line 19"/>
                <p:cNvSpPr>
                  <a:spLocks noChangeShapeType="1"/>
                </p:cNvSpPr>
                <p:nvPr/>
              </p:nvSpPr>
              <p:spPr bwMode="auto">
                <a:xfrm>
                  <a:off x="7490" y="0"/>
                  <a:ext cx="10009" cy="19"/>
                </a:xfrm>
                <a:prstGeom prst="line">
                  <a:avLst/>
                </a:prstGeom>
                <a:noFill/>
                <a:ln w="3175">
                  <a:solidFill>
                    <a:srgbClr val="000000"/>
                  </a:solidFill>
                  <a:round/>
                  <a:headEnd type="triangle" w="sm" len="med"/>
                  <a:tailEnd type="triangle" w="sm" len="med"/>
                </a:ln>
                <a:effectLst/>
              </p:spPr>
              <p:txBody>
                <a:bodyPr/>
                <a:lstStyle/>
                <a:p>
                  <a:endParaRPr lang="el-GR"/>
                </a:p>
              </p:txBody>
            </p:sp>
            <p:sp>
              <p:nvSpPr>
                <p:cNvPr id="34836" name="Rectangle 20"/>
                <p:cNvSpPr>
                  <a:spLocks noChangeArrowheads="1"/>
                </p:cNvSpPr>
                <p:nvPr/>
              </p:nvSpPr>
              <p:spPr bwMode="auto">
                <a:xfrm>
                  <a:off x="0" y="4207"/>
                  <a:ext cx="5001" cy="7524"/>
                </a:xfrm>
                <a:prstGeom prst="rect">
                  <a:avLst/>
                </a:prstGeom>
                <a:noFill/>
                <a:ln w="3175">
                  <a:noFill/>
                  <a:miter lim="800000"/>
                  <a:headEnd/>
                  <a:tailEnd/>
                </a:ln>
                <a:effectLst/>
              </p:spPr>
              <p:txBody>
                <a:bodyPr lIns="12700" tIns="12700" rIns="12700" bIns="12700"/>
                <a:lstStyle/>
                <a:p>
                  <a:pPr algn="ctr" eaLnBrk="0" hangingPunct="0"/>
                  <a:r>
                    <a:rPr lang="el-GR" sz="2000" b="1"/>
                    <a:t>Α</a:t>
                  </a:r>
                  <a:endParaRPr lang="en-US" sz="2000" b="1"/>
                </a:p>
              </p:txBody>
            </p:sp>
          </p:grpSp>
        </p:grpSp>
        <p:grpSp>
          <p:nvGrpSpPr>
            <p:cNvPr id="34837" name="Group 21"/>
            <p:cNvGrpSpPr>
              <a:grpSpLocks/>
            </p:cNvGrpSpPr>
            <p:nvPr/>
          </p:nvGrpSpPr>
          <p:grpSpPr bwMode="auto">
            <a:xfrm>
              <a:off x="13572" y="4363"/>
              <a:ext cx="5713" cy="9932"/>
              <a:chOff x="0" y="0"/>
              <a:chExt cx="20001" cy="20000"/>
            </a:xfrm>
          </p:grpSpPr>
          <p:grpSp>
            <p:nvGrpSpPr>
              <p:cNvPr id="34838" name="Group 22"/>
              <p:cNvGrpSpPr>
                <a:grpSpLocks/>
              </p:cNvGrpSpPr>
              <p:nvPr/>
            </p:nvGrpSpPr>
            <p:grpSpPr bwMode="auto">
              <a:xfrm>
                <a:off x="3739" y="4438"/>
                <a:ext cx="16262" cy="15562"/>
                <a:chOff x="0" y="0"/>
                <a:chExt cx="20000" cy="20000"/>
              </a:xfrm>
            </p:grpSpPr>
            <p:sp>
              <p:nvSpPr>
                <p:cNvPr id="34839" name="Oval 23"/>
                <p:cNvSpPr>
                  <a:spLocks noChangeArrowheads="1"/>
                </p:cNvSpPr>
                <p:nvPr/>
              </p:nvSpPr>
              <p:spPr bwMode="auto">
                <a:xfrm>
                  <a:off x="0" y="10"/>
                  <a:ext cx="6153" cy="19990"/>
                </a:xfrm>
                <a:prstGeom prst="ellipse">
                  <a:avLst/>
                </a:prstGeom>
                <a:noFill/>
                <a:ln w="25400">
                  <a:solidFill>
                    <a:srgbClr val="000000"/>
                  </a:solidFill>
                  <a:round/>
                  <a:headEnd/>
                  <a:tailEnd/>
                </a:ln>
                <a:effectLst/>
              </p:spPr>
              <p:txBody>
                <a:bodyPr/>
                <a:lstStyle/>
                <a:p>
                  <a:endParaRPr lang="el-GR"/>
                </a:p>
              </p:txBody>
            </p:sp>
            <p:grpSp>
              <p:nvGrpSpPr>
                <p:cNvPr id="34840" name="Group 24"/>
                <p:cNvGrpSpPr>
                  <a:grpSpLocks/>
                </p:cNvGrpSpPr>
                <p:nvPr/>
              </p:nvGrpSpPr>
              <p:grpSpPr bwMode="auto">
                <a:xfrm>
                  <a:off x="3087" y="0"/>
                  <a:ext cx="16913" cy="19969"/>
                  <a:chOff x="0" y="0"/>
                  <a:chExt cx="20000" cy="20001"/>
                </a:xfrm>
              </p:grpSpPr>
              <p:sp>
                <p:nvSpPr>
                  <p:cNvPr id="34841" name="Arc 25"/>
                  <p:cNvSpPr>
                    <a:spLocks/>
                  </p:cNvSpPr>
                  <p:nvPr/>
                </p:nvSpPr>
                <p:spPr bwMode="auto">
                  <a:xfrm>
                    <a:off x="0" y="0"/>
                    <a:ext cx="20000" cy="100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842" name="Arc 26"/>
                  <p:cNvSpPr>
                    <a:spLocks/>
                  </p:cNvSpPr>
                  <p:nvPr/>
                </p:nvSpPr>
                <p:spPr bwMode="auto">
                  <a:xfrm flipV="1">
                    <a:off x="0" y="8564"/>
                    <a:ext cx="20000" cy="114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grpSp>
          <p:sp>
            <p:nvSpPr>
              <p:cNvPr id="34843" name="Line 27"/>
              <p:cNvSpPr>
                <a:spLocks noChangeShapeType="1"/>
              </p:cNvSpPr>
              <p:nvPr/>
            </p:nvSpPr>
            <p:spPr bwMode="auto">
              <a:xfrm>
                <a:off x="6249" y="0"/>
                <a:ext cx="11" cy="4462"/>
              </a:xfrm>
              <a:prstGeom prst="line">
                <a:avLst/>
              </a:prstGeom>
              <a:noFill/>
              <a:ln w="3175">
                <a:solidFill>
                  <a:srgbClr val="000000"/>
                </a:solidFill>
                <a:round/>
                <a:headEnd type="none" w="sm" len="med"/>
                <a:tailEnd type="none" w="sm" len="med"/>
              </a:ln>
              <a:effectLst/>
            </p:spPr>
            <p:txBody>
              <a:bodyPr/>
              <a:lstStyle/>
              <a:p>
                <a:endParaRPr lang="el-GR"/>
              </a:p>
            </p:txBody>
          </p:sp>
          <p:sp>
            <p:nvSpPr>
              <p:cNvPr id="34844" name="Line 28"/>
              <p:cNvSpPr>
                <a:spLocks noChangeShapeType="1"/>
              </p:cNvSpPr>
              <p:nvPr/>
            </p:nvSpPr>
            <p:spPr bwMode="auto">
              <a:xfrm>
                <a:off x="19983" y="6669"/>
                <a:ext cx="7" cy="4463"/>
              </a:xfrm>
              <a:prstGeom prst="line">
                <a:avLst/>
              </a:prstGeom>
              <a:noFill/>
              <a:ln w="3175">
                <a:solidFill>
                  <a:srgbClr val="000000"/>
                </a:solidFill>
                <a:round/>
                <a:headEnd type="none" w="sm" len="med"/>
                <a:tailEnd type="none" w="sm" len="med"/>
              </a:ln>
              <a:effectLst/>
            </p:spPr>
            <p:txBody>
              <a:bodyPr/>
              <a:lstStyle/>
              <a:p>
                <a:endParaRPr lang="el-GR"/>
              </a:p>
            </p:txBody>
          </p:sp>
          <p:sp>
            <p:nvSpPr>
              <p:cNvPr id="34845" name="Line 29"/>
              <p:cNvSpPr>
                <a:spLocks noChangeShapeType="1"/>
              </p:cNvSpPr>
              <p:nvPr/>
            </p:nvSpPr>
            <p:spPr bwMode="auto">
              <a:xfrm>
                <a:off x="9988" y="2215"/>
                <a:ext cx="5000" cy="1128"/>
              </a:xfrm>
              <a:prstGeom prst="line">
                <a:avLst/>
              </a:prstGeom>
              <a:noFill/>
              <a:ln w="3175">
                <a:solidFill>
                  <a:srgbClr val="000000"/>
                </a:solidFill>
                <a:round/>
                <a:headEnd type="none" w="sm" len="med"/>
                <a:tailEnd type="triangle" w="sm" len="med"/>
              </a:ln>
              <a:effectLst/>
            </p:spPr>
            <p:txBody>
              <a:bodyPr/>
              <a:lstStyle/>
              <a:p>
                <a:endParaRPr lang="el-GR"/>
              </a:p>
            </p:txBody>
          </p:sp>
          <p:sp>
            <p:nvSpPr>
              <p:cNvPr id="34846" name="Rectangle 30"/>
              <p:cNvSpPr>
                <a:spLocks noChangeArrowheads="1"/>
              </p:cNvSpPr>
              <p:nvPr/>
            </p:nvSpPr>
            <p:spPr bwMode="auto">
              <a:xfrm>
                <a:off x="0" y="4100"/>
                <a:ext cx="5003" cy="3343"/>
              </a:xfrm>
              <a:prstGeom prst="rect">
                <a:avLst/>
              </a:prstGeom>
              <a:noFill/>
              <a:ln w="3175">
                <a:noFill/>
                <a:miter lim="800000"/>
                <a:headEnd/>
                <a:tailEnd/>
              </a:ln>
              <a:effectLst/>
            </p:spPr>
            <p:txBody>
              <a:bodyPr lIns="12700" tIns="12700" rIns="12700" bIns="12700"/>
              <a:lstStyle/>
              <a:p>
                <a:pPr algn="ctr" eaLnBrk="0" hangingPunct="0"/>
                <a:r>
                  <a:rPr lang="el-GR" sz="2000" b="1"/>
                  <a:t>Δ</a:t>
                </a:r>
                <a:endParaRPr lang="en-US" sz="2000" b="1"/>
              </a:p>
            </p:txBody>
          </p:sp>
        </p:grpSp>
        <p:grpSp>
          <p:nvGrpSpPr>
            <p:cNvPr id="34847" name="Group 31"/>
            <p:cNvGrpSpPr>
              <a:grpSpLocks/>
            </p:cNvGrpSpPr>
            <p:nvPr/>
          </p:nvGrpSpPr>
          <p:grpSpPr bwMode="auto">
            <a:xfrm>
              <a:off x="363" y="4915"/>
              <a:ext cx="7500" cy="7732"/>
              <a:chOff x="0" y="-2"/>
              <a:chExt cx="20006" cy="20003"/>
            </a:xfrm>
          </p:grpSpPr>
          <p:grpSp>
            <p:nvGrpSpPr>
              <p:cNvPr id="34848" name="Group 32"/>
              <p:cNvGrpSpPr>
                <a:grpSpLocks/>
              </p:cNvGrpSpPr>
              <p:nvPr/>
            </p:nvGrpSpPr>
            <p:grpSpPr bwMode="auto">
              <a:xfrm>
                <a:off x="1907" y="5700"/>
                <a:ext cx="18099" cy="14301"/>
                <a:chOff x="0" y="-2"/>
                <a:chExt cx="19994" cy="20003"/>
              </a:xfrm>
            </p:grpSpPr>
            <p:grpSp>
              <p:nvGrpSpPr>
                <p:cNvPr id="34849" name="Group 33"/>
                <p:cNvGrpSpPr>
                  <a:grpSpLocks/>
                </p:cNvGrpSpPr>
                <p:nvPr/>
              </p:nvGrpSpPr>
              <p:grpSpPr bwMode="auto">
                <a:xfrm>
                  <a:off x="0" y="-2"/>
                  <a:ext cx="16832" cy="20003"/>
                  <a:chOff x="0" y="-2"/>
                  <a:chExt cx="19997" cy="20003"/>
                </a:xfrm>
              </p:grpSpPr>
              <p:grpSp>
                <p:nvGrpSpPr>
                  <p:cNvPr id="34850" name="Group 34"/>
                  <p:cNvGrpSpPr>
                    <a:grpSpLocks/>
                  </p:cNvGrpSpPr>
                  <p:nvPr/>
                </p:nvGrpSpPr>
                <p:grpSpPr bwMode="auto">
                  <a:xfrm>
                    <a:off x="0" y="-2"/>
                    <a:ext cx="11241" cy="14011"/>
                    <a:chOff x="0" y="-2"/>
                    <a:chExt cx="19993" cy="20002"/>
                  </a:xfrm>
                </p:grpSpPr>
                <p:grpSp>
                  <p:nvGrpSpPr>
                    <p:cNvPr id="34851" name="Group 35"/>
                    <p:cNvGrpSpPr>
                      <a:grpSpLocks/>
                    </p:cNvGrpSpPr>
                    <p:nvPr/>
                  </p:nvGrpSpPr>
                  <p:grpSpPr bwMode="auto">
                    <a:xfrm>
                      <a:off x="0" y="8532"/>
                      <a:ext cx="8891" cy="11468"/>
                      <a:chOff x="0" y="0"/>
                      <a:chExt cx="19993" cy="20000"/>
                    </a:xfrm>
                  </p:grpSpPr>
                  <p:grpSp>
                    <p:nvGrpSpPr>
                      <p:cNvPr id="34852" name="Group 36"/>
                      <p:cNvGrpSpPr>
                        <a:grpSpLocks/>
                      </p:cNvGrpSpPr>
                      <p:nvPr/>
                    </p:nvGrpSpPr>
                    <p:grpSpPr bwMode="auto">
                      <a:xfrm>
                        <a:off x="0" y="0"/>
                        <a:ext cx="19993" cy="20000"/>
                        <a:chOff x="0" y="0"/>
                        <a:chExt cx="19993" cy="20000"/>
                      </a:xfrm>
                    </p:grpSpPr>
                    <p:sp>
                      <p:nvSpPr>
                        <p:cNvPr id="34853" name="Oval 37"/>
                        <p:cNvSpPr>
                          <a:spLocks noChangeArrowheads="1"/>
                        </p:cNvSpPr>
                        <p:nvPr/>
                      </p:nvSpPr>
                      <p:spPr bwMode="auto">
                        <a:xfrm>
                          <a:off x="0" y="0"/>
                          <a:ext cx="5055" cy="19965"/>
                        </a:xfrm>
                        <a:prstGeom prst="ellipse">
                          <a:avLst/>
                        </a:prstGeom>
                        <a:noFill/>
                        <a:ln w="25400">
                          <a:solidFill>
                            <a:srgbClr val="000000"/>
                          </a:solidFill>
                          <a:round/>
                          <a:headEnd/>
                          <a:tailEnd/>
                        </a:ln>
                        <a:effectLst/>
                      </p:spPr>
                      <p:txBody>
                        <a:bodyPr/>
                        <a:lstStyle/>
                        <a:p>
                          <a:endParaRPr lang="el-GR"/>
                        </a:p>
                      </p:txBody>
                    </p:sp>
                    <p:grpSp>
                      <p:nvGrpSpPr>
                        <p:cNvPr id="34854" name="Group 38"/>
                        <p:cNvGrpSpPr>
                          <a:grpSpLocks/>
                        </p:cNvGrpSpPr>
                        <p:nvPr/>
                      </p:nvGrpSpPr>
                      <p:grpSpPr bwMode="auto">
                        <a:xfrm>
                          <a:off x="14954" y="0"/>
                          <a:ext cx="5039" cy="20000"/>
                          <a:chOff x="-16" y="0"/>
                          <a:chExt cx="20016" cy="20000"/>
                        </a:xfrm>
                      </p:grpSpPr>
                      <p:sp>
                        <p:nvSpPr>
                          <p:cNvPr id="34855" name="Arc 39"/>
                          <p:cNvSpPr>
                            <a:spLocks/>
                          </p:cNvSpPr>
                          <p:nvPr/>
                        </p:nvSpPr>
                        <p:spPr bwMode="auto">
                          <a:xfrm flipV="1">
                            <a:off x="-16" y="10019"/>
                            <a:ext cx="20016" cy="99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856" name="Arc 40"/>
                          <p:cNvSpPr>
                            <a:spLocks/>
                          </p:cNvSpPr>
                          <p:nvPr/>
                        </p:nvSpPr>
                        <p:spPr bwMode="auto">
                          <a:xfrm>
                            <a:off x="-16" y="0"/>
                            <a:ext cx="20016" cy="99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sp>
                      <p:nvSpPr>
                        <p:cNvPr id="34857" name="Line 41"/>
                        <p:cNvSpPr>
                          <a:spLocks noChangeShapeType="1"/>
                        </p:cNvSpPr>
                        <p:nvPr/>
                      </p:nvSpPr>
                      <p:spPr bwMode="auto">
                        <a:xfrm>
                          <a:off x="4947" y="0"/>
                          <a:ext cx="10074" cy="35"/>
                        </a:xfrm>
                        <a:prstGeom prst="line">
                          <a:avLst/>
                        </a:prstGeom>
                        <a:noFill/>
                        <a:ln w="25400">
                          <a:solidFill>
                            <a:srgbClr val="000000"/>
                          </a:solidFill>
                          <a:round/>
                          <a:headEnd type="none" w="sm" len="med"/>
                          <a:tailEnd type="none" w="sm" len="med"/>
                        </a:ln>
                        <a:effectLst/>
                      </p:spPr>
                      <p:txBody>
                        <a:bodyPr/>
                        <a:lstStyle/>
                        <a:p>
                          <a:endParaRPr lang="el-GR"/>
                        </a:p>
                      </p:txBody>
                    </p:sp>
                  </p:grpSp>
                  <p:sp>
                    <p:nvSpPr>
                      <p:cNvPr id="34858" name="Line 42"/>
                      <p:cNvSpPr>
                        <a:spLocks noChangeShapeType="1"/>
                      </p:cNvSpPr>
                      <p:nvPr/>
                    </p:nvSpPr>
                    <p:spPr bwMode="auto">
                      <a:xfrm>
                        <a:off x="4947" y="19894"/>
                        <a:ext cx="10074" cy="34"/>
                      </a:xfrm>
                      <a:prstGeom prst="line">
                        <a:avLst/>
                      </a:prstGeom>
                      <a:noFill/>
                      <a:ln w="25400">
                        <a:solidFill>
                          <a:srgbClr val="000000"/>
                        </a:solidFill>
                        <a:round/>
                        <a:headEnd type="none" w="sm" len="med"/>
                        <a:tailEnd type="none" w="sm" len="med"/>
                      </a:ln>
                      <a:effectLst/>
                    </p:spPr>
                    <p:txBody>
                      <a:bodyPr/>
                      <a:lstStyle/>
                      <a:p>
                        <a:endParaRPr lang="el-GR"/>
                      </a:p>
                    </p:txBody>
                  </p:sp>
                </p:grpSp>
                <p:sp>
                  <p:nvSpPr>
                    <p:cNvPr id="34859" name="Arc 43"/>
                    <p:cNvSpPr>
                      <a:spLocks/>
                    </p:cNvSpPr>
                    <p:nvPr/>
                  </p:nvSpPr>
                  <p:spPr bwMode="auto">
                    <a:xfrm flipH="1">
                      <a:off x="6650" y="-2"/>
                      <a:ext cx="13343" cy="85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sp>
                <p:nvSpPr>
                  <p:cNvPr id="34860" name="Arc 44"/>
                  <p:cNvSpPr>
                    <a:spLocks/>
                  </p:cNvSpPr>
                  <p:nvPr/>
                </p:nvSpPr>
                <p:spPr bwMode="auto">
                  <a:xfrm>
                    <a:off x="11241" y="-2"/>
                    <a:ext cx="8756" cy="100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861" name="Arc 45"/>
                  <p:cNvSpPr>
                    <a:spLocks/>
                  </p:cNvSpPr>
                  <p:nvPr/>
                </p:nvSpPr>
                <p:spPr bwMode="auto">
                  <a:xfrm flipH="1" flipV="1">
                    <a:off x="3739" y="13966"/>
                    <a:ext cx="7502" cy="600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862" name="Arc 46"/>
                  <p:cNvSpPr>
                    <a:spLocks/>
                  </p:cNvSpPr>
                  <p:nvPr/>
                </p:nvSpPr>
                <p:spPr bwMode="auto">
                  <a:xfrm flipV="1">
                    <a:off x="11241" y="9999"/>
                    <a:ext cx="8756" cy="100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sp>
              <p:nvSpPr>
                <p:cNvPr id="34863" name="Line 47"/>
                <p:cNvSpPr>
                  <a:spLocks noChangeShapeType="1"/>
                </p:cNvSpPr>
                <p:nvPr/>
              </p:nvSpPr>
              <p:spPr bwMode="auto">
                <a:xfrm>
                  <a:off x="16823" y="5976"/>
                  <a:ext cx="2122" cy="14"/>
                </a:xfrm>
                <a:prstGeom prst="line">
                  <a:avLst/>
                </a:prstGeom>
                <a:noFill/>
                <a:ln w="25400">
                  <a:solidFill>
                    <a:srgbClr val="000000"/>
                  </a:solidFill>
                  <a:round/>
                  <a:headEnd type="none" w="sm" len="med"/>
                  <a:tailEnd type="none" w="sm" len="med"/>
                </a:ln>
                <a:effectLst/>
              </p:spPr>
              <p:txBody>
                <a:bodyPr/>
                <a:lstStyle/>
                <a:p>
                  <a:endParaRPr lang="el-GR"/>
                </a:p>
              </p:txBody>
            </p:sp>
            <p:sp>
              <p:nvSpPr>
                <p:cNvPr id="34864" name="Line 48"/>
                <p:cNvSpPr>
                  <a:spLocks noChangeShapeType="1"/>
                </p:cNvSpPr>
                <p:nvPr/>
              </p:nvSpPr>
              <p:spPr bwMode="auto">
                <a:xfrm>
                  <a:off x="16823" y="13966"/>
                  <a:ext cx="2122" cy="14"/>
                </a:xfrm>
                <a:prstGeom prst="line">
                  <a:avLst/>
                </a:prstGeom>
                <a:noFill/>
                <a:ln w="25400">
                  <a:solidFill>
                    <a:srgbClr val="000000"/>
                  </a:solidFill>
                  <a:round/>
                  <a:headEnd type="none" w="sm" len="med"/>
                  <a:tailEnd type="none" w="sm" len="med"/>
                </a:ln>
                <a:effectLst/>
              </p:spPr>
              <p:txBody>
                <a:bodyPr/>
                <a:lstStyle/>
                <a:p>
                  <a:endParaRPr lang="el-GR"/>
                </a:p>
              </p:txBody>
            </p:sp>
            <p:grpSp>
              <p:nvGrpSpPr>
                <p:cNvPr id="34865" name="Group 49"/>
                <p:cNvGrpSpPr>
                  <a:grpSpLocks/>
                </p:cNvGrpSpPr>
                <p:nvPr/>
              </p:nvGrpSpPr>
              <p:grpSpPr bwMode="auto">
                <a:xfrm>
                  <a:off x="18930" y="5976"/>
                  <a:ext cx="1064" cy="8033"/>
                  <a:chOff x="-19" y="1"/>
                  <a:chExt cx="20019" cy="19999"/>
                </a:xfrm>
              </p:grpSpPr>
              <p:sp>
                <p:nvSpPr>
                  <p:cNvPr id="34866" name="Arc 50"/>
                  <p:cNvSpPr>
                    <a:spLocks/>
                  </p:cNvSpPr>
                  <p:nvPr/>
                </p:nvSpPr>
                <p:spPr bwMode="auto">
                  <a:xfrm flipV="1">
                    <a:off x="-19" y="10019"/>
                    <a:ext cx="20019" cy="99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867" name="Arc 51"/>
                  <p:cNvSpPr>
                    <a:spLocks/>
                  </p:cNvSpPr>
                  <p:nvPr/>
                </p:nvSpPr>
                <p:spPr bwMode="auto">
                  <a:xfrm>
                    <a:off x="-19" y="1"/>
                    <a:ext cx="20019" cy="99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grpSp>
          <p:grpSp>
            <p:nvGrpSpPr>
              <p:cNvPr id="34868" name="Group 52"/>
              <p:cNvGrpSpPr>
                <a:grpSpLocks/>
              </p:cNvGrpSpPr>
              <p:nvPr/>
            </p:nvGrpSpPr>
            <p:grpSpPr bwMode="auto">
              <a:xfrm>
                <a:off x="0" y="-2"/>
                <a:ext cx="20006" cy="10007"/>
                <a:chOff x="-2" y="0"/>
                <a:chExt cx="20006" cy="20000"/>
              </a:xfrm>
            </p:grpSpPr>
            <p:grpSp>
              <p:nvGrpSpPr>
                <p:cNvPr id="34869" name="Group 53"/>
                <p:cNvGrpSpPr>
                  <a:grpSpLocks/>
                </p:cNvGrpSpPr>
                <p:nvPr/>
              </p:nvGrpSpPr>
              <p:grpSpPr bwMode="auto">
                <a:xfrm>
                  <a:off x="1905" y="0"/>
                  <a:ext cx="18099" cy="20000"/>
                  <a:chOff x="-271" y="0"/>
                  <a:chExt cx="21718" cy="20000"/>
                </a:xfrm>
              </p:grpSpPr>
              <p:sp>
                <p:nvSpPr>
                  <p:cNvPr id="34870" name="Line 54"/>
                  <p:cNvSpPr>
                    <a:spLocks noChangeShapeType="1"/>
                  </p:cNvSpPr>
                  <p:nvPr/>
                </p:nvSpPr>
                <p:spPr bwMode="auto">
                  <a:xfrm>
                    <a:off x="3148" y="8542"/>
                    <a:ext cx="6" cy="11458"/>
                  </a:xfrm>
                  <a:prstGeom prst="line">
                    <a:avLst/>
                  </a:prstGeom>
                  <a:noFill/>
                  <a:ln w="3175">
                    <a:solidFill>
                      <a:srgbClr val="000000"/>
                    </a:solidFill>
                    <a:round/>
                    <a:headEnd type="none" w="sm" len="med"/>
                    <a:tailEnd type="none" w="sm" len="med"/>
                  </a:ln>
                  <a:effectLst/>
                </p:spPr>
                <p:txBody>
                  <a:bodyPr/>
                  <a:lstStyle/>
                  <a:p>
                    <a:endParaRPr lang="el-GR"/>
                  </a:p>
                </p:txBody>
              </p:sp>
              <p:sp>
                <p:nvSpPr>
                  <p:cNvPr id="34871" name="Line 55"/>
                  <p:cNvSpPr>
                    <a:spLocks noChangeShapeType="1"/>
                  </p:cNvSpPr>
                  <p:nvPr/>
                </p:nvSpPr>
                <p:spPr bwMode="auto">
                  <a:xfrm>
                    <a:off x="10007" y="0"/>
                    <a:ext cx="7" cy="11458"/>
                  </a:xfrm>
                  <a:prstGeom prst="line">
                    <a:avLst/>
                  </a:prstGeom>
                  <a:noFill/>
                  <a:ln w="3175">
                    <a:solidFill>
                      <a:srgbClr val="000000"/>
                    </a:solidFill>
                    <a:round/>
                    <a:headEnd type="none" w="sm" len="med"/>
                    <a:tailEnd type="none" w="sm" len="med"/>
                  </a:ln>
                  <a:effectLst/>
                </p:spPr>
                <p:txBody>
                  <a:bodyPr/>
                  <a:lstStyle/>
                  <a:p>
                    <a:endParaRPr lang="el-GR"/>
                  </a:p>
                </p:txBody>
              </p:sp>
              <p:sp>
                <p:nvSpPr>
                  <p:cNvPr id="34872" name="Line 56"/>
                  <p:cNvSpPr>
                    <a:spLocks noChangeShapeType="1"/>
                  </p:cNvSpPr>
                  <p:nvPr/>
                </p:nvSpPr>
                <p:spPr bwMode="auto">
                  <a:xfrm>
                    <a:off x="18003" y="8542"/>
                    <a:ext cx="10" cy="11458"/>
                  </a:xfrm>
                  <a:prstGeom prst="line">
                    <a:avLst/>
                  </a:prstGeom>
                  <a:noFill/>
                  <a:ln w="3175">
                    <a:solidFill>
                      <a:srgbClr val="000000"/>
                    </a:solidFill>
                    <a:round/>
                    <a:headEnd type="none" w="sm" len="med"/>
                    <a:tailEnd type="none" w="sm" len="med"/>
                  </a:ln>
                  <a:effectLst/>
                </p:spPr>
                <p:txBody>
                  <a:bodyPr/>
                  <a:lstStyle/>
                  <a:p>
                    <a:endParaRPr lang="el-GR"/>
                  </a:p>
                </p:txBody>
              </p:sp>
              <p:sp>
                <p:nvSpPr>
                  <p:cNvPr id="34873" name="Line 57"/>
                  <p:cNvSpPr>
                    <a:spLocks noChangeShapeType="1"/>
                  </p:cNvSpPr>
                  <p:nvPr/>
                </p:nvSpPr>
                <p:spPr bwMode="auto">
                  <a:xfrm flipH="1">
                    <a:off x="4294" y="5666"/>
                    <a:ext cx="3440" cy="5730"/>
                  </a:xfrm>
                  <a:prstGeom prst="line">
                    <a:avLst/>
                  </a:prstGeom>
                  <a:noFill/>
                  <a:ln w="3175">
                    <a:solidFill>
                      <a:srgbClr val="000000"/>
                    </a:solidFill>
                    <a:round/>
                    <a:headEnd type="none" w="sm" len="med"/>
                    <a:tailEnd type="triangle" w="sm" len="med"/>
                  </a:ln>
                  <a:effectLst/>
                </p:spPr>
                <p:txBody>
                  <a:bodyPr/>
                  <a:lstStyle/>
                  <a:p>
                    <a:endParaRPr lang="el-GR"/>
                  </a:p>
                </p:txBody>
              </p:sp>
              <p:sp>
                <p:nvSpPr>
                  <p:cNvPr id="34874" name="Line 58"/>
                  <p:cNvSpPr>
                    <a:spLocks noChangeShapeType="1"/>
                  </p:cNvSpPr>
                  <p:nvPr/>
                </p:nvSpPr>
                <p:spPr bwMode="auto">
                  <a:xfrm>
                    <a:off x="12293" y="5666"/>
                    <a:ext cx="3441" cy="5730"/>
                  </a:xfrm>
                  <a:prstGeom prst="line">
                    <a:avLst/>
                  </a:prstGeom>
                  <a:noFill/>
                  <a:ln w="3175">
                    <a:solidFill>
                      <a:srgbClr val="000000"/>
                    </a:solidFill>
                    <a:round/>
                    <a:headEnd type="none" w="sm" len="med"/>
                    <a:tailEnd type="triangle" w="sm" len="med"/>
                  </a:ln>
                  <a:effectLst/>
                </p:spPr>
                <p:txBody>
                  <a:bodyPr/>
                  <a:lstStyle/>
                  <a:p>
                    <a:endParaRPr lang="el-GR"/>
                  </a:p>
                </p:txBody>
              </p:sp>
              <p:sp>
                <p:nvSpPr>
                  <p:cNvPr id="34875" name="Line 59"/>
                  <p:cNvSpPr>
                    <a:spLocks noChangeShapeType="1"/>
                  </p:cNvSpPr>
                  <p:nvPr/>
                </p:nvSpPr>
                <p:spPr bwMode="auto">
                  <a:xfrm>
                    <a:off x="18003" y="17104"/>
                    <a:ext cx="3444" cy="20"/>
                  </a:xfrm>
                  <a:prstGeom prst="line">
                    <a:avLst/>
                  </a:prstGeom>
                  <a:noFill/>
                  <a:ln w="3175">
                    <a:solidFill>
                      <a:srgbClr val="000000"/>
                    </a:solidFill>
                    <a:round/>
                    <a:headEnd type="triangle" w="sm" len="med"/>
                    <a:tailEnd type="triangle" w="sm" len="med"/>
                  </a:ln>
                  <a:effectLst/>
                </p:spPr>
                <p:txBody>
                  <a:bodyPr/>
                  <a:lstStyle/>
                  <a:p>
                    <a:endParaRPr lang="el-GR"/>
                  </a:p>
                </p:txBody>
              </p:sp>
              <p:sp>
                <p:nvSpPr>
                  <p:cNvPr id="34876" name="Line 60"/>
                  <p:cNvSpPr>
                    <a:spLocks noChangeShapeType="1"/>
                  </p:cNvSpPr>
                  <p:nvPr/>
                </p:nvSpPr>
                <p:spPr bwMode="auto">
                  <a:xfrm>
                    <a:off x="-271" y="17104"/>
                    <a:ext cx="3442" cy="20"/>
                  </a:xfrm>
                  <a:prstGeom prst="line">
                    <a:avLst/>
                  </a:prstGeom>
                  <a:noFill/>
                  <a:ln w="3175">
                    <a:solidFill>
                      <a:srgbClr val="000000"/>
                    </a:solidFill>
                    <a:round/>
                    <a:headEnd type="triangle" w="sm" len="med"/>
                    <a:tailEnd type="triangle" w="sm" len="med"/>
                  </a:ln>
                  <a:effectLst/>
                </p:spPr>
                <p:txBody>
                  <a:bodyPr/>
                  <a:lstStyle/>
                  <a:p>
                    <a:endParaRPr lang="el-GR"/>
                  </a:p>
                </p:txBody>
              </p:sp>
            </p:grpSp>
            <p:sp>
              <p:nvSpPr>
                <p:cNvPr id="34877" name="Rectangle 61"/>
                <p:cNvSpPr>
                  <a:spLocks noChangeArrowheads="1"/>
                </p:cNvSpPr>
                <p:nvPr/>
              </p:nvSpPr>
              <p:spPr bwMode="auto">
                <a:xfrm>
                  <a:off x="-2" y="7673"/>
                  <a:ext cx="3812" cy="8584"/>
                </a:xfrm>
                <a:prstGeom prst="rect">
                  <a:avLst/>
                </a:prstGeom>
                <a:noFill/>
                <a:ln w="3175">
                  <a:noFill/>
                  <a:miter lim="800000"/>
                  <a:headEnd/>
                  <a:tailEnd/>
                </a:ln>
                <a:effectLst/>
              </p:spPr>
              <p:txBody>
                <a:bodyPr lIns="12700" tIns="12700" rIns="12700" bIns="12700"/>
                <a:lstStyle/>
                <a:p>
                  <a:pPr algn="ctr" eaLnBrk="0" hangingPunct="0"/>
                  <a:r>
                    <a:rPr lang="el-GR" sz="2000" b="1"/>
                    <a:t>Γ</a:t>
                  </a:r>
                  <a:endParaRPr lang="en-US" sz="2000" b="1"/>
                </a:p>
              </p:txBody>
            </p:sp>
          </p:grpSp>
        </p:grpSp>
        <p:grpSp>
          <p:nvGrpSpPr>
            <p:cNvPr id="34878" name="Group 62"/>
            <p:cNvGrpSpPr>
              <a:grpSpLocks/>
            </p:cNvGrpSpPr>
            <p:nvPr/>
          </p:nvGrpSpPr>
          <p:grpSpPr bwMode="auto">
            <a:xfrm>
              <a:off x="3577" y="14399"/>
              <a:ext cx="10000" cy="6080"/>
              <a:chOff x="0" y="240"/>
              <a:chExt cx="20000" cy="19760"/>
            </a:xfrm>
          </p:grpSpPr>
          <p:grpSp>
            <p:nvGrpSpPr>
              <p:cNvPr id="34879" name="Group 63"/>
              <p:cNvGrpSpPr>
                <a:grpSpLocks/>
              </p:cNvGrpSpPr>
              <p:nvPr/>
            </p:nvGrpSpPr>
            <p:grpSpPr bwMode="auto">
              <a:xfrm>
                <a:off x="2134" y="7416"/>
                <a:ext cx="17866" cy="12584"/>
                <a:chOff x="0" y="-327"/>
                <a:chExt cx="20000" cy="20328"/>
              </a:xfrm>
            </p:grpSpPr>
            <p:sp>
              <p:nvSpPr>
                <p:cNvPr id="34880" name="Line 64"/>
                <p:cNvSpPr>
                  <a:spLocks noChangeShapeType="1"/>
                </p:cNvSpPr>
                <p:nvPr/>
              </p:nvSpPr>
              <p:spPr bwMode="auto">
                <a:xfrm>
                  <a:off x="15988" y="19959"/>
                  <a:ext cx="2409" cy="21"/>
                </a:xfrm>
                <a:prstGeom prst="line">
                  <a:avLst/>
                </a:prstGeom>
                <a:noFill/>
                <a:ln w="25400">
                  <a:solidFill>
                    <a:srgbClr val="000000"/>
                  </a:solidFill>
                  <a:round/>
                  <a:headEnd type="none" w="sm" len="med"/>
                  <a:tailEnd type="none" w="sm" len="med"/>
                </a:ln>
                <a:effectLst/>
              </p:spPr>
              <p:txBody>
                <a:bodyPr/>
                <a:lstStyle/>
                <a:p>
                  <a:endParaRPr lang="el-GR"/>
                </a:p>
              </p:txBody>
            </p:sp>
            <p:grpSp>
              <p:nvGrpSpPr>
                <p:cNvPr id="34881" name="Group 65"/>
                <p:cNvGrpSpPr>
                  <a:grpSpLocks/>
                </p:cNvGrpSpPr>
                <p:nvPr/>
              </p:nvGrpSpPr>
              <p:grpSpPr bwMode="auto">
                <a:xfrm>
                  <a:off x="0" y="-327"/>
                  <a:ext cx="20000" cy="20328"/>
                  <a:chOff x="0" y="0"/>
                  <a:chExt cx="20000" cy="20328"/>
                </a:xfrm>
              </p:grpSpPr>
              <p:sp>
                <p:nvSpPr>
                  <p:cNvPr id="34882" name="Line 66"/>
                  <p:cNvSpPr>
                    <a:spLocks noChangeShapeType="1"/>
                  </p:cNvSpPr>
                  <p:nvPr/>
                </p:nvSpPr>
                <p:spPr bwMode="auto">
                  <a:xfrm>
                    <a:off x="15988" y="0"/>
                    <a:ext cx="2409" cy="21"/>
                  </a:xfrm>
                  <a:prstGeom prst="line">
                    <a:avLst/>
                  </a:prstGeom>
                  <a:noFill/>
                  <a:ln w="25400">
                    <a:solidFill>
                      <a:srgbClr val="000000"/>
                    </a:solidFill>
                    <a:round/>
                    <a:headEnd type="none" w="sm" len="med"/>
                    <a:tailEnd type="none" w="sm" len="med"/>
                  </a:ln>
                  <a:effectLst/>
                </p:spPr>
                <p:txBody>
                  <a:bodyPr/>
                  <a:lstStyle/>
                  <a:p>
                    <a:endParaRPr lang="el-GR"/>
                  </a:p>
                </p:txBody>
              </p:sp>
              <p:grpSp>
                <p:nvGrpSpPr>
                  <p:cNvPr id="34883" name="Group 67"/>
                  <p:cNvGrpSpPr>
                    <a:grpSpLocks/>
                  </p:cNvGrpSpPr>
                  <p:nvPr/>
                </p:nvGrpSpPr>
                <p:grpSpPr bwMode="auto">
                  <a:xfrm>
                    <a:off x="0" y="0"/>
                    <a:ext cx="20000" cy="20328"/>
                    <a:chOff x="0" y="0"/>
                    <a:chExt cx="20000" cy="20000"/>
                  </a:xfrm>
                </p:grpSpPr>
                <p:grpSp>
                  <p:nvGrpSpPr>
                    <p:cNvPr id="34884" name="Group 68"/>
                    <p:cNvGrpSpPr>
                      <a:grpSpLocks/>
                    </p:cNvGrpSpPr>
                    <p:nvPr/>
                  </p:nvGrpSpPr>
                  <p:grpSpPr bwMode="auto">
                    <a:xfrm>
                      <a:off x="15988" y="0"/>
                      <a:ext cx="1612" cy="20000"/>
                      <a:chOff x="0" y="0"/>
                      <a:chExt cx="20000" cy="20000"/>
                    </a:xfrm>
                  </p:grpSpPr>
                  <p:sp>
                    <p:nvSpPr>
                      <p:cNvPr id="34885" name="Arc 69"/>
                      <p:cNvSpPr>
                        <a:spLocks/>
                      </p:cNvSpPr>
                      <p:nvPr/>
                    </p:nvSpPr>
                    <p:spPr bwMode="auto">
                      <a:xfrm>
                        <a:off x="0" y="0"/>
                        <a:ext cx="20000" cy="114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886" name="Arc 70"/>
                      <p:cNvSpPr>
                        <a:spLocks/>
                      </p:cNvSpPr>
                      <p:nvPr/>
                    </p:nvSpPr>
                    <p:spPr bwMode="auto">
                      <a:xfrm flipV="1">
                        <a:off x="0" y="8554"/>
                        <a:ext cx="20000" cy="114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grpSp>
                  <p:nvGrpSpPr>
                    <p:cNvPr id="34887" name="Group 71"/>
                    <p:cNvGrpSpPr>
                      <a:grpSpLocks/>
                    </p:cNvGrpSpPr>
                    <p:nvPr/>
                  </p:nvGrpSpPr>
                  <p:grpSpPr bwMode="auto">
                    <a:xfrm>
                      <a:off x="18390" y="0"/>
                      <a:ext cx="1610" cy="20000"/>
                      <a:chOff x="0" y="0"/>
                      <a:chExt cx="20000" cy="20000"/>
                    </a:xfrm>
                  </p:grpSpPr>
                  <p:sp>
                    <p:nvSpPr>
                      <p:cNvPr id="34888" name="Arc 72"/>
                      <p:cNvSpPr>
                        <a:spLocks/>
                      </p:cNvSpPr>
                      <p:nvPr/>
                    </p:nvSpPr>
                    <p:spPr bwMode="auto">
                      <a:xfrm>
                        <a:off x="0" y="0"/>
                        <a:ext cx="20000" cy="114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889" name="Arc 73"/>
                      <p:cNvSpPr>
                        <a:spLocks/>
                      </p:cNvSpPr>
                      <p:nvPr/>
                    </p:nvSpPr>
                    <p:spPr bwMode="auto">
                      <a:xfrm flipV="1">
                        <a:off x="0" y="8554"/>
                        <a:ext cx="20000" cy="114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grpSp>
                  <p:nvGrpSpPr>
                    <p:cNvPr id="34890" name="Group 74"/>
                    <p:cNvGrpSpPr>
                      <a:grpSpLocks/>
                    </p:cNvGrpSpPr>
                    <p:nvPr/>
                  </p:nvGrpSpPr>
                  <p:grpSpPr bwMode="auto">
                    <a:xfrm>
                      <a:off x="0" y="0"/>
                      <a:ext cx="15995" cy="20000"/>
                      <a:chOff x="-1" y="0"/>
                      <a:chExt cx="20001" cy="20000"/>
                    </a:xfrm>
                  </p:grpSpPr>
                  <p:grpSp>
                    <p:nvGrpSpPr>
                      <p:cNvPr id="34891" name="Group 75"/>
                      <p:cNvGrpSpPr>
                        <a:grpSpLocks/>
                      </p:cNvGrpSpPr>
                      <p:nvPr/>
                    </p:nvGrpSpPr>
                    <p:grpSpPr bwMode="auto">
                      <a:xfrm>
                        <a:off x="5999" y="0"/>
                        <a:ext cx="14001" cy="5723"/>
                        <a:chOff x="0" y="0"/>
                        <a:chExt cx="19999" cy="20000"/>
                      </a:xfrm>
                    </p:grpSpPr>
                    <p:sp>
                      <p:nvSpPr>
                        <p:cNvPr id="34892" name="Arc 76"/>
                        <p:cNvSpPr>
                          <a:spLocks/>
                        </p:cNvSpPr>
                        <p:nvPr/>
                      </p:nvSpPr>
                      <p:spPr bwMode="auto">
                        <a:xfrm flipH="1" flipV="1">
                          <a:off x="0" y="0"/>
                          <a:ext cx="10006"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893" name="Arc 77"/>
                        <p:cNvSpPr>
                          <a:spLocks/>
                        </p:cNvSpPr>
                        <p:nvPr/>
                      </p:nvSpPr>
                      <p:spPr bwMode="auto">
                        <a:xfrm flipV="1">
                          <a:off x="9993" y="0"/>
                          <a:ext cx="10006"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grpSp>
                    <p:nvGrpSpPr>
                      <p:cNvPr id="34894" name="Group 78"/>
                      <p:cNvGrpSpPr>
                        <a:grpSpLocks/>
                      </p:cNvGrpSpPr>
                      <p:nvPr/>
                    </p:nvGrpSpPr>
                    <p:grpSpPr bwMode="auto">
                      <a:xfrm>
                        <a:off x="5999" y="14277"/>
                        <a:ext cx="14001" cy="5723"/>
                        <a:chOff x="0" y="0"/>
                        <a:chExt cx="19999" cy="20000"/>
                      </a:xfrm>
                    </p:grpSpPr>
                    <p:sp>
                      <p:nvSpPr>
                        <p:cNvPr id="34895" name="Arc 79"/>
                        <p:cNvSpPr>
                          <a:spLocks/>
                        </p:cNvSpPr>
                        <p:nvPr/>
                      </p:nvSpPr>
                      <p:spPr bwMode="auto">
                        <a:xfrm flipH="1">
                          <a:off x="0" y="0"/>
                          <a:ext cx="10006"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896" name="Arc 80"/>
                        <p:cNvSpPr>
                          <a:spLocks/>
                        </p:cNvSpPr>
                        <p:nvPr/>
                      </p:nvSpPr>
                      <p:spPr bwMode="auto">
                        <a:xfrm>
                          <a:off x="9993" y="0"/>
                          <a:ext cx="10006"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grpSp>
                    <p:nvGrpSpPr>
                      <p:cNvPr id="34897" name="Group 81"/>
                      <p:cNvGrpSpPr>
                        <a:grpSpLocks/>
                      </p:cNvGrpSpPr>
                      <p:nvPr/>
                    </p:nvGrpSpPr>
                    <p:grpSpPr bwMode="auto">
                      <a:xfrm>
                        <a:off x="-1" y="0"/>
                        <a:ext cx="7010" cy="20000"/>
                        <a:chOff x="1" y="0"/>
                        <a:chExt cx="19999" cy="20000"/>
                      </a:xfrm>
                    </p:grpSpPr>
                    <p:grpSp>
                      <p:nvGrpSpPr>
                        <p:cNvPr id="34898" name="Group 82"/>
                        <p:cNvGrpSpPr>
                          <a:grpSpLocks/>
                        </p:cNvGrpSpPr>
                        <p:nvPr/>
                      </p:nvGrpSpPr>
                      <p:grpSpPr bwMode="auto">
                        <a:xfrm>
                          <a:off x="14257" y="0"/>
                          <a:ext cx="5743" cy="20000"/>
                          <a:chOff x="0" y="0"/>
                          <a:chExt cx="20000" cy="20000"/>
                        </a:xfrm>
                      </p:grpSpPr>
                      <p:sp>
                        <p:nvSpPr>
                          <p:cNvPr id="34899" name="Arc 83"/>
                          <p:cNvSpPr>
                            <a:spLocks/>
                          </p:cNvSpPr>
                          <p:nvPr/>
                        </p:nvSpPr>
                        <p:spPr bwMode="auto">
                          <a:xfrm>
                            <a:off x="0" y="0"/>
                            <a:ext cx="20000" cy="114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900" name="Arc 84"/>
                          <p:cNvSpPr>
                            <a:spLocks/>
                          </p:cNvSpPr>
                          <p:nvPr/>
                        </p:nvSpPr>
                        <p:spPr bwMode="auto">
                          <a:xfrm flipV="1">
                            <a:off x="0" y="8554"/>
                            <a:ext cx="20000" cy="114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sp>
                      <p:nvSpPr>
                        <p:cNvPr id="34901" name="Line 85"/>
                        <p:cNvSpPr>
                          <a:spLocks noChangeShapeType="1"/>
                        </p:cNvSpPr>
                        <p:nvPr/>
                      </p:nvSpPr>
                      <p:spPr bwMode="auto">
                        <a:xfrm>
                          <a:off x="5727" y="0"/>
                          <a:ext cx="8596" cy="21"/>
                        </a:xfrm>
                        <a:prstGeom prst="line">
                          <a:avLst/>
                        </a:prstGeom>
                        <a:noFill/>
                        <a:ln w="25400">
                          <a:solidFill>
                            <a:srgbClr val="000000"/>
                          </a:solidFill>
                          <a:round/>
                          <a:headEnd type="none" w="sm" len="med"/>
                          <a:tailEnd type="none" w="sm" len="med"/>
                        </a:ln>
                        <a:effectLst/>
                      </p:spPr>
                      <p:txBody>
                        <a:bodyPr/>
                        <a:lstStyle/>
                        <a:p>
                          <a:endParaRPr lang="el-GR"/>
                        </a:p>
                      </p:txBody>
                    </p:sp>
                    <p:sp>
                      <p:nvSpPr>
                        <p:cNvPr id="34902" name="Line 86"/>
                        <p:cNvSpPr>
                          <a:spLocks noChangeShapeType="1"/>
                        </p:cNvSpPr>
                        <p:nvPr/>
                      </p:nvSpPr>
                      <p:spPr bwMode="auto">
                        <a:xfrm>
                          <a:off x="8571" y="19959"/>
                          <a:ext cx="8593" cy="20"/>
                        </a:xfrm>
                        <a:prstGeom prst="line">
                          <a:avLst/>
                        </a:prstGeom>
                        <a:noFill/>
                        <a:ln w="25400">
                          <a:solidFill>
                            <a:srgbClr val="000000"/>
                          </a:solidFill>
                          <a:round/>
                          <a:headEnd type="none" w="sm" len="med"/>
                          <a:tailEnd type="none" w="sm" len="med"/>
                        </a:ln>
                        <a:effectLst/>
                      </p:spPr>
                      <p:txBody>
                        <a:bodyPr/>
                        <a:lstStyle/>
                        <a:p>
                          <a:endParaRPr lang="el-GR"/>
                        </a:p>
                      </p:txBody>
                    </p:sp>
                    <p:grpSp>
                      <p:nvGrpSpPr>
                        <p:cNvPr id="34903" name="Group 87"/>
                        <p:cNvGrpSpPr>
                          <a:grpSpLocks/>
                        </p:cNvGrpSpPr>
                        <p:nvPr/>
                      </p:nvGrpSpPr>
                      <p:grpSpPr bwMode="auto">
                        <a:xfrm>
                          <a:off x="1" y="0"/>
                          <a:ext cx="11477" cy="20000"/>
                          <a:chOff x="0" y="0"/>
                          <a:chExt cx="20000" cy="20000"/>
                        </a:xfrm>
                      </p:grpSpPr>
                      <p:grpSp>
                        <p:nvGrpSpPr>
                          <p:cNvPr id="34904" name="Group 88"/>
                          <p:cNvGrpSpPr>
                            <a:grpSpLocks/>
                          </p:cNvGrpSpPr>
                          <p:nvPr/>
                        </p:nvGrpSpPr>
                        <p:grpSpPr bwMode="auto">
                          <a:xfrm>
                            <a:off x="9978" y="0"/>
                            <a:ext cx="10022" cy="20000"/>
                            <a:chOff x="0" y="0"/>
                            <a:chExt cx="20000" cy="20000"/>
                          </a:xfrm>
                        </p:grpSpPr>
                        <p:sp>
                          <p:nvSpPr>
                            <p:cNvPr id="34905" name="Arc 89"/>
                            <p:cNvSpPr>
                              <a:spLocks/>
                            </p:cNvSpPr>
                            <p:nvPr/>
                          </p:nvSpPr>
                          <p:spPr bwMode="auto">
                            <a:xfrm>
                              <a:off x="0" y="0"/>
                              <a:ext cx="20000" cy="114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906" name="Arc 90"/>
                            <p:cNvSpPr>
                              <a:spLocks/>
                            </p:cNvSpPr>
                            <p:nvPr/>
                          </p:nvSpPr>
                          <p:spPr bwMode="auto">
                            <a:xfrm flipV="1">
                              <a:off x="0" y="8554"/>
                              <a:ext cx="20000" cy="114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grpSp>
                        <p:nvGrpSpPr>
                          <p:cNvPr id="34907" name="Group 91"/>
                          <p:cNvGrpSpPr>
                            <a:grpSpLocks/>
                          </p:cNvGrpSpPr>
                          <p:nvPr/>
                        </p:nvGrpSpPr>
                        <p:grpSpPr bwMode="auto">
                          <a:xfrm>
                            <a:off x="0" y="0"/>
                            <a:ext cx="10022" cy="20000"/>
                            <a:chOff x="0" y="0"/>
                            <a:chExt cx="19998" cy="20000"/>
                          </a:xfrm>
                        </p:grpSpPr>
                        <p:sp>
                          <p:nvSpPr>
                            <p:cNvPr id="34908" name="Arc 92"/>
                            <p:cNvSpPr>
                              <a:spLocks/>
                            </p:cNvSpPr>
                            <p:nvPr/>
                          </p:nvSpPr>
                          <p:spPr bwMode="auto">
                            <a:xfrm flipH="1">
                              <a:off x="0" y="0"/>
                              <a:ext cx="19998" cy="114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909" name="Arc 93"/>
                            <p:cNvSpPr>
                              <a:spLocks/>
                            </p:cNvSpPr>
                            <p:nvPr/>
                          </p:nvSpPr>
                          <p:spPr bwMode="auto">
                            <a:xfrm flipH="1" flipV="1">
                              <a:off x="0" y="8554"/>
                              <a:ext cx="19998" cy="114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grpSp>
                  </p:grpSp>
                </p:grpSp>
              </p:grpSp>
            </p:grpSp>
          </p:grpSp>
          <p:sp>
            <p:nvSpPr>
              <p:cNvPr id="34910" name="Line 94"/>
              <p:cNvSpPr>
                <a:spLocks noChangeShapeType="1"/>
              </p:cNvSpPr>
              <p:nvPr/>
            </p:nvSpPr>
            <p:spPr bwMode="auto">
              <a:xfrm>
                <a:off x="6420" y="240"/>
                <a:ext cx="6" cy="7202"/>
              </a:xfrm>
              <a:prstGeom prst="line">
                <a:avLst/>
              </a:prstGeom>
              <a:noFill/>
              <a:ln w="3175">
                <a:solidFill>
                  <a:srgbClr val="000000"/>
                </a:solidFill>
                <a:round/>
                <a:headEnd type="none" w="sm" len="med"/>
                <a:tailEnd type="none" w="sm" len="med"/>
              </a:ln>
              <a:effectLst/>
            </p:spPr>
            <p:txBody>
              <a:bodyPr/>
              <a:lstStyle/>
              <a:p>
                <a:endParaRPr lang="el-GR"/>
              </a:p>
            </p:txBody>
          </p:sp>
          <p:sp>
            <p:nvSpPr>
              <p:cNvPr id="34911" name="Line 95"/>
              <p:cNvSpPr>
                <a:spLocks noChangeShapeType="1"/>
              </p:cNvSpPr>
              <p:nvPr/>
            </p:nvSpPr>
            <p:spPr bwMode="auto">
              <a:xfrm>
                <a:off x="16416" y="240"/>
                <a:ext cx="6" cy="7202"/>
              </a:xfrm>
              <a:prstGeom prst="line">
                <a:avLst/>
              </a:prstGeom>
              <a:noFill/>
              <a:ln w="3175">
                <a:solidFill>
                  <a:srgbClr val="000000"/>
                </a:solidFill>
                <a:round/>
                <a:headEnd type="none" w="sm" len="med"/>
                <a:tailEnd type="none" w="sm" len="med"/>
              </a:ln>
              <a:effectLst/>
            </p:spPr>
            <p:txBody>
              <a:bodyPr/>
              <a:lstStyle/>
              <a:p>
                <a:endParaRPr lang="el-GR"/>
              </a:p>
            </p:txBody>
          </p:sp>
          <p:sp>
            <p:nvSpPr>
              <p:cNvPr id="34912" name="Line 96"/>
              <p:cNvSpPr>
                <a:spLocks noChangeShapeType="1"/>
              </p:cNvSpPr>
              <p:nvPr/>
            </p:nvSpPr>
            <p:spPr bwMode="auto">
              <a:xfrm>
                <a:off x="11418" y="3828"/>
                <a:ext cx="6" cy="7202"/>
              </a:xfrm>
              <a:prstGeom prst="line">
                <a:avLst/>
              </a:prstGeom>
              <a:noFill/>
              <a:ln w="3175">
                <a:solidFill>
                  <a:srgbClr val="000000"/>
                </a:solidFill>
                <a:round/>
                <a:headEnd type="none" w="sm" len="med"/>
                <a:tailEnd type="none" w="sm" len="med"/>
              </a:ln>
              <a:effectLst/>
            </p:spPr>
            <p:txBody>
              <a:bodyPr/>
              <a:lstStyle/>
              <a:p>
                <a:endParaRPr lang="el-GR"/>
              </a:p>
            </p:txBody>
          </p:sp>
          <p:sp>
            <p:nvSpPr>
              <p:cNvPr id="34913" name="Line 97"/>
              <p:cNvSpPr>
                <a:spLocks noChangeShapeType="1"/>
              </p:cNvSpPr>
              <p:nvPr/>
            </p:nvSpPr>
            <p:spPr bwMode="auto">
              <a:xfrm>
                <a:off x="7850" y="7416"/>
                <a:ext cx="2856" cy="1820"/>
              </a:xfrm>
              <a:prstGeom prst="line">
                <a:avLst/>
              </a:prstGeom>
              <a:noFill/>
              <a:ln w="3175">
                <a:solidFill>
                  <a:srgbClr val="000000"/>
                </a:solidFill>
                <a:round/>
                <a:headEnd type="none" w="sm" len="med"/>
                <a:tailEnd type="triangle" w="sm" len="med"/>
              </a:ln>
              <a:effectLst/>
            </p:spPr>
            <p:txBody>
              <a:bodyPr/>
              <a:lstStyle/>
              <a:p>
                <a:endParaRPr lang="el-GR"/>
              </a:p>
            </p:txBody>
          </p:sp>
          <p:sp>
            <p:nvSpPr>
              <p:cNvPr id="34914" name="Line 98"/>
              <p:cNvSpPr>
                <a:spLocks noChangeShapeType="1"/>
              </p:cNvSpPr>
              <p:nvPr/>
            </p:nvSpPr>
            <p:spPr bwMode="auto">
              <a:xfrm flipH="1">
                <a:off x="12130" y="7416"/>
                <a:ext cx="2858" cy="1820"/>
              </a:xfrm>
              <a:prstGeom prst="line">
                <a:avLst/>
              </a:prstGeom>
              <a:noFill/>
              <a:ln w="3175">
                <a:solidFill>
                  <a:srgbClr val="000000"/>
                </a:solidFill>
                <a:round/>
                <a:headEnd type="none" w="sm" len="med"/>
                <a:tailEnd type="triangle" w="sm" len="med"/>
              </a:ln>
              <a:effectLst/>
            </p:spPr>
            <p:txBody>
              <a:bodyPr/>
              <a:lstStyle/>
              <a:p>
                <a:endParaRPr lang="el-GR"/>
              </a:p>
            </p:txBody>
          </p:sp>
          <p:sp>
            <p:nvSpPr>
              <p:cNvPr id="34915" name="Line 99"/>
              <p:cNvSpPr>
                <a:spLocks noChangeShapeType="1"/>
              </p:cNvSpPr>
              <p:nvPr/>
            </p:nvSpPr>
            <p:spPr bwMode="auto">
              <a:xfrm>
                <a:off x="3568" y="5609"/>
                <a:ext cx="2858" cy="13"/>
              </a:xfrm>
              <a:prstGeom prst="line">
                <a:avLst/>
              </a:prstGeom>
              <a:noFill/>
              <a:ln w="3175">
                <a:solidFill>
                  <a:srgbClr val="000000"/>
                </a:solidFill>
                <a:round/>
                <a:headEnd type="triangle" w="sm" len="med"/>
                <a:tailEnd type="triangle" w="sm" len="med"/>
              </a:ln>
              <a:effectLst/>
            </p:spPr>
            <p:txBody>
              <a:bodyPr/>
              <a:lstStyle/>
              <a:p>
                <a:endParaRPr lang="el-GR"/>
              </a:p>
            </p:txBody>
          </p:sp>
          <p:sp>
            <p:nvSpPr>
              <p:cNvPr id="34916" name="Line 100"/>
              <p:cNvSpPr>
                <a:spLocks noChangeShapeType="1"/>
              </p:cNvSpPr>
              <p:nvPr/>
            </p:nvSpPr>
            <p:spPr bwMode="auto">
              <a:xfrm>
                <a:off x="16416" y="5609"/>
                <a:ext cx="2858" cy="13"/>
              </a:xfrm>
              <a:prstGeom prst="line">
                <a:avLst/>
              </a:prstGeom>
              <a:noFill/>
              <a:ln w="3175">
                <a:solidFill>
                  <a:srgbClr val="000000"/>
                </a:solidFill>
                <a:round/>
                <a:headEnd type="triangle" w="sm" len="med"/>
                <a:tailEnd type="triangle" w="sm" len="med"/>
              </a:ln>
              <a:effectLst/>
            </p:spPr>
            <p:txBody>
              <a:bodyPr/>
              <a:lstStyle/>
              <a:p>
                <a:endParaRPr lang="el-GR"/>
              </a:p>
            </p:txBody>
          </p:sp>
          <p:sp>
            <p:nvSpPr>
              <p:cNvPr id="34917" name="Rectangle 101"/>
              <p:cNvSpPr>
                <a:spLocks noChangeArrowheads="1"/>
              </p:cNvSpPr>
              <p:nvPr/>
            </p:nvSpPr>
            <p:spPr bwMode="auto">
              <a:xfrm>
                <a:off x="0" y="1488"/>
                <a:ext cx="2856" cy="5395"/>
              </a:xfrm>
              <a:prstGeom prst="rect">
                <a:avLst/>
              </a:prstGeom>
              <a:noFill/>
              <a:ln w="3175">
                <a:noFill/>
                <a:miter lim="800000"/>
                <a:headEnd/>
                <a:tailEnd/>
              </a:ln>
              <a:effectLst/>
            </p:spPr>
            <p:txBody>
              <a:bodyPr lIns="12700" tIns="12700" rIns="12700" bIns="12700"/>
              <a:lstStyle/>
              <a:p>
                <a:pPr algn="ctr" eaLnBrk="0" hangingPunct="0"/>
                <a:r>
                  <a:rPr lang="el-GR" sz="2000" b="1"/>
                  <a:t>Ε</a:t>
                </a:r>
                <a:endParaRPr lang="en-US" sz="2000" b="1"/>
              </a:p>
            </p:txBody>
          </p:sp>
        </p:grpSp>
        <p:grpSp>
          <p:nvGrpSpPr>
            <p:cNvPr id="34918" name="Group 102"/>
            <p:cNvGrpSpPr>
              <a:grpSpLocks/>
            </p:cNvGrpSpPr>
            <p:nvPr/>
          </p:nvGrpSpPr>
          <p:grpSpPr bwMode="auto">
            <a:xfrm>
              <a:off x="10001" y="-4189"/>
              <a:ext cx="7499" cy="7448"/>
              <a:chOff x="0" y="2"/>
              <a:chExt cx="19999" cy="19998"/>
            </a:xfrm>
          </p:grpSpPr>
          <p:sp>
            <p:nvSpPr>
              <p:cNvPr id="34919" name="Line 103"/>
              <p:cNvSpPr>
                <a:spLocks noChangeShapeType="1"/>
              </p:cNvSpPr>
              <p:nvPr/>
            </p:nvSpPr>
            <p:spPr bwMode="auto">
              <a:xfrm flipV="1">
                <a:off x="4758" y="17025"/>
                <a:ext cx="12380" cy="2975"/>
              </a:xfrm>
              <a:prstGeom prst="line">
                <a:avLst/>
              </a:prstGeom>
              <a:noFill/>
              <a:ln w="25400">
                <a:solidFill>
                  <a:srgbClr val="000000"/>
                </a:solidFill>
                <a:round/>
                <a:headEnd type="none" w="sm" len="med"/>
                <a:tailEnd type="none" w="sm" len="med"/>
              </a:ln>
              <a:effectLst/>
            </p:spPr>
            <p:txBody>
              <a:bodyPr/>
              <a:lstStyle/>
              <a:p>
                <a:endParaRPr lang="el-GR"/>
              </a:p>
            </p:txBody>
          </p:sp>
          <p:grpSp>
            <p:nvGrpSpPr>
              <p:cNvPr id="34920" name="Group 104"/>
              <p:cNvGrpSpPr>
                <a:grpSpLocks/>
              </p:cNvGrpSpPr>
              <p:nvPr/>
            </p:nvGrpSpPr>
            <p:grpSpPr bwMode="auto">
              <a:xfrm>
                <a:off x="0" y="2"/>
                <a:ext cx="19999" cy="19998"/>
                <a:chOff x="0" y="0"/>
                <a:chExt cx="19999" cy="19998"/>
              </a:xfrm>
            </p:grpSpPr>
            <p:sp>
              <p:nvSpPr>
                <p:cNvPr id="34921" name="Line 105"/>
                <p:cNvSpPr>
                  <a:spLocks noChangeShapeType="1"/>
                </p:cNvSpPr>
                <p:nvPr/>
              </p:nvSpPr>
              <p:spPr bwMode="auto">
                <a:xfrm>
                  <a:off x="8569" y="2234"/>
                  <a:ext cx="6670" cy="1504"/>
                </a:xfrm>
                <a:prstGeom prst="line">
                  <a:avLst/>
                </a:prstGeom>
                <a:noFill/>
                <a:ln w="3175">
                  <a:solidFill>
                    <a:srgbClr val="000000"/>
                  </a:solidFill>
                  <a:round/>
                  <a:headEnd type="none" w="sm" len="med"/>
                  <a:tailEnd type="triangle" w="sm" len="med"/>
                </a:ln>
                <a:effectLst/>
              </p:spPr>
              <p:txBody>
                <a:bodyPr/>
                <a:lstStyle/>
                <a:p>
                  <a:endParaRPr lang="el-GR"/>
                </a:p>
              </p:txBody>
            </p:sp>
            <p:grpSp>
              <p:nvGrpSpPr>
                <p:cNvPr id="34922" name="Group 106"/>
                <p:cNvGrpSpPr>
                  <a:grpSpLocks/>
                </p:cNvGrpSpPr>
                <p:nvPr/>
              </p:nvGrpSpPr>
              <p:grpSpPr bwMode="auto">
                <a:xfrm>
                  <a:off x="0" y="3705"/>
                  <a:ext cx="18095" cy="16293"/>
                  <a:chOff x="0" y="0"/>
                  <a:chExt cx="20000" cy="20000"/>
                </a:xfrm>
              </p:grpSpPr>
              <p:sp>
                <p:nvSpPr>
                  <p:cNvPr id="34923" name="Oval 107"/>
                  <p:cNvSpPr>
                    <a:spLocks noChangeArrowheads="1"/>
                  </p:cNvSpPr>
                  <p:nvPr/>
                </p:nvSpPr>
                <p:spPr bwMode="auto">
                  <a:xfrm>
                    <a:off x="4203" y="0"/>
                    <a:ext cx="2120" cy="20000"/>
                  </a:xfrm>
                  <a:prstGeom prst="ellipse">
                    <a:avLst/>
                  </a:prstGeom>
                  <a:noFill/>
                  <a:ln w="25400">
                    <a:solidFill>
                      <a:srgbClr val="000000"/>
                    </a:solidFill>
                    <a:round/>
                    <a:headEnd/>
                    <a:tailEnd/>
                  </a:ln>
                  <a:effectLst/>
                </p:spPr>
                <p:txBody>
                  <a:bodyPr/>
                  <a:lstStyle/>
                  <a:p>
                    <a:endParaRPr lang="el-GR"/>
                  </a:p>
                </p:txBody>
              </p:sp>
              <p:grpSp>
                <p:nvGrpSpPr>
                  <p:cNvPr id="34924" name="Group 108"/>
                  <p:cNvGrpSpPr>
                    <a:grpSpLocks/>
                  </p:cNvGrpSpPr>
                  <p:nvPr/>
                </p:nvGrpSpPr>
                <p:grpSpPr bwMode="auto">
                  <a:xfrm>
                    <a:off x="18936" y="3652"/>
                    <a:ext cx="1064" cy="12710"/>
                    <a:chOff x="-19" y="0"/>
                    <a:chExt cx="20019" cy="19999"/>
                  </a:xfrm>
                </p:grpSpPr>
                <p:sp>
                  <p:nvSpPr>
                    <p:cNvPr id="34925" name="Arc 109"/>
                    <p:cNvSpPr>
                      <a:spLocks/>
                    </p:cNvSpPr>
                    <p:nvPr/>
                  </p:nvSpPr>
                  <p:spPr bwMode="auto">
                    <a:xfrm>
                      <a:off x="-19" y="0"/>
                      <a:ext cx="20019" cy="1004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sp>
                  <p:nvSpPr>
                    <p:cNvPr id="34926" name="Arc 110"/>
                    <p:cNvSpPr>
                      <a:spLocks/>
                    </p:cNvSpPr>
                    <p:nvPr/>
                  </p:nvSpPr>
                  <p:spPr bwMode="auto">
                    <a:xfrm flipV="1">
                      <a:off x="-19" y="9959"/>
                      <a:ext cx="20019" cy="100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a:lstStyle/>
                    <a:p>
                      <a:endParaRPr lang="el-GR"/>
                    </a:p>
                  </p:txBody>
                </p:sp>
              </p:grpSp>
              <p:sp>
                <p:nvSpPr>
                  <p:cNvPr id="34927" name="Line 111"/>
                  <p:cNvSpPr>
                    <a:spLocks noChangeShapeType="1"/>
                  </p:cNvSpPr>
                  <p:nvPr/>
                </p:nvSpPr>
                <p:spPr bwMode="auto">
                  <a:xfrm>
                    <a:off x="5259" y="0"/>
                    <a:ext cx="13683" cy="3652"/>
                  </a:xfrm>
                  <a:prstGeom prst="line">
                    <a:avLst/>
                  </a:prstGeom>
                  <a:noFill/>
                  <a:ln w="25400">
                    <a:solidFill>
                      <a:srgbClr val="000000"/>
                    </a:solidFill>
                    <a:round/>
                    <a:headEnd type="none" w="sm" len="med"/>
                    <a:tailEnd type="none" w="sm" len="med"/>
                  </a:ln>
                  <a:effectLst/>
                </p:spPr>
                <p:txBody>
                  <a:bodyPr/>
                  <a:lstStyle/>
                  <a:p>
                    <a:endParaRPr lang="el-GR"/>
                  </a:p>
                </p:txBody>
              </p:sp>
              <p:grpSp>
                <p:nvGrpSpPr>
                  <p:cNvPr id="34928" name="Group 112"/>
                  <p:cNvGrpSpPr>
                    <a:grpSpLocks/>
                  </p:cNvGrpSpPr>
                  <p:nvPr/>
                </p:nvGrpSpPr>
                <p:grpSpPr bwMode="auto">
                  <a:xfrm>
                    <a:off x="6307" y="1820"/>
                    <a:ext cx="13684" cy="16374"/>
                    <a:chOff x="0" y="-17"/>
                    <a:chExt cx="20000" cy="20154"/>
                  </a:xfrm>
                </p:grpSpPr>
                <p:sp>
                  <p:nvSpPr>
                    <p:cNvPr id="34929" name="Line 113"/>
                    <p:cNvSpPr>
                      <a:spLocks noChangeShapeType="1"/>
                    </p:cNvSpPr>
                    <p:nvPr/>
                  </p:nvSpPr>
                  <p:spPr bwMode="auto">
                    <a:xfrm>
                      <a:off x="0" y="2238"/>
                      <a:ext cx="15399" cy="16"/>
                    </a:xfrm>
                    <a:prstGeom prst="line">
                      <a:avLst/>
                    </a:prstGeom>
                    <a:noFill/>
                    <a:ln w="3175">
                      <a:solidFill>
                        <a:srgbClr val="000000"/>
                      </a:solidFill>
                      <a:round/>
                      <a:headEnd type="none" w="sm" len="med"/>
                      <a:tailEnd type="none" w="sm" len="med"/>
                    </a:ln>
                    <a:effectLst/>
                  </p:spPr>
                  <p:txBody>
                    <a:bodyPr/>
                    <a:lstStyle/>
                    <a:p>
                      <a:endParaRPr lang="el-GR"/>
                    </a:p>
                  </p:txBody>
                </p:sp>
                <p:sp>
                  <p:nvSpPr>
                    <p:cNvPr id="34930" name="Line 114"/>
                    <p:cNvSpPr>
                      <a:spLocks noChangeShapeType="1"/>
                    </p:cNvSpPr>
                    <p:nvPr/>
                  </p:nvSpPr>
                  <p:spPr bwMode="auto">
                    <a:xfrm>
                      <a:off x="0" y="4462"/>
                      <a:ext cx="20000" cy="15"/>
                    </a:xfrm>
                    <a:prstGeom prst="line">
                      <a:avLst/>
                    </a:prstGeom>
                    <a:noFill/>
                    <a:ln w="3175">
                      <a:solidFill>
                        <a:srgbClr val="000000"/>
                      </a:solidFill>
                      <a:round/>
                      <a:headEnd type="none" w="sm" len="med"/>
                      <a:tailEnd type="none" w="sm" len="med"/>
                    </a:ln>
                    <a:effectLst/>
                  </p:spPr>
                  <p:txBody>
                    <a:bodyPr/>
                    <a:lstStyle/>
                    <a:p>
                      <a:endParaRPr lang="el-GR"/>
                    </a:p>
                  </p:txBody>
                </p:sp>
                <p:sp>
                  <p:nvSpPr>
                    <p:cNvPr id="34931" name="Line 115"/>
                    <p:cNvSpPr>
                      <a:spLocks noChangeShapeType="1"/>
                    </p:cNvSpPr>
                    <p:nvPr/>
                  </p:nvSpPr>
                  <p:spPr bwMode="auto">
                    <a:xfrm>
                      <a:off x="0" y="6701"/>
                      <a:ext cx="20000" cy="16"/>
                    </a:xfrm>
                    <a:prstGeom prst="line">
                      <a:avLst/>
                    </a:prstGeom>
                    <a:noFill/>
                    <a:ln w="3175">
                      <a:solidFill>
                        <a:srgbClr val="000000"/>
                      </a:solidFill>
                      <a:round/>
                      <a:headEnd type="none" w="sm" len="med"/>
                      <a:tailEnd type="none" w="sm" len="med"/>
                    </a:ln>
                    <a:effectLst/>
                  </p:spPr>
                  <p:txBody>
                    <a:bodyPr/>
                    <a:lstStyle/>
                    <a:p>
                      <a:endParaRPr lang="el-GR"/>
                    </a:p>
                  </p:txBody>
                </p:sp>
                <p:sp>
                  <p:nvSpPr>
                    <p:cNvPr id="34932" name="Line 116"/>
                    <p:cNvSpPr>
                      <a:spLocks noChangeShapeType="1"/>
                    </p:cNvSpPr>
                    <p:nvPr/>
                  </p:nvSpPr>
                  <p:spPr bwMode="auto">
                    <a:xfrm>
                      <a:off x="0" y="8924"/>
                      <a:ext cx="20000" cy="16"/>
                    </a:xfrm>
                    <a:prstGeom prst="line">
                      <a:avLst/>
                    </a:prstGeom>
                    <a:noFill/>
                    <a:ln w="3175">
                      <a:solidFill>
                        <a:srgbClr val="000000"/>
                      </a:solidFill>
                      <a:round/>
                      <a:headEnd type="none" w="sm" len="med"/>
                      <a:tailEnd type="none" w="sm" len="med"/>
                    </a:ln>
                    <a:effectLst/>
                  </p:spPr>
                  <p:txBody>
                    <a:bodyPr/>
                    <a:lstStyle/>
                    <a:p>
                      <a:endParaRPr lang="el-GR"/>
                    </a:p>
                  </p:txBody>
                </p:sp>
                <p:sp>
                  <p:nvSpPr>
                    <p:cNvPr id="34933" name="Line 117"/>
                    <p:cNvSpPr>
                      <a:spLocks noChangeShapeType="1"/>
                    </p:cNvSpPr>
                    <p:nvPr/>
                  </p:nvSpPr>
                  <p:spPr bwMode="auto">
                    <a:xfrm>
                      <a:off x="0" y="11148"/>
                      <a:ext cx="20000" cy="15"/>
                    </a:xfrm>
                    <a:prstGeom prst="line">
                      <a:avLst/>
                    </a:prstGeom>
                    <a:noFill/>
                    <a:ln w="3175">
                      <a:solidFill>
                        <a:srgbClr val="000000"/>
                      </a:solidFill>
                      <a:round/>
                      <a:headEnd type="none" w="sm" len="med"/>
                      <a:tailEnd type="none" w="sm" len="med"/>
                    </a:ln>
                    <a:effectLst/>
                  </p:spPr>
                  <p:txBody>
                    <a:bodyPr/>
                    <a:lstStyle/>
                    <a:p>
                      <a:endParaRPr lang="el-GR"/>
                    </a:p>
                  </p:txBody>
                </p:sp>
                <p:sp>
                  <p:nvSpPr>
                    <p:cNvPr id="34934" name="Line 118"/>
                    <p:cNvSpPr>
                      <a:spLocks noChangeShapeType="1"/>
                    </p:cNvSpPr>
                    <p:nvPr/>
                  </p:nvSpPr>
                  <p:spPr bwMode="auto">
                    <a:xfrm>
                      <a:off x="0" y="13403"/>
                      <a:ext cx="20000" cy="16"/>
                    </a:xfrm>
                    <a:prstGeom prst="line">
                      <a:avLst/>
                    </a:prstGeom>
                    <a:noFill/>
                    <a:ln w="3175">
                      <a:solidFill>
                        <a:srgbClr val="000000"/>
                      </a:solidFill>
                      <a:round/>
                      <a:headEnd type="none" w="sm" len="med"/>
                      <a:tailEnd type="none" w="sm" len="med"/>
                    </a:ln>
                    <a:effectLst/>
                  </p:spPr>
                  <p:txBody>
                    <a:bodyPr/>
                    <a:lstStyle/>
                    <a:p>
                      <a:endParaRPr lang="el-GR"/>
                    </a:p>
                  </p:txBody>
                </p:sp>
                <p:sp>
                  <p:nvSpPr>
                    <p:cNvPr id="34935" name="Line 119"/>
                    <p:cNvSpPr>
                      <a:spLocks noChangeShapeType="1"/>
                    </p:cNvSpPr>
                    <p:nvPr/>
                  </p:nvSpPr>
                  <p:spPr bwMode="auto">
                    <a:xfrm>
                      <a:off x="0" y="15642"/>
                      <a:ext cx="20000" cy="16"/>
                    </a:xfrm>
                    <a:prstGeom prst="line">
                      <a:avLst/>
                    </a:prstGeom>
                    <a:noFill/>
                    <a:ln w="3175">
                      <a:solidFill>
                        <a:srgbClr val="000000"/>
                      </a:solidFill>
                      <a:round/>
                      <a:headEnd type="none" w="sm" len="med"/>
                      <a:tailEnd type="none" w="sm" len="med"/>
                    </a:ln>
                    <a:effectLst/>
                  </p:spPr>
                  <p:txBody>
                    <a:bodyPr/>
                    <a:lstStyle/>
                    <a:p>
                      <a:endParaRPr lang="el-GR"/>
                    </a:p>
                  </p:txBody>
                </p:sp>
                <p:sp>
                  <p:nvSpPr>
                    <p:cNvPr id="34936" name="Line 120"/>
                    <p:cNvSpPr>
                      <a:spLocks noChangeShapeType="1"/>
                    </p:cNvSpPr>
                    <p:nvPr/>
                  </p:nvSpPr>
                  <p:spPr bwMode="auto">
                    <a:xfrm>
                      <a:off x="0" y="17865"/>
                      <a:ext cx="15399" cy="17"/>
                    </a:xfrm>
                    <a:prstGeom prst="line">
                      <a:avLst/>
                    </a:prstGeom>
                    <a:noFill/>
                    <a:ln w="3175">
                      <a:solidFill>
                        <a:srgbClr val="000000"/>
                      </a:solidFill>
                      <a:round/>
                      <a:headEnd type="none" w="sm" len="med"/>
                      <a:tailEnd type="none" w="sm" len="med"/>
                    </a:ln>
                    <a:effectLst/>
                  </p:spPr>
                  <p:txBody>
                    <a:bodyPr/>
                    <a:lstStyle/>
                    <a:p>
                      <a:endParaRPr lang="el-GR"/>
                    </a:p>
                  </p:txBody>
                </p:sp>
                <p:sp>
                  <p:nvSpPr>
                    <p:cNvPr id="34937" name="Line 121"/>
                    <p:cNvSpPr>
                      <a:spLocks noChangeShapeType="1"/>
                    </p:cNvSpPr>
                    <p:nvPr/>
                  </p:nvSpPr>
                  <p:spPr bwMode="auto">
                    <a:xfrm>
                      <a:off x="0" y="-17"/>
                      <a:ext cx="6158" cy="16"/>
                    </a:xfrm>
                    <a:prstGeom prst="line">
                      <a:avLst/>
                    </a:prstGeom>
                    <a:noFill/>
                    <a:ln w="3175">
                      <a:solidFill>
                        <a:srgbClr val="000000"/>
                      </a:solidFill>
                      <a:round/>
                      <a:headEnd type="none" w="sm" len="med"/>
                      <a:tailEnd type="none" w="sm" len="med"/>
                    </a:ln>
                    <a:effectLst/>
                  </p:spPr>
                  <p:txBody>
                    <a:bodyPr/>
                    <a:lstStyle/>
                    <a:p>
                      <a:endParaRPr lang="el-GR"/>
                    </a:p>
                  </p:txBody>
                </p:sp>
                <p:sp>
                  <p:nvSpPr>
                    <p:cNvPr id="34938" name="Line 122"/>
                    <p:cNvSpPr>
                      <a:spLocks noChangeShapeType="1"/>
                    </p:cNvSpPr>
                    <p:nvPr/>
                  </p:nvSpPr>
                  <p:spPr bwMode="auto">
                    <a:xfrm>
                      <a:off x="0" y="20121"/>
                      <a:ext cx="6158" cy="16"/>
                    </a:xfrm>
                    <a:prstGeom prst="line">
                      <a:avLst/>
                    </a:prstGeom>
                    <a:noFill/>
                    <a:ln w="3175">
                      <a:solidFill>
                        <a:srgbClr val="000000"/>
                      </a:solidFill>
                      <a:round/>
                      <a:headEnd type="none" w="sm" len="med"/>
                      <a:tailEnd type="none" w="sm" len="med"/>
                    </a:ln>
                    <a:effectLst/>
                  </p:spPr>
                  <p:txBody>
                    <a:bodyPr/>
                    <a:lstStyle/>
                    <a:p>
                      <a:endParaRPr lang="el-GR"/>
                    </a:p>
                  </p:txBody>
                </p:sp>
              </p:grpSp>
              <p:sp>
                <p:nvSpPr>
                  <p:cNvPr id="34939" name="Rectangle 123"/>
                  <p:cNvSpPr>
                    <a:spLocks noChangeArrowheads="1"/>
                  </p:cNvSpPr>
                  <p:nvPr/>
                </p:nvSpPr>
                <p:spPr bwMode="auto">
                  <a:xfrm>
                    <a:off x="0" y="1279"/>
                    <a:ext cx="4209" cy="5471"/>
                  </a:xfrm>
                  <a:prstGeom prst="rect">
                    <a:avLst/>
                  </a:prstGeom>
                  <a:noFill/>
                  <a:ln w="3175">
                    <a:noFill/>
                    <a:miter lim="800000"/>
                    <a:headEnd/>
                    <a:tailEnd/>
                  </a:ln>
                  <a:effectLst/>
                </p:spPr>
                <p:txBody>
                  <a:bodyPr lIns="12700" tIns="12700" rIns="12700" bIns="12700"/>
                  <a:lstStyle/>
                  <a:p>
                    <a:pPr algn="ctr" eaLnBrk="0" hangingPunct="0"/>
                    <a:r>
                      <a:rPr lang="el-GR" sz="2000" b="1"/>
                      <a:t>Β</a:t>
                    </a:r>
                    <a:endParaRPr lang="en-US" sz="2000" b="1"/>
                  </a:p>
                </p:txBody>
              </p:sp>
            </p:grpSp>
            <p:sp>
              <p:nvSpPr>
                <p:cNvPr id="34940" name="Rectangle 124"/>
                <p:cNvSpPr>
                  <a:spLocks noChangeArrowheads="1"/>
                </p:cNvSpPr>
                <p:nvPr/>
              </p:nvSpPr>
              <p:spPr bwMode="auto">
                <a:xfrm>
                  <a:off x="3803" y="0"/>
                  <a:ext cx="1918" cy="2975"/>
                </a:xfrm>
                <a:prstGeom prst="rect">
                  <a:avLst/>
                </a:prstGeom>
                <a:noFill/>
                <a:ln w="3175">
                  <a:noFill/>
                  <a:miter lim="800000"/>
                  <a:headEnd/>
                  <a:tailEnd/>
                </a:ln>
                <a:effectLst/>
              </p:spPr>
              <p:txBody>
                <a:bodyPr lIns="12700" tIns="12700" rIns="12700" bIns="12700"/>
                <a:lstStyle/>
                <a:p>
                  <a:pPr eaLnBrk="0" hangingPunct="0"/>
                  <a:r>
                    <a:rPr lang="el-GR" sz="1400"/>
                    <a:t>ζ</a:t>
                  </a:r>
                  <a:endParaRPr lang="en-US" sz="1400"/>
                </a:p>
              </p:txBody>
            </p:sp>
            <p:sp>
              <p:nvSpPr>
                <p:cNvPr id="34941" name="Rectangle 125"/>
                <p:cNvSpPr>
                  <a:spLocks noChangeArrowheads="1"/>
                </p:cNvSpPr>
                <p:nvPr/>
              </p:nvSpPr>
              <p:spPr bwMode="auto">
                <a:xfrm>
                  <a:off x="18082" y="4446"/>
                  <a:ext cx="1917" cy="2975"/>
                </a:xfrm>
                <a:prstGeom prst="rect">
                  <a:avLst/>
                </a:prstGeom>
                <a:noFill/>
                <a:ln w="3175">
                  <a:noFill/>
                  <a:miter lim="800000"/>
                  <a:headEnd/>
                  <a:tailEnd/>
                </a:ln>
                <a:effectLst/>
              </p:spPr>
              <p:txBody>
                <a:bodyPr lIns="12700" tIns="12700" rIns="12700" bIns="12700"/>
                <a:lstStyle/>
                <a:p>
                  <a:pPr eaLnBrk="0" hangingPunct="0"/>
                  <a:r>
                    <a:rPr lang="el-GR" sz="1800"/>
                    <a:t>η</a:t>
                  </a:r>
                  <a:endParaRPr lang="en-US" sz="1800"/>
                </a:p>
              </p:txBody>
            </p:sp>
          </p:grpSp>
        </p:grpSp>
      </p:gr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iterate type="wd">
                                    <p:tmPct val="100000"/>
                                  </p:iterate>
                                  <p:childTnLst>
                                    <p:set>
                                      <p:cBhvr>
                                        <p:cTn id="6" dur="1" fill="hold">
                                          <p:stCondLst>
                                            <p:cond delay="0"/>
                                          </p:stCondLst>
                                        </p:cTn>
                                        <p:tgtEl>
                                          <p:spTgt spid="34818"/>
                                        </p:tgtEl>
                                        <p:attrNameLst>
                                          <p:attrName>style.visibility</p:attrName>
                                        </p:attrNameLst>
                                      </p:cBhvr>
                                      <p:to>
                                        <p:strVal val="visible"/>
                                      </p:to>
                                    </p:set>
                                    <p:animEffect transition="in" filter="checkerboard(down)">
                                      <p:cBhvr>
                                        <p:cTn id="7" dur="300"/>
                                        <p:tgtEl>
                                          <p:spTgt spid="34818"/>
                                        </p:tgtEl>
                                      </p:cBhvr>
                                    </p:animEffect>
                                  </p:childTnLst>
                                </p:cTn>
                              </p:par>
                            </p:childTnLst>
                          </p:cTn>
                        </p:par>
                        <p:par>
                          <p:cTn id="8" fill="hold">
                            <p:stCondLst>
                              <p:cond delay="3300"/>
                            </p:stCondLst>
                            <p:childTnLst>
                              <p:par>
                                <p:cTn id="9" presetID="23" presetClass="entr" presetSubtype="272" fill="hold" nodeType="afterEffect">
                                  <p:stCondLst>
                                    <p:cond delay="0"/>
                                  </p:stCondLst>
                                  <p:childTnLst>
                                    <p:set>
                                      <p:cBhvr>
                                        <p:cTn id="10" dur="1" fill="hold">
                                          <p:stCondLst>
                                            <p:cond delay="0"/>
                                          </p:stCondLst>
                                        </p:cTn>
                                        <p:tgtEl>
                                          <p:spTgt spid="34819"/>
                                        </p:tgtEl>
                                        <p:attrNameLst>
                                          <p:attrName>style.visibility</p:attrName>
                                        </p:attrNameLst>
                                      </p:cBhvr>
                                      <p:to>
                                        <p:strVal val="visible"/>
                                      </p:to>
                                    </p:set>
                                    <p:anim calcmode="lin" valueType="num">
                                      <p:cBhvr>
                                        <p:cTn id="11" dur="500" fill="hold"/>
                                        <p:tgtEl>
                                          <p:spTgt spid="34819"/>
                                        </p:tgtEl>
                                        <p:attrNameLst>
                                          <p:attrName>ppt_w</p:attrName>
                                        </p:attrNameLst>
                                      </p:cBhvr>
                                      <p:tavLst>
                                        <p:tav tm="0">
                                          <p:val>
                                            <p:strVal val="2/3*#ppt_w"/>
                                          </p:val>
                                        </p:tav>
                                        <p:tav tm="100000">
                                          <p:val>
                                            <p:strVal val="#ppt_w"/>
                                          </p:val>
                                        </p:tav>
                                      </p:tavLst>
                                    </p:anim>
                                    <p:anim calcmode="lin" valueType="num">
                                      <p:cBhvr>
                                        <p:cTn id="12" dur="500" fill="hold"/>
                                        <p:tgtEl>
                                          <p:spTgt spid="3481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l-GR" sz="3600" dirty="0"/>
              <a:t>ΚΑΝΟΝΑΣ ΚΑΤΕΡΓΑΣΙΑΣ</a:t>
            </a:r>
            <a:endParaRPr lang="en-GB" sz="3600" dirty="0"/>
          </a:p>
        </p:txBody>
      </p:sp>
      <p:sp>
        <p:nvSpPr>
          <p:cNvPr id="35843" name="Text Box 3"/>
          <p:cNvSpPr txBox="1">
            <a:spLocks noChangeArrowheads="1"/>
          </p:cNvSpPr>
          <p:nvPr/>
        </p:nvSpPr>
        <p:spPr bwMode="auto">
          <a:xfrm>
            <a:off x="304800" y="2971800"/>
            <a:ext cx="8610600" cy="2773363"/>
          </a:xfrm>
          <a:prstGeom prst="rect">
            <a:avLst/>
          </a:prstGeom>
          <a:noFill/>
          <a:ln w="9525">
            <a:noFill/>
            <a:miter lim="800000"/>
            <a:headEnd/>
            <a:tailEnd/>
          </a:ln>
          <a:effectLst/>
        </p:spPr>
        <p:txBody>
          <a:bodyPr>
            <a:spAutoFit/>
          </a:bodyPr>
          <a:lstStyle/>
          <a:p>
            <a:pPr algn="just">
              <a:spcBef>
                <a:spcPct val="50000"/>
              </a:spcBef>
            </a:pPr>
            <a:r>
              <a:rPr lang="el-GR" sz="3200">
                <a:cs typeface="Times New Roman" charset="0"/>
              </a:rPr>
              <a:t>Γενικά ισχύει ότι η αφαίρεση ξυλώδους μάζας ξεκινάει από τα </a:t>
            </a:r>
            <a:r>
              <a:rPr lang="el-GR" sz="3200" b="1" i="1">
                <a:cs typeface="Times New Roman" charset="0"/>
              </a:rPr>
              <a:t>υψηλότερα</a:t>
            </a:r>
            <a:r>
              <a:rPr lang="el-GR" sz="3200">
                <a:cs typeface="Times New Roman" charset="0"/>
              </a:rPr>
              <a:t> σημεία και σταδιακά συνεχίζεται προς τα </a:t>
            </a:r>
            <a:r>
              <a:rPr lang="el-GR" sz="3200" b="1" i="1">
                <a:cs typeface="Times New Roman" charset="0"/>
              </a:rPr>
              <a:t>χαμηλότερα</a:t>
            </a:r>
            <a:r>
              <a:rPr lang="el-GR" sz="3200" i="1">
                <a:cs typeface="Times New Roman" charset="0"/>
              </a:rPr>
              <a:t> </a:t>
            </a:r>
            <a:r>
              <a:rPr lang="el-GR" sz="3200">
                <a:cs typeface="Times New Roman" charset="0"/>
              </a:rPr>
              <a:t>σημεία σε ένα κατεργαζόμενο ξυλοτεμάχιο.  </a:t>
            </a:r>
          </a:p>
          <a:p>
            <a:pPr>
              <a:spcBef>
                <a:spcPct val="50000"/>
              </a:spcBef>
            </a:pPr>
            <a:endParaRPr lang="en-GB" sz="32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0"/>
                                  </p:iterate>
                                  <p:childTnLst>
                                    <p:set>
                                      <p:cBhvr>
                                        <p:cTn id="6" dur="1" fill="hold">
                                          <p:stCondLst>
                                            <p:cond delay="0"/>
                                          </p:stCondLst>
                                        </p:cTn>
                                        <p:tgtEl>
                                          <p:spTgt spid="35842"/>
                                        </p:tgtEl>
                                        <p:attrNameLst>
                                          <p:attrName>style.visibility</p:attrName>
                                        </p:attrNameLst>
                                      </p:cBhvr>
                                      <p:to>
                                        <p:strVal val="visible"/>
                                      </p:to>
                                    </p:set>
                                    <p:anim calcmode="lin" valueType="num">
                                      <p:cBhvr>
                                        <p:cTn id="7" dur="75" fill="hold"/>
                                        <p:tgtEl>
                                          <p:spTgt spid="35842"/>
                                        </p:tgtEl>
                                        <p:attrNameLst>
                                          <p:attrName>ppt_w</p:attrName>
                                        </p:attrNameLst>
                                      </p:cBhvr>
                                      <p:tavLst>
                                        <p:tav tm="0">
                                          <p:val>
                                            <p:fltVal val="0"/>
                                          </p:val>
                                        </p:tav>
                                        <p:tav tm="100000">
                                          <p:val>
                                            <p:strVal val="#ppt_w"/>
                                          </p:val>
                                        </p:tav>
                                      </p:tavLst>
                                    </p:anim>
                                    <p:anim calcmode="lin" valueType="num">
                                      <p:cBhvr>
                                        <p:cTn id="8" dur="75" fill="hold"/>
                                        <p:tgtEl>
                                          <p:spTgt spid="35842"/>
                                        </p:tgtEl>
                                        <p:attrNameLst>
                                          <p:attrName>ppt_h</p:attrName>
                                        </p:attrNameLst>
                                      </p:cBhvr>
                                      <p:tavLst>
                                        <p:tav tm="0">
                                          <p:val>
                                            <p:fltVal val="0"/>
                                          </p:val>
                                        </p:tav>
                                        <p:tav tm="100000">
                                          <p:val>
                                            <p:strVal val="#ppt_h"/>
                                          </p:val>
                                        </p:tav>
                                      </p:tavLst>
                                    </p:anim>
                                    <p:anim calcmode="lin" valueType="num">
                                      <p:cBhvr>
                                        <p:cTn id="9" dur="75" fill="hold"/>
                                        <p:tgtEl>
                                          <p:spTgt spid="35842"/>
                                        </p:tgtEl>
                                        <p:attrNameLst>
                                          <p:attrName>ppt_x</p:attrName>
                                        </p:attrNameLst>
                                      </p:cBhvr>
                                      <p:tavLst>
                                        <p:tav tm="0">
                                          <p:val>
                                            <p:fltVal val="0.5"/>
                                          </p:val>
                                        </p:tav>
                                        <p:tav tm="100000">
                                          <p:val>
                                            <p:strVal val="#ppt_x"/>
                                          </p:val>
                                        </p:tav>
                                      </p:tavLst>
                                    </p:anim>
                                    <p:anim calcmode="lin" valueType="num">
                                      <p:cBhvr>
                                        <p:cTn id="10" dur="75" fill="hold"/>
                                        <p:tgtEl>
                                          <p:spTgt spid="35842"/>
                                        </p:tgtEl>
                                        <p:attrNameLst>
                                          <p:attrName>ppt_y</p:attrName>
                                        </p:attrNameLst>
                                      </p:cBhvr>
                                      <p:tavLst>
                                        <p:tav tm="0">
                                          <p:val>
                                            <p:fltVal val="0.5"/>
                                          </p:val>
                                        </p:tav>
                                        <p:tav tm="100000">
                                          <p:val>
                                            <p:strVal val="#ppt_y"/>
                                          </p:val>
                                        </p:tav>
                                      </p:tavLst>
                                    </p:anim>
                                  </p:childTnLst>
                                </p:cTn>
                              </p:par>
                            </p:childTnLst>
                          </p:cTn>
                        </p:par>
                        <p:par>
                          <p:cTn id="11" fill="hold">
                            <p:stCondLst>
                              <p:cond delay="1350"/>
                            </p:stCondLst>
                            <p:childTnLst>
                              <p:par>
                                <p:cTn id="12" presetID="5" presetClass="entr" presetSubtype="5" fill="hold" grpId="0" nodeType="afterEffect">
                                  <p:stCondLst>
                                    <p:cond delay="0"/>
                                  </p:stCondLst>
                                  <p:childTnLst>
                                    <p:set>
                                      <p:cBhvr>
                                        <p:cTn id="13" dur="1" fill="hold">
                                          <p:stCondLst>
                                            <p:cond delay="0"/>
                                          </p:stCondLst>
                                        </p:cTn>
                                        <p:tgtEl>
                                          <p:spTgt spid="35843">
                                            <p:txEl>
                                              <p:pRg st="0" end="0"/>
                                            </p:txEl>
                                          </p:spTgt>
                                        </p:tgtEl>
                                        <p:attrNameLst>
                                          <p:attrName>style.visibility</p:attrName>
                                        </p:attrNameLst>
                                      </p:cBhvr>
                                      <p:to>
                                        <p:strVal val="visible"/>
                                      </p:to>
                                    </p:set>
                                    <p:animEffect transition="in" filter="checkerboard(down)">
                                      <p:cBhvr>
                                        <p:cTn id="14" dur="500"/>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r>
              <a:rPr lang="el-GR" b="1" i="1">
                <a:effectLst>
                  <a:outerShdw blurRad="38100" dist="38100" dir="2700000" algn="tl">
                    <a:srgbClr val="FFFFFF"/>
                  </a:outerShdw>
                </a:effectLst>
              </a:rPr>
              <a:t>ΠΡΟΫΠΟΘΕΣΕΙΣ ΟΡΘΗΣ ΚΑΤΕΡΓΑΣΙΑΣ</a:t>
            </a:r>
            <a:endParaRPr lang="en-GB" b="1" i="1">
              <a:effectLst>
                <a:outerShdw blurRad="38100" dist="38100" dir="2700000" algn="tl">
                  <a:srgbClr val="FFFFFF"/>
                </a:outerShdw>
              </a:effectLst>
            </a:endParaRPr>
          </a:p>
        </p:txBody>
      </p:sp>
      <p:sp>
        <p:nvSpPr>
          <p:cNvPr id="36867" name="Rectangle 3"/>
          <p:cNvSpPr>
            <a:spLocks noGrp="1" noChangeArrowheads="1"/>
          </p:cNvSpPr>
          <p:nvPr>
            <p:ph type="body" idx="1"/>
          </p:nvPr>
        </p:nvSpPr>
        <p:spPr>
          <a:xfrm>
            <a:off x="457200" y="1828800"/>
            <a:ext cx="7772400" cy="4114800"/>
          </a:xfrm>
        </p:spPr>
        <p:txBody>
          <a:bodyPr/>
          <a:lstStyle/>
          <a:p>
            <a:pPr>
              <a:lnSpc>
                <a:spcPct val="90000"/>
              </a:lnSpc>
            </a:pPr>
            <a:r>
              <a:rPr lang="el-GR"/>
              <a:t>Τ</a:t>
            </a:r>
            <a:r>
              <a:rPr lang="el-GR">
                <a:cs typeface="Times New Roman" charset="0"/>
              </a:rPr>
              <a:t>ον αριθμό των κοπτικών μέσων</a:t>
            </a:r>
            <a:r>
              <a:rPr lang="el-GR"/>
              <a:t> </a:t>
            </a:r>
          </a:p>
          <a:p>
            <a:pPr>
              <a:lnSpc>
                <a:spcPct val="90000"/>
              </a:lnSpc>
            </a:pPr>
            <a:r>
              <a:rPr lang="el-GR"/>
              <a:t>Τ</a:t>
            </a:r>
            <a:r>
              <a:rPr lang="el-GR">
                <a:cs typeface="Times New Roman" charset="0"/>
              </a:rPr>
              <a:t>ις κλίσεις που θα δώσουμε σε αυτά προκειμένου να πετύχουμε τη σχεδίαση που θέλουμε, και την ποιότητα της επιφάνειας της ακμής αυτών</a:t>
            </a:r>
            <a:r>
              <a:rPr lang="en-GB"/>
              <a:t> </a:t>
            </a:r>
            <a:endParaRPr lang="el-GR"/>
          </a:p>
          <a:p>
            <a:pPr>
              <a:lnSpc>
                <a:spcPct val="90000"/>
              </a:lnSpc>
            </a:pPr>
            <a:r>
              <a:rPr lang="el-GR">
                <a:cs typeface="Times New Roman" charset="0"/>
              </a:rPr>
              <a:t>Φθαρμένες επιφάνειες ακμών, λόγω των τριβών που αναπτύσσονται σε αυτές, δημιουργούν στο κατεργαζόμενο ξύλο ελικοειδής σχεδιάσεις υποβιβάζοντας την τελική του ποιότητα. </a:t>
            </a:r>
            <a:endParaRPr lang="en-GB"/>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right)">
                                      <p:cBhvr>
                                        <p:cTn id="7" dur="500"/>
                                        <p:tgtEl>
                                          <p:spTgt spid="36866"/>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anim calcmode="lin" valueType="num">
                                      <p:cBhvr>
                                        <p:cTn id="11"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6867">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36867">
                                            <p:txEl>
                                              <p:pRg st="0" end="0"/>
                                            </p:txEl>
                                          </p:spTgt>
                                        </p:tgtEl>
                                        <p:attrNameLst>
                                          <p:attrName>ppt_x</p:attrName>
                                        </p:attrNameLst>
                                      </p:cBhvr>
                                      <p:tavLst>
                                        <p:tav tm="0">
                                          <p:val>
                                            <p:fltVal val="0.5"/>
                                          </p:val>
                                        </p:tav>
                                        <p:tav tm="100000">
                                          <p:val>
                                            <p:strVal val="#ppt_x"/>
                                          </p:val>
                                        </p:tav>
                                      </p:tavLst>
                                    </p:anim>
                                    <p:anim calcmode="lin" valueType="num">
                                      <p:cBhvr>
                                        <p:cTn id="14" dur="500" fill="hold"/>
                                        <p:tgtEl>
                                          <p:spTgt spid="36867">
                                            <p:txEl>
                                              <p:pRg st="0" end="0"/>
                                            </p:txEl>
                                          </p:spTgt>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23" presetClass="entr" presetSubtype="528" fill="hold" grpId="0" nodeType="after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p:cTn id="18" dur="5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6867">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36867">
                                            <p:txEl>
                                              <p:pRg st="1" end="1"/>
                                            </p:txEl>
                                          </p:spTgt>
                                        </p:tgtEl>
                                        <p:attrNameLst>
                                          <p:attrName>ppt_x</p:attrName>
                                        </p:attrNameLst>
                                      </p:cBhvr>
                                      <p:tavLst>
                                        <p:tav tm="0">
                                          <p:val>
                                            <p:fltVal val="0.5"/>
                                          </p:val>
                                        </p:tav>
                                        <p:tav tm="100000">
                                          <p:val>
                                            <p:strVal val="#ppt_x"/>
                                          </p:val>
                                        </p:tav>
                                      </p:tavLst>
                                    </p:anim>
                                    <p:anim calcmode="lin" valueType="num">
                                      <p:cBhvr>
                                        <p:cTn id="21" dur="500" fill="hold"/>
                                        <p:tgtEl>
                                          <p:spTgt spid="36867">
                                            <p:txEl>
                                              <p:pRg st="1" end="1"/>
                                            </p:txEl>
                                          </p:spTgt>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528" fill="hold" grpId="0" nodeType="after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anim calcmode="lin" valueType="num">
                                      <p:cBhvr>
                                        <p:cTn id="25" dur="5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6867">
                                            <p:txEl>
                                              <p:pRg st="2" end="2"/>
                                            </p:txEl>
                                          </p:spTgt>
                                        </p:tgtEl>
                                        <p:attrNameLst>
                                          <p:attrName>ppt_h</p:attrName>
                                        </p:attrNameLst>
                                      </p:cBhvr>
                                      <p:tavLst>
                                        <p:tav tm="0">
                                          <p:val>
                                            <p:fltVal val="0"/>
                                          </p:val>
                                        </p:tav>
                                        <p:tav tm="100000">
                                          <p:val>
                                            <p:strVal val="#ppt_h"/>
                                          </p:val>
                                        </p:tav>
                                      </p:tavLst>
                                    </p:anim>
                                    <p:anim calcmode="lin" valueType="num">
                                      <p:cBhvr>
                                        <p:cTn id="27" dur="500" fill="hold"/>
                                        <p:tgtEl>
                                          <p:spTgt spid="36867">
                                            <p:txEl>
                                              <p:pRg st="2" end="2"/>
                                            </p:txEl>
                                          </p:spTgt>
                                        </p:tgtEl>
                                        <p:attrNameLst>
                                          <p:attrName>ppt_x</p:attrName>
                                        </p:attrNameLst>
                                      </p:cBhvr>
                                      <p:tavLst>
                                        <p:tav tm="0">
                                          <p:val>
                                            <p:fltVal val="0.5"/>
                                          </p:val>
                                        </p:tav>
                                        <p:tav tm="100000">
                                          <p:val>
                                            <p:strVal val="#ppt_x"/>
                                          </p:val>
                                        </p:tav>
                                      </p:tavLst>
                                    </p:anim>
                                    <p:anim calcmode="lin" valueType="num">
                                      <p:cBhvr>
                                        <p:cTn id="28" dur="500" fill="hold"/>
                                        <p:tgtEl>
                                          <p:spTgt spid="36867">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advAuto="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28600" y="130175"/>
            <a:ext cx="8534400" cy="6499225"/>
          </a:xfrm>
          <a:prstGeom prst="rect">
            <a:avLst/>
          </a:prstGeom>
          <a:noFill/>
          <a:ln w="9525">
            <a:noFill/>
            <a:miter lim="800000"/>
            <a:headEnd/>
            <a:tailEnd/>
          </a:ln>
          <a:effectLst/>
        </p:spPr>
        <p:txBody>
          <a:bodyPr>
            <a:spAutoFit/>
          </a:bodyPr>
          <a:lstStyle/>
          <a:p>
            <a:pPr>
              <a:spcBef>
                <a:spcPct val="50000"/>
              </a:spcBef>
              <a:buFontTx/>
              <a:buChar char="•"/>
            </a:pPr>
            <a:r>
              <a:rPr lang="el-GR" sz="2800"/>
              <a:t> </a:t>
            </a:r>
            <a:r>
              <a:rPr lang="el-GR" sz="2800">
                <a:cs typeface="Times New Roman" charset="0"/>
              </a:rPr>
              <a:t>Επίσης σημαντικό ρόλο παίζει και το κεντράρισμα των κοπτικών μέσων στον εξαγωνικό φορέα για την αποφυγή κλυδωνισμών κατά τη διάρκεια της λειτουργίας τους. Εάν το κατεργαζόμενο ξυλοτεμάχιο δονείται ή αναπτύσσει τάσεις κάμψης κατά τη διάρκεια της περιστροφής του, τότε η τελική ποιότητα της επιφάνειάς του θα είναι υποβαθμισμένη</a:t>
            </a:r>
            <a:r>
              <a:rPr lang="en-GB" sz="2800"/>
              <a:t> </a:t>
            </a:r>
            <a:endParaRPr lang="el-GR" sz="2800"/>
          </a:p>
          <a:p>
            <a:pPr>
              <a:spcBef>
                <a:spcPct val="50000"/>
              </a:spcBef>
              <a:buFontTx/>
              <a:buChar char="•"/>
            </a:pPr>
            <a:r>
              <a:rPr lang="el-GR" sz="2800"/>
              <a:t> Σ</a:t>
            </a:r>
            <a:r>
              <a:rPr lang="el-GR" sz="2800">
                <a:cs typeface="Times New Roman" charset="0"/>
              </a:rPr>
              <a:t>ταθερά στηρίγματα εφαρμόζονται στα περιστρεφόμενα ξυλοτεμάχια, ιδιαίτερα εάν αυτά έχουν μεγάλο μήκος.</a:t>
            </a:r>
            <a:r>
              <a:rPr lang="en-GB" sz="2800"/>
              <a:t> </a:t>
            </a:r>
            <a:endParaRPr lang="el-GR" sz="2800"/>
          </a:p>
          <a:p>
            <a:pPr algn="just">
              <a:spcBef>
                <a:spcPct val="50000"/>
              </a:spcBef>
              <a:buFontTx/>
              <a:buChar char="•"/>
            </a:pPr>
            <a:r>
              <a:rPr lang="el-GR" sz="2800">
                <a:cs typeface="Times New Roman" charset="0"/>
              </a:rPr>
              <a:t>Όταν το ξυλοτεμάχιο ωθείται με μεγάλη ταχύτητα προς τα κοπτικά μέσα, αυτά έχουν την τάση να τραβούν το ξυλοτεμάχιο προς το μέρος τους, προκαλώντας ποιοτική του υποβάθμιση. Για το λόγο αυτό τοποθετούνται ειδικά μεταλλικά κολάρα</a:t>
            </a:r>
            <a:endParaRPr lang="en-GB" sz="28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p:cTn id="7" dur="500" fill="hold"/>
                                        <p:tgtEl>
                                          <p:spTgt spid="37890">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37890">
                                            <p:txEl>
                                              <p:pRg st="0" end="0"/>
                                            </p:txEl>
                                          </p:spTgt>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 calcmode="lin" valueType="num">
                                      <p:cBhvr>
                                        <p:cTn id="12" dur="500" fill="hold"/>
                                        <p:tgtEl>
                                          <p:spTgt spid="37890">
                                            <p:txEl>
                                              <p:pRg st="1" end="1"/>
                                            </p:txEl>
                                          </p:spTgt>
                                        </p:tgtEl>
                                        <p:attrNameLst>
                                          <p:attrName>ppt_w</p:attrName>
                                        </p:attrNameLst>
                                      </p:cBhvr>
                                      <p:tavLst>
                                        <p:tav tm="0">
                                          <p:val>
                                            <p:strVal val="2/3*#ppt_w"/>
                                          </p:val>
                                        </p:tav>
                                        <p:tav tm="100000">
                                          <p:val>
                                            <p:strVal val="#ppt_w"/>
                                          </p:val>
                                        </p:tav>
                                      </p:tavLst>
                                    </p:anim>
                                    <p:anim calcmode="lin" valueType="num">
                                      <p:cBhvr>
                                        <p:cTn id="13" dur="500" fill="hold"/>
                                        <p:tgtEl>
                                          <p:spTgt spid="37890">
                                            <p:txEl>
                                              <p:pRg st="1" end="1"/>
                                            </p:txEl>
                                          </p:spTgt>
                                        </p:tgtEl>
                                        <p:attrNameLst>
                                          <p:attrName>ppt_h</p:attrName>
                                        </p:attrNameLst>
                                      </p:cBhvr>
                                      <p:tavLst>
                                        <p:tav tm="0">
                                          <p:val>
                                            <p:strVal val="2/3*#ppt_h"/>
                                          </p:val>
                                        </p:tav>
                                        <p:tav tm="100000">
                                          <p:val>
                                            <p:strVal val="#ppt_h"/>
                                          </p:val>
                                        </p:tav>
                                      </p:tavLst>
                                    </p:anim>
                                  </p:childTnLst>
                                </p:cTn>
                              </p:par>
                            </p:childTnLst>
                          </p:cTn>
                        </p:par>
                        <p:par>
                          <p:cTn id="14" fill="hold">
                            <p:stCondLst>
                              <p:cond delay="1000"/>
                            </p:stCondLst>
                            <p:childTnLst>
                              <p:par>
                                <p:cTn id="15" presetID="23" presetClass="entr" presetSubtype="272" fill="hold" grpId="0" nodeType="afterEffect">
                                  <p:stCondLst>
                                    <p:cond delay="0"/>
                                  </p:stCondLst>
                                  <p:childTnLst>
                                    <p:set>
                                      <p:cBhvr>
                                        <p:cTn id="16" dur="1" fill="hold">
                                          <p:stCondLst>
                                            <p:cond delay="0"/>
                                          </p:stCondLst>
                                        </p:cTn>
                                        <p:tgtEl>
                                          <p:spTgt spid="37890">
                                            <p:txEl>
                                              <p:pRg st="2" end="2"/>
                                            </p:txEl>
                                          </p:spTgt>
                                        </p:tgtEl>
                                        <p:attrNameLst>
                                          <p:attrName>style.visibility</p:attrName>
                                        </p:attrNameLst>
                                      </p:cBhvr>
                                      <p:to>
                                        <p:strVal val="visible"/>
                                      </p:to>
                                    </p:set>
                                    <p:anim calcmode="lin" valueType="num">
                                      <p:cBhvr>
                                        <p:cTn id="17" dur="500" fill="hold"/>
                                        <p:tgtEl>
                                          <p:spTgt spid="37890">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37890">
                                            <p:txEl>
                                              <p:pRg st="2" end="2"/>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1143000"/>
          </a:xfrm>
        </p:spPr>
        <p:txBody>
          <a:bodyPr/>
          <a:lstStyle/>
          <a:p>
            <a:r>
              <a:rPr lang="el-GR" sz="3600" b="1" i="1">
                <a:effectLst>
                  <a:outerShdw blurRad="38100" dist="38100" dir="2700000" algn="tl">
                    <a:srgbClr val="FFFFFF"/>
                  </a:outerShdw>
                </a:effectLst>
              </a:rPr>
              <a:t>ΚΑΤΕΥΘΥΝΣΗ ΠΕΡΙΣΤΡΟΦΗΣ ΤΟΥ ΞΥΛΟΤΕΜΑΧΙΟΥ ΣΕ ΣΧΕΣΗ ΜΕ ΑΥΤΗΝ ΤΩΝ ΚΟΠΤΙΚΩΝ ΜΕΣΩΝ</a:t>
            </a:r>
            <a:endParaRPr lang="en-GB" sz="3600" b="1" i="1">
              <a:effectLst>
                <a:outerShdw blurRad="38100" dist="38100" dir="2700000" algn="tl">
                  <a:srgbClr val="FFFFFF"/>
                </a:outerShdw>
              </a:effectLst>
            </a:endParaRPr>
          </a:p>
        </p:txBody>
      </p:sp>
      <p:grpSp>
        <p:nvGrpSpPr>
          <p:cNvPr id="38915" name="Group 3"/>
          <p:cNvGrpSpPr>
            <a:grpSpLocks/>
          </p:cNvGrpSpPr>
          <p:nvPr/>
        </p:nvGrpSpPr>
        <p:grpSpPr bwMode="auto">
          <a:xfrm>
            <a:off x="762000" y="1828800"/>
            <a:ext cx="7620000" cy="2362200"/>
            <a:chOff x="-2" y="1"/>
            <a:chExt cx="20003" cy="19999"/>
          </a:xfrm>
        </p:grpSpPr>
        <p:grpSp>
          <p:nvGrpSpPr>
            <p:cNvPr id="38916" name="Group 4"/>
            <p:cNvGrpSpPr>
              <a:grpSpLocks/>
            </p:cNvGrpSpPr>
            <p:nvPr/>
          </p:nvGrpSpPr>
          <p:grpSpPr bwMode="auto">
            <a:xfrm>
              <a:off x="12193" y="1"/>
              <a:ext cx="7808" cy="19999"/>
              <a:chOff x="0" y="1"/>
              <a:chExt cx="20002" cy="19999"/>
            </a:xfrm>
          </p:grpSpPr>
          <p:grpSp>
            <p:nvGrpSpPr>
              <p:cNvPr id="38917" name="Group 5"/>
              <p:cNvGrpSpPr>
                <a:grpSpLocks/>
              </p:cNvGrpSpPr>
              <p:nvPr/>
            </p:nvGrpSpPr>
            <p:grpSpPr bwMode="auto">
              <a:xfrm>
                <a:off x="0" y="7872"/>
                <a:ext cx="7506" cy="9091"/>
                <a:chOff x="0" y="0"/>
                <a:chExt cx="20000" cy="20000"/>
              </a:xfrm>
            </p:grpSpPr>
            <p:sp>
              <p:nvSpPr>
                <p:cNvPr id="38918" name="Oval 6"/>
                <p:cNvSpPr>
                  <a:spLocks noChangeArrowheads="1"/>
                </p:cNvSpPr>
                <p:nvPr/>
              </p:nvSpPr>
              <p:spPr bwMode="auto">
                <a:xfrm>
                  <a:off x="0" y="0"/>
                  <a:ext cx="20000" cy="20000"/>
                </a:xfrm>
                <a:prstGeom prst="ellipse">
                  <a:avLst/>
                </a:prstGeom>
                <a:noFill/>
                <a:ln w="9525">
                  <a:solidFill>
                    <a:srgbClr val="000000"/>
                  </a:solidFill>
                  <a:round/>
                  <a:headEnd/>
                  <a:tailEnd/>
                </a:ln>
                <a:effectLst/>
              </p:spPr>
              <p:txBody>
                <a:bodyPr/>
                <a:lstStyle/>
                <a:p>
                  <a:endParaRPr lang="el-GR"/>
                </a:p>
              </p:txBody>
            </p:sp>
            <p:grpSp>
              <p:nvGrpSpPr>
                <p:cNvPr id="38919" name="Group 7"/>
                <p:cNvGrpSpPr>
                  <a:grpSpLocks/>
                </p:cNvGrpSpPr>
                <p:nvPr/>
              </p:nvGrpSpPr>
              <p:grpSpPr bwMode="auto">
                <a:xfrm>
                  <a:off x="6661" y="6681"/>
                  <a:ext cx="6678" cy="6684"/>
                  <a:chOff x="-17" y="0"/>
                  <a:chExt cx="20034" cy="20000"/>
                </a:xfrm>
              </p:grpSpPr>
              <p:sp>
                <p:nvSpPr>
                  <p:cNvPr id="38920" name="Line 8"/>
                  <p:cNvSpPr>
                    <a:spLocks noChangeShapeType="1"/>
                  </p:cNvSpPr>
                  <p:nvPr/>
                </p:nvSpPr>
                <p:spPr bwMode="auto">
                  <a:xfrm>
                    <a:off x="9961" y="0"/>
                    <a:ext cx="78" cy="20000"/>
                  </a:xfrm>
                  <a:prstGeom prst="line">
                    <a:avLst/>
                  </a:prstGeom>
                  <a:noFill/>
                  <a:ln w="9525">
                    <a:solidFill>
                      <a:srgbClr val="000000"/>
                    </a:solidFill>
                    <a:round/>
                    <a:headEnd type="none" w="sm" len="med"/>
                    <a:tailEnd type="none" w="sm" len="med"/>
                  </a:ln>
                  <a:effectLst/>
                </p:spPr>
                <p:txBody>
                  <a:bodyPr/>
                  <a:lstStyle/>
                  <a:p>
                    <a:endParaRPr lang="el-GR"/>
                  </a:p>
                </p:txBody>
              </p:sp>
              <p:sp>
                <p:nvSpPr>
                  <p:cNvPr id="38921" name="Line 9"/>
                  <p:cNvSpPr>
                    <a:spLocks noChangeShapeType="1"/>
                  </p:cNvSpPr>
                  <p:nvPr/>
                </p:nvSpPr>
                <p:spPr bwMode="auto">
                  <a:xfrm>
                    <a:off x="-17" y="9967"/>
                    <a:ext cx="20034" cy="66"/>
                  </a:xfrm>
                  <a:prstGeom prst="line">
                    <a:avLst/>
                  </a:prstGeom>
                  <a:noFill/>
                  <a:ln w="9525">
                    <a:solidFill>
                      <a:srgbClr val="000000"/>
                    </a:solidFill>
                    <a:round/>
                    <a:headEnd type="none" w="sm" len="med"/>
                    <a:tailEnd type="none" w="sm" len="med"/>
                  </a:ln>
                  <a:effectLst/>
                </p:spPr>
                <p:txBody>
                  <a:bodyPr/>
                  <a:lstStyle/>
                  <a:p>
                    <a:endParaRPr lang="el-GR"/>
                  </a:p>
                </p:txBody>
              </p:sp>
            </p:grpSp>
          </p:grpSp>
          <p:grpSp>
            <p:nvGrpSpPr>
              <p:cNvPr id="38922" name="Group 10"/>
              <p:cNvGrpSpPr>
                <a:grpSpLocks/>
              </p:cNvGrpSpPr>
              <p:nvPr/>
            </p:nvGrpSpPr>
            <p:grpSpPr bwMode="auto">
              <a:xfrm>
                <a:off x="7498" y="4856"/>
                <a:ext cx="12504" cy="15144"/>
                <a:chOff x="-32" y="0"/>
                <a:chExt cx="20319" cy="20000"/>
              </a:xfrm>
            </p:grpSpPr>
            <p:sp>
              <p:nvSpPr>
                <p:cNvPr id="38923" name="Line 11"/>
                <p:cNvSpPr>
                  <a:spLocks noChangeShapeType="1"/>
                </p:cNvSpPr>
                <p:nvPr/>
              </p:nvSpPr>
              <p:spPr bwMode="auto">
                <a:xfrm>
                  <a:off x="1999" y="7994"/>
                  <a:ext cx="13" cy="4012"/>
                </a:xfrm>
                <a:prstGeom prst="line">
                  <a:avLst/>
                </a:prstGeom>
                <a:noFill/>
                <a:ln w="9525">
                  <a:solidFill>
                    <a:srgbClr val="000000"/>
                  </a:solidFill>
                  <a:round/>
                  <a:headEnd type="none" w="sm" len="med"/>
                  <a:tailEnd type="triangle" w="sm" len="med"/>
                </a:ln>
                <a:effectLst/>
              </p:spPr>
              <p:txBody>
                <a:bodyPr/>
                <a:lstStyle/>
                <a:p>
                  <a:endParaRPr lang="el-GR"/>
                </a:p>
              </p:txBody>
            </p:sp>
            <p:grpSp>
              <p:nvGrpSpPr>
                <p:cNvPr id="38924" name="Group 12"/>
                <p:cNvGrpSpPr>
                  <a:grpSpLocks/>
                </p:cNvGrpSpPr>
                <p:nvPr/>
              </p:nvGrpSpPr>
              <p:grpSpPr bwMode="auto">
                <a:xfrm>
                  <a:off x="-32" y="0"/>
                  <a:ext cx="20319" cy="20000"/>
                  <a:chOff x="0" y="0"/>
                  <a:chExt cx="20000" cy="20000"/>
                </a:xfrm>
              </p:grpSpPr>
              <p:sp>
                <p:nvSpPr>
                  <p:cNvPr id="38925" name="Oval 13"/>
                  <p:cNvSpPr>
                    <a:spLocks noChangeArrowheads="1"/>
                  </p:cNvSpPr>
                  <p:nvPr/>
                </p:nvSpPr>
                <p:spPr bwMode="auto">
                  <a:xfrm>
                    <a:off x="0" y="0"/>
                    <a:ext cx="20000" cy="20000"/>
                  </a:xfrm>
                  <a:prstGeom prst="ellipse">
                    <a:avLst/>
                  </a:prstGeom>
                  <a:noFill/>
                  <a:ln w="9525">
                    <a:solidFill>
                      <a:srgbClr val="000000"/>
                    </a:solidFill>
                    <a:round/>
                    <a:headEnd/>
                    <a:tailEnd/>
                  </a:ln>
                  <a:effectLst/>
                </p:spPr>
                <p:txBody>
                  <a:bodyPr/>
                  <a:lstStyle/>
                  <a:p>
                    <a:endParaRPr lang="el-GR"/>
                  </a:p>
                </p:txBody>
              </p:sp>
              <p:sp>
                <p:nvSpPr>
                  <p:cNvPr id="38926" name="Line 14"/>
                  <p:cNvSpPr>
                    <a:spLocks noChangeShapeType="1"/>
                  </p:cNvSpPr>
                  <p:nvPr/>
                </p:nvSpPr>
                <p:spPr bwMode="auto">
                  <a:xfrm>
                    <a:off x="7994" y="9993"/>
                    <a:ext cx="4012" cy="14"/>
                  </a:xfrm>
                  <a:prstGeom prst="line">
                    <a:avLst/>
                  </a:prstGeom>
                  <a:noFill/>
                  <a:ln w="9525">
                    <a:solidFill>
                      <a:srgbClr val="000000"/>
                    </a:solidFill>
                    <a:round/>
                    <a:headEnd type="none" w="sm" len="med"/>
                    <a:tailEnd type="none" w="sm" len="med"/>
                  </a:ln>
                  <a:effectLst/>
                </p:spPr>
                <p:txBody>
                  <a:bodyPr/>
                  <a:lstStyle/>
                  <a:p>
                    <a:endParaRPr lang="el-GR"/>
                  </a:p>
                </p:txBody>
              </p:sp>
              <p:sp>
                <p:nvSpPr>
                  <p:cNvPr id="38927" name="Line 15"/>
                  <p:cNvSpPr>
                    <a:spLocks noChangeShapeType="1"/>
                  </p:cNvSpPr>
                  <p:nvPr/>
                </p:nvSpPr>
                <p:spPr bwMode="auto">
                  <a:xfrm>
                    <a:off x="9994" y="7994"/>
                    <a:ext cx="12" cy="4012"/>
                  </a:xfrm>
                  <a:prstGeom prst="line">
                    <a:avLst/>
                  </a:prstGeom>
                  <a:noFill/>
                  <a:ln w="9525">
                    <a:solidFill>
                      <a:srgbClr val="000000"/>
                    </a:solidFill>
                    <a:round/>
                    <a:headEnd type="none" w="sm" len="med"/>
                    <a:tailEnd type="none" w="sm" len="med"/>
                  </a:ln>
                  <a:effectLst/>
                </p:spPr>
                <p:txBody>
                  <a:bodyPr/>
                  <a:lstStyle/>
                  <a:p>
                    <a:endParaRPr lang="el-GR"/>
                  </a:p>
                </p:txBody>
              </p:sp>
            </p:grpSp>
          </p:grpSp>
          <p:sp>
            <p:nvSpPr>
              <p:cNvPr id="38928" name="Line 16"/>
              <p:cNvSpPr>
                <a:spLocks noChangeShapeType="1"/>
              </p:cNvSpPr>
              <p:nvPr/>
            </p:nvSpPr>
            <p:spPr bwMode="auto">
              <a:xfrm flipV="1">
                <a:off x="6248" y="10899"/>
                <a:ext cx="8" cy="3037"/>
              </a:xfrm>
              <a:prstGeom prst="line">
                <a:avLst/>
              </a:prstGeom>
              <a:noFill/>
              <a:ln w="9525">
                <a:solidFill>
                  <a:srgbClr val="000000"/>
                </a:solidFill>
                <a:round/>
                <a:headEnd type="triangle" w="sm" len="med"/>
                <a:tailEnd type="none" w="sm" len="med"/>
              </a:ln>
              <a:effectLst/>
            </p:spPr>
            <p:txBody>
              <a:bodyPr/>
              <a:lstStyle/>
              <a:p>
                <a:endParaRPr lang="el-GR"/>
              </a:p>
            </p:txBody>
          </p:sp>
          <p:sp>
            <p:nvSpPr>
              <p:cNvPr id="38929" name="Rectangle 17"/>
              <p:cNvSpPr>
                <a:spLocks noChangeArrowheads="1"/>
              </p:cNvSpPr>
              <p:nvPr/>
            </p:nvSpPr>
            <p:spPr bwMode="auto">
              <a:xfrm>
                <a:off x="9996" y="1"/>
                <a:ext cx="5008" cy="4550"/>
              </a:xfrm>
              <a:prstGeom prst="rect">
                <a:avLst/>
              </a:prstGeom>
              <a:noFill/>
              <a:ln w="9525">
                <a:noFill/>
                <a:miter lim="800000"/>
                <a:headEnd/>
                <a:tailEnd/>
              </a:ln>
              <a:effectLst/>
            </p:spPr>
            <p:txBody>
              <a:bodyPr lIns="12700" tIns="12700" rIns="12700" bIns="12700"/>
              <a:lstStyle/>
              <a:p>
                <a:pPr algn="ctr" eaLnBrk="0" hangingPunct="0"/>
                <a:r>
                  <a:rPr lang="el-GR" b="1"/>
                  <a:t>Β</a:t>
                </a:r>
                <a:endParaRPr lang="en-US" b="1"/>
              </a:p>
            </p:txBody>
          </p:sp>
        </p:grpSp>
        <p:grpSp>
          <p:nvGrpSpPr>
            <p:cNvPr id="38930" name="Group 18"/>
            <p:cNvGrpSpPr>
              <a:grpSpLocks/>
            </p:cNvGrpSpPr>
            <p:nvPr/>
          </p:nvGrpSpPr>
          <p:grpSpPr bwMode="auto">
            <a:xfrm>
              <a:off x="-2" y="316"/>
              <a:ext cx="7808" cy="19673"/>
              <a:chOff x="-257" y="4"/>
              <a:chExt cx="20820" cy="19995"/>
            </a:xfrm>
          </p:grpSpPr>
          <p:sp>
            <p:nvSpPr>
              <p:cNvPr id="38931" name="Line 19"/>
              <p:cNvSpPr>
                <a:spLocks noChangeShapeType="1"/>
              </p:cNvSpPr>
              <p:nvPr/>
            </p:nvSpPr>
            <p:spPr bwMode="auto">
              <a:xfrm flipV="1">
                <a:off x="6247" y="10759"/>
                <a:ext cx="8" cy="3087"/>
              </a:xfrm>
              <a:prstGeom prst="line">
                <a:avLst/>
              </a:prstGeom>
              <a:noFill/>
              <a:ln w="9525">
                <a:solidFill>
                  <a:srgbClr val="000000"/>
                </a:solidFill>
                <a:round/>
                <a:headEnd type="none" w="sm" len="med"/>
                <a:tailEnd type="triangle" w="sm" len="med"/>
              </a:ln>
              <a:effectLst/>
            </p:spPr>
            <p:txBody>
              <a:bodyPr/>
              <a:lstStyle/>
              <a:p>
                <a:endParaRPr lang="el-GR"/>
              </a:p>
            </p:txBody>
          </p:sp>
          <p:grpSp>
            <p:nvGrpSpPr>
              <p:cNvPr id="38932" name="Group 20"/>
              <p:cNvGrpSpPr>
                <a:grpSpLocks/>
              </p:cNvGrpSpPr>
              <p:nvPr/>
            </p:nvGrpSpPr>
            <p:grpSpPr bwMode="auto">
              <a:xfrm>
                <a:off x="-257" y="4"/>
                <a:ext cx="20820" cy="19995"/>
                <a:chOff x="0" y="1"/>
                <a:chExt cx="20000" cy="20000"/>
              </a:xfrm>
            </p:grpSpPr>
            <p:grpSp>
              <p:nvGrpSpPr>
                <p:cNvPr id="38933" name="Group 21"/>
                <p:cNvGrpSpPr>
                  <a:grpSpLocks/>
                </p:cNvGrpSpPr>
                <p:nvPr/>
              </p:nvGrpSpPr>
              <p:grpSpPr bwMode="auto">
                <a:xfrm>
                  <a:off x="0" y="4606"/>
                  <a:ext cx="20000" cy="15395"/>
                  <a:chOff x="0" y="0"/>
                  <a:chExt cx="20000" cy="20001"/>
                </a:xfrm>
              </p:grpSpPr>
              <p:grpSp>
                <p:nvGrpSpPr>
                  <p:cNvPr id="38934" name="Group 22"/>
                  <p:cNvGrpSpPr>
                    <a:grpSpLocks/>
                  </p:cNvGrpSpPr>
                  <p:nvPr/>
                </p:nvGrpSpPr>
                <p:grpSpPr bwMode="auto">
                  <a:xfrm>
                    <a:off x="0" y="3983"/>
                    <a:ext cx="7505" cy="12006"/>
                    <a:chOff x="0" y="0"/>
                    <a:chExt cx="20000" cy="20000"/>
                  </a:xfrm>
                </p:grpSpPr>
                <p:sp>
                  <p:nvSpPr>
                    <p:cNvPr id="38935" name="Oval 23"/>
                    <p:cNvSpPr>
                      <a:spLocks noChangeArrowheads="1"/>
                    </p:cNvSpPr>
                    <p:nvPr/>
                  </p:nvSpPr>
                  <p:spPr bwMode="auto">
                    <a:xfrm>
                      <a:off x="0" y="0"/>
                      <a:ext cx="20000" cy="20000"/>
                    </a:xfrm>
                    <a:prstGeom prst="ellipse">
                      <a:avLst/>
                    </a:prstGeom>
                    <a:noFill/>
                    <a:ln w="9525">
                      <a:solidFill>
                        <a:srgbClr val="000000"/>
                      </a:solidFill>
                      <a:round/>
                      <a:headEnd/>
                      <a:tailEnd/>
                    </a:ln>
                    <a:effectLst/>
                  </p:spPr>
                  <p:txBody>
                    <a:bodyPr/>
                    <a:lstStyle/>
                    <a:p>
                      <a:endParaRPr lang="el-GR"/>
                    </a:p>
                  </p:txBody>
                </p:sp>
                <p:grpSp>
                  <p:nvGrpSpPr>
                    <p:cNvPr id="38936" name="Group 24"/>
                    <p:cNvGrpSpPr>
                      <a:grpSpLocks/>
                    </p:cNvGrpSpPr>
                    <p:nvPr/>
                  </p:nvGrpSpPr>
                  <p:grpSpPr bwMode="auto">
                    <a:xfrm>
                      <a:off x="6662" y="6683"/>
                      <a:ext cx="6681" cy="6682"/>
                      <a:chOff x="90" y="0"/>
                      <a:chExt cx="19820" cy="20000"/>
                    </a:xfrm>
                  </p:grpSpPr>
                  <p:sp>
                    <p:nvSpPr>
                      <p:cNvPr id="38937" name="Line 25"/>
                      <p:cNvSpPr>
                        <a:spLocks noChangeShapeType="1"/>
                      </p:cNvSpPr>
                      <p:nvPr/>
                    </p:nvSpPr>
                    <p:spPr bwMode="auto">
                      <a:xfrm>
                        <a:off x="9948" y="0"/>
                        <a:ext cx="89" cy="20000"/>
                      </a:xfrm>
                      <a:prstGeom prst="line">
                        <a:avLst/>
                      </a:prstGeom>
                      <a:noFill/>
                      <a:ln w="9525">
                        <a:solidFill>
                          <a:srgbClr val="000000"/>
                        </a:solidFill>
                        <a:round/>
                        <a:headEnd type="none" w="sm" len="med"/>
                        <a:tailEnd type="none" w="sm" len="med"/>
                      </a:ln>
                      <a:effectLst/>
                    </p:spPr>
                    <p:txBody>
                      <a:bodyPr/>
                      <a:lstStyle/>
                      <a:p>
                        <a:endParaRPr lang="el-GR"/>
                      </a:p>
                    </p:txBody>
                  </p:sp>
                  <p:sp>
                    <p:nvSpPr>
                      <p:cNvPr id="38938" name="Line 26"/>
                      <p:cNvSpPr>
                        <a:spLocks noChangeShapeType="1"/>
                      </p:cNvSpPr>
                      <p:nvPr/>
                    </p:nvSpPr>
                    <p:spPr bwMode="auto">
                      <a:xfrm>
                        <a:off x="90" y="9964"/>
                        <a:ext cx="19820" cy="69"/>
                      </a:xfrm>
                      <a:prstGeom prst="line">
                        <a:avLst/>
                      </a:prstGeom>
                      <a:noFill/>
                      <a:ln w="9525">
                        <a:solidFill>
                          <a:srgbClr val="000000"/>
                        </a:solidFill>
                        <a:round/>
                        <a:headEnd type="none" w="sm" len="med"/>
                        <a:tailEnd type="none" w="sm" len="med"/>
                      </a:ln>
                      <a:effectLst/>
                    </p:spPr>
                    <p:txBody>
                      <a:bodyPr/>
                      <a:lstStyle/>
                      <a:p>
                        <a:endParaRPr lang="el-GR"/>
                      </a:p>
                    </p:txBody>
                  </p:sp>
                </p:grpSp>
              </p:grpSp>
              <p:grpSp>
                <p:nvGrpSpPr>
                  <p:cNvPr id="38939" name="Group 27"/>
                  <p:cNvGrpSpPr>
                    <a:grpSpLocks/>
                  </p:cNvGrpSpPr>
                  <p:nvPr/>
                </p:nvGrpSpPr>
                <p:grpSpPr bwMode="auto">
                  <a:xfrm>
                    <a:off x="7498" y="0"/>
                    <a:ext cx="12502" cy="20001"/>
                    <a:chOff x="126" y="2"/>
                    <a:chExt cx="18754" cy="19996"/>
                  </a:xfrm>
                </p:grpSpPr>
                <p:sp>
                  <p:nvSpPr>
                    <p:cNvPr id="38940" name="Line 28"/>
                    <p:cNvSpPr>
                      <a:spLocks noChangeShapeType="1"/>
                    </p:cNvSpPr>
                    <p:nvPr/>
                  </p:nvSpPr>
                  <p:spPr bwMode="auto">
                    <a:xfrm>
                      <a:off x="2000" y="7995"/>
                      <a:ext cx="12" cy="4010"/>
                    </a:xfrm>
                    <a:prstGeom prst="line">
                      <a:avLst/>
                    </a:prstGeom>
                    <a:noFill/>
                    <a:ln w="9525">
                      <a:solidFill>
                        <a:srgbClr val="000000"/>
                      </a:solidFill>
                      <a:round/>
                      <a:headEnd type="none" w="sm" len="med"/>
                      <a:tailEnd type="triangle" w="sm" len="med"/>
                    </a:ln>
                    <a:effectLst/>
                  </p:spPr>
                  <p:txBody>
                    <a:bodyPr/>
                    <a:lstStyle/>
                    <a:p>
                      <a:endParaRPr lang="el-GR"/>
                    </a:p>
                  </p:txBody>
                </p:sp>
                <p:grpSp>
                  <p:nvGrpSpPr>
                    <p:cNvPr id="38941" name="Group 29"/>
                    <p:cNvGrpSpPr>
                      <a:grpSpLocks/>
                    </p:cNvGrpSpPr>
                    <p:nvPr/>
                  </p:nvGrpSpPr>
                  <p:grpSpPr bwMode="auto">
                    <a:xfrm>
                      <a:off x="126" y="2"/>
                      <a:ext cx="18754" cy="19996"/>
                      <a:chOff x="0" y="0"/>
                      <a:chExt cx="20000" cy="20000"/>
                    </a:xfrm>
                  </p:grpSpPr>
                  <p:sp>
                    <p:nvSpPr>
                      <p:cNvPr id="38942" name="Oval 30"/>
                      <p:cNvSpPr>
                        <a:spLocks noChangeArrowheads="1"/>
                      </p:cNvSpPr>
                      <p:nvPr/>
                    </p:nvSpPr>
                    <p:spPr bwMode="auto">
                      <a:xfrm>
                        <a:off x="0" y="0"/>
                        <a:ext cx="20000" cy="20000"/>
                      </a:xfrm>
                      <a:prstGeom prst="ellipse">
                        <a:avLst/>
                      </a:prstGeom>
                      <a:noFill/>
                      <a:ln w="9525">
                        <a:solidFill>
                          <a:srgbClr val="000000"/>
                        </a:solidFill>
                        <a:round/>
                        <a:headEnd/>
                        <a:tailEnd/>
                      </a:ln>
                      <a:effectLst/>
                    </p:spPr>
                    <p:txBody>
                      <a:bodyPr/>
                      <a:lstStyle/>
                      <a:p>
                        <a:endParaRPr lang="el-GR"/>
                      </a:p>
                    </p:txBody>
                  </p:sp>
                  <p:sp>
                    <p:nvSpPr>
                      <p:cNvPr id="38943" name="Line 31"/>
                      <p:cNvSpPr>
                        <a:spLocks noChangeShapeType="1"/>
                      </p:cNvSpPr>
                      <p:nvPr/>
                    </p:nvSpPr>
                    <p:spPr bwMode="auto">
                      <a:xfrm>
                        <a:off x="7994" y="9993"/>
                        <a:ext cx="4012" cy="14"/>
                      </a:xfrm>
                      <a:prstGeom prst="line">
                        <a:avLst/>
                      </a:prstGeom>
                      <a:noFill/>
                      <a:ln w="9525">
                        <a:solidFill>
                          <a:srgbClr val="000000"/>
                        </a:solidFill>
                        <a:round/>
                        <a:headEnd type="none" w="sm" len="med"/>
                        <a:tailEnd type="none" w="sm" len="med"/>
                      </a:ln>
                      <a:effectLst/>
                    </p:spPr>
                    <p:txBody>
                      <a:bodyPr/>
                      <a:lstStyle/>
                      <a:p>
                        <a:endParaRPr lang="el-GR"/>
                      </a:p>
                    </p:txBody>
                  </p:sp>
                  <p:sp>
                    <p:nvSpPr>
                      <p:cNvPr id="38944" name="Line 32"/>
                      <p:cNvSpPr>
                        <a:spLocks noChangeShapeType="1"/>
                      </p:cNvSpPr>
                      <p:nvPr/>
                    </p:nvSpPr>
                    <p:spPr bwMode="auto">
                      <a:xfrm>
                        <a:off x="9991" y="7995"/>
                        <a:ext cx="14" cy="4010"/>
                      </a:xfrm>
                      <a:prstGeom prst="line">
                        <a:avLst/>
                      </a:prstGeom>
                      <a:noFill/>
                      <a:ln w="9525">
                        <a:solidFill>
                          <a:srgbClr val="000000"/>
                        </a:solidFill>
                        <a:round/>
                        <a:headEnd type="none" w="sm" len="med"/>
                        <a:tailEnd type="none" w="sm" len="med"/>
                      </a:ln>
                      <a:effectLst/>
                    </p:spPr>
                    <p:txBody>
                      <a:bodyPr/>
                      <a:lstStyle/>
                      <a:p>
                        <a:endParaRPr lang="el-GR"/>
                      </a:p>
                    </p:txBody>
                  </p:sp>
                </p:grpSp>
              </p:grpSp>
            </p:grpSp>
            <p:sp>
              <p:nvSpPr>
                <p:cNvPr id="38945" name="Rectangle 33"/>
                <p:cNvSpPr>
                  <a:spLocks noChangeArrowheads="1"/>
                </p:cNvSpPr>
                <p:nvPr/>
              </p:nvSpPr>
              <p:spPr bwMode="auto">
                <a:xfrm>
                  <a:off x="6248" y="1"/>
                  <a:ext cx="5008" cy="4626"/>
                </a:xfrm>
                <a:prstGeom prst="rect">
                  <a:avLst/>
                </a:prstGeom>
                <a:noFill/>
                <a:ln w="9525">
                  <a:noFill/>
                  <a:miter lim="800000"/>
                  <a:headEnd/>
                  <a:tailEnd/>
                </a:ln>
                <a:effectLst/>
              </p:spPr>
              <p:txBody>
                <a:bodyPr lIns="12700" tIns="12700" rIns="12700" bIns="12700"/>
                <a:lstStyle/>
                <a:p>
                  <a:pPr algn="ctr" eaLnBrk="0" hangingPunct="0"/>
                  <a:r>
                    <a:rPr lang="el-GR" b="1"/>
                    <a:t>Α</a:t>
                  </a:r>
                  <a:endParaRPr lang="en-US" b="1"/>
                </a:p>
              </p:txBody>
            </p:sp>
          </p:grpSp>
        </p:grpSp>
      </p:grpSp>
      <p:sp>
        <p:nvSpPr>
          <p:cNvPr id="38978" name="Text Box 66"/>
          <p:cNvSpPr txBox="1">
            <a:spLocks noChangeArrowheads="1"/>
          </p:cNvSpPr>
          <p:nvPr/>
        </p:nvSpPr>
        <p:spPr bwMode="auto">
          <a:xfrm>
            <a:off x="381000" y="4800600"/>
            <a:ext cx="8305800" cy="1917700"/>
          </a:xfrm>
          <a:prstGeom prst="rect">
            <a:avLst/>
          </a:prstGeom>
          <a:noFill/>
          <a:ln w="9525">
            <a:noFill/>
            <a:miter lim="800000"/>
            <a:headEnd/>
            <a:tailEnd/>
          </a:ln>
          <a:effectLst/>
        </p:spPr>
        <p:txBody>
          <a:bodyPr>
            <a:spAutoFit/>
          </a:bodyPr>
          <a:lstStyle/>
          <a:p>
            <a:pPr>
              <a:spcBef>
                <a:spcPct val="50000"/>
              </a:spcBef>
            </a:pPr>
            <a:r>
              <a:rPr lang="el-GR">
                <a:cs typeface="Times New Roman" charset="0"/>
              </a:rPr>
              <a:t>Η κατεύθυνση περιστροφής του ξυλοτεμαχίου συμπίπτει με την κατεύθυνση περιστροφής των κοπτικών μέσων (περίπτωση Α) όταν θέλουμε να παράγουμε κυκλικές σε εγκάρσια τομή επιφάνειες, ενώ είναι αντίθετη (περίπτωση Β) όταν θέλουμε να παράγουμε συνδυασμό κυκλικών και τετράγωνων επιφανειών</a:t>
            </a:r>
            <a:r>
              <a:rPr lang="en-GB"/>
              <a:t> </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iterate type="wd">
                                    <p:tmPct val="100000"/>
                                  </p:iterate>
                                  <p:childTnLst>
                                    <p:set>
                                      <p:cBhvr>
                                        <p:cTn id="6" dur="1" fill="hold">
                                          <p:stCondLst>
                                            <p:cond delay="0"/>
                                          </p:stCondLst>
                                        </p:cTn>
                                        <p:tgtEl>
                                          <p:spTgt spid="38914"/>
                                        </p:tgtEl>
                                        <p:attrNameLst>
                                          <p:attrName>style.visibility</p:attrName>
                                        </p:attrNameLst>
                                      </p:cBhvr>
                                      <p:to>
                                        <p:strVal val="visible"/>
                                      </p:to>
                                    </p:set>
                                    <p:animEffect transition="in" filter="blinds(vertical)">
                                      <p:cBhvr>
                                        <p:cTn id="7" dur="300"/>
                                        <p:tgtEl>
                                          <p:spTgt spid="38914"/>
                                        </p:tgtEl>
                                      </p:cBhvr>
                                    </p:animEffect>
                                  </p:childTnLst>
                                </p:cTn>
                              </p:par>
                            </p:childTnLst>
                          </p:cTn>
                        </p:par>
                        <p:par>
                          <p:cTn id="8" fill="hold">
                            <p:stCondLst>
                              <p:cond delay="3300"/>
                            </p:stCondLst>
                            <p:childTnLst>
                              <p:par>
                                <p:cTn id="9" presetID="23" presetClass="entr" presetSubtype="528" fill="hold" nodeType="afterEffect">
                                  <p:stCondLst>
                                    <p:cond delay="0"/>
                                  </p:stCondLst>
                                  <p:childTnLst>
                                    <p:set>
                                      <p:cBhvr>
                                        <p:cTn id="10" dur="1" fill="hold">
                                          <p:stCondLst>
                                            <p:cond delay="0"/>
                                          </p:stCondLst>
                                        </p:cTn>
                                        <p:tgtEl>
                                          <p:spTgt spid="38915"/>
                                        </p:tgtEl>
                                        <p:attrNameLst>
                                          <p:attrName>style.visibility</p:attrName>
                                        </p:attrNameLst>
                                      </p:cBhvr>
                                      <p:to>
                                        <p:strVal val="visible"/>
                                      </p:to>
                                    </p:set>
                                    <p:anim calcmode="lin" valueType="num">
                                      <p:cBhvr>
                                        <p:cTn id="11" dur="500" fill="hold"/>
                                        <p:tgtEl>
                                          <p:spTgt spid="38915"/>
                                        </p:tgtEl>
                                        <p:attrNameLst>
                                          <p:attrName>ppt_w</p:attrName>
                                        </p:attrNameLst>
                                      </p:cBhvr>
                                      <p:tavLst>
                                        <p:tav tm="0">
                                          <p:val>
                                            <p:fltVal val="0"/>
                                          </p:val>
                                        </p:tav>
                                        <p:tav tm="100000">
                                          <p:val>
                                            <p:strVal val="#ppt_w"/>
                                          </p:val>
                                        </p:tav>
                                      </p:tavLst>
                                    </p:anim>
                                    <p:anim calcmode="lin" valueType="num">
                                      <p:cBhvr>
                                        <p:cTn id="12" dur="500" fill="hold"/>
                                        <p:tgtEl>
                                          <p:spTgt spid="38915"/>
                                        </p:tgtEl>
                                        <p:attrNameLst>
                                          <p:attrName>ppt_h</p:attrName>
                                        </p:attrNameLst>
                                      </p:cBhvr>
                                      <p:tavLst>
                                        <p:tav tm="0">
                                          <p:val>
                                            <p:fltVal val="0"/>
                                          </p:val>
                                        </p:tav>
                                        <p:tav tm="100000">
                                          <p:val>
                                            <p:strVal val="#ppt_h"/>
                                          </p:val>
                                        </p:tav>
                                      </p:tavLst>
                                    </p:anim>
                                    <p:anim calcmode="lin" valueType="num">
                                      <p:cBhvr>
                                        <p:cTn id="13" dur="500" fill="hold"/>
                                        <p:tgtEl>
                                          <p:spTgt spid="38915"/>
                                        </p:tgtEl>
                                        <p:attrNameLst>
                                          <p:attrName>ppt_x</p:attrName>
                                        </p:attrNameLst>
                                      </p:cBhvr>
                                      <p:tavLst>
                                        <p:tav tm="0">
                                          <p:val>
                                            <p:fltVal val="0.5"/>
                                          </p:val>
                                        </p:tav>
                                        <p:tav tm="100000">
                                          <p:val>
                                            <p:strVal val="#ppt_x"/>
                                          </p:val>
                                        </p:tav>
                                      </p:tavLst>
                                    </p:anim>
                                    <p:anim calcmode="lin" valueType="num">
                                      <p:cBhvr>
                                        <p:cTn id="14" dur="500" fill="hold"/>
                                        <p:tgtEl>
                                          <p:spTgt spid="38915"/>
                                        </p:tgtEl>
                                        <p:attrNameLst>
                                          <p:attrName>ppt_y</p:attrName>
                                        </p:attrNameLst>
                                      </p:cBhvr>
                                      <p:tavLst>
                                        <p:tav tm="0">
                                          <p:val>
                                            <p:fltVal val="0.5"/>
                                          </p:val>
                                        </p:tav>
                                        <p:tav tm="100000">
                                          <p:val>
                                            <p:strVal val="#ppt_y"/>
                                          </p:val>
                                        </p:tav>
                                      </p:tavLst>
                                    </p:anim>
                                  </p:childTnLst>
                                </p:cTn>
                              </p:par>
                            </p:childTnLst>
                          </p:cTn>
                        </p:par>
                        <p:par>
                          <p:cTn id="15" fill="hold">
                            <p:stCondLst>
                              <p:cond delay="3800"/>
                            </p:stCondLst>
                            <p:childTnLst>
                              <p:par>
                                <p:cTn id="16" presetID="5" presetClass="entr" presetSubtype="5" fill="hold" grpId="0" nodeType="afterEffect">
                                  <p:stCondLst>
                                    <p:cond delay="0"/>
                                  </p:stCondLst>
                                  <p:childTnLst>
                                    <p:set>
                                      <p:cBhvr>
                                        <p:cTn id="17" dur="1" fill="hold">
                                          <p:stCondLst>
                                            <p:cond delay="0"/>
                                          </p:stCondLst>
                                        </p:cTn>
                                        <p:tgtEl>
                                          <p:spTgt spid="38978"/>
                                        </p:tgtEl>
                                        <p:attrNameLst>
                                          <p:attrName>style.visibility</p:attrName>
                                        </p:attrNameLst>
                                      </p:cBhvr>
                                      <p:to>
                                        <p:strVal val="visible"/>
                                      </p:to>
                                    </p:set>
                                    <p:animEffect transition="in" filter="checkerboard(down)">
                                      <p:cBhvr>
                                        <p:cTn id="18" dur="500"/>
                                        <p:tgtEl>
                                          <p:spTgt spid="38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7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1000"/>
            <a:ext cx="7772400" cy="1143000"/>
          </a:xfrm>
        </p:spPr>
        <p:txBody>
          <a:bodyPr/>
          <a:lstStyle/>
          <a:p>
            <a:r>
              <a:rPr lang="el-GR" sz="3600" b="1" i="1">
                <a:effectLst>
                  <a:outerShdw blurRad="38100" dist="38100" dir="2700000" algn="tl">
                    <a:srgbClr val="FFFFFF"/>
                  </a:outerShdw>
                </a:effectLst>
              </a:rPr>
              <a:t>ΔΥΝΑΤΟΤΗΤΕΣ ΠΑΡΑΓΩΓΗΣ ΜΕ </a:t>
            </a:r>
            <a:br>
              <a:rPr lang="el-GR" sz="3600" b="1" i="1">
                <a:effectLst>
                  <a:outerShdw blurRad="38100" dist="38100" dir="2700000" algn="tl">
                    <a:srgbClr val="FFFFFF"/>
                  </a:outerShdw>
                </a:effectLst>
              </a:rPr>
            </a:br>
            <a:r>
              <a:rPr lang="el-GR" sz="3600" b="1" i="1">
                <a:effectLst>
                  <a:outerShdw blurRad="38100" dist="38100" dir="2700000" algn="tl">
                    <a:srgbClr val="FFFFFF"/>
                  </a:outerShdw>
                </a:effectLst>
              </a:rPr>
              <a:t>ΤΟΝ </a:t>
            </a:r>
            <a:br>
              <a:rPr lang="el-GR" sz="3600" b="1" i="1">
                <a:effectLst>
                  <a:outerShdw blurRad="38100" dist="38100" dir="2700000" algn="tl">
                    <a:srgbClr val="FFFFFF"/>
                  </a:outerShdw>
                </a:effectLst>
              </a:rPr>
            </a:br>
            <a:r>
              <a:rPr lang="el-GR" sz="3600" b="1" i="1">
                <a:effectLst>
                  <a:outerShdw blurRad="38100" dist="38100" dir="2700000" algn="tl">
                    <a:srgbClr val="FFFFFF"/>
                  </a:outerShdw>
                </a:effectLst>
              </a:rPr>
              <a:t>ΤΟΡΝΟ ΜΟΡΦΟΠΟΙΗΣΗΣ</a:t>
            </a:r>
            <a:endParaRPr lang="en-GB" sz="3600" b="1" i="1">
              <a:effectLst>
                <a:outerShdw blurRad="38100" dist="38100" dir="2700000" algn="tl">
                  <a:srgbClr val="FFFFFF"/>
                </a:outerShdw>
              </a:effectLst>
            </a:endParaRPr>
          </a:p>
        </p:txBody>
      </p:sp>
      <p:sp>
        <p:nvSpPr>
          <p:cNvPr id="39939" name="Text Box 3"/>
          <p:cNvSpPr txBox="1">
            <a:spLocks noChangeArrowheads="1"/>
          </p:cNvSpPr>
          <p:nvPr/>
        </p:nvSpPr>
        <p:spPr bwMode="auto">
          <a:xfrm>
            <a:off x="228600" y="2128838"/>
            <a:ext cx="8610600" cy="4576762"/>
          </a:xfrm>
          <a:prstGeom prst="rect">
            <a:avLst/>
          </a:prstGeom>
          <a:noFill/>
          <a:ln w="9525">
            <a:noFill/>
            <a:miter lim="800000"/>
            <a:headEnd/>
            <a:tailEnd/>
          </a:ln>
          <a:effectLst/>
        </p:spPr>
        <p:txBody>
          <a:bodyPr>
            <a:spAutoFit/>
          </a:bodyPr>
          <a:lstStyle/>
          <a:p>
            <a:pPr algn="just">
              <a:spcBef>
                <a:spcPct val="50000"/>
              </a:spcBef>
            </a:pPr>
            <a:r>
              <a:rPr lang="el-GR" sz="2800">
                <a:cs typeface="Times New Roman" charset="0"/>
              </a:rPr>
              <a:t>Ο τόρνος μορφοποίησης έχει τη δυνατότητα παραγωγής πέρα από κυκλικές σε εγκάρσια διατομή μορφές, και διάφορες άλλες όπως τετράγωνες, εξάγωνες, οκτάγωνες, οβάλ, κ.λ.π.. Οι μορφές αυτές μπορούν να δημιουργηθούν με την εφαρμογή ειδικών έκκεντρων στο φορέα των κοπτικών μέσων. Τα έκκεντρα αυτά ανάλογα με το σχήμα τους μετακινούν τα κοπτικά μέσα έτσι ώστε η επαφή τους να είναι περιοδική με το κατεργαζόμενο ξυλοτεμάχιο, δημιουργώντας έτσι μη κυκλικές μορφές σε αυτό.</a:t>
            </a:r>
          </a:p>
          <a:p>
            <a:pPr>
              <a:spcBef>
                <a:spcPct val="50000"/>
              </a:spcBef>
            </a:pPr>
            <a:endParaRPr lang="en-GB" sz="28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fltVal val="0"/>
                                          </p:val>
                                        </p:tav>
                                        <p:tav tm="100000">
                                          <p:val>
                                            <p:strVal val="#ppt_h"/>
                                          </p:val>
                                        </p:tav>
                                      </p:tavLst>
                                    </p:anim>
                                    <p:anim calcmode="lin" valueType="num">
                                      <p:cBhvr>
                                        <p:cTn id="9" dur="500" fill="hold"/>
                                        <p:tgtEl>
                                          <p:spTgt spid="39938"/>
                                        </p:tgtEl>
                                        <p:attrNameLst>
                                          <p:attrName>ppt_x</p:attrName>
                                        </p:attrNameLst>
                                      </p:cBhvr>
                                      <p:tavLst>
                                        <p:tav tm="0">
                                          <p:val>
                                            <p:fltVal val="0.5"/>
                                          </p:val>
                                        </p:tav>
                                        <p:tav tm="100000">
                                          <p:val>
                                            <p:strVal val="#ppt_x"/>
                                          </p:val>
                                        </p:tav>
                                      </p:tavLst>
                                    </p:anim>
                                    <p:anim calcmode="lin" valueType="num">
                                      <p:cBhvr>
                                        <p:cTn id="10" dur="500" fill="hold"/>
                                        <p:tgtEl>
                                          <p:spTgt spid="39938"/>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5" presetClass="entr" presetSubtype="5" fill="hold" grpId="0" nodeType="afterEffect">
                                  <p:stCondLst>
                                    <p:cond delay="0"/>
                                  </p:stCondLst>
                                  <p:childTnLst>
                                    <p:set>
                                      <p:cBhvr>
                                        <p:cTn id="13" dur="1" fill="hold">
                                          <p:stCondLst>
                                            <p:cond delay="0"/>
                                          </p:stCondLst>
                                        </p:cTn>
                                        <p:tgtEl>
                                          <p:spTgt spid="39939">
                                            <p:txEl>
                                              <p:pRg st="0" end="0"/>
                                            </p:txEl>
                                          </p:spTgt>
                                        </p:tgtEl>
                                        <p:attrNameLst>
                                          <p:attrName>style.visibility</p:attrName>
                                        </p:attrNameLst>
                                      </p:cBhvr>
                                      <p:to>
                                        <p:strVal val="visible"/>
                                      </p:to>
                                    </p:set>
                                    <p:animEffect transition="in" filter="checkerboard(down)">
                                      <p:cBhvr>
                                        <p:cTn id="14"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6200"/>
            <a:ext cx="7772400" cy="1143000"/>
          </a:xfrm>
        </p:spPr>
        <p:txBody>
          <a:bodyPr/>
          <a:lstStyle/>
          <a:p>
            <a:r>
              <a:rPr lang="el-GR" sz="3600" b="1" i="1" dirty="0">
                <a:solidFill>
                  <a:srgbClr val="0070C0"/>
                </a:solidFill>
              </a:rPr>
              <a:t>ΤΟΡΝΟΣ ΜΟΡΦΟΠΟΙΗΣΗΣ</a:t>
            </a:r>
            <a:endParaRPr lang="en-GB" sz="3600" b="1" i="1" dirty="0">
              <a:solidFill>
                <a:srgbClr val="0070C0"/>
              </a:solidFill>
            </a:endParaRPr>
          </a:p>
        </p:txBody>
      </p:sp>
      <p:pic>
        <p:nvPicPr>
          <p:cNvPr id="40963" name="Picture 3" descr="C:\Documents and Settings\georgiou\My Documents\My Pictures\tornos\shaping.jpg"/>
          <p:cNvPicPr>
            <a:picLocks noChangeAspect="1" noChangeArrowheads="1"/>
          </p:cNvPicPr>
          <p:nvPr/>
        </p:nvPicPr>
        <p:blipFill>
          <a:blip r:embed="rId3"/>
          <a:srcRect/>
          <a:stretch>
            <a:fillRect/>
          </a:stretch>
        </p:blipFill>
        <p:spPr bwMode="auto">
          <a:xfrm>
            <a:off x="2057400" y="1066800"/>
            <a:ext cx="5181600" cy="5692775"/>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0"/>
                                  </p:iterate>
                                  <p:childTnLst>
                                    <p:set>
                                      <p:cBhvr>
                                        <p:cTn id="6" dur="1" fill="hold">
                                          <p:stCondLst>
                                            <p:cond delay="0"/>
                                          </p:stCondLst>
                                        </p:cTn>
                                        <p:tgtEl>
                                          <p:spTgt spid="40962"/>
                                        </p:tgtEl>
                                        <p:attrNameLst>
                                          <p:attrName>style.visibility</p:attrName>
                                        </p:attrNameLst>
                                      </p:cBhvr>
                                      <p:to>
                                        <p:strVal val="visible"/>
                                      </p:to>
                                    </p:set>
                                    <p:anim calcmode="lin" valueType="num">
                                      <p:cBhvr>
                                        <p:cTn id="7" dur="750" fill="hold"/>
                                        <p:tgtEl>
                                          <p:spTgt spid="40962"/>
                                        </p:tgtEl>
                                        <p:attrNameLst>
                                          <p:attrName>ppt_w</p:attrName>
                                        </p:attrNameLst>
                                      </p:cBhvr>
                                      <p:tavLst>
                                        <p:tav tm="0">
                                          <p:val>
                                            <p:fltVal val="0"/>
                                          </p:val>
                                        </p:tav>
                                        <p:tav tm="100000">
                                          <p:val>
                                            <p:strVal val="#ppt_w"/>
                                          </p:val>
                                        </p:tav>
                                      </p:tavLst>
                                    </p:anim>
                                    <p:anim calcmode="lin" valueType="num">
                                      <p:cBhvr>
                                        <p:cTn id="8" dur="750" fill="hold"/>
                                        <p:tgtEl>
                                          <p:spTgt spid="40962"/>
                                        </p:tgtEl>
                                        <p:attrNameLst>
                                          <p:attrName>ppt_h</p:attrName>
                                        </p:attrNameLst>
                                      </p:cBhvr>
                                      <p:tavLst>
                                        <p:tav tm="0">
                                          <p:val>
                                            <p:fltVal val="0"/>
                                          </p:val>
                                        </p:tav>
                                        <p:tav tm="100000">
                                          <p:val>
                                            <p:strVal val="#ppt_h"/>
                                          </p:val>
                                        </p:tav>
                                      </p:tavLst>
                                    </p:anim>
                                    <p:anim calcmode="lin" valueType="num">
                                      <p:cBhvr>
                                        <p:cTn id="9" dur="750" fill="hold"/>
                                        <p:tgtEl>
                                          <p:spTgt spid="40962"/>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4096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22" presetClass="entr" presetSubtype="2" fill="hold" nodeType="afterEffect">
                                  <p:stCondLst>
                                    <p:cond delay="0"/>
                                  </p:stCondLst>
                                  <p:childTnLst>
                                    <p:set>
                                      <p:cBhvr>
                                        <p:cTn id="13" dur="1" fill="hold">
                                          <p:stCondLst>
                                            <p:cond delay="0"/>
                                          </p:stCondLst>
                                        </p:cTn>
                                        <p:tgtEl>
                                          <p:spTgt spid="40963"/>
                                        </p:tgtEl>
                                        <p:attrNameLst>
                                          <p:attrName>style.visibility</p:attrName>
                                        </p:attrNameLst>
                                      </p:cBhvr>
                                      <p:to>
                                        <p:strVal val="visible"/>
                                      </p:to>
                                    </p:set>
                                    <p:animEffect transition="in" filter="wipe(right)">
                                      <p:cBhvr>
                                        <p:cTn id="14"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1143000"/>
          </a:xfrm>
        </p:spPr>
        <p:txBody>
          <a:bodyPr/>
          <a:lstStyle/>
          <a:p>
            <a:r>
              <a:rPr lang="el-GR" b="1" i="1" dirty="0">
                <a:solidFill>
                  <a:srgbClr val="00B050"/>
                </a:solidFill>
              </a:rPr>
              <a:t>ΤΟΡΝΟΣ </a:t>
            </a:r>
            <a:r>
              <a:rPr lang="el-GR" b="1" i="1" dirty="0" smtClean="0">
                <a:solidFill>
                  <a:srgbClr val="00B050"/>
                </a:solidFill>
              </a:rPr>
              <a:t>ΑΝΤΙΓΡΑΦΗΣ</a:t>
            </a:r>
            <a:br>
              <a:rPr lang="el-GR" b="1" i="1" dirty="0" smtClean="0">
                <a:solidFill>
                  <a:srgbClr val="00B050"/>
                </a:solidFill>
              </a:rPr>
            </a:br>
            <a:r>
              <a:rPr lang="el-GR" b="1" i="1" dirty="0" smtClean="0">
                <a:solidFill>
                  <a:srgbClr val="00B050"/>
                </a:solidFill>
              </a:rPr>
              <a:t>(</a:t>
            </a:r>
            <a:r>
              <a:rPr lang="el-GR" b="1" i="1" dirty="0" err="1" smtClean="0">
                <a:solidFill>
                  <a:srgbClr val="00B050"/>
                </a:solidFill>
              </a:rPr>
              <a:t>Γαρμπαδόρος</a:t>
            </a:r>
            <a:r>
              <a:rPr lang="el-GR" b="1" i="1" dirty="0" smtClean="0">
                <a:solidFill>
                  <a:srgbClr val="00B050"/>
                </a:solidFill>
              </a:rPr>
              <a:t>)</a:t>
            </a:r>
            <a:endParaRPr lang="en-GB" b="1" i="1" dirty="0">
              <a:solidFill>
                <a:srgbClr val="00B050"/>
              </a:solidFill>
            </a:endParaRPr>
          </a:p>
        </p:txBody>
      </p:sp>
      <p:sp>
        <p:nvSpPr>
          <p:cNvPr id="41987" name="Text Box 3"/>
          <p:cNvSpPr txBox="1">
            <a:spLocks noChangeArrowheads="1"/>
          </p:cNvSpPr>
          <p:nvPr/>
        </p:nvSpPr>
        <p:spPr bwMode="auto">
          <a:xfrm>
            <a:off x="304800" y="1425575"/>
            <a:ext cx="8534400" cy="5432425"/>
          </a:xfrm>
          <a:prstGeom prst="rect">
            <a:avLst/>
          </a:prstGeom>
          <a:noFill/>
          <a:ln w="9525">
            <a:noFill/>
            <a:miter lim="800000"/>
            <a:headEnd/>
            <a:tailEnd/>
          </a:ln>
          <a:effectLst/>
        </p:spPr>
        <p:txBody>
          <a:bodyPr>
            <a:spAutoFit/>
          </a:bodyPr>
          <a:lstStyle/>
          <a:p>
            <a:pPr>
              <a:spcBef>
                <a:spcPct val="50000"/>
              </a:spcBef>
              <a:buFontTx/>
              <a:buChar char="•"/>
            </a:pPr>
            <a:r>
              <a:rPr lang="el-GR" sz="2800" dirty="0"/>
              <a:t> </a:t>
            </a:r>
            <a:r>
              <a:rPr lang="el-GR" sz="2800" dirty="0">
                <a:cs typeface="Times New Roman" charset="0"/>
              </a:rPr>
              <a:t>Οι τόρνοι αντιγραφής χρησιμοποιούνται από διάφορες βιομηχανίες - βιοτεχνίες κατεργασίας ξύλου για την παραγωγή ασύμμετρων προϊόντων ξύλου όπως κοντάκια όπλων, χειρολαβές τσεκουριών, κεφαλές μπαστουνιών για γκολφ, </a:t>
            </a:r>
            <a:r>
              <a:rPr lang="el-GR" sz="2800" dirty="0" err="1">
                <a:cs typeface="Times New Roman" charset="0"/>
              </a:rPr>
              <a:t>κ.λ.π</a:t>
            </a:r>
            <a:r>
              <a:rPr lang="el-GR" sz="2800" dirty="0">
                <a:cs typeface="Times New Roman" charset="0"/>
              </a:rPr>
              <a:t>. </a:t>
            </a:r>
          </a:p>
          <a:p>
            <a:pPr>
              <a:spcBef>
                <a:spcPct val="50000"/>
              </a:spcBef>
              <a:buFontTx/>
              <a:buChar char="•"/>
            </a:pPr>
            <a:r>
              <a:rPr lang="el-GR" sz="2800" dirty="0"/>
              <a:t> </a:t>
            </a:r>
            <a:r>
              <a:rPr lang="el-GR" sz="2800" dirty="0">
                <a:cs typeface="Times New Roman" charset="0"/>
              </a:rPr>
              <a:t>Οι τόρνοι αντιγραφής χρησιμοποιούν ως πρωτότυπο ένα τριών διαστάσεων εξολοκλήρου όμοιο με το παραγόμενο προϊόν αντίγραφο</a:t>
            </a:r>
            <a:r>
              <a:rPr lang="en-GB" sz="2800" dirty="0"/>
              <a:t> </a:t>
            </a:r>
            <a:endParaRPr lang="el-GR" sz="2800" dirty="0"/>
          </a:p>
          <a:p>
            <a:pPr>
              <a:spcBef>
                <a:spcPct val="50000"/>
              </a:spcBef>
              <a:buFontTx/>
              <a:buChar char="•"/>
            </a:pPr>
            <a:r>
              <a:rPr lang="el-GR" sz="2800" dirty="0"/>
              <a:t> </a:t>
            </a:r>
            <a:r>
              <a:rPr lang="el-GR" sz="2800" dirty="0">
                <a:cs typeface="Times New Roman" charset="0"/>
              </a:rPr>
              <a:t>Οι τόρνοι αντιγραφής έχουν δυνατότητα ταυτόχρονης παραγωγής από δύο έως οκτώ προϊόντα</a:t>
            </a:r>
            <a:r>
              <a:rPr lang="en-GB" sz="2800" dirty="0"/>
              <a:t> </a:t>
            </a:r>
            <a:endParaRPr lang="el-GR" sz="2800" dirty="0"/>
          </a:p>
          <a:p>
            <a:pPr>
              <a:spcBef>
                <a:spcPct val="50000"/>
              </a:spcBef>
            </a:pPr>
            <a:endParaRPr lang="en-GB" sz="2800"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wd">
                                    <p:tmPct val="100000"/>
                                  </p:iterate>
                                  <p:childTnLst>
                                    <p:set>
                                      <p:cBhvr>
                                        <p:cTn id="6" dur="1" fill="hold">
                                          <p:stCondLst>
                                            <p:cond delay="0"/>
                                          </p:stCondLst>
                                        </p:cTn>
                                        <p:tgtEl>
                                          <p:spTgt spid="41986"/>
                                        </p:tgtEl>
                                        <p:attrNameLst>
                                          <p:attrName>style.visibility</p:attrName>
                                        </p:attrNameLst>
                                      </p:cBhvr>
                                      <p:to>
                                        <p:strVal val="visible"/>
                                      </p:to>
                                    </p:set>
                                    <p:animEffect transition="in" filter="slide(fromBottom)">
                                      <p:cBhvr>
                                        <p:cTn id="7" dur="300"/>
                                        <p:tgtEl>
                                          <p:spTgt spid="41986"/>
                                        </p:tgtEl>
                                      </p:cBhvr>
                                    </p:animEffect>
                                  </p:childTnLst>
                                </p:cTn>
                              </p:par>
                            </p:childTnLst>
                          </p:cTn>
                        </p:par>
                        <p:par>
                          <p:cTn id="8" fill="hold">
                            <p:stCondLst>
                              <p:cond delay="1500"/>
                            </p:stCondLst>
                            <p:childTnLst>
                              <p:par>
                                <p:cTn id="9" presetID="23" presetClass="entr" presetSubtype="528" fill="hold" grpId="0"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 calcmode="lin" valueType="num">
                                      <p:cBhvr>
                                        <p:cTn id="11"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1987">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41987">
                                            <p:txEl>
                                              <p:pRg st="0" end="0"/>
                                            </p:txEl>
                                          </p:spTgt>
                                        </p:tgtEl>
                                        <p:attrNameLst>
                                          <p:attrName>ppt_x</p:attrName>
                                        </p:attrNameLst>
                                      </p:cBhvr>
                                      <p:tavLst>
                                        <p:tav tm="0">
                                          <p:val>
                                            <p:fltVal val="0.5"/>
                                          </p:val>
                                        </p:tav>
                                        <p:tav tm="100000">
                                          <p:val>
                                            <p:strVal val="#ppt_x"/>
                                          </p:val>
                                        </p:tav>
                                      </p:tavLst>
                                    </p:anim>
                                    <p:anim calcmode="lin" valueType="num">
                                      <p:cBhvr>
                                        <p:cTn id="14" dur="500" fill="hold"/>
                                        <p:tgtEl>
                                          <p:spTgt spid="41987">
                                            <p:txEl>
                                              <p:pRg st="0" end="0"/>
                                            </p:txEl>
                                          </p:spTgt>
                                        </p:tgtEl>
                                        <p:attrNameLst>
                                          <p:attrName>ppt_y</p:attrName>
                                        </p:attrNameLst>
                                      </p:cBhvr>
                                      <p:tavLst>
                                        <p:tav tm="0">
                                          <p:val>
                                            <p:fltVal val="0.5"/>
                                          </p:val>
                                        </p:tav>
                                        <p:tav tm="100000">
                                          <p:val>
                                            <p:strVal val="#ppt_y"/>
                                          </p:val>
                                        </p:tav>
                                      </p:tavLst>
                                    </p:anim>
                                  </p:childTnLst>
                                </p:cTn>
                              </p:par>
                            </p:childTnLst>
                          </p:cTn>
                        </p:par>
                        <p:par>
                          <p:cTn id="15" fill="hold">
                            <p:stCondLst>
                              <p:cond delay="2000"/>
                            </p:stCondLst>
                            <p:childTnLst>
                              <p:par>
                                <p:cTn id="16" presetID="23" presetClass="entr" presetSubtype="528" fill="hold" grpId="0" nodeType="afterEffect">
                                  <p:stCondLst>
                                    <p:cond delay="0"/>
                                  </p:stCondLst>
                                  <p:childTnLst>
                                    <p:set>
                                      <p:cBhvr>
                                        <p:cTn id="17" dur="1" fill="hold">
                                          <p:stCondLst>
                                            <p:cond delay="0"/>
                                          </p:stCondLst>
                                        </p:cTn>
                                        <p:tgtEl>
                                          <p:spTgt spid="41987">
                                            <p:txEl>
                                              <p:pRg st="1" end="1"/>
                                            </p:txEl>
                                          </p:spTgt>
                                        </p:tgtEl>
                                        <p:attrNameLst>
                                          <p:attrName>style.visibility</p:attrName>
                                        </p:attrNameLst>
                                      </p:cBhvr>
                                      <p:to>
                                        <p:strVal val="visible"/>
                                      </p:to>
                                    </p:set>
                                    <p:anim calcmode="lin" valueType="num">
                                      <p:cBhvr>
                                        <p:cTn id="18"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1987">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41987">
                                            <p:txEl>
                                              <p:pRg st="1" end="1"/>
                                            </p:txEl>
                                          </p:spTgt>
                                        </p:tgtEl>
                                        <p:attrNameLst>
                                          <p:attrName>ppt_x</p:attrName>
                                        </p:attrNameLst>
                                      </p:cBhvr>
                                      <p:tavLst>
                                        <p:tav tm="0">
                                          <p:val>
                                            <p:fltVal val="0.5"/>
                                          </p:val>
                                        </p:tav>
                                        <p:tav tm="100000">
                                          <p:val>
                                            <p:strVal val="#ppt_x"/>
                                          </p:val>
                                        </p:tav>
                                      </p:tavLst>
                                    </p:anim>
                                    <p:anim calcmode="lin" valueType="num">
                                      <p:cBhvr>
                                        <p:cTn id="21" dur="500" fill="hold"/>
                                        <p:tgtEl>
                                          <p:spTgt spid="41987">
                                            <p:txEl>
                                              <p:pRg st="1" end="1"/>
                                            </p:txEl>
                                          </p:spTgt>
                                        </p:tgtEl>
                                        <p:attrNameLst>
                                          <p:attrName>ppt_y</p:attrName>
                                        </p:attrNameLst>
                                      </p:cBhvr>
                                      <p:tavLst>
                                        <p:tav tm="0">
                                          <p:val>
                                            <p:fltVal val="0.5"/>
                                          </p:val>
                                        </p:tav>
                                        <p:tav tm="100000">
                                          <p:val>
                                            <p:strVal val="#ppt_y"/>
                                          </p:val>
                                        </p:tav>
                                      </p:tavLst>
                                    </p:anim>
                                  </p:childTnLst>
                                </p:cTn>
                              </p:par>
                            </p:childTnLst>
                          </p:cTn>
                        </p:par>
                        <p:par>
                          <p:cTn id="22" fill="hold">
                            <p:stCondLst>
                              <p:cond delay="2500"/>
                            </p:stCondLst>
                            <p:childTnLst>
                              <p:par>
                                <p:cTn id="23" presetID="23" presetClass="entr" presetSubtype="528" fill="hold" grpId="0" nodeType="after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 calcmode="lin" valueType="num">
                                      <p:cBhvr>
                                        <p:cTn id="25" dur="5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1987">
                                            <p:txEl>
                                              <p:pRg st="2" end="2"/>
                                            </p:txEl>
                                          </p:spTgt>
                                        </p:tgtEl>
                                        <p:attrNameLst>
                                          <p:attrName>ppt_h</p:attrName>
                                        </p:attrNameLst>
                                      </p:cBhvr>
                                      <p:tavLst>
                                        <p:tav tm="0">
                                          <p:val>
                                            <p:fltVal val="0"/>
                                          </p:val>
                                        </p:tav>
                                        <p:tav tm="100000">
                                          <p:val>
                                            <p:strVal val="#ppt_h"/>
                                          </p:val>
                                        </p:tav>
                                      </p:tavLst>
                                    </p:anim>
                                    <p:anim calcmode="lin" valueType="num">
                                      <p:cBhvr>
                                        <p:cTn id="27" dur="500" fill="hold"/>
                                        <p:tgtEl>
                                          <p:spTgt spid="41987">
                                            <p:txEl>
                                              <p:pRg st="2" end="2"/>
                                            </p:txEl>
                                          </p:spTgt>
                                        </p:tgtEl>
                                        <p:attrNameLst>
                                          <p:attrName>ppt_x</p:attrName>
                                        </p:attrNameLst>
                                      </p:cBhvr>
                                      <p:tavLst>
                                        <p:tav tm="0">
                                          <p:val>
                                            <p:fltVal val="0.5"/>
                                          </p:val>
                                        </p:tav>
                                        <p:tav tm="100000">
                                          <p:val>
                                            <p:strVal val="#ppt_x"/>
                                          </p:val>
                                        </p:tav>
                                      </p:tavLst>
                                    </p:anim>
                                    <p:anim calcmode="lin" valueType="num">
                                      <p:cBhvr>
                                        <p:cTn id="28" dur="500" fill="hold"/>
                                        <p:tgtEl>
                                          <p:spTgt spid="41987">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3.bp.blogspot.com/_lZPrBh2CtB4/TPN5USmkE4I/AAAAAAAAAqE/dcpbI5HyNWo/s1600/wood%20turning.jpg"/>
          <p:cNvPicPr>
            <a:picLocks noChangeAspect="1" noChangeArrowheads="1"/>
          </p:cNvPicPr>
          <p:nvPr/>
        </p:nvPicPr>
        <p:blipFill>
          <a:blip r:embed="rId3"/>
          <a:srcRect l="15234" t="4688" r="10937" b="12499"/>
          <a:stretch>
            <a:fillRect/>
          </a:stretch>
        </p:blipFill>
        <p:spPr bwMode="auto">
          <a:xfrm>
            <a:off x="214282" y="142853"/>
            <a:ext cx="3429024" cy="2884734"/>
          </a:xfrm>
          <a:prstGeom prst="rect">
            <a:avLst/>
          </a:prstGeom>
          <a:noFill/>
        </p:spPr>
      </p:pic>
      <p:pic>
        <p:nvPicPr>
          <p:cNvPr id="49158" name="Picture 6" descr="http://glacialwood.com/blog/wp-content/uploads/2013/02/gwp_03121.jpg"/>
          <p:cNvPicPr>
            <a:picLocks noChangeAspect="1" noChangeArrowheads="1"/>
          </p:cNvPicPr>
          <p:nvPr/>
        </p:nvPicPr>
        <p:blipFill>
          <a:blip r:embed="rId4"/>
          <a:srcRect/>
          <a:stretch>
            <a:fillRect/>
          </a:stretch>
        </p:blipFill>
        <p:spPr bwMode="auto">
          <a:xfrm>
            <a:off x="3857620" y="2571744"/>
            <a:ext cx="5089918" cy="4071934"/>
          </a:xfrm>
          <a:prstGeom prst="rect">
            <a:avLst/>
          </a:prstGeom>
          <a:noFill/>
        </p:spPr>
      </p:pic>
    </p:spTree>
  </p:cSld>
  <p:clrMapOvr>
    <a:masterClrMapping/>
  </p:clrMapOvr>
  <p:transition>
    <p:pull dir="l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28600" y="541338"/>
            <a:ext cx="8534400" cy="5859462"/>
          </a:xfrm>
          <a:prstGeom prst="rect">
            <a:avLst/>
          </a:prstGeom>
          <a:noFill/>
          <a:ln w="9525">
            <a:noFill/>
            <a:miter lim="800000"/>
            <a:headEnd/>
            <a:tailEnd/>
          </a:ln>
          <a:effectLst/>
        </p:spPr>
        <p:txBody>
          <a:bodyPr>
            <a:spAutoFit/>
          </a:bodyPr>
          <a:lstStyle/>
          <a:p>
            <a:pPr>
              <a:spcBef>
                <a:spcPct val="50000"/>
              </a:spcBef>
              <a:buFontTx/>
              <a:buChar char="•"/>
            </a:pPr>
            <a:r>
              <a:rPr lang="el-GR" sz="2800"/>
              <a:t> </a:t>
            </a:r>
            <a:r>
              <a:rPr lang="el-GR" sz="2800">
                <a:cs typeface="Times New Roman" charset="0"/>
              </a:rPr>
              <a:t>Κάθε ξυλοτεμάχιο κατεργάζεται από ξεχωριστό κοπτικό μέσο, το οποίο είναι τοποθετημένο σε βάση η οποία μετακινείται κατά μήκος του ξυλοτεμαχίου</a:t>
            </a:r>
            <a:r>
              <a:rPr lang="en-GB" sz="2800"/>
              <a:t> </a:t>
            </a:r>
            <a:endParaRPr lang="el-GR" sz="2800"/>
          </a:p>
          <a:p>
            <a:pPr>
              <a:spcBef>
                <a:spcPct val="50000"/>
              </a:spcBef>
              <a:buFontTx/>
              <a:buChar char="•"/>
            </a:pPr>
            <a:r>
              <a:rPr lang="el-GR" sz="2800"/>
              <a:t> </a:t>
            </a:r>
            <a:r>
              <a:rPr lang="el-GR" sz="2800">
                <a:cs typeface="Times New Roman" charset="0"/>
              </a:rPr>
              <a:t>Η ταχύτητα κίνησης του κοπτικού μέσου κατά μήκος του ξυλοτεμαχίου κυμαίνεται από 15 έως 120 </a:t>
            </a:r>
            <a:r>
              <a:rPr lang="en-US" sz="2800">
                <a:cs typeface="Times New Roman" charset="0"/>
              </a:rPr>
              <a:t>cm</a:t>
            </a:r>
            <a:r>
              <a:rPr lang="el-GR" sz="2800">
                <a:cs typeface="Times New Roman" charset="0"/>
              </a:rPr>
              <a:t>/</a:t>
            </a:r>
            <a:r>
              <a:rPr lang="en-US" sz="2800">
                <a:cs typeface="Times New Roman" charset="0"/>
              </a:rPr>
              <a:t>min</a:t>
            </a:r>
            <a:r>
              <a:rPr lang="en-GB" sz="2800"/>
              <a:t> </a:t>
            </a:r>
            <a:endParaRPr lang="el-GR" sz="2800"/>
          </a:p>
          <a:p>
            <a:pPr>
              <a:spcBef>
                <a:spcPct val="50000"/>
              </a:spcBef>
              <a:buFontTx/>
              <a:buChar char="•"/>
            </a:pPr>
            <a:r>
              <a:rPr lang="el-GR" sz="2800"/>
              <a:t> </a:t>
            </a:r>
            <a:r>
              <a:rPr lang="el-GR" sz="2800">
                <a:cs typeface="Times New Roman" charset="0"/>
              </a:rPr>
              <a:t>Τα υπό κατεργασία ξυλοτεμάχια καθώς και το ακριβές αντίγραφο περιστρέφονται με ταχύτητα περιστροφής η οποία κυμαίνεται από 20 έως 40 σ.α.λ. </a:t>
            </a:r>
            <a:endParaRPr lang="el-GR" sz="2800"/>
          </a:p>
          <a:p>
            <a:pPr algn="just">
              <a:spcBef>
                <a:spcPct val="50000"/>
              </a:spcBef>
              <a:buFontTx/>
              <a:buChar char="•"/>
            </a:pPr>
            <a:r>
              <a:rPr lang="el-GR" sz="2800">
                <a:cs typeface="Times New Roman" charset="0"/>
              </a:rPr>
              <a:t>Οι τόρνοι αντιγραφής συνήθως χρησιμοποιούν κοπτικά μέσα σε μορφή ποτηριών. Λόγω αυτού του σχήματος τα κοπτικά μέσα αφήνουν ίχνη στο κατεργαζόμενο ξυλοτεμάχιο ίδια με αυτά της πλάνης.</a:t>
            </a:r>
            <a:endParaRPr lang="el-GR" sz="280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checkerboard(down)">
                                      <p:cBhvr>
                                        <p:cTn id="7" dur="500"/>
                                        <p:tgtEl>
                                          <p:spTgt spid="43010">
                                            <p:txEl>
                                              <p:pRg st="0" end="0"/>
                                            </p:txEl>
                                          </p:spTgt>
                                        </p:tgtEl>
                                      </p:cBhvr>
                                    </p:animEffect>
                                  </p:childTnLst>
                                </p:cTn>
                              </p:par>
                            </p:childTnLst>
                          </p:cTn>
                        </p:par>
                        <p:par>
                          <p:cTn id="8" fill="hold">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animEffect transition="in" filter="checkerboard(down)">
                                      <p:cBhvr>
                                        <p:cTn id="11" dur="500"/>
                                        <p:tgtEl>
                                          <p:spTgt spid="43010">
                                            <p:txEl>
                                              <p:pRg st="1" end="1"/>
                                            </p:txEl>
                                          </p:spTgt>
                                        </p:tgtEl>
                                      </p:cBhvr>
                                    </p:animEffect>
                                  </p:childTnLst>
                                </p:cTn>
                              </p:par>
                            </p:childTnLst>
                          </p:cTn>
                        </p:par>
                        <p:par>
                          <p:cTn id="12" fill="hold">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animEffect transition="in" filter="checkerboard(down)">
                                      <p:cBhvr>
                                        <p:cTn id="15" dur="500"/>
                                        <p:tgtEl>
                                          <p:spTgt spid="43010">
                                            <p:txEl>
                                              <p:pRg st="2" end="2"/>
                                            </p:txEl>
                                          </p:spTgt>
                                        </p:tgtEl>
                                      </p:cBhvr>
                                    </p:animEffect>
                                  </p:childTnLst>
                                </p:cTn>
                              </p:par>
                            </p:childTnLst>
                          </p:cTn>
                        </p:par>
                        <p:par>
                          <p:cTn id="16" fill="hold">
                            <p:stCondLst>
                              <p:cond delay="1500"/>
                            </p:stCondLst>
                            <p:childTnLst>
                              <p:par>
                                <p:cTn id="17" presetID="5" presetClass="entr" presetSubtype="5" fill="hold" grpId="0" nodeType="afterEffect">
                                  <p:stCondLst>
                                    <p:cond delay="0"/>
                                  </p:stCondLst>
                                  <p:childTnLst>
                                    <p:set>
                                      <p:cBhvr>
                                        <p:cTn id="18" dur="1" fill="hold">
                                          <p:stCondLst>
                                            <p:cond delay="0"/>
                                          </p:stCondLst>
                                        </p:cTn>
                                        <p:tgtEl>
                                          <p:spTgt spid="43010">
                                            <p:txEl>
                                              <p:pRg st="3" end="3"/>
                                            </p:txEl>
                                          </p:spTgt>
                                        </p:tgtEl>
                                        <p:attrNameLst>
                                          <p:attrName>style.visibility</p:attrName>
                                        </p:attrNameLst>
                                      </p:cBhvr>
                                      <p:to>
                                        <p:strVal val="visible"/>
                                      </p:to>
                                    </p:set>
                                    <p:animEffect transition="in" filter="checkerboard(down)">
                                      <p:cBhvr>
                                        <p:cTn id="19" dur="500"/>
                                        <p:tgtEl>
                                          <p:spTgt spid="430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autoUpdateAnimBg="0" advAuto="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2647950" y="1671638"/>
            <a:ext cx="9144000" cy="0"/>
          </a:xfrm>
          <a:prstGeom prst="rect">
            <a:avLst/>
          </a:prstGeom>
          <a:noFill/>
          <a:ln w="9525">
            <a:noFill/>
            <a:miter lim="800000"/>
            <a:headEnd/>
            <a:tailEnd/>
          </a:ln>
          <a:effectLst/>
        </p:spPr>
        <p:txBody>
          <a:bodyPr>
            <a:spAutoFit/>
          </a:bodyPr>
          <a:lstStyle/>
          <a:p>
            <a:endParaRPr lang="el-GR"/>
          </a:p>
        </p:txBody>
      </p:sp>
      <p:pic>
        <p:nvPicPr>
          <p:cNvPr id="44035" name="Εικόνα 1" descr="a14"/>
          <p:cNvPicPr>
            <a:picLocks noChangeAspect="1" noChangeArrowheads="1"/>
          </p:cNvPicPr>
          <p:nvPr/>
        </p:nvPicPr>
        <p:blipFill>
          <a:blip r:embed="rId3">
            <a:lum bright="-10000" contrast="30000"/>
          </a:blip>
          <a:srcRect/>
          <a:stretch>
            <a:fillRect/>
          </a:stretch>
        </p:blipFill>
        <p:spPr bwMode="auto">
          <a:xfrm>
            <a:off x="1785918" y="214290"/>
            <a:ext cx="6477000" cy="5916613"/>
          </a:xfrm>
          <a:prstGeom prst="rect">
            <a:avLst/>
          </a:prstGeom>
          <a:noFill/>
        </p:spPr>
      </p:pic>
    </p:spTree>
  </p:cSld>
  <p:clrMapOvr>
    <a:masterClrMapping/>
  </p:clrMapOvr>
  <p:transition>
    <p:pull dir="l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py lathe.jpg"/>
          <p:cNvPicPr>
            <a:picLocks noChangeAspect="1" noChangeArrowheads="1"/>
          </p:cNvPicPr>
          <p:nvPr/>
        </p:nvPicPr>
        <p:blipFill>
          <a:blip r:embed="rId3"/>
          <a:srcRect/>
          <a:stretch>
            <a:fillRect/>
          </a:stretch>
        </p:blipFill>
        <p:spPr bwMode="auto">
          <a:xfrm>
            <a:off x="214282" y="2214554"/>
            <a:ext cx="8715436" cy="4564165"/>
          </a:xfrm>
          <a:prstGeom prst="rect">
            <a:avLst/>
          </a:prstGeom>
          <a:noFill/>
        </p:spPr>
      </p:pic>
      <p:pic>
        <p:nvPicPr>
          <p:cNvPr id="8196" name="Picture 4" descr="copy lathe samplexiao.jpg"/>
          <p:cNvPicPr>
            <a:picLocks noChangeAspect="1" noChangeArrowheads="1"/>
          </p:cNvPicPr>
          <p:nvPr/>
        </p:nvPicPr>
        <p:blipFill>
          <a:blip r:embed="rId4"/>
          <a:srcRect t="3367"/>
          <a:stretch>
            <a:fillRect/>
          </a:stretch>
        </p:blipFill>
        <p:spPr bwMode="auto">
          <a:xfrm>
            <a:off x="5715008" y="142852"/>
            <a:ext cx="3214710" cy="2050271"/>
          </a:xfrm>
          <a:prstGeom prst="rect">
            <a:avLst/>
          </a:prstGeom>
          <a:noFill/>
        </p:spPr>
      </p:pic>
    </p:spTree>
  </p:cSld>
  <p:clrMapOvr>
    <a:masterClrMapping/>
  </p:clrMapOvr>
  <p:transition>
    <p:pull dir="l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DSC_0003.jpg"/>
          <p:cNvPicPr>
            <a:picLocks noChangeAspect="1" noChangeArrowheads="1"/>
          </p:cNvPicPr>
          <p:nvPr/>
        </p:nvPicPr>
        <p:blipFill>
          <a:blip r:embed="rId3"/>
          <a:srcRect/>
          <a:stretch>
            <a:fillRect/>
          </a:stretch>
        </p:blipFill>
        <p:spPr bwMode="auto">
          <a:xfrm>
            <a:off x="1071538" y="1357298"/>
            <a:ext cx="6669787" cy="4429156"/>
          </a:xfrm>
          <a:prstGeom prst="rect">
            <a:avLst/>
          </a:prstGeom>
          <a:noFill/>
        </p:spPr>
      </p:pic>
    </p:spTree>
  </p:cSld>
  <p:clrMapOvr>
    <a:masterClrMapping/>
  </p:clrMapOvr>
  <p:transition>
    <p:pull dir="l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SC_0004.jpg"/>
          <p:cNvPicPr>
            <a:picLocks noChangeAspect="1" noChangeArrowheads="1"/>
          </p:cNvPicPr>
          <p:nvPr/>
        </p:nvPicPr>
        <p:blipFill>
          <a:blip r:embed="rId3"/>
          <a:srcRect/>
          <a:stretch>
            <a:fillRect/>
          </a:stretch>
        </p:blipFill>
        <p:spPr bwMode="auto">
          <a:xfrm>
            <a:off x="3571868" y="2611682"/>
            <a:ext cx="5357850" cy="4050029"/>
          </a:xfrm>
          <a:prstGeom prst="rect">
            <a:avLst/>
          </a:prstGeom>
          <a:noFill/>
        </p:spPr>
      </p:pic>
      <p:pic>
        <p:nvPicPr>
          <p:cNvPr id="3" name="Picture 6" descr="http://www.pleasantstmachinery.com/uploads/images/Gallery/Lathes/Copy-Lathe-4-spindle/DSC_0005.jpg"/>
          <p:cNvPicPr>
            <a:picLocks noChangeAspect="1" noChangeArrowheads="1"/>
          </p:cNvPicPr>
          <p:nvPr/>
        </p:nvPicPr>
        <p:blipFill>
          <a:blip r:embed="rId4"/>
          <a:srcRect/>
          <a:stretch>
            <a:fillRect/>
          </a:stretch>
        </p:blipFill>
        <p:spPr bwMode="auto">
          <a:xfrm>
            <a:off x="0" y="-1"/>
            <a:ext cx="3857620" cy="2561701"/>
          </a:xfrm>
          <a:prstGeom prst="rect">
            <a:avLst/>
          </a:prstGeom>
          <a:noFill/>
        </p:spPr>
      </p:pic>
    </p:spTree>
  </p:cSld>
  <p:clrMapOvr>
    <a:masterClrMapping/>
  </p:clrMapOvr>
  <p:transition>
    <p:pull dir="l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https://dblaney.files.wordpress.com/2013/05/copy-1-of-0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196" name="AutoShape 4" descr="https://dblaney.files.wordpress.com/2013/05/copy-1-of-0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198" name="AutoShape 6" descr="https://dblaney.files.wordpress.com/2013/05/copy-1-of-0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 name="Picture 2" descr="http://media.exapro.fr/product/2008/02/PE24081/bf1c8f7b294b39a97c8228bc281ec4e2/reichenbacher-asymmetric-copy-lathe-curved-milling-copying-machine-as-bacci-t4-pe24081_2.jpg"/>
          <p:cNvPicPr>
            <a:picLocks noChangeAspect="1" noChangeArrowheads="1"/>
          </p:cNvPicPr>
          <p:nvPr/>
        </p:nvPicPr>
        <p:blipFill>
          <a:blip r:embed="rId3"/>
          <a:srcRect/>
          <a:stretch>
            <a:fillRect/>
          </a:stretch>
        </p:blipFill>
        <p:spPr bwMode="auto">
          <a:xfrm>
            <a:off x="1857356" y="1071546"/>
            <a:ext cx="5715000" cy="4286250"/>
          </a:xfrm>
          <a:prstGeom prst="rect">
            <a:avLst/>
          </a:prstGeom>
          <a:noFill/>
        </p:spPr>
      </p:pic>
    </p:spTree>
  </p:cSld>
  <p:clrMapOvr>
    <a:masterClrMapping/>
  </p:clrMapOvr>
  <p:transition>
    <p:pull dir="l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i.ytimg.com/vi/nKDslxacxJo/maxresdefault.jpg"/>
          <p:cNvPicPr/>
          <p:nvPr/>
        </p:nvPicPr>
        <p:blipFill>
          <a:blip r:embed="rId3"/>
          <a:srcRect/>
          <a:stretch>
            <a:fillRect/>
          </a:stretch>
        </p:blipFill>
        <p:spPr bwMode="auto">
          <a:xfrm>
            <a:off x="1500166" y="928670"/>
            <a:ext cx="6429420" cy="4357718"/>
          </a:xfrm>
          <a:prstGeom prst="rect">
            <a:avLst/>
          </a:prstGeom>
          <a:noFill/>
          <a:ln w="9525">
            <a:noFill/>
            <a:miter lim="800000"/>
            <a:headEnd/>
            <a:tailEnd/>
          </a:ln>
        </p:spPr>
      </p:pic>
    </p:spTree>
  </p:cSld>
  <p:clrMapOvr>
    <a:masterClrMapping/>
  </p:clrMapOvr>
  <p:transition>
    <p:pull dir="ld"/>
  </p:transition>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152400"/>
            <a:ext cx="7772400" cy="1143000"/>
          </a:xfrm>
        </p:spPr>
        <p:txBody>
          <a:bodyPr/>
          <a:lstStyle/>
          <a:p>
            <a:r>
              <a:rPr lang="en-US" b="1" i="1">
                <a:effectLst>
                  <a:outerShdw blurRad="38100" dist="38100" dir="2700000" algn="tl">
                    <a:srgbClr val="FFFFFF"/>
                  </a:outerShdw>
                </a:effectLst>
              </a:rPr>
              <a:t>CNC </a:t>
            </a:r>
            <a:r>
              <a:rPr lang="el-GR" b="1" i="1">
                <a:effectLst>
                  <a:outerShdw blurRad="38100" dist="38100" dir="2700000" algn="tl">
                    <a:srgbClr val="FFFFFF"/>
                  </a:outerShdw>
                </a:effectLst>
              </a:rPr>
              <a:t>ΤΟΡΝΟΣ</a:t>
            </a:r>
            <a:endParaRPr lang="en-GB" b="1" i="1">
              <a:effectLst>
                <a:outerShdw blurRad="38100" dist="38100" dir="2700000" algn="tl">
                  <a:srgbClr val="FFFFFF"/>
                </a:outerShdw>
              </a:effectLst>
            </a:endParaRPr>
          </a:p>
        </p:txBody>
      </p:sp>
      <p:pic>
        <p:nvPicPr>
          <p:cNvPr id="2050" name="Picture 2" descr="http://intorex.com/wp-content/uploads/TMK-008.jpg"/>
          <p:cNvPicPr>
            <a:picLocks noChangeAspect="1" noChangeArrowheads="1"/>
          </p:cNvPicPr>
          <p:nvPr/>
        </p:nvPicPr>
        <p:blipFill>
          <a:blip r:embed="rId3" cstate="print"/>
          <a:srcRect/>
          <a:stretch>
            <a:fillRect/>
          </a:stretch>
        </p:blipFill>
        <p:spPr bwMode="auto">
          <a:xfrm>
            <a:off x="1500166" y="1428736"/>
            <a:ext cx="6332817" cy="4214842"/>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0"/>
                                  </p:iterate>
                                  <p:childTnLst>
                                    <p:set>
                                      <p:cBhvr>
                                        <p:cTn id="6" dur="1" fill="hold">
                                          <p:stCondLst>
                                            <p:cond delay="0"/>
                                          </p:stCondLst>
                                        </p:cTn>
                                        <p:tgtEl>
                                          <p:spTgt spid="45058"/>
                                        </p:tgtEl>
                                        <p:attrNameLst>
                                          <p:attrName>style.visibility</p:attrName>
                                        </p:attrNameLst>
                                      </p:cBhvr>
                                      <p:to>
                                        <p:strVal val="visible"/>
                                      </p:to>
                                    </p:set>
                                    <p:anim calcmode="lin" valueType="num">
                                      <p:cBhvr>
                                        <p:cTn id="7" dur="75" fill="hold"/>
                                        <p:tgtEl>
                                          <p:spTgt spid="45058"/>
                                        </p:tgtEl>
                                        <p:attrNameLst>
                                          <p:attrName>ppt_w</p:attrName>
                                        </p:attrNameLst>
                                      </p:cBhvr>
                                      <p:tavLst>
                                        <p:tav tm="0">
                                          <p:val>
                                            <p:strVal val="4/3*#ppt_w"/>
                                          </p:val>
                                        </p:tav>
                                        <p:tav tm="100000">
                                          <p:val>
                                            <p:strVal val="#ppt_w"/>
                                          </p:val>
                                        </p:tav>
                                      </p:tavLst>
                                    </p:anim>
                                    <p:anim calcmode="lin" valueType="num">
                                      <p:cBhvr>
                                        <p:cTn id="8" dur="75" fill="hold"/>
                                        <p:tgtEl>
                                          <p:spTgt spid="4505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http://intorex.com/wp-content/uploads/TMK-003.jpg"/>
          <p:cNvPicPr>
            <a:picLocks noChangeAspect="1" noChangeArrowheads="1"/>
          </p:cNvPicPr>
          <p:nvPr/>
        </p:nvPicPr>
        <p:blipFill>
          <a:blip r:embed="rId2"/>
          <a:srcRect/>
          <a:stretch>
            <a:fillRect/>
          </a:stretch>
        </p:blipFill>
        <p:spPr bwMode="auto">
          <a:xfrm>
            <a:off x="1000100" y="857232"/>
            <a:ext cx="6549028" cy="4357718"/>
          </a:xfrm>
          <a:prstGeom prst="rect">
            <a:avLst/>
          </a:prstGeom>
          <a:noFill/>
        </p:spPr>
      </p:pic>
    </p:spTree>
  </p:cSld>
  <p:clrMapOvr>
    <a:masterClrMapping/>
  </p:clrMapOvr>
  <p:transition>
    <p:pull dir="l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http://intorex.com/wp-content/uploads/TMC-0301.jpg"/>
          <p:cNvPicPr>
            <a:picLocks noChangeAspect="1" noChangeArrowheads="1"/>
          </p:cNvPicPr>
          <p:nvPr/>
        </p:nvPicPr>
        <p:blipFill>
          <a:blip r:embed="rId2" cstate="print"/>
          <a:srcRect/>
          <a:stretch>
            <a:fillRect/>
          </a:stretch>
        </p:blipFill>
        <p:spPr bwMode="auto">
          <a:xfrm>
            <a:off x="1500165" y="1071546"/>
            <a:ext cx="6316999" cy="4214842"/>
          </a:xfrm>
          <a:prstGeom prst="rect">
            <a:avLst/>
          </a:prstGeom>
          <a:noFill/>
          <a:ln>
            <a:solidFill>
              <a:schemeClr val="tx1"/>
            </a:solidFill>
          </a:ln>
        </p:spPr>
      </p:pic>
    </p:spTree>
  </p:cSld>
  <p:clrMapOvr>
    <a:masterClrMapping/>
  </p:clrMapOvr>
  <p:transition>
    <p:pull dir="ld"/>
  </p:transition>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42910" y="214290"/>
            <a:ext cx="7772400" cy="757222"/>
          </a:xfrm>
        </p:spPr>
        <p:txBody>
          <a:bodyPr/>
          <a:lstStyle/>
          <a:p>
            <a:r>
              <a:rPr lang="el-GR" sz="4000" b="1" i="1" dirty="0" smtClean="0">
                <a:effectLst>
                  <a:outerShdw blurRad="38100" dist="38100" dir="2700000" algn="tl">
                    <a:srgbClr val="FFFFFF"/>
                  </a:outerShdw>
                </a:effectLst>
              </a:rPr>
              <a:t>Ιστορία του τόρνου</a:t>
            </a:r>
            <a:endParaRPr lang="en-GB" sz="4000" b="1" i="1" dirty="0">
              <a:effectLst>
                <a:outerShdw blurRad="38100" dist="38100" dir="2700000" algn="tl">
                  <a:srgbClr val="FFFFFF"/>
                </a:outerShdw>
              </a:effectLst>
            </a:endParaRPr>
          </a:p>
        </p:txBody>
      </p:sp>
      <p:pic>
        <p:nvPicPr>
          <p:cNvPr id="6" name="5 - Εικόνα" descr="http://historicgames.com/lathes/indianlathe.jpg"/>
          <p:cNvPicPr/>
          <p:nvPr/>
        </p:nvPicPr>
        <p:blipFill>
          <a:blip r:embed="rId3"/>
          <a:srcRect/>
          <a:stretch>
            <a:fillRect/>
          </a:stretch>
        </p:blipFill>
        <p:spPr bwMode="auto">
          <a:xfrm>
            <a:off x="1714480" y="1928802"/>
            <a:ext cx="5574782" cy="3608809"/>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anim calcmode="lin" valueType="num">
                                      <p:cBhvr>
                                        <p:cTn id="9" dur="75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6" name="Picture 4" descr="CNC wood machining centre TC-800"/>
          <p:cNvPicPr>
            <a:picLocks noChangeAspect="1" noChangeArrowheads="1"/>
          </p:cNvPicPr>
          <p:nvPr/>
        </p:nvPicPr>
        <p:blipFill>
          <a:blip r:embed="rId2"/>
          <a:srcRect r="12727"/>
          <a:stretch>
            <a:fillRect/>
          </a:stretch>
        </p:blipFill>
        <p:spPr bwMode="auto">
          <a:xfrm>
            <a:off x="1071538" y="1428736"/>
            <a:ext cx="6858048" cy="3990976"/>
          </a:xfrm>
          <a:prstGeom prst="rect">
            <a:avLst/>
          </a:prstGeom>
          <a:noFill/>
        </p:spPr>
      </p:pic>
    </p:spTree>
  </p:cSld>
  <p:clrMapOvr>
    <a:masterClrMapping/>
  </p:clrMapOvr>
  <p:transition>
    <p:pull dir="l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http://i.ytimg.com/vi/tm7HzFXJOqQ/maxresdefault.jpg"/>
          <p:cNvPicPr>
            <a:picLocks noChangeAspect="1" noChangeArrowheads="1"/>
          </p:cNvPicPr>
          <p:nvPr/>
        </p:nvPicPr>
        <p:blipFill>
          <a:blip r:embed="rId2"/>
          <a:srcRect l="12360" r="12359"/>
          <a:stretch>
            <a:fillRect/>
          </a:stretch>
        </p:blipFill>
        <p:spPr bwMode="auto">
          <a:xfrm>
            <a:off x="2071670" y="1928802"/>
            <a:ext cx="4786346" cy="3576348"/>
          </a:xfrm>
          <a:prstGeom prst="rect">
            <a:avLst/>
          </a:prstGeom>
          <a:noFill/>
        </p:spPr>
      </p:pic>
    </p:spTree>
  </p:cSld>
  <p:clrMapOvr>
    <a:masterClrMapping/>
  </p:clrMapOvr>
  <p:transition>
    <p:pull dir="l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www.valentemarmi.it/foto_thumb/photo/macchine5.jpg"/>
          <p:cNvPicPr>
            <a:picLocks noChangeAspect="1" noChangeArrowheads="1"/>
          </p:cNvPicPr>
          <p:nvPr/>
        </p:nvPicPr>
        <p:blipFill>
          <a:blip r:embed="rId2"/>
          <a:srcRect/>
          <a:stretch>
            <a:fillRect/>
          </a:stretch>
        </p:blipFill>
        <p:spPr bwMode="auto">
          <a:xfrm>
            <a:off x="285720" y="214290"/>
            <a:ext cx="3857652" cy="2893239"/>
          </a:xfrm>
          <a:prstGeom prst="rect">
            <a:avLst/>
          </a:prstGeom>
          <a:noFill/>
        </p:spPr>
      </p:pic>
      <p:pic>
        <p:nvPicPr>
          <p:cNvPr id="164868" name="Picture 4" descr="http://www.engraving-cnc.com/wp-content/uploads/2013/07/QQ%E6%88%AA%E5%9B%BE20130830124606.jpg"/>
          <p:cNvPicPr>
            <a:picLocks noChangeAspect="1" noChangeArrowheads="1"/>
          </p:cNvPicPr>
          <p:nvPr/>
        </p:nvPicPr>
        <p:blipFill>
          <a:blip r:embed="rId3"/>
          <a:srcRect/>
          <a:stretch>
            <a:fillRect/>
          </a:stretch>
        </p:blipFill>
        <p:spPr bwMode="auto">
          <a:xfrm>
            <a:off x="3143240" y="3143248"/>
            <a:ext cx="5781675" cy="3552825"/>
          </a:xfrm>
          <a:prstGeom prst="rect">
            <a:avLst/>
          </a:prstGeom>
          <a:noFill/>
        </p:spPr>
      </p:pic>
      <p:sp>
        <p:nvSpPr>
          <p:cNvPr id="4" name="3 - TextBox"/>
          <p:cNvSpPr txBox="1"/>
          <p:nvPr/>
        </p:nvSpPr>
        <p:spPr>
          <a:xfrm>
            <a:off x="4786314" y="857232"/>
            <a:ext cx="3786214" cy="830997"/>
          </a:xfrm>
          <a:prstGeom prst="rect">
            <a:avLst/>
          </a:prstGeom>
          <a:noFill/>
        </p:spPr>
        <p:txBody>
          <a:bodyPr wrap="square" rtlCol="0">
            <a:spAutoFit/>
          </a:bodyPr>
          <a:lstStyle/>
          <a:p>
            <a:pPr algn="ctr"/>
            <a:r>
              <a:rPr lang="el-GR" dirty="0" smtClean="0"/>
              <a:t>Κατεργασία μαρμάρου με τόρνο</a:t>
            </a:r>
            <a:endParaRPr lang="el-GR" dirty="0"/>
          </a:p>
        </p:txBody>
      </p:sp>
    </p:spTree>
  </p:cSld>
  <p:clrMapOvr>
    <a:masterClrMapping/>
  </p:clrMapOvr>
  <p:transition>
    <p:pull dir="l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http://www.headland.com.au/wp-content/uploads/tabbox_content/cnc_machine_tools/cnc_lathes/applications/Nakamura-Tome_Supermill_Super_NTMX_1.jpg"/>
          <p:cNvPicPr>
            <a:picLocks noChangeAspect="1" noChangeArrowheads="1"/>
          </p:cNvPicPr>
          <p:nvPr/>
        </p:nvPicPr>
        <p:blipFill>
          <a:blip r:embed="rId2"/>
          <a:srcRect/>
          <a:stretch>
            <a:fillRect/>
          </a:stretch>
        </p:blipFill>
        <p:spPr bwMode="auto">
          <a:xfrm>
            <a:off x="1142976" y="1285860"/>
            <a:ext cx="6619868" cy="4137418"/>
          </a:xfrm>
          <a:prstGeom prst="rect">
            <a:avLst/>
          </a:prstGeom>
          <a:noFill/>
        </p:spPr>
      </p:pic>
      <p:sp>
        <p:nvSpPr>
          <p:cNvPr id="3" name="2 - TextBox"/>
          <p:cNvSpPr txBox="1"/>
          <p:nvPr/>
        </p:nvSpPr>
        <p:spPr>
          <a:xfrm>
            <a:off x="2571736" y="5786454"/>
            <a:ext cx="3786214" cy="830997"/>
          </a:xfrm>
          <a:prstGeom prst="rect">
            <a:avLst/>
          </a:prstGeom>
          <a:noFill/>
        </p:spPr>
        <p:txBody>
          <a:bodyPr wrap="square" rtlCol="0">
            <a:spAutoFit/>
          </a:bodyPr>
          <a:lstStyle/>
          <a:p>
            <a:pPr algn="ctr"/>
            <a:r>
              <a:rPr lang="el-GR" dirty="0" smtClean="0"/>
              <a:t>Κατεργασία μετάλλου με τόρνο</a:t>
            </a:r>
            <a:endParaRPr lang="el-GR" dirty="0"/>
          </a:p>
        </p:txBody>
      </p:sp>
    </p:spTree>
  </p:cSld>
  <p:clrMapOvr>
    <a:masterClrMapping/>
  </p:clrMapOvr>
  <p:transition>
    <p:pull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http://www.archimedesclock.gr/gr/kataskeves/images/diafora/lathe-02lrg.jpg"/>
          <p:cNvPicPr/>
          <p:nvPr/>
        </p:nvPicPr>
        <p:blipFill>
          <a:blip r:embed="rId3" cstate="print"/>
          <a:srcRect/>
          <a:stretch>
            <a:fillRect/>
          </a:stretch>
        </p:blipFill>
        <p:spPr bwMode="auto">
          <a:xfrm>
            <a:off x="214282" y="142852"/>
            <a:ext cx="4643470" cy="3429024"/>
          </a:xfrm>
          <a:prstGeom prst="rect">
            <a:avLst/>
          </a:prstGeom>
          <a:noFill/>
          <a:ln w="9525">
            <a:solidFill>
              <a:schemeClr val="tx1"/>
            </a:solidFill>
            <a:miter lim="800000"/>
            <a:headEnd/>
            <a:tailEnd/>
          </a:ln>
        </p:spPr>
      </p:pic>
      <p:grpSp>
        <p:nvGrpSpPr>
          <p:cNvPr id="116738" name="Group 2"/>
          <p:cNvGrpSpPr>
            <a:grpSpLocks noChangeAspect="1"/>
          </p:cNvGrpSpPr>
          <p:nvPr/>
        </p:nvGrpSpPr>
        <p:grpSpPr bwMode="auto">
          <a:xfrm>
            <a:off x="4784825" y="3214686"/>
            <a:ext cx="4216331" cy="3359066"/>
            <a:chOff x="1805" y="11689"/>
            <a:chExt cx="3366" cy="2680"/>
          </a:xfrm>
        </p:grpSpPr>
        <p:grpSp>
          <p:nvGrpSpPr>
            <p:cNvPr id="116739" name="Group 3"/>
            <p:cNvGrpSpPr>
              <a:grpSpLocks noChangeAspect="1"/>
            </p:cNvGrpSpPr>
            <p:nvPr/>
          </p:nvGrpSpPr>
          <p:grpSpPr bwMode="auto">
            <a:xfrm>
              <a:off x="2419" y="12353"/>
              <a:ext cx="2752" cy="724"/>
              <a:chOff x="2419" y="12353"/>
              <a:chExt cx="2752" cy="724"/>
            </a:xfrm>
          </p:grpSpPr>
          <p:cxnSp>
            <p:nvCxnSpPr>
              <p:cNvPr id="116740" name="AutoShape 4"/>
              <p:cNvCxnSpPr>
                <a:cxnSpLocks noChangeAspect="1" noChangeShapeType="1"/>
              </p:cNvCxnSpPr>
              <p:nvPr/>
            </p:nvCxnSpPr>
            <p:spPr bwMode="auto">
              <a:xfrm flipH="1" flipV="1">
                <a:off x="2580" y="12353"/>
                <a:ext cx="1558" cy="288"/>
              </a:xfrm>
              <a:prstGeom prst="straightConnector1">
                <a:avLst/>
              </a:prstGeom>
              <a:noFill/>
              <a:ln w="9525">
                <a:solidFill>
                  <a:srgbClr val="000000"/>
                </a:solidFill>
                <a:round/>
                <a:headEnd/>
                <a:tailEnd/>
              </a:ln>
            </p:spPr>
          </p:cxnSp>
          <p:cxnSp>
            <p:nvCxnSpPr>
              <p:cNvPr id="116741" name="AutoShape 5"/>
              <p:cNvCxnSpPr>
                <a:cxnSpLocks noChangeAspect="1" noChangeShapeType="1"/>
              </p:cNvCxnSpPr>
              <p:nvPr/>
            </p:nvCxnSpPr>
            <p:spPr bwMode="auto">
              <a:xfrm flipH="1" flipV="1">
                <a:off x="2419" y="12540"/>
                <a:ext cx="1719" cy="313"/>
              </a:xfrm>
              <a:prstGeom prst="straightConnector1">
                <a:avLst/>
              </a:prstGeom>
              <a:noFill/>
              <a:ln w="9525">
                <a:solidFill>
                  <a:srgbClr val="000000"/>
                </a:solidFill>
                <a:round/>
                <a:headEnd/>
                <a:tailEnd/>
              </a:ln>
            </p:spPr>
          </p:cxnSp>
          <p:sp>
            <p:nvSpPr>
              <p:cNvPr id="116742" name="Oval 6"/>
              <p:cNvSpPr>
                <a:spLocks noChangeAspect="1" noChangeArrowheads="1"/>
              </p:cNvSpPr>
              <p:nvPr/>
            </p:nvSpPr>
            <p:spPr bwMode="auto">
              <a:xfrm>
                <a:off x="5021" y="12852"/>
                <a:ext cx="150" cy="2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cxnSp>
            <p:nvCxnSpPr>
              <p:cNvPr id="116743" name="AutoShape 7"/>
              <p:cNvCxnSpPr>
                <a:cxnSpLocks noChangeAspect="1" noChangeShapeType="1"/>
              </p:cNvCxnSpPr>
              <p:nvPr/>
            </p:nvCxnSpPr>
            <p:spPr bwMode="auto">
              <a:xfrm flipH="1" flipV="1">
                <a:off x="4679" y="12980"/>
                <a:ext cx="426" cy="96"/>
              </a:xfrm>
              <a:prstGeom prst="straightConnector1">
                <a:avLst/>
              </a:prstGeom>
              <a:noFill/>
              <a:ln w="9525">
                <a:solidFill>
                  <a:srgbClr val="000000"/>
                </a:solidFill>
                <a:round/>
                <a:headEnd/>
                <a:tailEnd/>
              </a:ln>
            </p:spPr>
          </p:cxnSp>
          <p:cxnSp>
            <p:nvCxnSpPr>
              <p:cNvPr id="116744" name="AutoShape 8"/>
              <p:cNvCxnSpPr>
                <a:cxnSpLocks noChangeAspect="1" noChangeShapeType="1"/>
              </p:cNvCxnSpPr>
              <p:nvPr/>
            </p:nvCxnSpPr>
            <p:spPr bwMode="auto">
              <a:xfrm flipH="1" flipV="1">
                <a:off x="4679" y="12755"/>
                <a:ext cx="426" cy="96"/>
              </a:xfrm>
              <a:prstGeom prst="straightConnector1">
                <a:avLst/>
              </a:prstGeom>
              <a:noFill/>
              <a:ln w="9525">
                <a:solidFill>
                  <a:srgbClr val="000000"/>
                </a:solidFill>
                <a:round/>
                <a:headEnd/>
                <a:tailEnd/>
              </a:ln>
            </p:spPr>
          </p:cxnSp>
          <p:grpSp>
            <p:nvGrpSpPr>
              <p:cNvPr id="116745" name="Group 9"/>
              <p:cNvGrpSpPr>
                <a:grpSpLocks noChangeAspect="1"/>
              </p:cNvGrpSpPr>
              <p:nvPr/>
            </p:nvGrpSpPr>
            <p:grpSpPr bwMode="auto">
              <a:xfrm>
                <a:off x="4607" y="12755"/>
                <a:ext cx="97" cy="225"/>
                <a:chOff x="7447" y="13354"/>
                <a:chExt cx="168" cy="367"/>
              </a:xfrm>
            </p:grpSpPr>
            <p:sp>
              <p:nvSpPr>
                <p:cNvPr id="116746" name="Arc 10"/>
                <p:cNvSpPr>
                  <a:spLocks noChangeAspect="1"/>
                </p:cNvSpPr>
                <p:nvPr/>
              </p:nvSpPr>
              <p:spPr bwMode="auto">
                <a:xfrm flipH="1">
                  <a:off x="7447" y="13354"/>
                  <a:ext cx="168" cy="198"/>
                </a:xfrm>
                <a:custGeom>
                  <a:avLst/>
                  <a:gdLst>
                    <a:gd name="G0" fmla="+- 0 0 0"/>
                    <a:gd name="G1" fmla="+- 21104 0 0"/>
                    <a:gd name="G2" fmla="+- 21600 0 0"/>
                    <a:gd name="T0" fmla="*/ 4601 w 21600"/>
                    <a:gd name="T1" fmla="*/ 0 h 21104"/>
                    <a:gd name="T2" fmla="*/ 21600 w 21600"/>
                    <a:gd name="T3" fmla="*/ 21104 h 21104"/>
                    <a:gd name="T4" fmla="*/ 0 w 21600"/>
                    <a:gd name="T5" fmla="*/ 21104 h 21104"/>
                  </a:gdLst>
                  <a:ahLst/>
                  <a:cxnLst>
                    <a:cxn ang="0">
                      <a:pos x="T0" y="T1"/>
                    </a:cxn>
                    <a:cxn ang="0">
                      <a:pos x="T2" y="T3"/>
                    </a:cxn>
                    <a:cxn ang="0">
                      <a:pos x="T4" y="T5"/>
                    </a:cxn>
                  </a:cxnLst>
                  <a:rect l="0" t="0" r="r" b="b"/>
                  <a:pathLst>
                    <a:path w="21600" h="21104" fill="none" extrusionOk="0">
                      <a:moveTo>
                        <a:pt x="4601" y="-1"/>
                      </a:moveTo>
                      <a:cubicBezTo>
                        <a:pt x="14524" y="2163"/>
                        <a:pt x="21600" y="10947"/>
                        <a:pt x="21600" y="21104"/>
                      </a:cubicBezTo>
                    </a:path>
                    <a:path w="21600" h="21104" stroke="0" extrusionOk="0">
                      <a:moveTo>
                        <a:pt x="4601" y="-1"/>
                      </a:moveTo>
                      <a:cubicBezTo>
                        <a:pt x="14524" y="2163"/>
                        <a:pt x="21600" y="10947"/>
                        <a:pt x="21600" y="21104"/>
                      </a:cubicBezTo>
                      <a:lnTo>
                        <a:pt x="0" y="21104"/>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16747" name="Arc 11"/>
                <p:cNvSpPr>
                  <a:spLocks noChangeAspect="1"/>
                </p:cNvSpPr>
                <p:nvPr/>
              </p:nvSpPr>
              <p:spPr bwMode="auto">
                <a:xfrm flipH="1" flipV="1">
                  <a:off x="7447" y="13552"/>
                  <a:ext cx="124" cy="16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grpSp>
          <p:nvGrpSpPr>
            <p:cNvPr id="116748" name="Group 12"/>
            <p:cNvGrpSpPr>
              <a:grpSpLocks noChangeAspect="1"/>
            </p:cNvGrpSpPr>
            <p:nvPr/>
          </p:nvGrpSpPr>
          <p:grpSpPr bwMode="auto">
            <a:xfrm>
              <a:off x="1916" y="11689"/>
              <a:ext cx="2288" cy="2106"/>
              <a:chOff x="1916" y="11689"/>
              <a:chExt cx="2288" cy="2106"/>
            </a:xfrm>
          </p:grpSpPr>
          <p:grpSp>
            <p:nvGrpSpPr>
              <p:cNvPr id="116749" name="Group 13"/>
              <p:cNvGrpSpPr>
                <a:grpSpLocks noChangeAspect="1"/>
              </p:cNvGrpSpPr>
              <p:nvPr/>
            </p:nvGrpSpPr>
            <p:grpSpPr bwMode="auto">
              <a:xfrm>
                <a:off x="1916" y="11689"/>
                <a:ext cx="2288" cy="2106"/>
                <a:chOff x="5817" y="10091"/>
                <a:chExt cx="3662" cy="1473"/>
              </a:xfrm>
            </p:grpSpPr>
            <p:sp>
              <p:nvSpPr>
                <p:cNvPr id="116750" name="Arc 14"/>
                <p:cNvSpPr>
                  <a:spLocks noChangeAspect="1"/>
                </p:cNvSpPr>
                <p:nvPr/>
              </p:nvSpPr>
              <p:spPr bwMode="auto">
                <a:xfrm flipH="1">
                  <a:off x="5817" y="10233"/>
                  <a:ext cx="3662" cy="1331"/>
                </a:xfrm>
                <a:custGeom>
                  <a:avLst/>
                  <a:gdLst>
                    <a:gd name="G0" fmla="+- 3840 0 0"/>
                    <a:gd name="G1" fmla="+- 21600 0 0"/>
                    <a:gd name="G2" fmla="+- 21600 0 0"/>
                    <a:gd name="T0" fmla="*/ 0 w 25178"/>
                    <a:gd name="T1" fmla="*/ 344 h 21600"/>
                    <a:gd name="T2" fmla="*/ 25178 w 25178"/>
                    <a:gd name="T3" fmla="*/ 18247 h 21600"/>
                    <a:gd name="T4" fmla="*/ 3840 w 25178"/>
                    <a:gd name="T5" fmla="*/ 21600 h 21600"/>
                  </a:gdLst>
                  <a:ahLst/>
                  <a:cxnLst>
                    <a:cxn ang="0">
                      <a:pos x="T0" y="T1"/>
                    </a:cxn>
                    <a:cxn ang="0">
                      <a:pos x="T2" y="T3"/>
                    </a:cxn>
                    <a:cxn ang="0">
                      <a:pos x="T4" y="T5"/>
                    </a:cxn>
                  </a:cxnLst>
                  <a:rect l="0" t="0" r="r" b="b"/>
                  <a:pathLst>
                    <a:path w="25178" h="21600" fill="none" extrusionOk="0">
                      <a:moveTo>
                        <a:pt x="0" y="344"/>
                      </a:moveTo>
                      <a:cubicBezTo>
                        <a:pt x="1267" y="115"/>
                        <a:pt x="2552" y="-1"/>
                        <a:pt x="3840" y="0"/>
                      </a:cubicBezTo>
                      <a:cubicBezTo>
                        <a:pt x="14474" y="0"/>
                        <a:pt x="23527" y="7741"/>
                        <a:pt x="25178" y="18246"/>
                      </a:cubicBezTo>
                    </a:path>
                    <a:path w="25178" h="21600" stroke="0" extrusionOk="0">
                      <a:moveTo>
                        <a:pt x="0" y="344"/>
                      </a:moveTo>
                      <a:cubicBezTo>
                        <a:pt x="1267" y="115"/>
                        <a:pt x="2552" y="-1"/>
                        <a:pt x="3840" y="0"/>
                      </a:cubicBezTo>
                      <a:cubicBezTo>
                        <a:pt x="14474" y="0"/>
                        <a:pt x="23527" y="7741"/>
                        <a:pt x="25178" y="18246"/>
                      </a:cubicBezTo>
                      <a:lnTo>
                        <a:pt x="384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16751" name="Arc 15"/>
                <p:cNvSpPr>
                  <a:spLocks noChangeAspect="1"/>
                </p:cNvSpPr>
                <p:nvPr/>
              </p:nvSpPr>
              <p:spPr bwMode="auto">
                <a:xfrm flipH="1">
                  <a:off x="5818" y="10091"/>
                  <a:ext cx="3655" cy="1331"/>
                </a:xfrm>
                <a:custGeom>
                  <a:avLst/>
                  <a:gdLst>
                    <a:gd name="G0" fmla="+- 10189 0 0"/>
                    <a:gd name="G1" fmla="+- 21600 0 0"/>
                    <a:gd name="G2" fmla="+- 21600 0 0"/>
                    <a:gd name="T0" fmla="*/ 0 w 31775"/>
                    <a:gd name="T1" fmla="*/ 2554 h 21600"/>
                    <a:gd name="T2" fmla="*/ 31775 w 31775"/>
                    <a:gd name="T3" fmla="*/ 20815 h 21600"/>
                    <a:gd name="T4" fmla="*/ 10189 w 31775"/>
                    <a:gd name="T5" fmla="*/ 21600 h 21600"/>
                  </a:gdLst>
                  <a:ahLst/>
                  <a:cxnLst>
                    <a:cxn ang="0">
                      <a:pos x="T0" y="T1"/>
                    </a:cxn>
                    <a:cxn ang="0">
                      <a:pos x="T2" y="T3"/>
                    </a:cxn>
                    <a:cxn ang="0">
                      <a:pos x="T4" y="T5"/>
                    </a:cxn>
                  </a:cxnLst>
                  <a:rect l="0" t="0" r="r" b="b"/>
                  <a:pathLst>
                    <a:path w="31775" h="21600" fill="none" extrusionOk="0">
                      <a:moveTo>
                        <a:pt x="0" y="2554"/>
                      </a:moveTo>
                      <a:cubicBezTo>
                        <a:pt x="3134" y="877"/>
                        <a:pt x="6634" y="-1"/>
                        <a:pt x="10189" y="0"/>
                      </a:cubicBezTo>
                      <a:cubicBezTo>
                        <a:pt x="21812" y="0"/>
                        <a:pt x="31352" y="9198"/>
                        <a:pt x="31774" y="20815"/>
                      </a:cubicBezTo>
                    </a:path>
                    <a:path w="31775" h="21600" stroke="0" extrusionOk="0">
                      <a:moveTo>
                        <a:pt x="0" y="2554"/>
                      </a:moveTo>
                      <a:cubicBezTo>
                        <a:pt x="3134" y="877"/>
                        <a:pt x="6634" y="-1"/>
                        <a:pt x="10189" y="0"/>
                      </a:cubicBezTo>
                      <a:cubicBezTo>
                        <a:pt x="21812" y="0"/>
                        <a:pt x="31352" y="9198"/>
                        <a:pt x="31774" y="20815"/>
                      </a:cubicBezTo>
                      <a:lnTo>
                        <a:pt x="10189"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cxnSp>
            <p:nvCxnSpPr>
              <p:cNvPr id="116752" name="AutoShape 16"/>
              <p:cNvCxnSpPr>
                <a:cxnSpLocks noChangeAspect="1" noChangeShapeType="1"/>
              </p:cNvCxnSpPr>
              <p:nvPr/>
            </p:nvCxnSpPr>
            <p:spPr bwMode="auto">
              <a:xfrm flipV="1">
                <a:off x="1916" y="12755"/>
                <a:ext cx="1602" cy="788"/>
              </a:xfrm>
              <a:prstGeom prst="straightConnector1">
                <a:avLst/>
              </a:prstGeom>
              <a:noFill/>
              <a:ln w="9525">
                <a:solidFill>
                  <a:srgbClr val="000000"/>
                </a:solidFill>
                <a:round/>
                <a:headEnd/>
                <a:tailEnd/>
              </a:ln>
            </p:spPr>
          </p:cxnSp>
          <p:grpSp>
            <p:nvGrpSpPr>
              <p:cNvPr id="116753" name="Group 17"/>
              <p:cNvGrpSpPr>
                <a:grpSpLocks noChangeAspect="1"/>
              </p:cNvGrpSpPr>
              <p:nvPr/>
            </p:nvGrpSpPr>
            <p:grpSpPr bwMode="auto">
              <a:xfrm>
                <a:off x="3541" y="12540"/>
                <a:ext cx="97" cy="225"/>
                <a:chOff x="7447" y="13354"/>
                <a:chExt cx="168" cy="367"/>
              </a:xfrm>
            </p:grpSpPr>
            <p:sp>
              <p:nvSpPr>
                <p:cNvPr id="116754" name="Arc 18"/>
                <p:cNvSpPr>
                  <a:spLocks noChangeAspect="1"/>
                </p:cNvSpPr>
                <p:nvPr/>
              </p:nvSpPr>
              <p:spPr bwMode="auto">
                <a:xfrm flipH="1">
                  <a:off x="7447" y="13354"/>
                  <a:ext cx="168" cy="198"/>
                </a:xfrm>
                <a:custGeom>
                  <a:avLst/>
                  <a:gdLst>
                    <a:gd name="G0" fmla="+- 0 0 0"/>
                    <a:gd name="G1" fmla="+- 21104 0 0"/>
                    <a:gd name="G2" fmla="+- 21600 0 0"/>
                    <a:gd name="T0" fmla="*/ 4601 w 21600"/>
                    <a:gd name="T1" fmla="*/ 0 h 21104"/>
                    <a:gd name="T2" fmla="*/ 21600 w 21600"/>
                    <a:gd name="T3" fmla="*/ 21104 h 21104"/>
                    <a:gd name="T4" fmla="*/ 0 w 21600"/>
                    <a:gd name="T5" fmla="*/ 21104 h 21104"/>
                  </a:gdLst>
                  <a:ahLst/>
                  <a:cxnLst>
                    <a:cxn ang="0">
                      <a:pos x="T0" y="T1"/>
                    </a:cxn>
                    <a:cxn ang="0">
                      <a:pos x="T2" y="T3"/>
                    </a:cxn>
                    <a:cxn ang="0">
                      <a:pos x="T4" y="T5"/>
                    </a:cxn>
                  </a:cxnLst>
                  <a:rect l="0" t="0" r="r" b="b"/>
                  <a:pathLst>
                    <a:path w="21600" h="21104" fill="none" extrusionOk="0">
                      <a:moveTo>
                        <a:pt x="4601" y="-1"/>
                      </a:moveTo>
                      <a:cubicBezTo>
                        <a:pt x="14524" y="2163"/>
                        <a:pt x="21600" y="10947"/>
                        <a:pt x="21600" y="21104"/>
                      </a:cubicBezTo>
                    </a:path>
                    <a:path w="21600" h="21104" stroke="0" extrusionOk="0">
                      <a:moveTo>
                        <a:pt x="4601" y="-1"/>
                      </a:moveTo>
                      <a:cubicBezTo>
                        <a:pt x="14524" y="2163"/>
                        <a:pt x="21600" y="10947"/>
                        <a:pt x="21600" y="21104"/>
                      </a:cubicBezTo>
                      <a:lnTo>
                        <a:pt x="0" y="21104"/>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16755" name="Arc 19"/>
                <p:cNvSpPr>
                  <a:spLocks noChangeAspect="1"/>
                </p:cNvSpPr>
                <p:nvPr/>
              </p:nvSpPr>
              <p:spPr bwMode="auto">
                <a:xfrm flipH="1" flipV="1">
                  <a:off x="7447" y="13552"/>
                  <a:ext cx="124" cy="16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cxnSp>
            <p:nvCxnSpPr>
              <p:cNvPr id="116756" name="AutoShape 20"/>
              <p:cNvCxnSpPr>
                <a:cxnSpLocks noChangeAspect="1" noChangeShapeType="1"/>
              </p:cNvCxnSpPr>
              <p:nvPr/>
            </p:nvCxnSpPr>
            <p:spPr bwMode="auto">
              <a:xfrm flipV="1">
                <a:off x="3698" y="11892"/>
                <a:ext cx="502" cy="648"/>
              </a:xfrm>
              <a:prstGeom prst="straightConnector1">
                <a:avLst/>
              </a:prstGeom>
              <a:noFill/>
              <a:ln w="9525">
                <a:solidFill>
                  <a:srgbClr val="000000"/>
                </a:solidFill>
                <a:round/>
                <a:headEnd/>
                <a:tailEnd/>
              </a:ln>
            </p:spPr>
          </p:cxnSp>
        </p:grpSp>
        <p:grpSp>
          <p:nvGrpSpPr>
            <p:cNvPr id="116757" name="Group 21"/>
            <p:cNvGrpSpPr>
              <a:grpSpLocks noChangeAspect="1"/>
            </p:cNvGrpSpPr>
            <p:nvPr/>
          </p:nvGrpSpPr>
          <p:grpSpPr bwMode="auto">
            <a:xfrm rot="8388848">
              <a:off x="2833" y="13127"/>
              <a:ext cx="1135" cy="173"/>
              <a:chOff x="5798" y="11565"/>
              <a:chExt cx="2475" cy="381"/>
            </a:xfrm>
          </p:grpSpPr>
          <p:cxnSp>
            <p:nvCxnSpPr>
              <p:cNvPr id="116758" name="AutoShape 22"/>
              <p:cNvCxnSpPr>
                <a:cxnSpLocks noChangeAspect="1" noChangeShapeType="1"/>
              </p:cNvCxnSpPr>
              <p:nvPr/>
            </p:nvCxnSpPr>
            <p:spPr bwMode="auto">
              <a:xfrm flipH="1">
                <a:off x="5798" y="11634"/>
                <a:ext cx="232" cy="96"/>
              </a:xfrm>
              <a:prstGeom prst="straightConnector1">
                <a:avLst/>
              </a:prstGeom>
              <a:noFill/>
              <a:ln w="9525">
                <a:solidFill>
                  <a:srgbClr val="000000"/>
                </a:solidFill>
                <a:round/>
                <a:headEnd/>
                <a:tailEnd/>
              </a:ln>
            </p:spPr>
          </p:cxnSp>
          <p:cxnSp>
            <p:nvCxnSpPr>
              <p:cNvPr id="116759" name="AutoShape 23"/>
              <p:cNvCxnSpPr>
                <a:cxnSpLocks noChangeAspect="1" noChangeShapeType="1"/>
              </p:cNvCxnSpPr>
              <p:nvPr/>
            </p:nvCxnSpPr>
            <p:spPr bwMode="auto">
              <a:xfrm flipH="1">
                <a:off x="6300" y="11730"/>
                <a:ext cx="1065" cy="54"/>
              </a:xfrm>
              <a:prstGeom prst="straightConnector1">
                <a:avLst/>
              </a:prstGeom>
              <a:noFill/>
              <a:ln w="9525">
                <a:solidFill>
                  <a:srgbClr val="000000"/>
                </a:solidFill>
                <a:round/>
                <a:headEnd/>
                <a:tailEnd/>
              </a:ln>
            </p:spPr>
          </p:cxnSp>
          <p:cxnSp>
            <p:nvCxnSpPr>
              <p:cNvPr id="116760" name="AutoShape 24"/>
              <p:cNvCxnSpPr>
                <a:cxnSpLocks noChangeAspect="1" noChangeShapeType="1"/>
              </p:cNvCxnSpPr>
              <p:nvPr/>
            </p:nvCxnSpPr>
            <p:spPr bwMode="auto">
              <a:xfrm flipH="1">
                <a:off x="6030" y="11633"/>
                <a:ext cx="1178" cy="1"/>
              </a:xfrm>
              <a:prstGeom prst="straightConnector1">
                <a:avLst/>
              </a:prstGeom>
              <a:noFill/>
              <a:ln w="9525">
                <a:solidFill>
                  <a:srgbClr val="000000"/>
                </a:solidFill>
                <a:round/>
                <a:headEnd/>
                <a:tailEnd/>
              </a:ln>
            </p:spPr>
          </p:cxnSp>
          <p:cxnSp>
            <p:nvCxnSpPr>
              <p:cNvPr id="116761" name="AutoShape 25"/>
              <p:cNvCxnSpPr>
                <a:cxnSpLocks noChangeAspect="1" noChangeShapeType="1"/>
              </p:cNvCxnSpPr>
              <p:nvPr/>
            </p:nvCxnSpPr>
            <p:spPr bwMode="auto">
              <a:xfrm flipH="1" flipV="1">
                <a:off x="7208" y="11633"/>
                <a:ext cx="157" cy="97"/>
              </a:xfrm>
              <a:prstGeom prst="straightConnector1">
                <a:avLst/>
              </a:prstGeom>
              <a:noFill/>
              <a:ln w="9525">
                <a:solidFill>
                  <a:srgbClr val="000000"/>
                </a:solidFill>
                <a:round/>
                <a:headEnd/>
                <a:tailEnd/>
              </a:ln>
            </p:spPr>
          </p:cxnSp>
          <p:cxnSp>
            <p:nvCxnSpPr>
              <p:cNvPr id="116762" name="AutoShape 26"/>
              <p:cNvCxnSpPr>
                <a:cxnSpLocks noChangeAspect="1" noChangeShapeType="1"/>
              </p:cNvCxnSpPr>
              <p:nvPr/>
            </p:nvCxnSpPr>
            <p:spPr bwMode="auto">
              <a:xfrm>
                <a:off x="6300" y="11784"/>
                <a:ext cx="0" cy="162"/>
              </a:xfrm>
              <a:prstGeom prst="straightConnector1">
                <a:avLst/>
              </a:prstGeom>
              <a:noFill/>
              <a:ln w="9525">
                <a:solidFill>
                  <a:srgbClr val="000000"/>
                </a:solidFill>
                <a:round/>
                <a:headEnd/>
                <a:tailEnd/>
              </a:ln>
            </p:spPr>
          </p:cxnSp>
          <p:cxnSp>
            <p:nvCxnSpPr>
              <p:cNvPr id="116763" name="AutoShape 27"/>
              <p:cNvCxnSpPr>
                <a:cxnSpLocks noChangeAspect="1" noChangeShapeType="1"/>
              </p:cNvCxnSpPr>
              <p:nvPr/>
            </p:nvCxnSpPr>
            <p:spPr bwMode="auto">
              <a:xfrm flipH="1">
                <a:off x="6300" y="11892"/>
                <a:ext cx="1065" cy="54"/>
              </a:xfrm>
              <a:prstGeom prst="straightConnector1">
                <a:avLst/>
              </a:prstGeom>
              <a:noFill/>
              <a:ln w="9525">
                <a:solidFill>
                  <a:srgbClr val="000000"/>
                </a:solidFill>
                <a:round/>
                <a:headEnd/>
                <a:tailEnd/>
              </a:ln>
            </p:spPr>
          </p:cxnSp>
          <p:cxnSp>
            <p:nvCxnSpPr>
              <p:cNvPr id="116764" name="AutoShape 28"/>
              <p:cNvCxnSpPr>
                <a:cxnSpLocks noChangeAspect="1" noChangeShapeType="1"/>
              </p:cNvCxnSpPr>
              <p:nvPr/>
            </p:nvCxnSpPr>
            <p:spPr bwMode="auto">
              <a:xfrm>
                <a:off x="7365" y="11730"/>
                <a:ext cx="1" cy="162"/>
              </a:xfrm>
              <a:prstGeom prst="straightConnector1">
                <a:avLst/>
              </a:prstGeom>
              <a:noFill/>
              <a:ln w="9525">
                <a:solidFill>
                  <a:srgbClr val="000000"/>
                </a:solidFill>
                <a:round/>
                <a:headEnd/>
                <a:tailEnd/>
              </a:ln>
            </p:spPr>
          </p:cxnSp>
          <p:cxnSp>
            <p:nvCxnSpPr>
              <p:cNvPr id="116765" name="AutoShape 29"/>
              <p:cNvCxnSpPr>
                <a:cxnSpLocks noChangeAspect="1" noChangeShapeType="1"/>
              </p:cNvCxnSpPr>
              <p:nvPr/>
            </p:nvCxnSpPr>
            <p:spPr bwMode="auto">
              <a:xfrm flipH="1" flipV="1">
                <a:off x="5798" y="11730"/>
                <a:ext cx="479" cy="69"/>
              </a:xfrm>
              <a:prstGeom prst="straightConnector1">
                <a:avLst/>
              </a:prstGeom>
              <a:noFill/>
              <a:ln w="9525">
                <a:solidFill>
                  <a:srgbClr val="000000"/>
                </a:solidFill>
                <a:round/>
                <a:headEnd/>
                <a:tailEnd/>
              </a:ln>
            </p:spPr>
          </p:cxnSp>
          <p:cxnSp>
            <p:nvCxnSpPr>
              <p:cNvPr id="116766" name="AutoShape 30"/>
              <p:cNvCxnSpPr>
                <a:cxnSpLocks noChangeAspect="1" noChangeShapeType="1"/>
              </p:cNvCxnSpPr>
              <p:nvPr/>
            </p:nvCxnSpPr>
            <p:spPr bwMode="auto">
              <a:xfrm>
                <a:off x="5798" y="11743"/>
                <a:ext cx="0" cy="144"/>
              </a:xfrm>
              <a:prstGeom prst="straightConnector1">
                <a:avLst/>
              </a:prstGeom>
              <a:noFill/>
              <a:ln w="9525">
                <a:solidFill>
                  <a:srgbClr val="000000"/>
                </a:solidFill>
                <a:round/>
                <a:headEnd/>
                <a:tailEnd/>
              </a:ln>
            </p:spPr>
          </p:cxnSp>
          <p:cxnSp>
            <p:nvCxnSpPr>
              <p:cNvPr id="116767" name="AutoShape 31"/>
              <p:cNvCxnSpPr>
                <a:cxnSpLocks noChangeAspect="1" noChangeShapeType="1"/>
              </p:cNvCxnSpPr>
              <p:nvPr/>
            </p:nvCxnSpPr>
            <p:spPr bwMode="auto">
              <a:xfrm flipH="1" flipV="1">
                <a:off x="5798" y="11886"/>
                <a:ext cx="502" cy="60"/>
              </a:xfrm>
              <a:prstGeom prst="straightConnector1">
                <a:avLst/>
              </a:prstGeom>
              <a:noFill/>
              <a:ln w="9525">
                <a:solidFill>
                  <a:srgbClr val="000000"/>
                </a:solidFill>
                <a:round/>
                <a:headEnd/>
                <a:tailEnd/>
              </a:ln>
            </p:spPr>
          </p:cxnSp>
          <p:cxnSp>
            <p:nvCxnSpPr>
              <p:cNvPr id="116768" name="AutoShape 32"/>
              <p:cNvCxnSpPr>
                <a:cxnSpLocks noChangeAspect="1" noChangeShapeType="1"/>
              </p:cNvCxnSpPr>
              <p:nvPr/>
            </p:nvCxnSpPr>
            <p:spPr bwMode="auto">
              <a:xfrm flipH="1">
                <a:off x="7305" y="11565"/>
                <a:ext cx="855" cy="124"/>
              </a:xfrm>
              <a:prstGeom prst="straightConnector1">
                <a:avLst/>
              </a:prstGeom>
              <a:noFill/>
              <a:ln w="9525">
                <a:solidFill>
                  <a:srgbClr val="000000"/>
                </a:solidFill>
                <a:round/>
                <a:headEnd/>
                <a:tailEnd/>
              </a:ln>
            </p:spPr>
          </p:cxnSp>
          <p:cxnSp>
            <p:nvCxnSpPr>
              <p:cNvPr id="116769" name="AutoShape 33"/>
              <p:cNvCxnSpPr>
                <a:cxnSpLocks noChangeAspect="1" noChangeShapeType="1"/>
              </p:cNvCxnSpPr>
              <p:nvPr/>
            </p:nvCxnSpPr>
            <p:spPr bwMode="auto">
              <a:xfrm flipH="1">
                <a:off x="7305" y="11634"/>
                <a:ext cx="968" cy="55"/>
              </a:xfrm>
              <a:prstGeom prst="straightConnector1">
                <a:avLst/>
              </a:prstGeom>
              <a:noFill/>
              <a:ln w="9525">
                <a:solidFill>
                  <a:srgbClr val="000000"/>
                </a:solidFill>
                <a:round/>
                <a:headEnd/>
                <a:tailEnd/>
              </a:ln>
            </p:spPr>
          </p:cxnSp>
          <p:cxnSp>
            <p:nvCxnSpPr>
              <p:cNvPr id="116770" name="AutoShape 34"/>
              <p:cNvCxnSpPr>
                <a:cxnSpLocks noChangeAspect="1" noChangeShapeType="1"/>
              </p:cNvCxnSpPr>
              <p:nvPr/>
            </p:nvCxnSpPr>
            <p:spPr bwMode="auto">
              <a:xfrm flipH="1">
                <a:off x="7365" y="11784"/>
                <a:ext cx="908" cy="56"/>
              </a:xfrm>
              <a:prstGeom prst="straightConnector1">
                <a:avLst/>
              </a:prstGeom>
              <a:noFill/>
              <a:ln w="9525">
                <a:solidFill>
                  <a:srgbClr val="000000"/>
                </a:solidFill>
                <a:round/>
                <a:headEnd/>
                <a:tailEnd/>
              </a:ln>
            </p:spPr>
          </p:cxnSp>
          <p:cxnSp>
            <p:nvCxnSpPr>
              <p:cNvPr id="116771" name="AutoShape 35"/>
              <p:cNvCxnSpPr>
                <a:cxnSpLocks noChangeAspect="1" noChangeShapeType="1"/>
              </p:cNvCxnSpPr>
              <p:nvPr/>
            </p:nvCxnSpPr>
            <p:spPr bwMode="auto">
              <a:xfrm>
                <a:off x="8273" y="11641"/>
                <a:ext cx="0" cy="158"/>
              </a:xfrm>
              <a:prstGeom prst="straightConnector1">
                <a:avLst/>
              </a:prstGeom>
              <a:noFill/>
              <a:ln w="9525">
                <a:solidFill>
                  <a:srgbClr val="000000"/>
                </a:solidFill>
                <a:round/>
                <a:headEnd/>
                <a:tailEnd/>
              </a:ln>
            </p:spPr>
          </p:cxnSp>
          <p:cxnSp>
            <p:nvCxnSpPr>
              <p:cNvPr id="116772" name="AutoShape 36"/>
              <p:cNvCxnSpPr>
                <a:cxnSpLocks noChangeAspect="1" noChangeShapeType="1"/>
              </p:cNvCxnSpPr>
              <p:nvPr/>
            </p:nvCxnSpPr>
            <p:spPr bwMode="auto">
              <a:xfrm>
                <a:off x="8160" y="11565"/>
                <a:ext cx="113" cy="52"/>
              </a:xfrm>
              <a:prstGeom prst="straightConnector1">
                <a:avLst/>
              </a:prstGeom>
              <a:noFill/>
              <a:ln w="9525">
                <a:solidFill>
                  <a:srgbClr val="000000"/>
                </a:solidFill>
                <a:round/>
                <a:headEnd/>
                <a:tailEnd/>
              </a:ln>
            </p:spPr>
          </p:cxnSp>
        </p:grpSp>
        <p:grpSp>
          <p:nvGrpSpPr>
            <p:cNvPr id="116773" name="Group 37"/>
            <p:cNvGrpSpPr>
              <a:grpSpLocks noChangeAspect="1"/>
            </p:cNvGrpSpPr>
            <p:nvPr/>
          </p:nvGrpSpPr>
          <p:grpSpPr bwMode="auto">
            <a:xfrm>
              <a:off x="1805" y="11886"/>
              <a:ext cx="882" cy="2482"/>
              <a:chOff x="1805" y="11886"/>
              <a:chExt cx="882" cy="2482"/>
            </a:xfrm>
          </p:grpSpPr>
          <p:grpSp>
            <p:nvGrpSpPr>
              <p:cNvPr id="116774" name="Group 38"/>
              <p:cNvGrpSpPr>
                <a:grpSpLocks noChangeAspect="1"/>
              </p:cNvGrpSpPr>
              <p:nvPr/>
            </p:nvGrpSpPr>
            <p:grpSpPr bwMode="auto">
              <a:xfrm>
                <a:off x="1805" y="11886"/>
                <a:ext cx="882" cy="2482"/>
                <a:chOff x="1805" y="11886"/>
                <a:chExt cx="882" cy="2482"/>
              </a:xfrm>
            </p:grpSpPr>
            <p:cxnSp>
              <p:nvCxnSpPr>
                <p:cNvPr id="116775" name="AutoShape 39"/>
                <p:cNvCxnSpPr>
                  <a:cxnSpLocks noChangeAspect="1" noChangeShapeType="1"/>
                </p:cNvCxnSpPr>
                <p:nvPr/>
              </p:nvCxnSpPr>
              <p:spPr bwMode="auto">
                <a:xfrm>
                  <a:off x="2686" y="12584"/>
                  <a:ext cx="1" cy="1622"/>
                </a:xfrm>
                <a:prstGeom prst="straightConnector1">
                  <a:avLst/>
                </a:prstGeom>
                <a:noFill/>
                <a:ln w="9525">
                  <a:solidFill>
                    <a:srgbClr val="000000"/>
                  </a:solidFill>
                  <a:round/>
                  <a:headEnd/>
                  <a:tailEnd/>
                </a:ln>
              </p:spPr>
            </p:cxnSp>
            <p:cxnSp>
              <p:nvCxnSpPr>
                <p:cNvPr id="116776" name="AutoShape 40"/>
                <p:cNvCxnSpPr>
                  <a:cxnSpLocks noChangeAspect="1" noChangeShapeType="1"/>
                </p:cNvCxnSpPr>
                <p:nvPr/>
              </p:nvCxnSpPr>
              <p:spPr bwMode="auto">
                <a:xfrm flipH="1" flipV="1">
                  <a:off x="1805" y="12049"/>
                  <a:ext cx="259" cy="74"/>
                </a:xfrm>
                <a:prstGeom prst="straightConnector1">
                  <a:avLst/>
                </a:prstGeom>
                <a:noFill/>
                <a:ln w="9525">
                  <a:solidFill>
                    <a:srgbClr val="000000"/>
                  </a:solidFill>
                  <a:round/>
                  <a:headEnd/>
                  <a:tailEnd/>
                </a:ln>
              </p:spPr>
            </p:cxnSp>
            <p:cxnSp>
              <p:nvCxnSpPr>
                <p:cNvPr id="116777" name="AutoShape 41"/>
                <p:cNvCxnSpPr>
                  <a:cxnSpLocks noChangeAspect="1" noChangeShapeType="1"/>
                </p:cNvCxnSpPr>
                <p:nvPr/>
              </p:nvCxnSpPr>
              <p:spPr bwMode="auto">
                <a:xfrm flipH="1" flipV="1">
                  <a:off x="1805" y="14304"/>
                  <a:ext cx="259" cy="64"/>
                </a:xfrm>
                <a:prstGeom prst="straightConnector1">
                  <a:avLst/>
                </a:prstGeom>
                <a:noFill/>
                <a:ln w="9525">
                  <a:solidFill>
                    <a:srgbClr val="000000"/>
                  </a:solidFill>
                  <a:round/>
                  <a:headEnd/>
                  <a:tailEnd/>
                </a:ln>
              </p:spPr>
            </p:cxnSp>
            <p:cxnSp>
              <p:nvCxnSpPr>
                <p:cNvPr id="116778" name="AutoShape 42"/>
                <p:cNvCxnSpPr>
                  <a:cxnSpLocks noChangeAspect="1" noChangeShapeType="1"/>
                </p:cNvCxnSpPr>
                <p:nvPr/>
              </p:nvCxnSpPr>
              <p:spPr bwMode="auto">
                <a:xfrm flipH="1">
                  <a:off x="2064" y="14206"/>
                  <a:ext cx="622" cy="162"/>
                </a:xfrm>
                <a:prstGeom prst="straightConnector1">
                  <a:avLst/>
                </a:prstGeom>
                <a:noFill/>
                <a:ln w="9525">
                  <a:solidFill>
                    <a:srgbClr val="000000"/>
                  </a:solidFill>
                  <a:round/>
                  <a:headEnd/>
                  <a:tailEnd/>
                </a:ln>
              </p:spPr>
            </p:cxnSp>
            <p:cxnSp>
              <p:nvCxnSpPr>
                <p:cNvPr id="116779" name="AutoShape 43"/>
                <p:cNvCxnSpPr>
                  <a:cxnSpLocks noChangeAspect="1" noChangeShapeType="1"/>
                </p:cNvCxnSpPr>
                <p:nvPr/>
              </p:nvCxnSpPr>
              <p:spPr bwMode="auto">
                <a:xfrm flipH="1">
                  <a:off x="2064" y="11961"/>
                  <a:ext cx="622" cy="162"/>
                </a:xfrm>
                <a:prstGeom prst="straightConnector1">
                  <a:avLst/>
                </a:prstGeom>
                <a:noFill/>
                <a:ln w="9525">
                  <a:solidFill>
                    <a:srgbClr val="000000"/>
                  </a:solidFill>
                  <a:round/>
                  <a:headEnd/>
                  <a:tailEnd/>
                </a:ln>
              </p:spPr>
            </p:cxnSp>
            <p:cxnSp>
              <p:nvCxnSpPr>
                <p:cNvPr id="116780" name="AutoShape 44"/>
                <p:cNvCxnSpPr>
                  <a:cxnSpLocks noChangeAspect="1" noChangeShapeType="1"/>
                </p:cNvCxnSpPr>
                <p:nvPr/>
              </p:nvCxnSpPr>
              <p:spPr bwMode="auto">
                <a:xfrm>
                  <a:off x="2064" y="12123"/>
                  <a:ext cx="0" cy="642"/>
                </a:xfrm>
                <a:prstGeom prst="straightConnector1">
                  <a:avLst/>
                </a:prstGeom>
                <a:noFill/>
                <a:ln w="9525">
                  <a:solidFill>
                    <a:srgbClr val="000000"/>
                  </a:solidFill>
                  <a:round/>
                  <a:headEnd/>
                  <a:tailEnd/>
                </a:ln>
              </p:spPr>
            </p:cxnSp>
            <p:cxnSp>
              <p:nvCxnSpPr>
                <p:cNvPr id="116781" name="AutoShape 45"/>
                <p:cNvCxnSpPr>
                  <a:cxnSpLocks noChangeAspect="1" noChangeShapeType="1"/>
                </p:cNvCxnSpPr>
                <p:nvPr/>
              </p:nvCxnSpPr>
              <p:spPr bwMode="auto">
                <a:xfrm>
                  <a:off x="1805" y="12058"/>
                  <a:ext cx="0" cy="2246"/>
                </a:xfrm>
                <a:prstGeom prst="straightConnector1">
                  <a:avLst/>
                </a:prstGeom>
                <a:noFill/>
                <a:ln w="9525">
                  <a:solidFill>
                    <a:srgbClr val="000000"/>
                  </a:solidFill>
                  <a:round/>
                  <a:headEnd/>
                  <a:tailEnd/>
                </a:ln>
              </p:spPr>
            </p:cxnSp>
            <p:cxnSp>
              <p:nvCxnSpPr>
                <p:cNvPr id="116782" name="AutoShape 46"/>
                <p:cNvCxnSpPr>
                  <a:cxnSpLocks noChangeAspect="1" noChangeShapeType="1"/>
                </p:cNvCxnSpPr>
                <p:nvPr/>
              </p:nvCxnSpPr>
              <p:spPr bwMode="auto">
                <a:xfrm flipH="1">
                  <a:off x="1805" y="11887"/>
                  <a:ext cx="622" cy="162"/>
                </a:xfrm>
                <a:prstGeom prst="straightConnector1">
                  <a:avLst/>
                </a:prstGeom>
                <a:noFill/>
                <a:ln w="9525">
                  <a:solidFill>
                    <a:srgbClr val="000000"/>
                  </a:solidFill>
                  <a:round/>
                  <a:headEnd/>
                  <a:tailEnd/>
                </a:ln>
              </p:spPr>
            </p:cxnSp>
            <p:cxnSp>
              <p:nvCxnSpPr>
                <p:cNvPr id="116783" name="AutoShape 47"/>
                <p:cNvCxnSpPr>
                  <a:cxnSpLocks noChangeAspect="1" noChangeShapeType="1"/>
                </p:cNvCxnSpPr>
                <p:nvPr/>
              </p:nvCxnSpPr>
              <p:spPr bwMode="auto">
                <a:xfrm flipH="1" flipV="1">
                  <a:off x="2427" y="11886"/>
                  <a:ext cx="259" cy="74"/>
                </a:xfrm>
                <a:prstGeom prst="straightConnector1">
                  <a:avLst/>
                </a:prstGeom>
                <a:noFill/>
                <a:ln w="9525">
                  <a:solidFill>
                    <a:srgbClr val="000000"/>
                  </a:solidFill>
                  <a:round/>
                  <a:headEnd/>
                  <a:tailEnd/>
                </a:ln>
              </p:spPr>
            </p:cxnSp>
            <p:cxnSp>
              <p:nvCxnSpPr>
                <p:cNvPr id="116784" name="AutoShape 48"/>
                <p:cNvCxnSpPr>
                  <a:cxnSpLocks noChangeAspect="1" noChangeShapeType="1"/>
                </p:cNvCxnSpPr>
                <p:nvPr/>
              </p:nvCxnSpPr>
              <p:spPr bwMode="auto">
                <a:xfrm>
                  <a:off x="2064" y="13030"/>
                  <a:ext cx="1" cy="1336"/>
                </a:xfrm>
                <a:prstGeom prst="straightConnector1">
                  <a:avLst/>
                </a:prstGeom>
                <a:noFill/>
                <a:ln w="9525">
                  <a:solidFill>
                    <a:srgbClr val="000000"/>
                  </a:solidFill>
                  <a:round/>
                  <a:headEnd/>
                  <a:tailEnd/>
                </a:ln>
              </p:spPr>
            </p:cxnSp>
          </p:grpSp>
          <p:cxnSp>
            <p:nvCxnSpPr>
              <p:cNvPr id="116785" name="AutoShape 49"/>
              <p:cNvCxnSpPr>
                <a:cxnSpLocks noChangeAspect="1" noChangeShapeType="1"/>
              </p:cNvCxnSpPr>
              <p:nvPr/>
            </p:nvCxnSpPr>
            <p:spPr bwMode="auto">
              <a:xfrm>
                <a:off x="2686" y="12255"/>
                <a:ext cx="0" cy="98"/>
              </a:xfrm>
              <a:prstGeom prst="straightConnector1">
                <a:avLst/>
              </a:prstGeom>
              <a:noFill/>
              <a:ln w="9525">
                <a:solidFill>
                  <a:srgbClr val="000000"/>
                </a:solidFill>
                <a:round/>
                <a:headEnd/>
                <a:tailEnd/>
              </a:ln>
            </p:spPr>
          </p:cxnSp>
        </p:grpSp>
        <p:grpSp>
          <p:nvGrpSpPr>
            <p:cNvPr id="116786" name="Group 50"/>
            <p:cNvGrpSpPr>
              <a:grpSpLocks noChangeAspect="1"/>
            </p:cNvGrpSpPr>
            <p:nvPr/>
          </p:nvGrpSpPr>
          <p:grpSpPr bwMode="auto">
            <a:xfrm>
              <a:off x="4138" y="11960"/>
              <a:ext cx="883" cy="2409"/>
              <a:chOff x="4138" y="11960"/>
              <a:chExt cx="883" cy="2409"/>
            </a:xfrm>
          </p:grpSpPr>
          <p:cxnSp>
            <p:nvCxnSpPr>
              <p:cNvPr id="116787" name="AutoShape 51"/>
              <p:cNvCxnSpPr>
                <a:cxnSpLocks noChangeAspect="1" noChangeShapeType="1"/>
              </p:cNvCxnSpPr>
              <p:nvPr/>
            </p:nvCxnSpPr>
            <p:spPr bwMode="auto">
              <a:xfrm>
                <a:off x="4140" y="12133"/>
                <a:ext cx="1" cy="2171"/>
              </a:xfrm>
              <a:prstGeom prst="straightConnector1">
                <a:avLst/>
              </a:prstGeom>
              <a:noFill/>
              <a:ln w="9525">
                <a:solidFill>
                  <a:srgbClr val="000000"/>
                </a:solidFill>
                <a:round/>
                <a:headEnd/>
                <a:tailEnd/>
              </a:ln>
            </p:spPr>
          </p:cxnSp>
          <p:cxnSp>
            <p:nvCxnSpPr>
              <p:cNvPr id="116788" name="AutoShape 52"/>
              <p:cNvCxnSpPr>
                <a:cxnSpLocks noChangeAspect="1" noChangeShapeType="1"/>
              </p:cNvCxnSpPr>
              <p:nvPr/>
            </p:nvCxnSpPr>
            <p:spPr bwMode="auto">
              <a:xfrm flipH="1" flipV="1">
                <a:off x="4140" y="14305"/>
                <a:ext cx="259" cy="64"/>
              </a:xfrm>
              <a:prstGeom prst="straightConnector1">
                <a:avLst/>
              </a:prstGeom>
              <a:noFill/>
              <a:ln w="9525">
                <a:solidFill>
                  <a:srgbClr val="000000"/>
                </a:solidFill>
                <a:round/>
                <a:headEnd/>
                <a:tailEnd/>
              </a:ln>
            </p:spPr>
          </p:cxnSp>
          <p:cxnSp>
            <p:nvCxnSpPr>
              <p:cNvPr id="116789" name="AutoShape 53"/>
              <p:cNvCxnSpPr>
                <a:cxnSpLocks noChangeAspect="1" noChangeShapeType="1"/>
              </p:cNvCxnSpPr>
              <p:nvPr/>
            </p:nvCxnSpPr>
            <p:spPr bwMode="auto">
              <a:xfrm>
                <a:off x="4398" y="12197"/>
                <a:ext cx="1" cy="2171"/>
              </a:xfrm>
              <a:prstGeom prst="straightConnector1">
                <a:avLst/>
              </a:prstGeom>
              <a:noFill/>
              <a:ln w="9525">
                <a:solidFill>
                  <a:srgbClr val="000000"/>
                </a:solidFill>
                <a:round/>
                <a:headEnd/>
                <a:tailEnd/>
              </a:ln>
            </p:spPr>
          </p:cxnSp>
          <p:cxnSp>
            <p:nvCxnSpPr>
              <p:cNvPr id="116790" name="AutoShape 54"/>
              <p:cNvCxnSpPr>
                <a:cxnSpLocks noChangeAspect="1" noChangeShapeType="1"/>
              </p:cNvCxnSpPr>
              <p:nvPr/>
            </p:nvCxnSpPr>
            <p:spPr bwMode="auto">
              <a:xfrm flipH="1" flipV="1">
                <a:off x="4138" y="12133"/>
                <a:ext cx="259" cy="64"/>
              </a:xfrm>
              <a:prstGeom prst="straightConnector1">
                <a:avLst/>
              </a:prstGeom>
              <a:noFill/>
              <a:ln w="9525">
                <a:solidFill>
                  <a:srgbClr val="000000"/>
                </a:solidFill>
                <a:round/>
                <a:headEnd/>
                <a:tailEnd/>
              </a:ln>
            </p:spPr>
          </p:cxnSp>
          <p:cxnSp>
            <p:nvCxnSpPr>
              <p:cNvPr id="116791" name="AutoShape 55"/>
              <p:cNvCxnSpPr>
                <a:cxnSpLocks noChangeAspect="1" noChangeShapeType="1"/>
              </p:cNvCxnSpPr>
              <p:nvPr/>
            </p:nvCxnSpPr>
            <p:spPr bwMode="auto">
              <a:xfrm flipH="1">
                <a:off x="4397" y="14207"/>
                <a:ext cx="622" cy="162"/>
              </a:xfrm>
              <a:prstGeom prst="straightConnector1">
                <a:avLst/>
              </a:prstGeom>
              <a:noFill/>
              <a:ln w="9525">
                <a:solidFill>
                  <a:srgbClr val="000000"/>
                </a:solidFill>
                <a:round/>
                <a:headEnd/>
                <a:tailEnd/>
              </a:ln>
            </p:spPr>
          </p:cxnSp>
          <p:cxnSp>
            <p:nvCxnSpPr>
              <p:cNvPr id="116792" name="AutoShape 56"/>
              <p:cNvCxnSpPr>
                <a:cxnSpLocks noChangeAspect="1" noChangeShapeType="1"/>
              </p:cNvCxnSpPr>
              <p:nvPr/>
            </p:nvCxnSpPr>
            <p:spPr bwMode="auto">
              <a:xfrm>
                <a:off x="5019" y="13076"/>
                <a:ext cx="1" cy="1109"/>
              </a:xfrm>
              <a:prstGeom prst="straightConnector1">
                <a:avLst/>
              </a:prstGeom>
              <a:noFill/>
              <a:ln w="9525">
                <a:solidFill>
                  <a:srgbClr val="000000"/>
                </a:solidFill>
                <a:round/>
                <a:headEnd/>
                <a:tailEnd/>
              </a:ln>
            </p:spPr>
          </p:cxnSp>
          <p:cxnSp>
            <p:nvCxnSpPr>
              <p:cNvPr id="116793" name="AutoShape 57"/>
              <p:cNvCxnSpPr>
                <a:cxnSpLocks noChangeAspect="1" noChangeShapeType="1"/>
              </p:cNvCxnSpPr>
              <p:nvPr/>
            </p:nvCxnSpPr>
            <p:spPr bwMode="auto">
              <a:xfrm flipH="1">
                <a:off x="4399" y="12014"/>
                <a:ext cx="622" cy="183"/>
              </a:xfrm>
              <a:prstGeom prst="straightConnector1">
                <a:avLst/>
              </a:prstGeom>
              <a:noFill/>
              <a:ln w="9525">
                <a:solidFill>
                  <a:srgbClr val="000000"/>
                </a:solidFill>
                <a:round/>
                <a:headEnd/>
                <a:tailEnd/>
              </a:ln>
            </p:spPr>
          </p:cxnSp>
          <p:cxnSp>
            <p:nvCxnSpPr>
              <p:cNvPr id="116794" name="AutoShape 58"/>
              <p:cNvCxnSpPr>
                <a:cxnSpLocks noChangeAspect="1" noChangeShapeType="1"/>
              </p:cNvCxnSpPr>
              <p:nvPr/>
            </p:nvCxnSpPr>
            <p:spPr bwMode="auto">
              <a:xfrm flipH="1">
                <a:off x="4141" y="11960"/>
                <a:ext cx="619" cy="173"/>
              </a:xfrm>
              <a:prstGeom prst="straightConnector1">
                <a:avLst/>
              </a:prstGeom>
              <a:noFill/>
              <a:ln w="9525">
                <a:solidFill>
                  <a:srgbClr val="000000"/>
                </a:solidFill>
                <a:round/>
                <a:headEnd/>
                <a:tailEnd/>
              </a:ln>
            </p:spPr>
          </p:cxnSp>
          <p:cxnSp>
            <p:nvCxnSpPr>
              <p:cNvPr id="116795" name="AutoShape 59"/>
              <p:cNvCxnSpPr>
                <a:cxnSpLocks noChangeAspect="1" noChangeShapeType="1"/>
              </p:cNvCxnSpPr>
              <p:nvPr/>
            </p:nvCxnSpPr>
            <p:spPr bwMode="auto">
              <a:xfrm flipH="1" flipV="1">
                <a:off x="4760" y="11961"/>
                <a:ext cx="261" cy="53"/>
              </a:xfrm>
              <a:prstGeom prst="straightConnector1">
                <a:avLst/>
              </a:prstGeom>
              <a:noFill/>
              <a:ln w="9525">
                <a:solidFill>
                  <a:srgbClr val="000000"/>
                </a:solidFill>
                <a:round/>
                <a:headEnd/>
                <a:tailEnd/>
              </a:ln>
            </p:spPr>
          </p:cxnSp>
          <p:cxnSp>
            <p:nvCxnSpPr>
              <p:cNvPr id="116796" name="AutoShape 60"/>
              <p:cNvCxnSpPr>
                <a:cxnSpLocks noChangeAspect="1" noChangeShapeType="1"/>
              </p:cNvCxnSpPr>
              <p:nvPr/>
            </p:nvCxnSpPr>
            <p:spPr bwMode="auto">
              <a:xfrm>
                <a:off x="5021" y="12049"/>
                <a:ext cx="0" cy="775"/>
              </a:xfrm>
              <a:prstGeom prst="straightConnector1">
                <a:avLst/>
              </a:prstGeom>
              <a:noFill/>
              <a:ln w="9525">
                <a:solidFill>
                  <a:srgbClr val="000000"/>
                </a:solidFill>
                <a:round/>
                <a:headEnd/>
                <a:tailEnd/>
              </a:ln>
            </p:spPr>
          </p:cxnSp>
        </p:grpSp>
      </p:grpSp>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georgiou\My Documents\My Pictures\tornos\velocipede.gif"/>
          <p:cNvPicPr>
            <a:picLocks noChangeAspect="1" noChangeArrowheads="1"/>
          </p:cNvPicPr>
          <p:nvPr/>
        </p:nvPicPr>
        <p:blipFill>
          <a:blip r:embed="rId3">
            <a:lum contrast="10000"/>
          </a:blip>
          <a:srcRect/>
          <a:stretch>
            <a:fillRect/>
          </a:stretch>
        </p:blipFill>
        <p:spPr bwMode="auto">
          <a:xfrm>
            <a:off x="642910" y="714356"/>
            <a:ext cx="7620000" cy="5119687"/>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2032</Words>
  <Application>Microsoft PowerPoint</Application>
  <PresentationFormat>Προβολή στην οθόνη (4:3)</PresentationFormat>
  <Paragraphs>195</Paragraphs>
  <Slides>73</Slides>
  <Notes>61</Notes>
  <HiddenSlides>0</HiddenSlides>
  <MMClips>0</MMClips>
  <ScaleCrop>false</ScaleCrop>
  <HeadingPairs>
    <vt:vector size="4" baseType="variant">
      <vt:variant>
        <vt:lpstr>Θέμα</vt:lpstr>
      </vt:variant>
      <vt:variant>
        <vt:i4>1</vt:i4>
      </vt:variant>
      <vt:variant>
        <vt:lpstr>Τίτλοι διαφανειών</vt:lpstr>
      </vt:variant>
      <vt:variant>
        <vt:i4>73</vt:i4>
      </vt:variant>
    </vt:vector>
  </HeadingPairs>
  <TitlesOfParts>
    <vt:vector size="74" baseType="lpstr">
      <vt:lpstr>Προεπιλεγμένη σχεδίαση</vt:lpstr>
      <vt:lpstr>ΤΟΡΝΟΣ      Lathe</vt:lpstr>
      <vt:lpstr>Διαφάνεια 2</vt:lpstr>
      <vt:lpstr>Διαφάνεια 3</vt:lpstr>
      <vt:lpstr>Διαφάνεια 4</vt:lpstr>
      <vt:lpstr>Διαφάνεια 5</vt:lpstr>
      <vt:lpstr>Διαφάνεια 6</vt:lpstr>
      <vt:lpstr>Ιστορία του τόρνου</vt:lpstr>
      <vt:lpstr>Διαφάνεια 8</vt:lpstr>
      <vt:lpstr>Διαφάνεια 9</vt:lpstr>
      <vt:lpstr>Διαφάνεια 10</vt:lpstr>
      <vt:lpstr>Διαφάνεια 11</vt:lpstr>
      <vt:lpstr>Διαφάνεια 12</vt:lpstr>
      <vt:lpstr>Διαφάνεια 13</vt:lpstr>
      <vt:lpstr>Διαφάνεια 14</vt:lpstr>
      <vt:lpstr>ΚΑΤΗΓΟΡΙΕΣ ΤΟΡΝΩΝ</vt:lpstr>
      <vt:lpstr>ΕΙΔΗ ΤΟΡΝΟΥ</vt:lpstr>
      <vt:lpstr>ΤΟΡΝΟΣ ΑΠΛΟΥ ΣΗΜΕΙΟΥ</vt:lpstr>
      <vt:lpstr>ΤΕΧΝΟΛΟΓΙΚΑ ΧΑΡΑΚΤΗΡΙΣΤΙΚΑ ΤΟΡΝΟΥ ΑΠΛΟΥ ΣΗΜΕΙΟΥ</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ΣΧΕΣΗ ΤΑΧΥΤΗΤΑΣ ΠΕΡΙΣΤΡΟΦΗΣ-ΔΙΑΜΕΤΡΟΥ ΞΥΛΟΤΕΜΑΧΙΟΥ</vt:lpstr>
      <vt:lpstr>ΠΛΕΟΝΕΚΤΗΜΑΤΑ-ΜΕΙΟΝΕΚΤΗΜΑΤΑ ΤΟΡΝΟΥ ΑΠΛΟΥ ΣΗΜΕΙΟΥ</vt:lpstr>
      <vt:lpstr>ΤΟΡΝΟΣ ΤΥΠΟΥ ZUCKERMAN</vt:lpstr>
      <vt:lpstr>ΤΟΡΝΟΣ ΜΕ ΠΙΣΩ ΜΑΧΑΙΡΙ</vt:lpstr>
      <vt:lpstr>Διαφάνεια 32</vt:lpstr>
      <vt:lpstr>Διαφάνεια 33</vt:lpstr>
      <vt:lpstr>Διαφάνεια 34</vt:lpstr>
      <vt:lpstr>Διαφάνεια 35</vt:lpstr>
      <vt:lpstr>ΤΑ ΚΟΠΤΙΚΑ ΜΕΣΑ </vt:lpstr>
      <vt:lpstr>Διαφάνεια 37</vt:lpstr>
      <vt:lpstr>ΜΑΧΑΙΡΙ ΞΕΧΟΝΔΡΙΣΜΑΤΟΣ</vt:lpstr>
      <vt:lpstr>ΜΑΧΑΙΡΙ ΑΥΛΑΚΩΣΕΩΣ</vt:lpstr>
      <vt:lpstr>ΠΙΣΩ ΜΑΧΑΙΡΙ</vt:lpstr>
      <vt:lpstr>Διαφάνεια 41</vt:lpstr>
      <vt:lpstr>ΣΧΗΜΑΤΙΚΗ ΠΑΡΑΣΤΑΣΗ ΤΟΥ ΠΙΣΩ ΜΑΧΑΙΡΙΟΥ</vt:lpstr>
      <vt:lpstr>Ο ΕΥΡΩΠΑΪΚΟΣ ΤΟΡΝΟΣ</vt:lpstr>
      <vt:lpstr>ΤΟΡΝΟΣ ΜΟΡΦΟΠΟΙΗΣΗΣ</vt:lpstr>
      <vt:lpstr>ΤΡΟΠΟΣ ΛΕΙΤΟΥΡΓΙΑΣ ΤΟΥ ΤΟΡΝΟΥ ΜΟΡΦΟΠΟΙΗΣΗΣ</vt:lpstr>
      <vt:lpstr>ΚΟΠΤΙΚΟ ΜΕΣΟ</vt:lpstr>
      <vt:lpstr>ΣΥΝΘΕΤΟ ΚΟΠΤΙΚΟ ΜΕΣΟ ΕΝΟΣ ΤΟΡΝΟΥ ΜΟΡΦΟΠΟΙΗΣΗΣ</vt:lpstr>
      <vt:lpstr>ΑΝΑΛΥΤΙΚΗ ΕΞΕΤΑΣΗ ΤΟΥ ΚΟΠΤΙΚΟΥ ΜΕΣΟΥ</vt:lpstr>
      <vt:lpstr>ΤΟΡΝΟΣ ΜΟΡΦΟΠΟΙΗΣΗΣ ΠΟΥ ΦΕΡΕΙ ΕΝΑ ΚΟΠΤΙΚΟ ΜΕΣΟ</vt:lpstr>
      <vt:lpstr>ΤΟΠΟΘΕΤΗΣΗ ΚΟΠΤΙΚΟΥ ΜΕΣΟΥ ΣΕ ΣΧΕΣΗ ΜΕ ΤΗΝ ΕΥΘΕΙΑ ΤΩΝ ΚΕΝΤΡΩΝ ΠΕΡΙΣΤΡΟΦΗΣ</vt:lpstr>
      <vt:lpstr>ΤΟΠΟΘΕΤΗΣΗ ΤΟΥ ΚΟΠΤΙΚΟΥ ΜΕΣΟΥ ΣΕ ΣΧΕΣΗ ΜΕ ΤΗΝ ΚΑΤΕΥΘΥΝΣΗ ΤΩΝ ΙΝΩΝ</vt:lpstr>
      <vt:lpstr>ΚΑΤΕΥΘΥΝΣΗ ΚΙΝΗΣΗΣ ΤΟΥ ΚΟΠΤΙΚΟΥ ΜΕΣΟΥ ΣΕ ΣΧΕΣΗ ΜΕ ΤΗΝ ΣΧΗΜΑΤΙΖΟΜΕΝΗ ΕΠΙΦΑΝΕΙΑ </vt:lpstr>
      <vt:lpstr>ΚΑΝΟΝΑΣ ΚΑΤΕΡΓΑΣΙΑΣ</vt:lpstr>
      <vt:lpstr>ΠΡΟΫΠΟΘΕΣΕΙΣ ΟΡΘΗΣ ΚΑΤΕΡΓΑΣΙΑΣ</vt:lpstr>
      <vt:lpstr>Διαφάνεια 55</vt:lpstr>
      <vt:lpstr>ΚΑΤΕΥΘΥΝΣΗ ΠΕΡΙΣΤΡΟΦΗΣ ΤΟΥ ΞΥΛΟΤΕΜΑΧΙΟΥ ΣΕ ΣΧΕΣΗ ΜΕ ΑΥΤΗΝ ΤΩΝ ΚΟΠΤΙΚΩΝ ΜΕΣΩΝ</vt:lpstr>
      <vt:lpstr>ΔΥΝΑΤΟΤΗΤΕΣ ΠΑΡΑΓΩΓΗΣ ΜΕ  ΤΟΝ  ΤΟΡΝΟ ΜΟΡΦΟΠΟΙΗΣΗΣ</vt:lpstr>
      <vt:lpstr>ΤΟΡΝΟΣ ΜΟΡΦΟΠΟΙΗΣΗΣ</vt:lpstr>
      <vt:lpstr>ΤΟΡΝΟΣ ΑΝΤΙΓΡΑΦΗΣ (Γαρμπαδόρος)</vt:lpstr>
      <vt:lpstr>Διαφάνεια 60</vt:lpstr>
      <vt:lpstr>Διαφάνεια 61</vt:lpstr>
      <vt:lpstr>Διαφάνεια 62</vt:lpstr>
      <vt:lpstr>Διαφάνεια 63</vt:lpstr>
      <vt:lpstr>Διαφάνεια 64</vt:lpstr>
      <vt:lpstr>Διαφάνεια 65</vt:lpstr>
      <vt:lpstr>Διαφάνεια 66</vt:lpstr>
      <vt:lpstr>CNC ΤΟΡΝΟΣ</vt:lpstr>
      <vt:lpstr>Διαφάνεια 68</vt:lpstr>
      <vt:lpstr>Διαφάνεια 69</vt:lpstr>
      <vt:lpstr>Διαφάνεια 70</vt:lpstr>
      <vt:lpstr>Διαφάνεια 71</vt:lpstr>
      <vt:lpstr>Διαφάνεια 72</vt:lpstr>
      <vt:lpstr>Διαφάνεια 73</vt:lpstr>
    </vt:vector>
  </TitlesOfParts>
  <Company>auth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ΤΟΡΝΟΣ</dc:title>
  <dc:creator>Georgiou</dc:creator>
  <cp:lastModifiedBy>DB2</cp:lastModifiedBy>
  <cp:revision>37</cp:revision>
  <dcterms:created xsi:type="dcterms:W3CDTF">2003-02-22T14:04:46Z</dcterms:created>
  <dcterms:modified xsi:type="dcterms:W3CDTF">2015-01-13T11:49:14Z</dcterms:modified>
</cp:coreProperties>
</file>