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3"/>
  </p:notesMasterIdLst>
  <p:handoutMasterIdLst>
    <p:handoutMasterId r:id="rId14"/>
  </p:handoutMasterIdLst>
  <p:sldIdLst>
    <p:sldId id="301" r:id="rId3"/>
    <p:sldId id="257" r:id="rId4"/>
    <p:sldId id="258" r:id="rId5"/>
    <p:sldId id="259" r:id="rId6"/>
    <p:sldId id="260" r:id="rId7"/>
    <p:sldId id="261" r:id="rId8"/>
    <p:sldId id="262" r:id="rId9"/>
    <p:sldId id="263" r:id="rId10"/>
    <p:sldId id="264" r:id="rId11"/>
    <p:sldId id="306" r:id="rId1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41" autoAdjust="0"/>
    <p:restoredTop sz="96327" autoAdjust="0"/>
  </p:normalViewPr>
  <p:slideViewPr>
    <p:cSldViewPr snapToGrid="0" snapToObjects="1">
      <p:cViewPr varScale="1">
        <p:scale>
          <a:sx n="101" d="100"/>
          <a:sy n="101" d="100"/>
        </p:scale>
        <p:origin x="1256"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9/15/23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2726601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19</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Μη-παρεμβατικά Μέτρα</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lnSpcReduction="10000"/>
          </a:bodyPr>
          <a:lstStyle/>
          <a:p>
            <a:pPr marL="0" indent="0">
              <a:buNone/>
            </a:pPr>
            <a:r>
              <a:rPr lang="el-GR" sz="2400" dirty="0"/>
              <a:t>Έχοντας μελετήσει αυτό το κεφάλαιο θα είστε σε θέση να:</a:t>
            </a:r>
          </a:p>
          <a:p>
            <a:pPr lvl="0"/>
            <a:r>
              <a:rPr lang="el-GR" sz="2400" dirty="0"/>
              <a:t>Διακρίνετε ανάμεσα στα μη-παρεμβατικά μέτρα και σε άλλες ερευνητικές προσεγγίσεις.</a:t>
            </a:r>
            <a:endParaRPr lang="en-US" sz="2400" dirty="0"/>
          </a:p>
          <a:p>
            <a:pPr lvl="0"/>
            <a:r>
              <a:rPr lang="el-GR" sz="2400" dirty="0"/>
              <a:t>Περιγράφετε τα πλεονεκτήματα των μη-παρεμβατικών μέτρων ως προς τις περισσότερο αλληλεπιδραστικές μεθόδους.</a:t>
            </a:r>
            <a:endParaRPr lang="en-US" sz="2400" dirty="0"/>
          </a:p>
          <a:p>
            <a:pPr lvl="0"/>
            <a:r>
              <a:rPr lang="el-GR" sz="2400" dirty="0"/>
              <a:t>Επιλέγετε ανάμεσα σε διάφορα μη-παρεμβατικά μέτρα για τη διεξαγωγή έρευνας.</a:t>
            </a:r>
            <a:endParaRPr lang="en-US" sz="2400" dirty="0"/>
          </a:p>
          <a:p>
            <a:pPr lvl="0"/>
            <a:r>
              <a:rPr lang="el-GR" sz="2400" dirty="0" err="1"/>
              <a:t>Επιδεικνύετε</a:t>
            </a:r>
            <a:r>
              <a:rPr lang="el-GR" sz="2400" dirty="0"/>
              <a:t> πως να αποκτήσετε πρόσβαση σε αρχειοθετημένα δεδομένα στο Διαδίκτυο.</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l-GR" sz="3600" dirty="0"/>
              <a:t>Τι είναι Έρευνα με Μη-παρεμβατικά μέτρα;</a:t>
            </a:r>
            <a:endParaRPr lang="en-US" sz="3600" dirty="0"/>
          </a:p>
        </p:txBody>
      </p:sp>
      <p:sp>
        <p:nvSpPr>
          <p:cNvPr id="3" name="Content Placeholder 2"/>
          <p:cNvSpPr>
            <a:spLocks noGrp="1"/>
          </p:cNvSpPr>
          <p:nvPr>
            <p:ph type="body" idx="1"/>
          </p:nvPr>
        </p:nvSpPr>
        <p:spPr/>
        <p:txBody>
          <a:bodyPr>
            <a:normAutofit lnSpcReduction="10000"/>
          </a:bodyPr>
          <a:lstStyle/>
          <a:p>
            <a:pPr>
              <a:lnSpc>
                <a:spcPct val="140000"/>
              </a:lnSpc>
            </a:pPr>
            <a:r>
              <a:rPr lang="el-GR" sz="2400" dirty="0"/>
              <a:t>Αφορούν στη χρήση μη-παρεμβατικών πηγών, ανεξάρτητων από την παρουσία του ερευνητή</a:t>
            </a:r>
            <a:r>
              <a:rPr lang="en-US" sz="2400" dirty="0"/>
              <a:t> </a:t>
            </a:r>
            <a:r>
              <a:rPr lang="en-US" sz="2400" dirty="0">
                <a:sym typeface="Wingdings" panose="05000000000000000000" pitchFamily="2" charset="2"/>
              </a:rPr>
              <a:t> </a:t>
            </a:r>
            <a:r>
              <a:rPr lang="el-GR" sz="2400" dirty="0"/>
              <a:t>στοιχεία τεκμηρίωσης, φυσικά στοιχεία και αποτελέσματα αρχειακής ανάλυσης</a:t>
            </a:r>
            <a:r>
              <a:rPr lang="en-US" sz="2400" dirty="0"/>
              <a:t> </a:t>
            </a:r>
            <a:endParaRPr lang="el-GR" sz="2400" dirty="0"/>
          </a:p>
          <a:p>
            <a:pPr>
              <a:lnSpc>
                <a:spcPct val="140000"/>
              </a:lnSpc>
            </a:pPr>
            <a:r>
              <a:rPr lang="el-GR" sz="2400" dirty="0"/>
              <a:t>«Νεκρά» δεδομένα</a:t>
            </a:r>
            <a:r>
              <a:rPr lang="en-US" sz="2400" dirty="0"/>
              <a:t> </a:t>
            </a:r>
            <a:endParaRPr lang="el-GR" sz="2400" dirty="0"/>
          </a:p>
          <a:p>
            <a:pPr>
              <a:lnSpc>
                <a:spcPct val="140000"/>
              </a:lnSpc>
            </a:pPr>
            <a:r>
              <a:rPr lang="el-GR" sz="2400" dirty="0"/>
              <a:t>Κάποια υλικά τείνουν να διατηρούνται καλύτερα από κάποια άλλα, οπότε η αντιπροσωπευτικότητά τους είναι υπό αμφισβήτηση</a:t>
            </a:r>
            <a:r>
              <a:rPr lang="en-US" sz="2400" dirty="0"/>
              <a:t> </a:t>
            </a:r>
          </a:p>
        </p:txBody>
      </p:sp>
    </p:spTree>
    <p:extLst>
      <p:ext uri="{BB962C8B-B14F-4D97-AF65-F5344CB8AC3E}">
        <p14:creationId xmlns:p14="http://schemas.microsoft.com/office/powerpoint/2010/main" val="668270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Εντοπίζοντας Φυσικά Μέτρα</a:t>
            </a:r>
            <a:endParaRPr lang="en-US" dirty="0"/>
          </a:p>
        </p:txBody>
      </p:sp>
      <p:sp>
        <p:nvSpPr>
          <p:cNvPr id="3" name="Content Placeholder 2"/>
          <p:cNvSpPr>
            <a:spLocks noGrp="1"/>
          </p:cNvSpPr>
          <p:nvPr>
            <p:ph type="body" idx="1"/>
          </p:nvPr>
        </p:nvSpPr>
        <p:spPr/>
        <p:txBody>
          <a:bodyPr>
            <a:normAutofit fontScale="92500"/>
          </a:bodyPr>
          <a:lstStyle/>
          <a:p>
            <a:r>
              <a:rPr lang="el-GR" sz="2000" b="1" i="1" u="sng" dirty="0"/>
              <a:t>Φυσικά μέτρα συσσώρευσης</a:t>
            </a:r>
            <a:r>
              <a:rPr lang="en-GB" sz="2000" dirty="0"/>
              <a:t>: </a:t>
            </a:r>
            <a:r>
              <a:rPr lang="el-GR" sz="2000" dirty="0"/>
              <a:t>μαζεμένα αποθετήρια υλικών ή στοιχείων</a:t>
            </a:r>
            <a:r>
              <a:rPr lang="en-US" sz="2000" dirty="0"/>
              <a:t> </a:t>
            </a:r>
            <a:r>
              <a:rPr lang="en-GB" sz="2000" dirty="0"/>
              <a:t>(</a:t>
            </a:r>
            <a:r>
              <a:rPr lang="el-GR" sz="2000" dirty="0" err="1"/>
              <a:t>π.χ</a:t>
            </a:r>
            <a:r>
              <a:rPr lang="el-GR" sz="2000" dirty="0"/>
              <a:t>. γκράφιτι</a:t>
            </a:r>
            <a:r>
              <a:rPr lang="en-GB" sz="2000" dirty="0"/>
              <a:t>, </a:t>
            </a:r>
            <a:r>
              <a:rPr lang="el-GR" sz="2000" dirty="0"/>
              <a:t>σκουπίδια</a:t>
            </a:r>
            <a:r>
              <a:rPr lang="en-GB" sz="2000" dirty="0"/>
              <a:t>, </a:t>
            </a:r>
            <a:r>
              <a:rPr lang="el-GR" sz="2000" dirty="0"/>
              <a:t>σκόνη</a:t>
            </a:r>
            <a:r>
              <a:rPr lang="en-GB" sz="2000" dirty="0"/>
              <a:t>, </a:t>
            </a:r>
            <a:r>
              <a:rPr lang="el-GR" sz="2000" dirty="0"/>
              <a:t>πλαστικά ποτήρια στους κάδους απορριμμάτων, γράμματα που αφέθηκαν σε κάποιο μνημείο </a:t>
            </a:r>
            <a:r>
              <a:rPr lang="en-GB" sz="2000" dirty="0"/>
              <a:t>) </a:t>
            </a:r>
          </a:p>
          <a:p>
            <a:r>
              <a:rPr lang="el-GR" sz="2000" b="1" i="1" u="sng" dirty="0"/>
              <a:t>Ελεγχόμενα μέτρα συσσώρευσης</a:t>
            </a:r>
            <a:r>
              <a:rPr lang="en-GB" sz="2000" dirty="0"/>
              <a:t>: </a:t>
            </a:r>
            <a:r>
              <a:rPr lang="el-GR" sz="2000" dirty="0"/>
              <a:t>ο ερευνητής αλλοιώνει τα αντικείμενα που συνδέονται με τη σύγκριση διαφορετικών περιπτώσεων συσσωρεύσεων </a:t>
            </a:r>
            <a:r>
              <a:rPr lang="en-GB" sz="2000" dirty="0"/>
              <a:t>(</a:t>
            </a:r>
            <a:r>
              <a:rPr lang="el-GR" sz="2000" dirty="0" err="1"/>
              <a:t>π.χ</a:t>
            </a:r>
            <a:r>
              <a:rPr lang="el-GR" sz="2000" dirty="0"/>
              <a:t>.</a:t>
            </a:r>
            <a:r>
              <a:rPr lang="en-GB" sz="2000" dirty="0"/>
              <a:t>. </a:t>
            </a:r>
            <a:r>
              <a:rPr lang="el-GR" sz="2000" dirty="0"/>
              <a:t>Μετρητής επισκέψεων ιστοσελίδας</a:t>
            </a:r>
            <a:r>
              <a:rPr lang="en-GB" sz="2000" dirty="0"/>
              <a:t>) </a:t>
            </a:r>
          </a:p>
          <a:p>
            <a:r>
              <a:rPr lang="el-GR" sz="2000" b="1" i="1" u="sng" dirty="0"/>
              <a:t>Φυσικά μέτρα διάβρωσης</a:t>
            </a:r>
            <a:r>
              <a:rPr lang="en-GB" sz="2000" dirty="0"/>
              <a:t>: </a:t>
            </a:r>
            <a:r>
              <a:rPr lang="el-GR" sz="2000" dirty="0"/>
              <a:t>βαθμός επιλεκτικής φθοράς ή επιδείνωσης για το υπό μελέτη αντικείμενο</a:t>
            </a:r>
            <a:r>
              <a:rPr lang="en-US" sz="2000" dirty="0"/>
              <a:t> (</a:t>
            </a:r>
            <a:r>
              <a:rPr lang="el-GR" sz="2000" dirty="0" err="1"/>
              <a:t>π.χ</a:t>
            </a:r>
            <a:r>
              <a:rPr lang="el-GR" sz="2000" dirty="0"/>
              <a:t> φθορά και τα σκισίματα χαλιού</a:t>
            </a:r>
            <a:r>
              <a:rPr lang="en-US" sz="2000" dirty="0"/>
              <a:t>) </a:t>
            </a:r>
          </a:p>
          <a:p>
            <a:r>
              <a:rPr lang="el-GR" sz="2000" b="1" i="1" u="sng" dirty="0"/>
              <a:t>Ελεγχόμενα μέτρα διάβρωσης</a:t>
            </a:r>
            <a:r>
              <a:rPr lang="en-US" sz="2000" dirty="0"/>
              <a:t>: </a:t>
            </a:r>
            <a:r>
              <a:rPr lang="el-GR" sz="2000" dirty="0"/>
              <a:t>ο ερευνητής χειραγωγεί το βαθμό με τον οποίο κάτι φθείρεται, με βάση κάποια άλλη πειραματική μεταβλητή</a:t>
            </a:r>
            <a:r>
              <a:rPr lang="en-US" sz="2000" dirty="0"/>
              <a:t> (</a:t>
            </a:r>
            <a:r>
              <a:rPr lang="el-GR" sz="2000" dirty="0" err="1"/>
              <a:t>π.χ</a:t>
            </a:r>
            <a:r>
              <a:rPr lang="el-GR" sz="2000" dirty="0"/>
              <a:t>. Πρόσληψη ατόμων για διανομή τα φυλλαδίων και μέτρηση του βαθμού φθοράς στα παπούτσια) </a:t>
            </a:r>
            <a:endParaRPr lang="en-US" sz="2000" dirty="0"/>
          </a:p>
        </p:txBody>
      </p:sp>
    </p:spTree>
    <p:extLst>
      <p:ext uri="{BB962C8B-B14F-4D97-AF65-F5344CB8AC3E}">
        <p14:creationId xmlns:p14="http://schemas.microsoft.com/office/powerpoint/2010/main" val="4077504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Έγγραφα</a:t>
            </a:r>
            <a:endParaRPr lang="en-US" dirty="0"/>
          </a:p>
        </p:txBody>
      </p:sp>
      <p:sp>
        <p:nvSpPr>
          <p:cNvPr id="3" name="Content Placeholder 2"/>
          <p:cNvSpPr>
            <a:spLocks noGrp="1"/>
          </p:cNvSpPr>
          <p:nvPr>
            <p:ph type="body" idx="1"/>
          </p:nvPr>
        </p:nvSpPr>
        <p:spPr/>
        <p:txBody>
          <a:bodyPr>
            <a:normAutofit lnSpcReduction="10000"/>
          </a:bodyPr>
          <a:lstStyle/>
          <a:p>
            <a:pPr>
              <a:lnSpc>
                <a:spcPct val="140000"/>
              </a:lnSpc>
            </a:pPr>
            <a:r>
              <a:rPr lang="el-GR" sz="2400" dirty="0"/>
              <a:t>Περιλαμβάνουν μία ευρεία ποικιλία προσωπικών, </a:t>
            </a:r>
            <a:r>
              <a:rPr lang="el-GR" sz="2400" dirty="0" err="1"/>
              <a:t>οργανωσιακών</a:t>
            </a:r>
            <a:r>
              <a:rPr lang="el-GR" sz="2400" dirty="0"/>
              <a:t>, και ιδρυματικών εγγράφων, και παρουσιάζουν οικονομικές, πολιτικές, και νομικές εκθέσεις.</a:t>
            </a:r>
            <a:r>
              <a:rPr lang="en-US" sz="2400" dirty="0"/>
              <a:t> </a:t>
            </a:r>
          </a:p>
          <a:p>
            <a:pPr>
              <a:lnSpc>
                <a:spcPct val="140000"/>
              </a:lnSpc>
            </a:pPr>
            <a:r>
              <a:rPr lang="el-GR" sz="2400" dirty="0"/>
              <a:t>Τρέχουσες καταγραφές</a:t>
            </a:r>
            <a:r>
              <a:rPr lang="en-US" sz="2400" dirty="0"/>
              <a:t>: </a:t>
            </a:r>
            <a:r>
              <a:rPr lang="el-GR" sz="2400" dirty="0"/>
              <a:t>στη δημόσια σφαίρα</a:t>
            </a:r>
            <a:r>
              <a:rPr lang="en-US" sz="2400" dirty="0"/>
              <a:t> </a:t>
            </a:r>
            <a:endParaRPr lang="en-GB" sz="2400" dirty="0"/>
          </a:p>
          <a:p>
            <a:pPr>
              <a:lnSpc>
                <a:spcPct val="140000"/>
              </a:lnSpc>
            </a:pPr>
            <a:r>
              <a:rPr lang="el-GR" sz="2400" dirty="0"/>
              <a:t>Σποραδικές καταγραφές</a:t>
            </a:r>
            <a:r>
              <a:rPr lang="en-GB" sz="2400" dirty="0"/>
              <a:t>: </a:t>
            </a:r>
            <a:r>
              <a:rPr lang="el-GR" sz="2400" dirty="0"/>
              <a:t>ιδιωτικές</a:t>
            </a:r>
            <a:r>
              <a:rPr lang="en-US" sz="2400" dirty="0"/>
              <a:t> </a:t>
            </a:r>
            <a:endParaRPr lang="en-GB" sz="2400" dirty="0"/>
          </a:p>
          <a:p>
            <a:pPr>
              <a:lnSpc>
                <a:spcPct val="140000"/>
              </a:lnSpc>
            </a:pPr>
            <a:r>
              <a:rPr lang="el-GR" sz="2400" dirty="0"/>
              <a:t>Πολλά είδη εγγράφων = είναι παραδείγματα  «δευτερογενών πηγών»</a:t>
            </a:r>
            <a:r>
              <a:rPr lang="en-US" sz="2400" dirty="0"/>
              <a:t> </a:t>
            </a:r>
          </a:p>
        </p:txBody>
      </p:sp>
    </p:spTree>
    <p:extLst>
      <p:ext uri="{BB962C8B-B14F-4D97-AF65-F5344CB8AC3E}">
        <p14:creationId xmlns:p14="http://schemas.microsoft.com/office/powerpoint/2010/main" val="3905213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Ψηφιακά Αρχεία</a:t>
            </a:r>
            <a:endParaRPr lang="en-US" dirty="0"/>
          </a:p>
        </p:txBody>
      </p:sp>
      <p:sp>
        <p:nvSpPr>
          <p:cNvPr id="3" name="Content Placeholder 2"/>
          <p:cNvSpPr>
            <a:spLocks noGrp="1"/>
          </p:cNvSpPr>
          <p:nvPr>
            <p:ph type="body" idx="1"/>
          </p:nvPr>
        </p:nvSpPr>
        <p:spPr/>
        <p:txBody>
          <a:bodyPr>
            <a:normAutofit/>
          </a:bodyPr>
          <a:lstStyle/>
          <a:p>
            <a:r>
              <a:rPr lang="el-GR" sz="2400" dirty="0"/>
              <a:t>Το Διαδίκτυο</a:t>
            </a:r>
            <a:r>
              <a:rPr lang="en-GB" sz="2400" dirty="0"/>
              <a:t>: </a:t>
            </a:r>
            <a:r>
              <a:rPr lang="el-GR" sz="2400" dirty="0"/>
              <a:t>εύκολα προσβάσιμες συλλογές παρουσιάζονται με τέτοιο τρόπο ώστε να διατηρούνται το πλαίσιο και η γνήσια διάταξη των υλικών</a:t>
            </a:r>
            <a:r>
              <a:rPr lang="en-US" sz="2400" dirty="0"/>
              <a:t> </a:t>
            </a:r>
          </a:p>
          <a:p>
            <a:r>
              <a:rPr lang="el-GR" sz="2400" dirty="0"/>
              <a:t>Τεχνολογία παρακολουθήσεων</a:t>
            </a:r>
            <a:r>
              <a:rPr lang="en-US" sz="2400" dirty="0"/>
              <a:t>: </a:t>
            </a:r>
            <a:r>
              <a:rPr lang="el-GR" sz="2400" dirty="0"/>
              <a:t>κάμερες παρακολούθησης</a:t>
            </a:r>
            <a:r>
              <a:rPr lang="en-US" sz="2400" dirty="0"/>
              <a:t>, </a:t>
            </a:r>
            <a:r>
              <a:rPr lang="el-GR" sz="2400" dirty="0"/>
              <a:t>συσκευές που εντοπίζουν την κίνηση</a:t>
            </a:r>
            <a:r>
              <a:rPr lang="en-US" sz="2400" dirty="0"/>
              <a:t>, </a:t>
            </a:r>
            <a:r>
              <a:rPr lang="el-GR" sz="2400" dirty="0"/>
              <a:t>συστήματα παρακολούθησης τηλεφώνων/ υπολογιστών</a:t>
            </a:r>
            <a:endParaRPr lang="en-US" sz="2400" dirty="0"/>
          </a:p>
        </p:txBody>
      </p:sp>
    </p:spTree>
    <p:extLst>
      <p:ext uri="{BB962C8B-B14F-4D97-AF65-F5344CB8AC3E}">
        <p14:creationId xmlns:p14="http://schemas.microsoft.com/office/powerpoint/2010/main" val="3489177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Δεοντολογικά Ζητήματα στη Χρήση Ψηφιακής Τεχνολογίας</a:t>
            </a:r>
            <a:endParaRPr lang="en-US" sz="3600" dirty="0"/>
          </a:p>
        </p:txBody>
      </p:sp>
      <p:sp>
        <p:nvSpPr>
          <p:cNvPr id="3" name="Content Placeholder 2"/>
          <p:cNvSpPr>
            <a:spLocks noGrp="1"/>
          </p:cNvSpPr>
          <p:nvPr>
            <p:ph type="body" idx="1"/>
          </p:nvPr>
        </p:nvSpPr>
        <p:spPr/>
        <p:txBody>
          <a:bodyPr>
            <a:normAutofit fontScale="92500" lnSpcReduction="20000"/>
          </a:bodyPr>
          <a:lstStyle/>
          <a:p>
            <a:pPr marL="457200" indent="-457200">
              <a:lnSpc>
                <a:spcPct val="120000"/>
              </a:lnSpc>
            </a:pPr>
            <a:r>
              <a:rPr lang="el-GR" sz="1800" b="1" i="1" dirty="0"/>
              <a:t>Πρόσβαση σε ήχο</a:t>
            </a:r>
            <a:r>
              <a:rPr lang="en-GB" sz="1800" dirty="0"/>
              <a:t>: </a:t>
            </a:r>
            <a:r>
              <a:rPr lang="el-GR" sz="1800" dirty="0"/>
              <a:t>είναι απαραίτητο να εμπλακούν στην ερευνητική διαδικασία εκείνοι των οποίων οι φωνές ακούγονται σπάνια στην έρευνα</a:t>
            </a:r>
            <a:r>
              <a:rPr lang="en-US" sz="1800" dirty="0"/>
              <a:t> </a:t>
            </a:r>
            <a:endParaRPr lang="en-GB" sz="1800" dirty="0"/>
          </a:p>
          <a:p>
            <a:pPr marL="457200" indent="-457200">
              <a:lnSpc>
                <a:spcPct val="120000"/>
              </a:lnSpc>
            </a:pPr>
            <a:r>
              <a:rPr lang="el-GR" sz="1800" b="1" i="1" dirty="0"/>
              <a:t>Απόκτηση συναίνεσης</a:t>
            </a:r>
            <a:r>
              <a:rPr lang="en-GB" sz="1800" dirty="0"/>
              <a:t>: </a:t>
            </a:r>
            <a:r>
              <a:rPr lang="el-GR" sz="1800" dirty="0"/>
              <a:t>κατά πόσο οι ερευνητές </a:t>
            </a:r>
            <a:r>
              <a:rPr lang="el-GR" sz="1800" dirty="0" err="1"/>
              <a:t>απαλλάσονται</a:t>
            </a:r>
            <a:r>
              <a:rPr lang="el-GR" sz="1800" dirty="0"/>
              <a:t> επίσης  από την αναζήτηση της συναίνεσης  κατά την διαδικασία παρατήρησης των  </a:t>
            </a:r>
            <a:r>
              <a:rPr lang="en-US" sz="1800" dirty="0"/>
              <a:t>e</a:t>
            </a:r>
            <a:r>
              <a:rPr lang="el-GR" sz="1800" dirty="0"/>
              <a:t>-</a:t>
            </a:r>
            <a:r>
              <a:rPr lang="en-US" sz="1800" dirty="0"/>
              <a:t>mail</a:t>
            </a:r>
            <a:r>
              <a:rPr lang="el-GR" sz="1800" dirty="0"/>
              <a:t> και των διαδικτυακών επικοινωνιών;</a:t>
            </a:r>
            <a:endParaRPr lang="en-GB" sz="1800" dirty="0"/>
          </a:p>
          <a:p>
            <a:pPr marL="457200" indent="-457200">
              <a:lnSpc>
                <a:spcPct val="120000"/>
              </a:lnSpc>
            </a:pPr>
            <a:r>
              <a:rPr lang="el-GR" sz="1800" b="1" i="1" dirty="0"/>
              <a:t>Σεβασμός της </a:t>
            </a:r>
            <a:r>
              <a:rPr lang="el-GR" sz="1800" b="1" i="1" dirty="0" err="1"/>
              <a:t>ιδιωτικότητας</a:t>
            </a:r>
            <a:r>
              <a:rPr lang="en-GB" sz="1800" dirty="0"/>
              <a:t>: </a:t>
            </a:r>
            <a:r>
              <a:rPr lang="el-GR" sz="1800" dirty="0"/>
              <a:t>η διάκριση μεταξύ ιδιωτικής και δημόσιας συμπεριφοράς μπορεί να είναι δύσκολη</a:t>
            </a:r>
            <a:r>
              <a:rPr lang="en-US" sz="1800" dirty="0"/>
              <a:t> </a:t>
            </a:r>
          </a:p>
          <a:p>
            <a:pPr marL="457200" indent="-457200">
              <a:lnSpc>
                <a:spcPct val="120000"/>
              </a:lnSpc>
            </a:pPr>
            <a:r>
              <a:rPr lang="el-GR" sz="1800" b="1" i="1" dirty="0"/>
              <a:t>Διασφάλιση ανωνυμίας</a:t>
            </a:r>
            <a:r>
              <a:rPr lang="en-US" sz="1800" dirty="0"/>
              <a:t>: </a:t>
            </a:r>
            <a:r>
              <a:rPr lang="el-GR" sz="1800" dirty="0"/>
              <a:t>κάθε πληροφορία που θα μπορούσε να </a:t>
            </a:r>
            <a:r>
              <a:rPr lang="el-GR" sz="1800" dirty="0" err="1"/>
              <a:t>ταυτοποιήσει</a:t>
            </a:r>
            <a:r>
              <a:rPr lang="el-GR" sz="1800" dirty="0"/>
              <a:t> την πηγή του μηνύματος πρέπει να απομακρυνθεί</a:t>
            </a:r>
            <a:r>
              <a:rPr lang="en-US" sz="1800" dirty="0"/>
              <a:t> </a:t>
            </a:r>
          </a:p>
          <a:p>
            <a:pPr marL="457200" indent="-457200">
              <a:lnSpc>
                <a:spcPct val="120000"/>
              </a:lnSpc>
            </a:pPr>
            <a:r>
              <a:rPr lang="el-GR" sz="1800" b="1" i="1" dirty="0"/>
              <a:t>Αποφυγή παρεξηγήσεων</a:t>
            </a:r>
            <a:r>
              <a:rPr lang="en-US" sz="1800" dirty="0"/>
              <a:t>: </a:t>
            </a:r>
            <a:r>
              <a:rPr lang="el-GR" sz="1800" dirty="0"/>
              <a:t>τα διαθέσιμα δεδομένα μπορεί να είναι ατελή </a:t>
            </a:r>
            <a:endParaRPr lang="en-US" sz="1800" dirty="0"/>
          </a:p>
          <a:p>
            <a:pPr marL="457200" indent="-457200">
              <a:lnSpc>
                <a:spcPct val="120000"/>
              </a:lnSpc>
            </a:pPr>
            <a:r>
              <a:rPr lang="el-GR" sz="1800" b="1" i="1" dirty="0"/>
              <a:t>Αναγνώριση ιδιοκτησίας</a:t>
            </a:r>
            <a:r>
              <a:rPr lang="en-US" sz="1800" dirty="0"/>
              <a:t>: </a:t>
            </a:r>
            <a:r>
              <a:rPr lang="el-GR" sz="1800" dirty="0"/>
              <a:t>Ανήκουν τα μηνύματα ή τα αρχεία σε αυτόν που τα ανέβασε, στην ομάδα συζητήσεων, ή στον παρατηρητή; </a:t>
            </a:r>
            <a:endParaRPr lang="en-US" sz="1800" dirty="0"/>
          </a:p>
        </p:txBody>
      </p:sp>
    </p:spTree>
    <p:extLst>
      <p:ext uri="{BB962C8B-B14F-4D97-AF65-F5344CB8AC3E}">
        <p14:creationId xmlns:p14="http://schemas.microsoft.com/office/powerpoint/2010/main" val="1568290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Πλαίσια δεοντολογίας</a:t>
            </a:r>
            <a:endParaRPr lang="en-US" dirty="0"/>
          </a:p>
        </p:txBody>
      </p:sp>
      <p:sp>
        <p:nvSpPr>
          <p:cNvPr id="3" name="Content Placeholder 2"/>
          <p:cNvSpPr>
            <a:spLocks noGrp="1"/>
          </p:cNvSpPr>
          <p:nvPr>
            <p:ph type="body" idx="1"/>
          </p:nvPr>
        </p:nvSpPr>
        <p:spPr/>
        <p:txBody>
          <a:bodyPr>
            <a:normAutofit fontScale="92500"/>
          </a:bodyPr>
          <a:lstStyle/>
          <a:p>
            <a:pPr marL="457200" lvl="0" indent="-457200">
              <a:buAutoNum type="arabicPeriod"/>
            </a:pPr>
            <a:r>
              <a:rPr lang="el-GR" sz="2000" dirty="0"/>
              <a:t>Παραβαίνει η δράση Α το νόμο;</a:t>
            </a:r>
          </a:p>
          <a:p>
            <a:pPr marL="457200" lvl="0" indent="-457200">
              <a:buAutoNum type="arabicPeriod"/>
            </a:pPr>
            <a:r>
              <a:rPr lang="el-GR" sz="2000" dirty="0"/>
              <a:t>Παραβαίνει η δράση Α, οποιαδήποτε ηθική υποχρέωση: δικαιοσύνη, αγαθοεργία, αυτό-βελτίωση, κλπ.;</a:t>
            </a:r>
          </a:p>
          <a:p>
            <a:pPr marL="457200" lvl="0" indent="-457200">
              <a:buAutoNum type="arabicPeriod"/>
            </a:pPr>
            <a:r>
              <a:rPr lang="el-GR" sz="2000" dirty="0"/>
              <a:t>Είναι μοχθηρός ο σκοπός της δράσης Α;</a:t>
            </a:r>
          </a:p>
          <a:p>
            <a:pPr marL="457200" lvl="0" indent="-457200">
              <a:buAutoNum type="arabicPeriod"/>
            </a:pPr>
            <a:r>
              <a:rPr lang="el-GR" sz="2000" dirty="0"/>
              <a:t>Είναι πιθανόν να προκύψουν μεγάλα δεινά από τη δράση Α;</a:t>
            </a:r>
          </a:p>
          <a:p>
            <a:pPr marL="457200" lvl="0" indent="-457200">
              <a:buAutoNum type="arabicPeriod"/>
            </a:pPr>
            <a:r>
              <a:rPr lang="el-GR" sz="2000" dirty="0"/>
              <a:t>Υπάρχει μία ικανοποιητική εναλλακτική, δράση Β, η οποία παράγει παρόμοια, ή περισσότερα καλά ή λιγότερα δεινά από τη δράση Α και η οποία έχει συνειδητά απορριφθεί;</a:t>
            </a:r>
          </a:p>
          <a:p>
            <a:pPr marL="457200" lvl="0" indent="-457200">
              <a:buAutoNum type="arabicPeriod"/>
            </a:pPr>
            <a:r>
              <a:rPr lang="el-GR" sz="2000" dirty="0"/>
              <a:t>Καταπατά η δράση Α απαράγραπτα δικαιώματα των συμμετεχόντων;</a:t>
            </a:r>
          </a:p>
          <a:p>
            <a:pPr marL="457200" lvl="0" indent="-457200">
              <a:buAutoNum type="arabicPeriod"/>
            </a:pPr>
            <a:r>
              <a:rPr lang="el-GR" sz="2000" dirty="0"/>
              <a:t>Αφήνει η δράση Α κάποιο άλλο μέλος της ομάδας σε χειρότερη κατάσταση, και είναι αυτό το άτομο ή η ομάδα ήδη μη προνομιούχα;</a:t>
            </a:r>
          </a:p>
        </p:txBody>
      </p:sp>
    </p:spTree>
    <p:extLst>
      <p:ext uri="{BB962C8B-B14F-4D97-AF65-F5344CB8AC3E}">
        <p14:creationId xmlns:p14="http://schemas.microsoft.com/office/powerpoint/2010/main" val="1417606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Δεοντολογικά Συμβόλαια</a:t>
            </a:r>
            <a:endParaRPr lang="en-US" dirty="0"/>
          </a:p>
        </p:txBody>
      </p:sp>
      <p:sp>
        <p:nvSpPr>
          <p:cNvPr id="3" name="Content Placeholder 2"/>
          <p:cNvSpPr>
            <a:spLocks noGrp="1"/>
          </p:cNvSpPr>
          <p:nvPr>
            <p:ph type="body" idx="1"/>
          </p:nvPr>
        </p:nvSpPr>
        <p:spPr/>
        <p:txBody>
          <a:bodyPr>
            <a:normAutofit/>
          </a:bodyPr>
          <a:lstStyle/>
          <a:p>
            <a:pPr lvl="0"/>
            <a:r>
              <a:rPr lang="el-GR" sz="2400" dirty="0"/>
              <a:t>Ξεκαθαρίστε τον σκοπό και τη φύση της έρευνας.</a:t>
            </a:r>
            <a:endParaRPr lang="en-US" sz="2400" dirty="0"/>
          </a:p>
          <a:p>
            <a:pPr lvl="0"/>
            <a:r>
              <a:rPr lang="el-GR" sz="2400" dirty="0"/>
              <a:t>Εντοπίστε μαζί με τα ενδιαφερόμενα μέλη, κάθε πιθανή σύγκρουση που μπορεί να προκύψει.</a:t>
            </a:r>
            <a:endParaRPr lang="en-US" sz="2400" dirty="0"/>
          </a:p>
          <a:p>
            <a:pPr lvl="0"/>
            <a:r>
              <a:rPr lang="el-GR" sz="2400" dirty="0"/>
              <a:t>Προετοιμάστε λύσεις για αυτά τα προβλήματα.</a:t>
            </a:r>
            <a:endParaRPr lang="en-US" sz="2400" dirty="0"/>
          </a:p>
          <a:p>
            <a:pPr lvl="0"/>
            <a:r>
              <a:rPr lang="el-GR" sz="2400"/>
              <a:t>Ζητήστε </a:t>
            </a:r>
            <a:r>
              <a:rPr lang="el-GR" sz="2400" dirty="0"/>
              <a:t>τη ρητή συμφωνία όλων όσων επηρεάζονται.</a:t>
            </a:r>
            <a:endParaRPr lang="en-US" sz="2400" dirty="0"/>
          </a:p>
          <a:p>
            <a:pPr lvl="0"/>
            <a:endParaRPr lang="en-US" sz="2400" dirty="0"/>
          </a:p>
          <a:p>
            <a:endParaRPr lang="en-US" sz="2400" dirty="0"/>
          </a:p>
        </p:txBody>
      </p:sp>
    </p:spTree>
    <p:extLst>
      <p:ext uri="{BB962C8B-B14F-4D97-AF65-F5344CB8AC3E}">
        <p14:creationId xmlns:p14="http://schemas.microsoft.com/office/powerpoint/2010/main" val="3770641088"/>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7</TotalTime>
  <Words>922</Words>
  <Application>Microsoft Macintosh PowerPoint</Application>
  <PresentationFormat>On-screen Show (4:3)</PresentationFormat>
  <Paragraphs>55</Paragraphs>
  <Slides>10</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Τι είναι Έρευνα με Μη-παρεμβατικά μέτρα;</vt:lpstr>
      <vt:lpstr>Εντοπίζοντας Φυσικά Μέτρα</vt:lpstr>
      <vt:lpstr>Έγγραφα</vt:lpstr>
      <vt:lpstr>Ψηφιακά Αρχεία</vt:lpstr>
      <vt:lpstr>Δεοντολογικά Ζητήματα στη Χρήση Ψηφιακής Τεχνολογίας</vt:lpstr>
      <vt:lpstr>Πλαίσια δεοντολογίας</vt:lpstr>
      <vt:lpstr>Δεοντολογικά Συμβόλαια</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1</cp:revision>
  <dcterms:created xsi:type="dcterms:W3CDTF">2023-09-15T05:58:45Z</dcterms:created>
  <dcterms:modified xsi:type="dcterms:W3CDTF">2023-09-15T06:06:15Z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