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270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υποστήριξη της παχυσαρκίας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αντίσταση στη </a:t>
            </a:r>
            <a:r>
              <a:rPr lang="el-GR" dirty="0" err="1" smtClean="0"/>
              <a:t>λεπτίνη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Ορμόνη </a:t>
            </a:r>
            <a:r>
              <a:rPr lang="el-GR" dirty="0" err="1" smtClean="0"/>
              <a:t>ανορεξιογόνος</a:t>
            </a:r>
            <a:endParaRPr lang="el-GR" dirty="0" smtClean="0"/>
          </a:p>
          <a:p>
            <a:r>
              <a:rPr lang="el-GR" dirty="0" smtClean="0"/>
              <a:t>Παράγεται στο λιπώδη ιστό</a:t>
            </a:r>
          </a:p>
          <a:p>
            <a:r>
              <a:rPr lang="el-GR" dirty="0" smtClean="0"/>
              <a:t>Σύνδεση με υποδοχείς του εγκεφάλου και μείωση όρεξης</a:t>
            </a:r>
          </a:p>
          <a:p>
            <a:r>
              <a:rPr lang="el-GR" dirty="0" smtClean="0"/>
              <a:t>Όσο πιο αυξημένος ο λιπώδης ιστός = αυξάνεται η παραγωγή </a:t>
            </a:r>
            <a:r>
              <a:rPr lang="el-GR" dirty="0" err="1" smtClean="0"/>
              <a:t>λεπτίνης</a:t>
            </a:r>
            <a:endParaRPr lang="el-GR" dirty="0" smtClean="0"/>
          </a:p>
          <a:p>
            <a:r>
              <a:rPr lang="el-GR" dirty="0" smtClean="0"/>
              <a:t>Στην παχυσαρκία η </a:t>
            </a:r>
            <a:r>
              <a:rPr lang="el-GR" dirty="0" err="1" smtClean="0"/>
              <a:t>λεπτίνη</a:t>
            </a:r>
            <a:r>
              <a:rPr lang="el-GR" dirty="0" smtClean="0"/>
              <a:t> δε δρα στους υποδοχείς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υπερλεπτιναιμία</a:t>
            </a:r>
            <a:r>
              <a:rPr lang="el-GR" dirty="0" smtClean="0"/>
              <a:t> προκαλεί συστηματική φλεγμονή και υπεργλυκαιμία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9217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46535"/>
            <a:ext cx="9126236" cy="593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93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974" y="-14052"/>
            <a:ext cx="6872052" cy="687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55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θετικό ισοζύγιο ενέργειας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προσλαμβανόμενη ενέργεια είναι περισσότερη από την καταναλισκόμενη ενέργεια</a:t>
            </a:r>
          </a:p>
          <a:p>
            <a:r>
              <a:rPr lang="el-GR" dirty="0" smtClean="0"/>
              <a:t>Η ενέργεια προσλαμβάνεται από τροφή και αλκοόλ</a:t>
            </a:r>
          </a:p>
          <a:p>
            <a:r>
              <a:rPr lang="el-GR" dirty="0" smtClean="0"/>
              <a:t>Η ενεργειακή δαπάνη καθορίζεται από:</a:t>
            </a:r>
          </a:p>
          <a:p>
            <a:pPr marL="514350" indent="-514350">
              <a:buAutoNum type="arabicPeriod"/>
            </a:pPr>
            <a:r>
              <a:rPr lang="el-GR" dirty="0" smtClean="0"/>
              <a:t>Βασικό μεταβολισμό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Τροφογενή</a:t>
            </a:r>
            <a:r>
              <a:rPr lang="el-GR" dirty="0" smtClean="0"/>
              <a:t> θερμογένεση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Φυσική δραστηριότητα που δεν είναι άσκηση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Άσκηση</a:t>
            </a:r>
          </a:p>
        </p:txBody>
      </p:sp>
    </p:spTree>
    <p:extLst>
      <p:ext uri="{BB962C8B-B14F-4D97-AF65-F5344CB8AC3E}">
        <p14:creationId xmlns:p14="http://schemas.microsoft.com/office/powerpoint/2010/main" val="2493945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θετικό ισοζύγιο ενέργειας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Στην παχυσαρκία εντοπίζεται αυξημένη κατανάλωση ενέργειας σε συνδυασμό με μειωμένη ενεργειακή δαπάνη</a:t>
            </a:r>
          </a:p>
          <a:p>
            <a:r>
              <a:rPr lang="el-GR" dirty="0" smtClean="0"/>
              <a:t>Η περίσσεια ενέργεια οδηγεί στον αναβολισμό λίπους και την υπερτροφία των </a:t>
            </a:r>
            <a:r>
              <a:rPr lang="el-GR" dirty="0" err="1" smtClean="0"/>
              <a:t>λιποκυττάρων</a:t>
            </a:r>
            <a:endParaRPr lang="el-GR" dirty="0" smtClean="0"/>
          </a:p>
          <a:p>
            <a:r>
              <a:rPr lang="el-GR" dirty="0" smtClean="0"/>
              <a:t>η υπερτροφία των </a:t>
            </a:r>
            <a:r>
              <a:rPr lang="el-GR" dirty="0" err="1" smtClean="0"/>
              <a:t>λιποκυττάρων</a:t>
            </a:r>
            <a:r>
              <a:rPr lang="el-GR" dirty="0" smtClean="0"/>
              <a:t> αυξάνει την ενδοκρινή παραγωγή </a:t>
            </a:r>
            <a:r>
              <a:rPr lang="el-GR" dirty="0" err="1" smtClean="0"/>
              <a:t>κυτοκινών</a:t>
            </a:r>
            <a:endParaRPr lang="el-GR" dirty="0" smtClean="0"/>
          </a:p>
          <a:p>
            <a:r>
              <a:rPr lang="el-GR" dirty="0" smtClean="0"/>
              <a:t>Αυξάνεται η φλεγμονή</a:t>
            </a:r>
          </a:p>
          <a:p>
            <a:r>
              <a:rPr lang="el-GR" dirty="0" smtClean="0"/>
              <a:t>Διαταράσσεται η όρεξη</a:t>
            </a:r>
          </a:p>
          <a:p>
            <a:r>
              <a:rPr lang="el-GR" dirty="0" smtClean="0"/>
              <a:t>Αυξάνεται η πρόσληψη θερμίδων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1160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αίτια εμφάνισης παχυσαρκίας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b="1" dirty="0" smtClean="0"/>
              <a:t>Γενετικοί παράγοντες: Γονίδια, γενετικές ανωμαλίες και παθήσεις</a:t>
            </a:r>
          </a:p>
          <a:p>
            <a:r>
              <a:rPr lang="el-GR" b="1" dirty="0" err="1" smtClean="0"/>
              <a:t>Επιγενετικοί</a:t>
            </a:r>
            <a:r>
              <a:rPr lang="el-GR" b="1" dirty="0" smtClean="0"/>
              <a:t> παράγοντες: ενδομήτρια ζωή</a:t>
            </a:r>
          </a:p>
          <a:p>
            <a:r>
              <a:rPr lang="el-GR" b="1" dirty="0" smtClean="0"/>
              <a:t>Τρόπος ζωής: διατροφή, άσκηση, ύπνος και στρες</a:t>
            </a:r>
          </a:p>
          <a:p>
            <a:r>
              <a:rPr lang="el-GR" b="1" dirty="0" err="1" smtClean="0"/>
              <a:t>Κοινωνικο</a:t>
            </a:r>
            <a:r>
              <a:rPr lang="el-GR" b="1" dirty="0" smtClean="0"/>
              <a:t> οικονομικοί παράγοντες</a:t>
            </a:r>
          </a:p>
          <a:p>
            <a:r>
              <a:rPr lang="el-GR" b="1" dirty="0" smtClean="0"/>
              <a:t>Ενδοκρινικοί </a:t>
            </a:r>
            <a:r>
              <a:rPr lang="el-GR" b="1" dirty="0" err="1" smtClean="0"/>
              <a:t>διαταράκτες</a:t>
            </a:r>
            <a:endParaRPr lang="el-GR" b="1" dirty="0" smtClean="0"/>
          </a:p>
          <a:p>
            <a:r>
              <a:rPr lang="el-GR" b="1" dirty="0" smtClean="0"/>
              <a:t>Βιολογικοί και ορμονικοί παράγοντες</a:t>
            </a:r>
          </a:p>
          <a:p>
            <a:r>
              <a:rPr lang="el-GR" b="1" dirty="0" smtClean="0"/>
              <a:t>Φάρμακα</a:t>
            </a:r>
          </a:p>
          <a:p>
            <a:r>
              <a:rPr lang="el-GR" b="1" dirty="0" smtClean="0"/>
              <a:t>Επίκτητα νοσήματα</a:t>
            </a:r>
          </a:p>
          <a:p>
            <a:r>
              <a:rPr lang="el-GR" b="1" dirty="0" smtClean="0"/>
              <a:t>Ψυχολογικοί και κοινωνικοί παράγοντες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0409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Γενετικοί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 smtClean="0"/>
              <a:t>Μεταλλάξεις γονιδίων που προάγουν την παχυσαρκία: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απουσία </a:t>
            </a:r>
            <a:r>
              <a:rPr lang="en-US" b="1" dirty="0" smtClean="0"/>
              <a:t>FTO </a:t>
            </a:r>
            <a:r>
              <a:rPr lang="el-GR" b="1" dirty="0" smtClean="0"/>
              <a:t>= έλλειψη υποδοχέων </a:t>
            </a:r>
            <a:r>
              <a:rPr lang="el-GR" b="1" dirty="0" err="1" smtClean="0"/>
              <a:t>λεπτίνης</a:t>
            </a:r>
            <a:endParaRPr lang="el-GR" b="1" dirty="0" smtClean="0"/>
          </a:p>
          <a:p>
            <a:pPr marL="514350" indent="-514350">
              <a:buAutoNum type="arabicPeriod"/>
            </a:pPr>
            <a:r>
              <a:rPr lang="el-GR" b="1" dirty="0" smtClean="0"/>
              <a:t>Μετάλλαξη στον υποδοχέα </a:t>
            </a:r>
            <a:r>
              <a:rPr lang="en-US" b="1" dirty="0" smtClean="0"/>
              <a:t>MC4R</a:t>
            </a:r>
            <a:r>
              <a:rPr lang="el-GR" b="1" dirty="0"/>
              <a:t> </a:t>
            </a:r>
            <a:r>
              <a:rPr lang="el-GR" b="1" dirty="0" smtClean="0"/>
              <a:t>= αντίσταση στη </a:t>
            </a:r>
            <a:r>
              <a:rPr lang="el-GR" b="1" dirty="0" err="1" smtClean="0"/>
              <a:t>λεπτίνη</a:t>
            </a:r>
            <a:endParaRPr lang="el-GR" b="1" dirty="0"/>
          </a:p>
          <a:p>
            <a:r>
              <a:rPr lang="el-GR" b="1" dirty="0" smtClean="0"/>
              <a:t>Γενετικά σύνδρομα:</a:t>
            </a:r>
          </a:p>
          <a:p>
            <a:pPr marL="514350" indent="-514350">
              <a:buAutoNum type="arabicPeriod"/>
            </a:pPr>
            <a:r>
              <a:rPr lang="en-US" b="1" dirty="0" err="1" smtClean="0"/>
              <a:t>Prader</a:t>
            </a:r>
            <a:r>
              <a:rPr lang="en-US" b="1" dirty="0" smtClean="0"/>
              <a:t> </a:t>
            </a:r>
            <a:r>
              <a:rPr lang="en-US" b="1" dirty="0"/>
              <a:t>W</a:t>
            </a:r>
            <a:r>
              <a:rPr lang="en-US" b="1" dirty="0" smtClean="0"/>
              <a:t>illi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Turner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Down </a:t>
            </a:r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3983570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Prader</a:t>
            </a:r>
            <a:r>
              <a:rPr lang="en-US" dirty="0" smtClean="0"/>
              <a:t> Willi syndrome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94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Επιγενετικοί</a:t>
            </a:r>
            <a:r>
              <a:rPr lang="el-GR" dirty="0" smtClean="0"/>
              <a:t>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ΣΔ κύησης μητέρας</a:t>
            </a:r>
          </a:p>
          <a:p>
            <a:r>
              <a:rPr lang="el-GR" b="1" dirty="0" smtClean="0"/>
              <a:t>Παχυσαρκία μητέρας</a:t>
            </a:r>
          </a:p>
          <a:p>
            <a:r>
              <a:rPr lang="el-GR" b="1" dirty="0" smtClean="0"/>
              <a:t>Διαταραχές ανάπτυξης κατά την κύηση</a:t>
            </a:r>
          </a:p>
          <a:p>
            <a:r>
              <a:rPr lang="el-GR" b="1" dirty="0" smtClean="0"/>
              <a:t>Χαμηλό βάρος γέννησης μωρού</a:t>
            </a:r>
          </a:p>
          <a:p>
            <a:r>
              <a:rPr lang="el-GR" b="1" dirty="0" smtClean="0"/>
              <a:t>Καισαρική τομή</a:t>
            </a:r>
          </a:p>
          <a:p>
            <a:r>
              <a:rPr lang="el-GR" b="1" dirty="0" smtClean="0"/>
              <a:t>Απουσία μητρικού θηλασμού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166934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635" y="70752"/>
            <a:ext cx="5999061" cy="659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00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και διάγνωση της παχυσαρκίας</a:t>
            </a:r>
          </a:p>
          <a:p>
            <a:r>
              <a:rPr lang="el-GR" dirty="0" smtClean="0"/>
              <a:t>Η παθογένεια της παχυσαρκίας</a:t>
            </a:r>
          </a:p>
          <a:p>
            <a:r>
              <a:rPr lang="el-GR" dirty="0" smtClean="0"/>
              <a:t>Τα αίτια της παχυσαρκίας</a:t>
            </a:r>
          </a:p>
          <a:p>
            <a:r>
              <a:rPr lang="el-GR" dirty="0" smtClean="0"/>
              <a:t>Ιατρική και φαρμακευτική αντιμετώπιση</a:t>
            </a:r>
          </a:p>
          <a:p>
            <a:r>
              <a:rPr lang="el-GR" dirty="0" smtClean="0"/>
              <a:t>Διατροφική υποστήριξη και θεραπεία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Τρόπος ζωής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199"/>
            <a:ext cx="3892378" cy="4607169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Διατροφή:</a:t>
            </a:r>
          </a:p>
          <a:p>
            <a:pPr marL="514350" indent="-514350">
              <a:buAutoNum type="arabicPeriod"/>
            </a:pPr>
            <a:r>
              <a:rPr lang="el-GR" sz="2000" dirty="0" smtClean="0"/>
              <a:t>Ζάχαρη</a:t>
            </a:r>
          </a:p>
          <a:p>
            <a:pPr marL="514350" indent="-514350">
              <a:buAutoNum type="arabicPeriod"/>
            </a:pPr>
            <a:r>
              <a:rPr lang="el-GR" sz="2000" dirty="0" smtClean="0"/>
              <a:t>Κορεσμένα λιπαρά</a:t>
            </a:r>
          </a:p>
          <a:p>
            <a:pPr marL="514350" indent="-514350">
              <a:buAutoNum type="arabicPeriod"/>
            </a:pPr>
            <a:r>
              <a:rPr lang="el-GR" sz="2000" dirty="0" smtClean="0"/>
              <a:t>Χαμηλή κατανάλωση φυτικών ινών</a:t>
            </a:r>
          </a:p>
          <a:p>
            <a:pPr marL="514350" indent="-514350">
              <a:buAutoNum type="arabicPeriod"/>
            </a:pPr>
            <a:r>
              <a:rPr lang="el-GR" sz="2000" dirty="0" smtClean="0"/>
              <a:t>Πρόχειρο φαγητό</a:t>
            </a:r>
          </a:p>
          <a:p>
            <a:pPr marL="514350" indent="-514350">
              <a:buAutoNum type="arabicPeriod"/>
            </a:pPr>
            <a:r>
              <a:rPr lang="el-GR" sz="2000" dirty="0" smtClean="0"/>
              <a:t>Ένδεια θρεπτικών συστατικών</a:t>
            </a:r>
          </a:p>
          <a:p>
            <a:pPr marL="514350" indent="-514350">
              <a:buAutoNum type="arabicPeriod"/>
            </a:pPr>
            <a:r>
              <a:rPr lang="el-GR" sz="2000" dirty="0" smtClean="0"/>
              <a:t>Κατάχρηση αλκοόλ και αναψυκτικών</a:t>
            </a:r>
          </a:p>
          <a:p>
            <a:pPr marL="514350" indent="-514350">
              <a:buAutoNum type="arabicPeriod"/>
            </a:pP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066270" y="1417638"/>
            <a:ext cx="36205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Άσκηση:</a:t>
            </a:r>
          </a:p>
          <a:p>
            <a:pPr marL="342900" indent="-342900">
              <a:buAutoNum type="arabicPeriod"/>
            </a:pPr>
            <a:r>
              <a:rPr lang="el-GR" sz="2000" dirty="0" smtClean="0"/>
              <a:t>Καθιστική ζωή</a:t>
            </a:r>
          </a:p>
          <a:p>
            <a:pPr marL="342900" indent="-342900">
              <a:buAutoNum type="arabicPeriod"/>
            </a:pPr>
            <a:r>
              <a:rPr lang="el-GR" sz="2000" dirty="0" smtClean="0"/>
              <a:t>Έλλειψη ΦΔ</a:t>
            </a:r>
          </a:p>
          <a:p>
            <a:pPr marL="342900" indent="-342900">
              <a:buAutoNum type="arabicPeriod"/>
            </a:pPr>
            <a:r>
              <a:rPr lang="el-GR" sz="2000" dirty="0" smtClean="0"/>
              <a:t>Καθιστικό περιβάλλον</a:t>
            </a:r>
          </a:p>
          <a:p>
            <a:pPr marL="342900" indent="-342900">
              <a:buAutoNum type="arabicPeriod"/>
            </a:pPr>
            <a:r>
              <a:rPr lang="el-GR" sz="2000" dirty="0" smtClean="0"/>
              <a:t>Μειωμένο </a:t>
            </a:r>
            <a:r>
              <a:rPr lang="el-GR" sz="2000" dirty="0"/>
              <a:t>κίνητρο για </a:t>
            </a:r>
            <a:r>
              <a:rPr lang="el-GR" sz="2000" dirty="0" smtClean="0"/>
              <a:t>δραστηριότητα</a:t>
            </a:r>
          </a:p>
          <a:p>
            <a:pPr marL="342900" indent="-342900">
              <a:buAutoNum type="arabicPeriod"/>
            </a:pPr>
            <a:endParaRPr lang="el-G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Περιβαλλοντικό </a:t>
            </a:r>
            <a:r>
              <a:rPr lang="el-GR" sz="2000" dirty="0"/>
              <a:t>στρες</a:t>
            </a:r>
          </a:p>
          <a:p>
            <a:r>
              <a:rPr lang="el-GR" sz="2000" dirty="0"/>
              <a:t>Διαταραχές ύπνου</a:t>
            </a:r>
          </a:p>
          <a:p>
            <a:pPr marL="514350" indent="-514350">
              <a:buAutoNum type="arabicPeriod"/>
            </a:pPr>
            <a:r>
              <a:rPr lang="el-GR" sz="2000" dirty="0"/>
              <a:t>Μειωμένες ώρες ύπνου</a:t>
            </a:r>
          </a:p>
          <a:p>
            <a:pPr marL="514350" indent="-514350">
              <a:buAutoNum type="arabicPeriod"/>
            </a:pPr>
            <a:r>
              <a:rPr lang="el-GR" sz="2000" dirty="0"/>
              <a:t>Μειωμένη ποιότητα ύπνου</a:t>
            </a:r>
          </a:p>
          <a:p>
            <a:pPr marL="514350" indent="-514350">
              <a:buAutoNum type="arabicPeriod"/>
            </a:pPr>
            <a:r>
              <a:rPr lang="el-GR" sz="2000" dirty="0"/>
              <a:t>Υπερβολική έκθεση σε οθόνη</a:t>
            </a:r>
          </a:p>
        </p:txBody>
      </p:sp>
    </p:spTree>
    <p:extLst>
      <p:ext uri="{BB962C8B-B14F-4D97-AF65-F5344CB8AC3E}">
        <p14:creationId xmlns:p14="http://schemas.microsoft.com/office/powerpoint/2010/main" val="4243299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699" y="0"/>
            <a:ext cx="7077899" cy="668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85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Κοινωνικοί και οικονομικοί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Χαμηλό εισόδημα</a:t>
            </a:r>
          </a:p>
          <a:p>
            <a:r>
              <a:rPr lang="el-GR" dirty="0" smtClean="0"/>
              <a:t>Περιορισμένη πρόσβαση σε υγιεινά τρόφιμα</a:t>
            </a:r>
          </a:p>
          <a:p>
            <a:r>
              <a:rPr lang="el-GR" dirty="0" smtClean="0"/>
              <a:t>Χαμηλό μορφωτικό επίπεδο</a:t>
            </a:r>
          </a:p>
          <a:p>
            <a:r>
              <a:rPr lang="el-GR" dirty="0" smtClean="0"/>
              <a:t>Κοινωνικό άγχος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0906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Ενδοκρινικοί </a:t>
            </a:r>
            <a:r>
              <a:rPr lang="el-GR" dirty="0" err="1" smtClean="0"/>
              <a:t>διαταράκτες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Obesogens</a:t>
            </a:r>
            <a:endParaRPr lang="en-US" b="1" dirty="0" smtClean="0"/>
          </a:p>
          <a:p>
            <a:r>
              <a:rPr lang="el-GR" b="1" dirty="0" smtClean="0"/>
              <a:t>Χημικές ουσίες</a:t>
            </a:r>
          </a:p>
          <a:p>
            <a:r>
              <a:rPr lang="el-GR" b="1" dirty="0" smtClean="0"/>
              <a:t>Φυτοφάρμακα, συντηρητικά, πλαστικοποιητές</a:t>
            </a:r>
          </a:p>
          <a:p>
            <a:r>
              <a:rPr lang="el-GR" b="1" dirty="0" smtClean="0"/>
              <a:t>Επίδραση σε μεταβολικές οδούς</a:t>
            </a:r>
          </a:p>
          <a:p>
            <a:r>
              <a:rPr lang="el-GR" b="1" dirty="0" smtClean="0"/>
              <a:t>Μεταφορά από γενιά σε γενιά</a:t>
            </a:r>
          </a:p>
          <a:p>
            <a:r>
              <a:rPr lang="el-GR" b="1" dirty="0" err="1" smtClean="0"/>
              <a:t>Βιοσυσσώρευση</a:t>
            </a:r>
            <a:endParaRPr lang="el-GR" b="1" dirty="0" smtClean="0"/>
          </a:p>
          <a:p>
            <a:r>
              <a:rPr lang="el-GR" b="1" dirty="0" smtClean="0"/>
              <a:t>Μη αναστρέψιμη καταστροφή</a:t>
            </a:r>
          </a:p>
        </p:txBody>
      </p:sp>
    </p:spTree>
    <p:extLst>
      <p:ext uri="{BB962C8B-B14F-4D97-AF65-F5344CB8AC3E}">
        <p14:creationId xmlns:p14="http://schemas.microsoft.com/office/powerpoint/2010/main" val="2709909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BPA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36823"/>
            <a:ext cx="9144000" cy="511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68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Βιολογικοί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Δυσλειτουργία συστήματος ρύθμισης της όρεξης: Μεγάλο στομάχι = μεγάλος θόλος = πολλά κύτταρα </a:t>
            </a:r>
            <a:r>
              <a:rPr lang="el-GR" b="1" dirty="0" err="1" smtClean="0"/>
              <a:t>γκρελίνης</a:t>
            </a:r>
            <a:r>
              <a:rPr lang="el-GR" b="1" dirty="0" smtClean="0"/>
              <a:t> = πολλή </a:t>
            </a:r>
            <a:r>
              <a:rPr lang="el-GR" b="1" dirty="0" err="1" smtClean="0"/>
              <a:t>γκρελίνη</a:t>
            </a:r>
            <a:r>
              <a:rPr lang="el-GR" b="1" dirty="0" smtClean="0"/>
              <a:t> = αυξημένη όρεξη</a:t>
            </a:r>
          </a:p>
          <a:p>
            <a:r>
              <a:rPr lang="el-GR" b="1" dirty="0" smtClean="0"/>
              <a:t>Εντερική </a:t>
            </a:r>
            <a:r>
              <a:rPr lang="el-GR" b="1" dirty="0" err="1" smtClean="0"/>
              <a:t>δυσβίωση</a:t>
            </a:r>
            <a:r>
              <a:rPr lang="el-GR" b="1" dirty="0" smtClean="0"/>
              <a:t> και μικροβιακή υπερανάπτυξη: διαρρέον έντερο και φλεγμονή= μειωμένη παραγωγή </a:t>
            </a:r>
            <a:r>
              <a:rPr lang="en-US" b="1" dirty="0" smtClean="0"/>
              <a:t>GLP1 &amp; NPY</a:t>
            </a:r>
          </a:p>
          <a:p>
            <a:r>
              <a:rPr lang="el-GR" b="1" dirty="0" smtClean="0"/>
              <a:t>Χρόνια φλεγμονή = διαταραχή μεταβολισμού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12489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Ghrelin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2043" y="1114579"/>
            <a:ext cx="7784757" cy="565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43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Leaky Gut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218" y="1187448"/>
            <a:ext cx="6847457" cy="56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60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Φάρμακα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Χρόνια χρήση κορτιζόνης</a:t>
            </a:r>
          </a:p>
          <a:p>
            <a:r>
              <a:rPr lang="el-GR" dirty="0" smtClean="0"/>
              <a:t>Αντικαταθλιπτικά</a:t>
            </a:r>
          </a:p>
          <a:p>
            <a:r>
              <a:rPr lang="el-GR" dirty="0" err="1" smtClean="0"/>
              <a:t>Αντι</a:t>
            </a:r>
            <a:r>
              <a:rPr lang="el-GR" dirty="0" smtClean="0"/>
              <a:t> </a:t>
            </a:r>
            <a:r>
              <a:rPr lang="el-GR" dirty="0" err="1" smtClean="0"/>
              <a:t>ισταμινικά</a:t>
            </a:r>
            <a:endParaRPr lang="el-GR" dirty="0" smtClean="0"/>
          </a:p>
          <a:p>
            <a:r>
              <a:rPr lang="el-GR" dirty="0" smtClean="0"/>
              <a:t>Αντιφλεγμονώδη</a:t>
            </a:r>
          </a:p>
          <a:p>
            <a:r>
              <a:rPr lang="el-GR" dirty="0" smtClean="0"/>
              <a:t>Αντισυλληπτικά</a:t>
            </a:r>
          </a:p>
        </p:txBody>
      </p:sp>
    </p:spTree>
    <p:extLst>
      <p:ext uri="{BB962C8B-B14F-4D97-AF65-F5344CB8AC3E}">
        <p14:creationId xmlns:p14="http://schemas.microsoft.com/office/powerpoint/2010/main" val="389575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Παθήσεις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ΣΔ</a:t>
            </a:r>
          </a:p>
          <a:p>
            <a:r>
              <a:rPr lang="el-GR" dirty="0" smtClean="0"/>
              <a:t>Υποθυρεοειδισμός</a:t>
            </a:r>
          </a:p>
          <a:p>
            <a:r>
              <a:rPr lang="el-GR" dirty="0" smtClean="0"/>
              <a:t>Σύνδρομο </a:t>
            </a:r>
            <a:r>
              <a:rPr lang="el-GR" dirty="0" err="1" smtClean="0"/>
              <a:t>πολυκυστικών</a:t>
            </a:r>
            <a:r>
              <a:rPr lang="el-GR" dirty="0" smtClean="0"/>
              <a:t> ωοθηκών</a:t>
            </a:r>
          </a:p>
          <a:p>
            <a:r>
              <a:rPr lang="el-GR" dirty="0" smtClean="0"/>
              <a:t>Σύνδρομο </a:t>
            </a:r>
            <a:r>
              <a:rPr lang="en-US" dirty="0" err="1" smtClean="0"/>
              <a:t>cushing</a:t>
            </a:r>
            <a:endParaRPr lang="el-GR" dirty="0" smtClean="0"/>
          </a:p>
          <a:p>
            <a:r>
              <a:rPr lang="el-GR" dirty="0" smtClean="0"/>
              <a:t>Όγκοι εγκεφάλου</a:t>
            </a:r>
          </a:p>
          <a:p>
            <a:r>
              <a:rPr lang="el-GR" dirty="0" err="1" smtClean="0"/>
              <a:t>υποκινητικότητα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598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και διάγνωση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Χρόνια, </a:t>
            </a:r>
            <a:r>
              <a:rPr lang="el-GR" dirty="0" err="1" smtClean="0"/>
              <a:t>πολυπαραγοντική</a:t>
            </a:r>
            <a:r>
              <a:rPr lang="el-GR" dirty="0" smtClean="0"/>
              <a:t> νόσος που χαρακτηρίζεται από αυξημένη λιπώδη μάζα και αποτελεί ισχυρό παράγοντα κινδύνου για χρόνιες παθήσεις</a:t>
            </a:r>
          </a:p>
          <a:p>
            <a:r>
              <a:rPr lang="el-GR" dirty="0" smtClean="0"/>
              <a:t>Διάγνωση: ΔΜΣ</a:t>
            </a:r>
          </a:p>
          <a:p>
            <a:r>
              <a:rPr lang="el-GR" dirty="0" smtClean="0"/>
              <a:t>Η περίμετρος μέσης σε συνδυασμό με το ΔΜΣ εντοπίζουν παχύσαρκους με υψηλότερο κίνδυνο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1446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Ψυχολογικοί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Ψυχολογικό στρες</a:t>
            </a:r>
          </a:p>
          <a:p>
            <a:r>
              <a:rPr lang="el-GR" dirty="0" smtClean="0"/>
              <a:t>Διαταραχές ύπνου</a:t>
            </a:r>
          </a:p>
          <a:p>
            <a:r>
              <a:rPr lang="el-GR" dirty="0" smtClean="0"/>
              <a:t>Κατάθλιψη</a:t>
            </a:r>
          </a:p>
          <a:p>
            <a:r>
              <a:rPr lang="el-GR" dirty="0" smtClean="0"/>
              <a:t>Διαταραχές πρόσληψης τροφής: βουλιμία, </a:t>
            </a:r>
            <a:r>
              <a:rPr lang="el-GR" dirty="0" err="1" smtClean="0"/>
              <a:t>υπερφαγία</a:t>
            </a:r>
            <a:r>
              <a:rPr lang="el-GR" dirty="0" smtClean="0"/>
              <a:t>, νυχτερινή λήψη τροφής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277488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</a:t>
            </a:r>
            <a:r>
              <a:rPr lang="el-GR" dirty="0" smtClean="0"/>
              <a:t>εραπεία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232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Η θεραπευτική προσέγγιση εξαρτάται:</a:t>
            </a:r>
          </a:p>
          <a:p>
            <a:pPr marL="514350" indent="-514350">
              <a:buAutoNum type="arabicPeriod"/>
            </a:pPr>
            <a:r>
              <a:rPr lang="el-GR" dirty="0" smtClean="0"/>
              <a:t>Αίτια παχυσαρκίας και συν νοσηρότητες</a:t>
            </a:r>
          </a:p>
          <a:p>
            <a:pPr marL="514350" indent="-514350">
              <a:buAutoNum type="arabicPeriod"/>
            </a:pPr>
            <a:r>
              <a:rPr lang="el-GR" dirty="0" smtClean="0"/>
              <a:t>Προηγούμενες προσπάθειες για θεραπεία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Πρώτης γραμμής θεραπεία: Αλλαγή τρόπου ζωής και απώλεια βάρους = Υγιεινοδιαιτητική αγωγή</a:t>
            </a:r>
          </a:p>
          <a:p>
            <a:r>
              <a:rPr lang="el-GR" dirty="0" smtClean="0"/>
              <a:t>Δεύτερης γραμμής: επαναπρόσληψη βάρους τρείς φορές με πρώτης γραμμής θεραπεία = Υγιεινοδιαιτητική αγωγή + φάρμακα</a:t>
            </a:r>
          </a:p>
          <a:p>
            <a:r>
              <a:rPr lang="el-GR" dirty="0" smtClean="0"/>
              <a:t>Τρίτης γραμμής θεραπεία: Υπερπαχυσαρκία χωρίς διαβήτη ή Παχυσαρκία – Υπερβαρότητα με διαβήτη και αποτυχία δεύτερης γραμμής θεραπεία = </a:t>
            </a:r>
            <a:r>
              <a:rPr lang="el-GR" dirty="0" err="1" smtClean="0"/>
              <a:t>Βαριατρικό</a:t>
            </a:r>
            <a:r>
              <a:rPr lang="el-GR" dirty="0" smtClean="0"/>
              <a:t> χειρουργείο</a:t>
            </a:r>
          </a:p>
        </p:txBody>
      </p:sp>
    </p:spTree>
    <p:extLst>
      <p:ext uri="{BB962C8B-B14F-4D97-AF65-F5344CB8AC3E}">
        <p14:creationId xmlns:p14="http://schemas.microsoft.com/office/powerpoint/2010/main" val="34394855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Υγιεινοδιαιτητική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Βελτίωση τεσσάρων πυλώνων υγείας: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Διατροφή</a:t>
            </a:r>
          </a:p>
          <a:p>
            <a:pPr marL="514350" indent="-514350">
              <a:buAutoNum type="arabicPeriod"/>
            </a:pPr>
            <a:r>
              <a:rPr lang="el-GR" dirty="0" smtClean="0"/>
              <a:t>Άσκηση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Μείωση στρες με </a:t>
            </a:r>
            <a:r>
              <a:rPr lang="el-GR" dirty="0" err="1" smtClean="0"/>
              <a:t>συμπεριφορική</a:t>
            </a:r>
            <a:r>
              <a:rPr lang="el-GR" dirty="0" smtClean="0"/>
              <a:t> θεραπεία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Βελτίωση ύπνου</a:t>
            </a:r>
          </a:p>
          <a:p>
            <a:pPr marL="514350" indent="-514350">
              <a:buAutoNum type="arabicPeriod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918786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Φαρμακευτική αγωγ</a:t>
            </a:r>
            <a:r>
              <a:rPr lang="el-GR" dirty="0"/>
              <a:t>ή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212586"/>
              </p:ext>
            </p:extLst>
          </p:nvPr>
        </p:nvGraphicFramePr>
        <p:xfrm>
          <a:off x="57150" y="1169377"/>
          <a:ext cx="9029700" cy="5539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425">
                  <a:extLst>
                    <a:ext uri="{9D8B030D-6E8A-4147-A177-3AD203B41FA5}">
                      <a16:colId xmlns:a16="http://schemas.microsoft.com/office/drawing/2014/main" val="1462773117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38955901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2651840294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730001181"/>
                    </a:ext>
                  </a:extLst>
                </a:gridCol>
              </a:tblGrid>
              <a:tr h="63048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Φάρμακο/Συνδυασμός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Μηχανισμός δράσης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Μέση απώλεια βάρους (%)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Σημαντικές παρενέργειες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3819080668"/>
                  </a:ext>
                </a:extLst>
              </a:tr>
              <a:tr h="77202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Orlistat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Αναστολέας παγκρεατικής λιπάσης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2,6-2,9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Γαστρεντερικές διαταραχές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569390529"/>
                  </a:ext>
                </a:extLst>
              </a:tr>
              <a:tr h="1235233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Phentermine/Topiramate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Καταστολή όρεξης (συμπαθομιμητικό/αντισπασμωδικό)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8,8-10,0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Αϋπνία, άγχος, ψυχολογικές διαταραχές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409372155"/>
                  </a:ext>
                </a:extLst>
              </a:tr>
              <a:tr h="607971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Naltrexone/Bupropion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Ρύθμιση όρεξης μέσω ΚΝΣ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4,0-4,9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Αυξημένη πίεση, ναυτία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65180645"/>
                  </a:ext>
                </a:extLst>
              </a:tr>
              <a:tr h="607971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dirty="0" err="1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Liraglutide</a:t>
                      </a:r>
                      <a:endParaRPr lang="el-GR" sz="1400" b="0" dirty="0" smtClean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  <a:p>
                      <a:pPr algn="l" fontAlgn="t"/>
                      <a:r>
                        <a:rPr lang="en-US" sz="1400" b="0" dirty="0" err="1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Victoza</a:t>
                      </a:r>
                      <a:endParaRPr lang="en-US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Αγωνιστής </a:t>
                      </a:r>
                      <a:r>
                        <a:rPr lang="en-US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GLP-1 (</a:t>
                      </a:r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ενέσιμο)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5,3-5,4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Γαστρεντερικές </a:t>
                      </a:r>
                      <a:r>
                        <a:rPr lang="el-GR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διαταραχές</a:t>
                      </a:r>
                      <a:endParaRPr lang="en-US" sz="1400" b="0" dirty="0" smtClean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  <a:p>
                      <a:pPr algn="l" fontAlgn="t"/>
                      <a:r>
                        <a:rPr lang="en-US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?</a:t>
                      </a:r>
                      <a:endParaRPr lang="el-GR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571009066"/>
                  </a:ext>
                </a:extLst>
              </a:tr>
              <a:tr h="790362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dirty="0" err="1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Semaglutide</a:t>
                      </a:r>
                      <a:endParaRPr lang="en-US" sz="1400" b="0" dirty="0" smtClean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  <a:p>
                      <a:pPr algn="l" fontAlgn="t"/>
                      <a:r>
                        <a:rPr lang="en-US" sz="1400" b="0" dirty="0" err="1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ozempic</a:t>
                      </a:r>
                      <a:endParaRPr lang="en-US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Αγωνιστής GLP-1 (ενέσιμο/από του στόματος)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8,5-15,8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Γαστρεντερικές </a:t>
                      </a:r>
                      <a:r>
                        <a:rPr lang="el-GR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διαταραχές</a:t>
                      </a:r>
                      <a:endParaRPr lang="en-US" sz="1400" b="0" dirty="0" smtClean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  <a:p>
                      <a:pPr algn="l" fontAlgn="t"/>
                      <a:r>
                        <a:rPr lang="en-US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?</a:t>
                      </a:r>
                      <a:endParaRPr lang="el-GR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697390206"/>
                  </a:ext>
                </a:extLst>
              </a:tr>
              <a:tr h="77202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dirty="0" err="1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Tirzepatide</a:t>
                      </a:r>
                      <a:endParaRPr lang="en-US" sz="1400" b="0" dirty="0" smtClean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  <a:p>
                      <a:pPr algn="l" fontAlgn="t"/>
                      <a:r>
                        <a:rPr lang="en-US" sz="1400" b="0" dirty="0" err="1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Mounjaro</a:t>
                      </a:r>
                      <a:endParaRPr lang="en-US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Διπλός αγωνιστής </a:t>
                      </a:r>
                      <a:r>
                        <a:rPr lang="en-US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GLP-1/GIP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11,7-22,5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Γαστρεντερικές </a:t>
                      </a:r>
                      <a:r>
                        <a:rPr lang="el-GR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διαταραχές</a:t>
                      </a:r>
                      <a:endParaRPr lang="en-US" sz="1400" b="0" dirty="0" smtClean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  <a:p>
                      <a:pPr algn="l" fontAlgn="t"/>
                      <a:r>
                        <a:rPr lang="en-US" sz="14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?</a:t>
                      </a:r>
                      <a:endParaRPr lang="el-GR" sz="14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669142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7155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Βαριατρικές</a:t>
            </a:r>
            <a:r>
              <a:rPr lang="el-GR" dirty="0" smtClean="0"/>
              <a:t> επεμβάσεις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Χειρουργεία καταπολέμησης παχυσαρκίας</a:t>
            </a:r>
          </a:p>
          <a:p>
            <a:r>
              <a:rPr lang="el-GR" b="1" dirty="0" smtClean="0"/>
              <a:t>Αναστρέψιμα και μη – αναστρέψιμα </a:t>
            </a:r>
          </a:p>
          <a:p>
            <a:r>
              <a:rPr lang="el-GR" b="1" dirty="0" smtClean="0"/>
              <a:t>Αναστρέψιμα: Γαστρικό μπαλόνι, Γαστρικός δακτύλιος</a:t>
            </a:r>
          </a:p>
          <a:p>
            <a:r>
              <a:rPr lang="el-GR" b="1" dirty="0" smtClean="0"/>
              <a:t>Μη αναστρέψιμα: Γαστρικό μανίκι, γαστρικό </a:t>
            </a:r>
            <a:r>
              <a:rPr lang="en-US" b="1" dirty="0" smtClean="0"/>
              <a:t>by – pass </a:t>
            </a:r>
            <a:r>
              <a:rPr lang="el-GR" b="1" dirty="0" smtClean="0"/>
              <a:t>και </a:t>
            </a:r>
            <a:r>
              <a:rPr lang="en-US" b="1" dirty="0" smtClean="0"/>
              <a:t>roux n Y </a:t>
            </a:r>
            <a:r>
              <a:rPr lang="el-GR" b="1" dirty="0" smtClean="0"/>
              <a:t>γαστρικό </a:t>
            </a:r>
            <a:r>
              <a:rPr lang="en-US" b="1" dirty="0" smtClean="0"/>
              <a:t>by pass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050913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Gastric balloon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874" y="1198606"/>
            <a:ext cx="8374585" cy="488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726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Gastric Band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2027" y="1098055"/>
            <a:ext cx="5759945" cy="575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0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Gastric sleeve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4358" y="1105732"/>
            <a:ext cx="5235283" cy="575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480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Roux n Y Gastric by pass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31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διατροφική θεραπευτική προσέγγιση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Απαραίτητη σε κάθε είδους θεραπεία</a:t>
            </a:r>
          </a:p>
          <a:p>
            <a:r>
              <a:rPr lang="el-GR" dirty="0" smtClean="0"/>
              <a:t>Σημαντική η συνέπεια και η εξατομίκευση</a:t>
            </a:r>
          </a:p>
          <a:p>
            <a:r>
              <a:rPr lang="el-GR" dirty="0" smtClean="0"/>
              <a:t>Κατά βάση: </a:t>
            </a:r>
            <a:r>
              <a:rPr lang="el-GR" dirty="0" err="1" smtClean="0"/>
              <a:t>υποθερμιδική</a:t>
            </a:r>
            <a:r>
              <a:rPr lang="el-GR" dirty="0" smtClean="0"/>
              <a:t> διατροφή για θερμιδικό έλλειμμα</a:t>
            </a:r>
          </a:p>
          <a:p>
            <a:r>
              <a:rPr lang="el-GR" dirty="0" smtClean="0"/>
              <a:t>Εφαρμογή άλλων διαιτών για καλύτερη προσκόλληση</a:t>
            </a:r>
          </a:p>
        </p:txBody>
      </p:sp>
    </p:spTree>
    <p:extLst>
      <p:ext uri="{BB962C8B-B14F-4D97-AF65-F5344CB8AC3E}">
        <p14:creationId xmlns:p14="http://schemas.microsoft.com/office/powerpoint/2010/main" val="560777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Όρια ΔΜΣ και ΠΜ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3053953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74" y="4512242"/>
            <a:ext cx="8239126" cy="220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88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πιο δημοφιλείς προσεγγίσεις</a:t>
            </a:r>
            <a:endParaRPr lang="el-GR" dirty="0"/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330359"/>
              </p:ext>
            </p:extLst>
          </p:nvPr>
        </p:nvGraphicFramePr>
        <p:xfrm>
          <a:off x="24714" y="1248032"/>
          <a:ext cx="8995718" cy="551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8394">
                  <a:extLst>
                    <a:ext uri="{9D8B030D-6E8A-4147-A177-3AD203B41FA5}">
                      <a16:colId xmlns:a16="http://schemas.microsoft.com/office/drawing/2014/main" val="2581794152"/>
                    </a:ext>
                  </a:extLst>
                </a:gridCol>
                <a:gridCol w="3026415">
                  <a:extLst>
                    <a:ext uri="{9D8B030D-6E8A-4147-A177-3AD203B41FA5}">
                      <a16:colId xmlns:a16="http://schemas.microsoft.com/office/drawing/2014/main" val="1804804587"/>
                    </a:ext>
                  </a:extLst>
                </a:gridCol>
                <a:gridCol w="2950909">
                  <a:extLst>
                    <a:ext uri="{9D8B030D-6E8A-4147-A177-3AD203B41FA5}">
                      <a16:colId xmlns:a16="http://schemas.microsoft.com/office/drawing/2014/main" val="2235434847"/>
                    </a:ext>
                  </a:extLst>
                </a:gridCol>
              </a:tblGrid>
              <a:tr h="657277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Προσέγγιση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Βασικά Χαρακτηριστικά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Ενδείξεις/Σχόλια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3299909868"/>
                  </a:ext>
                </a:extLst>
              </a:tr>
              <a:tr h="822684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Υποθερμιδική</a:t>
                      </a:r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 δίαιτα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Μείωση συνολικών θερμίδων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Βασική αρχή για απώλεια βάρους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957526054"/>
                  </a:ext>
                </a:extLst>
              </a:tr>
              <a:tr h="822684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Δίαιτα χαμηλών λιπαρών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Περιορισμός λιπαρών, αύξηση υδατανθράκων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Βραχυπρόθεσμα αποτελεσματική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33525417"/>
                  </a:ext>
                </a:extLst>
              </a:tr>
              <a:tr h="1316295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Δίαιτα χαμηλών υδατανθράκων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Περιορισμός υδατανθράκων, αύξηση πρωτεΐνης/λιπαρών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Βραχυπρόθεσμα πλεονεκτήματα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880056988"/>
                  </a:ext>
                </a:extLst>
              </a:tr>
              <a:tr h="1069490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Κετογονική</a:t>
                      </a:r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/</a:t>
                      </a:r>
                      <a:r>
                        <a:rPr lang="en-US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VLCKD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Πολύ χαμηλοί υδατάνθρακες, υψηλή πρωτεΐνη/λιπαρά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Σημαντική απώλεια βάρους, υπό επίβλεψη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937263660"/>
                  </a:ext>
                </a:extLst>
              </a:tr>
              <a:tr h="822684"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Μεσογειακή δίαιτα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Ελαιόλαδο, λαχανικά, ψάρια, ξηροί καρποί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8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Βελτίωση μεταβολικής υγείας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236496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28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Οι πιο δημοφιλείς προσεγγίσεις</a:t>
            </a:r>
            <a:endParaRPr lang="el-GR" b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3933" y="1559841"/>
            <a:ext cx="5296133" cy="513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825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διεπιστημονική προσέγγιση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Για την υγιή απώλεια και διατήρηση βάρους απαιτείται διεπιστημονική προσέγγιση</a:t>
            </a:r>
          </a:p>
          <a:p>
            <a:r>
              <a:rPr lang="el-GR" dirty="0" smtClean="0"/>
              <a:t>Συνεργασία ιατρού – διατροφολόγου – γυμναστή – ψυχολόγου</a:t>
            </a:r>
          </a:p>
          <a:p>
            <a:r>
              <a:rPr lang="el-GR" dirty="0" smtClean="0"/>
              <a:t>Πολύπλευρο νόσημα = πολύπλευρη προσέγγιση</a:t>
            </a:r>
          </a:p>
          <a:p>
            <a:r>
              <a:rPr lang="el-GR" dirty="0" smtClean="0"/>
              <a:t>Ιδιαίτερα σημαντική η επικοινωνία με όλες τις ειδικότητες και μετά το επιθυμητό βάρος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36402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Επιλέξτε ένα τύπο δίαιτας από τις διαφάνειες 40 και 41.</a:t>
            </a:r>
          </a:p>
          <a:p>
            <a:r>
              <a:rPr lang="el-GR" dirty="0" smtClean="0"/>
              <a:t>Αναζητήστε στο </a:t>
            </a:r>
            <a:r>
              <a:rPr lang="en-US" dirty="0" smtClean="0"/>
              <a:t>PubMed </a:t>
            </a:r>
            <a:r>
              <a:rPr lang="el-GR" dirty="0" smtClean="0"/>
              <a:t>μία </a:t>
            </a:r>
            <a:r>
              <a:rPr lang="el-GR" b="1" dirty="0" smtClean="0"/>
              <a:t>τυχαιοποιημένη μελέτη παρέμβασης </a:t>
            </a:r>
            <a:r>
              <a:rPr lang="en-US" b="1" dirty="0" smtClean="0"/>
              <a:t>(RCT) </a:t>
            </a:r>
            <a:r>
              <a:rPr lang="el-GR" dirty="0" smtClean="0"/>
              <a:t>που να συσχετίζει τον τύπο δίαιτας με την καταπολέμηση της παχυσαρκίας.</a:t>
            </a:r>
          </a:p>
          <a:p>
            <a:r>
              <a:rPr lang="el-GR" dirty="0" smtClean="0"/>
              <a:t>Περιγράψτε με δικά σας λόγια τη </a:t>
            </a:r>
            <a:r>
              <a:rPr lang="el-GR" b="1" dirty="0" smtClean="0"/>
              <a:t>μέθοδο</a:t>
            </a:r>
            <a:r>
              <a:rPr lang="el-GR" dirty="0" smtClean="0"/>
              <a:t> που χρησιμοποιήθηκε και τα </a:t>
            </a:r>
            <a:r>
              <a:rPr lang="el-GR" b="1" dirty="0" smtClean="0"/>
              <a:t>αποτελέσματα.</a:t>
            </a:r>
          </a:p>
          <a:p>
            <a:r>
              <a:rPr lang="el-GR" dirty="0" smtClean="0"/>
              <a:t>Η εργασία είναι </a:t>
            </a:r>
            <a:r>
              <a:rPr lang="el-GR" b="1" dirty="0" smtClean="0"/>
              <a:t>ατομική ή 2 ατόμων</a:t>
            </a:r>
          </a:p>
          <a:p>
            <a:r>
              <a:rPr lang="el-GR" dirty="0" smtClean="0"/>
              <a:t>Η εργασία είναι </a:t>
            </a:r>
            <a:r>
              <a:rPr lang="el-GR" b="1" dirty="0" smtClean="0"/>
              <a:t>προαιρετική</a:t>
            </a:r>
            <a:endParaRPr lang="en-US" b="1" dirty="0" smtClean="0"/>
          </a:p>
          <a:p>
            <a:r>
              <a:rPr lang="el-GR" dirty="0" smtClean="0"/>
              <a:t>Αποστολή στο </a:t>
            </a:r>
            <a:r>
              <a:rPr lang="en-US" dirty="0" smtClean="0"/>
              <a:t>e class </a:t>
            </a:r>
            <a:r>
              <a:rPr lang="el-GR" dirty="0" smtClean="0"/>
              <a:t>μέχρι 26/11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4096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παθογένεια της παχυσαρκίας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Η παθογένεια χωρίζεται σε: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Διαταραχές μεταβολισμού και όρεξης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Θετικό ισοζύγιο ενέργειας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347" y="3983534"/>
            <a:ext cx="4357302" cy="256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4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Διαταραχή του μεταβολισμού και της όρεξης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Υπερβάλλον λίπος και οξειδωτικές ουσίες</a:t>
            </a:r>
          </a:p>
          <a:p>
            <a:r>
              <a:rPr lang="el-GR" dirty="0" smtClean="0"/>
              <a:t>Αύξηση προ φλεγμονωδών </a:t>
            </a:r>
            <a:r>
              <a:rPr lang="el-GR" dirty="0" err="1" smtClean="0"/>
              <a:t>κυτταροκινών</a:t>
            </a:r>
            <a:endParaRPr lang="el-GR" dirty="0" smtClean="0"/>
          </a:p>
          <a:p>
            <a:r>
              <a:rPr lang="el-GR" dirty="0"/>
              <a:t>Αυξημένο οξειδωτικό στρες</a:t>
            </a:r>
          </a:p>
          <a:p>
            <a:r>
              <a:rPr lang="el-GR" dirty="0" smtClean="0"/>
              <a:t>Αντίσταση στη </a:t>
            </a:r>
            <a:r>
              <a:rPr lang="el-GR" dirty="0" err="1" smtClean="0"/>
              <a:t>λεπτίνη</a:t>
            </a:r>
            <a:endParaRPr lang="el-GR" dirty="0" smtClean="0"/>
          </a:p>
          <a:p>
            <a:r>
              <a:rPr lang="el-GR" dirty="0" smtClean="0"/>
              <a:t>Διαταραχή της όρεξης</a:t>
            </a:r>
          </a:p>
          <a:p>
            <a:r>
              <a:rPr lang="el-GR" dirty="0" smtClean="0"/>
              <a:t>Αυξημένη κατανάλωση τροφής</a:t>
            </a:r>
          </a:p>
          <a:p>
            <a:r>
              <a:rPr lang="el-GR" dirty="0" smtClean="0"/>
              <a:t>Θετικό ισοζύγιο ενέργειας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568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700" y="274638"/>
            <a:ext cx="8640599" cy="596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23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427308" cy="58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6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ρύθμιση της όρεξης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Βραχυπρόθεσμα:</a:t>
            </a:r>
          </a:p>
          <a:p>
            <a:pPr marL="514350" indent="-514350">
              <a:buAutoNum type="arabicPeriod"/>
            </a:pPr>
            <a:r>
              <a:rPr lang="el-GR" dirty="0" smtClean="0"/>
              <a:t>Γλυκόζη – ινσουλίνη – </a:t>
            </a:r>
            <a:r>
              <a:rPr lang="el-GR" dirty="0" err="1" smtClean="0"/>
              <a:t>γλυκαγόνη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err="1" smtClean="0"/>
              <a:t>Γκρελίνη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err="1" smtClean="0"/>
              <a:t>Οκυτοκίνη</a:t>
            </a:r>
            <a:endParaRPr lang="el-GR" dirty="0" smtClean="0"/>
          </a:p>
          <a:p>
            <a:r>
              <a:rPr lang="el-GR" dirty="0" smtClean="0"/>
              <a:t>Μακροπρόθεσμα</a:t>
            </a:r>
          </a:p>
          <a:p>
            <a:pPr marL="514350" indent="-514350">
              <a:buAutoNum type="arabicPeriod"/>
            </a:pPr>
            <a:r>
              <a:rPr lang="en-US" dirty="0" smtClean="0"/>
              <a:t>PYY</a:t>
            </a:r>
          </a:p>
          <a:p>
            <a:pPr marL="514350" indent="-514350">
              <a:buAutoNum type="arabicPeriod"/>
            </a:pPr>
            <a:r>
              <a:rPr lang="en-US" dirty="0" smtClean="0"/>
              <a:t>GLP-1</a:t>
            </a:r>
          </a:p>
          <a:p>
            <a:pPr marL="514350" indent="-514350">
              <a:buAutoNum type="arabicPeriod"/>
            </a:pPr>
            <a:r>
              <a:rPr lang="en-US" dirty="0" smtClean="0"/>
              <a:t>CCK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λεπτίνη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302147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</TotalTime>
  <Words>957</Words>
  <Application>Microsoft Office PowerPoint</Application>
  <PresentationFormat>Προβολή στην οθόνη (4:3)</PresentationFormat>
  <Paragraphs>240</Paragraphs>
  <Slides>44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44</vt:i4>
      </vt:variant>
    </vt:vector>
  </HeadingPairs>
  <TitlesOfParts>
    <vt:vector size="48" baseType="lpstr">
      <vt:lpstr>Arial</vt:lpstr>
      <vt:lpstr>Calibri</vt:lpstr>
      <vt:lpstr>CircularXXWeb</vt:lpstr>
      <vt:lpstr>Θέμα του Office</vt:lpstr>
      <vt:lpstr>Διατροφή – Εργαστήριο</vt:lpstr>
      <vt:lpstr>Θεματολογία διάλεξης</vt:lpstr>
      <vt:lpstr>Ορισμός και διάγνωση</vt:lpstr>
      <vt:lpstr>Όρια ΔΜΣ και ΠΜ</vt:lpstr>
      <vt:lpstr>Η παθογένεια της παχυσαρκίας</vt:lpstr>
      <vt:lpstr>Διαταραχή του μεταβολισμού και της όρεξης</vt:lpstr>
      <vt:lpstr>Παρουσίαση του PowerPoint</vt:lpstr>
      <vt:lpstr>Παρουσίαση του PowerPoint</vt:lpstr>
      <vt:lpstr>Η ρύθμιση της όρεξης</vt:lpstr>
      <vt:lpstr>Η αντίσταση στη λεπτίνη</vt:lpstr>
      <vt:lpstr>Παρουσίαση του PowerPoint</vt:lpstr>
      <vt:lpstr>Παρουσίαση του PowerPoint</vt:lpstr>
      <vt:lpstr>Το θετικό ισοζύγιο ενέργειας</vt:lpstr>
      <vt:lpstr>Το θετικό ισοζύγιο ενέργειας</vt:lpstr>
      <vt:lpstr>Τα αίτια εμφάνισης παχυσαρκίας</vt:lpstr>
      <vt:lpstr>Γενετικοί παράγοντες</vt:lpstr>
      <vt:lpstr>Prader Willi syndrome</vt:lpstr>
      <vt:lpstr>Επιγενετικοί παράγοντες</vt:lpstr>
      <vt:lpstr>Παρουσίαση του PowerPoint</vt:lpstr>
      <vt:lpstr>Τρόπος ζωής</vt:lpstr>
      <vt:lpstr>Παρουσίαση του PowerPoint</vt:lpstr>
      <vt:lpstr>Κοινωνικοί και οικονομικοί παράγοντες</vt:lpstr>
      <vt:lpstr>Ενδοκρινικοί διαταράκτες</vt:lpstr>
      <vt:lpstr>BPA</vt:lpstr>
      <vt:lpstr>Βιολογικοί παράγοντες</vt:lpstr>
      <vt:lpstr>Ghrelin</vt:lpstr>
      <vt:lpstr>Leaky Gut</vt:lpstr>
      <vt:lpstr>Φάρμακα</vt:lpstr>
      <vt:lpstr>Παθήσεις</vt:lpstr>
      <vt:lpstr>Ψυχολογικοί παράγοντες</vt:lpstr>
      <vt:lpstr>Θεραπεία</vt:lpstr>
      <vt:lpstr>Η Υγιεινοδιαιτητική αγωγή</vt:lpstr>
      <vt:lpstr>Φαρμακευτική αγωγή</vt:lpstr>
      <vt:lpstr>Βαριατρικές επεμβάσεις</vt:lpstr>
      <vt:lpstr>Gastric balloon</vt:lpstr>
      <vt:lpstr>Gastric Band</vt:lpstr>
      <vt:lpstr>Gastric sleeve</vt:lpstr>
      <vt:lpstr>Roux n Y Gastric by pass</vt:lpstr>
      <vt:lpstr>Η διατροφική θεραπευτική προσέγγιση</vt:lpstr>
      <vt:lpstr>Οι πιο δημοφιλείς προσεγγίσεις</vt:lpstr>
      <vt:lpstr>Οι πιο δημοφιλείς προσεγγίσεις</vt:lpstr>
      <vt:lpstr>Η διεπιστημονική προσέγγιση</vt:lpstr>
      <vt:lpstr>Homework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56</cp:revision>
  <dcterms:created xsi:type="dcterms:W3CDTF">2013-01-27T09:14:16Z</dcterms:created>
  <dcterms:modified xsi:type="dcterms:W3CDTF">2026-01-16T11:14:04Z</dcterms:modified>
  <cp:category/>
</cp:coreProperties>
</file>