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57" r:id="rId2"/>
    <p:sldId id="256" r:id="rId3"/>
    <p:sldId id="406" r:id="rId4"/>
    <p:sldId id="407" r:id="rId5"/>
    <p:sldId id="432" r:id="rId6"/>
    <p:sldId id="308" r:id="rId7"/>
    <p:sldId id="438" r:id="rId8"/>
    <p:sldId id="440" r:id="rId9"/>
    <p:sldId id="441" r:id="rId10"/>
    <p:sldId id="442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323" r:id="rId36"/>
    <p:sldId id="433" r:id="rId37"/>
    <p:sldId id="347" r:id="rId38"/>
    <p:sldId id="348" r:id="rId39"/>
    <p:sldId id="326" r:id="rId40"/>
    <p:sldId id="339" r:id="rId41"/>
    <p:sldId id="340" r:id="rId42"/>
    <p:sldId id="341" r:id="rId43"/>
    <p:sldId id="342" r:id="rId44"/>
    <p:sldId id="343" r:id="rId45"/>
    <p:sldId id="434" r:id="rId46"/>
    <p:sldId id="435" r:id="rId47"/>
    <p:sldId id="436" r:id="rId48"/>
    <p:sldId id="405" r:id="rId49"/>
    <p:sldId id="330" r:id="rId50"/>
    <p:sldId id="349" r:id="rId51"/>
    <p:sldId id="363" r:id="rId52"/>
    <p:sldId id="358" r:id="rId53"/>
    <p:sldId id="364" r:id="rId54"/>
    <p:sldId id="365" r:id="rId55"/>
    <p:sldId id="366" r:id="rId56"/>
    <p:sldId id="372" r:id="rId57"/>
    <p:sldId id="395" r:id="rId58"/>
    <p:sldId id="394" r:id="rId59"/>
    <p:sldId id="376" r:id="rId60"/>
    <p:sldId id="396" r:id="rId61"/>
    <p:sldId id="397" r:id="rId62"/>
    <p:sldId id="398" r:id="rId63"/>
    <p:sldId id="399" r:id="rId64"/>
    <p:sldId id="400" r:id="rId65"/>
    <p:sldId id="401" r:id="rId66"/>
    <p:sldId id="377" r:id="rId67"/>
    <p:sldId id="404" r:id="rId68"/>
    <p:sldId id="378" r:id="rId69"/>
    <p:sldId id="380" r:id="rId70"/>
    <p:sldId id="381" r:id="rId71"/>
    <p:sldId id="383" r:id="rId72"/>
    <p:sldId id="384" r:id="rId73"/>
    <p:sldId id="385" r:id="rId74"/>
    <p:sldId id="387" r:id="rId75"/>
    <p:sldId id="388" r:id="rId76"/>
    <p:sldId id="389" r:id="rId77"/>
    <p:sldId id="390" r:id="rId78"/>
    <p:sldId id="391" r:id="rId79"/>
    <p:sldId id="392" r:id="rId80"/>
    <p:sldId id="302" r:id="rId81"/>
    <p:sldId id="437" r:id="rId82"/>
    <p:sldId id="367" r:id="rId8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>
      <p:cViewPr varScale="1">
        <p:scale>
          <a:sx n="120" d="100"/>
          <a:sy n="120" d="100"/>
        </p:scale>
        <p:origin x="19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424"/>
    </p:cViewPr>
  </p:sorterViewPr>
  <p:notesViewPr>
    <p:cSldViewPr>
      <p:cViewPr varScale="1">
        <p:scale>
          <a:sx n="84" d="100"/>
          <a:sy n="84" d="100"/>
        </p:scale>
        <p:origin x="-113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46FEA378-E47B-60B6-2F78-7D66E14C68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8612F501-70D1-3843-E797-0D1E5956612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20164" name="Rectangle 4">
            <a:extLst>
              <a:ext uri="{FF2B5EF4-FFF2-40B4-BE49-F238E27FC236}">
                <a16:creationId xmlns:a16="http://schemas.microsoft.com/office/drawing/2014/main" id="{B498CA78-2BE0-A4CC-9096-24246C97BE7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20165" name="Rectangle 5">
            <a:extLst>
              <a:ext uri="{FF2B5EF4-FFF2-40B4-BE49-F238E27FC236}">
                <a16:creationId xmlns:a16="http://schemas.microsoft.com/office/drawing/2014/main" id="{2CDFECAC-E8EC-941C-D4BD-9E15AB7D639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0322DB-4E2F-8E4E-AD50-1CDCADBE96BA}" type="slidenum">
              <a:rPr lang="fr-FR" altLang="en-GR"/>
              <a:pPr/>
              <a:t>‹#›</a:t>
            </a:fld>
            <a:endParaRPr lang="fr-F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D6163CB-62B8-8365-FE2D-34A48454B0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7C68A44-8903-AEDD-D852-2F659305EED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260B01B-EED4-87F7-E920-B9DA34DF46B5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A8B864F-F101-7CF0-F192-EECFD259E5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GR"/>
              <a:t>Cliquez pour modifier les styles du texte du masque</a:t>
            </a:r>
          </a:p>
          <a:p>
            <a:pPr lvl="1"/>
            <a:r>
              <a:rPr lang="fr-FR" altLang="en-GR"/>
              <a:t>Deuxième niveau</a:t>
            </a:r>
          </a:p>
          <a:p>
            <a:pPr lvl="2"/>
            <a:r>
              <a:rPr lang="fr-FR" altLang="en-GR"/>
              <a:t>Troisième niveau</a:t>
            </a:r>
          </a:p>
          <a:p>
            <a:pPr lvl="3"/>
            <a:r>
              <a:rPr lang="fr-FR" altLang="en-GR"/>
              <a:t>Quatrième niveau</a:t>
            </a:r>
          </a:p>
          <a:p>
            <a:pPr lvl="4"/>
            <a:r>
              <a:rPr lang="fr-FR" altLang="en-GR"/>
              <a:t>Cinquième niveau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9853EA73-2B69-57C7-319F-D0D0A033D9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236145D-A025-175A-3BEB-C1D825310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CDB1CF-88DA-2848-B518-72F55B432AEA}" type="slidenum">
              <a:rPr lang="fr-FR" altLang="en-GR"/>
              <a:pPr/>
              <a:t>‹#›</a:t>
            </a:fld>
            <a:endParaRPr lang="fr-F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092A2AFA-C382-0655-C30C-F793725C1B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05145B-B1B5-134A-AE08-EF1EBF7F46B2}" type="slidenum">
              <a:rPr lang="fr-FR" altLang="en-GR" sz="1200"/>
              <a:pPr/>
              <a:t>1</a:t>
            </a:fld>
            <a:endParaRPr lang="fr-FR" altLang="en-GR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0074000-D1DA-5487-6FCC-7EC835C296A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6AA6D3D-D714-E297-DEC6-1D4A224A332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2711ED87-7ECA-FB0A-302A-D687F6732C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1E4A72-D3BE-F846-9391-816D72993CEC}" type="slidenum">
              <a:rPr lang="fr-FR" altLang="en-GR" sz="1200"/>
              <a:pPr/>
              <a:t>14</a:t>
            </a:fld>
            <a:endParaRPr lang="fr-FR" altLang="en-GR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7871972-9EF7-7725-2556-659FEDFF7C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F931B90-54E4-908E-3D54-2F352F43FFB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8C8F82EA-7FBD-D671-F8A6-14DE0B43F4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816171-111E-8F48-84FB-21FA2AC590E4}" type="slidenum">
              <a:rPr lang="fr-FR" altLang="en-GR" sz="1200"/>
              <a:pPr/>
              <a:t>15</a:t>
            </a:fld>
            <a:endParaRPr lang="fr-FR" altLang="en-GR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6AC8053-B479-063D-B02F-E81F2CF8ED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C1A7693-A27B-4A92-ED9F-15A049E2283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24883699-4C5B-9372-4576-869262ABF2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44BAFB-C402-ED49-AB3C-66910005F90F}" type="slidenum">
              <a:rPr lang="fr-FR" altLang="en-GR" sz="1200"/>
              <a:pPr/>
              <a:t>16</a:t>
            </a:fld>
            <a:endParaRPr lang="fr-FR" altLang="en-GR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707F27D0-5297-7FEE-367F-D3B0F53514B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40FDB8B-BD3F-84B5-C99F-D32F63049E5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0B9F8F69-72C3-3118-21FC-1C03E74F24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DA1B87-183F-B443-8D00-7B186BCA3A3B}" type="slidenum">
              <a:rPr lang="fr-FR" altLang="en-GR" sz="1200"/>
              <a:pPr/>
              <a:t>17</a:t>
            </a:fld>
            <a:endParaRPr lang="fr-FR" altLang="en-GR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B87A2EB-40CB-D742-AA8D-E5DE7B5B3E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23C8F6C-9356-5150-47CB-80196CE6F17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893638FE-54EB-E160-B484-B52B2F1E12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FB575E-CD89-A84B-A193-023E37229A15}" type="slidenum">
              <a:rPr lang="fr-FR" altLang="en-GR" sz="1200"/>
              <a:pPr/>
              <a:t>18</a:t>
            </a:fld>
            <a:endParaRPr lang="fr-FR" altLang="en-GR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536D2848-C35E-1FF2-B254-4E6B5ECC69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791B7CD3-051E-F29D-C9C2-F0C368E9815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1ECA6069-F81F-149C-3F2E-7E5485A0C6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D10585-05B4-1B47-99F6-C7F2B34010CC}" type="slidenum">
              <a:rPr lang="fr-FR" altLang="en-GR" sz="1200"/>
              <a:pPr/>
              <a:t>19</a:t>
            </a:fld>
            <a:endParaRPr lang="fr-FR" altLang="en-GR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57AED1A-125C-0075-3977-65DD796F2D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BCB7872-E0BA-15B9-4222-5BA743D8260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72BD775-98DC-0535-091A-3A339450C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3F252A-295C-3A49-8A07-1EA392C4AFF7}" type="slidenum">
              <a:rPr lang="fr-FR" altLang="en-GR" sz="1200"/>
              <a:pPr/>
              <a:t>20</a:t>
            </a:fld>
            <a:endParaRPr lang="fr-FR" altLang="en-GR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3A6AB3DE-89E7-B318-00CF-D3A87EE285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EC0A654-83F5-F3BE-9425-16596087FA6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BA566CD6-CD73-463F-7CBE-CD1382B277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764482-2F3E-9642-8C72-B4BF98BFDD81}" type="slidenum">
              <a:rPr lang="fr-FR" altLang="en-GR" sz="1200"/>
              <a:pPr/>
              <a:t>21</a:t>
            </a:fld>
            <a:endParaRPr lang="fr-FR" altLang="en-GR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3092C62-4116-0A74-8401-8EF282DF40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27BDC4D4-082E-E530-E087-7E15E38C58E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CB1D1571-6468-6070-B6BB-886AC51C7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78CE1F-05BB-EB43-9B7F-D7B017554467}" type="slidenum">
              <a:rPr lang="fr-FR" altLang="en-GR" sz="1200"/>
              <a:pPr/>
              <a:t>22</a:t>
            </a:fld>
            <a:endParaRPr lang="fr-FR" altLang="en-GR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7CF3FA43-99B1-4CAC-24A5-52DDEB59B0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83BA1D95-20D7-75EE-75AE-30B6A94E7CD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290634F6-F4B6-6735-2713-EFABE1FB2E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537A66-49E8-F141-997D-6D8AF0FB20E3}" type="slidenum">
              <a:rPr lang="fr-FR" altLang="en-GR" sz="1200"/>
              <a:pPr/>
              <a:t>23</a:t>
            </a:fld>
            <a:endParaRPr lang="fr-FR" altLang="en-GR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A8AD821A-614D-FE42-AAC9-119D01028B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526B0813-4552-AF54-F55F-5460B518C8C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0598E38-29F0-CE43-47F9-41B414E0A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68095D-675A-C642-9F1A-76DF78C8FA73}" type="slidenum">
              <a:rPr lang="fr-FR" altLang="en-GR" sz="1200"/>
              <a:pPr/>
              <a:t>2</a:t>
            </a:fld>
            <a:endParaRPr lang="fr-FR" altLang="en-GR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A8DBAC0-921F-D68D-889F-26A1C6B3F69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CD1DF52-B155-38B8-F921-FDF56DADD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36FFD36-C46B-26DC-B942-70EFBCBB44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43DA67-7142-CB40-A70D-820DA22D3E9F}" type="slidenum">
              <a:rPr lang="fr-FR" altLang="en-GR" sz="1200"/>
              <a:pPr/>
              <a:t>24</a:t>
            </a:fld>
            <a:endParaRPr lang="fr-FR" altLang="en-GR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67F2F6-2E3E-CF4C-5652-9B0C881BACF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2E16FB61-2C7B-9178-C8E1-3DC1606ED89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B292C0A-2917-DA97-6AA7-C6C6F93A4E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B3F55C-F1C5-0444-80FC-55386E0F0181}" type="slidenum">
              <a:rPr lang="fr-FR" altLang="en-GR" sz="1200"/>
              <a:pPr/>
              <a:t>25</a:t>
            </a:fld>
            <a:endParaRPr lang="fr-FR" altLang="en-GR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B2B7666C-9370-53A9-7F20-1033CB0B60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2F9565BC-81EB-3A11-8E04-9673F49D95E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551F7CD4-2728-A14F-28B1-58E150AA11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1DC871-D872-3E43-BC5D-511555D0A4CE}" type="slidenum">
              <a:rPr lang="fr-FR" altLang="en-GR" sz="1200"/>
              <a:pPr/>
              <a:t>26</a:t>
            </a:fld>
            <a:endParaRPr lang="fr-FR" altLang="en-GR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FA54FD43-5CA9-D044-F6B9-5F7BB02ECD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25B2507-BA40-5889-35A5-0C90C40AC16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0AC913D7-49AF-394A-7512-CD7088DC2C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B02735-D84E-B54B-A104-AC2A85801E8A}" type="slidenum">
              <a:rPr lang="fr-FR" altLang="en-GR" sz="1200"/>
              <a:pPr/>
              <a:t>27</a:t>
            </a:fld>
            <a:endParaRPr lang="fr-FR" altLang="en-GR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E071EFF0-F2EE-B6ED-4676-31C2E14C07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F8FB4964-84F8-EB3A-0C39-94A4F43A12C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700D12B6-B563-AE96-2EF8-DE6DCA0F8E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D112BB-616B-BF4C-9313-8DDF06760842}" type="slidenum">
              <a:rPr lang="fr-FR" altLang="en-GR" sz="1200"/>
              <a:pPr/>
              <a:t>28</a:t>
            </a:fld>
            <a:endParaRPr lang="fr-FR" altLang="en-GR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F7042708-256A-7434-E893-C21A408E30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2E8C79A-6882-2FA6-AA17-285B902267B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7E106528-7B5F-6427-129F-3079291C44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8883479-1AE9-7949-9C7F-E34C011B52B9}" type="slidenum">
              <a:rPr lang="fr-FR" altLang="en-GR" sz="1200"/>
              <a:pPr/>
              <a:t>29</a:t>
            </a:fld>
            <a:endParaRPr lang="fr-FR" altLang="en-GR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B7C58BBF-2360-3C71-7DF2-13F94531568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043010B2-2D20-7B29-74D9-39536AF887E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93BE0B98-27E4-D8F2-43E2-6B6232B47F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EE39F5-A4C2-1745-9B5E-755B71A7B655}" type="slidenum">
              <a:rPr lang="fr-FR" altLang="en-GR" sz="1200"/>
              <a:pPr/>
              <a:t>30</a:t>
            </a:fld>
            <a:endParaRPr lang="fr-FR" altLang="en-GR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48CDF59D-356B-9E64-30FC-B38A0B4DAF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73E047D1-6FF1-771D-1B22-5C8BC75A6B7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816DC698-3BB5-331D-A5E1-32F15A05EC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931E2B-7049-234F-9048-361CF5A2DEFD}" type="slidenum">
              <a:rPr lang="fr-FR" altLang="en-GR" sz="1200"/>
              <a:pPr/>
              <a:t>31</a:t>
            </a:fld>
            <a:endParaRPr lang="fr-FR" altLang="en-GR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8B93D2B1-4D89-5DF4-45B8-2FBF264DA2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04F0CAA-2738-2298-0DBD-A9EC8E09B7C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1C0F1D4F-04B0-2533-0FA2-DA8E22BA77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8B5217-64CB-CA4C-A94B-1E0112FA573F}" type="slidenum">
              <a:rPr lang="fr-FR" altLang="en-GR" sz="1200"/>
              <a:pPr/>
              <a:t>32</a:t>
            </a:fld>
            <a:endParaRPr lang="fr-FR" altLang="en-GR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8E75D54F-7F80-461A-D50C-EA5459D1FF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50A8EE2E-7742-76A8-53CB-4A20AFC80E3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3591C7A6-9A1D-2083-7DCE-D8FB8710BE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CBB00D-7267-C14D-8931-75B0316C1C4D}" type="slidenum">
              <a:rPr lang="fr-FR" altLang="en-GR" sz="1200"/>
              <a:pPr/>
              <a:t>33</a:t>
            </a:fld>
            <a:endParaRPr lang="fr-FR" altLang="en-GR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BB4CA973-8C39-B624-7F25-86B52BC05F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47C5581-5189-D6C2-1811-D8468A2FE28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9AD1F623-69BD-32AA-A335-D394146C84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1E4FC5-379F-494C-831D-F59A0497DD8F}" type="slidenum">
              <a:rPr lang="fr-FR" altLang="en-GR" sz="1200"/>
              <a:pPr/>
              <a:t>3</a:t>
            </a:fld>
            <a:endParaRPr lang="fr-FR" altLang="en-GR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BF9C84A5-2ABE-A370-4BC1-9210E80D937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7D4587A-21F7-5D4B-73BB-71D9EEB7E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C9C2AF2B-E258-1555-0D0B-384523DE65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CD022F-E5D2-114F-9D25-0F1E5A3DC2F2}" type="slidenum">
              <a:rPr lang="fr-FR" altLang="en-GR" sz="1200"/>
              <a:pPr/>
              <a:t>34</a:t>
            </a:fld>
            <a:endParaRPr lang="fr-FR" altLang="en-GR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D117342-B8B1-519C-3F60-0135AB5538E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84C6FDE-DCA9-6580-ADB7-38349C23608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FBE9B7CC-2094-8F5D-3339-78F06173B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D11134-F18E-3E4B-8A71-096F91EA8721}" type="slidenum">
              <a:rPr lang="fr-FR" altLang="en-GR" sz="1200"/>
              <a:pPr/>
              <a:t>35</a:t>
            </a:fld>
            <a:endParaRPr lang="fr-FR" altLang="en-GR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0A9D6057-0CBF-66C8-D9F4-1DCFFFC607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3D6F9A8-D1CD-4B56-AAC9-CCFA333E4B8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7DD9A470-C342-6848-6476-210926C8AE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3104A4A-2F6E-C143-BA25-3FA25A31F747}" type="slidenum">
              <a:rPr lang="fr-FR" altLang="en-GR" sz="1200"/>
              <a:pPr/>
              <a:t>36</a:t>
            </a:fld>
            <a:endParaRPr lang="fr-FR" altLang="en-GR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FF0F7A44-D00C-E37C-F638-623CF3BE17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7C5AD9D2-00A6-0E45-1890-D602708D524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F6EF8593-9798-C7AF-8D98-45FF80CE27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0DE32BA-0E8F-684D-9F78-FD475072783C}" type="slidenum">
              <a:rPr lang="fr-FR" altLang="en-GR" sz="1200"/>
              <a:pPr/>
              <a:t>37</a:t>
            </a:fld>
            <a:endParaRPr lang="fr-FR" altLang="en-GR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A7565905-8A5B-5811-5E12-253903BE1D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D69C786B-514D-568D-CDC3-7E2B51023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5BC710AC-0BC2-91C3-5B9B-89F8E031F8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31DC40-DCB5-AB41-9118-0DBAD40B6679}" type="slidenum">
              <a:rPr lang="fr-FR" altLang="en-GR" sz="1200"/>
              <a:pPr/>
              <a:t>38</a:t>
            </a:fld>
            <a:endParaRPr lang="fr-FR" altLang="en-GR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F1C8376F-6EA5-AC0E-F34F-3084261A02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311B6B0B-7EB2-EAFE-7BFA-045B731B4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550D76CC-4306-48D4-6AD3-EF7FCA31A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4C5C34-F982-A447-BF9E-89E53244E80F}" type="slidenum">
              <a:rPr lang="fr-FR" altLang="en-GR" sz="1200"/>
              <a:pPr/>
              <a:t>39</a:t>
            </a:fld>
            <a:endParaRPr lang="fr-FR" altLang="en-GR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664CD38D-2A33-FDAD-A84A-09F1203453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47924E1E-F17B-64C0-5F89-B3A3DD9641C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35D39727-CC48-5B5E-4CA2-399CD1B86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BE51412-732B-744A-A742-A4044C897F7C}" type="slidenum">
              <a:rPr lang="fr-FR" altLang="en-GR" sz="1200"/>
              <a:pPr/>
              <a:t>40</a:t>
            </a:fld>
            <a:endParaRPr lang="fr-FR" altLang="en-GR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80293651-C06E-58EF-AA56-4D366AD00C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F91A966B-AEEF-1341-A33F-2632952D4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368A9C21-F519-3E93-0A39-ED3B9F95B4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4B797F-61C5-5648-AB39-95221E27931A}" type="slidenum">
              <a:rPr lang="fr-FR" altLang="en-GR" sz="1200"/>
              <a:pPr/>
              <a:t>41</a:t>
            </a:fld>
            <a:endParaRPr lang="fr-FR" altLang="en-GR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40E689E0-7AA0-1C0B-E646-6223137753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93421D8-1107-010D-B04B-44409EC3D4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7F634464-80C8-CFE7-FFBC-4B76AE54E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778D0E6-B128-754D-B4B6-8D4399D58300}" type="slidenum">
              <a:rPr lang="fr-FR" altLang="en-GR" sz="1200"/>
              <a:pPr/>
              <a:t>42</a:t>
            </a:fld>
            <a:endParaRPr lang="fr-FR" altLang="en-GR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451AB57D-8DD2-F431-67EA-32BCCBBB13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AD9BAF96-7F19-157F-DA2B-44A273265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FE4D8755-979F-E5D5-E659-69260B8773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A25DB2-9551-AA48-A66E-E6B3F1EB6EAB}" type="slidenum">
              <a:rPr lang="fr-FR" altLang="en-GR" sz="1200"/>
              <a:pPr/>
              <a:t>43</a:t>
            </a:fld>
            <a:endParaRPr lang="fr-FR" altLang="en-GR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452D5DF2-8C67-F19B-FF7E-D8F63B5C1C3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57A9801-B88D-70E1-E8E1-180B9CAEEC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9086A59F-5741-81B7-C1C2-F1751DEADA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74854A-4CB8-7047-884A-6E2CDC2C39B9}" type="slidenum">
              <a:rPr lang="fr-FR" altLang="en-GR" sz="1200"/>
              <a:pPr/>
              <a:t>4</a:t>
            </a:fld>
            <a:endParaRPr lang="fr-FR" altLang="en-GR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5E21BD0-FBC1-350F-8ACD-A096F96FC0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183C47B-FD01-303F-D09E-B81B7255F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4BEA1EAB-4CD6-90C9-0860-FEA6CED99A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45BCE4-8819-314A-B228-738197B08C34}" type="slidenum">
              <a:rPr lang="fr-FR" altLang="en-GR" sz="1200"/>
              <a:pPr/>
              <a:t>44</a:t>
            </a:fld>
            <a:endParaRPr lang="fr-FR" altLang="en-GR" sz="120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F40FA860-14FF-6088-2FB9-B3203DB055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A8B04C5D-631F-B413-5BA3-896706534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8EEF332F-EC1D-25D9-0B95-580ADCAA5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C2CDB2-5136-2E46-922E-87DA1DC700ED}" type="slidenum">
              <a:rPr lang="fr-FR" altLang="en-GR" sz="1200"/>
              <a:pPr/>
              <a:t>45</a:t>
            </a:fld>
            <a:endParaRPr lang="fr-FR" altLang="en-GR" sz="120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039ACF8B-B525-B6B8-FB8B-BAF879EFAA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C5034BEF-076F-A301-08F7-E44D24379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12371036-E6B0-4A11-CE91-DBCA16B031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53C044-E54F-274C-8D23-CA66210D1CC6}" type="slidenum">
              <a:rPr lang="fr-FR" altLang="en-GR" sz="1200"/>
              <a:pPr/>
              <a:t>46</a:t>
            </a:fld>
            <a:endParaRPr lang="fr-FR" altLang="en-GR" sz="120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58CA851C-80AE-AFCF-DC8D-C172D30AA0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D4C162E5-D3A3-B4D9-FC33-754785C13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553A49C5-AB36-ADF6-DAD9-8350CD9E8B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A721235-2493-2C41-B118-742B909D7AA0}" type="slidenum">
              <a:rPr lang="fr-FR" altLang="en-GR" sz="1200"/>
              <a:pPr/>
              <a:t>47</a:t>
            </a:fld>
            <a:endParaRPr lang="fr-FR" altLang="en-GR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3177889B-3EB5-755F-8B2D-7BC38A0C0F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FAEB3882-A1FA-9396-145E-8B16D9525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777218F9-E02B-C508-938B-B291F1A3CC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BF794E6-6EA0-7045-843D-CD48F419B13D}" type="slidenum">
              <a:rPr lang="fr-FR" altLang="en-GR" sz="1200"/>
              <a:pPr/>
              <a:t>48</a:t>
            </a:fld>
            <a:endParaRPr lang="fr-FR" altLang="en-GR" sz="12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617D7677-84CD-DDAF-6C7B-65BC0CA426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4523072-FA84-7D9F-4616-0CBE2F6E4E5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DBA26705-2C58-7B70-8A11-2A6D8BDDE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630C01-40C7-2846-9DBE-0B5E6CEC99BF}" type="slidenum">
              <a:rPr lang="fr-FR" altLang="en-GR" sz="1200"/>
              <a:pPr/>
              <a:t>49</a:t>
            </a:fld>
            <a:endParaRPr lang="fr-FR" altLang="en-GR" sz="12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25FAAB83-6D59-FA69-C80C-AEDA0A8F34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5DFCC7A-FB9C-0D79-F5A8-8E541BD077C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91E9FC0C-72C8-36FC-04C4-18E6936FB0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5413ED-ED44-6B43-BBAC-D96E792A624F}" type="slidenum">
              <a:rPr lang="fr-FR" altLang="en-GR" sz="1200"/>
              <a:pPr/>
              <a:t>50</a:t>
            </a:fld>
            <a:endParaRPr lang="fr-FR" altLang="en-GR" sz="120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1CDE040F-0958-AA22-D9AD-F03BEA73B60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507537E5-B5CE-BA72-6822-02F55DA99B4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29F5BBC7-DFB7-0110-8E8B-6043D28FA7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97B18C-2DF4-964F-919C-318BDAD70B25}" type="slidenum">
              <a:rPr lang="fr-FR" altLang="en-GR" sz="1200"/>
              <a:pPr/>
              <a:t>51</a:t>
            </a:fld>
            <a:endParaRPr lang="fr-FR" altLang="en-GR" sz="1200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466A1B68-4F41-AA02-AECD-E770A66CE4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DB28A5D2-98B6-C80D-E174-2F659521D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6602A059-8660-720E-45C4-A6C590ED7D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ED50EA-A89B-FA48-A68E-959C86519547}" type="slidenum">
              <a:rPr lang="fr-FR" altLang="en-GR" sz="1200"/>
              <a:pPr/>
              <a:t>52</a:t>
            </a:fld>
            <a:endParaRPr lang="fr-FR" altLang="en-GR" sz="12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16795253-ED30-5395-EA42-BC1C568BAC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CD43AF21-1C33-6D57-7E4A-07234263F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4EBDA490-312A-4268-54BA-36512709A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CF3889-9984-2F40-ABA3-A8D0ADE7815F}" type="slidenum">
              <a:rPr lang="fr-FR" altLang="en-GR" sz="1200"/>
              <a:pPr/>
              <a:t>53</a:t>
            </a:fld>
            <a:endParaRPr lang="fr-FR" altLang="en-GR" sz="12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F075C4A2-435D-9A3E-4D33-2A5FD9B871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AEF3ECF0-AE00-7F2D-5396-071F13649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B5C4EF19-ED57-C047-CDBE-D5AAD92FC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29F8BB-7C19-324A-B968-D50B3B6D33B6}" type="slidenum">
              <a:rPr lang="fr-FR" altLang="en-GR" sz="1200"/>
              <a:pPr/>
              <a:t>5</a:t>
            </a:fld>
            <a:endParaRPr lang="fr-FR" altLang="en-GR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B1BC0E7-57C4-E7F4-419B-ED125874E2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D3F6B72-656A-55AF-166C-782962C488B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CEFEFC51-CBCC-85CA-337B-3FF9C70A04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89A60A-26C4-EA47-8E89-38288EB437CF}" type="slidenum">
              <a:rPr lang="fr-FR" altLang="en-GR" sz="1200"/>
              <a:pPr/>
              <a:t>54</a:t>
            </a:fld>
            <a:endParaRPr lang="fr-FR" altLang="en-GR" sz="1200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32F83FB2-2C57-AB4C-A676-E28609CD5D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A3007156-3E73-A18C-4BC3-D73062FA86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6D1C7156-24C7-F23B-CB19-0AB3DEC20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DC4912-12CF-A147-93A6-46478DEF66FD}" type="slidenum">
              <a:rPr lang="fr-FR" altLang="en-GR" sz="1200"/>
              <a:pPr/>
              <a:t>55</a:t>
            </a:fld>
            <a:endParaRPr lang="fr-FR" altLang="en-GR" sz="120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2A01008C-67F6-F8B0-4350-147365B232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A23F094E-ACD9-7B28-CD3D-C04E7EC2523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00997EF0-AF8F-A1E2-C32E-B94F85A8C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2BE15D-8878-BE4C-9EF3-3E3522E85899}" type="slidenum">
              <a:rPr lang="fr-FR" altLang="en-GR" sz="1200"/>
              <a:pPr/>
              <a:t>56</a:t>
            </a:fld>
            <a:endParaRPr lang="fr-FR" altLang="en-GR" sz="1200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82A9D72D-0051-78E9-5A2F-1AC39214B1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FEB26897-BF7C-B71B-C987-3BE35F3A732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56C0C881-AC35-B295-8939-DC601E73E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3D8C34E-85D3-ED41-8C7E-025819835773}" type="slidenum">
              <a:rPr lang="fr-FR" altLang="en-GR" sz="1200"/>
              <a:pPr/>
              <a:t>57</a:t>
            </a:fld>
            <a:endParaRPr lang="fr-FR" altLang="en-GR" sz="1200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EF2C15D1-B955-05F0-4CBF-EAC68BDA60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BF1E97FD-4720-8252-9EA0-69753B30BF5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9D50E762-99AB-F37F-7EEE-24197C16E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FA16B39-991D-4A48-9A2E-730483CF5374}" type="slidenum">
              <a:rPr lang="fr-FR" altLang="en-GR" sz="1200"/>
              <a:pPr/>
              <a:t>58</a:t>
            </a:fld>
            <a:endParaRPr lang="fr-FR" altLang="en-GR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1944142A-9663-6421-4BD1-CB49E44F1E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DE793FFA-CFD2-CD9D-695A-C3268FD004D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84A752B9-9593-33F8-84D7-5F6D66E521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0978C7-29EA-DF4C-B471-01592E2DB0A1}" type="slidenum">
              <a:rPr lang="fr-FR" altLang="en-GR" sz="1200"/>
              <a:pPr/>
              <a:t>59</a:t>
            </a:fld>
            <a:endParaRPr lang="fr-FR" altLang="en-GR" sz="1200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9E88C3D5-493C-5D9C-BEAD-C63BE9E8E9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9565DEC6-C6D7-8D4A-BC78-FC9EDBE4CE9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DF6A3BA7-9969-F5D1-E9AF-5F30E65F4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4BA3C6-E16C-E540-88EE-140AB246CA95}" type="slidenum">
              <a:rPr lang="fr-FR" altLang="en-GR" sz="1200"/>
              <a:pPr/>
              <a:t>60</a:t>
            </a:fld>
            <a:endParaRPr lang="fr-FR" altLang="en-GR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7ACB1F62-CF30-35B9-0CE8-7648340C421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9728DE16-EDE4-86A3-339A-369156E983C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79C88A42-96FA-ADDA-BAB6-EA2414432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31CE5B8-8C87-A149-B21F-43612265EBE1}" type="slidenum">
              <a:rPr lang="fr-FR" altLang="en-GR" sz="1200"/>
              <a:pPr/>
              <a:t>61</a:t>
            </a:fld>
            <a:endParaRPr lang="fr-FR" altLang="en-GR" sz="1200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633559F1-ACE8-9B12-3789-BD6DA06A7A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A3A391DF-7D24-C556-3080-8B7DC96BE8F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E39E9F66-155B-7AF1-54DF-C49051FB55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A284A4-9B47-7E49-B2D0-E3A8F803F39B}" type="slidenum">
              <a:rPr lang="fr-FR" altLang="en-GR" sz="1200"/>
              <a:pPr/>
              <a:t>62</a:t>
            </a:fld>
            <a:endParaRPr lang="fr-FR" altLang="en-GR" sz="120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7FF5377E-F2E6-E976-7BD9-A54BEF907B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DD2767F7-DFCA-35E4-8558-1C8D776B789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E20F4E47-720A-53BA-431F-778599272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9298A4-CFDE-DD46-AC1D-6FFDBB01960B}" type="slidenum">
              <a:rPr lang="fr-FR" altLang="en-GR" sz="1200"/>
              <a:pPr/>
              <a:t>63</a:t>
            </a:fld>
            <a:endParaRPr lang="fr-FR" altLang="en-GR" sz="120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60930E4B-EEC9-F488-3718-E0459D9F76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0925F27B-A1AF-5E53-F21E-8E9ACC100BD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B9D07F9D-7A8F-FC21-C7B2-0B15589227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912CAC-7E4B-9545-ABFE-94482ADF7013}" type="slidenum">
              <a:rPr lang="fr-FR" altLang="en-GR" sz="1200"/>
              <a:pPr/>
              <a:t>6</a:t>
            </a:fld>
            <a:endParaRPr lang="fr-FR" altLang="en-GR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02D38D6F-7E79-DFFB-48FA-E4F30847F74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98119C2-B8B7-87A5-ABD0-BDE6302478A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DF28170C-7536-28DC-330C-3586957752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73FFB46-D7F6-E94C-96AC-CFB766AF52CE}" type="slidenum">
              <a:rPr lang="fr-FR" altLang="en-GR" sz="1200"/>
              <a:pPr/>
              <a:t>64</a:t>
            </a:fld>
            <a:endParaRPr lang="fr-FR" altLang="en-GR" sz="12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7656B0B7-D433-0A99-93E8-F005B870F0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E9B4E639-6D7E-CBA4-0B95-1D85018F980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7160EAFB-0BF5-7096-20BA-A8BED8789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93F136-1745-3241-9DAF-8FB075A6292C}" type="slidenum">
              <a:rPr lang="fr-FR" altLang="en-GR" sz="1200"/>
              <a:pPr/>
              <a:t>65</a:t>
            </a:fld>
            <a:endParaRPr lang="fr-FR" altLang="en-GR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CFC3654D-3477-7970-446C-74446DB733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CA5D74CF-788A-2E8C-4FA8-31580E09090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D303160B-E7B5-07C2-DFED-44C2D4E461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FD0FC5-7212-6547-9A73-C4C444D6B8D4}" type="slidenum">
              <a:rPr lang="fr-FR" altLang="en-GR" sz="1200"/>
              <a:pPr/>
              <a:t>66</a:t>
            </a:fld>
            <a:endParaRPr lang="fr-FR" altLang="en-GR" sz="12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E329B637-8F2F-E627-323F-4CD0A245FF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1415FD9A-C915-AF0A-E34D-4FE89ED0C46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67E15744-2166-1118-ECA3-8BB0295642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92BB6F-0278-BE40-811A-4A77620F5EAD}" type="slidenum">
              <a:rPr lang="fr-FR" altLang="en-GR" sz="1200"/>
              <a:pPr/>
              <a:t>67</a:t>
            </a:fld>
            <a:endParaRPr lang="fr-FR" altLang="en-GR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4922F431-37F0-AD89-FA05-C8B4B667A2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3EC790DD-3D09-8447-1B14-6A6DF609139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EDB669EA-8559-5DA6-16C9-AE97F8BE33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884F7B-9757-C445-8158-52B2AD0DD0B0}" type="slidenum">
              <a:rPr lang="fr-FR" altLang="en-GR" sz="1200"/>
              <a:pPr/>
              <a:t>68</a:t>
            </a:fld>
            <a:endParaRPr lang="fr-FR" altLang="en-GR" sz="120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0E7B8325-DEE9-DB57-E279-0B1D530F50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678EE4D8-8CDE-7C65-797F-E2A2881BF89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DF1B4C93-1DBF-40EF-608E-86A1F0698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1A4EDD-E122-8F46-814A-A9C9EF3DAF5D}" type="slidenum">
              <a:rPr lang="fr-FR" altLang="en-GR" sz="1200"/>
              <a:pPr/>
              <a:t>69</a:t>
            </a:fld>
            <a:endParaRPr lang="fr-FR" altLang="en-GR" sz="120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642AED65-5A94-FE62-9A44-F5DE612552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DAF03AF9-84C9-7424-77D9-834347FCDBE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69A764D9-FCAA-4C9F-5D05-156D534CD8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4CDADD-FAB1-F040-B8C8-0916595DF6B8}" type="slidenum">
              <a:rPr lang="fr-FR" altLang="en-GR" sz="1200"/>
              <a:pPr/>
              <a:t>70</a:t>
            </a:fld>
            <a:endParaRPr lang="fr-FR" altLang="en-GR" sz="120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DAEFBA52-E8CA-3209-D2B6-9A7C7B5E662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3BBB7DC-6D0B-5B03-8754-09F075B9538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76EC0A5E-4DB4-6800-908D-266C92187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F92320-11F4-CF42-940E-343FA7C55321}" type="slidenum">
              <a:rPr lang="fr-FR" altLang="en-GR" sz="1200"/>
              <a:pPr/>
              <a:t>71</a:t>
            </a:fld>
            <a:endParaRPr lang="fr-FR" altLang="en-GR" sz="12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162CCD87-382F-3180-2286-61DE8D7F84A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A1DB8B56-A8F7-956B-387F-596FB3E1B76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E738AC3E-2022-92B9-AA65-FBAA10CD7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20368E-D2A0-554D-9DEC-825F1B893547}" type="slidenum">
              <a:rPr lang="fr-FR" altLang="en-GR" sz="1200"/>
              <a:pPr/>
              <a:t>72</a:t>
            </a:fld>
            <a:endParaRPr lang="fr-FR" altLang="en-GR" sz="12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2B52D581-3AC7-2D59-327C-93CD171513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D726D119-B9A8-2236-D143-3D7AF858097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8DB63A0A-7F8A-30C1-3975-A335C387F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0DD279-DDC7-6A47-9CE3-60545E0DE3DD}" type="slidenum">
              <a:rPr lang="fr-FR" altLang="en-GR" sz="1200"/>
              <a:pPr/>
              <a:t>73</a:t>
            </a:fld>
            <a:endParaRPr lang="fr-FR" altLang="en-GR" sz="120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DFF263E2-1992-695A-60BC-62EBF1DFC7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9FE38B0B-DCA2-72C5-86E7-D8B8697D76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AC59CE9E-5128-CCF3-5B0C-FEF5FA3524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FD3977-2078-7648-95F3-27A88C2F8988}" type="slidenum">
              <a:rPr lang="fr-FR" altLang="en-GR" sz="1200"/>
              <a:pPr/>
              <a:t>11</a:t>
            </a:fld>
            <a:endParaRPr lang="fr-FR" altLang="en-GR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95731292-834B-DBB5-BA6A-0791B5CD0AE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C6434BC-2D07-18BA-A231-E18EF3E9D48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513A369E-7762-E3ED-C2B8-B804D44FA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E20371-E458-C446-B85D-39F8758C72D5}" type="slidenum">
              <a:rPr lang="fr-FR" altLang="en-GR" sz="1200"/>
              <a:pPr/>
              <a:t>74</a:t>
            </a:fld>
            <a:endParaRPr lang="fr-FR" altLang="en-GR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ECDBADDF-F66D-69B9-AACE-C82FE75691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DD49563A-3721-C35F-AB13-90A83CAD553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>
            <a:extLst>
              <a:ext uri="{FF2B5EF4-FFF2-40B4-BE49-F238E27FC236}">
                <a16:creationId xmlns:a16="http://schemas.microsoft.com/office/drawing/2014/main" id="{9BDBDDDD-360D-20D2-5FA4-C128E7817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ECCDEB-3268-9941-8D14-086B92AB200D}" type="slidenum">
              <a:rPr lang="fr-FR" altLang="en-GR" sz="1200"/>
              <a:pPr/>
              <a:t>75</a:t>
            </a:fld>
            <a:endParaRPr lang="fr-FR" altLang="en-GR" sz="120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6FFC2E6B-B2CF-340A-0B77-3E65D2CADB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9760537A-9E43-EAFF-0AD6-34B7A63AD2D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>
            <a:extLst>
              <a:ext uri="{FF2B5EF4-FFF2-40B4-BE49-F238E27FC236}">
                <a16:creationId xmlns:a16="http://schemas.microsoft.com/office/drawing/2014/main" id="{D42380F6-5279-1BBD-A946-0204233B9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C258FC-CE57-034D-9F7A-5D55C100BCA2}" type="slidenum">
              <a:rPr lang="fr-FR" altLang="en-GR" sz="1200"/>
              <a:pPr/>
              <a:t>76</a:t>
            </a:fld>
            <a:endParaRPr lang="fr-FR" altLang="en-GR" sz="120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AD8F3BF4-80D4-67A5-24D5-66A8B11DE0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4F3195F-914E-99D7-7A22-88EA21F6E0F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B74236EA-AF23-F409-AF1B-7ACD69A6E4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91E5E3-B089-3440-9FCF-9D2E9E116D26}" type="slidenum">
              <a:rPr lang="fr-FR" altLang="en-GR" sz="1200"/>
              <a:pPr/>
              <a:t>77</a:t>
            </a:fld>
            <a:endParaRPr lang="fr-FR" altLang="en-GR" sz="120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73123A2E-45F5-6DBB-B2BB-3966232541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4371964F-C5B2-3FE4-8602-9C95CA0E1FD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id="{FF557060-13E7-AC28-D703-75B6EAD15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59C27F-8BBE-7A43-BD7A-0BA4CBB2658B}" type="slidenum">
              <a:rPr lang="fr-FR" altLang="en-GR" sz="1200"/>
              <a:pPr/>
              <a:t>78</a:t>
            </a:fld>
            <a:endParaRPr lang="fr-FR" altLang="en-GR" sz="120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46EF87D1-209E-4347-DC0C-8B3E5AC4CB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779F7D44-DF31-EB49-E40C-7CFC662096E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id="{212239A3-9397-C78E-20FE-4D101A8A4F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E83AD1-335B-1E4B-9A16-471AA1080014}" type="slidenum">
              <a:rPr lang="fr-FR" altLang="en-GR" sz="1200"/>
              <a:pPr/>
              <a:t>79</a:t>
            </a:fld>
            <a:endParaRPr lang="fr-FR" altLang="en-GR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85D4F746-EA50-4D8B-CDF7-FEF5CB94EA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79811241-B016-53D7-B8DB-477DF92AC37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FF02830E-C56E-7C99-6676-8F4468CFBD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34E579-13CE-C143-BA08-B33D28C95FA3}" type="slidenum">
              <a:rPr lang="fr-FR" altLang="en-GR" sz="1200"/>
              <a:pPr/>
              <a:t>80</a:t>
            </a:fld>
            <a:endParaRPr lang="fr-FR" altLang="en-GR" sz="1200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F503553A-BC51-0310-2578-3ADFA028B4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11EF0886-B1EC-C99F-9739-53C4B169F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21D92587-05CE-EECA-857F-7AC06CCD6A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CADE66-6D3A-C94C-A3DF-7E1285E43786}" type="slidenum">
              <a:rPr lang="fr-FR" altLang="en-GR" sz="1200"/>
              <a:pPr/>
              <a:t>81</a:t>
            </a:fld>
            <a:endParaRPr lang="fr-FR" altLang="en-GR" sz="1200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9FF80CE2-D3A0-A0CE-7D2C-D7F7393755C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A43CA7E1-834F-1E6F-6667-9989263633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>
            <a:extLst>
              <a:ext uri="{FF2B5EF4-FFF2-40B4-BE49-F238E27FC236}">
                <a16:creationId xmlns:a16="http://schemas.microsoft.com/office/drawing/2014/main" id="{C91BB701-F2C0-8541-0A76-3BC2C1AAAF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544DF2-0027-3247-AE3A-DFDA27F0B740}" type="slidenum">
              <a:rPr lang="fr-FR" altLang="en-GR" sz="1200"/>
              <a:pPr/>
              <a:t>82</a:t>
            </a:fld>
            <a:endParaRPr lang="fr-FR" altLang="en-GR" sz="1200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A266E9A3-07F8-112A-288A-F9E6BABCA7F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4004B9BF-FF39-7832-A869-2978398D5F3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AEA29C5B-D9E2-CBAE-9177-FD37086EFB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5E3EC9-2E2E-EE40-9CCC-539938AE4933}" type="slidenum">
              <a:rPr lang="fr-FR" altLang="en-GR" sz="1200"/>
              <a:pPr/>
              <a:t>12</a:t>
            </a:fld>
            <a:endParaRPr lang="fr-FR" altLang="en-GR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B9B75FBB-39D8-DC7B-DCB4-7570B37E33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2641F7B-1B5D-2691-356B-524EF0F9627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70B4FEB-C4CA-F9F7-A0B8-CA4476105D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DAAB11C-F37E-9A4F-8E4C-01386B31485A}" type="slidenum">
              <a:rPr lang="fr-FR" altLang="en-GR" sz="1200"/>
              <a:pPr/>
              <a:t>13</a:t>
            </a:fld>
            <a:endParaRPr lang="fr-FR" altLang="en-GR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9FA0A17-3D37-AD09-33A1-B7109568A2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C6F453E-F71C-27CE-9755-9D7E1B0CF64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altLang="en-G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E6D752-6B24-EF1F-027A-9B1E1B44AE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825E1D-091D-3674-5EFF-FCE666BDB8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1B5EB7-9D81-F370-225E-DE3CC2BF75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5D4DE-D7D1-B44E-B1BC-34E0E7E2E9FC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257643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662FF3-21C5-F846-4C28-7DAB232402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872EBA-FFFD-FFF2-A9C1-719FAFD24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1CDE4D-FF8E-4F91-A414-26193D71F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8CE48-D53F-A44D-9DE0-24FAC301937E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409176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369F9F-745D-0A4A-4701-FDBB0BA4D5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8C9C88-3E90-A117-2BF4-EC9CD83870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4FAAAA-97E2-D1F9-3CAA-BFF7055C57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AB9CD-E125-284C-8CB8-8D27ECE60EB6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36919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613CA2-50B1-8A64-D2B9-D48E99032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6D97E1-4E77-B9FD-EC35-367A4D8733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1F5D5C-245C-16DF-6BE8-301AC7B70F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559D1-0FBE-AB4A-A1CA-F8D72CE56163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358590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5EFD4F-2069-F80F-E367-7C99BD2011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B8F58A-5C5F-74D2-B235-9EF8544936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B2882F-5B5E-5DAD-7C6F-AC8FB9E2EF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2F300-3B2B-BF4F-ACD8-D9633692CA88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337251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9743CD-C182-8B41-12EB-BA246CC24C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429879-20D9-21D0-9413-7ADC4488C7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96422-CC5D-6DA0-C2BF-6C20A61C03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BB6E9-92C5-1042-A11E-CBEB9727D807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337521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03CDF0-9576-0D49-88A8-B21656D98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443DCC3-7239-6881-5350-60E47748A4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41214CD-7CF9-E9E1-8A9D-24DAACA88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A2B1A-A33C-C748-87BE-4A746F150868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279571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99002D-6859-9631-D527-8B4FBAB67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13AC7E-0D6C-6159-787D-16F06E8389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C871EB-2F36-7E5B-C3E2-DFAE95346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3B229D-3371-5342-A547-4618F3D6774C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367383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904533-2415-75D7-829B-612D39EED6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E47B29-D9CE-9EE9-8645-4B4729AF6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511085-AB4D-12A1-AB49-0583D16446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C7E5D-C41B-0142-8747-D5C1A581A513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185677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66812B-6AC1-7980-D541-113776DC1C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BBFA9-E1B7-4FE1-C7DD-1543F2B44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D9214-D0BC-B480-F9F5-9B6C42004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9A24C-E721-FF4C-9E21-47D0E40535A4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51110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CE9D2-3BD8-086D-9F85-A2B11DE7D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281B4-3B50-4584-27BE-B5D500E5B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A62CF-F1A3-4C5C-72E8-4688D45ACF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3C3AC-1AA3-CF44-839D-821225DB75FF}" type="slidenum">
              <a:rPr lang="fr-FR" altLang="en-GR"/>
              <a:pPr/>
              <a:t>‹#›</a:t>
            </a:fld>
            <a:endParaRPr lang="fr-FR" altLang="en-GR"/>
          </a:p>
        </p:txBody>
      </p:sp>
    </p:spTree>
    <p:extLst>
      <p:ext uri="{BB962C8B-B14F-4D97-AF65-F5344CB8AC3E}">
        <p14:creationId xmlns:p14="http://schemas.microsoft.com/office/powerpoint/2010/main" val="373826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C370D7-E8DF-7554-25D2-9E7AE7D4F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G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A3C487C-85E1-990A-6822-8E7650C2B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GR"/>
              <a:t>Cliquez pour modifier les styles du texte du masque</a:t>
            </a:r>
          </a:p>
          <a:p>
            <a:pPr lvl="1"/>
            <a:r>
              <a:rPr lang="fr-FR" altLang="en-GR"/>
              <a:t>Deuxième niveau</a:t>
            </a:r>
          </a:p>
          <a:p>
            <a:pPr lvl="2"/>
            <a:r>
              <a:rPr lang="fr-FR" altLang="en-GR"/>
              <a:t>Troisième niveau</a:t>
            </a:r>
          </a:p>
          <a:p>
            <a:pPr lvl="3"/>
            <a:r>
              <a:rPr lang="fr-FR" altLang="en-GR"/>
              <a:t>Quatrième niveau</a:t>
            </a:r>
          </a:p>
          <a:p>
            <a:pPr lvl="4"/>
            <a:r>
              <a:rPr lang="fr-FR" altLang="en-G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1264A2-0321-52B8-4158-9D8DD8DECB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617B9D-109B-2217-C90F-845218F9F0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EBAAB5-A335-745B-28DD-66692AC4A4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57DA18-5E87-B84C-AE1C-5017B5BC89A4}" type="slidenum">
              <a:rPr lang="fr-FR" altLang="en-GR"/>
              <a:pPr/>
              <a:t>‹#›</a:t>
            </a:fld>
            <a:endParaRPr lang="fr-F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eelconstruct.com" TargetMode="External"/><Relationship Id="rId3" Type="http://schemas.openxmlformats.org/officeDocument/2006/relationships/hyperlink" Target="http://www.otua.org" TargetMode="External"/><Relationship Id="rId7" Type="http://schemas.openxmlformats.org/officeDocument/2006/relationships/hyperlink" Target="http://www.infosteel.com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nfosteel.be" TargetMode="External"/><Relationship Id="rId5" Type="http://schemas.openxmlformats.org/officeDocument/2006/relationships/hyperlink" Target="http://www.constructalia.com" TargetMode="External"/><Relationship Id="rId10" Type="http://schemas.openxmlformats.org/officeDocument/2006/relationships/hyperlink" Target="http://portal.tee.gr/portal/page/portal/MATERIAL_GUIDES/METAL_KATASK" TargetMode="External"/><Relationship Id="rId4" Type="http://schemas.openxmlformats.org/officeDocument/2006/relationships/hyperlink" Target="http://www.acierconstruction.com" TargetMode="External"/><Relationship Id="rId9" Type="http://schemas.openxmlformats.org/officeDocument/2006/relationships/hyperlink" Target="http://www.archimetal.co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3">
            <a:extLst>
              <a:ext uri="{FF2B5EF4-FFF2-40B4-BE49-F238E27FC236}">
                <a16:creationId xmlns:a16="http://schemas.microsoft.com/office/drawing/2014/main" id="{71C989C9-35BD-368E-0708-E75230909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76213"/>
            <a:ext cx="39052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3200">
                <a:solidFill>
                  <a:srgbClr val="7AA2FF"/>
                </a:solidFill>
              </a:rPr>
              <a:t>Υλικ</a:t>
            </a:r>
            <a:r>
              <a:rPr lang="el-GR" altLang="en-GR" sz="3200">
                <a:solidFill>
                  <a:srgbClr val="7AA2FF"/>
                </a:solidFill>
              </a:rPr>
              <a:t>ά</a:t>
            </a:r>
            <a:r>
              <a:rPr lang="en-US" altLang="en-GR" sz="3200">
                <a:solidFill>
                  <a:srgbClr val="7AA2FF"/>
                </a:solidFill>
              </a:rPr>
              <a:t> </a:t>
            </a:r>
            <a:r>
              <a:rPr lang="el-GR" altLang="en-GR" sz="3200">
                <a:solidFill>
                  <a:srgbClr val="7AA2FF"/>
                </a:solidFill>
              </a:rPr>
              <a:t>Μεταλλικών </a:t>
            </a:r>
            <a:r>
              <a:rPr lang="en-US" altLang="en-GR" sz="3200">
                <a:solidFill>
                  <a:srgbClr val="7AA2FF"/>
                </a:solidFill>
              </a:rPr>
              <a:t> Κατασκευ</a:t>
            </a:r>
            <a:r>
              <a:rPr lang="el-GR" altLang="en-GR" sz="3200">
                <a:solidFill>
                  <a:srgbClr val="7AA2FF"/>
                </a:solidFill>
              </a:rPr>
              <a:t>ώ</a:t>
            </a:r>
            <a:r>
              <a:rPr lang="en-US" altLang="en-GR" sz="3200">
                <a:solidFill>
                  <a:srgbClr val="7AA2FF"/>
                </a:solidFill>
              </a:rPr>
              <a:t>ν</a:t>
            </a:r>
            <a:endParaRPr lang="fr-FR" altLang="en-GR" sz="3200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15362" name="Text Box 4">
            <a:extLst>
              <a:ext uri="{FF2B5EF4-FFF2-40B4-BE49-F238E27FC236}">
                <a16:creationId xmlns:a16="http://schemas.microsoft.com/office/drawing/2014/main" id="{D362B0D0-8E99-7E7D-4F54-8E7858905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65275"/>
            <a:ext cx="48006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rgbClr val="D5C317"/>
                </a:solidFill>
              </a:rPr>
              <a:t>Σχεδιάγραμμα μαθήματος</a:t>
            </a:r>
            <a:endParaRPr lang="fr-FR" altLang="en-GR" sz="2000" i="1">
              <a:solidFill>
                <a:srgbClr val="D5C317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r>
              <a:rPr lang="fr-FR" altLang="en-GR" sz="1600">
                <a:solidFill>
                  <a:srgbClr val="7AA2FF"/>
                </a:solidFill>
              </a:rPr>
              <a:t>1- </a:t>
            </a:r>
            <a:r>
              <a:rPr lang="en-US" altLang="en-GR" sz="1400">
                <a:solidFill>
                  <a:srgbClr val="7AA2FF"/>
                </a:solidFill>
              </a:rPr>
              <a:t>O X</a:t>
            </a:r>
            <a:r>
              <a:rPr lang="el-GR" altLang="en-GR" sz="1400">
                <a:solidFill>
                  <a:srgbClr val="7AA2FF"/>
                </a:solidFill>
              </a:rPr>
              <a:t>ά</a:t>
            </a:r>
            <a:r>
              <a:rPr lang="en-US" altLang="en-GR" sz="1400">
                <a:solidFill>
                  <a:srgbClr val="7AA2FF"/>
                </a:solidFill>
              </a:rPr>
              <a:t>λυβας </a:t>
            </a:r>
            <a:r>
              <a:rPr lang="el-GR" altLang="en-GR" sz="1400">
                <a:solidFill>
                  <a:srgbClr val="7AA2FF"/>
                </a:solidFill>
              </a:rPr>
              <a:t>ω</a:t>
            </a:r>
            <a:r>
              <a:rPr lang="en-US" altLang="en-GR" sz="1400">
                <a:solidFill>
                  <a:srgbClr val="7AA2FF"/>
                </a:solidFill>
              </a:rPr>
              <a:t>ς </a:t>
            </a:r>
            <a:r>
              <a:rPr lang="el-GR" altLang="en-GR" sz="1400">
                <a:solidFill>
                  <a:srgbClr val="7AA2FF"/>
                </a:solidFill>
              </a:rPr>
              <a:t>υ</a:t>
            </a:r>
            <a:r>
              <a:rPr lang="en-US" altLang="en-GR" sz="1400">
                <a:solidFill>
                  <a:srgbClr val="7AA2FF"/>
                </a:solidFill>
              </a:rPr>
              <a:t>λικ</a:t>
            </a:r>
            <a:r>
              <a:rPr lang="el-GR" altLang="en-GR" sz="1400">
                <a:solidFill>
                  <a:srgbClr val="7AA2FF"/>
                </a:solidFill>
              </a:rPr>
              <a:t>ό</a:t>
            </a:r>
            <a:endParaRPr lang="fr-FR" altLang="en-GR" sz="14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r>
              <a:rPr lang="fr-FR" altLang="en-GR" sz="1600">
                <a:solidFill>
                  <a:srgbClr val="7AA2FF"/>
                </a:solidFill>
              </a:rPr>
              <a:t>2- </a:t>
            </a:r>
            <a:r>
              <a:rPr lang="en-US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Χάλυβας σε ράβδους</a:t>
            </a:r>
            <a:endParaRPr lang="fr-FR" altLang="ja-JP" sz="1400">
              <a:solidFill>
                <a:schemeClr val="bg1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  <a:p>
            <a:r>
              <a:rPr lang="fr-FR" altLang="en-GR" sz="1600">
                <a:solidFill>
                  <a:srgbClr val="7AA2FF"/>
                </a:solidFill>
              </a:rPr>
              <a:t>3-</a:t>
            </a:r>
            <a:r>
              <a:rPr lang="fr-FR" altLang="en-GR" sz="1600">
                <a:solidFill>
                  <a:schemeClr val="bg1"/>
                </a:solidFill>
              </a:rPr>
              <a:t> </a:t>
            </a:r>
            <a:r>
              <a:rPr lang="en-US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 sz="1400">
              <a:solidFill>
                <a:schemeClr val="bg1"/>
              </a:solidFill>
            </a:endParaRPr>
          </a:p>
          <a:p>
            <a:endParaRPr lang="fr-FR" altLang="en-GR" sz="1400">
              <a:solidFill>
                <a:schemeClr val="bg1"/>
              </a:solidFill>
            </a:endParaRPr>
          </a:p>
          <a:p>
            <a:r>
              <a:rPr lang="fr-FR" altLang="en-GR" sz="1600">
                <a:solidFill>
                  <a:srgbClr val="7AA2FF"/>
                </a:solidFill>
              </a:rPr>
              <a:t>4- </a:t>
            </a:r>
            <a:r>
              <a:rPr lang="en-US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Ko</a:t>
            </a:r>
            <a:r>
              <a:rPr lang="el-GR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ί</a:t>
            </a:r>
            <a:r>
              <a:rPr lang="en-US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λες Διατομ</a:t>
            </a:r>
            <a:r>
              <a:rPr lang="el-GR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ς</a:t>
            </a:r>
          </a:p>
          <a:p>
            <a:endParaRPr lang="en-US" altLang="en-GR" sz="1400">
              <a:solidFill>
                <a:srgbClr val="7AA2FF"/>
              </a:solidFill>
              <a:latin typeface="Verdana" panose="020B0604030504040204" pitchFamily="34" charset="0"/>
            </a:endParaRPr>
          </a:p>
          <a:p>
            <a:r>
              <a:rPr lang="en-US" altLang="en-GR" sz="1400">
                <a:solidFill>
                  <a:srgbClr val="7AA2FF"/>
                </a:solidFill>
                <a:latin typeface="Verdana" panose="020B0604030504040204" pitchFamily="34" charset="0"/>
              </a:rPr>
              <a:t>5- Οι χάλυβες: δομές</a:t>
            </a:r>
          </a:p>
          <a:p>
            <a:endParaRPr lang="en-US" altLang="en-GR" sz="1400">
              <a:solidFill>
                <a:srgbClr val="7AA2FF"/>
              </a:solidFill>
              <a:latin typeface="Verdana" panose="020B0604030504040204" pitchFamily="34" charset="0"/>
            </a:endParaRPr>
          </a:p>
          <a:p>
            <a:r>
              <a:rPr lang="fr-FR" altLang="en-GR" sz="1400" i="1">
                <a:solidFill>
                  <a:srgbClr val="7AA2FF"/>
                </a:solidFill>
                <a:latin typeface="Verdana" panose="020B0604030504040204" pitchFamily="34" charset="0"/>
              </a:rPr>
              <a:t>6-</a:t>
            </a:r>
            <a:r>
              <a:rPr lang="el-GR" altLang="en-GR" sz="1400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sz="1400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sz="1400" i="1">
                <a:solidFill>
                  <a:srgbClr val="7AA2FF"/>
                </a:solidFill>
                <a:latin typeface="Verdana" panose="020B0604030504040204" pitchFamily="34" charset="0"/>
              </a:rPr>
              <a:t>το περιτύλιγμα</a:t>
            </a:r>
            <a:endParaRPr lang="fr-FR" altLang="en-GR" sz="1400" i="1">
              <a:solidFill>
                <a:srgbClr val="7AA2FF"/>
              </a:solidFill>
              <a:latin typeface="Verdana" panose="020B0604030504040204" pitchFamily="34" charset="0"/>
            </a:endParaRPr>
          </a:p>
          <a:p>
            <a:endParaRPr lang="fr-FR" altLang="en-GR" sz="1400" i="1">
              <a:solidFill>
                <a:srgbClr val="7AA2FF"/>
              </a:solidFill>
              <a:latin typeface="Verdana" panose="020B0604030504040204" pitchFamily="34" charset="0"/>
            </a:endParaRPr>
          </a:p>
          <a:p>
            <a:r>
              <a:rPr lang="fr-FR" altLang="en-GR" sz="1400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sz="1400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sz="1400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sz="1400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 sz="1400">
              <a:solidFill>
                <a:srgbClr val="7AA2FF"/>
              </a:solidFill>
            </a:endParaRPr>
          </a:p>
          <a:p>
            <a:endParaRPr lang="fr-FR" altLang="en-GR" sz="1400">
              <a:solidFill>
                <a:srgbClr val="7AA2FF"/>
              </a:solidFill>
            </a:endParaRPr>
          </a:p>
          <a:p>
            <a:endParaRPr lang="fr-FR" altLang="en-GR" sz="1400">
              <a:solidFill>
                <a:schemeClr val="bg1"/>
              </a:solidFill>
            </a:endParaRPr>
          </a:p>
        </p:txBody>
      </p:sp>
      <p:sp>
        <p:nvSpPr>
          <p:cNvPr id="15363" name="Text Box 18">
            <a:extLst>
              <a:ext uri="{FF2B5EF4-FFF2-40B4-BE49-F238E27FC236}">
                <a16:creationId xmlns:a16="http://schemas.microsoft.com/office/drawing/2014/main" id="{D5DF644E-C794-CB76-E9A7-668D36E947AE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992188" y="5873750"/>
            <a:ext cx="37322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R. Rogers, et Estudio Lamela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Terminal de l</a:t>
            </a:r>
            <a:r>
              <a:rPr lang="ja-JP" altLang="fr-FR" sz="1000">
                <a:solidFill>
                  <a:schemeClr val="bg1"/>
                </a:solidFill>
              </a:rPr>
              <a:t>’</a:t>
            </a:r>
            <a:r>
              <a:rPr lang="fr-FR" altLang="ja-JP" sz="1000">
                <a:solidFill>
                  <a:schemeClr val="bg1"/>
                </a:solidFill>
              </a:rPr>
              <a:t>aéroport de Barajas, Madrid, Espagne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Techniques et Architecture n°484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  <p:pic>
        <p:nvPicPr>
          <p:cNvPr id="15364" name="Picture 20" descr="IMG_1254">
            <a:extLst>
              <a:ext uri="{FF2B5EF4-FFF2-40B4-BE49-F238E27FC236}">
                <a16:creationId xmlns:a16="http://schemas.microsoft.com/office/drawing/2014/main" id="{2A56E085-9BF7-2B5A-BB21-B17FE6333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>
            <a:extLst>
              <a:ext uri="{FF2B5EF4-FFF2-40B4-BE49-F238E27FC236}">
                <a16:creationId xmlns:a16="http://schemas.microsoft.com/office/drawing/2014/main" id="{28733FE4-BA56-B6E7-D10D-6DBD8297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5118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>
            <a:extLst>
              <a:ext uri="{FF2B5EF4-FFF2-40B4-BE49-F238E27FC236}">
                <a16:creationId xmlns:a16="http://schemas.microsoft.com/office/drawing/2014/main" id="{AEEF37A9-BD6E-BE69-E45D-5B97015CC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10454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 dirty="0">
                <a:solidFill>
                  <a:srgbClr val="5CB205"/>
                </a:solidFill>
              </a:rPr>
              <a:t>Nicolas REMY </a:t>
            </a:r>
            <a:endParaRPr lang="fr-FR" altLang="en-GR" sz="1000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1">
            <a:extLst>
              <a:ext uri="{FF2B5EF4-FFF2-40B4-BE49-F238E27FC236}">
                <a16:creationId xmlns:a16="http://schemas.microsoft.com/office/drawing/2014/main" id="{6FF9C522-EFBC-0733-FCF8-0470F7EFC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063" y="179388"/>
            <a:ext cx="8304212" cy="1052512"/>
          </a:xfrm>
        </p:spPr>
        <p:txBody>
          <a:bodyPr/>
          <a:lstStyle/>
          <a:p>
            <a:pPr algn="l" eaLnBrk="1" hangingPunct="1"/>
            <a:r>
              <a:rPr lang="el-GR" altLang="en-GR" sz="4900">
                <a:solidFill>
                  <a:srgbClr val="7AA2FF"/>
                </a:solidFill>
              </a:rPr>
              <a:t>ροπή αδράνειας </a:t>
            </a:r>
            <a:endParaRPr lang="en-US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178178" name="Picture 4" descr="Image 26.png">
            <a:extLst>
              <a:ext uri="{FF2B5EF4-FFF2-40B4-BE49-F238E27FC236}">
                <a16:creationId xmlns:a16="http://schemas.microsoft.com/office/drawing/2014/main" id="{6EAE4C0F-A1AC-741E-E621-16A3EA92A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13"/>
          <a:stretch>
            <a:fillRect/>
          </a:stretch>
        </p:blipFill>
        <p:spPr bwMode="auto">
          <a:xfrm>
            <a:off x="755650" y="1700213"/>
            <a:ext cx="805815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6 - TextBox">
            <a:extLst>
              <a:ext uri="{FF2B5EF4-FFF2-40B4-BE49-F238E27FC236}">
                <a16:creationId xmlns:a16="http://schemas.microsoft.com/office/drawing/2014/main" id="{29AE773F-CB72-BAEE-4A68-C89468C80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519363"/>
            <a:ext cx="2962275" cy="2524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Γεμάτο δοκάρι (ξύλο, μπετόν</a:t>
            </a:r>
            <a:r>
              <a:rPr lang="en-US" altLang="en-GR" sz="120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8180" name="6 - TextBox">
            <a:extLst>
              <a:ext uri="{FF2B5EF4-FFF2-40B4-BE49-F238E27FC236}">
                <a16:creationId xmlns:a16="http://schemas.microsoft.com/office/drawing/2014/main" id="{16B0D8CD-D45A-000A-3506-94314FA41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527300"/>
            <a:ext cx="2390775" cy="254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Δικτυωτό δοκάρι</a:t>
            </a:r>
            <a:r>
              <a:rPr lang="en-US" altLang="en-GR" sz="120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el-GR" altLang="en-GR" sz="1200">
                <a:solidFill>
                  <a:schemeClr val="bg1"/>
                </a:solidFill>
              </a:rPr>
              <a:t>χάλυβας</a:t>
            </a:r>
            <a:r>
              <a:rPr lang="en-US" altLang="en-GR" sz="1200">
                <a:solidFill>
                  <a:schemeClr val="bg1"/>
                </a:solidFill>
              </a:rPr>
              <a:t>, </a:t>
            </a:r>
            <a:r>
              <a:rPr lang="el-GR" altLang="en-GR" sz="1200">
                <a:solidFill>
                  <a:schemeClr val="bg1"/>
                </a:solidFill>
              </a:rPr>
              <a:t>ξύλο)</a:t>
            </a:r>
            <a:r>
              <a:rPr lang="en-US" altLang="en-GR" sz="120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78181" name="6 - TextBox">
            <a:extLst>
              <a:ext uri="{FF2B5EF4-FFF2-40B4-BE49-F238E27FC236}">
                <a16:creationId xmlns:a16="http://schemas.microsoft.com/office/drawing/2014/main" id="{AD03FA19-C3CA-7331-7CA5-1568DEA35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2578100"/>
            <a:ext cx="1973262" cy="2524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Διάτρητο δοκάρι </a:t>
            </a:r>
            <a:r>
              <a:rPr lang="en-US" altLang="en-GR" sz="120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el-GR" altLang="en-GR" sz="1200">
                <a:solidFill>
                  <a:schemeClr val="bg1"/>
                </a:solidFill>
              </a:rPr>
              <a:t>χάλυβας</a:t>
            </a:r>
            <a:r>
              <a:rPr lang="en-US" altLang="en-GR" sz="1200">
                <a:solidFill>
                  <a:schemeClr val="bg1"/>
                </a:solidFill>
              </a:rPr>
              <a:t>)</a:t>
            </a:r>
            <a:endParaRPr lang="el-GR" altLang="en-GR" sz="12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8182" name="6 - TextBox">
            <a:extLst>
              <a:ext uri="{FF2B5EF4-FFF2-40B4-BE49-F238E27FC236}">
                <a16:creationId xmlns:a16="http://schemas.microsoft.com/office/drawing/2014/main" id="{D70F85D4-C7BD-1A9B-E567-6FCA339E1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3532188"/>
            <a:ext cx="2717800" cy="2524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Γεμάτο δοκάρι</a:t>
            </a:r>
            <a:r>
              <a:rPr lang="en-US" altLang="en-GR" sz="120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με μεταβλητή αδράνεια  </a:t>
            </a:r>
          </a:p>
        </p:txBody>
      </p:sp>
      <p:sp>
        <p:nvSpPr>
          <p:cNvPr id="178183" name="8 - TextBox">
            <a:extLst>
              <a:ext uri="{FF2B5EF4-FFF2-40B4-BE49-F238E27FC236}">
                <a16:creationId xmlns:a16="http://schemas.microsoft.com/office/drawing/2014/main" id="{1BB1836B-C6E4-3492-516F-70AA6B94F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088" y="3532188"/>
            <a:ext cx="1265237" cy="2524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Καμπύλο δοκάρι</a:t>
            </a:r>
          </a:p>
        </p:txBody>
      </p:sp>
      <p:sp>
        <p:nvSpPr>
          <p:cNvPr id="178184" name="9 - TextBox">
            <a:extLst>
              <a:ext uri="{FF2B5EF4-FFF2-40B4-BE49-F238E27FC236}">
                <a16:creationId xmlns:a16="http://schemas.microsoft.com/office/drawing/2014/main" id="{0F675EAC-81E8-51B2-3FF4-99D187D43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8" y="4700588"/>
            <a:ext cx="2397125" cy="254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Υπό τεντωμένο δοκάρι </a:t>
            </a:r>
            <a:r>
              <a:rPr lang="en-US" altLang="en-GR" sz="120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el-GR" altLang="en-GR" sz="1200">
                <a:solidFill>
                  <a:schemeClr val="bg1"/>
                </a:solidFill>
              </a:rPr>
              <a:t>χάλυβας</a:t>
            </a:r>
            <a:r>
              <a:rPr lang="en-US" altLang="en-GR" sz="1200">
                <a:solidFill>
                  <a:schemeClr val="bg1"/>
                </a:solidFill>
              </a:rPr>
              <a:t>)</a:t>
            </a:r>
            <a:endParaRPr lang="el-GR" altLang="en-GR" sz="12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8185" name="10 - TextBox">
            <a:extLst>
              <a:ext uri="{FF2B5EF4-FFF2-40B4-BE49-F238E27FC236}">
                <a16:creationId xmlns:a16="http://schemas.microsoft.com/office/drawing/2014/main" id="{1D2048C8-C27C-4AA3-08F7-3D1164AF50DF}"/>
              </a:ext>
            </a:extLst>
          </p:cNvPr>
          <p:cNvSpPr txBox="1">
            <a:spLocks noChangeArrowheads="1"/>
          </p:cNvSpPr>
          <p:nvPr/>
        </p:nvSpPr>
        <p:spPr bwMode="auto">
          <a:xfrm rot="-998603">
            <a:off x="7645400" y="4481513"/>
            <a:ext cx="646113" cy="2206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000">
                <a:solidFill>
                  <a:schemeClr val="bg1"/>
                </a:solidFill>
                <a:cs typeface="Arial" panose="020B0604020202020204" pitchFamily="34" charset="0"/>
              </a:rPr>
              <a:t>Καλώδιο </a:t>
            </a:r>
          </a:p>
        </p:txBody>
      </p:sp>
      <p:sp>
        <p:nvSpPr>
          <p:cNvPr id="178186" name="6 - TextBox">
            <a:extLst>
              <a:ext uri="{FF2B5EF4-FFF2-40B4-BE49-F238E27FC236}">
                <a16:creationId xmlns:a16="http://schemas.microsoft.com/office/drawing/2014/main" id="{BC56D083-B0D0-9C41-8EFB-11402C622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4687888"/>
            <a:ext cx="2309812" cy="2524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Ζευκτό</a:t>
            </a:r>
          </a:p>
        </p:txBody>
      </p:sp>
      <p:sp>
        <p:nvSpPr>
          <p:cNvPr id="178187" name="6 - TextBox">
            <a:extLst>
              <a:ext uri="{FF2B5EF4-FFF2-40B4-BE49-F238E27FC236}">
                <a16:creationId xmlns:a16="http://schemas.microsoft.com/office/drawing/2014/main" id="{91C27167-6B49-AF2A-B9D6-4612A901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4687888"/>
            <a:ext cx="1808162" cy="2682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Ζευκτό (ξύλο, χάλυβας</a:t>
            </a:r>
            <a:r>
              <a:rPr lang="el-GR" altLang="en-GR" sz="130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78188" name="6 - TextBox">
            <a:extLst>
              <a:ext uri="{FF2B5EF4-FFF2-40B4-BE49-F238E27FC236}">
                <a16:creationId xmlns:a16="http://schemas.microsoft.com/office/drawing/2014/main" id="{6186EBD1-AEE3-0621-D4BD-DE8398460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3532188"/>
            <a:ext cx="2879725" cy="2524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Δικτυωτό δοκάρι</a:t>
            </a:r>
            <a:r>
              <a:rPr lang="en-US" altLang="en-GR" sz="120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l-GR" altLang="en-GR" sz="1200">
                <a:solidFill>
                  <a:schemeClr val="bg1"/>
                </a:solidFill>
                <a:cs typeface="Arial" panose="020B0604020202020204" pitchFamily="34" charset="0"/>
              </a:rPr>
              <a:t>με μεταβλητή αδράνεια  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DD06BDA2-6969-C77C-2B47-CEE64DBFA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Ράβδοι γωνιακής ισοσκελούς διατομής (γωνίες ισοσκελείς)</a:t>
            </a:r>
            <a:r>
              <a:rPr lang="en-US" altLang="en-GR" sz="2000" b="1"/>
              <a:t>)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CDD5889B-F4CE-1A8F-0CD3-2B6518568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2-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Χάλυβας σε ράβδους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27651" name="Picture 5">
            <a:extLst>
              <a:ext uri="{FF2B5EF4-FFF2-40B4-BE49-F238E27FC236}">
                <a16:creationId xmlns:a16="http://schemas.microsoft.com/office/drawing/2014/main" id="{C6B8D426-246C-D45B-3B83-EF23566D3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203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>
            <a:extLst>
              <a:ext uri="{FF2B5EF4-FFF2-40B4-BE49-F238E27FC236}">
                <a16:creationId xmlns:a16="http://schemas.microsoft.com/office/drawing/2014/main" id="{1F496300-2F5A-DCDB-D392-AFD6AEB0E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0"/>
            <a:ext cx="5562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Ευθύγραμμες ράβδοι θερμής έλασης, γωνιακής ισοσκελούς διατομής, με στρογγυλεμένες ακμές, ποιότητας </a:t>
            </a:r>
            <a:r>
              <a:rPr lang="en-US" altLang="en-GR" sz="1400" i="1">
                <a:solidFill>
                  <a:srgbClr val="99CC00"/>
                </a:solidFill>
              </a:rPr>
              <a:t>S235</a:t>
            </a:r>
            <a:r>
              <a:rPr lang="en-US" altLang="en-GR" sz="1400">
                <a:solidFill>
                  <a:schemeClr val="bg1"/>
                </a:solidFill>
              </a:rPr>
              <a:t>JRG2 κατά ΕΛΟΤ ΕΝ 10025, EURONORM 56 έως 65.</a:t>
            </a:r>
          </a:p>
          <a:p>
            <a:endParaRPr lang="en-US" altLang="en-GR" sz="1400">
              <a:solidFill>
                <a:schemeClr val="bg1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chemeClr val="bg1"/>
                </a:solidFill>
              </a:rPr>
              <a:t>a: 20mm – 200mm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chemeClr val="bg1"/>
                </a:solidFill>
              </a:rPr>
              <a:t>s: 3mm – 28mm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ράβδου:</a:t>
            </a:r>
            <a:r>
              <a:rPr lang="en-US" altLang="en-GR" sz="1400">
                <a:solidFill>
                  <a:srgbClr val="FF6600"/>
                </a:solidFill>
              </a:rPr>
              <a:t> </a:t>
            </a:r>
            <a:r>
              <a:rPr lang="en-US" altLang="en-GR" sz="1400">
                <a:solidFill>
                  <a:schemeClr val="bg1"/>
                </a:solidFill>
              </a:rPr>
              <a:t>6m διαστάσεις,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βάρος, ανοχή</a:t>
            </a:r>
            <a:r>
              <a:rPr lang="en-US" altLang="en-GR" sz="1400">
                <a:solidFill>
                  <a:srgbClr val="FF6600"/>
                </a:solidFill>
              </a:rPr>
              <a:t> </a:t>
            </a:r>
            <a:r>
              <a:rPr lang="en-US" altLang="en-GR" sz="1400">
                <a:solidFill>
                  <a:schemeClr val="bg1"/>
                </a:solidFill>
              </a:rPr>
              <a:t>κατά ΕΛΟΤ ΕΝ 10025</a:t>
            </a:r>
            <a:endParaRPr lang="fr-FR" altLang="en-GR" sz="1400">
              <a:solidFill>
                <a:schemeClr val="bg1"/>
              </a:solidFill>
            </a:endParaRPr>
          </a:p>
        </p:txBody>
      </p:sp>
      <p:pic>
        <p:nvPicPr>
          <p:cNvPr id="27653" name="Picture 7" descr="Image 1.png">
            <a:extLst>
              <a:ext uri="{FF2B5EF4-FFF2-40B4-BE49-F238E27FC236}">
                <a16:creationId xmlns:a16="http://schemas.microsoft.com/office/drawing/2014/main" id="{6087EF52-4AFD-88EE-7D06-6FC8D4893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191000"/>
            <a:ext cx="83169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1">
            <a:extLst>
              <a:ext uri="{FF2B5EF4-FFF2-40B4-BE49-F238E27FC236}">
                <a16:creationId xmlns:a16="http://schemas.microsoft.com/office/drawing/2014/main" id="{D2A78386-5786-F117-C61D-B848DCFA4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4221163"/>
            <a:ext cx="936625" cy="2636837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G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DAD50746-9060-B95E-AC84-097EFD96C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Ράβδοι σχήματος Τ</a:t>
            </a:r>
            <a:endParaRPr lang="fr-FR" altLang="en-GR" sz="2000" i="1">
              <a:solidFill>
                <a:srgbClr val="99CC00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F6B7CCB7-D642-4987-E1D5-F3A84E41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2-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Χάλυβας σε ράβδους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29699" name="Rectangle 6">
            <a:extLst>
              <a:ext uri="{FF2B5EF4-FFF2-40B4-BE49-F238E27FC236}">
                <a16:creationId xmlns:a16="http://schemas.microsoft.com/office/drawing/2014/main" id="{3690D83F-5851-F3CE-3E11-408930476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0"/>
            <a:ext cx="5562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Ευθύγραμμες ράβδοι θερμής έλασης, διατομής σχήματος Τ, με στρογγυλεμένες ακμές, ποιότητας S235J κατά ΕΛΟΤ ΕΝ 10025.</a:t>
            </a:r>
          </a:p>
          <a:p>
            <a:endParaRPr lang="en-US" altLang="en-GR" sz="1400">
              <a:solidFill>
                <a:srgbClr val="99CC00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ύψος </a:t>
            </a:r>
            <a:r>
              <a:rPr lang="en-US" altLang="en-GR" sz="1400">
                <a:solidFill>
                  <a:srgbClr val="FFFFFF"/>
                </a:solidFill>
              </a:rPr>
              <a:t>h</a:t>
            </a:r>
            <a:r>
              <a:rPr lang="en-US" altLang="en-GR" sz="1400">
                <a:solidFill>
                  <a:srgbClr val="99CC00"/>
                </a:solidFill>
              </a:rPr>
              <a:t>:</a:t>
            </a:r>
            <a:r>
              <a:rPr lang="en-US" altLang="en-GR" sz="1400"/>
              <a:t> </a:t>
            </a:r>
            <a:r>
              <a:rPr lang="en-US" altLang="en-GR" sz="1400">
                <a:solidFill>
                  <a:schemeClr val="bg1"/>
                </a:solidFill>
              </a:rPr>
              <a:t>20mm – 140mm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rgbClr val="FFFFFF"/>
                </a:solidFill>
              </a:rPr>
              <a:t>b: 20mm – 140mm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rgbClr val="FFFFFF"/>
                </a:solidFill>
              </a:rPr>
              <a:t>s: 3mm – 15mm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ράβδου</a:t>
            </a:r>
            <a:r>
              <a:rPr lang="en-US" altLang="en-GR" sz="1400">
                <a:solidFill>
                  <a:srgbClr val="FFFFFF"/>
                </a:solidFill>
              </a:rPr>
              <a:t>: 6m ή 12m</a:t>
            </a:r>
            <a:r>
              <a:rPr lang="el-GR" altLang="en-GR" sz="1400">
                <a:solidFill>
                  <a:srgbClr val="FFFFFF"/>
                </a:solidFill>
              </a:rPr>
              <a:t> </a:t>
            </a:r>
            <a:r>
              <a:rPr lang="en-US" altLang="en-GR" sz="1400">
                <a:solidFill>
                  <a:srgbClr val="FFFFFF"/>
                </a:solidFill>
              </a:rPr>
              <a:t>διαστάσεις,</a:t>
            </a:r>
          </a:p>
          <a:p>
            <a:r>
              <a:rPr lang="en-US" altLang="en-GR" sz="1400">
                <a:solidFill>
                  <a:srgbClr val="FFFFFF"/>
                </a:solidFill>
              </a:rPr>
              <a:t>βάρος, ανοχή κατά ΕΛΟΤ ΕΝ 10025</a:t>
            </a:r>
            <a:endParaRPr lang="fr-FR" altLang="en-GR" sz="1400">
              <a:solidFill>
                <a:srgbClr val="FFFFFF"/>
              </a:solidFill>
            </a:endParaRPr>
          </a:p>
        </p:txBody>
      </p:sp>
      <p:pic>
        <p:nvPicPr>
          <p:cNvPr id="29700" name="Picture 8">
            <a:extLst>
              <a:ext uri="{FF2B5EF4-FFF2-40B4-BE49-F238E27FC236}">
                <a16:creationId xmlns:a16="http://schemas.microsoft.com/office/drawing/2014/main" id="{07D7E0CB-9CE9-6D4A-8F06-135A650BC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218122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" descr="Image 4.png">
            <a:extLst>
              <a:ext uri="{FF2B5EF4-FFF2-40B4-BE49-F238E27FC236}">
                <a16:creationId xmlns:a16="http://schemas.microsoft.com/office/drawing/2014/main" id="{EC0D8CBE-11C6-63EA-43B7-5D1A6076B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16400"/>
            <a:ext cx="8316912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>
            <a:extLst>
              <a:ext uri="{FF2B5EF4-FFF2-40B4-BE49-F238E27FC236}">
                <a16:creationId xmlns:a16="http://schemas.microsoft.com/office/drawing/2014/main" id="{3B331D71-CCE9-AD18-B424-9DD05B705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221163"/>
            <a:ext cx="1511300" cy="252095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G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>
            <a:extLst>
              <a:ext uri="{FF2B5EF4-FFF2-40B4-BE49-F238E27FC236}">
                <a16:creationId xmlns:a16="http://schemas.microsoft.com/office/drawing/2014/main" id="{791C1578-5DE3-8EF6-BD9A-5464AD1A6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Ράβδοι σχήματος U (UPN)</a:t>
            </a:r>
            <a:endParaRPr lang="fr-FR" altLang="en-GR" sz="2000" i="1">
              <a:solidFill>
                <a:srgbClr val="99CC00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8D7B38C8-5515-9FDF-D617-D4F11A527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2-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Χάλυβας σε ράβδους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31747" name="Rectangle 6">
            <a:extLst>
              <a:ext uri="{FF2B5EF4-FFF2-40B4-BE49-F238E27FC236}">
                <a16:creationId xmlns:a16="http://schemas.microsoft.com/office/drawing/2014/main" id="{83E17739-2589-7DC6-4DE2-717C4ADFD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0"/>
            <a:ext cx="5562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Ευθύγραμμες ράβδοι θερμής έλασης, διατομής σχήματος U, με στρογγυλεμένες ακμές, ποιότητας S235J κατά ΕΛΟΤ ΕΝ 10025..</a:t>
            </a:r>
          </a:p>
          <a:p>
            <a:endParaRPr lang="en-US" altLang="en-GR" sz="1400">
              <a:solidFill>
                <a:srgbClr val="99CC00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ύψος </a:t>
            </a:r>
            <a:r>
              <a:rPr lang="en-US" altLang="en-GR" sz="1400">
                <a:solidFill>
                  <a:srgbClr val="FFFFFF"/>
                </a:solidFill>
              </a:rPr>
              <a:t>h: 30mm – 65mm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rgbClr val="FFFFFF"/>
                </a:solidFill>
              </a:rPr>
              <a:t>b: 15mm – 42mm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rgbClr val="FFFFFF"/>
                </a:solidFill>
              </a:rPr>
              <a:t>s: 4mm – 5,5mm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ράβδου:</a:t>
            </a:r>
            <a:r>
              <a:rPr lang="en-US" altLang="en-GR" sz="1400">
                <a:solidFill>
                  <a:srgbClr val="FFFFFF"/>
                </a:solidFill>
              </a:rPr>
              <a:t> 6mδιαστάσεις</a:t>
            </a:r>
          </a:p>
          <a:p>
            <a:r>
              <a:rPr lang="en-US" altLang="en-GR" sz="1400">
                <a:solidFill>
                  <a:srgbClr val="FFFFFF"/>
                </a:solidFill>
              </a:rPr>
              <a:t>βάρος, ανοχή κατά ΕΛΟΤ ΕΝ 10025</a:t>
            </a:r>
            <a:endParaRPr lang="fr-FR" altLang="en-GR" sz="1400">
              <a:solidFill>
                <a:srgbClr val="FFFFFF"/>
              </a:solidFill>
            </a:endParaRPr>
          </a:p>
        </p:txBody>
      </p:sp>
      <p:pic>
        <p:nvPicPr>
          <p:cNvPr id="31748" name="Picture 7">
            <a:extLst>
              <a:ext uri="{FF2B5EF4-FFF2-40B4-BE49-F238E27FC236}">
                <a16:creationId xmlns:a16="http://schemas.microsoft.com/office/drawing/2014/main" id="{402DDD54-5FCB-FAC1-10AC-F0E2F5398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18288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 descr="Image 5.png">
            <a:extLst>
              <a:ext uri="{FF2B5EF4-FFF2-40B4-BE49-F238E27FC236}">
                <a16:creationId xmlns:a16="http://schemas.microsoft.com/office/drawing/2014/main" id="{8036F3C1-A126-C656-6195-96557F141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9188"/>
            <a:ext cx="73914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6">
            <a:extLst>
              <a:ext uri="{FF2B5EF4-FFF2-40B4-BE49-F238E27FC236}">
                <a16:creationId xmlns:a16="http://schemas.microsoft.com/office/drawing/2014/main" id="{C31EBB6E-AE84-3485-8B59-46C423776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3644900"/>
            <a:ext cx="1368425" cy="32131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G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>
            <a:extLst>
              <a:ext uri="{FF2B5EF4-FFF2-40B4-BE49-F238E27FC236}">
                <a16:creationId xmlns:a16="http://schemas.microsoft.com/office/drawing/2014/main" id="{DCF69F14-7A17-BF0E-F212-BE4840149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Ράβδοι τετραγωνικής διατομής (καρέ)</a:t>
            </a:r>
            <a:endParaRPr lang="fr-FR" altLang="en-GR" sz="2000" i="1">
              <a:solidFill>
                <a:srgbClr val="99CC00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64B77A98-4839-B3A0-8BD5-1E0BA26A9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2-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Χάλυβας σε ράβδους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33795" name="Rectangle 6">
            <a:extLst>
              <a:ext uri="{FF2B5EF4-FFF2-40B4-BE49-F238E27FC236}">
                <a16:creationId xmlns:a16="http://schemas.microsoft.com/office/drawing/2014/main" id="{74FEA9A7-96B7-3C55-40ED-EDDB01E52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0"/>
            <a:ext cx="556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Ευθύγραμμες ράβδοι θερμής έλασης, τετραγωνικής διατομής (καρέ), ποιότητας S235J κατά ΕΛΟΤ ΕΝ 10025.</a:t>
            </a:r>
          </a:p>
          <a:p>
            <a:endParaRPr lang="en-US" altLang="en-GR" sz="1400">
              <a:solidFill>
                <a:schemeClr val="bg1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chemeClr val="bg1"/>
                </a:solidFill>
              </a:rPr>
              <a:t>a: 8mm – 150mm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ράβδου</a:t>
            </a:r>
            <a:r>
              <a:rPr lang="en-US" altLang="en-GR" sz="1400">
                <a:solidFill>
                  <a:schemeClr val="bg1"/>
                </a:solidFill>
              </a:rPr>
              <a:t>: 6mδιαστάσεις,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βάρος, ανοχή κατά ΕΛΟΤ ΕΝ 10025</a:t>
            </a:r>
            <a:endParaRPr lang="fr-FR" altLang="en-GR" sz="1400">
              <a:solidFill>
                <a:schemeClr val="bg1"/>
              </a:solidFill>
            </a:endParaRPr>
          </a:p>
        </p:txBody>
      </p:sp>
      <p:pic>
        <p:nvPicPr>
          <p:cNvPr id="33796" name="Picture 10">
            <a:extLst>
              <a:ext uri="{FF2B5EF4-FFF2-40B4-BE49-F238E27FC236}">
                <a16:creationId xmlns:a16="http://schemas.microsoft.com/office/drawing/2014/main" id="{995015FD-ACC9-BE5C-8D8B-C754766AB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19732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1" descr="Image 6.png">
            <a:extLst>
              <a:ext uri="{FF2B5EF4-FFF2-40B4-BE49-F238E27FC236}">
                <a16:creationId xmlns:a16="http://schemas.microsoft.com/office/drawing/2014/main" id="{A9D93D23-92F3-3573-F34D-B51DF8DDE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3810000"/>
            <a:ext cx="8228012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>
            <a:extLst>
              <a:ext uri="{FF2B5EF4-FFF2-40B4-BE49-F238E27FC236}">
                <a16:creationId xmlns:a16="http://schemas.microsoft.com/office/drawing/2014/main" id="{5B4D46F5-7BF5-E486-2B73-E5C8DE286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Ράβδοι κυκλικής διατομής (στρογγυλά)</a:t>
            </a:r>
            <a:endParaRPr lang="fr-FR" altLang="en-GR" sz="1600" i="1">
              <a:solidFill>
                <a:srgbClr val="99CC00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79E130E9-3241-0507-2866-15AA0DA08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2-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Χάλυβας σε ράβδους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35843" name="Rectangle 6">
            <a:extLst>
              <a:ext uri="{FF2B5EF4-FFF2-40B4-BE49-F238E27FC236}">
                <a16:creationId xmlns:a16="http://schemas.microsoft.com/office/drawing/2014/main" id="{A6E0A5A5-EE87-A926-7B42-6A62D6193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0"/>
            <a:ext cx="556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  <a:r>
              <a:rPr lang="en-US" altLang="en-GR" sz="1400"/>
              <a:t>Ευθύγραμμες ράβδοι θερμής έλασης, </a:t>
            </a:r>
            <a:r>
              <a:rPr lang="en-US" altLang="en-GR" sz="1400">
                <a:solidFill>
                  <a:schemeClr val="bg1"/>
                </a:solidFill>
              </a:rPr>
              <a:t>κυκλικής διατομής (στρογγυλά), ποιότητας S235J κατά ΕΛΟΤ ΕΝ 10025.</a:t>
            </a:r>
          </a:p>
          <a:p>
            <a:endParaRPr lang="en-US" altLang="en-GR" sz="1400">
              <a:solidFill>
                <a:schemeClr val="bg1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διάμετρος </a:t>
            </a:r>
            <a:r>
              <a:rPr lang="en-US" altLang="en-GR" sz="1400">
                <a:solidFill>
                  <a:schemeClr val="bg1"/>
                </a:solidFill>
              </a:rPr>
              <a:t>d: 6mm – 200mm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ράβδου</a:t>
            </a:r>
            <a:r>
              <a:rPr lang="en-US" altLang="en-GR" sz="1400">
                <a:solidFill>
                  <a:schemeClr val="bg1"/>
                </a:solidFill>
              </a:rPr>
              <a:t>: 6m διαστάσεις,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βάρος, ανοχή κατά ΕΛΟΤ-ΕΝ 10025</a:t>
            </a:r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3A60B03C-9B15-475A-7953-D05F55006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1835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Image 7.png">
            <a:extLst>
              <a:ext uri="{FF2B5EF4-FFF2-40B4-BE49-F238E27FC236}">
                <a16:creationId xmlns:a16="http://schemas.microsoft.com/office/drawing/2014/main" id="{4EC43D20-30BE-BF49-4131-274611008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3365500"/>
            <a:ext cx="8355012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>
            <a:extLst>
              <a:ext uri="{FF2B5EF4-FFF2-40B4-BE49-F238E27FC236}">
                <a16:creationId xmlns:a16="http://schemas.microsoft.com/office/drawing/2014/main" id="{8F7DF69D-7424-728D-85AF-A01D01F3A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1242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>
            <a:extLst>
              <a:ext uri="{FF2B5EF4-FFF2-40B4-BE49-F238E27FC236}">
                <a16:creationId xmlns:a16="http://schemas.microsoft.com/office/drawing/2014/main" id="{3BC2F915-B532-2B04-63D0-389CE67F8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διατομής U (UPN)</a:t>
            </a:r>
            <a:endParaRPr lang="fr-FR" altLang="en-GR" sz="2000" i="1">
              <a:solidFill>
                <a:srgbClr val="99CC00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FF01C68A-2FDE-DB8A-5373-5B7632741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39939" name="Rectangle 6">
            <a:extLst>
              <a:ext uri="{FF2B5EF4-FFF2-40B4-BE49-F238E27FC236}">
                <a16:creationId xmlns:a16="http://schemas.microsoft.com/office/drawing/2014/main" id="{4EAFBC6A-64DE-6EF6-24FA-BB3F27265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371600"/>
            <a:ext cx="35052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  <a:endParaRPr lang="el-GR" altLang="en-GR" sz="1400">
              <a:solidFill>
                <a:srgbClr val="99CC00"/>
              </a:solidFill>
            </a:endParaRPr>
          </a:p>
          <a:p>
            <a:r>
              <a:rPr lang="en-US" altLang="en-GR" sz="1400">
                <a:solidFill>
                  <a:schemeClr val="bg1"/>
                </a:solidFill>
              </a:rPr>
              <a:t>Ευθύγραμμες ράβδοι θερμής έλασης, Δοκοί θερμής έλασης, διατομής σχήματος U, με στρογγυλεμένες ακμές, ποιότητας S235JR και S275JR κατά ΕΛΟΤ ΕΝ 10025.</a:t>
            </a:r>
          </a:p>
          <a:p>
            <a:endParaRPr lang="en-US" altLang="en-GR" sz="1400">
              <a:solidFill>
                <a:schemeClr val="bg1"/>
              </a:solidFill>
            </a:endParaRPr>
          </a:p>
          <a:p>
            <a:endParaRPr lang="en-US" altLang="en-GR" sz="1400">
              <a:solidFill>
                <a:schemeClr val="bg1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ύψος </a:t>
            </a:r>
            <a:r>
              <a:rPr lang="en-US" altLang="en-GR" sz="1400">
                <a:solidFill>
                  <a:schemeClr val="bg1"/>
                </a:solidFill>
              </a:rPr>
              <a:t>h: 80mm – 400mm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chemeClr val="bg1"/>
                </a:solidFill>
              </a:rPr>
              <a:t>b: 45mm – 110mm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chemeClr val="bg1"/>
                </a:solidFill>
              </a:rPr>
              <a:t>s: 6mm – 18mm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δοκού</a:t>
            </a:r>
            <a:r>
              <a:rPr lang="en-US" altLang="en-GR" sz="1400">
                <a:solidFill>
                  <a:schemeClr val="bg1"/>
                </a:solidFill>
              </a:rPr>
              <a:t>: 6mδιαστάσεις,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βάρος, ανοχή κατά ΕΛΟΤ ΕΝ 10025</a:t>
            </a:r>
          </a:p>
        </p:txBody>
      </p:sp>
      <p:pic>
        <p:nvPicPr>
          <p:cNvPr id="39940" name="Picture 9">
            <a:extLst>
              <a:ext uri="{FF2B5EF4-FFF2-40B4-BE49-F238E27FC236}">
                <a16:creationId xmlns:a16="http://schemas.microsoft.com/office/drawing/2014/main" id="{F01D4BDB-F020-3C3F-F49D-B18BA5755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3662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7A9BFEAC-5ADA-A2BF-A880-19245CBB3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διατομής U (UPN)</a:t>
            </a:r>
            <a:endParaRPr lang="fr-FR" altLang="en-GR" sz="2000" i="1">
              <a:solidFill>
                <a:srgbClr val="99CC00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B9CEC2F0-80C8-2AE6-DEB3-F86BEF366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41987" name="Picture 9">
            <a:extLst>
              <a:ext uri="{FF2B5EF4-FFF2-40B4-BE49-F238E27FC236}">
                <a16:creationId xmlns:a16="http://schemas.microsoft.com/office/drawing/2014/main" id="{41063F02-1411-7004-6C06-DA5267B23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13716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Image 8.png">
            <a:extLst>
              <a:ext uri="{FF2B5EF4-FFF2-40B4-BE49-F238E27FC236}">
                <a16:creationId xmlns:a16="http://schemas.microsoft.com/office/drawing/2014/main" id="{D4ABCB01-77A2-0F04-D084-9EDC66EAF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7391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D19385F3-BA69-1B3D-9000-16FBFC96E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υψίκορμες (IPE)</a:t>
            </a:r>
            <a:endParaRPr lang="fr-FR" altLang="en-GR" sz="2000" i="1">
              <a:solidFill>
                <a:srgbClr val="99CC00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EB3AE41C-2F5F-AC29-5868-B4451318F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44035" name="Rectangle 6">
            <a:extLst>
              <a:ext uri="{FF2B5EF4-FFF2-40B4-BE49-F238E27FC236}">
                <a16:creationId xmlns:a16="http://schemas.microsoft.com/office/drawing/2014/main" id="{5C116120-DA9F-4CEB-5E0A-BED9D42AB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371600"/>
            <a:ext cx="35052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Ευθύγραμμες</a:t>
            </a:r>
            <a:r>
              <a:rPr lang="el-GR" altLang="en-GR" sz="1400">
                <a:solidFill>
                  <a:schemeClr val="bg1"/>
                </a:solidFill>
              </a:rPr>
              <a:t> </a:t>
            </a:r>
            <a:r>
              <a:rPr lang="en-US" altLang="en-GR" sz="1400">
                <a:solidFill>
                  <a:schemeClr val="bg1"/>
                </a:solidFill>
              </a:rPr>
              <a:t>Δοκοί θερμής έλασης, με παράλληλες ωτίδες, χαρακτηριζόμενες με την ονομασία IPE (P=παράλληλο, E=Ευρώπη), ποιότητας S235JR, S275JR και S355 κατά ΕΛΟΤ ΕΝ 10025, EURONORM 19</a:t>
            </a:r>
          </a:p>
          <a:p>
            <a:endParaRPr lang="en-US" altLang="en-GR" sz="1400">
              <a:solidFill>
                <a:schemeClr val="bg1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ύψος </a:t>
            </a:r>
            <a:r>
              <a:rPr lang="en-US" altLang="en-GR" sz="1400">
                <a:solidFill>
                  <a:schemeClr val="bg1"/>
                </a:solidFill>
              </a:rPr>
              <a:t>h: 80mm – 600mm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chemeClr val="bg1"/>
                </a:solidFill>
              </a:rPr>
              <a:t>b: 46mm – 220mm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chemeClr val="bg1"/>
                </a:solidFill>
              </a:rPr>
              <a:t>s: 3,8mm – 12mm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δοκού</a:t>
            </a:r>
            <a:r>
              <a:rPr lang="en-US" altLang="en-GR" sz="1400">
                <a:solidFill>
                  <a:schemeClr val="bg1"/>
                </a:solidFill>
              </a:rPr>
              <a:t>: 4m – 15mδιαστάσεις, βάρος, ανοχή κατά ΕΛΟΤ ΕΝ 10025</a:t>
            </a:r>
          </a:p>
        </p:txBody>
      </p:sp>
      <p:pic>
        <p:nvPicPr>
          <p:cNvPr id="44036" name="Picture 5">
            <a:extLst>
              <a:ext uri="{FF2B5EF4-FFF2-40B4-BE49-F238E27FC236}">
                <a16:creationId xmlns:a16="http://schemas.microsoft.com/office/drawing/2014/main" id="{EE81A728-B350-6DDC-8F3B-134184A5A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384175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>
            <a:extLst>
              <a:ext uri="{FF2B5EF4-FFF2-40B4-BE49-F238E27FC236}">
                <a16:creationId xmlns:a16="http://schemas.microsoft.com/office/drawing/2014/main" id="{3C1C02B8-5C3D-E1F3-DB23-0AA49F918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344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1- </a:t>
            </a:r>
            <a:r>
              <a:rPr lang="en-US" altLang="en-GR">
                <a:solidFill>
                  <a:srgbClr val="7AA2FF"/>
                </a:solidFill>
              </a:rPr>
              <a:t>O X</a:t>
            </a:r>
            <a:r>
              <a:rPr lang="el-GR" altLang="en-GR">
                <a:solidFill>
                  <a:srgbClr val="7AA2FF"/>
                </a:solidFill>
              </a:rPr>
              <a:t>ά</a:t>
            </a:r>
            <a:r>
              <a:rPr lang="en-US" altLang="en-GR">
                <a:solidFill>
                  <a:srgbClr val="7AA2FF"/>
                </a:solidFill>
              </a:rPr>
              <a:t>λυβας </a:t>
            </a:r>
            <a:r>
              <a:rPr lang="el-GR" altLang="en-GR">
                <a:solidFill>
                  <a:srgbClr val="7AA2FF"/>
                </a:solidFill>
              </a:rPr>
              <a:t>ω</a:t>
            </a:r>
            <a:r>
              <a:rPr lang="en-US" altLang="en-GR">
                <a:solidFill>
                  <a:srgbClr val="7AA2FF"/>
                </a:solidFill>
              </a:rPr>
              <a:t>ς </a:t>
            </a:r>
            <a:r>
              <a:rPr lang="el-GR" altLang="en-GR">
                <a:solidFill>
                  <a:srgbClr val="7AA2FF"/>
                </a:solidFill>
              </a:rPr>
              <a:t>υ</a:t>
            </a:r>
            <a:r>
              <a:rPr lang="en-US" altLang="en-GR">
                <a:solidFill>
                  <a:srgbClr val="7AA2FF"/>
                </a:solidFill>
              </a:rPr>
              <a:t>λικ</a:t>
            </a:r>
            <a:r>
              <a:rPr lang="el-GR" altLang="en-GR">
                <a:solidFill>
                  <a:srgbClr val="7AA2FF"/>
                </a:solidFill>
              </a:rPr>
              <a:t>ό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16BFDFFC-6E0E-3D7C-230F-905AD1E32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696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>
                <a:solidFill>
                  <a:srgbClr val="99CC00"/>
                </a:solidFill>
              </a:rPr>
              <a:t>Σύσταση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2000" i="1">
              <a:solidFill>
                <a:schemeClr val="bg1"/>
              </a:solidFill>
            </a:endParaRPr>
          </a:p>
          <a:p>
            <a:pPr algn="just"/>
            <a:r>
              <a:rPr lang="en-US" altLang="en-GR" sz="1400">
                <a:solidFill>
                  <a:schemeClr val="bg1"/>
                </a:solidFill>
              </a:rPr>
              <a:t>Χάλυβες καλούνται τα κράματα </a:t>
            </a:r>
            <a:r>
              <a:rPr lang="en-US" altLang="en-GR" sz="1400" i="1">
                <a:solidFill>
                  <a:srgbClr val="99CC00"/>
                </a:solidFill>
              </a:rPr>
              <a:t>σιδήρου</a:t>
            </a:r>
            <a:r>
              <a:rPr lang="en-US" altLang="en-GR" sz="1400">
                <a:solidFill>
                  <a:schemeClr val="bg1"/>
                </a:solidFill>
              </a:rPr>
              <a:t> (Fe) και </a:t>
            </a:r>
            <a:r>
              <a:rPr lang="en-US" altLang="en-GR" sz="1400">
                <a:solidFill>
                  <a:srgbClr val="99CC00"/>
                </a:solidFill>
              </a:rPr>
              <a:t>άνθρακα </a:t>
            </a:r>
            <a:r>
              <a:rPr lang="en-US" altLang="en-GR" sz="1400">
                <a:solidFill>
                  <a:schemeClr val="bg1"/>
                </a:solidFill>
              </a:rPr>
              <a:t>(C), με περιεκτικότητα σε άνθρακα κάτω του 1,8%. Στη σύνθεση των χαλύβων συνδυάζονται  με το σίδηρο διάφορα στοιχεία σε ποσοστιαίες αναλογίες που δεν ξεπερνούν κατά κανόνα το 5%. Συστατικά στοιχεία κάθε χάλυβα αποτελούν ο άνθρακας, σε ποσοστά που κυμαίνονται συνήθως μεταξύ 0,2% και 0,7%, και το πυρίτιο (Si), σε ποσοστό μεταξύ 0,1% και 0,7% και ενίοτε έως και 4%  σε ειδικούς χάλυβες</a:t>
            </a:r>
            <a:endParaRPr lang="el-GR" altLang="en-GR" sz="1400">
              <a:solidFill>
                <a:schemeClr val="bg1"/>
              </a:solidFill>
            </a:endParaRPr>
          </a:p>
          <a:p>
            <a:pPr algn="just"/>
            <a:endParaRPr lang="el-GR" altLang="en-GR" sz="1400">
              <a:solidFill>
                <a:schemeClr val="bg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GR" sz="1400">
                <a:solidFill>
                  <a:schemeClr val="bg1"/>
                </a:solidFill>
              </a:rPr>
              <a:t>Η αναλογία σε άνθρακα καθορίζει ουσιαστικώς τις ιδιότητες των διαφόρων χαλύβων</a:t>
            </a:r>
            <a:endParaRPr lang="el-GR" altLang="en-GR" sz="1400">
              <a:solidFill>
                <a:schemeClr val="bg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endParaRPr lang="el-GR" altLang="en-GR" sz="140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GR" sz="1400">
                <a:solidFill>
                  <a:srgbClr val="FFFFFF"/>
                </a:solidFill>
              </a:rPr>
              <a:t>Όσο αυξάνεται το ποσοστό του άνθρακα στο κράμα αυξάνονται αναλόγως η σκληρότητα και η αντοχή του σε τάσεις εφελκυσμού, ενώ παραλλήλως μειώνονται η συνεκτικότητα και η πλαστιμότητα</a:t>
            </a:r>
            <a:endParaRPr lang="el-GR" altLang="en-GR" sz="1400">
              <a:solidFill>
                <a:srgbClr val="FFFFFF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l-GR" altLang="en-GR" sz="1400">
              <a:solidFill>
                <a:srgbClr val="FFFFFF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GR" sz="1400">
                <a:solidFill>
                  <a:srgbClr val="FFFFFF"/>
                </a:solidFill>
              </a:rPr>
              <a:t>Στην αντίθετη περίπτωση, μειώνοντας δηλαδή το ποσοστό του άνθρακα, αυξάνεται η καταλληλότητα προς συγκόλληση</a:t>
            </a:r>
            <a:r>
              <a:rPr lang="el-GR" altLang="en-GR" sz="1400">
                <a:solidFill>
                  <a:srgbClr val="FFFFFF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l-GR" altLang="en-GR" sz="140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GR" sz="1400">
                <a:solidFill>
                  <a:srgbClr val="FFFFFF"/>
                </a:solidFill>
              </a:rPr>
              <a:t>Το μαγγάνιο (Mn) συμμετέχει σε ποσοστό 0,3% έως 0,8% αλλά και 12% και 15% σε χάλυβες πολύ μεγάλης σκληρότητας και αντοχής στη φθορά</a:t>
            </a:r>
            <a:endParaRPr lang="el-GR" altLang="en-GR" sz="140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l-GR" altLang="en-GR" sz="1400">
              <a:solidFill>
                <a:srgbClr val="FFFFFF"/>
              </a:solidFill>
            </a:endParaRPr>
          </a:p>
          <a:p>
            <a:endParaRPr lang="el-GR" altLang="en-GR" sz="1400">
              <a:solidFill>
                <a:srgbClr val="FFFFFF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l-GR" altLang="en-GR"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CC11C89F-1B33-8DDB-8D55-8EC8D6841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υψίκορμες (IPE)</a:t>
            </a:r>
            <a:endParaRPr lang="fr-FR" altLang="en-GR" sz="2000" i="1">
              <a:solidFill>
                <a:srgbClr val="99CC00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E4AF1DB9-54F5-54CA-5C7E-0AD5260C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46083" name="Picture 5">
            <a:extLst>
              <a:ext uri="{FF2B5EF4-FFF2-40B4-BE49-F238E27FC236}">
                <a16:creationId xmlns:a16="http://schemas.microsoft.com/office/drawing/2014/main" id="{12480E69-37D0-F2C9-F42E-19DFC435E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155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7" descr="Image 9.png">
            <a:extLst>
              <a:ext uri="{FF2B5EF4-FFF2-40B4-BE49-F238E27FC236}">
                <a16:creationId xmlns:a16="http://schemas.microsoft.com/office/drawing/2014/main" id="{D23B76B8-A1D9-EBB5-8360-87A3320DC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412875"/>
            <a:ext cx="75152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5">
            <a:extLst>
              <a:ext uri="{FF2B5EF4-FFF2-40B4-BE49-F238E27FC236}">
                <a16:creationId xmlns:a16="http://schemas.microsoft.com/office/drawing/2014/main" id="{142B1013-D79E-4B4B-927F-4C2DEB0EA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1439863"/>
            <a:ext cx="1296987" cy="5589587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G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>
            <a:extLst>
              <a:ext uri="{FF2B5EF4-FFF2-40B4-BE49-F238E27FC236}">
                <a16:creationId xmlns:a16="http://schemas.microsoft.com/office/drawing/2014/main" id="{DF2DBC12-E818-DF49-BF39-0FCD41234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πλατύπελμες ελαφρού τύπου HEA (IPBl)</a:t>
            </a:r>
            <a:endParaRPr lang="fr-FR" altLang="en-GR" sz="1600" i="1">
              <a:solidFill>
                <a:srgbClr val="99CC00"/>
              </a:solidFill>
            </a:endParaRPr>
          </a:p>
        </p:txBody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809962AD-56BE-A830-20E0-87D3559F6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48131" name="Rectangle 6">
            <a:extLst>
              <a:ext uri="{FF2B5EF4-FFF2-40B4-BE49-F238E27FC236}">
                <a16:creationId xmlns:a16="http://schemas.microsoft.com/office/drawing/2014/main" id="{AD74B1B3-1A05-0C2E-819B-31820F1A3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371600"/>
            <a:ext cx="35052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Δοκοί θερμής έλασης, με παράλληλες ωτίδες, χαρακτηριζόμενες με την ονομασία HEA, καθώς η ελαφρά σειρά  IPBl αντιστοιχεί στην σειρά Α κατά EURONORM 53-62, ποιότητας S235JR, S275JR και S355 κατά ΕΛΟΤ ΕΝ 10025.</a:t>
            </a:r>
          </a:p>
          <a:p>
            <a:endParaRPr lang="en-US" altLang="en-GR" sz="1400">
              <a:solidFill>
                <a:schemeClr val="bg1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ύψος </a:t>
            </a:r>
            <a:r>
              <a:rPr lang="en-US" altLang="en-GR" sz="1400">
                <a:solidFill>
                  <a:srgbClr val="FFFFFF"/>
                </a:solidFill>
              </a:rPr>
              <a:t>h: 96mm – 990mm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rgbClr val="FFFFFF"/>
                </a:solidFill>
              </a:rPr>
              <a:t>b: 100mm – 300mm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rgbClr val="FFFFFF"/>
                </a:solidFill>
              </a:rPr>
              <a:t>s: 5mm – 16,5mm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δοκού</a:t>
            </a:r>
            <a:r>
              <a:rPr lang="en-US" altLang="en-GR" sz="1400">
                <a:solidFill>
                  <a:srgbClr val="FFFFFF"/>
                </a:solidFill>
              </a:rPr>
              <a:t>: 4m – 15m διαστάσεις, βάρος, ανοχή κατά ΕΛΟΤ-ΕΝ 10025</a:t>
            </a:r>
          </a:p>
        </p:txBody>
      </p:sp>
      <p:pic>
        <p:nvPicPr>
          <p:cNvPr id="48132" name="Picture 8">
            <a:extLst>
              <a:ext uri="{FF2B5EF4-FFF2-40B4-BE49-F238E27FC236}">
                <a16:creationId xmlns:a16="http://schemas.microsoft.com/office/drawing/2014/main" id="{2009D81F-F450-FC16-4D46-2AB19FF6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38703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>
            <a:extLst>
              <a:ext uri="{FF2B5EF4-FFF2-40B4-BE49-F238E27FC236}">
                <a16:creationId xmlns:a16="http://schemas.microsoft.com/office/drawing/2014/main" id="{842DBD2C-9BA1-0A86-0712-23E670DB0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πλατύπελμες ελαφρού τύπου HEA (IPBl)</a:t>
            </a:r>
            <a:endParaRPr lang="fr-FR" altLang="en-GR" sz="1600" i="1">
              <a:solidFill>
                <a:srgbClr val="99CC00"/>
              </a:solidFill>
            </a:endParaRPr>
          </a:p>
        </p:txBody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DE8F32AA-30AF-13E8-006D-F3C57661F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50179" name="Picture 8">
            <a:extLst>
              <a:ext uri="{FF2B5EF4-FFF2-40B4-BE49-F238E27FC236}">
                <a16:creationId xmlns:a16="http://schemas.microsoft.com/office/drawing/2014/main" id="{2361D729-2B71-2B01-C394-86D8C5454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1222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Image 10.png">
            <a:extLst>
              <a:ext uri="{FF2B5EF4-FFF2-40B4-BE49-F238E27FC236}">
                <a16:creationId xmlns:a16="http://schemas.microsoft.com/office/drawing/2014/main" id="{829BBB69-DA7F-48A5-404D-261470CA9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76200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3A6AE5C9-4FBA-A2F1-5F1C-30130BA4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πλατύπελμες βαρέως τύπου HEB (IPB)</a:t>
            </a:r>
            <a:endParaRPr lang="fr-FR" altLang="en-GR" sz="1600" i="1">
              <a:solidFill>
                <a:srgbClr val="99CC00"/>
              </a:solidFill>
            </a:endParaRPr>
          </a:p>
        </p:txBody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7F5AE019-98F8-A0D9-0AF1-761C2618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52227" name="Rectangle 6">
            <a:extLst>
              <a:ext uri="{FF2B5EF4-FFF2-40B4-BE49-F238E27FC236}">
                <a16:creationId xmlns:a16="http://schemas.microsoft.com/office/drawing/2014/main" id="{56B8D97B-BBEF-D3D8-6F16-483AC78CE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552575"/>
            <a:ext cx="35052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Δοκοί θερμής έλασης, με παράλληλες ωτίδες, χαρακτηριζόμενες με την ονομασία HEB, καθώς η σειρά  IPB αντιστοιχεί στην σειρά B κατά EURONORM 53-62, ποιότητας S235J, S275JR και S355 κατά ΕΛΟΤ ΕΝ 10025.</a:t>
            </a:r>
          </a:p>
          <a:p>
            <a:endParaRPr lang="en-US" altLang="en-GR" sz="1400">
              <a:solidFill>
                <a:srgbClr val="FFFFFF"/>
              </a:solidFill>
            </a:endParaRPr>
          </a:p>
          <a:p>
            <a:endParaRPr lang="en-US" altLang="en-GR" sz="1400">
              <a:solidFill>
                <a:srgbClr val="FFFFFF"/>
              </a:solidFill>
            </a:endParaRPr>
          </a:p>
          <a:p>
            <a:endParaRPr lang="en-US" altLang="en-GR" sz="1400">
              <a:solidFill>
                <a:srgbClr val="FFFFFF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ύψος </a:t>
            </a:r>
            <a:r>
              <a:rPr lang="en-US" altLang="en-GR" sz="1400">
                <a:solidFill>
                  <a:srgbClr val="FFFFFF"/>
                </a:solidFill>
              </a:rPr>
              <a:t>h: 96mm – 990mm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rgbClr val="FFFFFF"/>
                </a:solidFill>
              </a:rPr>
              <a:t>b: 100mm – 300mm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rgbClr val="FFFFFF"/>
                </a:solidFill>
              </a:rPr>
              <a:t>s: 5mm – 16,5mm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δοκού</a:t>
            </a:r>
            <a:r>
              <a:rPr lang="en-US" altLang="en-GR" sz="1400">
                <a:solidFill>
                  <a:srgbClr val="FFFFFF"/>
                </a:solidFill>
              </a:rPr>
              <a:t>: 4m – 15mδιαστάσεις, βάρος, ανοχή κατά ΕΛΟΤ-ΕΝ 10025</a:t>
            </a:r>
          </a:p>
        </p:txBody>
      </p:sp>
      <p:pic>
        <p:nvPicPr>
          <p:cNvPr id="52228" name="Picture 5">
            <a:extLst>
              <a:ext uri="{FF2B5EF4-FFF2-40B4-BE49-F238E27FC236}">
                <a16:creationId xmlns:a16="http://schemas.microsoft.com/office/drawing/2014/main" id="{616024DC-EE3A-1E4E-7637-511D99C16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43037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1A7F53AA-7AEC-493D-BE70-0C45227A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πλατύπελμες βαρέως τύπου HEB (IPB)</a:t>
            </a:r>
            <a:endParaRPr lang="fr-FR" altLang="en-GR" sz="1600" i="1">
              <a:solidFill>
                <a:srgbClr val="99CC00"/>
              </a:solidFill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43459495-8D12-F2FE-927B-6F8088DFD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54275" name="Rectangle 6">
            <a:extLst>
              <a:ext uri="{FF2B5EF4-FFF2-40B4-BE49-F238E27FC236}">
                <a16:creationId xmlns:a16="http://schemas.microsoft.com/office/drawing/2014/main" id="{AAE83151-0D69-483A-A8AC-A6DBAC2DF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552575"/>
            <a:ext cx="35052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Δοκοί θερμής έλασης, με παράλληλες ωτίδες, χαρακτηριζόμενες με την ονομασία HEB, καθώς η σειρά  IPB αντιστοιχεί στην σειρά B κατά EURONORM 53-62, ποιότητας S235J, S275JR και S355 κατά ΕΛΟΤ ΕΝ 10025.</a:t>
            </a:r>
          </a:p>
          <a:p>
            <a:endParaRPr lang="en-US" altLang="en-GR" sz="1400">
              <a:solidFill>
                <a:srgbClr val="FFFFFF"/>
              </a:solidFill>
            </a:endParaRPr>
          </a:p>
          <a:p>
            <a:endParaRPr lang="en-US" altLang="en-GR" sz="1400">
              <a:solidFill>
                <a:srgbClr val="FFFFFF"/>
              </a:solidFill>
            </a:endParaRPr>
          </a:p>
          <a:p>
            <a:endParaRPr lang="en-US" altLang="en-GR" sz="1400">
              <a:solidFill>
                <a:srgbClr val="FFFFFF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ύψος </a:t>
            </a:r>
            <a:r>
              <a:rPr lang="en-US" altLang="en-GR" sz="1400">
                <a:solidFill>
                  <a:srgbClr val="FFFFFF"/>
                </a:solidFill>
              </a:rPr>
              <a:t>h: 96mm – 990mm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rgbClr val="FFFFFF"/>
                </a:solidFill>
              </a:rPr>
              <a:t>b: 100mm – 300mm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rgbClr val="FFFFFF"/>
                </a:solidFill>
              </a:rPr>
              <a:t>s: 5mm – 16,5mm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δοκού</a:t>
            </a:r>
            <a:r>
              <a:rPr lang="en-US" altLang="en-GR" sz="1400">
                <a:solidFill>
                  <a:srgbClr val="FFFFFF"/>
                </a:solidFill>
              </a:rPr>
              <a:t>: 4m – 15mδιαστάσεις, βάρος, ανοχή κατά ΕΛΟΤ-ΕΝ 10025</a:t>
            </a:r>
          </a:p>
        </p:txBody>
      </p:sp>
      <p:pic>
        <p:nvPicPr>
          <p:cNvPr id="54276" name="Picture 5">
            <a:extLst>
              <a:ext uri="{FF2B5EF4-FFF2-40B4-BE49-F238E27FC236}">
                <a16:creationId xmlns:a16="http://schemas.microsoft.com/office/drawing/2014/main" id="{A8F9C8CE-41DC-BD65-8BF3-B454C6090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43037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>
            <a:extLst>
              <a:ext uri="{FF2B5EF4-FFF2-40B4-BE49-F238E27FC236}">
                <a16:creationId xmlns:a16="http://schemas.microsoft.com/office/drawing/2014/main" id="{FC9B6B9C-88C0-EBA2-B8FA-42559BE06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πλατύπελμες βαρέως τύπου HEB (IPB)</a:t>
            </a:r>
            <a:endParaRPr lang="fr-FR" altLang="en-GR" sz="1600" i="1">
              <a:solidFill>
                <a:srgbClr val="99CC00"/>
              </a:solidFill>
            </a:endParaRPr>
          </a:p>
        </p:txBody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CA7B186C-108A-9DEE-59DD-4D5D4B90A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56323" name="Picture 5">
            <a:extLst>
              <a:ext uri="{FF2B5EF4-FFF2-40B4-BE49-F238E27FC236}">
                <a16:creationId xmlns:a16="http://schemas.microsoft.com/office/drawing/2014/main" id="{3BE3D3ED-0129-34C1-7F2E-244770A43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13604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7" descr="Image 11.png">
            <a:extLst>
              <a:ext uri="{FF2B5EF4-FFF2-40B4-BE49-F238E27FC236}">
                <a16:creationId xmlns:a16="http://schemas.microsoft.com/office/drawing/2014/main" id="{082AE57A-E834-9CE7-85D2-B5F053837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447800"/>
            <a:ext cx="7607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>
            <a:extLst>
              <a:ext uri="{FF2B5EF4-FFF2-40B4-BE49-F238E27FC236}">
                <a16:creationId xmlns:a16="http://schemas.microsoft.com/office/drawing/2014/main" id="{A20010A4-30E6-1EA2-D5DE-AD0A7EC73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1484313"/>
            <a:ext cx="1439862" cy="4321175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G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>
            <a:extLst>
              <a:ext uri="{FF2B5EF4-FFF2-40B4-BE49-F238E27FC236}">
                <a16:creationId xmlns:a16="http://schemas.microsoft.com/office/drawing/2014/main" id="{91FB108D-5530-74EC-E374-6DEF74462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πλατύπελμες ενισχυμένες τύπου HEΜ (IPBν)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AAC2F136-64E5-C5B7-E886-A3242246F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58371" name="Rectangle 6">
            <a:extLst>
              <a:ext uri="{FF2B5EF4-FFF2-40B4-BE49-F238E27FC236}">
                <a16:creationId xmlns:a16="http://schemas.microsoft.com/office/drawing/2014/main" id="{59740942-D836-5B43-77A7-61E5EB342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552575"/>
            <a:ext cx="3505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Δοκοί θερμής έλασης, με παράλληλες ωτίδες, χαρακτηριζόμενες με την ονομασία HEΜ, καθώς η σειρά  IPBν αντιστοιχεί στην σειρά Μ κατά EURONORM 53-62, ποιότητας S235J, S275JR και S355 κατά ΕΛΟΤ ΕΝ 10025.</a:t>
            </a:r>
          </a:p>
          <a:p>
            <a:endParaRPr lang="en-US" altLang="en-GR" sz="1400">
              <a:solidFill>
                <a:schemeClr val="bg1"/>
              </a:solidFill>
            </a:endParaRPr>
          </a:p>
          <a:p>
            <a:endParaRPr lang="en-US" altLang="en-GR" sz="1400">
              <a:solidFill>
                <a:srgbClr val="FFFFFF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ύψος </a:t>
            </a:r>
            <a:r>
              <a:rPr lang="en-US" altLang="en-GR" sz="1400">
                <a:solidFill>
                  <a:srgbClr val="FFFFFF"/>
                </a:solidFill>
              </a:rPr>
              <a:t>h: 120mm – 1008mm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rgbClr val="FFFFFF"/>
                </a:solidFill>
              </a:rPr>
              <a:t>b: 106mm – 310mm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rgbClr val="FFFFFF"/>
                </a:solidFill>
              </a:rPr>
              <a:t>s: 12mm – 21mm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δοκού</a:t>
            </a:r>
            <a:r>
              <a:rPr lang="en-US" altLang="en-GR" sz="1400">
                <a:solidFill>
                  <a:srgbClr val="FFFFFF"/>
                </a:solidFill>
              </a:rPr>
              <a:t>: 4m – 15mδιαστάσεις, βάρος, ανοχή κατά ΕΛΟΤ-ΕΝ 10025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1A5CC024-2C1E-A3C7-9765-F596D4CE0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63700"/>
            <a:ext cx="4090988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>
            <a:extLst>
              <a:ext uri="{FF2B5EF4-FFF2-40B4-BE49-F238E27FC236}">
                <a16:creationId xmlns:a16="http://schemas.microsoft.com/office/drawing/2014/main" id="{6D12AB8C-C298-A471-5D33-C7AF914D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Δοκοί πλατύπελμες ενισχυμένες τύπου HEΜ (IPBν)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6B4A7680-56D7-D3A1-A763-F417EB12B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3-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Μoρφοποιημ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νος Χ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ά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λυβας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60419" name="Picture 7">
            <a:extLst>
              <a:ext uri="{FF2B5EF4-FFF2-40B4-BE49-F238E27FC236}">
                <a16:creationId xmlns:a16="http://schemas.microsoft.com/office/drawing/2014/main" id="{0C13737B-F6CF-DBDC-3343-46D96B1AF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15748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 descr="Image 12.png">
            <a:extLst>
              <a:ext uri="{FF2B5EF4-FFF2-40B4-BE49-F238E27FC236}">
                <a16:creationId xmlns:a16="http://schemas.microsoft.com/office/drawing/2014/main" id="{575C4BBD-F80A-6830-5C4E-C542FF313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905000"/>
            <a:ext cx="74406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>
            <a:extLst>
              <a:ext uri="{FF2B5EF4-FFF2-40B4-BE49-F238E27FC236}">
                <a16:creationId xmlns:a16="http://schemas.microsoft.com/office/drawing/2014/main" id="{BFD289B9-4B97-8BEA-D9B0-EB5BD470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1844675"/>
            <a:ext cx="1368425" cy="5013325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G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>
            <a:extLst>
              <a:ext uri="{FF2B5EF4-FFF2-40B4-BE49-F238E27FC236}">
                <a16:creationId xmlns:a16="http://schemas.microsoft.com/office/drawing/2014/main" id="{E2E21DF0-CE93-C97D-F128-59D991628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1242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4-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Ko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ί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λες Διατομ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A69AB43C-52E0-F2AB-DA29-8C185BBB8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Τετράγωνες κοίλες διατομές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64514" name="Text Box 2">
            <a:extLst>
              <a:ext uri="{FF2B5EF4-FFF2-40B4-BE49-F238E27FC236}">
                <a16:creationId xmlns:a16="http://schemas.microsoft.com/office/drawing/2014/main" id="{73170998-9057-47B3-4EFF-E53624AE6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4-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Ko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ί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λες Διατομ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64515" name="Rectangle 6">
            <a:extLst>
              <a:ext uri="{FF2B5EF4-FFF2-40B4-BE49-F238E27FC236}">
                <a16:creationId xmlns:a16="http://schemas.microsoft.com/office/drawing/2014/main" id="{812B7FBE-E5DD-9D2F-3A74-5041E089B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552575"/>
            <a:ext cx="3505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Κοίλες διατομές τετραγωνικής διατομής διαμορφωμένες εν ψυχρώ από έλασμα θερμής διαμόρφωσης, ποιότητας S235JR, S275JR και S355 κατά ΕΛΟΤ ΕΝ 10219.</a:t>
            </a:r>
          </a:p>
          <a:p>
            <a:endParaRPr lang="en-US" altLang="en-GR" sz="1400">
              <a:solidFill>
                <a:srgbClr val="FFFFFF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rgbClr val="FFFFFF"/>
                </a:solidFill>
              </a:rPr>
              <a:t>a: 30mm – </a:t>
            </a:r>
            <a:r>
              <a:rPr lang="el-GR" altLang="en-GR" sz="1400">
                <a:solidFill>
                  <a:srgbClr val="FFFFFF"/>
                </a:solidFill>
              </a:rPr>
              <a:t>6</a:t>
            </a:r>
            <a:r>
              <a:rPr lang="en-US" altLang="en-GR" sz="1400">
                <a:solidFill>
                  <a:srgbClr val="FFFFFF"/>
                </a:solidFill>
              </a:rPr>
              <a:t>00mm</a:t>
            </a:r>
            <a:endParaRPr lang="el-GR" altLang="en-GR" sz="1400">
              <a:solidFill>
                <a:srgbClr val="FFFFFF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rgbClr val="FFFFFF"/>
                </a:solidFill>
              </a:rPr>
              <a:t>s: 2mm – 20mm</a:t>
            </a:r>
            <a:endParaRPr lang="el-GR" altLang="en-GR" sz="1400">
              <a:solidFill>
                <a:srgbClr val="FFFFFF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μήκος δοκού</a:t>
            </a:r>
            <a:r>
              <a:rPr lang="en-US" altLang="en-GR" sz="1400">
                <a:solidFill>
                  <a:srgbClr val="FFFFFF"/>
                </a:solidFill>
              </a:rPr>
              <a:t>: 5m έως 24m</a:t>
            </a:r>
            <a:r>
              <a:rPr lang="el-GR" altLang="en-GR" sz="1400">
                <a:solidFill>
                  <a:srgbClr val="FFFFFF"/>
                </a:solidFill>
              </a:rPr>
              <a:t> </a:t>
            </a:r>
            <a:r>
              <a:rPr lang="en-US" altLang="en-GR" sz="1400">
                <a:solidFill>
                  <a:srgbClr val="FFFFFF"/>
                </a:solidFill>
              </a:rPr>
              <a:t>διαστάσεις, βάρος, ανοχή κατά ΕΛΟΤ-ΕΝ 10219 – 1&amp;2</a:t>
            </a:r>
          </a:p>
        </p:txBody>
      </p:sp>
      <p:pic>
        <p:nvPicPr>
          <p:cNvPr id="64516" name="Picture 5">
            <a:extLst>
              <a:ext uri="{FF2B5EF4-FFF2-40B4-BE49-F238E27FC236}">
                <a16:creationId xmlns:a16="http://schemas.microsoft.com/office/drawing/2014/main" id="{B77954A9-8D22-E913-DCDD-B06086BE0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3821113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>
            <a:extLst>
              <a:ext uri="{FF2B5EF4-FFF2-40B4-BE49-F238E27FC236}">
                <a16:creationId xmlns:a16="http://schemas.microsoft.com/office/drawing/2014/main" id="{23126C8B-F2A7-A45A-29D2-CAC61589C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344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1- </a:t>
            </a:r>
            <a:r>
              <a:rPr lang="en-US" altLang="en-GR">
                <a:solidFill>
                  <a:srgbClr val="7AA2FF"/>
                </a:solidFill>
              </a:rPr>
              <a:t>O X</a:t>
            </a:r>
            <a:r>
              <a:rPr lang="el-GR" altLang="en-GR">
                <a:solidFill>
                  <a:srgbClr val="7AA2FF"/>
                </a:solidFill>
              </a:rPr>
              <a:t>ά</a:t>
            </a:r>
            <a:r>
              <a:rPr lang="en-US" altLang="en-GR">
                <a:solidFill>
                  <a:srgbClr val="7AA2FF"/>
                </a:solidFill>
              </a:rPr>
              <a:t>λυβας </a:t>
            </a:r>
            <a:r>
              <a:rPr lang="el-GR" altLang="en-GR">
                <a:solidFill>
                  <a:srgbClr val="7AA2FF"/>
                </a:solidFill>
              </a:rPr>
              <a:t>ω</a:t>
            </a:r>
            <a:r>
              <a:rPr lang="en-US" altLang="en-GR">
                <a:solidFill>
                  <a:srgbClr val="7AA2FF"/>
                </a:solidFill>
              </a:rPr>
              <a:t>ς </a:t>
            </a:r>
            <a:r>
              <a:rPr lang="el-GR" altLang="en-GR">
                <a:solidFill>
                  <a:srgbClr val="7AA2FF"/>
                </a:solidFill>
              </a:rPr>
              <a:t>υ</a:t>
            </a:r>
            <a:r>
              <a:rPr lang="en-US" altLang="en-GR">
                <a:solidFill>
                  <a:srgbClr val="7AA2FF"/>
                </a:solidFill>
              </a:rPr>
              <a:t>λικ</a:t>
            </a:r>
            <a:r>
              <a:rPr lang="el-GR" altLang="en-GR">
                <a:solidFill>
                  <a:srgbClr val="7AA2FF"/>
                </a:solidFill>
              </a:rPr>
              <a:t>ό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4168B35-9DF7-D196-C7BA-244C1AB9E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696200" cy="574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99CC00"/>
                </a:solidFill>
                <a:latin typeface="Arial" pitchFamily="-65" charset="0"/>
                <a:ea typeface="+mn-ea"/>
              </a:rPr>
              <a:t>Σύσταση</a:t>
            </a:r>
            <a:endParaRPr lang="fr-FR" sz="2000" i="1" dirty="0">
              <a:solidFill>
                <a:schemeClr val="folHlink"/>
              </a:solidFill>
              <a:latin typeface="Arial" pitchFamily="-65" charset="0"/>
              <a:ea typeface="+mn-ea"/>
            </a:endParaRPr>
          </a:p>
          <a:p>
            <a:pPr>
              <a:defRPr/>
            </a:pPr>
            <a:endParaRPr lang="fr-FR" sz="2000" i="1" dirty="0">
              <a:solidFill>
                <a:schemeClr val="bg1"/>
              </a:solidFill>
              <a:latin typeface="Arial" pitchFamily="-65" charset="0"/>
              <a:ea typeface="+mn-ea"/>
            </a:endParaRPr>
          </a:p>
          <a:p>
            <a:pPr algn="just">
              <a:defRPr/>
            </a:pP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Ο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φωσφόρος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(P),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το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θείο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(S)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και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το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οξυγόνο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(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Ο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)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αποτελούν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επιβλαβή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στοιχεία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στη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σύνθεση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,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τα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οποία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προσδίδουν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αρνητικές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ιδιότητες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στον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όπως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fr-FR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:</a:t>
            </a:r>
          </a:p>
          <a:p>
            <a:pPr lvl="1" algn="just">
              <a:buFont typeface="Arial"/>
              <a:buChar char="•"/>
              <a:defRPr/>
            </a:pP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ψαθυρότητα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(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φωσφόρος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),</a:t>
            </a:r>
          </a:p>
          <a:p>
            <a:pPr lvl="1" algn="just">
              <a:buFont typeface="Arial"/>
              <a:buChar char="•"/>
              <a:defRPr/>
            </a:pP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μαλακτότητα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(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θείο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),</a:t>
            </a:r>
          </a:p>
          <a:p>
            <a:pPr lvl="1" algn="just">
              <a:buFont typeface="Arial"/>
              <a:buChar char="•"/>
              <a:defRPr/>
            </a:pP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δημιουργία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ανεπιθύμητων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ασυνεχειών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–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φυσαλίδων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–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κατά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την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χύτευση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 (</a:t>
            </a:r>
            <a:r>
              <a:rPr lang="en-US" sz="1400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οξυγόνο</a:t>
            </a:r>
            <a:r>
              <a:rPr lang="en-US" sz="1400" dirty="0">
                <a:solidFill>
                  <a:srgbClr val="FFFFFF"/>
                </a:solidFill>
                <a:latin typeface="Arial" pitchFamily="-65" charset="0"/>
                <a:ea typeface="+mn-ea"/>
              </a:rPr>
              <a:t>)</a:t>
            </a:r>
            <a:endParaRPr lang="fr-FR" sz="1400" dirty="0">
              <a:solidFill>
                <a:schemeClr val="bg1"/>
              </a:solidFill>
              <a:latin typeface="Arial" pitchFamily="-65" charset="0"/>
              <a:ea typeface="+mn-ea"/>
            </a:endParaRPr>
          </a:p>
          <a:p>
            <a:pPr lvl="1" algn="just">
              <a:buFont typeface="Arial"/>
              <a:buChar char="•"/>
              <a:defRPr/>
            </a:pPr>
            <a:endParaRPr lang="fr-FR" sz="1400" dirty="0">
              <a:solidFill>
                <a:schemeClr val="bg1"/>
              </a:solidFill>
              <a:latin typeface="Arial" pitchFamily="-65" charset="0"/>
              <a:ea typeface="+mn-ea"/>
            </a:endParaRPr>
          </a:p>
          <a:p>
            <a:pPr algn="just">
              <a:defRPr/>
            </a:pP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Για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τον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λόγο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αυτό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η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περιεκτικότητα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των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στοιχείων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αυτών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στο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πρέπει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να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κυμαίνεται</a:t>
            </a:r>
            <a:r>
              <a:rPr lang="en-US" sz="11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99CC00"/>
                </a:solidFill>
                <a:latin typeface="Arial" pitchFamily="-65" charset="0"/>
                <a:ea typeface="+mn-ea"/>
              </a:rPr>
              <a:t>σε</a:t>
            </a:r>
            <a:r>
              <a:rPr lang="en-US" sz="1100" i="1" dirty="0">
                <a:solidFill>
                  <a:srgbClr val="99CC00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99CC00"/>
                </a:solidFill>
                <a:latin typeface="Arial" pitchFamily="-65" charset="0"/>
                <a:ea typeface="+mn-ea"/>
              </a:rPr>
              <a:t>ποσοστά</a:t>
            </a:r>
            <a:r>
              <a:rPr lang="en-US" sz="1100" i="1" dirty="0">
                <a:solidFill>
                  <a:srgbClr val="99CC00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99CC00"/>
                </a:solidFill>
                <a:latin typeface="Arial" pitchFamily="-65" charset="0"/>
                <a:ea typeface="+mn-ea"/>
              </a:rPr>
              <a:t>κατά</a:t>
            </a:r>
            <a:r>
              <a:rPr lang="en-US" sz="1100" i="1" dirty="0">
                <a:solidFill>
                  <a:srgbClr val="99CC00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99CC00"/>
                </a:solidFill>
                <a:latin typeface="Arial" pitchFamily="-65" charset="0"/>
                <a:ea typeface="+mn-ea"/>
              </a:rPr>
              <a:t>πολύ</a:t>
            </a:r>
            <a:r>
              <a:rPr lang="en-US" sz="1100" i="1" dirty="0">
                <a:solidFill>
                  <a:srgbClr val="99CC00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99CC00"/>
                </a:solidFill>
                <a:latin typeface="Arial" pitchFamily="-65" charset="0"/>
                <a:ea typeface="+mn-ea"/>
              </a:rPr>
              <a:t>μικρότερα</a:t>
            </a:r>
            <a:r>
              <a:rPr lang="en-US" sz="1100" i="1" dirty="0">
                <a:solidFill>
                  <a:srgbClr val="99CC00"/>
                </a:solidFill>
                <a:latin typeface="Arial" pitchFamily="-65" charset="0"/>
                <a:ea typeface="+mn-ea"/>
              </a:rPr>
              <a:t> </a:t>
            </a:r>
            <a:r>
              <a:rPr lang="en-US" sz="1100" i="1" dirty="0" err="1">
                <a:solidFill>
                  <a:srgbClr val="99CC00"/>
                </a:solidFill>
                <a:latin typeface="Arial" pitchFamily="-65" charset="0"/>
                <a:ea typeface="+mn-ea"/>
              </a:rPr>
              <a:t>του</a:t>
            </a:r>
            <a:r>
              <a:rPr lang="en-US" sz="1100" i="1" dirty="0">
                <a:solidFill>
                  <a:srgbClr val="99CC00"/>
                </a:solidFill>
                <a:latin typeface="Arial" pitchFamily="-65" charset="0"/>
                <a:ea typeface="+mn-ea"/>
              </a:rPr>
              <a:t> 0,1%. </a:t>
            </a:r>
          </a:p>
          <a:p>
            <a:pPr algn="just">
              <a:defRPr/>
            </a:pPr>
            <a:endParaRPr lang="en-US" sz="1100" i="1" dirty="0">
              <a:solidFill>
                <a:srgbClr val="99CC00"/>
              </a:solidFill>
              <a:latin typeface="Arial" pitchFamily="-65" charset="0"/>
              <a:ea typeface="+mn-ea"/>
            </a:endParaRPr>
          </a:p>
          <a:p>
            <a:pPr algn="just">
              <a:defRPr/>
            </a:pPr>
            <a:endParaRPr lang="en-US" sz="1400" i="1" dirty="0">
              <a:solidFill>
                <a:schemeClr val="bg1"/>
              </a:solidFill>
              <a:latin typeface="Arial" pitchFamily="-65" charset="0"/>
              <a:ea typeface="+mn-ea"/>
            </a:endParaRPr>
          </a:p>
          <a:p>
            <a:pPr algn="just">
              <a:defRPr/>
            </a:pP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Με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τις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κατάλληλες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αναλογίες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των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συστατικών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στοιχείων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στην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χημική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του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σύσταση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και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σε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συνδυασμό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με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μία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ακριβή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θερμική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επεξεργασία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οι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ιδιότητες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του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χάλυβα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είναι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δυνατόν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να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ρυθμιστούν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με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μεγάλη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ακρίβεια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ώστε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να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εξυπηρετείται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ο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σκοπός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της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εκάστοτε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χρήσης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-65" charset="0"/>
                <a:ea typeface="+mn-ea"/>
              </a:rPr>
              <a:t>του</a:t>
            </a:r>
            <a:r>
              <a:rPr lang="en-US" sz="1400" dirty="0">
                <a:solidFill>
                  <a:schemeClr val="bg1"/>
                </a:solidFill>
                <a:latin typeface="Arial" pitchFamily="-65" charset="0"/>
                <a:ea typeface="+mn-ea"/>
              </a:rPr>
              <a:t>.</a:t>
            </a:r>
          </a:p>
          <a:p>
            <a:pPr algn="just">
              <a:defRPr/>
            </a:pPr>
            <a:endParaRPr lang="en-US" sz="1400" i="1" dirty="0">
              <a:solidFill>
                <a:schemeClr val="bg1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Δομικός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Χάλυβας</a:t>
            </a:r>
            <a:endParaRPr lang="en-US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Χάλυβας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Οπλισμού</a:t>
            </a:r>
            <a:endParaRPr lang="en-US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Ανοξείδωτος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Χάλυβας</a:t>
            </a:r>
            <a:endParaRPr lang="en-US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Χάλυβας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εργαλείων</a:t>
            </a:r>
            <a:endParaRPr lang="en-US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Πυρίμαχος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Χάλυβας</a:t>
            </a:r>
            <a:endParaRPr lang="en-US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Χάλυβας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κοπής</a:t>
            </a:r>
            <a:endParaRPr lang="en-US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Χάλυβας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απότμησης</a:t>
            </a:r>
            <a:endParaRPr lang="en-US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Απαραμόρφωτος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Χάλυβας</a:t>
            </a:r>
            <a:endParaRPr lang="en-US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κ.α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.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ειδικοί</a:t>
            </a:r>
            <a:r>
              <a:rPr lang="en-US" sz="1400" i="1" dirty="0">
                <a:solidFill>
                  <a:srgbClr val="FFFFFF"/>
                </a:solidFill>
                <a:latin typeface="Arial" pitchFamily="-65" charset="0"/>
                <a:ea typeface="+mn-ea"/>
              </a:rPr>
              <a:t> </a:t>
            </a:r>
            <a:r>
              <a:rPr lang="en-US" sz="1400" i="1" dirty="0" err="1">
                <a:solidFill>
                  <a:srgbClr val="FFFFFF"/>
                </a:solidFill>
                <a:latin typeface="Arial" pitchFamily="-65" charset="0"/>
                <a:ea typeface="+mn-ea"/>
              </a:rPr>
              <a:t>χάλυβες</a:t>
            </a:r>
            <a:endParaRPr lang="en-US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  <a:p>
            <a:pPr lvl="6" algn="just" defTabSz="457200">
              <a:buFont typeface="Arial"/>
              <a:buChar char="•"/>
              <a:defRPr/>
            </a:pPr>
            <a:endParaRPr lang="fr-FR" sz="1400" i="1" dirty="0">
              <a:solidFill>
                <a:srgbClr val="FFFFFF"/>
              </a:solidFill>
              <a:latin typeface="Arial" pitchFamily="-65" charset="0"/>
              <a:ea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">
            <a:extLst>
              <a:ext uri="{FF2B5EF4-FFF2-40B4-BE49-F238E27FC236}">
                <a16:creationId xmlns:a16="http://schemas.microsoft.com/office/drawing/2014/main" id="{0443C46C-8728-97BC-CD13-E96450567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Τετράγωνες κοίλες διατομές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314950C0-DD59-E6C5-FB62-49134FA98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4-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Ko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ί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λες Διατομ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66563" name="Picture 5">
            <a:extLst>
              <a:ext uri="{FF2B5EF4-FFF2-40B4-BE49-F238E27FC236}">
                <a16:creationId xmlns:a16="http://schemas.microsoft.com/office/drawing/2014/main" id="{9495DCA7-67A9-E8A5-D119-C4B74657B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295400"/>
            <a:ext cx="13509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8" descr="Image 13.png">
            <a:extLst>
              <a:ext uri="{FF2B5EF4-FFF2-40B4-BE49-F238E27FC236}">
                <a16:creationId xmlns:a16="http://schemas.microsoft.com/office/drawing/2014/main" id="{1C3691AD-6763-280C-B87F-FCC8D0842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74437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3">
            <a:extLst>
              <a:ext uri="{FF2B5EF4-FFF2-40B4-BE49-F238E27FC236}">
                <a16:creationId xmlns:a16="http://schemas.microsoft.com/office/drawing/2014/main" id="{517C133D-CB10-018E-9579-F9642AD71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Ορθογώνιες κοίλες διατομές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68610" name="Text Box 2">
            <a:extLst>
              <a:ext uri="{FF2B5EF4-FFF2-40B4-BE49-F238E27FC236}">
                <a16:creationId xmlns:a16="http://schemas.microsoft.com/office/drawing/2014/main" id="{B2BD26E2-7207-455E-1B12-85592D9CC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4-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Ko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ί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λες Διατομ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68611" name="Rectangle 6">
            <a:extLst>
              <a:ext uri="{FF2B5EF4-FFF2-40B4-BE49-F238E27FC236}">
                <a16:creationId xmlns:a16="http://schemas.microsoft.com/office/drawing/2014/main" id="{5D0C19D6-66EF-26A2-1250-D029CF059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552575"/>
            <a:ext cx="350520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Κοίλες διατομές ορθογωνικής διατομής διαμορφωμένες εν ψυχρώ από έλασμα θερμής διαμόρφωσης, ποιότητας S235JR, S275JR και S355 κατά ΕΛΟΤ ΕΝ 10219.</a:t>
            </a:r>
          </a:p>
          <a:p>
            <a:endParaRPr lang="en-US" altLang="en-GR" sz="1400">
              <a:solidFill>
                <a:schemeClr val="bg1"/>
              </a:solidFill>
            </a:endParaRPr>
          </a:p>
          <a:p>
            <a:endParaRPr lang="en-US" altLang="en-GR" sz="1400">
              <a:solidFill>
                <a:schemeClr val="bg1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ύψος </a:t>
            </a:r>
            <a:r>
              <a:rPr lang="en-US" altLang="en-GR" sz="1400">
                <a:solidFill>
                  <a:schemeClr val="bg1"/>
                </a:solidFill>
              </a:rPr>
              <a:t>h: 40mm – 500mm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πλάτος </a:t>
            </a:r>
            <a:r>
              <a:rPr lang="en-US" altLang="en-GR" sz="1400">
                <a:solidFill>
                  <a:schemeClr val="bg1"/>
                </a:solidFill>
              </a:rPr>
              <a:t>a: 20mm – 300mm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chemeClr val="bg1"/>
                </a:solidFill>
              </a:rPr>
              <a:t>s: 2mm – 20mm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δοκού</a:t>
            </a:r>
            <a:r>
              <a:rPr lang="en-US" altLang="en-GR" sz="1400">
                <a:solidFill>
                  <a:schemeClr val="bg1"/>
                </a:solidFill>
              </a:rPr>
              <a:t>: 5m έως 24mδιαστάσεις, βάρος, ανοχή κατά ΕΛΟΤ-ΕΝ 10219 – 1&amp;2</a:t>
            </a:r>
          </a:p>
        </p:txBody>
      </p:sp>
      <p:pic>
        <p:nvPicPr>
          <p:cNvPr id="68612" name="Picture 7">
            <a:extLst>
              <a:ext uri="{FF2B5EF4-FFF2-40B4-BE49-F238E27FC236}">
                <a16:creationId xmlns:a16="http://schemas.microsoft.com/office/drawing/2014/main" id="{A035856E-F2B4-4F20-08DE-63C6673FD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676400"/>
            <a:ext cx="39290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3">
            <a:extLst>
              <a:ext uri="{FF2B5EF4-FFF2-40B4-BE49-F238E27FC236}">
                <a16:creationId xmlns:a16="http://schemas.microsoft.com/office/drawing/2014/main" id="{009A22BE-08EE-5681-0300-723A01D00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Ορθογώνιες κοίλες διατομές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70658" name="Text Box 2">
            <a:extLst>
              <a:ext uri="{FF2B5EF4-FFF2-40B4-BE49-F238E27FC236}">
                <a16:creationId xmlns:a16="http://schemas.microsoft.com/office/drawing/2014/main" id="{37AEB89A-D1D7-13E4-DAD1-4712C903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4-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Ko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ί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λες Διατομ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70659" name="Picture 7">
            <a:extLst>
              <a:ext uri="{FF2B5EF4-FFF2-40B4-BE49-F238E27FC236}">
                <a16:creationId xmlns:a16="http://schemas.microsoft.com/office/drawing/2014/main" id="{9D6961CA-18EA-1820-2EF6-DD8FEB681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13541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 descr="Image 14.png">
            <a:extLst>
              <a:ext uri="{FF2B5EF4-FFF2-40B4-BE49-F238E27FC236}">
                <a16:creationId xmlns:a16="http://schemas.microsoft.com/office/drawing/2014/main" id="{DA1F03B8-2685-1833-5278-C7FFBE37A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74676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3">
            <a:extLst>
              <a:ext uri="{FF2B5EF4-FFF2-40B4-BE49-F238E27FC236}">
                <a16:creationId xmlns:a16="http://schemas.microsoft.com/office/drawing/2014/main" id="{CC66604C-D35C-E44D-1726-43C98827E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Κυκλικές κοίλες διατομές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72706" name="Text Box 2">
            <a:extLst>
              <a:ext uri="{FF2B5EF4-FFF2-40B4-BE49-F238E27FC236}">
                <a16:creationId xmlns:a16="http://schemas.microsoft.com/office/drawing/2014/main" id="{6304CFCF-8BD4-121C-D337-C2754C0E5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4-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Ko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ί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λες Διατομ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72707" name="Rectangle 6">
            <a:extLst>
              <a:ext uri="{FF2B5EF4-FFF2-40B4-BE49-F238E27FC236}">
                <a16:creationId xmlns:a16="http://schemas.microsoft.com/office/drawing/2014/main" id="{42C8D324-02B1-C9A5-92C2-D59BB373A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552575"/>
            <a:ext cx="3886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1400">
                <a:solidFill>
                  <a:srgbClr val="99CC00"/>
                </a:solidFill>
              </a:rPr>
              <a:t>Τεχνικά Χαρακτηριστικά:</a:t>
            </a:r>
          </a:p>
          <a:p>
            <a:r>
              <a:rPr lang="en-US" altLang="en-GR" sz="1400">
                <a:solidFill>
                  <a:schemeClr val="bg1"/>
                </a:solidFill>
              </a:rPr>
              <a:t>Κοίλες διατομές κυκλικής διατομής διαμορφωμένες εν ψυχρώ από έλασμα θερμής διαμόρφωσης, ποιότητας S235JR, S275JR και S355 κατά ΕΛΟΤ ΕΝ 10219.</a:t>
            </a:r>
          </a:p>
          <a:p>
            <a:endParaRPr lang="en-US" altLang="en-GR" sz="1400">
              <a:solidFill>
                <a:schemeClr val="bg1"/>
              </a:solidFill>
            </a:endParaRPr>
          </a:p>
          <a:p>
            <a:endParaRPr lang="en-US" altLang="en-GR" sz="1400">
              <a:solidFill>
                <a:schemeClr val="bg1"/>
              </a:solidFill>
            </a:endParaRPr>
          </a:p>
          <a:p>
            <a:r>
              <a:rPr lang="en-US" altLang="en-GR" sz="1400">
                <a:solidFill>
                  <a:srgbClr val="99CC00"/>
                </a:solidFill>
              </a:rPr>
              <a:t>διάμετρος </a:t>
            </a:r>
            <a:r>
              <a:rPr lang="en-US" altLang="en-GR" sz="1400">
                <a:solidFill>
                  <a:schemeClr val="bg1"/>
                </a:solidFill>
              </a:rPr>
              <a:t>a: 21,3mm – 609,6mm (1/2'' – 24'')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πάχος </a:t>
            </a:r>
            <a:r>
              <a:rPr lang="en-US" altLang="en-GR" sz="1400">
                <a:solidFill>
                  <a:schemeClr val="bg1"/>
                </a:solidFill>
              </a:rPr>
              <a:t>s: 2mm – 30mm</a:t>
            </a:r>
          </a:p>
          <a:p>
            <a:r>
              <a:rPr lang="en-US" altLang="en-GR" sz="1400">
                <a:solidFill>
                  <a:srgbClr val="99CC00"/>
                </a:solidFill>
              </a:rPr>
              <a:t>μήκος δοκού</a:t>
            </a:r>
            <a:r>
              <a:rPr lang="en-US" altLang="en-GR" sz="1400">
                <a:solidFill>
                  <a:schemeClr val="bg1"/>
                </a:solidFill>
              </a:rPr>
              <a:t>: 5m έως 24mδιαστάσεις,</a:t>
            </a:r>
            <a:endParaRPr lang="el-GR" altLang="en-GR" sz="1400">
              <a:solidFill>
                <a:schemeClr val="bg1"/>
              </a:solidFill>
            </a:endParaRPr>
          </a:p>
          <a:p>
            <a:r>
              <a:rPr lang="en-US" altLang="en-GR" sz="1400">
                <a:solidFill>
                  <a:schemeClr val="bg1"/>
                </a:solidFill>
              </a:rPr>
              <a:t>βάρος, ανοχή κατά ΕΛΟΤ ΕΝ 10219 – 1&amp;2</a:t>
            </a:r>
          </a:p>
        </p:txBody>
      </p:sp>
      <p:pic>
        <p:nvPicPr>
          <p:cNvPr id="72708" name="Picture 5">
            <a:extLst>
              <a:ext uri="{FF2B5EF4-FFF2-40B4-BE49-F238E27FC236}">
                <a16:creationId xmlns:a16="http://schemas.microsoft.com/office/drawing/2014/main" id="{7A6D9D4A-93EA-668C-7A91-ED79D806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76400"/>
            <a:ext cx="47053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3">
            <a:extLst>
              <a:ext uri="{FF2B5EF4-FFF2-40B4-BE49-F238E27FC236}">
                <a16:creationId xmlns:a16="http://schemas.microsoft.com/office/drawing/2014/main" id="{93C8D1C7-1B86-32CC-322E-28D32B90B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Κυκλικές κοίλες διατομές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10BBBC01-D3ED-2167-78B1-B6D018770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62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4-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Ko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ί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λες Διατομ</a:t>
            </a:r>
            <a:r>
              <a:rPr lang="el-GR" altLang="en-GR">
                <a:solidFill>
                  <a:srgbClr val="7AA2FF"/>
                </a:solidFill>
                <a:latin typeface="Verdana" panose="020B0604030504040204" pitchFamily="34" charset="0"/>
              </a:rPr>
              <a:t>έ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74755" name="Picture 5">
            <a:extLst>
              <a:ext uri="{FF2B5EF4-FFF2-40B4-BE49-F238E27FC236}">
                <a16:creationId xmlns:a16="http://schemas.microsoft.com/office/drawing/2014/main" id="{066720FD-469E-96C4-7CAF-42DF0D492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"/>
            <a:ext cx="11572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7" descr="Image 15.png">
            <a:extLst>
              <a:ext uri="{FF2B5EF4-FFF2-40B4-BE49-F238E27FC236}">
                <a16:creationId xmlns:a16="http://schemas.microsoft.com/office/drawing/2014/main" id="{B007378B-87F9-19CC-FC31-9D9FEAAC9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7455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2">
            <a:extLst>
              <a:ext uri="{FF2B5EF4-FFF2-40B4-BE49-F238E27FC236}">
                <a16:creationId xmlns:a16="http://schemas.microsoft.com/office/drawing/2014/main" id="{347EDDA9-3E07-1E2D-EED6-A4C8927B0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3465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5-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Οι χάλυβες: δομές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78504A84-CC14-B618-80E0-7CF8FB576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 i="1">
                <a:solidFill>
                  <a:srgbClr val="99CC00"/>
                </a:solidFill>
              </a:rPr>
              <a:t>Αντίσταση της συμπίεσης / </a:t>
            </a:r>
            <a:r>
              <a:rPr lang="el-GR" altLang="en-GR" sz="2000">
                <a:solidFill>
                  <a:srgbClr val="99CC00"/>
                </a:solidFill>
              </a:rPr>
              <a:t>θλιψής</a:t>
            </a:r>
            <a:endParaRPr lang="en-US" altLang="en-GR" sz="2000" i="1">
              <a:solidFill>
                <a:srgbClr val="99CC00"/>
              </a:solidFill>
            </a:endParaRPr>
          </a:p>
          <a:p>
            <a:endParaRPr lang="en-US" altLang="en-GR" sz="2000" i="1">
              <a:solidFill>
                <a:srgbClr val="99CC00"/>
              </a:solidFill>
            </a:endParaRPr>
          </a:p>
          <a:p>
            <a:endParaRPr lang="fr-FR" altLang="en-GR" sz="2000" i="1">
              <a:solidFill>
                <a:srgbClr val="99CC00"/>
              </a:solidFill>
            </a:endParaRPr>
          </a:p>
          <a:p>
            <a:r>
              <a:rPr lang="el-GR" altLang="en-GR" sz="1600">
                <a:solidFill>
                  <a:schemeClr val="bg1"/>
                </a:solidFill>
              </a:rPr>
              <a:t>Ένα μεταλλικό υποστύλωμα παρουσιάζει εξαιρετική αντίσταση στην απλή συμπίεση.</a:t>
            </a:r>
          </a:p>
          <a:p>
            <a:endParaRPr lang="fr-FR" altLang="en-GR" sz="1600">
              <a:solidFill>
                <a:schemeClr val="bg1"/>
              </a:solidFill>
            </a:endParaRPr>
          </a:p>
          <a:p>
            <a:r>
              <a:rPr lang="el-GR" altLang="en-GR" sz="1600">
                <a:solidFill>
                  <a:schemeClr val="bg1"/>
                </a:solidFill>
              </a:rPr>
              <a:t>Η απαραίτητη διατομή του ώστε να αντέχει στα συνήθη φορτία παραμένει μικρή.</a:t>
            </a:r>
          </a:p>
          <a:p>
            <a:endParaRPr lang="fr-FR" altLang="ja-JP" sz="1600">
              <a:solidFill>
                <a:schemeClr val="bg1"/>
              </a:solidFill>
            </a:endParaRPr>
          </a:p>
          <a:p>
            <a:r>
              <a:rPr lang="el-GR" altLang="en-GR" sz="1600" i="1">
                <a:solidFill>
                  <a:srgbClr val="99CC00"/>
                </a:solidFill>
              </a:rPr>
              <a:t>Υπενθύμιση</a:t>
            </a:r>
            <a:endParaRPr lang="fr-FR" altLang="en-GR" sz="1400" i="1">
              <a:solidFill>
                <a:srgbClr val="99CC00"/>
              </a:solidFill>
            </a:endParaRPr>
          </a:p>
          <a:p>
            <a:r>
              <a:rPr lang="el-GR" altLang="en-GR" sz="1400">
                <a:solidFill>
                  <a:schemeClr val="bg1"/>
                </a:solidFill>
                <a:latin typeface="Times" charset="0"/>
              </a:rPr>
              <a:t>Χάλυβας </a:t>
            </a:r>
            <a:r>
              <a:rPr lang="fr-FR" altLang="en-GR" sz="1400">
                <a:solidFill>
                  <a:schemeClr val="bg1"/>
                </a:solidFill>
                <a:latin typeface="Times" charset="0"/>
              </a:rPr>
              <a:t>, </a:t>
            </a:r>
            <a:r>
              <a:rPr lang="el-GR" altLang="en-GR" sz="1400">
                <a:solidFill>
                  <a:schemeClr val="bg1"/>
                </a:solidFill>
                <a:latin typeface="Times" charset="0"/>
              </a:rPr>
              <a:t>σ</a:t>
            </a:r>
            <a:r>
              <a:rPr lang="fr-FR" altLang="en-GR" sz="1400">
                <a:solidFill>
                  <a:schemeClr val="bg1"/>
                </a:solidFill>
                <a:latin typeface="Times" charset="0"/>
              </a:rPr>
              <a:t>max = 160 MPa </a:t>
            </a:r>
          </a:p>
          <a:p>
            <a:r>
              <a:rPr lang="el-GR" altLang="en-GR" sz="1400">
                <a:solidFill>
                  <a:schemeClr val="bg1"/>
                </a:solidFill>
                <a:latin typeface="Times" charset="0"/>
              </a:rPr>
              <a:t>Ξύλο, σ</a:t>
            </a:r>
            <a:r>
              <a:rPr lang="fr-FR" altLang="en-GR" sz="1400">
                <a:solidFill>
                  <a:schemeClr val="bg1"/>
                </a:solidFill>
                <a:latin typeface="Times" charset="0"/>
              </a:rPr>
              <a:t>max = 8 à10 MPa</a:t>
            </a:r>
          </a:p>
          <a:p>
            <a:r>
              <a:rPr lang="el-GR" altLang="en-GR" sz="1400">
                <a:solidFill>
                  <a:schemeClr val="bg1"/>
                </a:solidFill>
                <a:latin typeface="Times" charset="0"/>
              </a:rPr>
              <a:t>Σκυρόδεμα</a:t>
            </a:r>
            <a:r>
              <a:rPr lang="fr-FR" altLang="en-GR" sz="1400">
                <a:solidFill>
                  <a:schemeClr val="bg1"/>
                </a:solidFill>
                <a:latin typeface="Times" charset="0"/>
              </a:rPr>
              <a:t>, </a:t>
            </a:r>
            <a:r>
              <a:rPr lang="el-GR" altLang="en-GR" sz="1400">
                <a:solidFill>
                  <a:schemeClr val="bg1"/>
                </a:solidFill>
                <a:latin typeface="Times" charset="0"/>
              </a:rPr>
              <a:t>σ</a:t>
            </a:r>
            <a:r>
              <a:rPr lang="fr-FR" altLang="en-GR" sz="1400">
                <a:solidFill>
                  <a:schemeClr val="bg1"/>
                </a:solidFill>
                <a:latin typeface="Times" charset="0"/>
              </a:rPr>
              <a:t>max = 8 – </a:t>
            </a:r>
            <a:r>
              <a:rPr lang="el-GR" altLang="en-GR" sz="1400">
                <a:solidFill>
                  <a:schemeClr val="bg1"/>
                </a:solidFill>
                <a:latin typeface="Times" charset="0"/>
              </a:rPr>
              <a:t>3</a:t>
            </a:r>
            <a:r>
              <a:rPr lang="fr-FR" altLang="en-GR" sz="1400">
                <a:solidFill>
                  <a:schemeClr val="bg1"/>
                </a:solidFill>
                <a:latin typeface="Times" charset="0"/>
              </a:rPr>
              <a:t>0 MPa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2">
            <a:extLst>
              <a:ext uri="{FF2B5EF4-FFF2-40B4-BE49-F238E27FC236}">
                <a16:creationId xmlns:a16="http://schemas.microsoft.com/office/drawing/2014/main" id="{C5AD02E7-F8CD-F273-BFCA-DFE1F752A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3465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5-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Οι χάλυβες: δομές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1F548129-C653-0E8D-F0B7-62CA6B838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52578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Η σημασία στον λυγισμό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  <a:p>
            <a:r>
              <a:rPr lang="el-GR" altLang="ja-JP" sz="1600">
                <a:solidFill>
                  <a:schemeClr val="bg1"/>
                </a:solidFill>
              </a:rPr>
              <a:t>Ωστόσο, το ύψος του τον κάνει πιο ευαίσθητο όσο αφορά το λύγισμα (το μήκος του λοιπόν θα πρέπει να είναι περιορισμένο). </a:t>
            </a:r>
          </a:p>
          <a:p>
            <a:endParaRPr lang="fr-FR" altLang="ja-JP" sz="1600">
              <a:solidFill>
                <a:schemeClr val="bg1"/>
              </a:solidFill>
            </a:endParaRPr>
          </a:p>
          <a:p>
            <a:r>
              <a:rPr lang="el-GR" altLang="ja-JP" sz="1600">
                <a:solidFill>
                  <a:schemeClr val="bg1"/>
                </a:solidFill>
              </a:rPr>
              <a:t>Όταν το ύψος του υποστυλώματος είναι σημαντικό, προτιμούμε διατομές που αντέχουν περισσότερο όπως οι   </a:t>
            </a:r>
            <a:r>
              <a:rPr lang="el-GR" altLang="ja-JP" sz="1600">
                <a:solidFill>
                  <a:srgbClr val="99CC00"/>
                </a:solidFill>
              </a:rPr>
              <a:t>κυκλικές </a:t>
            </a:r>
            <a:r>
              <a:rPr lang="el-GR" altLang="ja-JP" sz="1600">
                <a:solidFill>
                  <a:schemeClr val="bg1"/>
                </a:solidFill>
              </a:rPr>
              <a:t>ή </a:t>
            </a:r>
            <a:r>
              <a:rPr lang="el-GR" altLang="ja-JP" sz="1600">
                <a:solidFill>
                  <a:srgbClr val="99CC00"/>
                </a:solidFill>
              </a:rPr>
              <a:t>τετράγωνες διατομές</a:t>
            </a:r>
            <a:r>
              <a:rPr lang="el-GR" altLang="ja-JP" sz="1600">
                <a:solidFill>
                  <a:schemeClr val="bg1"/>
                </a:solidFill>
              </a:rPr>
              <a:t>. </a:t>
            </a:r>
          </a:p>
          <a:p>
            <a:endParaRPr lang="fr-FR" altLang="ja-JP" sz="1600">
              <a:solidFill>
                <a:schemeClr val="bg1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  <a:p>
            <a:endParaRPr lang="fr-FR" altLang="en-GR" sz="140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78851" name="Picture 13" descr="IMG_1375">
            <a:extLst>
              <a:ext uri="{FF2B5EF4-FFF2-40B4-BE49-F238E27FC236}">
                <a16:creationId xmlns:a16="http://schemas.microsoft.com/office/drawing/2014/main" id="{B5F67A5E-F7E2-C4F4-6DAD-716E2D2AB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2"/>
          <a:stretch>
            <a:fillRect/>
          </a:stretch>
        </p:blipFill>
        <p:spPr bwMode="auto">
          <a:xfrm>
            <a:off x="3124200" y="4495800"/>
            <a:ext cx="16144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14" descr="IMG_1376">
            <a:extLst>
              <a:ext uri="{FF2B5EF4-FFF2-40B4-BE49-F238E27FC236}">
                <a16:creationId xmlns:a16="http://schemas.microsoft.com/office/drawing/2014/main" id="{8CEDEBC4-CD57-D10A-2409-9DBE5A4D8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/>
          <a:stretch>
            <a:fillRect/>
          </a:stretch>
        </p:blipFill>
        <p:spPr bwMode="auto">
          <a:xfrm>
            <a:off x="4953000" y="4495800"/>
            <a:ext cx="21336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Image 33.png">
            <a:extLst>
              <a:ext uri="{FF2B5EF4-FFF2-40B4-BE49-F238E27FC236}">
                <a16:creationId xmlns:a16="http://schemas.microsoft.com/office/drawing/2014/main" id="{D2786C48-1D97-60BD-D57E-AAC656A73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5"/>
          <a:stretch>
            <a:fillRect/>
          </a:stretch>
        </p:blipFill>
        <p:spPr bwMode="auto">
          <a:xfrm>
            <a:off x="6500813" y="0"/>
            <a:ext cx="2643187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6 - TextBox">
            <a:extLst>
              <a:ext uri="{FF2B5EF4-FFF2-40B4-BE49-F238E27FC236}">
                <a16:creationId xmlns:a16="http://schemas.microsoft.com/office/drawing/2014/main" id="{77264FE7-0081-8586-D28D-48BD243CC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613" y="2063750"/>
            <a:ext cx="2592387" cy="542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400" b="1">
                <a:solidFill>
                  <a:srgbClr val="FF0000"/>
                </a:solidFill>
              </a:rPr>
              <a:t>Λύγισμα</a:t>
            </a:r>
          </a:p>
          <a:p>
            <a:r>
              <a:rPr lang="el-GR" altLang="en-GR" sz="1400">
                <a:solidFill>
                  <a:schemeClr val="bg1"/>
                </a:solidFill>
              </a:rPr>
              <a:t>(</a:t>
            </a:r>
            <a:r>
              <a:rPr lang="el-GR" altLang="en-GR" sz="1000">
                <a:solidFill>
                  <a:schemeClr val="bg1"/>
                </a:solidFill>
                <a:cs typeface="Arial" panose="020B0604020202020204" pitchFamily="34" charset="0"/>
              </a:rPr>
              <a:t>απότομο και αντιστρέψιμο φαινόμενο</a:t>
            </a:r>
            <a:r>
              <a:rPr lang="el-GR" altLang="en-GR" sz="1700">
                <a:solidFill>
                  <a:schemeClr val="bg1"/>
                </a:solidFill>
              </a:rPr>
              <a:t>)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2">
            <a:extLst>
              <a:ext uri="{FF2B5EF4-FFF2-40B4-BE49-F238E27FC236}">
                <a16:creationId xmlns:a16="http://schemas.microsoft.com/office/drawing/2014/main" id="{4EE1B2D3-5C58-AAB0-B1E6-F58655A4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9250"/>
            <a:ext cx="357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5-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 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δομές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E8F0C9EA-7621-28C3-5B9B-C8B2D1C68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701675"/>
            <a:ext cx="792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>
                <a:solidFill>
                  <a:srgbClr val="99CC00"/>
                </a:solidFill>
              </a:rPr>
              <a:t>Τα απλά δοκάρια</a:t>
            </a:r>
            <a:r>
              <a:rPr lang="el-GR" altLang="en-GR" sz="2000">
                <a:solidFill>
                  <a:srgbClr val="99CC00"/>
                </a:solidFill>
              </a:rPr>
              <a:t> και υποστυλώματα</a:t>
            </a:r>
            <a:endParaRPr lang="fr-FR" altLang="en-GR" sz="2000" i="1">
              <a:solidFill>
                <a:srgbClr val="99CC00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80899" name="Text Box 4">
            <a:extLst>
              <a:ext uri="{FF2B5EF4-FFF2-40B4-BE49-F238E27FC236}">
                <a16:creationId xmlns:a16="http://schemas.microsoft.com/office/drawing/2014/main" id="{6C37E4BC-8265-A605-F78F-6602A4C3FC7C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990600" y="4724400"/>
            <a:ext cx="37322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R. Rogers, et Estudio Lamela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Terminal de l</a:t>
            </a:r>
            <a:r>
              <a:rPr lang="ja-JP" altLang="fr-FR" sz="1000">
                <a:solidFill>
                  <a:schemeClr val="bg1"/>
                </a:solidFill>
              </a:rPr>
              <a:t>’</a:t>
            </a:r>
            <a:r>
              <a:rPr lang="fr-FR" altLang="ja-JP" sz="1000">
                <a:solidFill>
                  <a:schemeClr val="bg1"/>
                </a:solidFill>
              </a:rPr>
              <a:t>aéroport de Barajas, Madrid, Espagne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Techniques et Architecture n°484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  <p:pic>
        <p:nvPicPr>
          <p:cNvPr id="80900" name="Picture 5" descr="IMG_1254">
            <a:extLst>
              <a:ext uri="{FF2B5EF4-FFF2-40B4-BE49-F238E27FC236}">
                <a16:creationId xmlns:a16="http://schemas.microsoft.com/office/drawing/2014/main" id="{5B21CA1F-9E07-7AD9-BFF9-A5EC1AAB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5">
            <a:extLst>
              <a:ext uri="{FF2B5EF4-FFF2-40B4-BE49-F238E27FC236}">
                <a16:creationId xmlns:a16="http://schemas.microsoft.com/office/drawing/2014/main" id="{3E632E97-8F75-89C5-7969-F955838E9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3886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400">
                <a:solidFill>
                  <a:schemeClr val="bg1"/>
                </a:solidFill>
              </a:rPr>
              <a:t>Στις  περιπτώσεις των συνήθη φορτίων και για μέτρια ανοίγματα (</a:t>
            </a:r>
            <a:r>
              <a:rPr lang="fr-FR" altLang="en-GR" sz="1400">
                <a:solidFill>
                  <a:schemeClr val="bg1"/>
                </a:solidFill>
              </a:rPr>
              <a:t>≈ </a:t>
            </a:r>
            <a:r>
              <a:rPr lang="el-GR" altLang="en-GR" sz="1400">
                <a:solidFill>
                  <a:schemeClr val="bg1"/>
                </a:solidFill>
              </a:rPr>
              <a:t>10</a:t>
            </a:r>
            <a:r>
              <a:rPr lang="en-US" altLang="en-GR" sz="1400">
                <a:solidFill>
                  <a:schemeClr val="bg1"/>
                </a:solidFill>
              </a:rPr>
              <a:t>m</a:t>
            </a:r>
            <a:r>
              <a:rPr lang="el-GR" altLang="en-GR" sz="1400">
                <a:solidFill>
                  <a:schemeClr val="bg1"/>
                </a:solidFill>
              </a:rPr>
              <a:t>), χρησιμοποιούμε  συνήθης διατομές  </a:t>
            </a:r>
            <a:r>
              <a:rPr lang="el-GR" altLang="en-GR" sz="1400">
                <a:solidFill>
                  <a:srgbClr val="99CC00"/>
                </a:solidFill>
              </a:rPr>
              <a:t>ΙΡΕ </a:t>
            </a:r>
            <a:r>
              <a:rPr lang="el-GR" altLang="en-GR" sz="1400">
                <a:solidFill>
                  <a:schemeClr val="bg1"/>
                </a:solidFill>
              </a:rPr>
              <a:t>ή </a:t>
            </a:r>
            <a:r>
              <a:rPr lang="el-GR" altLang="en-GR" sz="1400">
                <a:solidFill>
                  <a:srgbClr val="99CC00"/>
                </a:solidFill>
              </a:rPr>
              <a:t>ΗΕΑ</a:t>
            </a:r>
            <a:r>
              <a:rPr lang="el-GR" altLang="en-GR" sz="1400">
                <a:solidFill>
                  <a:schemeClr val="bg1"/>
                </a:solidFill>
              </a:rPr>
              <a:t> για τα υποστυλώματα και τα δοκάρια.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IMG_1252">
            <a:extLst>
              <a:ext uri="{FF2B5EF4-FFF2-40B4-BE49-F238E27FC236}">
                <a16:creationId xmlns:a16="http://schemas.microsoft.com/office/drawing/2014/main" id="{E045D637-6846-CA40-86F8-8A9127BE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3">
            <a:extLst>
              <a:ext uri="{FF2B5EF4-FFF2-40B4-BE49-F238E27FC236}">
                <a16:creationId xmlns:a16="http://schemas.microsoft.com/office/drawing/2014/main" id="{9D008DE1-6D68-4BD3-047C-B97995A7B6B7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5638800" y="0"/>
            <a:ext cx="37322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R. Rogers, et Estudio Lamela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Terminal de l</a:t>
            </a:r>
            <a:r>
              <a:rPr lang="ja-JP" altLang="fr-FR" sz="1000">
                <a:solidFill>
                  <a:schemeClr val="bg1"/>
                </a:solidFill>
              </a:rPr>
              <a:t>’</a:t>
            </a:r>
            <a:r>
              <a:rPr lang="fr-FR" altLang="ja-JP" sz="1000">
                <a:solidFill>
                  <a:schemeClr val="bg1"/>
                </a:solidFill>
              </a:rPr>
              <a:t>aéroport de Barajas, Madrid, Espagne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Techniques et Architecture n°484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2">
            <a:extLst>
              <a:ext uri="{FF2B5EF4-FFF2-40B4-BE49-F238E27FC236}">
                <a16:creationId xmlns:a16="http://schemas.microsoft.com/office/drawing/2014/main" id="{B149A5AD-B0B0-0B37-A4DB-3971E2E1E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357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5-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 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δομές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DF2EED6F-8EE2-59D2-0209-5E4F96306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391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Οι δικτυωματικές δοκίδες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pPr algn="just"/>
            <a:r>
              <a:rPr lang="el-GR" altLang="en-GR" sz="1600">
                <a:solidFill>
                  <a:schemeClr val="bg1"/>
                </a:solidFill>
              </a:rPr>
              <a:t>Μόλις μεγαλώνει το άνοιγμα, το ύψος της διατομής του δοκαριού γίνεται πολύ σημαντικό.</a:t>
            </a:r>
            <a:endParaRPr lang="fr-FR" altLang="en-GR" sz="1600">
              <a:solidFill>
                <a:schemeClr val="bg1"/>
              </a:solidFill>
            </a:endParaRPr>
          </a:p>
          <a:p>
            <a:pPr algn="just"/>
            <a:r>
              <a:rPr lang="el-GR" altLang="en-GR" sz="1600">
                <a:solidFill>
                  <a:schemeClr val="bg1"/>
                </a:solidFill>
              </a:rPr>
              <a:t>Σε αυτές τις περιπτώσεις είναι προτιμότερες οι δικτυωματικές δοκίδες απ</a:t>
            </a:r>
            <a:r>
              <a:rPr lang="el-GR" altLang="en-US" sz="1600">
                <a:solidFill>
                  <a:schemeClr val="bg1"/>
                </a:solidFill>
              </a:rPr>
              <a:t>’</a:t>
            </a:r>
            <a:r>
              <a:rPr lang="el-GR" altLang="en-GR" sz="1600">
                <a:solidFill>
                  <a:schemeClr val="bg1"/>
                </a:solidFill>
              </a:rPr>
              <a:t>ότι οι πλήρης (ΙΡΕ, ΗΕΑ).</a:t>
            </a:r>
            <a:endParaRPr lang="fr-FR" altLang="ja-JP" sz="1600">
              <a:solidFill>
                <a:schemeClr val="bg1"/>
              </a:solidFill>
            </a:endParaRPr>
          </a:p>
          <a:p>
            <a:pPr algn="just"/>
            <a:endParaRPr lang="fr-FR" altLang="ja-JP" sz="1600">
              <a:solidFill>
                <a:schemeClr val="bg1"/>
              </a:solidFill>
            </a:endParaRPr>
          </a:p>
        </p:txBody>
      </p:sp>
      <p:pic>
        <p:nvPicPr>
          <p:cNvPr id="84995" name="Picture 4">
            <a:extLst>
              <a:ext uri="{FF2B5EF4-FFF2-40B4-BE49-F238E27FC236}">
                <a16:creationId xmlns:a16="http://schemas.microsoft.com/office/drawing/2014/main" id="{F2122E0F-2438-CD7D-EB60-06973493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60579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5">
            <a:extLst>
              <a:ext uri="{FF2B5EF4-FFF2-40B4-BE49-F238E27FC236}">
                <a16:creationId xmlns:a16="http://schemas.microsoft.com/office/drawing/2014/main" id="{95437338-CB23-D2CD-D653-DC0EAB3E4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477000"/>
            <a:ext cx="3200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>
                <a:solidFill>
                  <a:schemeClr val="bg1"/>
                </a:solidFill>
              </a:rPr>
              <a:t>Halle Tony Garnier</a:t>
            </a:r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>
            <a:extLst>
              <a:ext uri="{FF2B5EF4-FFF2-40B4-BE49-F238E27FC236}">
                <a16:creationId xmlns:a16="http://schemas.microsoft.com/office/drawing/2014/main" id="{B2C7D5CF-4CBA-3A03-A6D0-066BD2CB2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344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1- </a:t>
            </a:r>
            <a:r>
              <a:rPr lang="en-US" altLang="en-GR">
                <a:solidFill>
                  <a:srgbClr val="7AA2FF"/>
                </a:solidFill>
              </a:rPr>
              <a:t>O X</a:t>
            </a:r>
            <a:r>
              <a:rPr lang="el-GR" altLang="en-GR">
                <a:solidFill>
                  <a:srgbClr val="7AA2FF"/>
                </a:solidFill>
              </a:rPr>
              <a:t>ά</a:t>
            </a:r>
            <a:r>
              <a:rPr lang="en-US" altLang="en-GR">
                <a:solidFill>
                  <a:srgbClr val="7AA2FF"/>
                </a:solidFill>
              </a:rPr>
              <a:t>λυβας </a:t>
            </a:r>
            <a:r>
              <a:rPr lang="el-GR" altLang="en-GR">
                <a:solidFill>
                  <a:srgbClr val="7AA2FF"/>
                </a:solidFill>
              </a:rPr>
              <a:t>ω</a:t>
            </a:r>
            <a:r>
              <a:rPr lang="en-US" altLang="en-GR">
                <a:solidFill>
                  <a:srgbClr val="7AA2FF"/>
                </a:solidFill>
              </a:rPr>
              <a:t>ς </a:t>
            </a:r>
            <a:r>
              <a:rPr lang="el-GR" altLang="en-GR">
                <a:solidFill>
                  <a:srgbClr val="7AA2FF"/>
                </a:solidFill>
              </a:rPr>
              <a:t>υ</a:t>
            </a:r>
            <a:r>
              <a:rPr lang="en-US" altLang="en-GR">
                <a:solidFill>
                  <a:srgbClr val="7AA2FF"/>
                </a:solidFill>
              </a:rPr>
              <a:t>λικ</a:t>
            </a:r>
            <a:r>
              <a:rPr lang="el-GR" altLang="en-GR">
                <a:solidFill>
                  <a:srgbClr val="7AA2FF"/>
                </a:solidFill>
              </a:rPr>
              <a:t>ό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9D78EF78-EB4B-0714-6F10-AD203CAA2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6962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>
                <a:solidFill>
                  <a:srgbClr val="99CC00"/>
                </a:solidFill>
              </a:rPr>
              <a:t>Οικοδομοκή χρήση</a:t>
            </a:r>
            <a:r>
              <a:rPr lang="en-US" altLang="en-GR" sz="2000">
                <a:solidFill>
                  <a:srgbClr val="99CC00"/>
                </a:solidFill>
              </a:rPr>
              <a:t> – </a:t>
            </a:r>
            <a:r>
              <a:rPr lang="el-GR" altLang="en-GR" sz="2000">
                <a:solidFill>
                  <a:srgbClr val="99CC00"/>
                </a:solidFill>
              </a:rPr>
              <a:t>ΕΛΟΤ ΕΝ 10025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el-GR" altLang="en-GR" sz="1400">
              <a:solidFill>
                <a:srgbClr val="FFFFFF"/>
              </a:solidFill>
            </a:endParaRPr>
          </a:p>
          <a:p>
            <a:r>
              <a:rPr lang="en-US" altLang="en-GR" sz="1400"/>
              <a:t> </a:t>
            </a:r>
            <a:r>
              <a:rPr lang="en-US" altLang="en-GR" sz="1400">
                <a:solidFill>
                  <a:srgbClr val="FFFFFF"/>
                </a:solidFill>
              </a:rPr>
              <a:t>Τα προϊόντα χάλυβα που αφορούν την οικοδομική χρήση μπορούν να κατηγοριοποιηθούν με βάση τη μορφή, τις διαστάσεις, τα βάρη και τις ανοχές</a:t>
            </a:r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endParaRPr lang="el-GR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ΕΛΟΤ ΕΝ 10025 «Προϊόντα μη κεκραμένων κατασκευαστικών χαλύβων θερμής έλασης – Τεχνικοί όροι παράδοσης»</a:t>
            </a:r>
            <a:endParaRPr lang="fr-FR" altLang="en-GR" sz="1400" i="1">
              <a:solidFill>
                <a:srgbClr val="FFFFFF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7AD697-3DA8-E07A-93E6-89FDD54E7EF3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2590800"/>
          <a:ext cx="6096000" cy="2028825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3099864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2839809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66973417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Όνομα</a:t>
                      </a:r>
                      <a:r>
                        <a:rPr kumimoji="0" lang="el-GR" altLang="en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σία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fr-FR" altLang="en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(EN 1992)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σ </a:t>
                      </a:r>
                      <a:r>
                        <a:rPr kumimoji="0" lang="fr-FR" altLang="en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(Mpa)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ποιότητα</a:t>
                      </a:r>
                      <a:endParaRPr kumimoji="0" lang="fr-FR" altLang="en-GR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en-GR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452635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S235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Μαλακό</a:t>
                      </a:r>
                      <a:endParaRPr kumimoji="0" lang="fr-FR" altLang="en-G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868409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Χάλυβας</a:t>
                      </a:r>
                      <a:r>
                        <a:rPr kumimoji="0" lang="el-G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για τις </a:t>
                      </a:r>
                      <a:r>
                        <a:rPr kumimoji="0" lang="en-US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κοίλες διατομές</a:t>
                      </a:r>
                      <a:endParaRPr kumimoji="0" lang="fr-FR" altLang="en-G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749385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S355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Χάλυβας υψηλή αντίσταση</a:t>
                      </a:r>
                      <a:endParaRPr kumimoji="0" lang="fr-FR" altLang="en-G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877366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S460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460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G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Χάλυβας «λεπτοί σπόροι»</a:t>
                      </a:r>
                      <a:endParaRPr kumimoji="0" lang="fr-FR" altLang="en-G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8848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3" descr="nouvel01">
            <a:extLst>
              <a:ext uri="{FF2B5EF4-FFF2-40B4-BE49-F238E27FC236}">
                <a16:creationId xmlns:a16="http://schemas.microsoft.com/office/drawing/2014/main" id="{DD5ECBA8-C423-9747-F5ED-FF895481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0"/>
            <a:ext cx="5137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4">
            <a:extLst>
              <a:ext uri="{FF2B5EF4-FFF2-40B4-BE49-F238E27FC236}">
                <a16:creationId xmlns:a16="http://schemas.microsoft.com/office/drawing/2014/main" id="{983892D4-81F7-60B3-3E09-31C850B1844F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304800" y="4648200"/>
            <a:ext cx="37322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Ateliers Jean Nouvel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Musée du Quay Branly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Photo personnelle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  <p:sp>
        <p:nvSpPr>
          <p:cNvPr id="87043" name="Text Box 5">
            <a:extLst>
              <a:ext uri="{FF2B5EF4-FFF2-40B4-BE49-F238E27FC236}">
                <a16:creationId xmlns:a16="http://schemas.microsoft.com/office/drawing/2014/main" id="{50937491-A3D0-6C97-26A3-7274A5A82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57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5-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 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δομές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87044" name="Rectangle 6">
            <a:extLst>
              <a:ext uri="{FF2B5EF4-FFF2-40B4-BE49-F238E27FC236}">
                <a16:creationId xmlns:a16="http://schemas.microsoft.com/office/drawing/2014/main" id="{A3F1C506-93BF-E7CC-0438-5552FE4FF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"/>
            <a:ext cx="2611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>
                <a:solidFill>
                  <a:srgbClr val="99CC00"/>
                </a:solidFill>
              </a:rPr>
              <a:t>Οι αψίδες, </a:t>
            </a:r>
            <a:r>
              <a:rPr lang="el-GR" altLang="en-GR" sz="2000">
                <a:solidFill>
                  <a:srgbClr val="99CC00"/>
                </a:solidFill>
              </a:rPr>
              <a:t>τα πλαισία</a:t>
            </a:r>
            <a:endParaRPr lang="fr-FR" altLang="en-GR" sz="2000">
              <a:solidFill>
                <a:srgbClr val="99CC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IMG_1273">
            <a:extLst>
              <a:ext uri="{FF2B5EF4-FFF2-40B4-BE49-F238E27FC236}">
                <a16:creationId xmlns:a16="http://schemas.microsoft.com/office/drawing/2014/main" id="{416BEC15-1C4B-490F-D807-3B2E2AB0B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3" descr="IMG_1271">
            <a:extLst>
              <a:ext uri="{FF2B5EF4-FFF2-40B4-BE49-F238E27FC236}">
                <a16:creationId xmlns:a16="http://schemas.microsoft.com/office/drawing/2014/main" id="{2CC31643-816A-B41A-5026-87CB97FDD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81313"/>
            <a:ext cx="51054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4" descr="IMG_1269">
            <a:extLst>
              <a:ext uri="{FF2B5EF4-FFF2-40B4-BE49-F238E27FC236}">
                <a16:creationId xmlns:a16="http://schemas.microsoft.com/office/drawing/2014/main" id="{AB07F089-0C17-BD62-5C06-82F9F6A9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421063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5">
            <a:extLst>
              <a:ext uri="{FF2B5EF4-FFF2-40B4-BE49-F238E27FC236}">
                <a16:creationId xmlns:a16="http://schemas.microsoft.com/office/drawing/2014/main" id="{C6B340D1-10A0-7342-C8E3-F40D2694FC8C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228600" y="5486400"/>
            <a:ext cx="37322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Ateliers Jean Nouvel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Musée du Quay Branly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Techniques et Architectures, n°484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IMG_1274">
            <a:extLst>
              <a:ext uri="{FF2B5EF4-FFF2-40B4-BE49-F238E27FC236}">
                <a16:creationId xmlns:a16="http://schemas.microsoft.com/office/drawing/2014/main" id="{0E50BAB2-A04C-265C-7FDD-0A64B781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6629400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3">
            <a:extLst>
              <a:ext uri="{FF2B5EF4-FFF2-40B4-BE49-F238E27FC236}">
                <a16:creationId xmlns:a16="http://schemas.microsoft.com/office/drawing/2014/main" id="{AC40A6F6-BF7E-85AE-4D42-011FF3C8361B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3429000" y="6019800"/>
            <a:ext cx="37322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Ateliers Jean Nouvel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Musée du Quay Branly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Techniques et Architectures, n°484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IMG_1282">
            <a:extLst>
              <a:ext uri="{FF2B5EF4-FFF2-40B4-BE49-F238E27FC236}">
                <a16:creationId xmlns:a16="http://schemas.microsoft.com/office/drawing/2014/main" id="{7580580C-67C7-D467-C661-A3233907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4">
            <a:extLst>
              <a:ext uri="{FF2B5EF4-FFF2-40B4-BE49-F238E27FC236}">
                <a16:creationId xmlns:a16="http://schemas.microsoft.com/office/drawing/2014/main" id="{4C2233E7-473F-5E4E-F7EF-911A31BBDA1C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2971800" y="5257800"/>
            <a:ext cx="37322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Ateliers Jean Nouvel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Musée du Quay Branly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Techniques et Architectures, n°484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nouvel02">
            <a:extLst>
              <a:ext uri="{FF2B5EF4-FFF2-40B4-BE49-F238E27FC236}">
                <a16:creationId xmlns:a16="http://schemas.microsoft.com/office/drawing/2014/main" id="{3A6FE3C5-2E5C-0B9A-A3E4-99F853B3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 Box 3">
            <a:extLst>
              <a:ext uri="{FF2B5EF4-FFF2-40B4-BE49-F238E27FC236}">
                <a16:creationId xmlns:a16="http://schemas.microsoft.com/office/drawing/2014/main" id="{29D7AB33-896D-9BC3-A44E-9BE1489B70BF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0" y="6186488"/>
            <a:ext cx="37322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Ateliers Jean Nouvel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Musée du Quay Branly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Photo personnelle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2">
            <a:extLst>
              <a:ext uri="{FF2B5EF4-FFF2-40B4-BE49-F238E27FC236}">
                <a16:creationId xmlns:a16="http://schemas.microsoft.com/office/drawing/2014/main" id="{9EB047B8-B079-18C6-5BDF-6718F9F1A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357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5-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 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δομές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9244B1B-3C7E-7B99-E918-D54C61A69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784225"/>
            <a:ext cx="7467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2000" i="1">
                <a:solidFill>
                  <a:schemeClr val="folHlink"/>
                </a:solidFill>
              </a:rPr>
              <a:t>Les nappes </a:t>
            </a:r>
            <a:r>
              <a:rPr lang="el-GR" altLang="en-GR" sz="2000" i="1">
                <a:solidFill>
                  <a:schemeClr val="folHlink"/>
                </a:solidFill>
              </a:rPr>
              <a:t>δισδιάστατα</a:t>
            </a:r>
            <a:endParaRPr lang="fr-FR" altLang="en-GR" sz="2000" i="1">
              <a:solidFill>
                <a:schemeClr val="folHlink"/>
              </a:solidFill>
            </a:endParaRPr>
          </a:p>
          <a:p>
            <a:r>
              <a:rPr lang="el-GR" altLang="en-GR" sz="1400">
                <a:solidFill>
                  <a:schemeClr val="bg1"/>
                </a:solidFill>
              </a:rPr>
              <a:t>Τα μεταλλικά δικτυώματα (φιλέ) ανάμεσα σε 2 στοιχεία από σκυρόδεμα. </a:t>
            </a:r>
            <a:endParaRPr lang="fr-FR" altLang="en-GR" sz="1400">
              <a:solidFill>
                <a:schemeClr val="bg1"/>
              </a:solidFill>
            </a:endParaRPr>
          </a:p>
        </p:txBody>
      </p:sp>
      <p:sp>
        <p:nvSpPr>
          <p:cNvPr id="97283" name="Text Box 5">
            <a:extLst>
              <a:ext uri="{FF2B5EF4-FFF2-40B4-BE49-F238E27FC236}">
                <a16:creationId xmlns:a16="http://schemas.microsoft.com/office/drawing/2014/main" id="{7CAB8D12-1AE1-9B52-5F1B-8101F11AC6CE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1143000" y="3276600"/>
            <a:ext cx="24384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Christophe Gulizzi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Gymnase Louis Blériot, Marignane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Techniques et Architectures, n°484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  <p:pic>
        <p:nvPicPr>
          <p:cNvPr id="97284" name="Picture 6" descr="IMG_1262">
            <a:extLst>
              <a:ext uri="{FF2B5EF4-FFF2-40B4-BE49-F238E27FC236}">
                <a16:creationId xmlns:a16="http://schemas.microsoft.com/office/drawing/2014/main" id="{41F90137-24E5-8EE6-9636-829EE4D6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35194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IMG_1259">
            <a:extLst>
              <a:ext uri="{FF2B5EF4-FFF2-40B4-BE49-F238E27FC236}">
                <a16:creationId xmlns:a16="http://schemas.microsoft.com/office/drawing/2014/main" id="{8F3FB283-9AA5-5E52-9CD5-585CB3BC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98763"/>
            <a:ext cx="5410200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IMG_1263">
            <a:extLst>
              <a:ext uri="{FF2B5EF4-FFF2-40B4-BE49-F238E27FC236}">
                <a16:creationId xmlns:a16="http://schemas.microsoft.com/office/drawing/2014/main" id="{D94283A9-5ED6-FFCC-351E-DECD4BF73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3">
            <a:extLst>
              <a:ext uri="{FF2B5EF4-FFF2-40B4-BE49-F238E27FC236}">
                <a16:creationId xmlns:a16="http://schemas.microsoft.com/office/drawing/2014/main" id="{D74D1D03-AD3B-46DF-3651-23B182AAA8FF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6705600" y="0"/>
            <a:ext cx="24384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Christophe Gulizzi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Gymnase Louis Blériot, Marignane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Techniques et Architectures, n°484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IMG_1265">
            <a:extLst>
              <a:ext uri="{FF2B5EF4-FFF2-40B4-BE49-F238E27FC236}">
                <a16:creationId xmlns:a16="http://schemas.microsoft.com/office/drawing/2014/main" id="{F7301419-79BB-4AFD-7CC2-CEB08B603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 Box 3">
            <a:extLst>
              <a:ext uri="{FF2B5EF4-FFF2-40B4-BE49-F238E27FC236}">
                <a16:creationId xmlns:a16="http://schemas.microsoft.com/office/drawing/2014/main" id="{F1B6C62A-6463-B9D1-2570-A41D435B3A93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533400" y="0"/>
            <a:ext cx="24384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Christophe Gulizzi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Gymnase Louis Blériot, Marignane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Techniques et Architectures, n°484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>
            <a:extLst>
              <a:ext uri="{FF2B5EF4-FFF2-40B4-BE49-F238E27FC236}">
                <a16:creationId xmlns:a16="http://schemas.microsoft.com/office/drawing/2014/main" id="{4153BB9A-DD2A-6745-D2AF-41D2239DA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19400"/>
            <a:ext cx="3657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Ανοίγματα και ύψη χαλύβδινων δομών (περιληπτικός πίνακας). </a:t>
            </a:r>
            <a:r>
              <a:rPr lang="fr-FR" altLang="en-GR" sz="1200" i="1">
                <a:solidFill>
                  <a:srgbClr val="7AA2FF"/>
                </a:solidFill>
              </a:rPr>
              <a:t>Source : construire en acier p. 138</a:t>
            </a:r>
          </a:p>
          <a:p>
            <a:endParaRPr lang="fr-FR" altLang="en-GR" sz="1200">
              <a:solidFill>
                <a:srgbClr val="7AA2FF"/>
              </a:solidFill>
            </a:endParaRPr>
          </a:p>
        </p:txBody>
      </p:sp>
      <p:pic>
        <p:nvPicPr>
          <p:cNvPr id="103426" name="Picture 4" descr="porteescourantes">
            <a:extLst>
              <a:ext uri="{FF2B5EF4-FFF2-40B4-BE49-F238E27FC236}">
                <a16:creationId xmlns:a16="http://schemas.microsoft.com/office/drawing/2014/main" id="{D4693370-F7D7-2E2D-371A-474419CD1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0"/>
            <a:ext cx="5481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2">
            <a:extLst>
              <a:ext uri="{FF2B5EF4-FFF2-40B4-BE49-F238E27FC236}">
                <a16:creationId xmlns:a16="http://schemas.microsoft.com/office/drawing/2014/main" id="{C0FBE007-3795-F617-253E-BF1A71EFB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57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5-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 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δομές</a:t>
            </a:r>
            <a:endParaRPr lang="fr-FR" altLang="en-GR">
              <a:solidFill>
                <a:srgbClr val="7AA2FF"/>
              </a:solidFill>
            </a:endParaRPr>
          </a:p>
        </p:txBody>
      </p:sp>
      <p:pic>
        <p:nvPicPr>
          <p:cNvPr id="103428" name="Picture 4" descr="Image 2.png">
            <a:extLst>
              <a:ext uri="{FF2B5EF4-FFF2-40B4-BE49-F238E27FC236}">
                <a16:creationId xmlns:a16="http://schemas.microsoft.com/office/drawing/2014/main" id="{4C05309B-ECE3-4604-143E-8683C9277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4" r="12994" b="63182"/>
          <a:stretch>
            <a:fillRect/>
          </a:stretch>
        </p:blipFill>
        <p:spPr bwMode="auto">
          <a:xfrm>
            <a:off x="838200" y="3733800"/>
            <a:ext cx="129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2">
            <a:extLst>
              <a:ext uri="{FF2B5EF4-FFF2-40B4-BE49-F238E27FC236}">
                <a16:creationId xmlns:a16="http://schemas.microsoft.com/office/drawing/2014/main" id="{90C8CC1B-A054-3C51-08CE-23AAC58A4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357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5-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 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δομές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D9CCAF47-FEA1-A6E8-053A-0F5ECD90C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784225"/>
            <a:ext cx="74676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Πατώματα - πλάκες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pPr algn="just"/>
            <a:r>
              <a:rPr lang="el-GR" altLang="en-GR" sz="1600">
                <a:solidFill>
                  <a:schemeClr val="bg1"/>
                </a:solidFill>
              </a:rPr>
              <a:t>Συνδυάζουν μία πλάκα από σκυρόδεμα πάνω σε καλούπια (φόρμα) από κουτιά λαμαρίνας. </a:t>
            </a:r>
            <a:endParaRPr lang="fr-FR" altLang="en-GR" sz="1600">
              <a:solidFill>
                <a:schemeClr val="bg1"/>
              </a:solidFill>
            </a:endParaRPr>
          </a:p>
          <a:p>
            <a:pPr algn="just"/>
            <a:endParaRPr lang="fr-FR" altLang="en-GR" sz="1600">
              <a:solidFill>
                <a:schemeClr val="bg1"/>
              </a:solidFill>
            </a:endParaRPr>
          </a:p>
          <a:p>
            <a:pPr algn="just"/>
            <a:endParaRPr lang="fr-FR" altLang="en-GR" sz="1600">
              <a:solidFill>
                <a:schemeClr val="bg1"/>
              </a:solidFill>
            </a:endParaRPr>
          </a:p>
          <a:p>
            <a:pPr algn="just"/>
            <a:r>
              <a:rPr lang="el-GR" altLang="en-GR" sz="1400" i="1">
                <a:solidFill>
                  <a:schemeClr val="folHlink"/>
                </a:solidFill>
              </a:rPr>
              <a:t>Διαστασιολόγηση</a:t>
            </a:r>
            <a:endParaRPr lang="fr-FR" altLang="en-GR" sz="140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fr-FR" altLang="en-GR" sz="1400">
                <a:solidFill>
                  <a:schemeClr val="bg1"/>
                </a:solidFill>
              </a:rPr>
              <a:t> </a:t>
            </a:r>
            <a:r>
              <a:rPr lang="el-GR" altLang="en-GR" sz="1400">
                <a:solidFill>
                  <a:schemeClr val="bg1"/>
                </a:solidFill>
              </a:rPr>
              <a:t>συνήθη ανοίγματα </a:t>
            </a:r>
            <a:r>
              <a:rPr lang="fr-FR" altLang="en-GR" sz="1400">
                <a:solidFill>
                  <a:schemeClr val="bg1"/>
                </a:solidFill>
              </a:rPr>
              <a:t>: 2m </a:t>
            </a:r>
            <a:r>
              <a:rPr lang="el-GR" altLang="en-GR" sz="1400">
                <a:solidFill>
                  <a:schemeClr val="bg1"/>
                </a:solidFill>
              </a:rPr>
              <a:t>έως</a:t>
            </a:r>
            <a:r>
              <a:rPr lang="fr-FR" altLang="en-GR" sz="1400">
                <a:solidFill>
                  <a:schemeClr val="bg1"/>
                </a:solidFill>
              </a:rPr>
              <a:t> 5m</a:t>
            </a:r>
          </a:p>
          <a:p>
            <a:pPr algn="just">
              <a:buFontTx/>
              <a:buChar char="-"/>
            </a:pPr>
            <a:r>
              <a:rPr lang="fr-FR" altLang="en-GR" sz="1400">
                <a:solidFill>
                  <a:schemeClr val="bg1"/>
                </a:solidFill>
              </a:rPr>
              <a:t> </a:t>
            </a:r>
            <a:r>
              <a:rPr lang="el-GR" altLang="en-GR" sz="1400">
                <a:solidFill>
                  <a:schemeClr val="bg1"/>
                </a:solidFill>
              </a:rPr>
              <a:t>συνήθης πάχος  του πατώματος</a:t>
            </a:r>
            <a:r>
              <a:rPr lang="fr-FR" altLang="en-GR" sz="1400">
                <a:solidFill>
                  <a:schemeClr val="bg1"/>
                </a:solidFill>
              </a:rPr>
              <a:t>: 80mm à 300 mm </a:t>
            </a:r>
          </a:p>
          <a:p>
            <a:pPr algn="just"/>
            <a:endParaRPr lang="fr-FR" altLang="en-GR" sz="1400">
              <a:solidFill>
                <a:schemeClr val="bg1"/>
              </a:solidFill>
            </a:endParaRPr>
          </a:p>
          <a:p>
            <a:pPr algn="just"/>
            <a:endParaRPr lang="fr-FR" altLang="en-GR" sz="1400">
              <a:solidFill>
                <a:schemeClr val="bg1"/>
              </a:solidFill>
            </a:endParaRPr>
          </a:p>
        </p:txBody>
      </p:sp>
      <p:pic>
        <p:nvPicPr>
          <p:cNvPr id="105475" name="Picture 4" descr="IMG_1238">
            <a:extLst>
              <a:ext uri="{FF2B5EF4-FFF2-40B4-BE49-F238E27FC236}">
                <a16:creationId xmlns:a16="http://schemas.microsoft.com/office/drawing/2014/main" id="{D7236B11-2340-ACBC-E0C0-C266502CF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E9E9C"/>
              </a:clrFrom>
              <a:clrTo>
                <a:srgbClr val="9E9E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49">
            <a:off x="2954338" y="3775075"/>
            <a:ext cx="33623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5">
            <a:extLst>
              <a:ext uri="{FF2B5EF4-FFF2-40B4-BE49-F238E27FC236}">
                <a16:creationId xmlns:a16="http://schemas.microsoft.com/office/drawing/2014/main" id="{8EDAD56E-5402-9B2A-CB09-D92BDD5B2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638800"/>
            <a:ext cx="22796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>
                <a:solidFill>
                  <a:srgbClr val="7AA2FF"/>
                </a:solidFill>
              </a:rPr>
              <a:t>Principe d</a:t>
            </a:r>
            <a:r>
              <a:rPr lang="ja-JP" altLang="fr-FR" sz="1000">
                <a:solidFill>
                  <a:srgbClr val="7AA2FF"/>
                </a:solidFill>
              </a:rPr>
              <a:t>’</a:t>
            </a:r>
            <a:r>
              <a:rPr lang="fr-FR" altLang="ja-JP" sz="1000">
                <a:solidFill>
                  <a:srgbClr val="7AA2FF"/>
                </a:solidFill>
              </a:rPr>
              <a:t>un plancher collaborant</a:t>
            </a:r>
          </a:p>
          <a:p>
            <a:r>
              <a:rPr lang="fr-FR" altLang="en-GR" sz="1000">
                <a:solidFill>
                  <a:srgbClr val="7AA2FF"/>
                </a:solidFill>
              </a:rPr>
              <a:t>à coffrage perdu</a:t>
            </a:r>
          </a:p>
          <a:p>
            <a:r>
              <a:rPr lang="fr-FR" altLang="en-GR" sz="1000">
                <a:solidFill>
                  <a:srgbClr val="7AA2FF"/>
                </a:solidFill>
              </a:rPr>
              <a:t>Source : Construire en acier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>
            <a:extLst>
              <a:ext uri="{FF2B5EF4-FFF2-40B4-BE49-F238E27FC236}">
                <a16:creationId xmlns:a16="http://schemas.microsoft.com/office/drawing/2014/main" id="{7FA849A5-49B6-FBEE-56E6-B64964708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>
                <a:solidFill>
                  <a:srgbClr val="99CC00"/>
                </a:solidFill>
              </a:rPr>
              <a:t>Οικοδομική χρήση</a:t>
            </a:r>
            <a:r>
              <a:rPr lang="en-US" altLang="en-GR" sz="2000">
                <a:solidFill>
                  <a:srgbClr val="99CC00"/>
                </a:solidFill>
              </a:rPr>
              <a:t> – </a:t>
            </a:r>
            <a:r>
              <a:rPr lang="el-GR" altLang="en-GR" sz="2000">
                <a:solidFill>
                  <a:srgbClr val="99CC00"/>
                </a:solidFill>
              </a:rPr>
              <a:t>ΕΛΟΤ ΕΝ 10025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altLang="en-GR" sz="1600">
                <a:solidFill>
                  <a:schemeClr val="bg1"/>
                </a:solidFill>
              </a:rPr>
              <a:t>Η καλή χρήση του μετάλλου στον σκελετό ενός κτηρίου δεν εξαρτάται από την μάζα και την ποσότητα όπως συμβαίνει για τις τοιχοποιίες από τούβλα ή το σκυρόδεμα. </a:t>
            </a:r>
          </a:p>
          <a:p>
            <a:endParaRPr lang="fr-FR" altLang="ja-JP" sz="16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altLang="ja-JP" sz="1600">
                <a:solidFill>
                  <a:schemeClr val="bg1"/>
                </a:solidFill>
              </a:rPr>
              <a:t>Η πυκνότητα του χάλυβα κάνει προβληματική την υπερβολική χρήση αυτού του υλικού.</a:t>
            </a:r>
          </a:p>
          <a:p>
            <a:r>
              <a:rPr lang="fr-FR" altLang="en-GR" sz="1200" i="1">
                <a:solidFill>
                  <a:schemeClr val="folHlink"/>
                </a:solidFill>
              </a:rPr>
              <a:t>	</a:t>
            </a:r>
            <a:r>
              <a:rPr lang="el-GR" altLang="en-GR" sz="1200" i="1">
                <a:solidFill>
                  <a:schemeClr val="folHlink"/>
                </a:solidFill>
              </a:rPr>
              <a:t>Υπενθύμιση </a:t>
            </a:r>
            <a:endParaRPr lang="fr-FR" altLang="en-GR" sz="1200" i="1">
              <a:solidFill>
                <a:schemeClr val="folHlink"/>
              </a:solidFill>
            </a:endParaRPr>
          </a:p>
          <a:p>
            <a:r>
              <a:rPr lang="fr-FR" altLang="en-GR" sz="1200">
                <a:solidFill>
                  <a:schemeClr val="bg1"/>
                </a:solidFill>
              </a:rPr>
              <a:t>	</a:t>
            </a:r>
            <a:r>
              <a:rPr lang="el-GR" altLang="en-GR" sz="1200">
                <a:solidFill>
                  <a:schemeClr val="bg1"/>
                </a:solidFill>
              </a:rPr>
              <a:t>Πυκνότητα χάλυβα </a:t>
            </a:r>
            <a:r>
              <a:rPr lang="fr-FR" altLang="en-GR" sz="1200">
                <a:solidFill>
                  <a:schemeClr val="bg1"/>
                </a:solidFill>
              </a:rPr>
              <a:t>≈ 7,5 à 8</a:t>
            </a:r>
          </a:p>
          <a:p>
            <a:r>
              <a:rPr lang="fr-FR" altLang="en-GR" sz="1200">
                <a:solidFill>
                  <a:schemeClr val="bg1"/>
                </a:solidFill>
              </a:rPr>
              <a:t>	</a:t>
            </a:r>
            <a:r>
              <a:rPr lang="el-GR" altLang="en-GR" sz="1200">
                <a:solidFill>
                  <a:schemeClr val="bg1"/>
                </a:solidFill>
              </a:rPr>
              <a:t>Πυκνότητα οπλισμένου σκυροδέματος</a:t>
            </a:r>
            <a:r>
              <a:rPr lang="fr-FR" altLang="en-GR" sz="1200">
                <a:solidFill>
                  <a:schemeClr val="bg1"/>
                </a:solidFill>
              </a:rPr>
              <a:t> = 2,5</a:t>
            </a: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altLang="en-GR" sz="1600">
                <a:solidFill>
                  <a:schemeClr val="bg1"/>
                </a:solidFill>
              </a:rPr>
              <a:t>Η μεταλλική κατασκευή λοιπόν αποτελείται από έναν σκελετό ώστε να ευνοεί μία ελαφριά κατασκευή.</a:t>
            </a:r>
          </a:p>
          <a:p>
            <a:r>
              <a:rPr lang="el-GR" altLang="en-GR" sz="1600">
                <a:solidFill>
                  <a:schemeClr val="bg1"/>
                </a:solidFill>
              </a:rPr>
              <a:t>(το πρόβλημα του κόστους του χάλυβα)</a:t>
            </a:r>
          </a:p>
          <a:p>
            <a:r>
              <a:rPr lang="el-GR" altLang="en-GR" sz="1600">
                <a:solidFill>
                  <a:schemeClr val="bg1"/>
                </a:solidFill>
              </a:rPr>
              <a:t> </a:t>
            </a:r>
            <a:endParaRPr lang="fr-FR" altLang="ja-JP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9A1A29F8-8EA7-E8EC-CAA4-EF6475971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344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1- </a:t>
            </a:r>
            <a:r>
              <a:rPr lang="en-US" altLang="en-GR">
                <a:solidFill>
                  <a:srgbClr val="7AA2FF"/>
                </a:solidFill>
              </a:rPr>
              <a:t>O X</a:t>
            </a:r>
            <a:r>
              <a:rPr lang="el-GR" altLang="en-GR">
                <a:solidFill>
                  <a:srgbClr val="7AA2FF"/>
                </a:solidFill>
              </a:rPr>
              <a:t>ά</a:t>
            </a:r>
            <a:r>
              <a:rPr lang="en-US" altLang="en-GR">
                <a:solidFill>
                  <a:srgbClr val="7AA2FF"/>
                </a:solidFill>
              </a:rPr>
              <a:t>λυβας </a:t>
            </a:r>
            <a:r>
              <a:rPr lang="el-GR" altLang="en-GR">
                <a:solidFill>
                  <a:srgbClr val="7AA2FF"/>
                </a:solidFill>
              </a:rPr>
              <a:t>ω</a:t>
            </a:r>
            <a:r>
              <a:rPr lang="en-US" altLang="en-GR">
                <a:solidFill>
                  <a:srgbClr val="7AA2FF"/>
                </a:solidFill>
              </a:rPr>
              <a:t>ς </a:t>
            </a:r>
            <a:r>
              <a:rPr lang="el-GR" altLang="en-GR">
                <a:solidFill>
                  <a:srgbClr val="7AA2FF"/>
                </a:solidFill>
              </a:rPr>
              <a:t>υ</a:t>
            </a:r>
            <a:r>
              <a:rPr lang="en-US" altLang="en-GR">
                <a:solidFill>
                  <a:srgbClr val="7AA2FF"/>
                </a:solidFill>
              </a:rPr>
              <a:t>λικ</a:t>
            </a:r>
            <a:r>
              <a:rPr lang="el-GR" altLang="en-GR">
                <a:solidFill>
                  <a:srgbClr val="7AA2FF"/>
                </a:solidFill>
              </a:rPr>
              <a:t>ό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">
            <a:extLst>
              <a:ext uri="{FF2B5EF4-FFF2-40B4-BE49-F238E27FC236}">
                <a16:creationId xmlns:a16="http://schemas.microsoft.com/office/drawing/2014/main" id="{9C5D4CE0-B8EA-795F-1218-3F42C6008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357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5-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 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δομές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07522" name="Rectangle 3">
            <a:extLst>
              <a:ext uri="{FF2B5EF4-FFF2-40B4-BE49-F238E27FC236}">
                <a16:creationId xmlns:a16="http://schemas.microsoft.com/office/drawing/2014/main" id="{D31153BA-0B06-F0BF-6BB0-CDF97E18B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87375"/>
            <a:ext cx="3352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Κατασκευαστικές αρχές των πολυώροφων κτηρίων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ja-JP" sz="1600">
              <a:solidFill>
                <a:schemeClr val="bg1"/>
              </a:solidFill>
            </a:endParaRPr>
          </a:p>
        </p:txBody>
      </p:sp>
      <p:pic>
        <p:nvPicPr>
          <p:cNvPr id="107523" name="Picture 5" descr="IMG_0282">
            <a:extLst>
              <a:ext uri="{FF2B5EF4-FFF2-40B4-BE49-F238E27FC236}">
                <a16:creationId xmlns:a16="http://schemas.microsoft.com/office/drawing/2014/main" id="{65B768D2-77D5-FC4F-41CD-6C51A2235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IMG_0294">
            <a:extLst>
              <a:ext uri="{FF2B5EF4-FFF2-40B4-BE49-F238E27FC236}">
                <a16:creationId xmlns:a16="http://schemas.microsoft.com/office/drawing/2014/main" id="{4064E533-EA82-A396-6B2A-9D781B26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6">
            <a:extLst>
              <a:ext uri="{FF2B5EF4-FFF2-40B4-BE49-F238E27FC236}">
                <a16:creationId xmlns:a16="http://schemas.microsoft.com/office/drawing/2014/main" id="{52BD628B-7354-52D0-0B85-4F8014B2EC19}"/>
              </a:ext>
            </a:extLst>
          </p:cNvPr>
          <p:cNvSpPr txBox="1">
            <a:spLocks noChangeArrowheads="1"/>
          </p:cNvSpPr>
          <p:nvPr/>
        </p:nvSpPr>
        <p:spPr bwMode="auto">
          <a:xfrm rot="-10636">
            <a:off x="1982788" y="5794375"/>
            <a:ext cx="1981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Jean Nouvel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Siège social de Aguas  à Barcelone, Espagne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Photos personnelles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IMG_1308">
            <a:extLst>
              <a:ext uri="{FF2B5EF4-FFF2-40B4-BE49-F238E27FC236}">
                <a16:creationId xmlns:a16="http://schemas.microsoft.com/office/drawing/2014/main" id="{1A203C2C-4010-D98A-403E-536E63BA3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2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3" descr="IMG_1309">
            <a:extLst>
              <a:ext uri="{FF2B5EF4-FFF2-40B4-BE49-F238E27FC236}">
                <a16:creationId xmlns:a16="http://schemas.microsoft.com/office/drawing/2014/main" id="{AA25DA2E-BA74-EDB8-49DF-733BBB774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0"/>
            <a:ext cx="417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5">
            <a:extLst>
              <a:ext uri="{FF2B5EF4-FFF2-40B4-BE49-F238E27FC236}">
                <a16:creationId xmlns:a16="http://schemas.microsoft.com/office/drawing/2014/main" id="{EA6C0F99-A796-C9B7-C101-62397ACA3C4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235994" y="2107406"/>
            <a:ext cx="50323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Jean Nouvel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Siège social de Aguas  à Barcelone, Espagne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T&amp;A n°471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  <p:sp>
        <p:nvSpPr>
          <p:cNvPr id="109572" name="Rectangle 6">
            <a:extLst>
              <a:ext uri="{FF2B5EF4-FFF2-40B4-BE49-F238E27FC236}">
                <a16:creationId xmlns:a16="http://schemas.microsoft.com/office/drawing/2014/main" id="{FAC6AFA8-FAE7-0A9F-BCEA-D2B128EBF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29400"/>
            <a:ext cx="3359150" cy="244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>
                <a:solidFill>
                  <a:schemeClr val="bg1"/>
                </a:solidFill>
              </a:rPr>
              <a:t>Vu du sommet : noyau béton + charpente métallique</a:t>
            </a:r>
          </a:p>
        </p:txBody>
      </p:sp>
      <p:sp>
        <p:nvSpPr>
          <p:cNvPr id="109573" name="Rectangle 7">
            <a:extLst>
              <a:ext uri="{FF2B5EF4-FFF2-40B4-BE49-F238E27FC236}">
                <a16:creationId xmlns:a16="http://schemas.microsoft.com/office/drawing/2014/main" id="{F32A3575-257C-B752-47CF-6D2F8B189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550" y="0"/>
            <a:ext cx="2914650" cy="244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>
                <a:solidFill>
                  <a:schemeClr val="bg1"/>
                </a:solidFill>
              </a:rPr>
              <a:t>Coupe + vue de la construction en mars 2004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IMG_1311">
            <a:extLst>
              <a:ext uri="{FF2B5EF4-FFF2-40B4-BE49-F238E27FC236}">
                <a16:creationId xmlns:a16="http://schemas.microsoft.com/office/drawing/2014/main" id="{2D9AE637-8A20-4547-899F-82795CA4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754380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Text Box 3">
            <a:extLst>
              <a:ext uri="{FF2B5EF4-FFF2-40B4-BE49-F238E27FC236}">
                <a16:creationId xmlns:a16="http://schemas.microsoft.com/office/drawing/2014/main" id="{147531EC-5D6C-9B88-FE13-3D446B961EB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115219" y="2029619"/>
            <a:ext cx="5032376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Jean Nouvel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Siège social de Aguas  à Barcelone, Espagne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Plan de l</a:t>
            </a:r>
            <a:r>
              <a:rPr lang="ja-JP" altLang="fr-FR" sz="1000">
                <a:solidFill>
                  <a:schemeClr val="bg1"/>
                </a:solidFill>
              </a:rPr>
              <a:t>’</a:t>
            </a:r>
            <a:r>
              <a:rPr lang="fr-FR" altLang="ja-JP" sz="1000">
                <a:solidFill>
                  <a:schemeClr val="bg1"/>
                </a:solidFill>
              </a:rPr>
              <a:t>étage n°25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T&amp;A n°471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IMG_1317">
            <a:extLst>
              <a:ext uri="{FF2B5EF4-FFF2-40B4-BE49-F238E27FC236}">
                <a16:creationId xmlns:a16="http://schemas.microsoft.com/office/drawing/2014/main" id="{7983CD34-1991-9710-C8B8-CF38BF52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0"/>
            <a:ext cx="5138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3" descr="IMG_1318">
            <a:extLst>
              <a:ext uri="{FF2B5EF4-FFF2-40B4-BE49-F238E27FC236}">
                <a16:creationId xmlns:a16="http://schemas.microsoft.com/office/drawing/2014/main" id="{42343D68-2C45-652F-EB3E-C733297B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32238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 Box 4">
            <a:extLst>
              <a:ext uri="{FF2B5EF4-FFF2-40B4-BE49-F238E27FC236}">
                <a16:creationId xmlns:a16="http://schemas.microsoft.com/office/drawing/2014/main" id="{09F6C8D6-767F-93D8-C37B-D7319E6EB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43000" y="5257800"/>
            <a:ext cx="50323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Foster and Partners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Siège de la Swiss Re, Londres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Bureaux et boutiques</a:t>
            </a:r>
            <a:endParaRPr lang="fr-FR" altLang="ja-JP" sz="1000">
              <a:solidFill>
                <a:schemeClr val="bg1"/>
              </a:solidFill>
            </a:endParaRP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T&amp;A n°471</a:t>
            </a: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IMG_1320">
            <a:extLst>
              <a:ext uri="{FF2B5EF4-FFF2-40B4-BE49-F238E27FC236}">
                <a16:creationId xmlns:a16="http://schemas.microsoft.com/office/drawing/2014/main" id="{92B88BC0-8E33-9DEA-6042-21F0F22D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57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4" name="Picture 3" descr="IMG_1321">
            <a:extLst>
              <a:ext uri="{FF2B5EF4-FFF2-40B4-BE49-F238E27FC236}">
                <a16:creationId xmlns:a16="http://schemas.microsoft.com/office/drawing/2014/main" id="{C4ECC03D-92AD-3EF2-AC9A-6831CCA1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03625"/>
            <a:ext cx="43434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4" descr="IMG_1322">
            <a:extLst>
              <a:ext uri="{FF2B5EF4-FFF2-40B4-BE49-F238E27FC236}">
                <a16:creationId xmlns:a16="http://schemas.microsoft.com/office/drawing/2014/main" id="{104C1F24-912E-937C-EA3E-9D05692E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0"/>
            <a:ext cx="464026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5">
            <a:extLst>
              <a:ext uri="{FF2B5EF4-FFF2-40B4-BE49-F238E27FC236}">
                <a16:creationId xmlns:a16="http://schemas.microsoft.com/office/drawing/2014/main" id="{ED60D709-1F7E-169E-5C4E-3D17F6BB3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33400"/>
            <a:ext cx="2212975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>
                <a:solidFill>
                  <a:schemeClr val="bg1"/>
                </a:solidFill>
              </a:rPr>
              <a:t>Foster and Partners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Siège de la Swiss Re, Londres</a:t>
            </a: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Bureaux et boutiques</a:t>
            </a:r>
            <a:endParaRPr lang="fr-FR" altLang="ja-JP" sz="1000">
              <a:solidFill>
                <a:schemeClr val="bg1"/>
              </a:solidFill>
            </a:endParaRP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T&amp;A n°471</a:t>
            </a:r>
          </a:p>
          <a:p>
            <a:pPr algn="r"/>
            <a:endParaRPr lang="fr-FR" altLang="en-GR" sz="1000">
              <a:solidFill>
                <a:schemeClr val="bg1"/>
              </a:solidFill>
            </a:endParaRPr>
          </a:p>
          <a:p>
            <a:pPr algn="r"/>
            <a:endParaRPr lang="fr-FR" altLang="en-GR" sz="1000">
              <a:solidFill>
                <a:schemeClr val="bg1"/>
              </a:solidFill>
            </a:endParaRPr>
          </a:p>
          <a:p>
            <a:pPr algn="r"/>
            <a:endParaRPr lang="fr-FR" altLang="en-GR" sz="1000">
              <a:solidFill>
                <a:schemeClr val="bg1"/>
              </a:solidFill>
            </a:endParaRPr>
          </a:p>
          <a:p>
            <a:pPr algn="r"/>
            <a:endParaRPr lang="fr-FR" altLang="en-GR" sz="1000">
              <a:solidFill>
                <a:schemeClr val="bg1"/>
              </a:solidFill>
            </a:endParaRPr>
          </a:p>
          <a:p>
            <a:pPr algn="r"/>
            <a:endParaRPr lang="fr-FR" altLang="en-GR" sz="1000">
              <a:solidFill>
                <a:schemeClr val="bg1"/>
              </a:solidFill>
            </a:endParaRPr>
          </a:p>
          <a:p>
            <a:pPr algn="r"/>
            <a:r>
              <a:rPr lang="fr-FR" altLang="en-GR" sz="1000">
                <a:solidFill>
                  <a:schemeClr val="bg1"/>
                </a:solidFill>
              </a:rPr>
              <a:t>Dessin du d</a:t>
            </a:r>
            <a:r>
              <a:rPr lang="fr-FR" altLang="ja-JP" sz="1000">
                <a:solidFill>
                  <a:schemeClr val="bg1"/>
                </a:solidFill>
              </a:rPr>
              <a:t>ôme</a:t>
            </a:r>
          </a:p>
          <a:p>
            <a:pPr algn="r"/>
            <a:r>
              <a:rPr lang="fr-FR" altLang="ja-JP" sz="1000">
                <a:solidFill>
                  <a:schemeClr val="bg1"/>
                </a:solidFill>
              </a:rPr>
              <a:t>(Ove Arup and Parrtners))</a:t>
            </a: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r>
              <a:rPr lang="fr-FR" altLang="ja-JP" sz="1000">
                <a:solidFill>
                  <a:schemeClr val="bg1"/>
                </a:solidFill>
              </a:rPr>
              <a:t>Vue de l’ossature : jambes de forces reliées tous les 2 niveaux</a:t>
            </a: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r>
              <a:rPr lang="fr-FR" altLang="ja-JP" sz="1000">
                <a:solidFill>
                  <a:schemeClr val="bg1"/>
                </a:solidFill>
              </a:rPr>
              <a:t>Dessin de l’ossature</a:t>
            </a:r>
            <a:endParaRPr lang="fr-FR" altLang="en-GR" sz="1000">
              <a:solidFill>
                <a:schemeClr val="bg1"/>
              </a:solidFill>
            </a:endParaRPr>
          </a:p>
          <a:p>
            <a:pPr algn="r"/>
            <a:r>
              <a:rPr lang="fr-FR" altLang="ja-JP" sz="1000">
                <a:solidFill>
                  <a:schemeClr val="bg1"/>
                </a:solidFill>
              </a:rPr>
              <a:t>(Ove Arup and Parrtners)</a:t>
            </a:r>
          </a:p>
          <a:p>
            <a:pPr algn="r"/>
            <a:endParaRPr lang="fr-FR" altLang="ja-JP" sz="1000">
              <a:solidFill>
                <a:schemeClr val="bg1"/>
              </a:solidFill>
            </a:endParaRPr>
          </a:p>
          <a:p>
            <a:pPr algn="r"/>
            <a:endParaRPr lang="fr-FR" altLang="en-GR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2">
            <a:extLst>
              <a:ext uri="{FF2B5EF4-FFF2-40B4-BE49-F238E27FC236}">
                <a16:creationId xmlns:a16="http://schemas.microsoft.com/office/drawing/2014/main" id="{689A466B-10A3-39E0-880F-EB461477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6-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το περιτύλιγμα</a:t>
            </a:r>
            <a:endParaRPr lang="fr-FR" altLang="en-GR">
              <a:solidFill>
                <a:srgbClr val="7AA2FF"/>
              </a:solidFill>
            </a:endParaRPr>
          </a:p>
        </p:txBody>
      </p:sp>
      <p:pic>
        <p:nvPicPr>
          <p:cNvPr id="117762" name="Picture 4" descr="IMG_1328">
            <a:extLst>
              <a:ext uri="{FF2B5EF4-FFF2-40B4-BE49-F238E27FC236}">
                <a16:creationId xmlns:a16="http://schemas.microsoft.com/office/drawing/2014/main" id="{853C97F4-985D-98F4-D8B7-94A1A118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5">
            <a:extLst>
              <a:ext uri="{FF2B5EF4-FFF2-40B4-BE49-F238E27FC236}">
                <a16:creationId xmlns:a16="http://schemas.microsoft.com/office/drawing/2014/main" id="{61A032ED-101F-D88A-0F83-E7E7974D1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6156325"/>
            <a:ext cx="4000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 i="1">
                <a:solidFill>
                  <a:srgbClr val="7AA2FF"/>
                </a:solidFill>
              </a:rPr>
              <a:t>Peau en acier Corten de la centrale thermique de l'université Uithof d</a:t>
            </a:r>
            <a:r>
              <a:rPr lang="ja-JP" altLang="fr-FR" sz="1000" i="1">
                <a:solidFill>
                  <a:srgbClr val="7AA2FF"/>
                </a:solidFill>
              </a:rPr>
              <a:t>’</a:t>
            </a:r>
            <a:r>
              <a:rPr lang="fr-FR" altLang="ja-JP" sz="1000" i="1">
                <a:solidFill>
                  <a:srgbClr val="7AA2FF"/>
                </a:solidFill>
              </a:rPr>
              <a:t>Utrecht</a:t>
            </a:r>
          </a:p>
          <a:p>
            <a:pPr algn="r"/>
            <a:r>
              <a:rPr lang="fr-FR" altLang="en-GR" sz="1000" i="1">
                <a:solidFill>
                  <a:srgbClr val="7AA2FF"/>
                </a:solidFill>
              </a:rPr>
              <a:t>Atelier Zeinstra Van der Pol BV Arch.</a:t>
            </a:r>
            <a:endParaRPr lang="fr-FR" altLang="ja-JP" sz="1000" i="1">
              <a:solidFill>
                <a:srgbClr val="7AA2FF"/>
              </a:solidFill>
            </a:endParaRPr>
          </a:p>
          <a:p>
            <a:pPr algn="r"/>
            <a:r>
              <a:rPr lang="fr-FR" altLang="ja-JP" sz="1000" i="1">
                <a:solidFill>
                  <a:srgbClr val="7AA2FF"/>
                </a:solidFill>
              </a:rPr>
              <a:t>T&amp;A n°484</a:t>
            </a:r>
            <a:endParaRPr lang="fr-FR" altLang="en-GR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2">
            <a:extLst>
              <a:ext uri="{FF2B5EF4-FFF2-40B4-BE49-F238E27FC236}">
                <a16:creationId xmlns:a16="http://schemas.microsoft.com/office/drawing/2014/main" id="{F6F27885-B63E-C001-CC50-B93EB2DD9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349250"/>
            <a:ext cx="473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6-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το περιτύλιγμα</a:t>
            </a:r>
            <a:endParaRPr lang="fr-FR" altLang="en-GR">
              <a:solidFill>
                <a:srgbClr val="7AA2FF"/>
              </a:solidFill>
            </a:endParaRPr>
          </a:p>
          <a:p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19810" name="Rectangle 3">
            <a:extLst>
              <a:ext uri="{FF2B5EF4-FFF2-40B4-BE49-F238E27FC236}">
                <a16:creationId xmlns:a16="http://schemas.microsoft.com/office/drawing/2014/main" id="{B5747909-1DB3-EF1F-C8AB-B9367B27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01675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Τα υαλοπετάσματα από χαλύβδινο σκελετό 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pic>
        <p:nvPicPr>
          <p:cNvPr id="119811" name="Picture 5" descr="IMG_1393">
            <a:extLst>
              <a:ext uri="{FF2B5EF4-FFF2-40B4-BE49-F238E27FC236}">
                <a16:creationId xmlns:a16="http://schemas.microsoft.com/office/drawing/2014/main" id="{DB203DAC-D03C-2720-4562-A3322CC4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838200"/>
            <a:ext cx="42068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Rectangle 6">
            <a:extLst>
              <a:ext uri="{FF2B5EF4-FFF2-40B4-BE49-F238E27FC236}">
                <a16:creationId xmlns:a16="http://schemas.microsoft.com/office/drawing/2014/main" id="{78BAA7BF-202B-71A9-C722-D0E274BC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172200"/>
            <a:ext cx="2393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>
                <a:solidFill>
                  <a:schemeClr val="bg1"/>
                </a:solidFill>
              </a:rPr>
              <a:t>Façade Nord et Sud du terminal S3</a:t>
            </a:r>
          </a:p>
          <a:p>
            <a:r>
              <a:rPr lang="fr-FR" altLang="en-GR" sz="1000">
                <a:solidFill>
                  <a:schemeClr val="bg1"/>
                </a:solidFill>
              </a:rPr>
              <a:t>Aéroport CDG, Paris</a:t>
            </a:r>
          </a:p>
          <a:p>
            <a:r>
              <a:rPr lang="fr-FR" altLang="en-GR" sz="1000">
                <a:solidFill>
                  <a:schemeClr val="bg1"/>
                </a:solidFill>
              </a:rPr>
              <a:t>Les Cahiers Techniques du B</a:t>
            </a:r>
            <a:r>
              <a:rPr lang="fr-FR" altLang="ja-JP" sz="1000">
                <a:solidFill>
                  <a:schemeClr val="bg1"/>
                </a:solidFill>
              </a:rPr>
              <a:t>âtiment</a:t>
            </a:r>
          </a:p>
          <a:p>
            <a:r>
              <a:rPr lang="fr-FR" altLang="ja-JP" sz="1000">
                <a:solidFill>
                  <a:schemeClr val="bg1"/>
                </a:solidFill>
              </a:rPr>
              <a:t>Numéro annuel n°2, 2006</a:t>
            </a:r>
            <a:endParaRPr lang="fr-FR" altLang="en-GR" sz="1000">
              <a:solidFill>
                <a:schemeClr val="bg1"/>
              </a:solidFill>
            </a:endParaRPr>
          </a:p>
        </p:txBody>
      </p:sp>
      <p:sp>
        <p:nvSpPr>
          <p:cNvPr id="119813" name="Rectangle 7">
            <a:extLst>
              <a:ext uri="{FF2B5EF4-FFF2-40B4-BE49-F238E27FC236}">
                <a16:creationId xmlns:a16="http://schemas.microsoft.com/office/drawing/2014/main" id="{089940B3-C890-8322-F73B-E654BFF4B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953000"/>
            <a:ext cx="220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 i="1">
                <a:solidFill>
                  <a:srgbClr val="7AA2FF"/>
                </a:solidFill>
              </a:rPr>
              <a:t>Le verre n</a:t>
            </a:r>
            <a:r>
              <a:rPr lang="ja-JP" altLang="fr-FR" sz="1000" i="1">
                <a:solidFill>
                  <a:srgbClr val="7AA2FF"/>
                </a:solidFill>
              </a:rPr>
              <a:t>’</a:t>
            </a:r>
            <a:r>
              <a:rPr lang="fr-FR" altLang="ja-JP" sz="1000" i="1">
                <a:solidFill>
                  <a:srgbClr val="7AA2FF"/>
                </a:solidFill>
              </a:rPr>
              <a:t>est pas fixé avec des attaches traversantes. Il est pincé en partie basse par des attacges décalées des bords des verres.</a:t>
            </a:r>
            <a:endParaRPr lang="fr-FR" altLang="en-GR" sz="1000" i="1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2">
            <a:extLst>
              <a:ext uri="{FF2B5EF4-FFF2-40B4-BE49-F238E27FC236}">
                <a16:creationId xmlns:a16="http://schemas.microsoft.com/office/drawing/2014/main" id="{D7145F68-BBEF-2B89-9C84-C10C75DED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474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6-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το περιτύλιγμα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71530CE7-6572-BD60-08DA-86482EC31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01675"/>
            <a:ext cx="5486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Τα υαλοπετάσματα από χαλύβδινο σκελετό 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pPr algn="just"/>
            <a:r>
              <a:rPr lang="fr-FR" altLang="en-GR" sz="1600">
                <a:solidFill>
                  <a:schemeClr val="bg1"/>
                </a:solidFill>
              </a:rPr>
              <a:t>Entrée du centre commercial Nice Etoile </a:t>
            </a:r>
          </a:p>
        </p:txBody>
      </p:sp>
      <p:sp>
        <p:nvSpPr>
          <p:cNvPr id="121859" name="Rectangle 4">
            <a:extLst>
              <a:ext uri="{FF2B5EF4-FFF2-40B4-BE49-F238E27FC236}">
                <a16:creationId xmlns:a16="http://schemas.microsoft.com/office/drawing/2014/main" id="{AE55AF73-7A9E-EF02-FA00-37BB7B437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172200"/>
            <a:ext cx="2495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>
                <a:solidFill>
                  <a:schemeClr val="bg1"/>
                </a:solidFill>
              </a:rPr>
              <a:t>Entrée Centre Commercial Nice Etoile</a:t>
            </a:r>
          </a:p>
          <a:p>
            <a:r>
              <a:rPr lang="fr-FR" altLang="en-GR" sz="1000">
                <a:solidFill>
                  <a:schemeClr val="bg1"/>
                </a:solidFill>
              </a:rPr>
              <a:t>Les Cahiers Techniques du B</a:t>
            </a:r>
            <a:r>
              <a:rPr lang="fr-FR" altLang="ja-JP" sz="1000">
                <a:solidFill>
                  <a:schemeClr val="bg1"/>
                </a:solidFill>
              </a:rPr>
              <a:t>âtiment</a:t>
            </a:r>
          </a:p>
          <a:p>
            <a:r>
              <a:rPr lang="fr-FR" altLang="ja-JP" sz="1000">
                <a:solidFill>
                  <a:schemeClr val="bg1"/>
                </a:solidFill>
              </a:rPr>
              <a:t>Numéro annuel n°2, 2006</a:t>
            </a:r>
            <a:endParaRPr lang="fr-FR" altLang="en-GR" sz="1000">
              <a:solidFill>
                <a:schemeClr val="bg1"/>
              </a:solidFill>
            </a:endParaRPr>
          </a:p>
        </p:txBody>
      </p:sp>
      <p:sp>
        <p:nvSpPr>
          <p:cNvPr id="121860" name="Rectangle 5">
            <a:extLst>
              <a:ext uri="{FF2B5EF4-FFF2-40B4-BE49-F238E27FC236}">
                <a16:creationId xmlns:a16="http://schemas.microsoft.com/office/drawing/2014/main" id="{AFE0D17E-BC42-C12F-5658-8545AD1BD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00200"/>
            <a:ext cx="441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 i="1">
                <a:solidFill>
                  <a:srgbClr val="7AA2FF"/>
                </a:solidFill>
              </a:rPr>
              <a:t>Verre bombé fixé par des attaches traversantes sur poteaux tubulaires</a:t>
            </a:r>
          </a:p>
        </p:txBody>
      </p:sp>
      <p:pic>
        <p:nvPicPr>
          <p:cNvPr id="121861" name="Picture 8" descr="IMG_1394">
            <a:extLst>
              <a:ext uri="{FF2B5EF4-FFF2-40B4-BE49-F238E27FC236}">
                <a16:creationId xmlns:a16="http://schemas.microsoft.com/office/drawing/2014/main" id="{D304AA0A-4210-0CE8-25AB-5C6A097C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595563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9" descr="IMG_1395">
            <a:extLst>
              <a:ext uri="{FF2B5EF4-FFF2-40B4-BE49-F238E27FC236}">
                <a16:creationId xmlns:a16="http://schemas.microsoft.com/office/drawing/2014/main" id="{F0BF4E78-45A0-6DFF-ED01-31259205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30432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Picture 10" descr="IMG_1396">
            <a:extLst>
              <a:ext uri="{FF2B5EF4-FFF2-40B4-BE49-F238E27FC236}">
                <a16:creationId xmlns:a16="http://schemas.microsoft.com/office/drawing/2014/main" id="{17D8572B-73D1-9853-BE65-66CA61917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33528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11" descr="IMG_1399">
            <a:extLst>
              <a:ext uri="{FF2B5EF4-FFF2-40B4-BE49-F238E27FC236}">
                <a16:creationId xmlns:a16="http://schemas.microsoft.com/office/drawing/2014/main" id="{B802EFA5-CC67-A22B-EF4F-CD170C0BC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6276975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2">
            <a:extLst>
              <a:ext uri="{FF2B5EF4-FFF2-40B4-BE49-F238E27FC236}">
                <a16:creationId xmlns:a16="http://schemas.microsoft.com/office/drawing/2014/main" id="{5C964432-509F-3058-69FF-D43BF0B46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474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6-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το περιτύλιγμα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22CD9B97-EBE7-694D-D643-0D1B59221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01675"/>
            <a:ext cx="5486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Τα πετάσματα από χαλύβδινο σκελετό 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pPr algn="just"/>
            <a:r>
              <a:rPr lang="el-GR" altLang="en-GR" sz="1600">
                <a:solidFill>
                  <a:schemeClr val="bg1"/>
                </a:solidFill>
              </a:rPr>
              <a:t>Πέτασμα αλουμινίου με πλήρωση από κεραμικά στοιχεία</a:t>
            </a:r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123907" name="Rectangle 5">
            <a:extLst>
              <a:ext uri="{FF2B5EF4-FFF2-40B4-BE49-F238E27FC236}">
                <a16:creationId xmlns:a16="http://schemas.microsoft.com/office/drawing/2014/main" id="{5049E05E-323A-1F12-6440-A47F26964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172200"/>
            <a:ext cx="39814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>
                <a:solidFill>
                  <a:schemeClr val="bg1"/>
                </a:solidFill>
              </a:rPr>
              <a:t>Façade Sud du collège Pierre et Marie Curie de Pont-Audemer</a:t>
            </a:r>
          </a:p>
          <a:p>
            <a:r>
              <a:rPr lang="fr-FR" altLang="en-GR" sz="1000">
                <a:solidFill>
                  <a:schemeClr val="bg1"/>
                </a:solidFill>
              </a:rPr>
              <a:t>Les Cahiers Techniques du B</a:t>
            </a:r>
            <a:r>
              <a:rPr lang="fr-FR" altLang="ja-JP" sz="1000">
                <a:solidFill>
                  <a:schemeClr val="bg1"/>
                </a:solidFill>
              </a:rPr>
              <a:t>âtiment</a:t>
            </a:r>
          </a:p>
          <a:p>
            <a:r>
              <a:rPr lang="fr-FR" altLang="ja-JP" sz="1000">
                <a:solidFill>
                  <a:schemeClr val="bg1"/>
                </a:solidFill>
              </a:rPr>
              <a:t>Numéro annuel n°2, 2006</a:t>
            </a:r>
            <a:endParaRPr lang="fr-FR" altLang="en-GR" sz="1000">
              <a:solidFill>
                <a:schemeClr val="bg1"/>
              </a:solidFill>
            </a:endParaRPr>
          </a:p>
        </p:txBody>
      </p:sp>
      <p:sp>
        <p:nvSpPr>
          <p:cNvPr id="123908" name="Rectangle 6">
            <a:extLst>
              <a:ext uri="{FF2B5EF4-FFF2-40B4-BE49-F238E27FC236}">
                <a16:creationId xmlns:a16="http://schemas.microsoft.com/office/drawing/2014/main" id="{320E7A58-4C42-D77E-A675-BB48CE3BB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209800"/>
            <a:ext cx="2209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sz="1000" i="1">
                <a:solidFill>
                  <a:srgbClr val="7AA2FF"/>
                </a:solidFill>
              </a:rPr>
              <a:t>Détail du mode de fixation</a:t>
            </a:r>
          </a:p>
          <a:p>
            <a:pPr algn="r"/>
            <a:endParaRPr lang="fr-FR" altLang="en-GR" sz="1000" i="1">
              <a:solidFill>
                <a:srgbClr val="7AA2FF"/>
              </a:solidFill>
            </a:endParaRPr>
          </a:p>
          <a:p>
            <a:pPr algn="r"/>
            <a:r>
              <a:rPr lang="fr-FR" altLang="en-GR" sz="1000" i="1">
                <a:solidFill>
                  <a:srgbClr val="7AA2FF"/>
                </a:solidFill>
              </a:rPr>
              <a:t>1- panneau sandwich isolant</a:t>
            </a:r>
          </a:p>
          <a:p>
            <a:pPr algn="r"/>
            <a:r>
              <a:rPr lang="fr-FR" altLang="en-GR" sz="1000" i="1">
                <a:solidFill>
                  <a:srgbClr val="7AA2FF"/>
                </a:solidFill>
              </a:rPr>
              <a:t>2- élément de terre cuite</a:t>
            </a:r>
          </a:p>
          <a:p>
            <a:pPr algn="r"/>
            <a:r>
              <a:rPr lang="fr-FR" altLang="en-GR" sz="1000" i="1">
                <a:solidFill>
                  <a:srgbClr val="7AA2FF"/>
                </a:solidFill>
              </a:rPr>
              <a:t>3- Profil Oméga</a:t>
            </a:r>
          </a:p>
          <a:p>
            <a:pPr algn="r"/>
            <a:r>
              <a:rPr lang="fr-FR" altLang="en-GR" sz="1000" i="1">
                <a:solidFill>
                  <a:srgbClr val="7AA2FF"/>
                </a:solidFill>
              </a:rPr>
              <a:t>4- Renfort Aluminium</a:t>
            </a:r>
          </a:p>
        </p:txBody>
      </p:sp>
      <p:pic>
        <p:nvPicPr>
          <p:cNvPr id="123909" name="Picture 7" descr="IMG_1391">
            <a:extLst>
              <a:ext uri="{FF2B5EF4-FFF2-40B4-BE49-F238E27FC236}">
                <a16:creationId xmlns:a16="http://schemas.microsoft.com/office/drawing/2014/main" id="{6681B47B-C094-DE74-54D8-2DDDB0F3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600"/>
            <a:ext cx="270033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8" descr="IMG_1392">
            <a:extLst>
              <a:ext uri="{FF2B5EF4-FFF2-40B4-BE49-F238E27FC236}">
                <a16:creationId xmlns:a16="http://schemas.microsoft.com/office/drawing/2014/main" id="{FD40C2FF-F73F-2A38-A791-B1541F99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2286000"/>
            <a:ext cx="4586287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 Box 2">
            <a:extLst>
              <a:ext uri="{FF2B5EF4-FFF2-40B4-BE49-F238E27FC236}">
                <a16:creationId xmlns:a16="http://schemas.microsoft.com/office/drawing/2014/main" id="{72D4C733-60D4-8AEB-2A76-D16486470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474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6-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το περιτύλιγμα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25954" name="Rectangle 3">
            <a:extLst>
              <a:ext uri="{FF2B5EF4-FFF2-40B4-BE49-F238E27FC236}">
                <a16:creationId xmlns:a16="http://schemas.microsoft.com/office/drawing/2014/main" id="{77345FA9-2CA2-1E70-1833-7A140E4C3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01675"/>
            <a:ext cx="8229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Τα συστήματα στέγασης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pPr algn="just"/>
            <a:r>
              <a:rPr lang="el-GR" altLang="en-GR" sz="1600">
                <a:solidFill>
                  <a:schemeClr val="bg1"/>
                </a:solidFill>
              </a:rPr>
              <a:t>Ο χάλυβας χρησιμοποιείται πολύ συχνά σήμερα για τις επιστεγάσεις των κτηρίων. </a:t>
            </a:r>
            <a:endParaRPr lang="fr-FR" altLang="ja-JP" sz="1600">
              <a:solidFill>
                <a:schemeClr val="bg1"/>
              </a:solidFill>
            </a:endParaRPr>
          </a:p>
          <a:p>
            <a:pPr algn="just"/>
            <a:endParaRPr lang="fr-FR" altLang="ja-JP" sz="1600">
              <a:solidFill>
                <a:schemeClr val="bg1"/>
              </a:solidFill>
            </a:endParaRPr>
          </a:p>
          <a:p>
            <a:pPr algn="just"/>
            <a:r>
              <a:rPr lang="el-GR" altLang="ja-JP" sz="1600">
                <a:solidFill>
                  <a:schemeClr val="bg1"/>
                </a:solidFill>
              </a:rPr>
              <a:t>Μπορεί να χρησιμοποιηθεί ως</a:t>
            </a:r>
            <a:r>
              <a:rPr lang="en-US" altLang="ja-JP" sz="1600">
                <a:solidFill>
                  <a:schemeClr val="bg1"/>
                </a:solidFill>
              </a:rPr>
              <a:t>:</a:t>
            </a:r>
            <a:endParaRPr lang="fr-FR" altLang="ja-JP" sz="160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el-GR" altLang="ja-JP" sz="1600">
                <a:solidFill>
                  <a:schemeClr val="bg1"/>
                </a:solidFill>
              </a:rPr>
              <a:t>Υποστήριξη της μόνωσης των επίπεδων δωμάτων ή με μικρή κλίση, επιτρέποντας την στήριξη μεγάλων φορτίων σε σχέση με μία πλάκα από οπλισμένο σκυρόδεμα. </a:t>
            </a:r>
          </a:p>
          <a:p>
            <a:pPr algn="just">
              <a:buFontTx/>
              <a:buChar char="-"/>
            </a:pPr>
            <a:r>
              <a:rPr lang="el-GR" altLang="en-GR" sz="1600">
                <a:solidFill>
                  <a:schemeClr val="bg1"/>
                </a:solidFill>
              </a:rPr>
              <a:t>Σκελετός για κεκλιμένες στέγες.</a:t>
            </a:r>
            <a:endParaRPr lang="fr-FR" altLang="en-GR" sz="1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>
            <a:extLst>
              <a:ext uri="{FF2B5EF4-FFF2-40B4-BE49-F238E27FC236}">
                <a16:creationId xmlns:a16="http://schemas.microsoft.com/office/drawing/2014/main" id="{E81B51C9-910F-0EA7-8CDE-F6D08213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124200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2- </a:t>
            </a:r>
            <a:r>
              <a:rPr lang="en-US" altLang="en-GR">
                <a:solidFill>
                  <a:srgbClr val="7AA2FF"/>
                </a:solidFill>
                <a:latin typeface="Verdana" panose="020B0604030504040204" pitchFamily="34" charset="0"/>
              </a:rPr>
              <a:t>Χάλυβας σε ράβδους</a:t>
            </a:r>
            <a:endParaRPr lang="fr-FR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2">
            <a:extLst>
              <a:ext uri="{FF2B5EF4-FFF2-40B4-BE49-F238E27FC236}">
                <a16:creationId xmlns:a16="http://schemas.microsoft.com/office/drawing/2014/main" id="{2A3FA838-542E-46BF-73A3-9F99B102A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473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6-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το περιτύλιγμα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1F20C8D5-3409-4BDB-1928-2D652F697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01675"/>
            <a:ext cx="43434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Τα συστήματα στέγασης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r>
              <a:rPr lang="fr-FR" altLang="en-GR" sz="1600">
                <a:solidFill>
                  <a:schemeClr val="bg1"/>
                </a:solidFill>
              </a:rPr>
              <a:t>Historial de Vendé</a:t>
            </a:r>
          </a:p>
          <a:p>
            <a:r>
              <a:rPr lang="fr-FR" altLang="en-GR" sz="1600">
                <a:solidFill>
                  <a:schemeClr val="bg1"/>
                </a:solidFill>
              </a:rPr>
              <a:t>Les Lucs-sur-Boulogne (85)</a:t>
            </a:r>
          </a:p>
          <a:p>
            <a:r>
              <a:rPr lang="fr-FR" altLang="en-GR" sz="1600">
                <a:solidFill>
                  <a:schemeClr val="bg1"/>
                </a:solidFill>
              </a:rPr>
              <a:t>Architectes : Plan 01</a:t>
            </a:r>
          </a:p>
          <a:p>
            <a:r>
              <a:rPr lang="fr-FR" altLang="en-GR" sz="1600">
                <a:solidFill>
                  <a:schemeClr val="bg1"/>
                </a:solidFill>
              </a:rPr>
              <a:t>Atelier du pont, BP Architectures, KOZ et Phileas</a:t>
            </a:r>
          </a:p>
          <a:p>
            <a:endParaRPr lang="fr-FR" altLang="en-GR" sz="1600">
              <a:solidFill>
                <a:schemeClr val="bg1"/>
              </a:solidFill>
            </a:endParaRPr>
          </a:p>
        </p:txBody>
      </p:sp>
      <p:pic>
        <p:nvPicPr>
          <p:cNvPr id="128003" name="Picture 4" descr="IMG_1382">
            <a:extLst>
              <a:ext uri="{FF2B5EF4-FFF2-40B4-BE49-F238E27FC236}">
                <a16:creationId xmlns:a16="http://schemas.microsoft.com/office/drawing/2014/main" id="{17728479-FF6A-43D3-D7D5-1AE30FF29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371600"/>
            <a:ext cx="3933825" cy="55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Rectangle 5">
            <a:extLst>
              <a:ext uri="{FF2B5EF4-FFF2-40B4-BE49-F238E27FC236}">
                <a16:creationId xmlns:a16="http://schemas.microsoft.com/office/drawing/2014/main" id="{C476F18C-4B89-3E05-D4B3-6D1819A5D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6583363"/>
            <a:ext cx="2254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illustration, T&amp;A n°484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5" descr="IMG_1380">
            <a:extLst>
              <a:ext uri="{FF2B5EF4-FFF2-40B4-BE49-F238E27FC236}">
                <a16:creationId xmlns:a16="http://schemas.microsoft.com/office/drawing/2014/main" id="{7E0FB6CA-ADC1-B144-7AFC-091D04B69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/>
          <a:stretch>
            <a:fillRect/>
          </a:stretch>
        </p:blipFill>
        <p:spPr bwMode="auto">
          <a:xfrm>
            <a:off x="0" y="2209800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6">
            <a:extLst>
              <a:ext uri="{FF2B5EF4-FFF2-40B4-BE49-F238E27FC236}">
                <a16:creationId xmlns:a16="http://schemas.microsoft.com/office/drawing/2014/main" id="{36FE59B9-9450-7C82-D401-E63812AE7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557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Historial de Vendée</a:t>
            </a:r>
          </a:p>
          <a:p>
            <a:r>
              <a:rPr lang="fr-FR" altLang="en-GR" sz="1200" i="1">
                <a:solidFill>
                  <a:schemeClr val="bg1"/>
                </a:solidFill>
              </a:rPr>
              <a:t>Plan01</a:t>
            </a:r>
          </a:p>
          <a:p>
            <a:r>
              <a:rPr lang="fr-FR" altLang="en-GR" sz="1200" i="1">
                <a:solidFill>
                  <a:schemeClr val="bg1"/>
                </a:solidFill>
              </a:rPr>
              <a:t>T&amp;A n°484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3">
            <a:extLst>
              <a:ext uri="{FF2B5EF4-FFF2-40B4-BE49-F238E27FC236}">
                <a16:creationId xmlns:a16="http://schemas.microsoft.com/office/drawing/2014/main" id="{87ABED6A-3B86-B15F-8353-952DE3607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557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Historial de Vendée</a:t>
            </a:r>
          </a:p>
          <a:p>
            <a:r>
              <a:rPr lang="fr-FR" altLang="en-GR" sz="1200" i="1">
                <a:solidFill>
                  <a:schemeClr val="bg1"/>
                </a:solidFill>
              </a:rPr>
              <a:t>Plan01</a:t>
            </a:r>
          </a:p>
          <a:p>
            <a:r>
              <a:rPr lang="fr-FR" altLang="en-GR" sz="1200" i="1">
                <a:solidFill>
                  <a:schemeClr val="bg1"/>
                </a:solidFill>
              </a:rPr>
              <a:t>T&amp;A n°484</a:t>
            </a:r>
          </a:p>
        </p:txBody>
      </p:sp>
      <p:pic>
        <p:nvPicPr>
          <p:cNvPr id="132098" name="Picture 4" descr="IMG_1381">
            <a:extLst>
              <a:ext uri="{FF2B5EF4-FFF2-40B4-BE49-F238E27FC236}">
                <a16:creationId xmlns:a16="http://schemas.microsoft.com/office/drawing/2014/main" id="{284C6228-25C7-B06F-38A1-CB1077408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13163"/>
            <a:ext cx="41910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5" descr="IMG_1383">
            <a:extLst>
              <a:ext uri="{FF2B5EF4-FFF2-40B4-BE49-F238E27FC236}">
                <a16:creationId xmlns:a16="http://schemas.microsoft.com/office/drawing/2014/main" id="{125F5EDD-882E-D1DB-0879-66B68BEC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9530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2">
            <a:extLst>
              <a:ext uri="{FF2B5EF4-FFF2-40B4-BE49-F238E27FC236}">
                <a16:creationId xmlns:a16="http://schemas.microsoft.com/office/drawing/2014/main" id="{490A5989-EA4A-846E-7C3D-1722FE9E5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9250"/>
            <a:ext cx="474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6-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το περιτύλιγμα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6EF4A272-8C10-7796-B333-B6861D931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01675"/>
            <a:ext cx="4343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Τα συστήματα στέγασης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r>
              <a:rPr lang="fr-FR" altLang="en-GR" sz="1600">
                <a:solidFill>
                  <a:schemeClr val="bg1"/>
                </a:solidFill>
              </a:rPr>
              <a:t>Couverture du thé</a:t>
            </a:r>
            <a:r>
              <a:rPr lang="fr-FR" altLang="ja-JP" sz="1600">
                <a:solidFill>
                  <a:schemeClr val="bg1"/>
                </a:solidFill>
              </a:rPr>
              <a:t>âtre d’Orange (84)</a:t>
            </a:r>
            <a:endParaRPr lang="fr-FR" altLang="en-GR" sz="1600">
              <a:solidFill>
                <a:schemeClr val="bg1"/>
              </a:solidFill>
            </a:endParaRPr>
          </a:p>
          <a:p>
            <a:r>
              <a:rPr lang="fr-FR" altLang="en-GR" sz="1600">
                <a:solidFill>
                  <a:schemeClr val="bg1"/>
                </a:solidFill>
              </a:rPr>
              <a:t>Architectes : Didier Repellin et AREP</a:t>
            </a:r>
          </a:p>
        </p:txBody>
      </p:sp>
      <p:sp>
        <p:nvSpPr>
          <p:cNvPr id="134147" name="Rectangle 5">
            <a:extLst>
              <a:ext uri="{FF2B5EF4-FFF2-40B4-BE49-F238E27FC236}">
                <a16:creationId xmlns:a16="http://schemas.microsoft.com/office/drawing/2014/main" id="{829AD99D-5204-A48F-547A-B5A51C4E7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6583363"/>
            <a:ext cx="2254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illustration, T&amp;A n°484</a:t>
            </a:r>
          </a:p>
        </p:txBody>
      </p:sp>
      <p:pic>
        <p:nvPicPr>
          <p:cNvPr id="134148" name="Picture 6" descr="IMG_1384">
            <a:extLst>
              <a:ext uri="{FF2B5EF4-FFF2-40B4-BE49-F238E27FC236}">
                <a16:creationId xmlns:a16="http://schemas.microsoft.com/office/drawing/2014/main" id="{4235196A-4B79-5580-2CB5-5E020369E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3392" r="20" b="35"/>
          <a:stretch>
            <a:fillRect/>
          </a:stretch>
        </p:blipFill>
        <p:spPr bwMode="auto">
          <a:xfrm rot="73784">
            <a:off x="765175" y="1979613"/>
            <a:ext cx="7921625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4">
            <a:extLst>
              <a:ext uri="{FF2B5EF4-FFF2-40B4-BE49-F238E27FC236}">
                <a16:creationId xmlns:a16="http://schemas.microsoft.com/office/drawing/2014/main" id="{63604E0F-80C5-1994-4393-4B1A60D8B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8400"/>
            <a:ext cx="236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Couverture du thé</a:t>
            </a:r>
            <a:r>
              <a:rPr lang="fr-FR" altLang="ja-JP" sz="1200" i="1">
                <a:solidFill>
                  <a:schemeClr val="bg1"/>
                </a:solidFill>
              </a:rPr>
              <a:t>âtre d’Orange</a:t>
            </a:r>
          </a:p>
          <a:p>
            <a:r>
              <a:rPr lang="fr-FR" altLang="en-GR" sz="1200" i="1">
                <a:solidFill>
                  <a:schemeClr val="bg1"/>
                </a:solidFill>
              </a:rPr>
              <a:t>Source illustration, T&amp;A n°484</a:t>
            </a:r>
          </a:p>
        </p:txBody>
      </p:sp>
      <p:pic>
        <p:nvPicPr>
          <p:cNvPr id="136194" name="Picture 6" descr="IMG_1385">
            <a:extLst>
              <a:ext uri="{FF2B5EF4-FFF2-40B4-BE49-F238E27FC236}">
                <a16:creationId xmlns:a16="http://schemas.microsoft.com/office/drawing/2014/main" id="{4642A438-8B73-F43C-6DA6-914AC2B1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5163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7" descr="IMG_1389">
            <a:extLst>
              <a:ext uri="{FF2B5EF4-FFF2-40B4-BE49-F238E27FC236}">
                <a16:creationId xmlns:a16="http://schemas.microsoft.com/office/drawing/2014/main" id="{603E0896-FB77-66C3-FE70-C4A462D1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0A4A3B89-84C6-0E21-EC4E-E8F599E1E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8400"/>
            <a:ext cx="236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Couverture du thé</a:t>
            </a:r>
            <a:r>
              <a:rPr lang="fr-FR" altLang="ja-JP" sz="1200" i="1">
                <a:solidFill>
                  <a:schemeClr val="bg1"/>
                </a:solidFill>
              </a:rPr>
              <a:t>âtre d’Orange</a:t>
            </a:r>
          </a:p>
          <a:p>
            <a:r>
              <a:rPr lang="fr-FR" altLang="en-GR" sz="1200" i="1">
                <a:solidFill>
                  <a:schemeClr val="bg1"/>
                </a:solidFill>
              </a:rPr>
              <a:t>Source illustration, T&amp;A n°484</a:t>
            </a:r>
          </a:p>
        </p:txBody>
      </p:sp>
      <p:pic>
        <p:nvPicPr>
          <p:cNvPr id="138242" name="Picture 4" descr="IMG_1386">
            <a:extLst>
              <a:ext uri="{FF2B5EF4-FFF2-40B4-BE49-F238E27FC236}">
                <a16:creationId xmlns:a16="http://schemas.microsoft.com/office/drawing/2014/main" id="{CF927A96-A311-F624-57F9-C808AB53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742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5" descr="IMG_1387">
            <a:extLst>
              <a:ext uri="{FF2B5EF4-FFF2-40B4-BE49-F238E27FC236}">
                <a16:creationId xmlns:a16="http://schemas.microsoft.com/office/drawing/2014/main" id="{9F232FCE-391E-C549-FAFB-70E1DB3A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30480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6" descr="IMG_1388">
            <a:extLst>
              <a:ext uri="{FF2B5EF4-FFF2-40B4-BE49-F238E27FC236}">
                <a16:creationId xmlns:a16="http://schemas.microsoft.com/office/drawing/2014/main" id="{D0299B25-22E9-8D4A-2245-D3ECF733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4913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2">
            <a:extLst>
              <a:ext uri="{FF2B5EF4-FFF2-40B4-BE49-F238E27FC236}">
                <a16:creationId xmlns:a16="http://schemas.microsoft.com/office/drawing/2014/main" id="{10E2DEA3-6E05-34FA-7DE6-97C7837DB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124200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  <p:pic>
        <p:nvPicPr>
          <p:cNvPr id="140290" name="Picture 4">
            <a:extLst>
              <a:ext uri="{FF2B5EF4-FFF2-40B4-BE49-F238E27FC236}">
                <a16:creationId xmlns:a16="http://schemas.microsoft.com/office/drawing/2014/main" id="{19322410-CC79-F83D-FB72-A10FDEC3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7">
            <a:extLst>
              <a:ext uri="{FF2B5EF4-FFF2-40B4-BE49-F238E27FC236}">
                <a16:creationId xmlns:a16="http://schemas.microsoft.com/office/drawing/2014/main" id="{BFCB0F1D-8280-E0B7-B570-D2976C5E3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400800"/>
            <a:ext cx="220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Centre G. Pompidou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2">
            <a:extLst>
              <a:ext uri="{FF2B5EF4-FFF2-40B4-BE49-F238E27FC236}">
                <a16:creationId xmlns:a16="http://schemas.microsoft.com/office/drawing/2014/main" id="{05B1125D-D254-CD1B-D10D-D7B86D607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42338" name="Rectangle 3">
            <a:extLst>
              <a:ext uri="{FF2B5EF4-FFF2-40B4-BE49-F238E27FC236}">
                <a16:creationId xmlns:a16="http://schemas.microsoft.com/office/drawing/2014/main" id="{1ABC961A-5C3B-8902-308F-E8B741E33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 i="1">
                <a:solidFill>
                  <a:schemeClr val="folHlink"/>
                </a:solidFill>
              </a:rPr>
              <a:t>Εισαγωγή</a:t>
            </a:r>
            <a:endParaRPr lang="fr-FR" altLang="en-GR" sz="2000" i="1">
              <a:solidFill>
                <a:schemeClr val="folHlink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endParaRPr lang="fr-FR" altLang="en-GR" sz="1600">
              <a:solidFill>
                <a:schemeClr val="bg1"/>
              </a:solidFill>
            </a:endParaRPr>
          </a:p>
          <a:p>
            <a:r>
              <a:rPr lang="fr-FR" altLang="en-GR" sz="1600">
                <a:solidFill>
                  <a:schemeClr val="bg1"/>
                </a:solidFill>
              </a:rPr>
              <a:t>… </a:t>
            </a:r>
            <a:r>
              <a:rPr lang="el-GR" altLang="en-GR" sz="1600">
                <a:solidFill>
                  <a:schemeClr val="bg1"/>
                </a:solidFill>
              </a:rPr>
              <a:t>Στατική 1...</a:t>
            </a:r>
            <a:endParaRPr lang="fr-FR" altLang="en-GR" sz="1600">
              <a:solidFill>
                <a:schemeClr val="bg1"/>
              </a:solidFill>
            </a:endParaRPr>
          </a:p>
        </p:txBody>
      </p:sp>
      <p:pic>
        <p:nvPicPr>
          <p:cNvPr id="142339" name="Picture 4">
            <a:extLst>
              <a:ext uri="{FF2B5EF4-FFF2-40B4-BE49-F238E27FC236}">
                <a16:creationId xmlns:a16="http://schemas.microsoft.com/office/drawing/2014/main" id="{3E9CEACB-D351-4811-35D2-5A5F04F89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233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5">
            <a:extLst>
              <a:ext uri="{FF2B5EF4-FFF2-40B4-BE49-F238E27FC236}">
                <a16:creationId xmlns:a16="http://schemas.microsoft.com/office/drawing/2014/main" id="{4510A5D2-DE46-12D6-5B48-C5477DEF4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33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Rectangle 6">
            <a:extLst>
              <a:ext uri="{FF2B5EF4-FFF2-40B4-BE49-F238E27FC236}">
                <a16:creationId xmlns:a16="http://schemas.microsoft.com/office/drawing/2014/main" id="{8BA3F020-ECA8-39B0-9E0B-93EC00F44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1722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Centre G. Pompidou	       Campus Universitaire de Grenoble		</a:t>
            </a:r>
          </a:p>
          <a:p>
            <a:r>
              <a:rPr lang="fr-FR" altLang="en-GR" sz="1200" i="1">
                <a:solidFill>
                  <a:srgbClr val="7AA2FF"/>
                </a:solidFill>
              </a:rPr>
              <a:t>Source inconnue 				</a:t>
            </a:r>
          </a:p>
        </p:txBody>
      </p:sp>
      <p:pic>
        <p:nvPicPr>
          <p:cNvPr id="142342" name="Picture 7">
            <a:extLst>
              <a:ext uri="{FF2B5EF4-FFF2-40B4-BE49-F238E27FC236}">
                <a16:creationId xmlns:a16="http://schemas.microsoft.com/office/drawing/2014/main" id="{6BDFCE81-616D-55C5-5260-D5A8754D3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67000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2">
            <a:extLst>
              <a:ext uri="{FF2B5EF4-FFF2-40B4-BE49-F238E27FC236}">
                <a16:creationId xmlns:a16="http://schemas.microsoft.com/office/drawing/2014/main" id="{E3D1C3EE-EEE5-2181-2E88-FF5C97261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48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D68EADE1-BAA5-7C27-77BB-6822B3A3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en-GR" sz="1600">
              <a:solidFill>
                <a:schemeClr val="bg1"/>
              </a:solidFill>
            </a:endParaRPr>
          </a:p>
          <a:p>
            <a:r>
              <a:rPr lang="en-US" altLang="en-GR" sz="1600">
                <a:solidFill>
                  <a:srgbClr val="99CC00"/>
                </a:solidFill>
              </a:rPr>
              <a:t>Από συγκόλληση – από </a:t>
            </a:r>
            <a:r>
              <a:rPr lang="el-GR" altLang="en-GR" sz="1600">
                <a:solidFill>
                  <a:srgbClr val="99CC00"/>
                </a:solidFill>
              </a:rPr>
              <a:t> </a:t>
            </a:r>
            <a:r>
              <a:rPr lang="en-US" altLang="en-GR" sz="1600">
                <a:solidFill>
                  <a:srgbClr val="99CC00"/>
                </a:solidFill>
              </a:rPr>
              <a:t>μπουλόνια</a:t>
            </a:r>
            <a:endParaRPr lang="fr-FR" altLang="en-GR" sz="1600">
              <a:solidFill>
                <a:srgbClr val="99CC00"/>
              </a:solidFill>
            </a:endParaRPr>
          </a:p>
        </p:txBody>
      </p:sp>
      <p:pic>
        <p:nvPicPr>
          <p:cNvPr id="144387" name="Picture 7">
            <a:extLst>
              <a:ext uri="{FF2B5EF4-FFF2-40B4-BE49-F238E27FC236}">
                <a16:creationId xmlns:a16="http://schemas.microsoft.com/office/drawing/2014/main" id="{E20E480F-E86D-3B49-6765-215C943B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Rectangle 8">
            <a:extLst>
              <a:ext uri="{FF2B5EF4-FFF2-40B4-BE49-F238E27FC236}">
                <a16:creationId xmlns:a16="http://schemas.microsoft.com/office/drawing/2014/main" id="{9C8608F9-8CD2-445C-0290-FC3A3D87A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248400"/>
            <a:ext cx="2927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Assemblage par soudure (liaison triple)</a:t>
            </a:r>
          </a:p>
        </p:txBody>
      </p:sp>
      <p:pic>
        <p:nvPicPr>
          <p:cNvPr id="144389" name="Picture 6">
            <a:extLst>
              <a:ext uri="{FF2B5EF4-FFF2-40B4-BE49-F238E27FC236}">
                <a16:creationId xmlns:a16="http://schemas.microsoft.com/office/drawing/2014/main" id="{CE480FF3-F663-AA71-B7FD-DC66E1C5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5260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3">
            <a:extLst>
              <a:ext uri="{FF2B5EF4-FFF2-40B4-BE49-F238E27FC236}">
                <a16:creationId xmlns:a16="http://schemas.microsoft.com/office/drawing/2014/main" id="{7C65DB9A-93E7-A590-4AE5-E80185885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388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en-GR" sz="1600">
              <a:solidFill>
                <a:schemeClr val="bg1"/>
              </a:solidFill>
            </a:endParaRPr>
          </a:p>
          <a:p>
            <a:r>
              <a:rPr lang="en-US" altLang="en-GR" sz="1600">
                <a:solidFill>
                  <a:srgbClr val="99CC00"/>
                </a:solidFill>
              </a:rPr>
              <a:t>από </a:t>
            </a:r>
            <a:r>
              <a:rPr lang="el-GR" altLang="en-GR" sz="1600">
                <a:solidFill>
                  <a:srgbClr val="99CC00"/>
                </a:solidFill>
              </a:rPr>
              <a:t> καρφί λαμαρίνας</a:t>
            </a:r>
            <a:endParaRPr lang="fr-FR" altLang="en-GR" sz="1600">
              <a:solidFill>
                <a:schemeClr val="bg1"/>
              </a:solidFill>
            </a:endParaRPr>
          </a:p>
        </p:txBody>
      </p:sp>
      <p:sp>
        <p:nvSpPr>
          <p:cNvPr id="146434" name="Rectangle 4">
            <a:extLst>
              <a:ext uri="{FF2B5EF4-FFF2-40B4-BE49-F238E27FC236}">
                <a16:creationId xmlns:a16="http://schemas.microsoft.com/office/drawing/2014/main" id="{83C0990D-EAC6-8D48-08CF-806330A04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248400"/>
            <a:ext cx="4070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Liaison triple utilisant des rivets - lieu et source inconnus</a:t>
            </a:r>
          </a:p>
        </p:txBody>
      </p:sp>
      <p:pic>
        <p:nvPicPr>
          <p:cNvPr id="146435" name="Picture 7">
            <a:extLst>
              <a:ext uri="{FF2B5EF4-FFF2-40B4-BE49-F238E27FC236}">
                <a16:creationId xmlns:a16="http://schemas.microsoft.com/office/drawing/2014/main" id="{162A7B9A-6548-0469-3D6E-793F159B4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2">
            <a:extLst>
              <a:ext uri="{FF2B5EF4-FFF2-40B4-BE49-F238E27FC236}">
                <a16:creationId xmlns:a16="http://schemas.microsoft.com/office/drawing/2014/main" id="{E8DBD9C8-0EC0-5E4D-27C7-27FFB9B1E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>
            <a:extLst>
              <a:ext uri="{FF2B5EF4-FFF2-40B4-BE49-F238E27FC236}">
                <a16:creationId xmlns:a16="http://schemas.microsoft.com/office/drawing/2014/main" id="{DF38EF08-FFC7-76CC-C78A-AC1EBC8BD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5700" y="1319213"/>
            <a:ext cx="7358063" cy="552450"/>
          </a:xfrm>
        </p:spPr>
        <p:txBody>
          <a:bodyPr/>
          <a:lstStyle/>
          <a:p>
            <a:pPr marL="654050" algn="just" eaLnBrk="1" hangingPunct="1">
              <a:buFontTx/>
              <a:buNone/>
            </a:pPr>
            <a:r>
              <a:rPr lang="en-US" altLang="en-GR" sz="2100">
                <a:solidFill>
                  <a:srgbClr val="99CC00"/>
                </a:solidFill>
                <a:cs typeface="Arial" panose="020B0604020202020204" pitchFamily="34" charset="0"/>
              </a:rPr>
              <a:t>1. </a:t>
            </a:r>
            <a:r>
              <a:rPr lang="el-GR" altLang="en-GR" sz="2100">
                <a:solidFill>
                  <a:srgbClr val="99CC00"/>
                </a:solidFill>
                <a:cs typeface="Arial" panose="020B0604020202020204" pitchFamily="34" charset="0"/>
              </a:rPr>
              <a:t>Το δοκάρι με 2 αρθρώσεις</a:t>
            </a:r>
            <a:endParaRPr lang="en-US" altLang="en-GR" sz="2100">
              <a:solidFill>
                <a:srgbClr val="99CC00"/>
              </a:solidFill>
              <a:cs typeface="Arial" panose="020B0604020202020204" pitchFamily="34" charset="0"/>
            </a:endParaRPr>
          </a:p>
        </p:txBody>
      </p:sp>
      <p:sp>
        <p:nvSpPr>
          <p:cNvPr id="175106" name="Rectangle 1">
            <a:extLst>
              <a:ext uri="{FF2B5EF4-FFF2-40B4-BE49-F238E27FC236}">
                <a16:creationId xmlns:a16="http://schemas.microsoft.com/office/drawing/2014/main" id="{6D5FE2AF-4810-E36C-D517-F131D5919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063" y="179388"/>
            <a:ext cx="8304212" cy="1052512"/>
          </a:xfrm>
        </p:spPr>
        <p:txBody>
          <a:bodyPr/>
          <a:lstStyle/>
          <a:p>
            <a:pPr algn="l" eaLnBrk="1" hangingPunct="1"/>
            <a:r>
              <a:rPr lang="el-GR" altLang="en-GR" sz="4900">
                <a:solidFill>
                  <a:srgbClr val="7AA2FF"/>
                </a:solidFill>
              </a:rPr>
              <a:t>ροπή αδράνειας </a:t>
            </a:r>
            <a:endParaRPr lang="en-US" altLang="en-GR">
              <a:solidFill>
                <a:srgbClr val="FF6600"/>
              </a:solidFill>
              <a:latin typeface="Verdana" panose="020B0604030504040204" pitchFamily="34" charset="0"/>
            </a:endParaRPr>
          </a:p>
        </p:txBody>
      </p:sp>
      <p:pic>
        <p:nvPicPr>
          <p:cNvPr id="175107" name="13 - Εικόνα" descr="Image 1.png">
            <a:extLst>
              <a:ext uri="{FF2B5EF4-FFF2-40B4-BE49-F238E27FC236}">
                <a16:creationId xmlns:a16="http://schemas.microsoft.com/office/drawing/2014/main" id="{DBFE5C01-A4FB-E89A-6BDC-238BF8303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022475"/>
            <a:ext cx="45624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14 - Έλλειψη">
            <a:extLst>
              <a:ext uri="{FF2B5EF4-FFF2-40B4-BE49-F238E27FC236}">
                <a16:creationId xmlns:a16="http://schemas.microsoft.com/office/drawing/2014/main" id="{5EFFFDB4-2D43-29CB-3B36-57EF05359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3078163"/>
            <a:ext cx="100013" cy="1000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l-GR" altLang="en-GR">
              <a:latin typeface="Gill Sans" panose="020B0502020104020203" pitchFamily="34" charset="-79"/>
              <a:ea typeface="ヒラギノ角ゴ ProN W3" charset="-128"/>
              <a:sym typeface="Gill Sans" panose="020B0502020104020203" pitchFamily="34" charset="-79"/>
            </a:endParaRPr>
          </a:p>
        </p:txBody>
      </p:sp>
      <p:sp>
        <p:nvSpPr>
          <p:cNvPr id="175109" name="15 - Έλλειψη">
            <a:extLst>
              <a:ext uri="{FF2B5EF4-FFF2-40B4-BE49-F238E27FC236}">
                <a16:creationId xmlns:a16="http://schemas.microsoft.com/office/drawing/2014/main" id="{98D4B88B-AD89-63BE-E630-09F92A9F8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575" y="3078163"/>
            <a:ext cx="100013" cy="1000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l-GR" altLang="en-GR">
              <a:latin typeface="Gill Sans" panose="020B0502020104020203" pitchFamily="34" charset="-79"/>
              <a:ea typeface="ヒラギノ角ゴ ProN W3" charset="-128"/>
              <a:sym typeface="Gill Sans" panose="020B0502020104020203" pitchFamily="34" charset="-79"/>
            </a:endParaRPr>
          </a:p>
        </p:txBody>
      </p:sp>
      <p:pic>
        <p:nvPicPr>
          <p:cNvPr id="175110" name="16 - Εικόνα" descr="Image 2.png">
            <a:extLst>
              <a:ext uri="{FF2B5EF4-FFF2-40B4-BE49-F238E27FC236}">
                <a16:creationId xmlns:a16="http://schemas.microsoft.com/office/drawing/2014/main" id="{2D333976-C45F-1D57-9B89-F98216FD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3881438"/>
            <a:ext cx="4570413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1" name="17 - Έλλειψη">
            <a:extLst>
              <a:ext uri="{FF2B5EF4-FFF2-40B4-BE49-F238E27FC236}">
                <a16:creationId xmlns:a16="http://schemas.microsoft.com/office/drawing/2014/main" id="{FEDD22FA-67EC-968C-D48E-FDA9979CB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5137150"/>
            <a:ext cx="100013" cy="1000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l-GR" altLang="en-GR">
              <a:latin typeface="Gill Sans" panose="020B0502020104020203" pitchFamily="34" charset="-79"/>
              <a:ea typeface="ヒラギノ角ゴ ProN W3" charset="-128"/>
              <a:sym typeface="Gill Sans" panose="020B0502020104020203" pitchFamily="34" charset="-79"/>
            </a:endParaRPr>
          </a:p>
        </p:txBody>
      </p:sp>
      <p:sp>
        <p:nvSpPr>
          <p:cNvPr id="175112" name="18 - Έλλειψη">
            <a:extLst>
              <a:ext uri="{FF2B5EF4-FFF2-40B4-BE49-F238E27FC236}">
                <a16:creationId xmlns:a16="http://schemas.microsoft.com/office/drawing/2014/main" id="{4D6346D3-BD3C-28F9-A5AA-BCE91D224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188" y="5137150"/>
            <a:ext cx="100012" cy="1000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73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l-GR" altLang="en-GR">
              <a:latin typeface="Gill Sans" panose="020B0502020104020203" pitchFamily="34" charset="-79"/>
              <a:ea typeface="ヒラギノ角ゴ ProN W3" charset="-128"/>
              <a:sym typeface="Gill Sans" panose="020B0502020104020203" pitchFamily="34" charset="-79"/>
            </a:endParaRPr>
          </a:p>
        </p:txBody>
      </p:sp>
      <p:sp>
        <p:nvSpPr>
          <p:cNvPr id="175113" name="19 - Ορθογώνιο">
            <a:extLst>
              <a:ext uri="{FF2B5EF4-FFF2-40B4-BE49-F238E27FC236}">
                <a16:creationId xmlns:a16="http://schemas.microsoft.com/office/drawing/2014/main" id="{1AF85270-2D46-DA30-CA13-8AB524354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950" y="5840413"/>
            <a:ext cx="2012950" cy="2984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500">
                <a:solidFill>
                  <a:schemeClr val="bg1"/>
                </a:solidFill>
                <a:cs typeface="Arial" panose="020B0604020202020204" pitchFamily="34" charset="0"/>
              </a:rPr>
              <a:t>Γενική παραμόρφωση </a:t>
            </a:r>
            <a:endParaRPr lang="el-GR" altLang="en-GR" sz="15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3">
            <a:extLst>
              <a:ext uri="{FF2B5EF4-FFF2-40B4-BE49-F238E27FC236}">
                <a16:creationId xmlns:a16="http://schemas.microsoft.com/office/drawing/2014/main" id="{A8865BED-3C8D-80ED-1F8C-EE369ED68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8001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l-GR" altLang="en-GR" sz="1600">
              <a:solidFill>
                <a:srgbClr val="99CC00"/>
              </a:solidFill>
            </a:endParaRPr>
          </a:p>
          <a:p>
            <a:endParaRPr lang="el-GR" altLang="en-GR" sz="1600">
              <a:solidFill>
                <a:srgbClr val="99CC00"/>
              </a:solidFill>
            </a:endParaRPr>
          </a:p>
          <a:p>
            <a:endParaRPr lang="el-GR" altLang="en-GR" sz="1600">
              <a:solidFill>
                <a:srgbClr val="99CC00"/>
              </a:solidFill>
            </a:endParaRPr>
          </a:p>
          <a:p>
            <a:endParaRPr lang="el-GR" altLang="en-GR" sz="1600">
              <a:solidFill>
                <a:srgbClr val="99CC00"/>
              </a:solidFill>
            </a:endParaRPr>
          </a:p>
          <a:p>
            <a:r>
              <a:rPr lang="en-US" altLang="en-GR" sz="1600">
                <a:solidFill>
                  <a:srgbClr val="99CC00"/>
                </a:solidFill>
              </a:rPr>
              <a:t>χρησιμοποιώντας έναν άξονα</a:t>
            </a:r>
            <a:endParaRPr lang="el-GR" altLang="en-GR" sz="1600">
              <a:solidFill>
                <a:srgbClr val="99CC00"/>
              </a:solidFill>
            </a:endParaRPr>
          </a:p>
          <a:p>
            <a:endParaRPr lang="fr-FR" altLang="en-GR" sz="1600">
              <a:solidFill>
                <a:srgbClr val="99CC00"/>
              </a:solidFill>
            </a:endParaRPr>
          </a:p>
        </p:txBody>
      </p:sp>
      <p:sp>
        <p:nvSpPr>
          <p:cNvPr id="148482" name="Rectangle 4">
            <a:extLst>
              <a:ext uri="{FF2B5EF4-FFF2-40B4-BE49-F238E27FC236}">
                <a16:creationId xmlns:a16="http://schemas.microsoft.com/office/drawing/2014/main" id="{610D4475-8E77-BC41-75AE-4D5D4DCB7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96000"/>
            <a:ext cx="8883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Liaison double utilisant des axes - Campus Universitaire de Grenoble	assemblage acier - bois</a:t>
            </a:r>
          </a:p>
          <a:p>
            <a:r>
              <a:rPr lang="fr-FR" altLang="en-GR" sz="1200" i="1">
                <a:solidFill>
                  <a:srgbClr val="7AA2FF"/>
                </a:solidFill>
              </a:rPr>
              <a:t>						</a:t>
            </a:r>
          </a:p>
        </p:txBody>
      </p:sp>
      <p:pic>
        <p:nvPicPr>
          <p:cNvPr id="148483" name="Picture 6">
            <a:extLst>
              <a:ext uri="{FF2B5EF4-FFF2-40B4-BE49-F238E27FC236}">
                <a16:creationId xmlns:a16="http://schemas.microsoft.com/office/drawing/2014/main" id="{292BCFEF-127A-C241-7BFC-BB1DE40F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2590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7">
            <a:extLst>
              <a:ext uri="{FF2B5EF4-FFF2-40B4-BE49-F238E27FC236}">
                <a16:creationId xmlns:a16="http://schemas.microsoft.com/office/drawing/2014/main" id="{A798532F-35D2-58DB-0770-0285BFFA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828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8">
            <a:extLst>
              <a:ext uri="{FF2B5EF4-FFF2-40B4-BE49-F238E27FC236}">
                <a16:creationId xmlns:a16="http://schemas.microsoft.com/office/drawing/2014/main" id="{029F3DA8-DFCC-2411-E9A8-A32B40C1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09800"/>
            <a:ext cx="2641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9">
            <a:extLst>
              <a:ext uri="{FF2B5EF4-FFF2-40B4-BE49-F238E27FC236}">
                <a16:creationId xmlns:a16="http://schemas.microsoft.com/office/drawing/2014/main" id="{934D2545-AB4A-C67C-BCDB-160DFE66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Text Box 2">
            <a:extLst>
              <a:ext uri="{FF2B5EF4-FFF2-40B4-BE49-F238E27FC236}">
                <a16:creationId xmlns:a16="http://schemas.microsoft.com/office/drawing/2014/main" id="{C1E25887-5405-119E-2821-BA78C1339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5" descr="IMG_1329">
            <a:extLst>
              <a:ext uri="{FF2B5EF4-FFF2-40B4-BE49-F238E27FC236}">
                <a16:creationId xmlns:a16="http://schemas.microsoft.com/office/drawing/2014/main" id="{1C746E7F-2F4B-CAF4-2048-6763304D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4338"/>
            <a:ext cx="25241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6">
            <a:extLst>
              <a:ext uri="{FF2B5EF4-FFF2-40B4-BE49-F238E27FC236}">
                <a16:creationId xmlns:a16="http://schemas.microsoft.com/office/drawing/2014/main" id="{16205A51-E0A3-13B2-03AD-B431C947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817938"/>
            <a:ext cx="2025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Paire de cornières (fragile)</a:t>
            </a:r>
          </a:p>
        </p:txBody>
      </p:sp>
      <p:pic>
        <p:nvPicPr>
          <p:cNvPr id="150531" name="Picture 7" descr="IMG_1330">
            <a:extLst>
              <a:ext uri="{FF2B5EF4-FFF2-40B4-BE49-F238E27FC236}">
                <a16:creationId xmlns:a16="http://schemas.microsoft.com/office/drawing/2014/main" id="{3F5276B6-AEF1-207F-315B-C676511E6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84338"/>
            <a:ext cx="20050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Rectangle 8">
            <a:extLst>
              <a:ext uri="{FF2B5EF4-FFF2-40B4-BE49-F238E27FC236}">
                <a16:creationId xmlns:a16="http://schemas.microsoft.com/office/drawing/2014/main" id="{6A7379C6-2368-141C-1D99-5EB2249A6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17938"/>
            <a:ext cx="19050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Par éclisse soudée à l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âme de la poutre principale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pic>
        <p:nvPicPr>
          <p:cNvPr id="150533" name="Picture 9" descr="IMG_1331">
            <a:extLst>
              <a:ext uri="{FF2B5EF4-FFF2-40B4-BE49-F238E27FC236}">
                <a16:creationId xmlns:a16="http://schemas.microsoft.com/office/drawing/2014/main" id="{2012DC3C-8E51-A498-A65B-172425E8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84338"/>
            <a:ext cx="19716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Rectangle 10">
            <a:extLst>
              <a:ext uri="{FF2B5EF4-FFF2-40B4-BE49-F238E27FC236}">
                <a16:creationId xmlns:a16="http://schemas.microsoft.com/office/drawing/2014/main" id="{1D2ACB87-88C3-94D9-8A19-ADE1BF883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7938"/>
            <a:ext cx="1905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Par platine soudée en bout de solive et boulonnée à la poutre principale</a:t>
            </a:r>
          </a:p>
        </p:txBody>
      </p:sp>
      <p:pic>
        <p:nvPicPr>
          <p:cNvPr id="150535" name="Picture 11" descr="IMG_1332">
            <a:extLst>
              <a:ext uri="{FF2B5EF4-FFF2-40B4-BE49-F238E27FC236}">
                <a16:creationId xmlns:a16="http://schemas.microsoft.com/office/drawing/2014/main" id="{34819F29-F990-0A8A-6613-E4F4709F5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51338"/>
            <a:ext cx="1527175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6" name="Rectangle 12">
            <a:extLst>
              <a:ext uri="{FF2B5EF4-FFF2-40B4-BE49-F238E27FC236}">
                <a16:creationId xmlns:a16="http://schemas.microsoft.com/office/drawing/2014/main" id="{A5EB9760-3C5F-C034-0EB4-D7533779B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103938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Par soudage de la solive sur l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âme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pic>
        <p:nvPicPr>
          <p:cNvPr id="150537" name="Picture 13" descr="IMG_1333">
            <a:extLst>
              <a:ext uri="{FF2B5EF4-FFF2-40B4-BE49-F238E27FC236}">
                <a16:creationId xmlns:a16="http://schemas.microsoft.com/office/drawing/2014/main" id="{5B90E782-19E6-C53F-939F-B7E8D46D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08538"/>
            <a:ext cx="3138488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8" name="Rectangle 14">
            <a:extLst>
              <a:ext uri="{FF2B5EF4-FFF2-40B4-BE49-F238E27FC236}">
                <a16:creationId xmlns:a16="http://schemas.microsoft.com/office/drawing/2014/main" id="{DD674ECA-491C-47EA-7818-4CCA196D1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8847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Grugeage d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une des poutres assemblées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sp>
        <p:nvSpPr>
          <p:cNvPr id="150539" name="Rectangle 16">
            <a:extLst>
              <a:ext uri="{FF2B5EF4-FFF2-40B4-BE49-F238E27FC236}">
                <a16:creationId xmlns:a16="http://schemas.microsoft.com/office/drawing/2014/main" id="{8F9ABF40-5E0F-F0EA-7E60-323334F55B5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621506" y="3845719"/>
            <a:ext cx="2940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illustrations : Construire en acier</a:t>
            </a:r>
          </a:p>
        </p:txBody>
      </p:sp>
      <p:sp>
        <p:nvSpPr>
          <p:cNvPr id="150540" name="Text Box 2">
            <a:extLst>
              <a:ext uri="{FF2B5EF4-FFF2-40B4-BE49-F238E27FC236}">
                <a16:creationId xmlns:a16="http://schemas.microsoft.com/office/drawing/2014/main" id="{548897A6-5FF5-C440-E75E-50D7344D7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5" descr="IMG_1335">
            <a:extLst>
              <a:ext uri="{FF2B5EF4-FFF2-40B4-BE49-F238E27FC236}">
                <a16:creationId xmlns:a16="http://schemas.microsoft.com/office/drawing/2014/main" id="{9116ECC6-CF62-6068-33BF-18B38F5A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0"/>
            <a:ext cx="222408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6">
            <a:extLst>
              <a:ext uri="{FF2B5EF4-FFF2-40B4-BE49-F238E27FC236}">
                <a16:creationId xmlns:a16="http://schemas.microsoft.com/office/drawing/2014/main" id="{0E95B3C6-5A3A-0BC2-9F5A-45462E1B2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1219200"/>
            <a:ext cx="11493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Encastrement</a:t>
            </a:r>
          </a:p>
        </p:txBody>
      </p:sp>
      <p:pic>
        <p:nvPicPr>
          <p:cNvPr id="152579" name="Picture 7" descr="IMG_1336">
            <a:extLst>
              <a:ext uri="{FF2B5EF4-FFF2-40B4-BE49-F238E27FC236}">
                <a16:creationId xmlns:a16="http://schemas.microsoft.com/office/drawing/2014/main" id="{05E22BAB-0133-0607-9F6C-163293F7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63725"/>
            <a:ext cx="2819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8" descr="IMG_1337">
            <a:extLst>
              <a:ext uri="{FF2B5EF4-FFF2-40B4-BE49-F238E27FC236}">
                <a16:creationId xmlns:a16="http://schemas.microsoft.com/office/drawing/2014/main" id="{12F9B68D-1A3A-B367-1165-20395213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65313"/>
            <a:ext cx="243840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9" descr="IMG_1338">
            <a:extLst>
              <a:ext uri="{FF2B5EF4-FFF2-40B4-BE49-F238E27FC236}">
                <a16:creationId xmlns:a16="http://schemas.microsoft.com/office/drawing/2014/main" id="{61F265A8-AC27-7A81-8906-6CF44745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27432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10" descr="IMG_1339">
            <a:extLst>
              <a:ext uri="{FF2B5EF4-FFF2-40B4-BE49-F238E27FC236}">
                <a16:creationId xmlns:a16="http://schemas.microsoft.com/office/drawing/2014/main" id="{9058EE80-A997-FF96-ED0F-41D9D30F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35475"/>
            <a:ext cx="2819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11" descr="IMG_1340">
            <a:extLst>
              <a:ext uri="{FF2B5EF4-FFF2-40B4-BE49-F238E27FC236}">
                <a16:creationId xmlns:a16="http://schemas.microsoft.com/office/drawing/2014/main" id="{D7E4300B-1C3F-8E6C-7575-68E40E4F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2286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4" name="Rectangle 12">
            <a:extLst>
              <a:ext uri="{FF2B5EF4-FFF2-40B4-BE49-F238E27FC236}">
                <a16:creationId xmlns:a16="http://schemas.microsoft.com/office/drawing/2014/main" id="{A53FC93C-9F20-6C8B-2DD4-DEEB8511B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76388"/>
            <a:ext cx="2220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400" i="1">
                <a:solidFill>
                  <a:schemeClr val="folHlink"/>
                </a:solidFill>
              </a:rPr>
              <a:t>Assemblages boulonnées</a:t>
            </a:r>
          </a:p>
        </p:txBody>
      </p:sp>
      <p:sp>
        <p:nvSpPr>
          <p:cNvPr id="152585" name="Rectangle 13">
            <a:extLst>
              <a:ext uri="{FF2B5EF4-FFF2-40B4-BE49-F238E27FC236}">
                <a16:creationId xmlns:a16="http://schemas.microsoft.com/office/drawing/2014/main" id="{32A42578-76CB-51BD-965D-AFE967DEA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05200"/>
            <a:ext cx="2343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Poutres de hauteurs différentes</a:t>
            </a:r>
          </a:p>
        </p:txBody>
      </p:sp>
      <p:sp>
        <p:nvSpPr>
          <p:cNvPr id="152586" name="Rectangle 14">
            <a:extLst>
              <a:ext uri="{FF2B5EF4-FFF2-40B4-BE49-F238E27FC236}">
                <a16:creationId xmlns:a16="http://schemas.microsoft.com/office/drawing/2014/main" id="{EECB8492-5866-69A2-7EEF-3E3331FC2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052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Membrures supérieures de 2 poutres à la m</a:t>
            </a:r>
            <a:r>
              <a:rPr lang="fr-FR" altLang="ja-JP" sz="1200" i="1">
                <a:solidFill>
                  <a:srgbClr val="7AA2FF"/>
                </a:solidFill>
              </a:rPr>
              <a:t>ême hauteur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sp>
        <p:nvSpPr>
          <p:cNvPr id="152587" name="Rectangle 15">
            <a:extLst>
              <a:ext uri="{FF2B5EF4-FFF2-40B4-BE49-F238E27FC236}">
                <a16:creationId xmlns:a16="http://schemas.microsoft.com/office/drawing/2014/main" id="{31168103-CAF7-48C2-548A-9E4C1473B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505200"/>
            <a:ext cx="243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Poutres de m</a:t>
            </a:r>
            <a:r>
              <a:rPr lang="fr-FR" altLang="ja-JP" sz="1200" i="1">
                <a:solidFill>
                  <a:srgbClr val="7AA2FF"/>
                </a:solidFill>
              </a:rPr>
              <a:t>ême hauteur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sp>
        <p:nvSpPr>
          <p:cNvPr id="152588" name="Rectangle 16">
            <a:extLst>
              <a:ext uri="{FF2B5EF4-FFF2-40B4-BE49-F238E27FC236}">
                <a16:creationId xmlns:a16="http://schemas.microsoft.com/office/drawing/2014/main" id="{2C42A310-89B6-D5E9-EE0D-E1B8A7DA8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090988"/>
            <a:ext cx="187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400" i="1">
                <a:solidFill>
                  <a:schemeClr val="folHlink"/>
                </a:solidFill>
              </a:rPr>
              <a:t>Assemblages soudés</a:t>
            </a:r>
          </a:p>
        </p:txBody>
      </p:sp>
      <p:sp>
        <p:nvSpPr>
          <p:cNvPr id="152589" name="Rectangle 17">
            <a:extLst>
              <a:ext uri="{FF2B5EF4-FFF2-40B4-BE49-F238E27FC236}">
                <a16:creationId xmlns:a16="http://schemas.microsoft.com/office/drawing/2014/main" id="{A8157C60-FEC6-9140-55C4-61442445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096000"/>
            <a:ext cx="2343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Poutres de hauteurs différentes</a:t>
            </a:r>
          </a:p>
        </p:txBody>
      </p:sp>
      <p:sp>
        <p:nvSpPr>
          <p:cNvPr id="152590" name="Rectangle 18">
            <a:extLst>
              <a:ext uri="{FF2B5EF4-FFF2-40B4-BE49-F238E27FC236}">
                <a16:creationId xmlns:a16="http://schemas.microsoft.com/office/drawing/2014/main" id="{8808F934-9743-4223-8D75-E2EF639BD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096000"/>
            <a:ext cx="2000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Poutres de m</a:t>
            </a:r>
            <a:r>
              <a:rPr lang="fr-FR" altLang="ja-JP" sz="1200" i="1">
                <a:solidFill>
                  <a:srgbClr val="7AA2FF"/>
                </a:solidFill>
              </a:rPr>
              <a:t>ême </a:t>
            </a:r>
            <a:r>
              <a:rPr lang="fr-FR" altLang="en-GR" sz="1200" i="1">
                <a:solidFill>
                  <a:srgbClr val="7AA2FF"/>
                </a:solidFill>
              </a:rPr>
              <a:t>hauteur</a:t>
            </a:r>
          </a:p>
        </p:txBody>
      </p:sp>
      <p:sp>
        <p:nvSpPr>
          <p:cNvPr id="152591" name="Rectangle 19">
            <a:extLst>
              <a:ext uri="{FF2B5EF4-FFF2-40B4-BE49-F238E27FC236}">
                <a16:creationId xmlns:a16="http://schemas.microsoft.com/office/drawing/2014/main" id="{A05DC19B-EF74-F2BF-BBDA-840CACB29D2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699293" y="3847306"/>
            <a:ext cx="2940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illustrations : Construire en acier</a:t>
            </a:r>
          </a:p>
        </p:txBody>
      </p:sp>
      <p:sp>
        <p:nvSpPr>
          <p:cNvPr id="152592" name="Text Box 2">
            <a:extLst>
              <a:ext uri="{FF2B5EF4-FFF2-40B4-BE49-F238E27FC236}">
                <a16:creationId xmlns:a16="http://schemas.microsoft.com/office/drawing/2014/main" id="{6C960BB8-6AD8-6722-8BE8-9EC44F1F3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5" descr="IMG_1341">
            <a:extLst>
              <a:ext uri="{FF2B5EF4-FFF2-40B4-BE49-F238E27FC236}">
                <a16:creationId xmlns:a16="http://schemas.microsoft.com/office/drawing/2014/main" id="{9BCB8BA1-6EB5-C74F-7FFB-26FE0E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1995488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6" name="Picture 6" descr="IMG_1342">
            <a:extLst>
              <a:ext uri="{FF2B5EF4-FFF2-40B4-BE49-F238E27FC236}">
                <a16:creationId xmlns:a16="http://schemas.microsoft.com/office/drawing/2014/main" id="{535F1BE2-DF4A-29B7-1287-9A1A3567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19812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7" descr="IMG_1351">
            <a:extLst>
              <a:ext uri="{FF2B5EF4-FFF2-40B4-BE49-F238E27FC236}">
                <a16:creationId xmlns:a16="http://schemas.microsoft.com/office/drawing/2014/main" id="{0A09D427-C5C1-6596-151B-68812C02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62200"/>
            <a:ext cx="4967288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Rectangle 8">
            <a:extLst>
              <a:ext uri="{FF2B5EF4-FFF2-40B4-BE49-F238E27FC236}">
                <a16:creationId xmlns:a16="http://schemas.microsoft.com/office/drawing/2014/main" id="{024B329A-F8F5-4419-2549-AFD562C5A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096000"/>
            <a:ext cx="348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Usine Reliance Controls (Norman Foster, 1966)</a:t>
            </a:r>
          </a:p>
        </p:txBody>
      </p:sp>
      <p:sp>
        <p:nvSpPr>
          <p:cNvPr id="154629" name="Rectangle 9">
            <a:extLst>
              <a:ext uri="{FF2B5EF4-FFF2-40B4-BE49-F238E27FC236}">
                <a16:creationId xmlns:a16="http://schemas.microsoft.com/office/drawing/2014/main" id="{658F6DE3-D215-4932-9E4C-405885DD24F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624681" y="3748881"/>
            <a:ext cx="2940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illustrations : Construire en acier</a:t>
            </a:r>
          </a:p>
        </p:txBody>
      </p:sp>
      <p:sp>
        <p:nvSpPr>
          <p:cNvPr id="154630" name="Text Box 2">
            <a:extLst>
              <a:ext uri="{FF2B5EF4-FFF2-40B4-BE49-F238E27FC236}">
                <a16:creationId xmlns:a16="http://schemas.microsoft.com/office/drawing/2014/main" id="{C08C52C4-FA50-5343-4D16-4A38FEDEB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3">
            <a:extLst>
              <a:ext uri="{FF2B5EF4-FFF2-40B4-BE49-F238E27FC236}">
                <a16:creationId xmlns:a16="http://schemas.microsoft.com/office/drawing/2014/main" id="{80AA6053-EC38-BBF8-C89D-9984667B4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>
                <a:solidFill>
                  <a:srgbClr val="99CC00"/>
                </a:solidFill>
              </a:rPr>
              <a:t>δοκάρια</a:t>
            </a:r>
            <a:r>
              <a:rPr lang="el-GR" altLang="en-GR" sz="2000">
                <a:solidFill>
                  <a:srgbClr val="99CC00"/>
                </a:solidFill>
              </a:rPr>
              <a:t> και υποστυλώματα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156674" name="Rectangle 4">
            <a:extLst>
              <a:ext uri="{FF2B5EF4-FFF2-40B4-BE49-F238E27FC236}">
                <a16:creationId xmlns:a16="http://schemas.microsoft.com/office/drawing/2014/main" id="{4A35C2BA-1029-458C-6AF6-2C2F19D92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8006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Tasseaux et éclisses</a:t>
            </a:r>
          </a:p>
          <a:p>
            <a:r>
              <a:rPr lang="fr-FR" altLang="en-GR" sz="1200" i="1">
                <a:solidFill>
                  <a:srgbClr val="7AA2FF"/>
                </a:solidFill>
              </a:rPr>
              <a:t>en cornières boulonnées</a:t>
            </a:r>
          </a:p>
        </p:txBody>
      </p:sp>
      <p:pic>
        <p:nvPicPr>
          <p:cNvPr id="156675" name="Picture 5" descr="IMG_1352">
            <a:extLst>
              <a:ext uri="{FF2B5EF4-FFF2-40B4-BE49-F238E27FC236}">
                <a16:creationId xmlns:a16="http://schemas.microsoft.com/office/drawing/2014/main" id="{829BFCA9-7184-5A37-F5CB-6402894F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2667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6" descr="IMG_1353">
            <a:extLst>
              <a:ext uri="{FF2B5EF4-FFF2-40B4-BE49-F238E27FC236}">
                <a16:creationId xmlns:a16="http://schemas.microsoft.com/office/drawing/2014/main" id="{5E5938DE-DBAD-E773-12F5-02849863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67000"/>
            <a:ext cx="25908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Picture 7" descr="IMG_1354">
            <a:extLst>
              <a:ext uri="{FF2B5EF4-FFF2-40B4-BE49-F238E27FC236}">
                <a16:creationId xmlns:a16="http://schemas.microsoft.com/office/drawing/2014/main" id="{1E86F881-CA9A-0C55-E6F3-0E3E2658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67000"/>
            <a:ext cx="2971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Rectangle 8">
            <a:extLst>
              <a:ext uri="{FF2B5EF4-FFF2-40B4-BE49-F238E27FC236}">
                <a16:creationId xmlns:a16="http://schemas.microsoft.com/office/drawing/2014/main" id="{82ECC4B1-9E5E-5EC2-3BC9-CA74E9F2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8006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Tasseaux soudés et plaque d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about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sp>
        <p:nvSpPr>
          <p:cNvPr id="156679" name="Rectangle 9">
            <a:extLst>
              <a:ext uri="{FF2B5EF4-FFF2-40B4-BE49-F238E27FC236}">
                <a16:creationId xmlns:a16="http://schemas.microsoft.com/office/drawing/2014/main" id="{6ECD66D4-66CD-6731-8A84-8AAD18330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8006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Boulonnage sur poteau tubulaire</a:t>
            </a:r>
          </a:p>
        </p:txBody>
      </p:sp>
      <p:sp>
        <p:nvSpPr>
          <p:cNvPr id="156680" name="Rectangle 11">
            <a:extLst>
              <a:ext uri="{FF2B5EF4-FFF2-40B4-BE49-F238E27FC236}">
                <a16:creationId xmlns:a16="http://schemas.microsoft.com/office/drawing/2014/main" id="{F6913CE6-9351-1F90-58B2-0088D0C069C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624681" y="3748881"/>
            <a:ext cx="2940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illustrations : Construire en acier</a:t>
            </a:r>
          </a:p>
        </p:txBody>
      </p:sp>
      <p:sp>
        <p:nvSpPr>
          <p:cNvPr id="156681" name="Text Box 2">
            <a:extLst>
              <a:ext uri="{FF2B5EF4-FFF2-40B4-BE49-F238E27FC236}">
                <a16:creationId xmlns:a16="http://schemas.microsoft.com/office/drawing/2014/main" id="{4FAD28E5-846E-CC84-09A6-6DDCFD05E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6">
            <a:extLst>
              <a:ext uri="{FF2B5EF4-FFF2-40B4-BE49-F238E27FC236}">
                <a16:creationId xmlns:a16="http://schemas.microsoft.com/office/drawing/2014/main" id="{6B9CF7C6-8971-EC73-44B8-6235AA010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962400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transmission des efforts de traction dans la membrure supérieure de la poutre</a:t>
            </a:r>
          </a:p>
          <a:p>
            <a:r>
              <a:rPr lang="fr-FR" altLang="en-GR" sz="1200" i="1">
                <a:solidFill>
                  <a:srgbClr val="7AA2FF"/>
                </a:solidFill>
              </a:rPr>
              <a:t>	par éclisse étendues	adaptée à un poteau circulaire</a:t>
            </a:r>
          </a:p>
        </p:txBody>
      </p:sp>
      <p:sp>
        <p:nvSpPr>
          <p:cNvPr id="158722" name="Rectangle 11">
            <a:extLst>
              <a:ext uri="{FF2B5EF4-FFF2-40B4-BE49-F238E27FC236}">
                <a16:creationId xmlns:a16="http://schemas.microsoft.com/office/drawing/2014/main" id="{BAD517A7-E735-F79A-7DA1-5701AE42A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400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Eclisses soudées et cornières boulonnées</a:t>
            </a:r>
          </a:p>
        </p:txBody>
      </p:sp>
      <p:pic>
        <p:nvPicPr>
          <p:cNvPr id="158723" name="Picture 12" descr="IMG_1355">
            <a:extLst>
              <a:ext uri="{FF2B5EF4-FFF2-40B4-BE49-F238E27FC236}">
                <a16:creationId xmlns:a16="http://schemas.microsoft.com/office/drawing/2014/main" id="{7CD9DB5D-2FF3-8C6A-B4C1-8078A9FC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362200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14" descr="IMG_1356">
            <a:extLst>
              <a:ext uri="{FF2B5EF4-FFF2-40B4-BE49-F238E27FC236}">
                <a16:creationId xmlns:a16="http://schemas.microsoft.com/office/drawing/2014/main" id="{F57C6E7C-77B2-B39C-0122-ACD992FF2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48200"/>
            <a:ext cx="21590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15" descr="IMG_1358">
            <a:extLst>
              <a:ext uri="{FF2B5EF4-FFF2-40B4-BE49-F238E27FC236}">
                <a16:creationId xmlns:a16="http://schemas.microsoft.com/office/drawing/2014/main" id="{C4DCBDBE-09D2-155B-59A1-D85AA9FA5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21336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6" name="Picture 16" descr="IMG_1357">
            <a:extLst>
              <a:ext uri="{FF2B5EF4-FFF2-40B4-BE49-F238E27FC236}">
                <a16:creationId xmlns:a16="http://schemas.microsoft.com/office/drawing/2014/main" id="{EBCCD0E8-8658-C79C-564B-52F73B15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17160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Picture 17" descr="IMG_1359">
            <a:extLst>
              <a:ext uri="{FF2B5EF4-FFF2-40B4-BE49-F238E27FC236}">
                <a16:creationId xmlns:a16="http://schemas.microsoft.com/office/drawing/2014/main" id="{0652D87F-1D1A-8AB7-8615-3E592098A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19050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18" descr="IMG_1360">
            <a:extLst>
              <a:ext uri="{FF2B5EF4-FFF2-40B4-BE49-F238E27FC236}">
                <a16:creationId xmlns:a16="http://schemas.microsoft.com/office/drawing/2014/main" id="{249CB915-81B1-3353-6898-6B8E8946F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95800"/>
            <a:ext cx="21590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Rectangle 21">
            <a:extLst>
              <a:ext uri="{FF2B5EF4-FFF2-40B4-BE49-F238E27FC236}">
                <a16:creationId xmlns:a16="http://schemas.microsoft.com/office/drawing/2014/main" id="{B576B88F-77D5-ADEE-DD05-B779397DC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286000"/>
            <a:ext cx="1295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transmission des Mf des poutres par des plaques d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about soudées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sp>
        <p:nvSpPr>
          <p:cNvPr id="158730" name="Rectangle 22">
            <a:extLst>
              <a:ext uri="{FF2B5EF4-FFF2-40B4-BE49-F238E27FC236}">
                <a16:creationId xmlns:a16="http://schemas.microsoft.com/office/drawing/2014/main" id="{E01543D1-BC21-2B06-0618-D844E7BEC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248400"/>
            <a:ext cx="2743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Poteau carré plein avec consoles en profils IPE supportant 2 poutres principales continues</a:t>
            </a:r>
          </a:p>
        </p:txBody>
      </p:sp>
      <p:sp>
        <p:nvSpPr>
          <p:cNvPr id="158731" name="Rectangle 23">
            <a:extLst>
              <a:ext uri="{FF2B5EF4-FFF2-40B4-BE49-F238E27FC236}">
                <a16:creationId xmlns:a16="http://schemas.microsoft.com/office/drawing/2014/main" id="{E3BCD398-07F5-6876-E0CC-D45122A35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267200"/>
            <a:ext cx="1295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Poutres continue boulonnées à une platine soudée sur 1 poteau</a:t>
            </a:r>
          </a:p>
        </p:txBody>
      </p:sp>
      <p:sp>
        <p:nvSpPr>
          <p:cNvPr id="158732" name="Rectangle 24">
            <a:extLst>
              <a:ext uri="{FF2B5EF4-FFF2-40B4-BE49-F238E27FC236}">
                <a16:creationId xmlns:a16="http://schemas.microsoft.com/office/drawing/2014/main" id="{76D0AF13-BE61-8E74-D48A-D53329235A7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318418" y="5236369"/>
            <a:ext cx="2940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illustrations : Construire en acier</a:t>
            </a:r>
          </a:p>
        </p:txBody>
      </p:sp>
      <p:sp>
        <p:nvSpPr>
          <p:cNvPr id="158733" name="Rectangle 3">
            <a:extLst>
              <a:ext uri="{FF2B5EF4-FFF2-40B4-BE49-F238E27FC236}">
                <a16:creationId xmlns:a16="http://schemas.microsoft.com/office/drawing/2014/main" id="{57373790-0852-6EB4-022A-366E6661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2000">
                <a:solidFill>
                  <a:srgbClr val="99CC00"/>
                </a:solidFill>
              </a:rPr>
              <a:t>δοκάρια</a:t>
            </a:r>
            <a:r>
              <a:rPr lang="el-GR" altLang="en-GR" sz="2000">
                <a:solidFill>
                  <a:srgbClr val="99CC00"/>
                </a:solidFill>
              </a:rPr>
              <a:t> και υποστυλώματα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158734" name="Text Box 2">
            <a:extLst>
              <a:ext uri="{FF2B5EF4-FFF2-40B4-BE49-F238E27FC236}">
                <a16:creationId xmlns:a16="http://schemas.microsoft.com/office/drawing/2014/main" id="{37518E31-0DC8-77C7-93F2-1727512FA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5" descr="IMG_1361">
            <a:extLst>
              <a:ext uri="{FF2B5EF4-FFF2-40B4-BE49-F238E27FC236}">
                <a16:creationId xmlns:a16="http://schemas.microsoft.com/office/drawing/2014/main" id="{FA9962CB-892D-AB1A-5983-97941B8D3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26130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0" name="Picture 6" descr="IMG_1362">
            <a:extLst>
              <a:ext uri="{FF2B5EF4-FFF2-40B4-BE49-F238E27FC236}">
                <a16:creationId xmlns:a16="http://schemas.microsoft.com/office/drawing/2014/main" id="{9D148885-7880-4BB4-E4AC-0AF576E32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1447800"/>
            <a:ext cx="26225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7" descr="IMG_1363">
            <a:extLst>
              <a:ext uri="{FF2B5EF4-FFF2-40B4-BE49-F238E27FC236}">
                <a16:creationId xmlns:a16="http://schemas.microsoft.com/office/drawing/2014/main" id="{3CCD1ABC-9C55-D41F-F08D-FF8710613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1447800"/>
            <a:ext cx="22177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Rectangle 8">
            <a:extLst>
              <a:ext uri="{FF2B5EF4-FFF2-40B4-BE49-F238E27FC236}">
                <a16:creationId xmlns:a16="http://schemas.microsoft.com/office/drawing/2014/main" id="{93E79579-CB48-8745-08E1-0687A0414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114800"/>
            <a:ext cx="1981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Rotule linéaire dans le sens de l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âme du poteau en profil HE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sp>
        <p:nvSpPr>
          <p:cNvPr id="160773" name="Rectangle 9">
            <a:extLst>
              <a:ext uri="{FF2B5EF4-FFF2-40B4-BE49-F238E27FC236}">
                <a16:creationId xmlns:a16="http://schemas.microsoft.com/office/drawing/2014/main" id="{9011A036-226D-26D2-C3BF-9C16007FFFD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631031" y="2688431"/>
            <a:ext cx="2940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illustrations : Construire en acier</a:t>
            </a:r>
          </a:p>
        </p:txBody>
      </p:sp>
      <p:sp>
        <p:nvSpPr>
          <p:cNvPr id="160774" name="Rectangle 10">
            <a:extLst>
              <a:ext uri="{FF2B5EF4-FFF2-40B4-BE49-F238E27FC236}">
                <a16:creationId xmlns:a16="http://schemas.microsoft.com/office/drawing/2014/main" id="{0200100D-B6D1-557D-A499-67FAFD132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114800"/>
            <a:ext cx="1981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Rotule linéaire dans le sens des ailes du poteau en profil HE</a:t>
            </a:r>
          </a:p>
          <a:p>
            <a:r>
              <a:rPr lang="fr-FR" altLang="en-GR" sz="1200" i="1">
                <a:solidFill>
                  <a:srgbClr val="7AA2FF"/>
                </a:solidFill>
              </a:rPr>
              <a:t>(pour concentrer les charges)</a:t>
            </a:r>
          </a:p>
        </p:txBody>
      </p:sp>
      <p:sp>
        <p:nvSpPr>
          <p:cNvPr id="160775" name="Rectangle 11">
            <a:extLst>
              <a:ext uri="{FF2B5EF4-FFF2-40B4-BE49-F238E27FC236}">
                <a16:creationId xmlns:a16="http://schemas.microsoft.com/office/drawing/2014/main" id="{A29BA51B-1629-6612-03D7-CFA6AF8FE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114800"/>
            <a:ext cx="1981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Rotule linéaire dans le sens de l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âme du poteau en profil HE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sp>
        <p:nvSpPr>
          <p:cNvPr id="160776" name="Text Box 2">
            <a:extLst>
              <a:ext uri="{FF2B5EF4-FFF2-40B4-BE49-F238E27FC236}">
                <a16:creationId xmlns:a16="http://schemas.microsoft.com/office/drawing/2014/main" id="{F2260683-6B0B-5CA9-5905-B89F1F4A7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9">
            <a:extLst>
              <a:ext uri="{FF2B5EF4-FFF2-40B4-BE49-F238E27FC236}">
                <a16:creationId xmlns:a16="http://schemas.microsoft.com/office/drawing/2014/main" id="{29CEA072-ECD1-F8F4-3F5F-63C5080AEEC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250031" y="3298031"/>
            <a:ext cx="2940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illustrations : Construire en acier</a:t>
            </a:r>
          </a:p>
        </p:txBody>
      </p:sp>
      <p:sp>
        <p:nvSpPr>
          <p:cNvPr id="162818" name="Rectangle 10">
            <a:extLst>
              <a:ext uri="{FF2B5EF4-FFF2-40B4-BE49-F238E27FC236}">
                <a16:creationId xmlns:a16="http://schemas.microsoft.com/office/drawing/2014/main" id="{35B160CA-52E0-C435-5E3A-CD91B47F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5814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Rotule formée par un axe passant à travers 2 éclisses boulonnées</a:t>
            </a:r>
          </a:p>
        </p:txBody>
      </p:sp>
      <p:sp>
        <p:nvSpPr>
          <p:cNvPr id="162819" name="Rectangle 11">
            <a:extLst>
              <a:ext uri="{FF2B5EF4-FFF2-40B4-BE49-F238E27FC236}">
                <a16:creationId xmlns:a16="http://schemas.microsoft.com/office/drawing/2014/main" id="{F6B07941-B779-EA94-7B4E-08B715649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551238"/>
            <a:ext cx="31242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Rotule formée par un axe libre dans 2 coquilles cylindriques soudées avec un capuchon</a:t>
            </a:r>
          </a:p>
        </p:txBody>
      </p:sp>
      <p:pic>
        <p:nvPicPr>
          <p:cNvPr id="162820" name="Picture 12" descr="IMG_1364">
            <a:extLst>
              <a:ext uri="{FF2B5EF4-FFF2-40B4-BE49-F238E27FC236}">
                <a16:creationId xmlns:a16="http://schemas.microsoft.com/office/drawing/2014/main" id="{9B1C2718-5F8C-8ACD-E24E-D48D39A2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338137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Picture 13" descr="IMG_1365">
            <a:extLst>
              <a:ext uri="{FF2B5EF4-FFF2-40B4-BE49-F238E27FC236}">
                <a16:creationId xmlns:a16="http://schemas.microsoft.com/office/drawing/2014/main" id="{B2EBB1BB-24B3-4E72-77EE-33D64A81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4575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2" name="Text Box 2">
            <a:extLst>
              <a:ext uri="{FF2B5EF4-FFF2-40B4-BE49-F238E27FC236}">
                <a16:creationId xmlns:a16="http://schemas.microsoft.com/office/drawing/2014/main" id="{1FDBF37D-D741-B573-0A45-BE0BF050D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8">
            <a:extLst>
              <a:ext uri="{FF2B5EF4-FFF2-40B4-BE49-F238E27FC236}">
                <a16:creationId xmlns:a16="http://schemas.microsoft.com/office/drawing/2014/main" id="{25593ED1-8FD6-4E6F-57AF-3B5E1CCC9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733800"/>
            <a:ext cx="1981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Angle entièrement soudé</a:t>
            </a:r>
          </a:p>
        </p:txBody>
      </p:sp>
      <p:sp>
        <p:nvSpPr>
          <p:cNvPr id="164866" name="Rectangle 9">
            <a:extLst>
              <a:ext uri="{FF2B5EF4-FFF2-40B4-BE49-F238E27FC236}">
                <a16:creationId xmlns:a16="http://schemas.microsoft.com/office/drawing/2014/main" id="{379BFCC1-22D4-6880-8BB8-68547CEFCEF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631031" y="2688431"/>
            <a:ext cx="2940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illustrations : Construire en acier</a:t>
            </a:r>
          </a:p>
        </p:txBody>
      </p:sp>
      <p:sp>
        <p:nvSpPr>
          <p:cNvPr id="164867" name="Rectangle 10">
            <a:extLst>
              <a:ext uri="{FF2B5EF4-FFF2-40B4-BE49-F238E27FC236}">
                <a16:creationId xmlns:a16="http://schemas.microsoft.com/office/drawing/2014/main" id="{EE8DDAB7-3A13-EFC4-5136-2F47B7465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733800"/>
            <a:ext cx="1981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Augmentation de la section de la poutre par découpage de l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âme et insertion d’un coin en tôle pour résister à des moments très importants 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sp>
        <p:nvSpPr>
          <p:cNvPr id="164868" name="Rectangle 11">
            <a:extLst>
              <a:ext uri="{FF2B5EF4-FFF2-40B4-BE49-F238E27FC236}">
                <a16:creationId xmlns:a16="http://schemas.microsoft.com/office/drawing/2014/main" id="{5AFF5E55-A523-EB5E-5464-2CA2E6EDA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733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Poteaux et poutres coupés de biais.</a:t>
            </a:r>
          </a:p>
        </p:txBody>
      </p:sp>
      <p:pic>
        <p:nvPicPr>
          <p:cNvPr id="164869" name="Picture 12" descr="IMG_1366">
            <a:extLst>
              <a:ext uri="{FF2B5EF4-FFF2-40B4-BE49-F238E27FC236}">
                <a16:creationId xmlns:a16="http://schemas.microsoft.com/office/drawing/2014/main" id="{2604D0B9-BB89-868E-12AE-DC35FA7AC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229076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13" descr="IMG_1367">
            <a:extLst>
              <a:ext uri="{FF2B5EF4-FFF2-40B4-BE49-F238E27FC236}">
                <a16:creationId xmlns:a16="http://schemas.microsoft.com/office/drawing/2014/main" id="{60584616-D1F4-1483-3CDF-314018EF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21336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Picture 14" descr="IMG_1368">
            <a:extLst>
              <a:ext uri="{FF2B5EF4-FFF2-40B4-BE49-F238E27FC236}">
                <a16:creationId xmlns:a16="http://schemas.microsoft.com/office/drawing/2014/main" id="{C074F927-9DA7-6680-DD59-7374C673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2" name="Text Box 2">
            <a:extLst>
              <a:ext uri="{FF2B5EF4-FFF2-40B4-BE49-F238E27FC236}">
                <a16:creationId xmlns:a16="http://schemas.microsoft.com/office/drawing/2014/main" id="{4B2F9B2A-6A9A-7EA1-F48C-150CA4542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3">
            <a:extLst>
              <a:ext uri="{FF2B5EF4-FFF2-40B4-BE49-F238E27FC236}">
                <a16:creationId xmlns:a16="http://schemas.microsoft.com/office/drawing/2014/main" id="{8108D880-6C5A-943F-6B12-9AF616F1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01675"/>
            <a:ext cx="792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2000">
                <a:solidFill>
                  <a:srgbClr val="99CC00"/>
                </a:solidFill>
              </a:rPr>
              <a:t>Υποστυλώματα</a:t>
            </a:r>
            <a:r>
              <a:rPr lang="fr-FR" altLang="en-GR" sz="2000">
                <a:solidFill>
                  <a:srgbClr val="99CC00"/>
                </a:solidFill>
              </a:rPr>
              <a:t> – </a:t>
            </a:r>
            <a:r>
              <a:rPr lang="el-GR" altLang="en-GR" sz="2000">
                <a:solidFill>
                  <a:srgbClr val="99CC00"/>
                </a:solidFill>
              </a:rPr>
              <a:t>έδαφος</a:t>
            </a:r>
            <a:endParaRPr lang="fr-FR" altLang="en-GR" sz="2000" i="1">
              <a:solidFill>
                <a:srgbClr val="99CC00"/>
              </a:solidFill>
            </a:endParaRPr>
          </a:p>
        </p:txBody>
      </p:sp>
      <p:sp>
        <p:nvSpPr>
          <p:cNvPr id="166914" name="Rectangle 5">
            <a:extLst>
              <a:ext uri="{FF2B5EF4-FFF2-40B4-BE49-F238E27FC236}">
                <a16:creationId xmlns:a16="http://schemas.microsoft.com/office/drawing/2014/main" id="{C94FD0F7-3C02-367B-0056-0D56BBAD3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733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Ancrage dans les fondations</a:t>
            </a:r>
          </a:p>
        </p:txBody>
      </p:sp>
      <p:sp>
        <p:nvSpPr>
          <p:cNvPr id="166915" name="Rectangle 6">
            <a:extLst>
              <a:ext uri="{FF2B5EF4-FFF2-40B4-BE49-F238E27FC236}">
                <a16:creationId xmlns:a16="http://schemas.microsoft.com/office/drawing/2014/main" id="{90E76661-5104-C0C4-C834-ED913A1B380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450807" y="3226594"/>
            <a:ext cx="2940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chemeClr val="bg1"/>
                </a:solidFill>
              </a:rPr>
              <a:t>Source illustrations : Construire en acier</a:t>
            </a:r>
          </a:p>
        </p:txBody>
      </p:sp>
      <p:sp>
        <p:nvSpPr>
          <p:cNvPr id="166916" name="Rectangle 7">
            <a:extLst>
              <a:ext uri="{FF2B5EF4-FFF2-40B4-BE49-F238E27FC236}">
                <a16:creationId xmlns:a16="http://schemas.microsoft.com/office/drawing/2014/main" id="{C1F33AC8-8106-0260-E755-DFE0F14FD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352800"/>
            <a:ext cx="3962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Plaques d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assises sans raidisseurs  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pic>
        <p:nvPicPr>
          <p:cNvPr id="166917" name="Picture 12" descr="IMG_1374">
            <a:extLst>
              <a:ext uri="{FF2B5EF4-FFF2-40B4-BE49-F238E27FC236}">
                <a16:creationId xmlns:a16="http://schemas.microsoft.com/office/drawing/2014/main" id="{CA079660-A0DA-0D71-5792-EB37D5E59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19415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8" name="Picture 13" descr="IMG_1375">
            <a:extLst>
              <a:ext uri="{FF2B5EF4-FFF2-40B4-BE49-F238E27FC236}">
                <a16:creationId xmlns:a16="http://schemas.microsoft.com/office/drawing/2014/main" id="{63C03CD7-EF86-52A4-8894-98F7281C7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5400"/>
            <a:ext cx="42052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14" descr="IMG_1376">
            <a:extLst>
              <a:ext uri="{FF2B5EF4-FFF2-40B4-BE49-F238E27FC236}">
                <a16:creationId xmlns:a16="http://schemas.microsoft.com/office/drawing/2014/main" id="{7F19EC94-0123-314C-0278-28E530069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33800"/>
            <a:ext cx="41910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0" name="Rectangle 15">
            <a:extLst>
              <a:ext uri="{FF2B5EF4-FFF2-40B4-BE49-F238E27FC236}">
                <a16:creationId xmlns:a16="http://schemas.microsoft.com/office/drawing/2014/main" id="{C278E0DE-817A-7733-AAD0-398FBC4F9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638800"/>
            <a:ext cx="3962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 i="1">
                <a:solidFill>
                  <a:srgbClr val="7AA2FF"/>
                </a:solidFill>
              </a:rPr>
              <a:t>Plaques d</a:t>
            </a:r>
            <a:r>
              <a:rPr lang="ja-JP" altLang="fr-FR" sz="1200" i="1">
                <a:solidFill>
                  <a:srgbClr val="7AA2FF"/>
                </a:solidFill>
              </a:rPr>
              <a:t>’</a:t>
            </a:r>
            <a:r>
              <a:rPr lang="fr-FR" altLang="ja-JP" sz="1200" i="1">
                <a:solidFill>
                  <a:srgbClr val="7AA2FF"/>
                </a:solidFill>
              </a:rPr>
              <a:t>assises sans raidisseurs  </a:t>
            </a:r>
            <a:endParaRPr lang="fr-FR" altLang="en-GR" sz="1200" i="1">
              <a:solidFill>
                <a:srgbClr val="7AA2FF"/>
              </a:solidFill>
            </a:endParaRPr>
          </a:p>
        </p:txBody>
      </p:sp>
      <p:sp>
        <p:nvSpPr>
          <p:cNvPr id="166921" name="Text Box 2">
            <a:extLst>
              <a:ext uri="{FF2B5EF4-FFF2-40B4-BE49-F238E27FC236}">
                <a16:creationId xmlns:a16="http://schemas.microsoft.com/office/drawing/2014/main" id="{F7E81820-730D-A520-2EE5-3E8922671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447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fr-FR" altLang="en-GR" i="1">
                <a:solidFill>
                  <a:srgbClr val="7AA2FF"/>
                </a:solidFill>
                <a:latin typeface="Verdana" panose="020B0604030504040204" pitchFamily="34" charset="0"/>
              </a:rPr>
              <a:t>7-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χάλυβες</a:t>
            </a:r>
            <a:r>
              <a:rPr lang="en-US" altLang="en-GR" i="1">
                <a:solidFill>
                  <a:srgbClr val="7AA2FF"/>
                </a:solidFill>
                <a:latin typeface="Verdana" panose="020B0604030504040204" pitchFamily="34" charset="0"/>
              </a:rPr>
              <a:t>: </a:t>
            </a:r>
            <a:r>
              <a:rPr lang="el-GR" altLang="en-GR" i="1">
                <a:solidFill>
                  <a:srgbClr val="7AA2FF"/>
                </a:solidFill>
                <a:latin typeface="Verdana" panose="020B0604030504040204" pitchFamily="34" charset="0"/>
              </a:rPr>
              <a:t>οι συνδέσεις</a:t>
            </a:r>
            <a:endParaRPr lang="fr-FR" altLang="en-GR">
              <a:solidFill>
                <a:srgbClr val="7AA2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1">
            <a:extLst>
              <a:ext uri="{FF2B5EF4-FFF2-40B4-BE49-F238E27FC236}">
                <a16:creationId xmlns:a16="http://schemas.microsoft.com/office/drawing/2014/main" id="{7927CC53-8FCB-7AB4-2C7B-2B9367B49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063" y="179388"/>
            <a:ext cx="8304212" cy="1052512"/>
          </a:xfrm>
        </p:spPr>
        <p:txBody>
          <a:bodyPr/>
          <a:lstStyle/>
          <a:p>
            <a:pPr algn="l" eaLnBrk="1" hangingPunct="1"/>
            <a:r>
              <a:rPr lang="el-GR" altLang="en-GR" sz="4900">
                <a:solidFill>
                  <a:srgbClr val="7AA2FF"/>
                </a:solidFill>
              </a:rPr>
              <a:t>ροπή αδράνειας </a:t>
            </a:r>
            <a:endParaRPr lang="en-US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176130" name="14 - Ορθογώνιο">
            <a:extLst>
              <a:ext uri="{FF2B5EF4-FFF2-40B4-BE49-F238E27FC236}">
                <a16:creationId xmlns:a16="http://schemas.microsoft.com/office/drawing/2014/main" id="{4F50D4E3-7466-D4C8-24D3-A9107AE5F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268413"/>
            <a:ext cx="6580187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300">
                <a:solidFill>
                  <a:srgbClr val="99CC00"/>
                </a:solidFill>
                <a:cs typeface="Arial" panose="020B0604020202020204" pitchFamily="34" charset="0"/>
              </a:rPr>
              <a:t>Η ικανότητα ενός δοκαριού να αντισταθεί στην ροπή της κάμψης εξαρτάται από την ροπή αδράνειας της διατομής του.</a:t>
            </a:r>
          </a:p>
          <a:p>
            <a:r>
              <a:rPr lang="el-GR" altLang="en-GR" sz="1300">
                <a:solidFill>
                  <a:srgbClr val="FFFFFF"/>
                </a:solidFill>
                <a:cs typeface="Arial" panose="020B0604020202020204" pitchFamily="34" charset="0"/>
              </a:rPr>
              <a:t>Η ροπή αδράνειας (ή γωνιακή μάζα) είναι μέγεθος της μηχανικής και εκφράζει την κατανομή των υλικών σημείων ενός σώματος ως προς έναν άξονα περιστροφής </a:t>
            </a:r>
            <a:endParaRPr lang="en-US" altLang="en-GR" sz="1300">
              <a:solidFill>
                <a:srgbClr val="FFFFFF"/>
              </a:solidFill>
              <a:cs typeface="Arial" panose="020B0604020202020204" pitchFamily="34" charset="0"/>
            </a:endParaRPr>
          </a:p>
          <a:p>
            <a:r>
              <a:rPr lang="el-GR" altLang="en-GR" sz="1300">
                <a:solidFill>
                  <a:srgbClr val="FFFFFF"/>
                </a:solidFill>
                <a:cs typeface="Arial" panose="020B0604020202020204" pitchFamily="34" charset="0"/>
              </a:rPr>
              <a:t>Συμβολίζεται με Ι και έχει διαστάσεις kgr·m2. Υπολογίζεται ως άθροισμα γινομένων στοιχειωδών μαζών επί το τετράγωνο της αποστασής τους από έναν άξονα</a:t>
            </a:r>
            <a:endParaRPr lang="en-US" altLang="en-GR" sz="1300">
              <a:solidFill>
                <a:srgbClr val="FFFFFF"/>
              </a:solidFill>
              <a:cs typeface="Arial" panose="020B0604020202020204" pitchFamily="34" charset="0"/>
            </a:endParaRPr>
          </a:p>
          <a:p>
            <a:endParaRPr lang="en-US" altLang="en-GR" sz="1300">
              <a:solidFill>
                <a:srgbClr val="99CC00"/>
              </a:solidFill>
              <a:cs typeface="Arial" panose="020B0604020202020204" pitchFamily="34" charset="0"/>
            </a:endParaRPr>
          </a:p>
          <a:p>
            <a:endParaRPr lang="en-US" altLang="en-GR" sz="1300">
              <a:solidFill>
                <a:srgbClr val="99CC00"/>
              </a:solidFill>
              <a:cs typeface="Arial" panose="020B0604020202020204" pitchFamily="34" charset="0"/>
            </a:endParaRPr>
          </a:p>
        </p:txBody>
      </p:sp>
      <p:pic>
        <p:nvPicPr>
          <p:cNvPr id="176131" name="9 - Εικόνα" descr="Image 19.png">
            <a:extLst>
              <a:ext uri="{FF2B5EF4-FFF2-40B4-BE49-F238E27FC236}">
                <a16:creationId xmlns:a16="http://schemas.microsoft.com/office/drawing/2014/main" id="{4D8A5A1D-12A9-5C04-FF6E-13DF1F3D3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429000"/>
            <a:ext cx="431165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2">
            <a:extLst>
              <a:ext uri="{FF2B5EF4-FFF2-40B4-BE49-F238E27FC236}">
                <a16:creationId xmlns:a16="http://schemas.microsoft.com/office/drawing/2014/main" id="{DE4691E9-C102-9152-7C63-E8937638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76213"/>
            <a:ext cx="6099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3200">
                <a:solidFill>
                  <a:srgbClr val="7AA2FF"/>
                </a:solidFill>
                <a:latin typeface="Verdana" panose="020B0604030504040204" pitchFamily="34" charset="0"/>
              </a:rPr>
              <a:t>Βιβλιογραφία του μαθήματος</a:t>
            </a:r>
            <a:endParaRPr lang="fr-FR" altLang="en-GR" sz="3200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168962" name="Text Box 3">
            <a:extLst>
              <a:ext uri="{FF2B5EF4-FFF2-40B4-BE49-F238E27FC236}">
                <a16:creationId xmlns:a16="http://schemas.microsoft.com/office/drawing/2014/main" id="{B759C834-1393-8B92-D032-ECB0D9C4C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58863"/>
            <a:ext cx="7848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ja-JP" sz="1400">
              <a:solidFill>
                <a:srgbClr val="FFFFFF"/>
              </a:solidFill>
            </a:endParaRPr>
          </a:p>
          <a:p>
            <a:r>
              <a:rPr lang="fr-FR" altLang="ja-JP" sz="1400">
                <a:solidFill>
                  <a:srgbClr val="FFFFFF"/>
                </a:solidFill>
              </a:rPr>
              <a:t>. </a:t>
            </a:r>
            <a:r>
              <a:rPr lang="en-US" altLang="en-GR" sz="1400">
                <a:solidFill>
                  <a:srgbClr val="FFFFFF"/>
                </a:solidFill>
              </a:rPr>
              <a:t>Giedion, Sigfried, </a:t>
            </a:r>
            <a:r>
              <a:rPr lang="en-US" altLang="en-GR" sz="1400" i="1">
                <a:solidFill>
                  <a:srgbClr val="99CC00"/>
                </a:solidFill>
              </a:rPr>
              <a:t>Space, Time and Architecture</a:t>
            </a:r>
            <a:r>
              <a:rPr lang="en-US" altLang="en-GR" sz="1400" i="1">
                <a:solidFill>
                  <a:srgbClr val="FFFFFF"/>
                </a:solidFill>
              </a:rPr>
              <a:t>, Cambridge: Harvard University Press, 1959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Κωvσταvτιvίδης, Δημήτριoς, </a:t>
            </a:r>
            <a:r>
              <a:rPr lang="en-US" altLang="en-GR" sz="1400" i="1">
                <a:solidFill>
                  <a:srgbClr val="99CC00"/>
                </a:solidFill>
              </a:rPr>
              <a:t>Παραδόσεις Iστoρίας τής Αρχιτεκτovική</a:t>
            </a:r>
            <a:r>
              <a:rPr lang="en-US" altLang="en-GR" sz="1400" i="1">
                <a:solidFill>
                  <a:srgbClr val="FFFFFF"/>
                </a:solidFill>
              </a:rPr>
              <a:t>ς, Μέρoς Δεύτερov, Τεύχoς</a:t>
            </a:r>
          </a:p>
          <a:p>
            <a:r>
              <a:rPr lang="en-US" altLang="en-GR" sz="1400" i="1">
                <a:solidFill>
                  <a:srgbClr val="FFFFFF"/>
                </a:solidFill>
              </a:rPr>
              <a:t> Δεύτερov, Iστoρική Ελλάς, Αρχαία Επoχή, Αθήvα: Εθvικόv Μετσόβιov Πoλυτεχvείov, 1973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Μιχάλτσος, Γεώργιος, </a:t>
            </a:r>
            <a:r>
              <a:rPr lang="en-US" altLang="en-GR" sz="1400" i="1">
                <a:solidFill>
                  <a:srgbClr val="99CC00"/>
                </a:solidFill>
              </a:rPr>
              <a:t>Ελαφρές Μεταλλικές Κατασκευές</a:t>
            </a:r>
            <a:r>
              <a:rPr lang="en-US" altLang="en-GR" sz="1400" i="1">
                <a:solidFill>
                  <a:srgbClr val="FFFFFF"/>
                </a:solidFill>
              </a:rPr>
              <a:t>, Β</a:t>
            </a:r>
            <a:r>
              <a:rPr lang="en-US" altLang="en-US" sz="1400" i="1">
                <a:solidFill>
                  <a:srgbClr val="FFFFFF"/>
                </a:solidFill>
              </a:rPr>
              <a:t>’</a:t>
            </a:r>
            <a:r>
              <a:rPr lang="en-US" altLang="en-GR" sz="1400" i="1">
                <a:solidFill>
                  <a:srgbClr val="FFFFFF"/>
                </a:solidFill>
              </a:rPr>
              <a:t> Έκδοση, Αθήνα: Εκδόσεις Παπασωτηρίου, 2004.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Ruf, J., Korrosion Schutz durch Lacke + Pigmente, Berlin: Verlag W.A.Colomb, 1982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Raeburn, Michael, </a:t>
            </a:r>
            <a:r>
              <a:rPr lang="en-US" altLang="en-GR" sz="1400" i="1">
                <a:solidFill>
                  <a:srgbClr val="99CC00"/>
                </a:solidFill>
              </a:rPr>
              <a:t>Architecture of the Western World</a:t>
            </a:r>
            <a:r>
              <a:rPr lang="en-US" altLang="en-GR" sz="1400" i="1">
                <a:solidFill>
                  <a:srgbClr val="FFFFFF"/>
                </a:solidFill>
              </a:rPr>
              <a:t>, New York: Rizzoli International Publications, 1985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Riese, W. A., </a:t>
            </a:r>
            <a:r>
              <a:rPr lang="en-US" altLang="en-GR" sz="1400" i="1">
                <a:solidFill>
                  <a:srgbClr val="99CC00"/>
                </a:solidFill>
              </a:rPr>
              <a:t>Metall-Lacke</a:t>
            </a:r>
            <a:r>
              <a:rPr lang="en-US" altLang="en-GR" sz="1400" i="1">
                <a:solidFill>
                  <a:srgbClr val="FFFFFF"/>
                </a:solidFill>
              </a:rPr>
              <a:t>, Berlin: Verlag W. A. Colomb, 1986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Salvadori, Mario και Heller, Robert, </a:t>
            </a:r>
            <a:r>
              <a:rPr lang="en-US" altLang="en-GR" sz="1400" i="1">
                <a:solidFill>
                  <a:srgbClr val="99CC00"/>
                </a:solidFill>
              </a:rPr>
              <a:t>Structure in Architecture</a:t>
            </a:r>
            <a:r>
              <a:rPr lang="en-US" altLang="en-GR" sz="1400" i="1">
                <a:solidFill>
                  <a:srgbClr val="FFFFFF"/>
                </a:solidFill>
              </a:rPr>
              <a:t>, Englewood Cliffs, New Jersey: Prentice‑Hall, 1975.</a:t>
            </a:r>
          </a:p>
          <a:p>
            <a:endParaRPr lang="fr-FR" altLang="en-GR"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2">
            <a:extLst>
              <a:ext uri="{FF2B5EF4-FFF2-40B4-BE49-F238E27FC236}">
                <a16:creationId xmlns:a16="http://schemas.microsoft.com/office/drawing/2014/main" id="{DA036D09-205F-D01D-D613-8FF01219D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76213"/>
            <a:ext cx="6099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GR" sz="3200">
                <a:solidFill>
                  <a:srgbClr val="7AA2FF"/>
                </a:solidFill>
                <a:latin typeface="Verdana" panose="020B0604030504040204" pitchFamily="34" charset="0"/>
              </a:rPr>
              <a:t>Βιβλιογραφία του μαθήματος</a:t>
            </a:r>
            <a:endParaRPr lang="fr-FR" altLang="en-GR" sz="3200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171010" name="Text Box 3">
            <a:extLst>
              <a:ext uri="{FF2B5EF4-FFF2-40B4-BE49-F238E27FC236}">
                <a16:creationId xmlns:a16="http://schemas.microsoft.com/office/drawing/2014/main" id="{E8200A14-2D37-27F4-81B7-9A8E8DC6C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7848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ja-JP" sz="1400">
              <a:solidFill>
                <a:srgbClr val="FFFFFF"/>
              </a:solidFill>
            </a:endParaRP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Schulitz, H. C., Sobek,W., Habermann, K. J., Stahlbau Atlas, München: Institut für Internationale Architektur-Dokumentation Gmbh, 1999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Sembach, Klaus Juergen, Jugendstil, Köln: Benedikt Taschen Verlag, 1990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Σκουλικίδη, Θ.Ν., Εφηρμοσμένη Ηλεκτροχημεία Α. Διάβρωσις και Προστασία, Αθήνα, 1978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Spaeth, David, </a:t>
            </a:r>
            <a:r>
              <a:rPr lang="en-US" altLang="en-GR" sz="1400" i="1">
                <a:solidFill>
                  <a:srgbClr val="99CC00"/>
                </a:solidFill>
              </a:rPr>
              <a:t>Mies van der Rohe</a:t>
            </a:r>
            <a:r>
              <a:rPr lang="en-US" altLang="en-GR" sz="1400" i="1">
                <a:solidFill>
                  <a:srgbClr val="FFFFFF"/>
                </a:solidFill>
              </a:rPr>
              <a:t>, New York: Rizzoli Int. Publications, 1985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 Τεχνική Οδηγία Τ.Ο.Τ.Ε.Ε. 2451/86, Εγκαταστάσεις σε κτήρια: Μόνιμα πυρο­σβε­στικά συστήματα με νερό, Δ</a:t>
            </a:r>
            <a:r>
              <a:rPr lang="en-US" altLang="en-US" sz="1400" i="1">
                <a:solidFill>
                  <a:srgbClr val="FFFFFF"/>
                </a:solidFill>
              </a:rPr>
              <a:t>’</a:t>
            </a:r>
            <a:r>
              <a:rPr lang="en-US" altLang="en-GR" sz="1400" i="1">
                <a:solidFill>
                  <a:srgbClr val="FFFFFF"/>
                </a:solidFill>
              </a:rPr>
              <a:t> έκδοση, Αθήνα: 2000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AISC, </a:t>
            </a:r>
            <a:r>
              <a:rPr lang="en-US" altLang="en-GR" sz="1400" i="1">
                <a:solidFill>
                  <a:srgbClr val="99CC00"/>
                </a:solidFill>
              </a:rPr>
              <a:t>Designing with Structural Steel. A Guide for Architects</a:t>
            </a:r>
            <a:r>
              <a:rPr lang="en-US" altLang="en-GR" sz="1400" i="1">
                <a:solidFill>
                  <a:srgbClr val="FFFFFF"/>
                </a:solidFill>
              </a:rPr>
              <a:t>, YSA, 2002.</a:t>
            </a:r>
          </a:p>
          <a:p>
            <a:endParaRPr lang="en-US" altLang="en-GR" sz="1400" i="1">
              <a:solidFill>
                <a:srgbClr val="FFFFFF"/>
              </a:solidFill>
            </a:endParaRPr>
          </a:p>
          <a:p>
            <a:r>
              <a:rPr lang="en-US" altLang="en-GR" sz="1400" i="1">
                <a:solidFill>
                  <a:srgbClr val="FFFFFF"/>
                </a:solidFill>
              </a:rPr>
              <a:t>. </a:t>
            </a:r>
            <a:r>
              <a:rPr lang="fr-FR" altLang="en-GR" sz="1400">
                <a:solidFill>
                  <a:schemeClr val="bg1"/>
                </a:solidFill>
              </a:rPr>
              <a:t>Burkhard Fr</a:t>
            </a:r>
            <a:r>
              <a:rPr lang="fr-FR" altLang="ja-JP" sz="1400">
                <a:solidFill>
                  <a:schemeClr val="bg1"/>
                </a:solidFill>
              </a:rPr>
              <a:t>öhlich and Sonja Scullenburg</a:t>
            </a:r>
            <a:r>
              <a:rPr lang="fr-FR" altLang="en-GR" sz="1400">
                <a:solidFill>
                  <a:schemeClr val="bg1"/>
                </a:solidFill>
              </a:rPr>
              <a:t>, </a:t>
            </a:r>
            <a:r>
              <a:rPr lang="fr-FR" altLang="en-GR" sz="1400" i="1">
                <a:solidFill>
                  <a:schemeClr val="folHlink"/>
                </a:solidFill>
              </a:rPr>
              <a:t>Metal architecture - Design and Construction</a:t>
            </a:r>
            <a:r>
              <a:rPr lang="fr-FR" altLang="en-GR" sz="1400">
                <a:solidFill>
                  <a:schemeClr val="bg1"/>
                </a:solidFill>
              </a:rPr>
              <a:t>, Birkh</a:t>
            </a:r>
            <a:r>
              <a:rPr lang="fr-FR" altLang="ja-JP" sz="1400">
                <a:solidFill>
                  <a:schemeClr val="bg1"/>
                </a:solidFill>
              </a:rPr>
              <a:t>äuser, 2003.</a:t>
            </a:r>
            <a:endParaRPr lang="fr-FR" altLang="en-GR" sz="1400">
              <a:solidFill>
                <a:srgbClr val="FFFFFF"/>
              </a:solidFill>
            </a:endParaRPr>
          </a:p>
        </p:txBody>
      </p:sp>
      <p:pic>
        <p:nvPicPr>
          <p:cNvPr id="171011" name="Picture 4">
            <a:extLst>
              <a:ext uri="{FF2B5EF4-FFF2-40B4-BE49-F238E27FC236}">
                <a16:creationId xmlns:a16="http://schemas.microsoft.com/office/drawing/2014/main" id="{9E6BF7BC-7DF0-0AF3-3F81-09C2DDA7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5943600"/>
            <a:ext cx="13589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Rectangle 5">
            <a:extLst>
              <a:ext uri="{FF2B5EF4-FFF2-40B4-BE49-F238E27FC236}">
                <a16:creationId xmlns:a16="http://schemas.microsoft.com/office/drawing/2014/main" id="{1F0D86F8-8121-1CFE-4690-09B1D4B54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6597650"/>
            <a:ext cx="1644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000" i="1">
                <a:solidFill>
                  <a:schemeClr val="bg1"/>
                </a:solidFill>
                <a:latin typeface="Verdana" panose="020B0604030504040204" pitchFamily="34" charset="0"/>
              </a:rPr>
              <a:t>Nicolas REMY - ENSAM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2">
            <a:extLst>
              <a:ext uri="{FF2B5EF4-FFF2-40B4-BE49-F238E27FC236}">
                <a16:creationId xmlns:a16="http://schemas.microsoft.com/office/drawing/2014/main" id="{6942A136-00E0-070B-1778-4746E5289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76213"/>
            <a:ext cx="2270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3200" i="1">
                <a:solidFill>
                  <a:srgbClr val="7AA2FF"/>
                </a:solidFill>
                <a:latin typeface="Verdana" panose="020B0604030504040204" pitchFamily="34" charset="0"/>
              </a:rPr>
              <a:t>Web Sites</a:t>
            </a:r>
            <a:endParaRPr lang="fr-FR" altLang="en-GR" sz="3200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sp>
        <p:nvSpPr>
          <p:cNvPr id="173058" name="Text Box 3">
            <a:extLst>
              <a:ext uri="{FF2B5EF4-FFF2-40B4-BE49-F238E27FC236}">
                <a16:creationId xmlns:a16="http://schemas.microsoft.com/office/drawing/2014/main" id="{2BBF347D-192D-DFF8-8DFD-509829DB7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55675"/>
            <a:ext cx="78486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GR" sz="1200">
                <a:solidFill>
                  <a:schemeClr val="bg1"/>
                </a:solidFill>
              </a:rPr>
              <a:t>. OTUA (Office technique pour l</a:t>
            </a:r>
            <a:r>
              <a:rPr lang="ja-JP" altLang="fr-FR" sz="1200">
                <a:solidFill>
                  <a:schemeClr val="bg1"/>
                </a:solidFill>
              </a:rPr>
              <a:t>’</a:t>
            </a:r>
            <a:r>
              <a:rPr lang="fr-FR" altLang="ja-JP" sz="1200">
                <a:solidFill>
                  <a:schemeClr val="bg1"/>
                </a:solidFill>
              </a:rPr>
              <a:t>utilisation de l</a:t>
            </a:r>
            <a:r>
              <a:rPr lang="ja-JP" altLang="fr-FR" sz="1200">
                <a:solidFill>
                  <a:schemeClr val="bg1"/>
                </a:solidFill>
              </a:rPr>
              <a:t>’</a:t>
            </a:r>
            <a:r>
              <a:rPr lang="fr-FR" altLang="ja-JP" sz="1200">
                <a:solidFill>
                  <a:schemeClr val="bg1"/>
                </a:solidFill>
              </a:rPr>
              <a:t>acier)</a:t>
            </a:r>
          </a:p>
          <a:p>
            <a:r>
              <a:rPr lang="fr-FR" altLang="en-GR" sz="1200">
                <a:solidFill>
                  <a:schemeClr val="bg1"/>
                </a:solidFill>
                <a:hlinkClick r:id="rId3"/>
              </a:rPr>
              <a:t>www.otua.org</a:t>
            </a:r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  <a:p>
            <a:r>
              <a:rPr lang="fr-FR" altLang="en-GR" sz="1200">
                <a:solidFill>
                  <a:schemeClr val="bg1"/>
                </a:solidFill>
              </a:rPr>
              <a:t>. Site de l</a:t>
            </a:r>
            <a:r>
              <a:rPr lang="ja-JP" altLang="fr-FR" sz="1200">
                <a:solidFill>
                  <a:schemeClr val="bg1"/>
                </a:solidFill>
              </a:rPr>
              <a:t>’</a:t>
            </a:r>
            <a:r>
              <a:rPr lang="fr-FR" altLang="ja-JP" sz="1200">
                <a:solidFill>
                  <a:schemeClr val="bg1"/>
                </a:solidFill>
              </a:rPr>
              <a:t>acier dans l</a:t>
            </a:r>
            <a:r>
              <a:rPr lang="ja-JP" altLang="fr-FR" sz="1200">
                <a:solidFill>
                  <a:schemeClr val="bg1"/>
                </a:solidFill>
              </a:rPr>
              <a:t>’</a:t>
            </a:r>
            <a:r>
              <a:rPr lang="fr-FR" altLang="ja-JP" sz="1200">
                <a:solidFill>
                  <a:schemeClr val="bg1"/>
                </a:solidFill>
              </a:rPr>
              <a:t>architecture et la construction</a:t>
            </a:r>
          </a:p>
          <a:p>
            <a:r>
              <a:rPr lang="fr-FR" altLang="en-GR" sz="1200">
                <a:solidFill>
                  <a:schemeClr val="bg1"/>
                </a:solidFill>
                <a:hlinkClick r:id="rId4"/>
              </a:rPr>
              <a:t>www.acierconstruction.com</a:t>
            </a:r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  <a:p>
            <a:r>
              <a:rPr lang="fr-FR" altLang="en-GR" sz="1200">
                <a:solidFill>
                  <a:schemeClr val="bg1"/>
                </a:solidFill>
              </a:rPr>
              <a:t>. Arcelor</a:t>
            </a:r>
          </a:p>
          <a:p>
            <a:r>
              <a:rPr lang="fr-FR" altLang="en-GR" sz="1200">
                <a:solidFill>
                  <a:schemeClr val="bg1"/>
                </a:solidFill>
                <a:hlinkClick r:id="rId5"/>
              </a:rPr>
              <a:t>www.constructalia.com</a:t>
            </a:r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  <a:p>
            <a:r>
              <a:rPr lang="fr-FR" altLang="en-GR" sz="1200">
                <a:solidFill>
                  <a:schemeClr val="bg1"/>
                </a:solidFill>
              </a:rPr>
              <a:t>. Centre d</a:t>
            </a:r>
            <a:r>
              <a:rPr lang="ja-JP" altLang="fr-FR" sz="1200">
                <a:solidFill>
                  <a:schemeClr val="bg1"/>
                </a:solidFill>
              </a:rPr>
              <a:t>’</a:t>
            </a:r>
            <a:r>
              <a:rPr lang="fr-FR" altLang="ja-JP" sz="1200">
                <a:solidFill>
                  <a:schemeClr val="bg1"/>
                </a:solidFill>
              </a:rPr>
              <a:t>information sur l</a:t>
            </a:r>
            <a:r>
              <a:rPr lang="ja-JP" altLang="fr-FR" sz="1200">
                <a:solidFill>
                  <a:schemeClr val="bg1"/>
                </a:solidFill>
              </a:rPr>
              <a:t>’</a:t>
            </a:r>
            <a:r>
              <a:rPr lang="fr-FR" altLang="ja-JP" sz="1200">
                <a:solidFill>
                  <a:schemeClr val="bg1"/>
                </a:solidFill>
              </a:rPr>
              <a:t>acier</a:t>
            </a:r>
          </a:p>
          <a:p>
            <a:r>
              <a:rPr lang="fr-FR" altLang="en-GR" sz="1200">
                <a:solidFill>
                  <a:schemeClr val="bg1"/>
                </a:solidFill>
                <a:hlinkClick r:id="rId6"/>
              </a:rPr>
              <a:t>www.infosteel.be</a:t>
            </a:r>
            <a:r>
              <a:rPr lang="fr-FR" altLang="en-GR" sz="1200">
                <a:solidFill>
                  <a:schemeClr val="bg1"/>
                </a:solidFill>
              </a:rPr>
              <a:t> ou </a:t>
            </a:r>
            <a:r>
              <a:rPr lang="fr-FR" altLang="en-GR" sz="1200">
                <a:solidFill>
                  <a:schemeClr val="bg1"/>
                </a:solidFill>
                <a:hlinkClick r:id="rId7"/>
              </a:rPr>
              <a:t>www.infosteel.com</a:t>
            </a:r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  <a:p>
            <a:r>
              <a:rPr lang="fr-FR" altLang="en-GR" sz="1200">
                <a:solidFill>
                  <a:schemeClr val="bg1"/>
                </a:solidFill>
              </a:rPr>
              <a:t>. Convention européenne de la construction métallique</a:t>
            </a:r>
          </a:p>
          <a:p>
            <a:r>
              <a:rPr lang="fr-FR" altLang="en-GR" sz="1200">
                <a:solidFill>
                  <a:schemeClr val="bg1"/>
                </a:solidFill>
                <a:hlinkClick r:id="rId8"/>
              </a:rPr>
              <a:t>www.steelconstruct.com</a:t>
            </a:r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  <a:p>
            <a:r>
              <a:rPr lang="fr-FR" altLang="en-GR" sz="1200">
                <a:solidFill>
                  <a:schemeClr val="bg1"/>
                </a:solidFill>
              </a:rPr>
              <a:t>. Direction développement construction d</a:t>
            </a:r>
            <a:r>
              <a:rPr lang="ja-JP" altLang="fr-FR" sz="1200">
                <a:solidFill>
                  <a:schemeClr val="bg1"/>
                </a:solidFill>
              </a:rPr>
              <a:t>’</a:t>
            </a:r>
            <a:r>
              <a:rPr lang="fr-FR" altLang="ja-JP" sz="1200">
                <a:solidFill>
                  <a:schemeClr val="bg1"/>
                </a:solidFill>
              </a:rPr>
              <a:t>Usinor-groupe Arcelor</a:t>
            </a:r>
          </a:p>
          <a:p>
            <a:r>
              <a:rPr lang="fr-FR" altLang="en-GR" sz="1200">
                <a:solidFill>
                  <a:schemeClr val="bg1"/>
                </a:solidFill>
                <a:hlinkClick r:id="rId9"/>
              </a:rPr>
              <a:t>www.archimetal.com</a:t>
            </a:r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  <a:p>
            <a:r>
              <a:rPr lang="fr-FR" altLang="en-GR" sz="1200">
                <a:solidFill>
                  <a:schemeClr val="bg1"/>
                </a:solidFill>
              </a:rPr>
              <a:t>. TEE / </a:t>
            </a:r>
            <a:r>
              <a:rPr lang="el-GR" altLang="en-GR" sz="1200">
                <a:solidFill>
                  <a:schemeClr val="bg1"/>
                </a:solidFill>
              </a:rPr>
              <a:t>Δομικά Υλικά </a:t>
            </a:r>
            <a:endParaRPr lang="fr-FR" altLang="en-GR" sz="1200">
              <a:solidFill>
                <a:schemeClr val="bg1"/>
              </a:solidFill>
            </a:endParaRPr>
          </a:p>
          <a:p>
            <a:r>
              <a:rPr lang="fr-FR" altLang="en-GR" sz="1200">
                <a:solidFill>
                  <a:schemeClr val="bg1"/>
                </a:solidFill>
                <a:hlinkClick r:id="rId10"/>
              </a:rPr>
              <a:t>http://portal.tee.gr/portal/page/portal/MATERIAL_GUIDES/METAL_KATASK</a:t>
            </a:r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  <a:p>
            <a:endParaRPr lang="fr-FR" altLang="en-GR" sz="1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1">
            <a:extLst>
              <a:ext uri="{FF2B5EF4-FFF2-40B4-BE49-F238E27FC236}">
                <a16:creationId xmlns:a16="http://schemas.microsoft.com/office/drawing/2014/main" id="{D9F88423-CFC8-32E0-18A3-E2A18BC3F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063" y="179388"/>
            <a:ext cx="8304212" cy="1052512"/>
          </a:xfrm>
        </p:spPr>
        <p:txBody>
          <a:bodyPr/>
          <a:lstStyle/>
          <a:p>
            <a:pPr algn="l" eaLnBrk="1" hangingPunct="1"/>
            <a:r>
              <a:rPr lang="el-GR" altLang="en-GR" sz="4900">
                <a:solidFill>
                  <a:srgbClr val="7AA2FF"/>
                </a:solidFill>
              </a:rPr>
              <a:t>ροπή αδράνειας </a:t>
            </a:r>
            <a:endParaRPr lang="en-US" altLang="en-GR">
              <a:solidFill>
                <a:srgbClr val="7AA2FF"/>
              </a:solidFill>
              <a:latin typeface="Verdana" panose="020B0604030504040204" pitchFamily="34" charset="0"/>
            </a:endParaRPr>
          </a:p>
        </p:txBody>
      </p:sp>
      <p:pic>
        <p:nvPicPr>
          <p:cNvPr id="177154" name="5 - Εικόνα" descr="Image 20.png">
            <a:extLst>
              <a:ext uri="{FF2B5EF4-FFF2-40B4-BE49-F238E27FC236}">
                <a16:creationId xmlns:a16="http://schemas.microsoft.com/office/drawing/2014/main" id="{A889C7A1-27E2-7143-ACB1-CC806C11E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068638"/>
            <a:ext cx="47529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Rectangle 1">
            <a:extLst>
              <a:ext uri="{FF2B5EF4-FFF2-40B4-BE49-F238E27FC236}">
                <a16:creationId xmlns:a16="http://schemas.microsoft.com/office/drawing/2014/main" id="{20C1CC6A-BE6F-9851-032F-7315CD73E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700213"/>
            <a:ext cx="720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GR" sz="1200">
                <a:solidFill>
                  <a:srgbClr val="99CC00"/>
                </a:solidFill>
                <a:cs typeface="Arial" panose="020B0604020202020204" pitchFamily="34" charset="0"/>
              </a:rPr>
              <a:t>Η ικανότητα ενός δοκαριού να αντισταθεί στην ροπή της κάμψης εξαρτάται από την ροπή αδράνειας της διατομής του.</a:t>
            </a:r>
          </a:p>
          <a:p>
            <a:r>
              <a:rPr lang="el-GR" altLang="en-GR" sz="1200">
                <a:solidFill>
                  <a:srgbClr val="FFFFFF"/>
                </a:solidFill>
                <a:cs typeface="Arial" panose="020B0604020202020204" pitchFamily="34" charset="0"/>
              </a:rPr>
              <a:t>Η ροπή αδράνειας (ή γωνιακή μάζα) είναι μέγεθος της μηχανικής και εκφράζει την κατανομή των υλικών σημείων ενός σώματος ως προς έναν άξονα περιστροφής </a:t>
            </a:r>
            <a:endParaRPr lang="en-US" altLang="en-GR" sz="1200">
              <a:solidFill>
                <a:srgbClr val="FFFFFF"/>
              </a:solidFill>
              <a:cs typeface="Arial" panose="020B0604020202020204" pitchFamily="34" charset="0"/>
            </a:endParaRPr>
          </a:p>
          <a:p>
            <a:r>
              <a:rPr lang="el-GR" altLang="en-GR" sz="1200">
                <a:solidFill>
                  <a:srgbClr val="FFFFFF"/>
                </a:solidFill>
                <a:cs typeface="Arial" panose="020B0604020202020204" pitchFamily="34" charset="0"/>
              </a:rPr>
              <a:t>Συμβολίζεται με Ι και έχει διαστάσεις kgr·m2. Υπολογίζεται ως άθροισμα γινομένων στοιχειωδών μαζών επί το τετράγωνο της αποστασής τους από έναν άξονα</a:t>
            </a:r>
            <a:endParaRPr lang="en-US" altLang="en-GR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14426</TotalTime>
  <Words>3902</Words>
  <Application>Microsoft Macintosh PowerPoint</Application>
  <PresentationFormat>On-screen Show (4:3)</PresentationFormat>
  <Paragraphs>717</Paragraphs>
  <Slides>82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Arial</vt:lpstr>
      <vt:lpstr>ＭＳ Ｐゴシック</vt:lpstr>
      <vt:lpstr>Verdana</vt:lpstr>
      <vt:lpstr>Gill Sans</vt:lpstr>
      <vt:lpstr>ヒラギノ角ゴ ProN W3</vt:lpstr>
      <vt:lpstr>Times</vt:lpstr>
      <vt:lpstr>Nouvelle présentation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ροπή αδράνειας </vt:lpstr>
      <vt:lpstr>ροπή αδράνειας </vt:lpstr>
      <vt:lpstr>ροπή αδράνειας </vt:lpstr>
      <vt:lpstr>ροπή αδράνειας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CRESSON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CRESSON</dc:creator>
  <cp:lastModifiedBy>REMY NICOLAS-MICHEL-PHILIPPE</cp:lastModifiedBy>
  <cp:revision>192</cp:revision>
  <cp:lastPrinted>2006-11-07T14:24:02Z</cp:lastPrinted>
  <dcterms:created xsi:type="dcterms:W3CDTF">2010-01-18T08:16:37Z</dcterms:created>
  <dcterms:modified xsi:type="dcterms:W3CDTF">2025-03-14T06:50:28Z</dcterms:modified>
</cp:coreProperties>
</file>