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0"/>
  </p:notesMasterIdLst>
  <p:handoutMasterIdLst>
    <p:handoutMasterId r:id="rId31"/>
  </p:handoutMasterIdLst>
  <p:sldIdLst>
    <p:sldId id="616" r:id="rId2"/>
    <p:sldId id="617" r:id="rId3"/>
    <p:sldId id="574" r:id="rId4"/>
    <p:sldId id="575" r:id="rId5"/>
    <p:sldId id="576" r:id="rId6"/>
    <p:sldId id="577" r:id="rId7"/>
    <p:sldId id="604" r:id="rId8"/>
    <p:sldId id="578" r:id="rId9"/>
    <p:sldId id="579" r:id="rId10"/>
    <p:sldId id="599" r:id="rId11"/>
    <p:sldId id="605" r:id="rId12"/>
    <p:sldId id="600" r:id="rId13"/>
    <p:sldId id="606" r:id="rId14"/>
    <p:sldId id="601" r:id="rId15"/>
    <p:sldId id="607" r:id="rId16"/>
    <p:sldId id="608" r:id="rId17"/>
    <p:sldId id="609" r:id="rId18"/>
    <p:sldId id="595" r:id="rId19"/>
    <p:sldId id="596" r:id="rId20"/>
    <p:sldId id="597" r:id="rId21"/>
    <p:sldId id="610" r:id="rId22"/>
    <p:sldId id="611" r:id="rId23"/>
    <p:sldId id="612" r:id="rId24"/>
    <p:sldId id="613" r:id="rId25"/>
    <p:sldId id="614" r:id="rId26"/>
    <p:sldId id="615" r:id="rId27"/>
    <p:sldId id="602" r:id="rId28"/>
    <p:sldId id="61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28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Συντάκτης" initials="Α"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85" autoAdjust="0"/>
    <p:restoredTop sz="76455" autoAdjust="0"/>
  </p:normalViewPr>
  <p:slideViewPr>
    <p:cSldViewPr>
      <p:cViewPr varScale="1">
        <p:scale>
          <a:sx n="82" d="100"/>
          <a:sy n="82" d="100"/>
        </p:scale>
        <p:origin x="846" y="78"/>
      </p:cViewPr>
      <p:guideLst>
        <p:guide orient="horz" pos="1008"/>
        <p:guide pos="288"/>
      </p:guideLst>
    </p:cSldViewPr>
  </p:slideViewPr>
  <p:outlineViewPr>
    <p:cViewPr>
      <p:scale>
        <a:sx n="33" d="100"/>
        <a:sy n="33" d="100"/>
      </p:scale>
      <p:origin x="0" y="47250"/>
    </p:cViewPr>
  </p:outlineViewPr>
  <p:notesTextViewPr>
    <p:cViewPr>
      <p:scale>
        <a:sx n="1" d="1"/>
        <a:sy n="1" d="1"/>
      </p:scale>
      <p:origin x="0" y="0"/>
    </p:cViewPr>
  </p:notesTextViewPr>
  <p:sorterViewPr>
    <p:cViewPr>
      <p:scale>
        <a:sx n="100" d="100"/>
        <a:sy n="100" d="100"/>
      </p:scale>
      <p:origin x="0" y="-360"/>
    </p:cViewPr>
  </p:sorterViewPr>
  <p:notesViewPr>
    <p:cSldViewPr>
      <p:cViewPr>
        <p:scale>
          <a:sx n="150" d="100"/>
          <a:sy n="150" d="100"/>
        </p:scale>
        <p:origin x="2388" y="-35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9/3/2018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9/3/2018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1955654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Υπάρχουν δωρεάν</a:t>
            </a:r>
            <a:r>
              <a:rPr lang="el-GR" sz="1200" kern="1200" baseline="0" dirty="0">
                <a:solidFill>
                  <a:schemeClr val="tx1"/>
                </a:solidFill>
                <a:effectLst/>
                <a:latin typeface="+mn-lt"/>
                <a:ea typeface="+mn-ea"/>
                <a:cs typeface="+mn-cs"/>
              </a:rPr>
              <a:t> λογισμικά για την</a:t>
            </a:r>
            <a:r>
              <a:rPr lang="en-US" sz="1200" kern="1200" dirty="0">
                <a:solidFill>
                  <a:schemeClr val="tx1"/>
                </a:solidFill>
                <a:effectLst/>
                <a:latin typeface="+mn-lt"/>
                <a:ea typeface="+mn-ea"/>
                <a:cs typeface="+mn-cs"/>
              </a:rPr>
              <a:t> Kindle </a:t>
            </a:r>
            <a:r>
              <a:rPr lang="el-GR" sz="1200" kern="1200" dirty="0">
                <a:solidFill>
                  <a:schemeClr val="tx1"/>
                </a:solidFill>
                <a:effectLst/>
                <a:latin typeface="+mn-lt"/>
                <a:ea typeface="+mn-ea"/>
                <a:cs typeface="+mn-cs"/>
              </a:rPr>
              <a:t>και</a:t>
            </a:r>
            <a:r>
              <a:rPr lang="el-GR" sz="1200" kern="1200" baseline="0" dirty="0">
                <a:solidFill>
                  <a:schemeClr val="tx1"/>
                </a:solidFill>
                <a:effectLst/>
                <a:latin typeface="+mn-lt"/>
                <a:ea typeface="+mn-ea"/>
                <a:cs typeface="+mn-cs"/>
              </a:rPr>
              <a:t> τη</a:t>
            </a:r>
            <a:r>
              <a:rPr lang="en-US" sz="1200" kern="1200" dirty="0">
                <a:solidFill>
                  <a:schemeClr val="tx1"/>
                </a:solidFill>
                <a:effectLst/>
                <a:latin typeface="+mn-lt"/>
                <a:ea typeface="+mn-ea"/>
                <a:cs typeface="+mn-cs"/>
              </a:rPr>
              <a:t> NOOK </a:t>
            </a:r>
            <a:r>
              <a:rPr lang="el-GR" sz="1200" kern="1200" dirty="0">
                <a:solidFill>
                  <a:schemeClr val="tx1"/>
                </a:solidFill>
                <a:effectLst/>
                <a:latin typeface="+mn-lt"/>
                <a:ea typeface="+mn-ea"/>
                <a:cs typeface="+mn-cs"/>
              </a:rPr>
              <a:t>που</a:t>
            </a:r>
            <a:r>
              <a:rPr lang="el-GR" sz="1200" kern="1200" baseline="0" dirty="0">
                <a:solidFill>
                  <a:schemeClr val="tx1"/>
                </a:solidFill>
                <a:effectLst/>
                <a:latin typeface="+mn-lt"/>
                <a:ea typeface="+mn-ea"/>
                <a:cs typeface="+mn-cs"/>
              </a:rPr>
              <a:t> λειτουργούν τόσο σε</a:t>
            </a:r>
            <a:r>
              <a:rPr lang="en-US" sz="1200" kern="1200" dirty="0">
                <a:solidFill>
                  <a:schemeClr val="tx1"/>
                </a:solidFill>
                <a:effectLst/>
                <a:latin typeface="+mn-lt"/>
                <a:ea typeface="+mn-ea"/>
                <a:cs typeface="+mn-cs"/>
              </a:rPr>
              <a:t> PC </a:t>
            </a:r>
            <a:r>
              <a:rPr lang="el-GR" sz="1200" kern="1200" dirty="0">
                <a:solidFill>
                  <a:schemeClr val="tx1"/>
                </a:solidFill>
                <a:effectLst/>
                <a:latin typeface="+mn-lt"/>
                <a:ea typeface="+mn-ea"/>
                <a:cs typeface="+mn-cs"/>
              </a:rPr>
              <a:t>όσο</a:t>
            </a:r>
            <a:r>
              <a:rPr lang="el-GR" sz="1200" kern="1200" baseline="0" dirty="0">
                <a:solidFill>
                  <a:schemeClr val="tx1"/>
                </a:solidFill>
                <a:effectLst/>
                <a:latin typeface="+mn-lt"/>
                <a:ea typeface="+mn-ea"/>
                <a:cs typeface="+mn-cs"/>
              </a:rPr>
              <a:t> και σε υπολογιστές της</a:t>
            </a:r>
            <a:r>
              <a:rPr lang="en-US" sz="1200" kern="1200" dirty="0">
                <a:solidFill>
                  <a:schemeClr val="tx1"/>
                </a:solidFill>
                <a:effectLst/>
                <a:latin typeface="+mn-lt"/>
                <a:ea typeface="+mn-ea"/>
                <a:cs typeface="+mn-cs"/>
              </a:rPr>
              <a:t> Apple. </a:t>
            </a:r>
            <a:r>
              <a:rPr lang="el-GR" sz="1200" kern="1200" dirty="0">
                <a:solidFill>
                  <a:schemeClr val="tx1"/>
                </a:solidFill>
                <a:effectLst/>
                <a:latin typeface="+mn-lt"/>
                <a:ea typeface="+mn-ea"/>
                <a:cs typeface="+mn-cs"/>
              </a:rPr>
              <a:t>Μπορείτε</a:t>
            </a:r>
            <a:r>
              <a:rPr lang="el-GR" sz="1200" kern="1200" baseline="0" dirty="0">
                <a:solidFill>
                  <a:schemeClr val="tx1"/>
                </a:solidFill>
                <a:effectLst/>
                <a:latin typeface="+mn-lt"/>
                <a:ea typeface="+mn-ea"/>
                <a:cs typeface="+mn-cs"/>
              </a:rPr>
              <a:t> να κατεβάσετε κείμενα και να τα διαβάσετε ως αρχείο</a:t>
            </a:r>
            <a:r>
              <a:rPr lang="en-US" sz="1200" kern="1200" dirty="0">
                <a:solidFill>
                  <a:schemeClr val="tx1"/>
                </a:solidFill>
                <a:effectLst/>
                <a:latin typeface="+mn-lt"/>
                <a:ea typeface="+mn-ea"/>
                <a:cs typeface="+mn-cs"/>
              </a:rPr>
              <a:t> PDF </a:t>
            </a:r>
            <a:r>
              <a:rPr lang="el-GR" sz="1200" kern="1200" dirty="0">
                <a:solidFill>
                  <a:schemeClr val="tx1"/>
                </a:solidFill>
                <a:effectLst/>
                <a:latin typeface="+mn-lt"/>
                <a:ea typeface="+mn-ea"/>
                <a:cs typeface="+mn-cs"/>
              </a:rPr>
              <a:t>ή</a:t>
            </a:r>
            <a:r>
              <a:rPr lang="el-GR" sz="1200" kern="1200" baseline="0" dirty="0">
                <a:solidFill>
                  <a:schemeClr val="tx1"/>
                </a:solidFill>
                <a:effectLst/>
                <a:latin typeface="+mn-lt"/>
                <a:ea typeface="+mn-ea"/>
                <a:cs typeface="+mn-cs"/>
              </a:rPr>
              <a:t> με τη χρήση προγραμμάτων περιήγησης</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Υπάρχουν πολλοί προμηθευτές που συσχετίζονται με συσκευές ανάγνωσης ηλεκτρονικών βιβλίων</a:t>
            </a:r>
            <a:r>
              <a:rPr lang="en-US"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Amazon </a:t>
            </a:r>
            <a:r>
              <a:rPr lang="el-GR" sz="1200" kern="1200" dirty="0">
                <a:solidFill>
                  <a:schemeClr val="tx1"/>
                </a:solidFill>
                <a:effectLst/>
                <a:latin typeface="+mn-lt"/>
                <a:ea typeface="+mn-ea"/>
                <a:cs typeface="+mn-cs"/>
              </a:rPr>
              <a:t>πουλάει</a:t>
            </a:r>
            <a:r>
              <a:rPr lang="el-GR" sz="1200" kern="1200" baseline="0" dirty="0">
                <a:solidFill>
                  <a:schemeClr val="tx1"/>
                </a:solidFill>
                <a:effectLst/>
                <a:latin typeface="+mn-lt"/>
                <a:ea typeface="+mn-ea"/>
                <a:cs typeface="+mn-cs"/>
              </a:rPr>
              <a:t> τη συσκευή</a:t>
            </a:r>
            <a:r>
              <a:rPr lang="en-US" sz="1200" kern="1200" dirty="0">
                <a:solidFill>
                  <a:schemeClr val="tx1"/>
                </a:solidFill>
                <a:effectLst/>
                <a:latin typeface="+mn-lt"/>
                <a:ea typeface="+mn-ea"/>
                <a:cs typeface="+mn-cs"/>
              </a:rPr>
              <a:t> Kindle.</a:t>
            </a: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Η </a:t>
            </a:r>
            <a:r>
              <a:rPr lang="en-US" sz="1200" kern="1200" dirty="0">
                <a:solidFill>
                  <a:schemeClr val="tx1"/>
                </a:solidFill>
                <a:effectLst/>
                <a:latin typeface="+mn-lt"/>
                <a:ea typeface="+mn-ea"/>
                <a:cs typeface="+mn-cs"/>
              </a:rPr>
              <a:t>Barnes </a:t>
            </a:r>
            <a:r>
              <a:rPr lang="el-GR" sz="1200" kern="1200" dirty="0">
                <a:solidFill>
                  <a:schemeClr val="tx1"/>
                </a:solidFill>
                <a:effectLst/>
                <a:latin typeface="+mn-lt"/>
                <a:ea typeface="+mn-ea"/>
                <a:cs typeface="+mn-cs"/>
              </a:rPr>
              <a:t>και</a:t>
            </a:r>
            <a:r>
              <a:rPr lang="en-US" sz="1200" kern="1200" dirty="0">
                <a:solidFill>
                  <a:schemeClr val="tx1"/>
                </a:solidFill>
                <a:effectLst/>
                <a:latin typeface="+mn-lt"/>
                <a:ea typeface="+mn-ea"/>
                <a:cs typeface="+mn-cs"/>
              </a:rPr>
              <a:t> Noble </a:t>
            </a:r>
            <a:r>
              <a:rPr lang="el-GR" sz="1200" kern="1200" dirty="0">
                <a:solidFill>
                  <a:schemeClr val="tx1"/>
                </a:solidFill>
                <a:effectLst/>
                <a:latin typeface="+mn-lt"/>
                <a:ea typeface="+mn-ea"/>
                <a:cs typeface="+mn-cs"/>
              </a:rPr>
              <a:t>πουλάει</a:t>
            </a:r>
            <a:r>
              <a:rPr lang="el-GR" sz="1200" kern="1200" baseline="0" dirty="0">
                <a:solidFill>
                  <a:schemeClr val="tx1"/>
                </a:solidFill>
                <a:effectLst/>
                <a:latin typeface="+mn-lt"/>
                <a:ea typeface="+mn-ea"/>
                <a:cs typeface="+mn-cs"/>
              </a:rPr>
              <a:t> τη</a:t>
            </a:r>
            <a:r>
              <a:rPr lang="en-US" sz="1200" kern="1200" dirty="0">
                <a:solidFill>
                  <a:schemeClr val="tx1"/>
                </a:solidFill>
                <a:effectLst/>
                <a:latin typeface="+mn-lt"/>
                <a:ea typeface="+mn-ea"/>
                <a:cs typeface="+mn-cs"/>
              </a:rPr>
              <a:t> NOOK.</a:t>
            </a: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Το</a:t>
            </a:r>
            <a:r>
              <a:rPr lang="en-US" sz="1200" kern="1200" dirty="0">
                <a:solidFill>
                  <a:schemeClr val="tx1"/>
                </a:solidFill>
                <a:effectLst/>
                <a:latin typeface="+mn-lt"/>
                <a:ea typeface="+mn-ea"/>
                <a:cs typeface="+mn-cs"/>
              </a:rPr>
              <a:t> Gutenberg</a:t>
            </a:r>
            <a:r>
              <a:rPr lang="el-GR" sz="1200" kern="1200" baseline="0" dirty="0">
                <a:solidFill>
                  <a:schemeClr val="tx1"/>
                </a:solidFill>
                <a:effectLst/>
                <a:latin typeface="+mn-lt"/>
                <a:ea typeface="+mn-ea"/>
                <a:cs typeface="+mn-cs"/>
              </a:rPr>
              <a:t> είναι ένας </a:t>
            </a:r>
            <a:r>
              <a:rPr lang="el-GR" sz="1200" kern="1200" baseline="0" dirty="0" err="1">
                <a:solidFill>
                  <a:schemeClr val="tx1"/>
                </a:solidFill>
                <a:effectLst/>
                <a:latin typeface="+mn-lt"/>
                <a:ea typeface="+mn-ea"/>
                <a:cs typeface="+mn-cs"/>
              </a:rPr>
              <a:t>ιστότοπος</a:t>
            </a:r>
            <a:r>
              <a:rPr lang="el-GR" sz="1200" kern="1200" baseline="0" dirty="0">
                <a:solidFill>
                  <a:schemeClr val="tx1"/>
                </a:solidFill>
                <a:effectLst/>
                <a:latin typeface="+mn-lt"/>
                <a:ea typeface="+mn-ea"/>
                <a:cs typeface="+mn-cs"/>
              </a:rPr>
              <a:t> με μια συλλογή</a:t>
            </a:r>
            <a:r>
              <a:rPr lang="en-US" sz="1200" kern="1200" dirty="0">
                <a:solidFill>
                  <a:schemeClr val="tx1"/>
                </a:solidFill>
                <a:effectLst/>
                <a:latin typeface="+mn-lt"/>
                <a:ea typeface="+mn-ea"/>
                <a:cs typeface="+mn-cs"/>
              </a:rPr>
              <a:t> 42</a:t>
            </a:r>
            <a:r>
              <a:rPr lang="el-GR"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000 </a:t>
            </a:r>
            <a:r>
              <a:rPr lang="el-GR" sz="1200" kern="1200" dirty="0">
                <a:solidFill>
                  <a:schemeClr val="tx1"/>
                </a:solidFill>
                <a:effectLst/>
                <a:latin typeface="+mn-lt"/>
                <a:ea typeface="+mn-ea"/>
                <a:cs typeface="+mn-cs"/>
              </a:rPr>
              <a:t>δωρεάν</a:t>
            </a:r>
            <a:r>
              <a:rPr lang="el-GR" sz="1200" kern="1200" baseline="0" dirty="0">
                <a:solidFill>
                  <a:schemeClr val="tx1"/>
                </a:solidFill>
                <a:effectLst/>
                <a:latin typeface="+mn-lt"/>
                <a:ea typeface="+mn-ea"/>
                <a:cs typeface="+mn-cs"/>
              </a:rPr>
              <a:t> βιβλίων</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Η </a:t>
            </a:r>
            <a:r>
              <a:rPr lang="el-GR" sz="1200" kern="1200" dirty="0" err="1">
                <a:solidFill>
                  <a:schemeClr val="tx1"/>
                </a:solidFill>
                <a:effectLst/>
                <a:latin typeface="+mn-lt"/>
                <a:ea typeface="+mn-ea"/>
                <a:cs typeface="+mn-cs"/>
              </a:rPr>
              <a:t>αυτοέκδοση</a:t>
            </a:r>
            <a:r>
              <a:rPr lang="el-GR" sz="1200" kern="1200" dirty="0">
                <a:solidFill>
                  <a:schemeClr val="tx1"/>
                </a:solidFill>
                <a:effectLst/>
                <a:latin typeface="+mn-lt"/>
                <a:ea typeface="+mn-ea"/>
                <a:cs typeface="+mn-cs"/>
              </a:rPr>
              <a:t> είναι πολύ πιο εύκολη στην εποχή των ψηφιακών κειμένων</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11</a:t>
            </a:fld>
            <a:endParaRPr lang="en-US" dirty="0"/>
          </a:p>
        </p:txBody>
      </p:sp>
    </p:spTree>
    <p:extLst>
      <p:ext uri="{BB962C8B-B14F-4D97-AF65-F5344CB8AC3E}">
        <p14:creationId xmlns:p14="http://schemas.microsoft.com/office/powerpoint/2010/main" val="1878245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sz="1200" b="0" u="none" strike="noStrike" kern="1200" baseline="0" dirty="0">
                <a:solidFill>
                  <a:schemeClr val="tx1"/>
                </a:solidFill>
                <a:latin typeface="+mn-lt"/>
                <a:ea typeface="+mn-ea"/>
                <a:cs typeface="+mn-cs"/>
              </a:rPr>
              <a:t>Για να γίνει εγγραφή ψηφιακής μουσικής, τα ηχητικά σήματα που δημιουργούνται από τα μουσικά όργανα πρέπει να μετατραπούν σε μια ακολουθία από ψηφιακές πληροφορίες μέσω ενός μετατροπέα αναλογικού σήματος σε ψηφιακό (</a:t>
            </a:r>
            <a:r>
              <a:rPr lang="el-GR" sz="1200" b="0" u="none" strike="noStrike" kern="1200" baseline="0" dirty="0" err="1">
                <a:solidFill>
                  <a:schemeClr val="tx1"/>
                </a:solidFill>
                <a:latin typeface="+mn-lt"/>
                <a:ea typeface="+mn-ea"/>
                <a:cs typeface="+mn-cs"/>
              </a:rPr>
              <a:t>analog</a:t>
            </a:r>
            <a:r>
              <a:rPr lang="el-GR" sz="1200" b="0" u="none" strike="noStrike" kern="1200" baseline="0" dirty="0">
                <a:solidFill>
                  <a:schemeClr val="tx1"/>
                </a:solidFill>
                <a:latin typeface="+mn-lt"/>
                <a:ea typeface="+mn-ea"/>
                <a:cs typeface="+mn-cs"/>
              </a:rPr>
              <a:t>-</a:t>
            </a:r>
            <a:r>
              <a:rPr lang="el-GR" sz="1200" b="0" u="none" strike="noStrike" kern="1200" baseline="0" dirty="0" err="1">
                <a:solidFill>
                  <a:schemeClr val="tx1"/>
                </a:solidFill>
                <a:latin typeface="+mn-lt"/>
                <a:ea typeface="+mn-ea"/>
                <a:cs typeface="+mn-cs"/>
              </a:rPr>
              <a:t>to</a:t>
            </a:r>
            <a:r>
              <a:rPr lang="el-GR" sz="1200" b="0" u="none" strike="noStrike" kern="1200" baseline="0" dirty="0">
                <a:solidFill>
                  <a:schemeClr val="tx1"/>
                </a:solidFill>
                <a:latin typeface="+mn-lt"/>
                <a:ea typeface="+mn-ea"/>
                <a:cs typeface="+mn-cs"/>
              </a:rPr>
              <a:t>-</a:t>
            </a:r>
            <a:r>
              <a:rPr lang="el-GR" sz="1200" b="0" u="none" strike="noStrike" kern="1200" baseline="0" dirty="0" err="1">
                <a:solidFill>
                  <a:schemeClr val="tx1"/>
                </a:solidFill>
                <a:latin typeface="+mn-lt"/>
                <a:ea typeface="+mn-ea"/>
                <a:cs typeface="+mn-cs"/>
              </a:rPr>
              <a:t>digital</a:t>
            </a:r>
            <a:r>
              <a:rPr lang="el-GR" sz="1200" b="0" u="none" strike="noStrike" kern="1200" baseline="0" dirty="0">
                <a:solidFill>
                  <a:schemeClr val="tx1"/>
                </a:solidFill>
                <a:latin typeface="+mn-lt"/>
                <a:ea typeface="+mn-ea"/>
                <a:cs typeface="+mn-cs"/>
              </a:rPr>
              <a:t> </a:t>
            </a:r>
            <a:r>
              <a:rPr lang="el-GR" sz="1200" b="0" u="none" strike="noStrike" kern="1200" baseline="0" dirty="0" err="1">
                <a:solidFill>
                  <a:schemeClr val="tx1"/>
                </a:solidFill>
                <a:latin typeface="+mn-lt"/>
                <a:ea typeface="+mn-ea"/>
                <a:cs typeface="+mn-cs"/>
              </a:rPr>
              <a:t>converter</a:t>
            </a:r>
            <a:r>
              <a:rPr lang="el-GR" sz="1200" b="0" u="none" strike="noStrike" kern="1200" baseline="0" dirty="0">
                <a:solidFill>
                  <a:schemeClr val="tx1"/>
                </a:solidFill>
                <a:latin typeface="+mn-lt"/>
                <a:ea typeface="+mn-ea"/>
                <a:cs typeface="+mn-cs"/>
              </a:rPr>
              <a:t> – ADC). </a:t>
            </a:r>
            <a:endParaRPr lang="en-US" sz="1200" b="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l-GR" sz="1200" b="0" u="none" strike="noStrike" kern="1200" baseline="0" dirty="0">
                <a:solidFill>
                  <a:schemeClr val="tx1"/>
                </a:solidFill>
                <a:latin typeface="+mn-lt"/>
                <a:ea typeface="+mn-ea"/>
                <a:cs typeface="+mn-cs"/>
              </a:rPr>
              <a:t>Ο ρυθμός δειγματοληψίας (</a:t>
            </a:r>
            <a:r>
              <a:rPr lang="el-GR" sz="1200" b="0" u="none" strike="noStrike" kern="1200" baseline="0" dirty="0" err="1">
                <a:solidFill>
                  <a:schemeClr val="tx1"/>
                </a:solidFill>
                <a:latin typeface="+mn-lt"/>
                <a:ea typeface="+mn-ea"/>
                <a:cs typeface="+mn-cs"/>
              </a:rPr>
              <a:t>sampling</a:t>
            </a:r>
            <a:r>
              <a:rPr lang="el-GR" sz="1200" b="0" u="none" strike="noStrike" kern="1200" baseline="0" dirty="0">
                <a:solidFill>
                  <a:schemeClr val="tx1"/>
                </a:solidFill>
                <a:latin typeface="+mn-lt"/>
                <a:ea typeface="+mn-ea"/>
                <a:cs typeface="+mn-cs"/>
              </a:rPr>
              <a:t> </a:t>
            </a:r>
            <a:r>
              <a:rPr lang="el-GR" sz="1200" b="0" u="none" strike="noStrike" kern="1200" baseline="0" dirty="0" err="1">
                <a:solidFill>
                  <a:schemeClr val="tx1"/>
                </a:solidFill>
                <a:latin typeface="+mn-lt"/>
                <a:ea typeface="+mn-ea"/>
                <a:cs typeface="+mn-cs"/>
              </a:rPr>
              <a:t>rate</a:t>
            </a:r>
            <a:r>
              <a:rPr lang="el-GR" sz="1200" b="0" u="none" strike="noStrike" kern="1200" baseline="0" dirty="0">
                <a:solidFill>
                  <a:schemeClr val="tx1"/>
                </a:solidFill>
                <a:latin typeface="+mn-lt"/>
                <a:ea typeface="+mn-ea"/>
                <a:cs typeface="+mn-cs"/>
              </a:rPr>
              <a:t>) προσδιορίζει τον αριθμό των φορών που </a:t>
            </a:r>
            <a:r>
              <a:rPr lang="el-GR" sz="1200" b="0" u="none" strike="noStrike" kern="1200" baseline="0" dirty="0" err="1">
                <a:solidFill>
                  <a:schemeClr val="tx1"/>
                </a:solidFill>
                <a:latin typeface="+mn-lt"/>
                <a:ea typeface="+mn-ea"/>
                <a:cs typeface="+mn-cs"/>
              </a:rPr>
              <a:t>δειγματοληπτείται</a:t>
            </a:r>
            <a:r>
              <a:rPr lang="el-GR" sz="1200" b="0" u="none" strike="noStrike" kern="1200" baseline="0" dirty="0">
                <a:solidFill>
                  <a:schemeClr val="tx1"/>
                </a:solidFill>
                <a:latin typeface="+mn-lt"/>
                <a:ea typeface="+mn-ea"/>
                <a:cs typeface="+mn-cs"/>
              </a:rPr>
              <a:t> το αναλογικό σήμα κάθε δευτερόλεπτο. </a:t>
            </a:r>
            <a:endParaRPr lang="en-US" sz="1200" b="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l-GR" sz="1200" b="0" u="none" strike="noStrike" kern="1200" baseline="0" dirty="0">
                <a:solidFill>
                  <a:schemeClr val="tx1"/>
                </a:solidFill>
                <a:latin typeface="+mn-lt"/>
                <a:ea typeface="+mn-ea"/>
                <a:cs typeface="+mn-cs"/>
              </a:rPr>
              <a:t>Υπάρχουν διάφοροι τύποι αρχείων που χρησιμοποιούνται για την αποθήκευσης ψηφιακής μουσικής και βίντεο, όπως</a:t>
            </a:r>
            <a:r>
              <a:rPr lang="en-US" sz="1200" b="0" u="none" strike="noStrike" kern="1200" baseline="0" dirty="0">
                <a:solidFill>
                  <a:schemeClr val="tx1"/>
                </a:solidFill>
                <a:latin typeface="+mn-lt"/>
                <a:ea typeface="+mn-ea"/>
                <a:cs typeface="+mn-cs"/>
              </a:rPr>
              <a:t> MP3, AAC, WMA, DivX, MPEG-4, WMV</a:t>
            </a:r>
            <a:r>
              <a:rPr lang="el-GR" sz="1200" b="0" u="none" strike="noStrike" kern="1200" baseline="0" dirty="0">
                <a:solidFill>
                  <a:schemeClr val="tx1"/>
                </a:solidFill>
                <a:latin typeface="+mn-lt"/>
                <a:ea typeface="+mn-ea"/>
                <a:cs typeface="+mn-cs"/>
              </a:rPr>
              <a:t> και</a:t>
            </a:r>
            <a:r>
              <a:rPr lang="en-US" sz="1200" b="0" u="none" strike="noStrike" kern="1200" baseline="0" dirty="0">
                <a:solidFill>
                  <a:schemeClr val="tx1"/>
                </a:solidFill>
                <a:latin typeface="+mn-lt"/>
                <a:ea typeface="+mn-ea"/>
                <a:cs typeface="+mn-cs"/>
              </a:rPr>
              <a:t> XviD. </a:t>
            </a:r>
            <a:r>
              <a:rPr lang="el-GR" sz="1200" b="0" u="none" strike="noStrike" kern="1200" baseline="0" dirty="0">
                <a:solidFill>
                  <a:schemeClr val="tx1"/>
                </a:solidFill>
                <a:latin typeface="+mn-lt"/>
                <a:ea typeface="+mn-ea"/>
                <a:cs typeface="+mn-cs"/>
              </a:rPr>
              <a:t>Όλοι ανταγωνίζονται στην ποιότητα και τη συμπίεση ήχου και βίντεο, με τη δεύτερη ιδιότητα να έχει σχέση με το πόσο μικρό μπορεί να γίνει ένα αρχείο, χωρίς όμως να μειώνεται σημαντικά η ποιότητα της αναπαραγωγής. </a:t>
            </a:r>
            <a:endParaRPr lang="en-US" sz="1200" b="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l-GR" sz="1200" b="0" u="none" strike="noStrike" kern="1200" baseline="0" dirty="0">
                <a:solidFill>
                  <a:schemeClr val="tx1"/>
                </a:solidFill>
                <a:latin typeface="+mn-lt"/>
                <a:ea typeface="+mn-ea"/>
                <a:cs typeface="+mn-cs"/>
              </a:rPr>
              <a:t>Μετατροπή </a:t>
            </a:r>
            <a:r>
              <a:rPr lang="en-US" sz="1200" b="0" u="none" strike="noStrike" kern="1200" baseline="0" dirty="0">
                <a:solidFill>
                  <a:schemeClr val="tx1"/>
                </a:solidFill>
                <a:latin typeface="+mn-lt"/>
                <a:ea typeface="+mn-ea"/>
                <a:cs typeface="+mn-cs"/>
              </a:rPr>
              <a:t>(ripping) </a:t>
            </a:r>
            <a:r>
              <a:rPr lang="el-GR" sz="1200" b="0" u="none" strike="noStrike" kern="1200" baseline="0" dirty="0">
                <a:solidFill>
                  <a:schemeClr val="tx1"/>
                </a:solidFill>
                <a:latin typeface="+mn-lt"/>
                <a:ea typeface="+mn-ea"/>
                <a:cs typeface="+mn-cs"/>
              </a:rPr>
              <a:t>είναι η διαδικασία μετατροπής ενός τραγουδιού από  ένα</a:t>
            </a:r>
            <a:r>
              <a:rPr lang="en-US" sz="1200" b="0" u="none" strike="noStrike" kern="1200" baseline="0" dirty="0">
                <a:solidFill>
                  <a:schemeClr val="tx1"/>
                </a:solidFill>
                <a:latin typeface="+mn-lt"/>
                <a:ea typeface="+mn-ea"/>
                <a:cs typeface="+mn-cs"/>
              </a:rPr>
              <a:t> CD </a:t>
            </a:r>
            <a:r>
              <a:rPr lang="el-GR" sz="1200" b="0" u="none" strike="noStrike" kern="1200" baseline="0" dirty="0">
                <a:solidFill>
                  <a:schemeClr val="tx1"/>
                </a:solidFill>
                <a:latin typeface="+mn-lt"/>
                <a:ea typeface="+mn-ea"/>
                <a:cs typeface="+mn-cs"/>
              </a:rPr>
              <a:t>σε ένα αρχείο</a:t>
            </a:r>
            <a:r>
              <a:rPr lang="en-US" sz="1200" b="0" u="none" strike="noStrike" kern="1200" baseline="0" dirty="0">
                <a:solidFill>
                  <a:schemeClr val="tx1"/>
                </a:solidFill>
                <a:latin typeface="+mn-lt"/>
                <a:ea typeface="+mn-ea"/>
                <a:cs typeface="+mn-cs"/>
              </a:rPr>
              <a:t> MP3.</a:t>
            </a:r>
          </a:p>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Για να μεταφέρετε μεγάλους όγκους δεδομένων ανάμεσα στον υπολογιστή σας και τη συσκευή αναπαραγωγής μουσικής</a:t>
            </a:r>
            <a:r>
              <a:rPr lang="en-US" sz="1200" b="0" i="0" u="none" strike="noStrike" kern="1200" baseline="0" dirty="0">
                <a:solidFill>
                  <a:schemeClr val="tx1"/>
                </a:solidFill>
                <a:latin typeface="+mn-lt"/>
                <a:ea typeface="+mn-ea"/>
                <a:cs typeface="+mn-cs"/>
              </a:rPr>
              <a:t>, </a:t>
            </a:r>
            <a:r>
              <a:rPr lang="el-GR" sz="1200" b="0" i="0" u="none" strike="noStrike" kern="1200" baseline="0" dirty="0">
                <a:solidFill>
                  <a:schemeClr val="tx1"/>
                </a:solidFill>
                <a:latin typeface="+mn-lt"/>
                <a:ea typeface="+mn-ea"/>
                <a:cs typeface="+mn-cs"/>
              </a:rPr>
              <a:t>μπορείτε να συνδέσετε τις συσκευές χρησιμοποιώντας μια θύρα</a:t>
            </a:r>
            <a:r>
              <a:rPr lang="en-US" sz="1200" b="0" i="0" u="none" strike="noStrike" kern="1200" baseline="0" dirty="0">
                <a:solidFill>
                  <a:schemeClr val="tx1"/>
                </a:solidFill>
                <a:latin typeface="+mn-lt"/>
                <a:ea typeface="+mn-ea"/>
                <a:cs typeface="+mn-cs"/>
              </a:rPr>
              <a:t> USB. </a:t>
            </a:r>
            <a:r>
              <a:rPr lang="el-GR" sz="1200" b="0" i="0" u="none" strike="noStrike" kern="1200" baseline="0" dirty="0">
                <a:solidFill>
                  <a:schemeClr val="tx1"/>
                </a:solidFill>
                <a:latin typeface="+mn-lt"/>
                <a:ea typeface="+mn-ea"/>
                <a:cs typeface="+mn-cs"/>
              </a:rPr>
              <a:t>Υπάρχουν υπηρεσίες </a:t>
            </a:r>
            <a:r>
              <a:rPr lang="el-GR" sz="1200" b="0" i="0" u="none" strike="noStrike" kern="1200" baseline="0" dirty="0" err="1">
                <a:solidFill>
                  <a:schemeClr val="tx1"/>
                </a:solidFill>
                <a:latin typeface="+mn-lt"/>
                <a:ea typeface="+mn-ea"/>
                <a:cs typeface="+mn-cs"/>
              </a:rPr>
              <a:t>cloud</a:t>
            </a:r>
            <a:r>
              <a:rPr lang="el-GR" sz="1200" b="0" i="0" u="none" strike="noStrike" kern="1200" baseline="0" dirty="0">
                <a:solidFill>
                  <a:schemeClr val="tx1"/>
                </a:solidFill>
                <a:latin typeface="+mn-lt"/>
                <a:ea typeface="+mn-ea"/>
                <a:cs typeface="+mn-cs"/>
              </a:rPr>
              <a:t> οι οποίες προωθούν αυτόματα τη μουσική στη φορητή συσκευή σας</a:t>
            </a:r>
            <a:r>
              <a:rPr lang="en-US" sz="1200" b="0" i="0" u="none" strike="noStrike" kern="1200" baseline="0" dirty="0">
                <a:solidFill>
                  <a:schemeClr val="tx1"/>
                </a:solidFill>
                <a:latin typeface="+mn-lt"/>
                <a:ea typeface="+mn-ea"/>
                <a:cs typeface="+mn-cs"/>
              </a:rPr>
              <a:t>.</a:t>
            </a:r>
            <a:endParaRPr lang="en-US" sz="1200" b="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12</a:t>
            </a:fld>
            <a:endParaRPr lang="en-US" dirty="0"/>
          </a:p>
        </p:txBody>
      </p:sp>
    </p:spTree>
    <p:extLst>
      <p:ext uri="{BB962C8B-B14F-4D97-AF65-F5344CB8AC3E}">
        <p14:creationId xmlns:p14="http://schemas.microsoft.com/office/powerpoint/2010/main" val="2588457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buFont typeface="Arial" panose="020B0604020202020204" pitchFamily="34" charset="0"/>
              <a:buChar char="•"/>
            </a:pPr>
            <a:r>
              <a:rPr lang="el-GR" dirty="0"/>
              <a:t>Στις</a:t>
            </a:r>
            <a:r>
              <a:rPr lang="el-GR" baseline="0" dirty="0"/>
              <a:t> επιλογές για ακρόαση ψηφιακής μουσικής περιλαμβάνονται</a:t>
            </a:r>
            <a:r>
              <a:rPr lang="en-US" dirty="0"/>
              <a:t>:</a:t>
            </a:r>
          </a:p>
          <a:p>
            <a:pPr marL="628650" lvl="1" indent="-171450">
              <a:spcBef>
                <a:spcPts val="0"/>
              </a:spcBef>
              <a:buFont typeface="Arial" panose="020B0604020202020204" pitchFamily="34" charset="0"/>
              <a:buChar char="•"/>
            </a:pPr>
            <a:r>
              <a:rPr lang="el-GR" dirty="0"/>
              <a:t>Θύρα ή βάση σε</a:t>
            </a:r>
            <a:r>
              <a:rPr lang="el-GR" baseline="0" dirty="0"/>
              <a:t> μια</a:t>
            </a:r>
            <a:r>
              <a:rPr lang="el-GR" dirty="0"/>
              <a:t> πηγή εισόδου ήχου</a:t>
            </a:r>
            <a:r>
              <a:rPr lang="en-US" dirty="0"/>
              <a:t>.</a:t>
            </a:r>
          </a:p>
          <a:p>
            <a:pPr marL="628650" lvl="1" indent="-171450">
              <a:spcBef>
                <a:spcPts val="0"/>
              </a:spcBef>
              <a:buFont typeface="Arial" panose="020B0604020202020204" pitchFamily="34" charset="0"/>
              <a:buChar char="•"/>
            </a:pPr>
            <a:r>
              <a:rPr lang="el-GR" dirty="0"/>
              <a:t>Δέκτες ήχου/βίντεο με δυνατότητα σύνδεσης σε δίκτυο</a:t>
            </a:r>
            <a:r>
              <a:rPr lang="en-US" dirty="0"/>
              <a:t>.</a:t>
            </a:r>
          </a:p>
          <a:p>
            <a:pPr marL="628650" lvl="1" indent="-171450">
              <a:spcBef>
                <a:spcPts val="0"/>
              </a:spcBef>
              <a:buFont typeface="Arial" panose="020B0604020202020204" pitchFamily="34" charset="0"/>
              <a:buChar char="•"/>
            </a:pPr>
            <a:r>
              <a:rPr lang="el-GR" dirty="0"/>
              <a:t>Τα περισσότερα καινούργια αυτοκίνητα διαθέτουν μια βοηθητική είσοδο στο σύστημα ηχείων</a:t>
            </a:r>
            <a:r>
              <a:rPr lang="en-US" dirty="0"/>
              <a:t>.</a:t>
            </a:r>
          </a:p>
          <a:p>
            <a:pPr marL="628650" lvl="1" indent="-171450">
              <a:spcBef>
                <a:spcPts val="0"/>
              </a:spcBef>
              <a:buFont typeface="Arial" panose="020B0604020202020204" pitchFamily="34" charset="0"/>
              <a:buChar char="•"/>
            </a:pPr>
            <a:r>
              <a:rPr lang="el-GR" dirty="0"/>
              <a:t>Συστήματα όπως το </a:t>
            </a:r>
            <a:r>
              <a:rPr lang="el-GR" dirty="0" err="1"/>
              <a:t>Sonos</a:t>
            </a:r>
            <a:r>
              <a:rPr lang="el-GR" dirty="0"/>
              <a:t> μπορούν να συγχρονιστούν ασύρματα με μια φορητή συσκευή.</a:t>
            </a:r>
          </a:p>
          <a:p>
            <a:pPr marL="171450" indent="-171450">
              <a:spcBef>
                <a:spcPts val="0"/>
              </a:spcBef>
              <a:buFont typeface="Arial" panose="020B0604020202020204" pitchFamily="34" charset="0"/>
              <a:buChar char="•"/>
            </a:pPr>
            <a:r>
              <a:rPr lang="el-GR" dirty="0"/>
              <a:t> Η Διαχείριση Ψηφιακών Δικαιωμάτων (</a:t>
            </a:r>
            <a:r>
              <a:rPr lang="el-GR" dirty="0" err="1"/>
              <a:t>digital</a:t>
            </a:r>
            <a:r>
              <a:rPr lang="el-GR" dirty="0"/>
              <a:t> </a:t>
            </a:r>
            <a:r>
              <a:rPr lang="el-GR" dirty="0" err="1"/>
              <a:t>rights</a:t>
            </a:r>
            <a:r>
              <a:rPr lang="el-GR" dirty="0"/>
              <a:t> </a:t>
            </a:r>
            <a:r>
              <a:rPr lang="el-GR" dirty="0" err="1"/>
              <a:t>management</a:t>
            </a:r>
            <a:r>
              <a:rPr lang="el-GR" dirty="0"/>
              <a:t> – DRM)</a:t>
            </a:r>
            <a:r>
              <a:rPr lang="el-GR" baseline="0" dirty="0"/>
              <a:t> </a:t>
            </a:r>
            <a:r>
              <a:rPr lang="el-GR" dirty="0"/>
              <a:t>είναι ένα σύστημα ελέγχου πρόσβασης, το οποίο επιτρέπει περιορισμένη χρήση περιεχομένου που έχει αγοραστεί νόμιμα. </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13</a:t>
            </a:fld>
            <a:endParaRPr lang="en-US" dirty="0"/>
          </a:p>
        </p:txBody>
      </p:sp>
    </p:spTree>
    <p:extLst>
      <p:ext uri="{BB962C8B-B14F-4D97-AF65-F5344CB8AC3E}">
        <p14:creationId xmlns:p14="http://schemas.microsoft.com/office/powerpoint/2010/main" val="3614386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Οι ψηφιακές φωτογραφικές μηχανές δεν χρησιμοποιούν φιλμ, αλλά αποτυπώνουν τις εικόνες σε ηλεκτρονικούς αισθητήρες και κατόπιν μετατρέπουν αυτές τις εικόνες σε ψηφιακά δεδομένα</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Όταν επιλέγετε μια φωτογραφική μηχανή</a:t>
            </a:r>
            <a:r>
              <a:rPr lang="en-US" sz="1200" kern="1200" dirty="0">
                <a:solidFill>
                  <a:schemeClr val="tx1"/>
                </a:solidFill>
                <a:effectLst/>
                <a:latin typeface="+mn-lt"/>
                <a:ea typeface="+mn-ea"/>
                <a:cs typeface="+mn-cs"/>
              </a:rPr>
              <a:t>,</a:t>
            </a:r>
            <a:r>
              <a:rPr lang="el-GR" sz="1200" kern="1200" dirty="0">
                <a:solidFill>
                  <a:schemeClr val="tx1"/>
                </a:solidFill>
                <a:effectLst/>
                <a:latin typeface="+mn-lt"/>
                <a:ea typeface="+mn-ea"/>
                <a:cs typeface="+mn-cs"/>
              </a:rPr>
              <a:t> το πρώτο ερώτημα που θα πρέπει να απαντηθεί είναι αν θέλετε</a:t>
            </a:r>
            <a:r>
              <a:rPr lang="en-US"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ένα</a:t>
            </a:r>
            <a:r>
              <a:rPr lang="el-GR" sz="1200" kern="1200" baseline="0" dirty="0">
                <a:solidFill>
                  <a:schemeClr val="tx1"/>
                </a:solidFill>
                <a:effectLst/>
                <a:latin typeface="+mn-lt"/>
                <a:ea typeface="+mn-ea"/>
                <a:cs typeface="+mn-cs"/>
              </a:rPr>
              <a:t> μοντέλο με σταθερούς φακούς ή μια πιο επαγγελματική ψηφιακή </a:t>
            </a:r>
            <a:r>
              <a:rPr lang="en-US" sz="1200" kern="1200" dirty="0">
                <a:solidFill>
                  <a:schemeClr val="tx1"/>
                </a:solidFill>
                <a:effectLst/>
                <a:latin typeface="+mn-lt"/>
                <a:ea typeface="+mn-ea"/>
                <a:cs typeface="+mn-cs"/>
              </a:rPr>
              <a:t>SLR.</a:t>
            </a: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Η συνολική ποιότητα της εικόνας καθορίζεται από πολλούς παράγοντες:</a:t>
            </a: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Την ποιότητα των φακών </a:t>
            </a: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Το μέγεθος του αισθητήρα εικόνας </a:t>
            </a: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Τη μορφή του αρχείου αποθήκευσης και τη συμπίεση που εφαρμόζεται</a:t>
            </a: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Το λογισμικό διαχείρισης χρωμάτων που περιλαμβάνεται</a:t>
            </a: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Την</a:t>
            </a:r>
            <a:r>
              <a:rPr lang="el-GR" sz="1200" kern="1200" baseline="0" dirty="0">
                <a:solidFill>
                  <a:schemeClr val="tx1"/>
                </a:solidFill>
                <a:effectLst/>
                <a:latin typeface="+mn-lt"/>
                <a:ea typeface="+mn-ea"/>
                <a:cs typeface="+mn-cs"/>
              </a:rPr>
              <a:t> ανάλυση της κάμερας</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14</a:t>
            </a:fld>
            <a:endParaRPr lang="en-US" dirty="0"/>
          </a:p>
        </p:txBody>
      </p:sp>
    </p:spTree>
    <p:extLst>
      <p:ext uri="{BB962C8B-B14F-4D97-AF65-F5344CB8AC3E}">
        <p14:creationId xmlns:p14="http://schemas.microsoft.com/office/powerpoint/2010/main" val="4291029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buFont typeface="Arial" panose="020B0604020202020204" pitchFamily="34" charset="0"/>
              <a:buChar char="•"/>
            </a:pPr>
            <a:r>
              <a:rPr lang="el-GR" dirty="0"/>
              <a:t>Η ανάλυση (</a:t>
            </a:r>
            <a:r>
              <a:rPr lang="el-GR" dirty="0" err="1"/>
              <a:t>resolution</a:t>
            </a:r>
            <a:r>
              <a:rPr lang="el-GR" dirty="0"/>
              <a:t>) μιας ψηφιακής φωτογραφικής μηχανής</a:t>
            </a:r>
            <a:r>
              <a:rPr lang="el-GR" baseline="0" dirty="0"/>
              <a:t> είναι</a:t>
            </a:r>
            <a:r>
              <a:rPr lang="el-GR" dirty="0"/>
              <a:t> ο αριθμός των δεδομένων που καταγράφονται για κάθε εικόνα</a:t>
            </a:r>
            <a:r>
              <a:rPr lang="en-US" dirty="0"/>
              <a:t>.</a:t>
            </a:r>
          </a:p>
          <a:p>
            <a:pPr marL="171450" indent="-171450">
              <a:spcBef>
                <a:spcPts val="0"/>
              </a:spcBef>
              <a:buFont typeface="Arial" panose="020B0604020202020204" pitchFamily="34" charset="0"/>
              <a:buChar char="•"/>
            </a:pPr>
            <a:r>
              <a:rPr lang="el-GR" dirty="0"/>
              <a:t>Η λέξη </a:t>
            </a:r>
            <a:r>
              <a:rPr lang="el-GR" dirty="0" err="1"/>
              <a:t>pixel</a:t>
            </a:r>
            <a:r>
              <a:rPr lang="el-GR" dirty="0"/>
              <a:t> είναι συντομογραφία του picture </a:t>
            </a:r>
            <a:r>
              <a:rPr lang="el-GR" dirty="0" err="1"/>
              <a:t>element</a:t>
            </a:r>
            <a:r>
              <a:rPr lang="el-GR" dirty="0"/>
              <a:t> (στοιχείο εικόνας) και αναφέρεται σε μία μόνο κουκκίδα σε μια ψηφιακή εικόνα.</a:t>
            </a:r>
            <a:endParaRPr lang="en-US" dirty="0"/>
          </a:p>
          <a:p>
            <a:pPr marL="171450" indent="-171450">
              <a:spcBef>
                <a:spcPts val="0"/>
              </a:spcBef>
              <a:buFont typeface="Arial" panose="020B0604020202020204" pitchFamily="34" charset="0"/>
              <a:buChar char="•"/>
            </a:pPr>
            <a:r>
              <a:rPr lang="el-GR" dirty="0"/>
              <a:t>Στους</a:t>
            </a:r>
            <a:r>
              <a:rPr lang="el-GR" baseline="0" dirty="0"/>
              <a:t> τύπους αρχείων για εικόνες περιλαμβάνονται</a:t>
            </a:r>
            <a:r>
              <a:rPr lang="en-US" dirty="0"/>
              <a:t>:</a:t>
            </a:r>
          </a:p>
          <a:p>
            <a:pPr marL="628650" lvl="1" indent="-171450">
              <a:spcBef>
                <a:spcPts val="0"/>
              </a:spcBef>
              <a:buFont typeface="Arial" panose="020B0604020202020204" pitchFamily="34" charset="0"/>
              <a:buChar char="•"/>
            </a:pPr>
            <a:r>
              <a:rPr lang="el-GR" dirty="0"/>
              <a:t>Τα αρχεία RAW καταγράφουν όλες τις πρωτότυπες πληροφορίες της εικόνας</a:t>
            </a:r>
            <a:r>
              <a:rPr lang="en-US" dirty="0"/>
              <a:t>.</a:t>
            </a:r>
          </a:p>
          <a:p>
            <a:pPr marL="628650" lvl="1" indent="-171450">
              <a:spcBef>
                <a:spcPts val="0"/>
              </a:spcBef>
              <a:buFont typeface="Arial" panose="020B0604020202020204" pitchFamily="34" charset="0"/>
              <a:buChar char="•"/>
            </a:pPr>
            <a:r>
              <a:rPr lang="el-GR" dirty="0"/>
              <a:t>Τα αρχεία JPEG μπορούν να συμπιεστούν</a:t>
            </a:r>
            <a:r>
              <a:rPr lang="el-GR" baseline="0" dirty="0"/>
              <a:t> σε μεγαλύτερο ή μικρότερο βαθμό</a:t>
            </a:r>
            <a:r>
              <a:rPr lang="en-US" dirty="0"/>
              <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15</a:t>
            </a:fld>
            <a:endParaRPr lang="en-US" dirty="0"/>
          </a:p>
        </p:txBody>
      </p:sp>
    </p:spTree>
    <p:extLst>
      <p:ext uri="{BB962C8B-B14F-4D97-AF65-F5344CB8AC3E}">
        <p14:creationId xmlns:p14="http://schemas.microsoft.com/office/powerpoint/2010/main" val="4169233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buFont typeface="Arial" panose="020B0604020202020204" pitchFamily="34" charset="0"/>
              <a:buChar char="•"/>
            </a:pPr>
            <a:r>
              <a:rPr lang="el-GR" dirty="0"/>
              <a:t>Περιεχόμενο ψηφιακού βίντεο περιλαμβάνεται</a:t>
            </a:r>
            <a:r>
              <a:rPr lang="en-US" dirty="0"/>
              <a:t>:</a:t>
            </a:r>
          </a:p>
          <a:p>
            <a:pPr marL="628650" lvl="1" indent="-171450">
              <a:spcBef>
                <a:spcPts val="0"/>
              </a:spcBef>
              <a:buFont typeface="Arial" panose="020B0604020202020204" pitchFamily="34" charset="0"/>
              <a:buChar char="•"/>
            </a:pPr>
            <a:r>
              <a:rPr lang="el-GR" dirty="0"/>
              <a:t>Στην τηλεόραση</a:t>
            </a:r>
          </a:p>
          <a:p>
            <a:pPr marL="628650" lvl="1" indent="-171450">
              <a:spcBef>
                <a:spcPts val="0"/>
              </a:spcBef>
              <a:buFont typeface="Arial" panose="020B0604020202020204" pitchFamily="34" charset="0"/>
              <a:buChar char="•"/>
            </a:pPr>
            <a:r>
              <a:rPr lang="el-GR" dirty="0"/>
              <a:t>Στο διαδίκτυο (</a:t>
            </a:r>
            <a:r>
              <a:rPr lang="en-US" dirty="0"/>
              <a:t>Vimeo, </a:t>
            </a:r>
            <a:r>
              <a:rPr lang="en-US" dirty="0" err="1"/>
              <a:t>Ustream</a:t>
            </a:r>
            <a:r>
              <a:rPr lang="en-US" dirty="0"/>
              <a:t>)</a:t>
            </a:r>
          </a:p>
          <a:p>
            <a:pPr marL="628650" lvl="1" indent="-171450">
              <a:spcBef>
                <a:spcPts val="0"/>
              </a:spcBef>
              <a:buFont typeface="Arial" panose="020B0604020202020204" pitchFamily="34" charset="0"/>
              <a:buChar char="•"/>
            </a:pPr>
            <a:r>
              <a:rPr lang="el-GR" dirty="0"/>
              <a:t>Σε συνδρομητικές υπηρεσίες (</a:t>
            </a:r>
            <a:r>
              <a:rPr lang="en-US" dirty="0"/>
              <a:t>iTunes, Netflix, Hulu </a:t>
            </a:r>
            <a:r>
              <a:rPr lang="el-GR" dirty="0"/>
              <a:t>και </a:t>
            </a:r>
            <a:r>
              <a:rPr lang="en-US" dirty="0"/>
              <a:t>Amazon).</a:t>
            </a:r>
          </a:p>
          <a:p>
            <a:pPr marL="171450" indent="-171450">
              <a:spcBef>
                <a:spcPts val="0"/>
              </a:spcBef>
              <a:buFont typeface="Arial" panose="020B0604020202020204" pitchFamily="34" charset="0"/>
              <a:buChar char="•"/>
            </a:pPr>
            <a:r>
              <a:rPr lang="el-GR" dirty="0"/>
              <a:t>Ειδικές ψηφιακές κάμερες ή </a:t>
            </a:r>
            <a:r>
              <a:rPr lang="el-GR" dirty="0" err="1"/>
              <a:t>webcams</a:t>
            </a:r>
            <a:r>
              <a:rPr lang="el-GR" dirty="0"/>
              <a:t> επιτρέπουν την καταγραφή ψηφιακών βίντεο</a:t>
            </a:r>
            <a:r>
              <a:rPr lang="en-US" dirty="0"/>
              <a:t>.</a:t>
            </a:r>
          </a:p>
          <a:p>
            <a:pPr marL="171450" indent="-171450">
              <a:spcBef>
                <a:spcPts val="0"/>
              </a:spcBef>
              <a:buFont typeface="Arial" panose="020B0604020202020204" pitchFamily="34" charset="0"/>
              <a:buChar char="•"/>
            </a:pPr>
            <a:r>
              <a:rPr lang="el-GR" dirty="0"/>
              <a:t>Τα προγράμματα επεξεργασίας βίντεο σας επιτρέπουν να επεξεργάζεστε τα βίντεο</a:t>
            </a:r>
            <a:r>
              <a:rPr lang="en-US" dirty="0"/>
              <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16</a:t>
            </a:fld>
            <a:endParaRPr lang="en-US" dirty="0"/>
          </a:p>
        </p:txBody>
      </p:sp>
    </p:spTree>
    <p:extLst>
      <p:ext uri="{BB962C8B-B14F-4D97-AF65-F5344CB8AC3E}">
        <p14:creationId xmlns:p14="http://schemas.microsoft.com/office/powerpoint/2010/main" val="2616792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dirty="0"/>
              <a:t>Το </a:t>
            </a:r>
            <a:r>
              <a:rPr lang="el-GR" dirty="0" err="1"/>
              <a:t>codec</a:t>
            </a:r>
            <a:r>
              <a:rPr lang="en-US" dirty="0"/>
              <a:t> </a:t>
            </a:r>
            <a:r>
              <a:rPr lang="el-GR" dirty="0"/>
              <a:t>(συμπίεση/</a:t>
            </a:r>
            <a:r>
              <a:rPr lang="el-GR" dirty="0" err="1"/>
              <a:t>αποσυμπίεσ</a:t>
            </a:r>
            <a:r>
              <a:rPr lang="el-GR" dirty="0"/>
              <a:t>η) είναι ένας κανόνας που συμπιέζει τις πληροφορίες ήχου και βίντεο</a:t>
            </a:r>
            <a:r>
              <a:rPr lang="en-US" dirty="0"/>
              <a:t>.</a:t>
            </a:r>
          </a:p>
          <a:p>
            <a:pPr marL="171450" indent="-171450">
              <a:buFont typeface="Arial" panose="020B0604020202020204" pitchFamily="34" charset="0"/>
              <a:buChar char="•"/>
            </a:pPr>
            <a:r>
              <a:rPr lang="el-GR" dirty="0"/>
              <a:t> </a:t>
            </a:r>
            <a:r>
              <a:rPr lang="en-US" dirty="0"/>
              <a:t>H </a:t>
            </a:r>
            <a:r>
              <a:rPr lang="el-GR" dirty="0"/>
              <a:t>υψηλή ευκρίνεια</a:t>
            </a:r>
            <a:r>
              <a:rPr lang="en-US" dirty="0"/>
              <a:t> </a:t>
            </a:r>
            <a:r>
              <a:rPr lang="el-GR" dirty="0"/>
              <a:t>(</a:t>
            </a:r>
            <a:r>
              <a:rPr lang="el-GR" dirty="0" err="1"/>
              <a:t>high</a:t>
            </a:r>
            <a:r>
              <a:rPr lang="el-GR" dirty="0"/>
              <a:t> </a:t>
            </a:r>
            <a:r>
              <a:rPr lang="el-GR" dirty="0" err="1"/>
              <a:t>definition</a:t>
            </a:r>
            <a:r>
              <a:rPr lang="el-GR" dirty="0"/>
              <a:t>)</a:t>
            </a:r>
            <a:r>
              <a:rPr lang="en-US" baseline="0" dirty="0"/>
              <a:t> </a:t>
            </a:r>
            <a:r>
              <a:rPr lang="el-GR" baseline="0" dirty="0"/>
              <a:t>ε</a:t>
            </a:r>
            <a:r>
              <a:rPr lang="el-GR" dirty="0"/>
              <a:t>ίναι ένα πρότυπο που εγγυάται ένα συγκεκριμένο επίπεδο ανάλυσης και μια συγκεκριμένη αναλογία πλευρών</a:t>
            </a:r>
            <a:r>
              <a:rPr lang="en-US" dirty="0"/>
              <a:t>.</a:t>
            </a:r>
          </a:p>
          <a:p>
            <a:pPr marL="171450" indent="-171450">
              <a:buFont typeface="Arial" panose="020B0604020202020204" pitchFamily="34" charset="0"/>
              <a:buChar char="•"/>
            </a:pPr>
            <a:r>
              <a:rPr lang="el-GR" sz="1200" b="0" i="0" u="none" strike="noStrike" kern="1200" baseline="0" dirty="0"/>
              <a:t>Η Εικόνα 8.13 παρουσιάζει μερικές από τις πιο δημοφιλείς μορφές αρχείων βίντεο που χρησιμοποιούνται, μαζί με τις επεκτάσεις τους.</a:t>
            </a:r>
            <a:r>
              <a:rPr lang="en-US" sz="1200" b="0" i="0" u="none" strike="noStrike" kern="1200" baseline="0" dirty="0"/>
              <a:t> </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17</a:t>
            </a:fld>
            <a:endParaRPr lang="en-US" dirty="0"/>
          </a:p>
        </p:txBody>
      </p:sp>
    </p:spTree>
    <p:extLst>
      <p:ext uri="{BB962C8B-B14F-4D97-AF65-F5344CB8AC3E}">
        <p14:creationId xmlns:p14="http://schemas.microsoft.com/office/powerpoint/2010/main" val="3649850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3308105-8D4A-43D3-919F-001F04FA7B9D}" type="slidenum">
              <a:rPr lang="en-US" smtClean="0">
                <a:solidFill>
                  <a:prstClr val="black"/>
                </a:solidFill>
              </a:rPr>
              <a:pPr/>
              <a:t>18</a:t>
            </a:fld>
            <a:endParaRPr lang="en-US" dirty="0">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l-GR" sz="1200" kern="1200" dirty="0">
                <a:solidFill>
                  <a:schemeClr val="tx1"/>
                </a:solidFill>
                <a:effectLst/>
                <a:latin typeface="+mn-lt"/>
                <a:ea typeface="+mn-ea"/>
                <a:cs typeface="+mn-cs"/>
              </a:rPr>
              <a:t>Σε αυτή την ενότητα</a:t>
            </a:r>
            <a:r>
              <a:rPr lang="el-GR" sz="1200" kern="1200" baseline="0" dirty="0">
                <a:solidFill>
                  <a:schemeClr val="tx1"/>
                </a:solidFill>
                <a:effectLst/>
                <a:latin typeface="+mn-lt"/>
                <a:ea typeface="+mn-ea"/>
                <a:cs typeface="+mn-cs"/>
              </a:rPr>
              <a:t> θα εξετάσουμε τις επιδράσεις της ψηφιακής πληροφορίας</a:t>
            </a:r>
            <a:r>
              <a:rPr lang="en-US" sz="1200" kern="1200" baseline="0" dirty="0">
                <a:solidFill>
                  <a:schemeClr val="tx1"/>
                </a:solidFill>
                <a:effectLst/>
                <a:latin typeface="+mn-lt"/>
                <a:ea typeface="+mn-ea"/>
                <a:cs typeface="+mn-cs"/>
              </a:rPr>
              <a:t>. </a:t>
            </a:r>
            <a:r>
              <a:rPr lang="el-GR" sz="1200" kern="1200" baseline="0" dirty="0">
                <a:solidFill>
                  <a:schemeClr val="tx1"/>
                </a:solidFill>
                <a:effectLst/>
                <a:latin typeface="+mn-lt"/>
                <a:ea typeface="+mn-ea"/>
                <a:cs typeface="+mn-cs"/>
              </a:rPr>
              <a:t>Σε αυτές περιλαμβάνονται</a:t>
            </a:r>
            <a:r>
              <a:rPr lang="en-US" sz="1200" kern="1200" baseline="0" dirty="0">
                <a:solidFill>
                  <a:schemeClr val="tx1"/>
                </a:solidFill>
                <a:effectLst/>
                <a:latin typeface="+mn-lt"/>
                <a:ea typeface="+mn-ea"/>
                <a:cs typeface="+mn-cs"/>
              </a:rPr>
              <a:t>: </a:t>
            </a:r>
            <a:r>
              <a:rPr lang="el-GR" sz="1200" kern="1200" baseline="0" dirty="0">
                <a:solidFill>
                  <a:schemeClr val="tx1"/>
                </a:solidFill>
                <a:effectLst/>
                <a:latin typeface="+mn-lt"/>
                <a:ea typeface="+mn-ea"/>
                <a:cs typeface="+mn-cs"/>
              </a:rPr>
              <a:t>Προστασία ψηφιακής ιδιοκτησίας και Ηθική διαβίωση στην ψηφιακή εποχή</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43862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a:solidFill>
                  <a:schemeClr val="tx1"/>
                </a:solidFill>
              </a:rPr>
              <a:t>Οι τρεις στόχοι που σχετίζονται</a:t>
            </a:r>
            <a:r>
              <a:rPr lang="el-GR" sz="1200" baseline="0" dirty="0">
                <a:solidFill>
                  <a:schemeClr val="tx1"/>
                </a:solidFill>
              </a:rPr>
              <a:t> με την κατανόηση της ψηφιακής ιδιοκτησίας είναι</a:t>
            </a:r>
            <a:r>
              <a:rPr lang="en-US" sz="1200" baseline="0" dirty="0">
                <a:solidFill>
                  <a:schemeClr val="tx1"/>
                </a:solidFill>
              </a:rPr>
              <a:t>:</a:t>
            </a:r>
            <a:endParaRPr lang="el-GR" sz="1200" baseline="0" dirty="0">
              <a:solidFill>
                <a:schemeClr val="tx1"/>
              </a:solidFill>
            </a:endParaRPr>
          </a:p>
          <a:p>
            <a:pPr marL="1035558" indent="-692658">
              <a:buNone/>
            </a:pPr>
            <a:r>
              <a:rPr lang="en-US" sz="1200" dirty="0"/>
              <a:t>8.9  </a:t>
            </a:r>
            <a:r>
              <a:rPr lang="el-GR" sz="1200" dirty="0"/>
              <a:t>Διάφοροι τύποι πνευματικής ιδιοκτησίας</a:t>
            </a:r>
            <a:r>
              <a:rPr lang="en-US" sz="1200" dirty="0"/>
              <a:t>.</a:t>
            </a:r>
          </a:p>
          <a:p>
            <a:pPr marL="1035558" indent="-692658">
              <a:buNone/>
            </a:pPr>
            <a:r>
              <a:rPr lang="en-US" sz="1200" dirty="0"/>
              <a:t>8.10 </a:t>
            </a:r>
            <a:r>
              <a:rPr lang="el-GR" sz="1200" dirty="0"/>
              <a:t>Χορήγηση πνευματικών δικαιωμάτων στους δικαιούχους</a:t>
            </a:r>
            <a:r>
              <a:rPr lang="en-US" sz="1200" dirty="0"/>
              <a:t>.</a:t>
            </a:r>
          </a:p>
          <a:p>
            <a:pPr marL="1035558" indent="-692658">
              <a:buNone/>
            </a:pPr>
            <a:r>
              <a:rPr lang="en-US" sz="1200" dirty="0"/>
              <a:t>8.11 </a:t>
            </a:r>
            <a:r>
              <a:rPr lang="el-GR" sz="1200" dirty="0"/>
              <a:t>Τι είναι η καταπάτηση πνευματικής ιδιοκτησίας, οι πιθανές επιπτώσεις και καταστάσεις στις οποίες μπορεί να χρησιμοποιηθεί νόμιμα υλικό με</a:t>
            </a:r>
            <a:r>
              <a:rPr lang="el-GR" sz="1200" baseline="0" dirty="0"/>
              <a:t> </a:t>
            </a:r>
            <a:r>
              <a:rPr lang="el-GR" sz="1200" dirty="0"/>
              <a:t>προστασία πνευματικών δικαιωμάτων</a:t>
            </a:r>
            <a:r>
              <a:rPr lang="en-US" sz="1200" dirty="0"/>
              <a:t>.</a:t>
            </a:r>
          </a:p>
          <a:p>
            <a:pPr marL="0" indent="0">
              <a:buNone/>
            </a:pPr>
            <a:endParaRPr lang="en-US" sz="1200" baseline="0" dirty="0">
              <a:solidFill>
                <a:schemeClr val="tx1"/>
              </a:solidFill>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19</a:t>
            </a:fld>
            <a:endParaRPr lang="en-US" dirty="0"/>
          </a:p>
        </p:txBody>
      </p:sp>
    </p:spTree>
    <p:extLst>
      <p:ext uri="{BB962C8B-B14F-4D97-AF65-F5344CB8AC3E}">
        <p14:creationId xmlns:p14="http://schemas.microsoft.com/office/powerpoint/2010/main" val="2760972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a:solidFill>
                  <a:schemeClr val="tx1"/>
                </a:solidFill>
              </a:rPr>
              <a:t>Οι τρεις στόχοι που σχετίζονται με την</a:t>
            </a:r>
            <a:r>
              <a:rPr lang="el-GR" sz="1200" baseline="0" dirty="0">
                <a:solidFill>
                  <a:schemeClr val="tx1"/>
                </a:solidFill>
              </a:rPr>
              <a:t> η</a:t>
            </a:r>
            <a:r>
              <a:rPr lang="el-GR" sz="1200" dirty="0">
                <a:solidFill>
                  <a:schemeClr val="tx1"/>
                </a:solidFill>
              </a:rPr>
              <a:t>θική διαβίωση στην ψηφιακή εποχή</a:t>
            </a:r>
            <a:r>
              <a:rPr lang="el-GR" sz="1200" baseline="0" dirty="0">
                <a:solidFill>
                  <a:schemeClr val="tx1"/>
                </a:solidFill>
              </a:rPr>
              <a:t> είναι</a:t>
            </a:r>
            <a:r>
              <a:rPr lang="en-US" sz="1200" baseline="0" dirty="0">
                <a:solidFill>
                  <a:schemeClr val="tx1"/>
                </a:solidFill>
              </a:rPr>
              <a:t>:</a:t>
            </a:r>
          </a:p>
          <a:p>
            <a:pPr marL="1035558" indent="-692658">
              <a:buNone/>
            </a:pPr>
            <a:r>
              <a:rPr lang="en-US" sz="1200" dirty="0"/>
              <a:t>8.12  </a:t>
            </a:r>
            <a:r>
              <a:rPr lang="el-GR" sz="1200" dirty="0"/>
              <a:t>Λογοκλοπή και στρατηγικές αποφυγής της.</a:t>
            </a:r>
          </a:p>
          <a:p>
            <a:pPr marL="1035558" indent="-692658">
              <a:buNone/>
            </a:pPr>
            <a:r>
              <a:rPr lang="en-US" sz="1200" dirty="0"/>
              <a:t>8.13  </a:t>
            </a:r>
            <a:r>
              <a:rPr lang="el-GR" sz="1200" dirty="0"/>
              <a:t>Ψεύτικες ειδήσεις και ψηφιακή χειραγώγηση.</a:t>
            </a:r>
          </a:p>
          <a:p>
            <a:pPr marL="742950" indent="-400050">
              <a:buNone/>
            </a:pPr>
            <a:r>
              <a:rPr lang="en-US" sz="1200" dirty="0"/>
              <a:t>8.14  </a:t>
            </a:r>
            <a:r>
              <a:rPr lang="el-GR" sz="1200" dirty="0"/>
              <a:t> Τι είναι η ηλεκτρονική υπόληψη και τρόποι προστασίας της.</a:t>
            </a:r>
          </a:p>
          <a:p>
            <a:pPr marL="742950" indent="-400050">
              <a:buNone/>
            </a:pPr>
            <a:endParaRPr lang="en-US" sz="1200"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20</a:t>
            </a:fld>
            <a:endParaRPr lang="en-US" dirty="0"/>
          </a:p>
        </p:txBody>
      </p:sp>
    </p:spTree>
    <p:extLst>
      <p:ext uri="{BB962C8B-B14F-4D97-AF65-F5344CB8AC3E}">
        <p14:creationId xmlns:p14="http://schemas.microsoft.com/office/powerpoint/2010/main" val="2087397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l-GR" dirty="0"/>
              <a:t>Σε αυτή την ενότητα θα πραγματευθούμε</a:t>
            </a:r>
            <a:r>
              <a:rPr lang="el-GR" baseline="0" dirty="0"/>
              <a:t> διάφορες βασικές έννοιες σχετικά με τις φορητές συσκευές</a:t>
            </a:r>
            <a:r>
              <a:rPr lang="en-US" baseline="0" dirty="0"/>
              <a:t>. </a:t>
            </a:r>
            <a:r>
              <a:rPr lang="el-GR" baseline="0" dirty="0"/>
              <a:t>Σε αυτές περιλαμβάνονται</a:t>
            </a:r>
            <a:r>
              <a:rPr lang="en-US" baseline="0" dirty="0"/>
              <a:t>: </a:t>
            </a:r>
            <a:r>
              <a:rPr lang="el-GR" baseline="0" dirty="0"/>
              <a:t>«Τα βασικά σημεία της ψηφιακής τεχνολογίας», «Ψηφιακές εκδόσεις», «Ψηφιακή μουσική» και «Ψηφιακά μέσα».  </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3</a:t>
            </a:fld>
            <a:endParaRPr lang="en-US" dirty="0"/>
          </a:p>
        </p:txBody>
      </p:sp>
    </p:spTree>
    <p:extLst>
      <p:ext uri="{BB962C8B-B14F-4D97-AF65-F5344CB8AC3E}">
        <p14:creationId xmlns:p14="http://schemas.microsoft.com/office/powerpoint/2010/main" val="3731975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24C559B-65F6-4A49-B537-494E4BBAAA3B}" type="slidenum">
              <a:rPr lang="en-US">
                <a:solidFill>
                  <a:srgbClr val="000000"/>
                </a:solidFill>
              </a:rPr>
              <a:pPr/>
              <a:t>21</a:t>
            </a:fld>
            <a:endParaRPr lang="en-US" dirty="0">
              <a:solidFill>
                <a:srgbClr val="0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marL="171450" indent="-171450">
              <a:spcBef>
                <a:spcPts val="0"/>
              </a:spcBef>
              <a:buFont typeface="Arial" panose="020B0604020202020204" pitchFamily="34" charset="0"/>
              <a:buChar char="•"/>
            </a:pPr>
            <a:r>
              <a:rPr lang="el-GR" dirty="0"/>
              <a:t>Η πνευματική ιδιοκτησία (</a:t>
            </a:r>
            <a:r>
              <a:rPr lang="el-GR" dirty="0" err="1"/>
              <a:t>intellectual</a:t>
            </a:r>
            <a:r>
              <a:rPr lang="el-GR" dirty="0"/>
              <a:t> </a:t>
            </a:r>
            <a:r>
              <a:rPr lang="el-GR" dirty="0" err="1"/>
              <a:t>property</a:t>
            </a:r>
            <a:r>
              <a:rPr lang="el-GR" dirty="0"/>
              <a:t> –IP) είναι το προϊόν της σκέψης ενός ατόμου</a:t>
            </a:r>
            <a:r>
              <a:rPr lang="en-US" dirty="0"/>
              <a:t>.</a:t>
            </a:r>
          </a:p>
          <a:p>
            <a:pPr marL="171450" indent="-171450">
              <a:spcBef>
                <a:spcPts val="0"/>
              </a:spcBef>
              <a:buFont typeface="Arial" panose="020B0604020202020204" pitchFamily="34" charset="0"/>
              <a:buChar char="•"/>
            </a:pPr>
            <a:r>
              <a:rPr lang="el-GR" dirty="0"/>
              <a:t>Τύποι πνευματικής ιδιοκτησίας</a:t>
            </a:r>
            <a:r>
              <a:rPr lang="en-US" dirty="0"/>
              <a:t>:</a:t>
            </a:r>
          </a:p>
          <a:p>
            <a:pPr marL="628650" lvl="1" indent="-171450">
              <a:spcBef>
                <a:spcPts val="0"/>
              </a:spcBef>
              <a:buFont typeface="Arial" panose="020B0604020202020204" pitchFamily="34" charset="0"/>
              <a:buChar char="•"/>
            </a:pPr>
            <a:r>
              <a:rPr lang="el-GR" dirty="0"/>
              <a:t>Πνευματικά δικαιώματα (</a:t>
            </a:r>
            <a:r>
              <a:rPr lang="el-GR" dirty="0" err="1"/>
              <a:t>copyright</a:t>
            </a:r>
            <a:r>
              <a:rPr lang="el-GR" dirty="0"/>
              <a:t>) - μπορεί να χορηγηθούν σε δημιουργούς «πρωτότυπου δημιουργικού έργου». </a:t>
            </a:r>
            <a:endParaRPr lang="en-US" dirty="0"/>
          </a:p>
          <a:p>
            <a:pPr marL="628650" lvl="1" indent="-171450">
              <a:spcBef>
                <a:spcPts val="0"/>
              </a:spcBef>
              <a:buFont typeface="Arial" panose="020B0604020202020204" pitchFamily="34" charset="0"/>
              <a:buChar char="•"/>
            </a:pPr>
            <a:r>
              <a:rPr lang="el-GR" dirty="0"/>
              <a:t>Ευρεσιτεχνίες (</a:t>
            </a:r>
            <a:r>
              <a:rPr lang="el-GR" dirty="0" err="1"/>
              <a:t>patent</a:t>
            </a:r>
            <a:r>
              <a:rPr lang="el-GR" dirty="0"/>
              <a:t>) - χορηγούν στους εφευρέτες το δικαίωμα να εμποδίζουν άλλους να κατασκευάζουν, να χρησιμοποιούν ή να πωλούν τις εφευρέσεις τους.</a:t>
            </a:r>
          </a:p>
          <a:p>
            <a:pPr marL="628650" lvl="1" indent="-171450">
              <a:spcBef>
                <a:spcPts val="0"/>
              </a:spcBef>
              <a:buFont typeface="Arial" panose="020B0604020202020204" pitchFamily="34" charset="0"/>
              <a:buChar char="•"/>
            </a:pPr>
            <a:r>
              <a:rPr lang="el-GR" dirty="0"/>
              <a:t>Εμπορικό σήμα (</a:t>
            </a:r>
            <a:r>
              <a:rPr lang="el-GR" dirty="0" err="1"/>
              <a:t>trade</a:t>
            </a:r>
            <a:r>
              <a:rPr lang="el-GR" dirty="0"/>
              <a:t> </a:t>
            </a:r>
            <a:r>
              <a:rPr lang="el-GR" dirty="0" err="1"/>
              <a:t>mark</a:t>
            </a:r>
            <a:r>
              <a:rPr lang="el-GR" dirty="0"/>
              <a:t>) - μια λέξη, φράση ή σχέδιο ή ένας συνδυασμός αυτών που προσδιορίζει μοναδικά και διαφοροποιεί τα αγαθά μιας οντότητας από τα αντίστοιχα μιας άλλης</a:t>
            </a:r>
            <a:r>
              <a:rPr lang="en-US" dirty="0"/>
              <a:t>.</a:t>
            </a:r>
          </a:p>
          <a:p>
            <a:pPr marL="628650" lvl="1" indent="-171450">
              <a:spcBef>
                <a:spcPts val="0"/>
              </a:spcBef>
              <a:buFont typeface="Arial" panose="020B0604020202020204" pitchFamily="34" charset="0"/>
              <a:buChar char="•"/>
            </a:pPr>
            <a:r>
              <a:rPr lang="el-GR" dirty="0"/>
              <a:t>Σήμα υπηρεσίας (</a:t>
            </a:r>
            <a:r>
              <a:rPr lang="el-GR" dirty="0" err="1"/>
              <a:t>service</a:t>
            </a:r>
            <a:r>
              <a:rPr lang="el-GR" dirty="0"/>
              <a:t> </a:t>
            </a:r>
            <a:r>
              <a:rPr lang="el-GR" dirty="0" err="1"/>
              <a:t>mark</a:t>
            </a:r>
            <a:r>
              <a:rPr lang="el-GR" dirty="0"/>
              <a:t>) - ουσιαστικά ίδιο με το εμπορικό σήμα, αλλά ισχύει για υπηρεσίες και όχι για προϊόντα. </a:t>
            </a:r>
            <a:endParaRPr lang="en-US" dirty="0"/>
          </a:p>
          <a:p>
            <a:pPr marL="628650" lvl="1" indent="-171450">
              <a:spcBef>
                <a:spcPts val="0"/>
              </a:spcBef>
              <a:buFont typeface="Arial" panose="020B0604020202020204" pitchFamily="34" charset="0"/>
              <a:buChar char="•"/>
            </a:pPr>
            <a:r>
              <a:rPr lang="el-GR" dirty="0"/>
              <a:t>Χαρακτηριστική εμφάνιση (</a:t>
            </a:r>
            <a:r>
              <a:rPr lang="en-US" dirty="0"/>
              <a:t>trade</a:t>
            </a:r>
            <a:r>
              <a:rPr lang="en-US" baseline="0" dirty="0"/>
              <a:t> dress) -</a:t>
            </a:r>
            <a:r>
              <a:rPr lang="el-GR" dirty="0"/>
              <a:t> αναφέρεται στην οπτική παρουσία ενός προϊόντος ή της συσκευασίας του</a:t>
            </a:r>
            <a:r>
              <a:rPr lang="en-US" dirty="0"/>
              <a:t>.</a:t>
            </a:r>
          </a:p>
        </p:txBody>
      </p:sp>
    </p:spTree>
    <p:extLst>
      <p:ext uri="{BB962C8B-B14F-4D97-AF65-F5344CB8AC3E}">
        <p14:creationId xmlns:p14="http://schemas.microsoft.com/office/powerpoint/2010/main" val="3800191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24C559B-65F6-4A49-B537-494E4BBAAA3B}" type="slidenum">
              <a:rPr lang="en-US">
                <a:solidFill>
                  <a:srgbClr val="000000"/>
                </a:solidFill>
              </a:rPr>
              <a:pPr/>
              <a:t>22</a:t>
            </a:fld>
            <a:endParaRPr lang="en-US" dirty="0">
              <a:solidFill>
                <a:srgbClr val="0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marL="171450" indent="-171450">
              <a:spcBef>
                <a:spcPts val="0"/>
              </a:spcBef>
              <a:buFont typeface="Arial" panose="020B0604020202020204" pitchFamily="34" charset="0"/>
              <a:buChar char="•"/>
            </a:pPr>
            <a:r>
              <a:rPr lang="el-GR" dirty="0"/>
              <a:t>Τα πνευματικά δικαιώματα ξεκινούν όταν δημιουργείται ένα έργο και έρχεται σε μια τελική ψηφιακή ή φυσική μορφή. </a:t>
            </a:r>
            <a:endParaRPr lang="en-US" dirty="0"/>
          </a:p>
          <a:p>
            <a:pPr marL="171450" indent="-171450">
              <a:spcBef>
                <a:spcPts val="0"/>
              </a:spcBef>
              <a:buFont typeface="Arial" panose="020B0604020202020204" pitchFamily="34" charset="0"/>
              <a:buChar char="•"/>
            </a:pPr>
            <a:r>
              <a:rPr lang="el-GR" dirty="0"/>
              <a:t>Τα δικαιώματα ενός κατόχου πνευματικών δικαιωμάτων</a:t>
            </a:r>
            <a:r>
              <a:rPr lang="el-GR" baseline="0" dirty="0"/>
              <a:t> παρουσιάζονται στην Εικόνα</a:t>
            </a:r>
            <a:r>
              <a:rPr lang="en-US" baseline="0" dirty="0"/>
              <a:t> 8.17.</a:t>
            </a:r>
            <a:endParaRPr lang="en-US" dirty="0"/>
          </a:p>
          <a:p>
            <a:pPr marL="171450" indent="-171450">
              <a:spcBef>
                <a:spcPts val="0"/>
              </a:spcBef>
              <a:buFont typeface="Arial" panose="020B0604020202020204" pitchFamily="34" charset="0"/>
              <a:buChar char="•"/>
            </a:pPr>
            <a:r>
              <a:rPr lang="el-GR" dirty="0"/>
              <a:t>Τα έργα χωρίς προστασία πνευματικών δικαιωμάτων θεωρούνται δημόσια κυριότητα (</a:t>
            </a:r>
            <a:r>
              <a:rPr lang="el-GR" dirty="0" err="1"/>
              <a:t>public</a:t>
            </a:r>
            <a:r>
              <a:rPr lang="el-GR" dirty="0"/>
              <a:t> </a:t>
            </a:r>
            <a:r>
              <a:rPr lang="el-GR" dirty="0" err="1"/>
              <a:t>domain</a:t>
            </a:r>
            <a:r>
              <a:rPr lang="el-GR" dirty="0"/>
              <a:t>). </a:t>
            </a:r>
            <a:endParaRPr lang="en-US" dirty="0"/>
          </a:p>
          <a:p>
            <a:pPr marL="171450" indent="-171450">
              <a:spcBef>
                <a:spcPts val="0"/>
              </a:spcBef>
              <a:buFont typeface="Arial" panose="020B0604020202020204" pitchFamily="34" charset="0"/>
              <a:buChar char="•"/>
            </a:pPr>
            <a:r>
              <a:rPr lang="el-GR" dirty="0"/>
              <a:t> </a:t>
            </a:r>
            <a:r>
              <a:rPr lang="en-US" dirty="0"/>
              <a:t>C</a:t>
            </a:r>
            <a:r>
              <a:rPr lang="el-GR" dirty="0" err="1"/>
              <a:t>opyleft</a:t>
            </a:r>
            <a:r>
              <a:rPr lang="el-GR" dirty="0"/>
              <a:t> (έργο ελεύθερο δικαιωμάτων)  είναι ένας όρος που περιγράφει διάφορες διαβαθμίσεις παροχής άδειας χρήσης, ώστε οι κάτοχοι των δικαιωμάτων να παραχωρούν συγκεκριμένα δικαιώματα για τα έργα τους και να διατηρούν άλλα</a:t>
            </a:r>
            <a:r>
              <a:rPr lang="en-US" dirty="0"/>
              <a:t>.</a:t>
            </a:r>
          </a:p>
        </p:txBody>
      </p:sp>
    </p:spTree>
    <p:extLst>
      <p:ext uri="{BB962C8B-B14F-4D97-AF65-F5344CB8AC3E}">
        <p14:creationId xmlns:p14="http://schemas.microsoft.com/office/powerpoint/2010/main" val="764396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24C559B-65F6-4A49-B537-494E4BBAAA3B}" type="slidenum">
              <a:rPr lang="en-US">
                <a:solidFill>
                  <a:srgbClr val="000000"/>
                </a:solidFill>
              </a:rPr>
              <a:pPr/>
              <a:t>23</a:t>
            </a:fld>
            <a:endParaRPr lang="en-US" dirty="0">
              <a:solidFill>
                <a:srgbClr val="0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marL="171450" indent="-171450">
              <a:spcBef>
                <a:spcPts val="0"/>
              </a:spcBef>
              <a:buFont typeface="Arial" panose="020B0604020202020204" pitchFamily="34" charset="0"/>
              <a:buChar char="•"/>
            </a:pPr>
            <a:r>
              <a:rPr lang="el-GR" dirty="0"/>
              <a:t>Καταπάτηση πνευματικής ιδιοκτησίας (</a:t>
            </a:r>
            <a:r>
              <a:rPr lang="en-US" dirty="0"/>
              <a:t>copyright</a:t>
            </a:r>
            <a:r>
              <a:rPr lang="el-GR" dirty="0"/>
              <a:t> </a:t>
            </a:r>
            <a:r>
              <a:rPr lang="en-US" dirty="0"/>
              <a:t>infringement)</a:t>
            </a:r>
            <a:r>
              <a:rPr lang="el-GR" dirty="0"/>
              <a:t> σημειώνεται όταν παραβιάζονται τα δικαιώματα του κατόχου</a:t>
            </a:r>
            <a:r>
              <a:rPr lang="en-US" dirty="0"/>
              <a:t>.</a:t>
            </a:r>
          </a:p>
          <a:p>
            <a:pPr marL="171450" indent="-171450">
              <a:spcBef>
                <a:spcPts val="0"/>
              </a:spcBef>
              <a:buFont typeface="Arial" panose="020B0604020202020204" pitchFamily="34" charset="0"/>
              <a:buChar char="•"/>
            </a:pPr>
            <a:r>
              <a:rPr lang="el-GR" dirty="0"/>
              <a:t>Η παραβίαση δικαιωμάτων</a:t>
            </a:r>
            <a:r>
              <a:rPr lang="el-GR" baseline="0" dirty="0"/>
              <a:t> μουσικής και βίντεο σημαίνει σημαντική απώλεια εσόδων</a:t>
            </a:r>
            <a:r>
              <a:rPr lang="en-US" dirty="0"/>
              <a:t>.</a:t>
            </a:r>
          </a:p>
          <a:p>
            <a:pPr marL="171450" indent="-171450">
              <a:spcBef>
                <a:spcPts val="0"/>
              </a:spcBef>
              <a:buFont typeface="Arial" panose="020B0604020202020204" pitchFamily="34" charset="0"/>
              <a:buChar char="•"/>
            </a:pPr>
            <a:r>
              <a:rPr lang="el-GR" dirty="0"/>
              <a:t>Πειρατεία λογισμικού (</a:t>
            </a:r>
            <a:r>
              <a:rPr lang="el-GR" dirty="0" err="1"/>
              <a:t>software</a:t>
            </a:r>
            <a:r>
              <a:rPr lang="el-GR" dirty="0"/>
              <a:t> </a:t>
            </a:r>
            <a:r>
              <a:rPr lang="el-GR" dirty="0" err="1"/>
              <a:t>piracy</a:t>
            </a:r>
            <a:r>
              <a:rPr lang="el-GR" dirty="0"/>
              <a:t>)</a:t>
            </a:r>
            <a:r>
              <a:rPr lang="el-GR" baseline="0" dirty="0"/>
              <a:t> είναι η</a:t>
            </a:r>
            <a:r>
              <a:rPr lang="el-GR" dirty="0"/>
              <a:t> παράνομη χρήση προστατευμένου λογισμικού.</a:t>
            </a:r>
            <a:endParaRPr lang="en-US" dirty="0"/>
          </a:p>
          <a:p>
            <a:pPr marL="171450" indent="-171450">
              <a:spcBef>
                <a:spcPts val="0"/>
              </a:spcBef>
              <a:buFont typeface="Arial" panose="020B0604020202020204" pitchFamily="34" charset="0"/>
              <a:buChar char="•"/>
            </a:pPr>
            <a:r>
              <a:rPr lang="el-GR" dirty="0"/>
              <a:t>Οι φωτογραφίες έχουν πνευματικά δικαιώματα</a:t>
            </a:r>
            <a:r>
              <a:rPr lang="en-US" dirty="0"/>
              <a:t>.</a:t>
            </a:r>
          </a:p>
          <a:p>
            <a:pPr marL="171450" indent="-171450">
              <a:spcBef>
                <a:spcPts val="0"/>
              </a:spcBef>
              <a:buFont typeface="Arial" panose="020B0604020202020204" pitchFamily="34" charset="0"/>
              <a:buChar char="•"/>
            </a:pPr>
            <a:r>
              <a:rPr lang="el-GR" dirty="0"/>
              <a:t>Η θεμιτή χρήση (</a:t>
            </a:r>
            <a:r>
              <a:rPr lang="el-GR" dirty="0" err="1"/>
              <a:t>fair</a:t>
            </a:r>
            <a:r>
              <a:rPr lang="el-GR" dirty="0"/>
              <a:t> </a:t>
            </a:r>
            <a:r>
              <a:rPr lang="el-GR" dirty="0" err="1"/>
              <a:t>use</a:t>
            </a:r>
            <a:r>
              <a:rPr lang="el-GR" dirty="0"/>
              <a:t>) επιτρέπει</a:t>
            </a:r>
            <a:r>
              <a:rPr lang="el-GR" baseline="0" dirty="0"/>
              <a:t> τη χρήση</a:t>
            </a:r>
            <a:r>
              <a:rPr lang="el-GR" dirty="0"/>
              <a:t> ενός μέρους κάποιου προστατευμένου έργου</a:t>
            </a:r>
            <a:r>
              <a:rPr lang="en-US" dirty="0"/>
              <a:t>.</a:t>
            </a:r>
          </a:p>
        </p:txBody>
      </p:sp>
    </p:spTree>
    <p:extLst>
      <p:ext uri="{BB962C8B-B14F-4D97-AF65-F5344CB8AC3E}">
        <p14:creationId xmlns:p14="http://schemas.microsoft.com/office/powerpoint/2010/main" val="3684539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24C559B-65F6-4A49-B537-494E4BBAAA3B}" type="slidenum">
              <a:rPr lang="en-US">
                <a:solidFill>
                  <a:srgbClr val="000000"/>
                </a:solidFill>
              </a:rPr>
              <a:pPr/>
              <a:t>24</a:t>
            </a:fld>
            <a:endParaRPr lang="en-US" dirty="0">
              <a:solidFill>
                <a:srgbClr val="0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marL="171450" marR="0" lvl="0" indent="-171450" algn="l" defTabSz="914400" rtl="0" eaLnBrk="1" fontAlgn="auto" latinLnBrk="0" hangingPunct="1">
              <a:buClrTx/>
              <a:buSzTx/>
              <a:buFont typeface="Arial" panose="020B0604020202020204" pitchFamily="34" charset="0"/>
              <a:buChar char="•"/>
              <a:tabLst/>
              <a:defRPr/>
            </a:pPr>
            <a:r>
              <a:rPr lang="el-GR" dirty="0"/>
              <a:t>Η λογοκλοπή (</a:t>
            </a:r>
            <a:r>
              <a:rPr lang="el-GR" dirty="0" err="1"/>
              <a:t>plagiarism</a:t>
            </a:r>
            <a:r>
              <a:rPr lang="el-GR" dirty="0"/>
              <a:t>) είναι η πράξη της αντιγραφής κειμένου ή ιδεών από κάποιον άλλον και ο ισχυρισμός ότι ανήκουν σε αυτόν που επιτελεί την πράξη</a:t>
            </a:r>
            <a:r>
              <a:rPr lang="en-US" dirty="0"/>
              <a:t>.</a:t>
            </a:r>
          </a:p>
          <a:p>
            <a:pPr marL="171450" indent="-171450">
              <a:buFont typeface="Arial" panose="020B0604020202020204" pitchFamily="34" charset="0"/>
              <a:buChar char="•"/>
            </a:pPr>
            <a:r>
              <a:rPr lang="el-GR" sz="1200" b="0" i="0" u="none" strike="noStrike" kern="1200" baseline="0" dirty="0">
                <a:latin typeface="+mn-lt"/>
                <a:ea typeface="+mn-ea"/>
                <a:cs typeface="+mn-cs"/>
              </a:rPr>
              <a:t>Η λογοκλοπή θεωρείται συνήθως ακαδημαϊκό παράπτωμα και απαγορεύεται από τα ακαδημαϊκά ιδρύματα</a:t>
            </a:r>
            <a:r>
              <a:rPr lang="en-US" sz="1200" b="0" i="0" u="none" strike="noStrike" kern="1200" baseline="0" dirty="0">
                <a:latin typeface="+mn-lt"/>
                <a:ea typeface="+mn-ea"/>
                <a:cs typeface="+mn-cs"/>
              </a:rPr>
              <a:t>.</a:t>
            </a:r>
          </a:p>
          <a:p>
            <a:pPr marL="171450" marR="0" lvl="0" indent="-171450" algn="l" defTabSz="914400" rtl="0" eaLnBrk="1" fontAlgn="auto" latinLnBrk="0" hangingPunct="1">
              <a:buClrTx/>
              <a:buSzTx/>
              <a:buFont typeface="Arial" panose="020B0604020202020204" pitchFamily="34" charset="0"/>
              <a:buChar char="•"/>
              <a:tabLst/>
              <a:defRPr/>
            </a:pPr>
            <a:r>
              <a:rPr lang="el-GR" dirty="0"/>
              <a:t>Όταν έχετε αμφιβολίες, αναφέρετε την πηγή σας. </a:t>
            </a:r>
            <a:endParaRPr lang="en-US" dirty="0"/>
          </a:p>
        </p:txBody>
      </p:sp>
    </p:spTree>
    <p:extLst>
      <p:ext uri="{BB962C8B-B14F-4D97-AF65-F5344CB8AC3E}">
        <p14:creationId xmlns:p14="http://schemas.microsoft.com/office/powerpoint/2010/main" val="1546109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24C559B-65F6-4A49-B537-494E4BBAAA3B}" type="slidenum">
              <a:rPr lang="en-US">
                <a:solidFill>
                  <a:srgbClr val="000000"/>
                </a:solidFill>
              </a:rPr>
              <a:pPr/>
              <a:t>25</a:t>
            </a:fld>
            <a:endParaRPr lang="en-US" dirty="0">
              <a:solidFill>
                <a:srgbClr val="0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marL="171450" indent="-171450">
              <a:spcBef>
                <a:spcPts val="0"/>
              </a:spcBef>
              <a:buFont typeface="Arial" panose="020B0604020202020204" pitchFamily="34" charset="0"/>
              <a:buChar char="•"/>
            </a:pPr>
            <a:r>
              <a:rPr lang="el-GR" dirty="0"/>
              <a:t>Η ψεύτικη είδηση, το λεγόμενο </a:t>
            </a:r>
            <a:r>
              <a:rPr lang="el-GR" dirty="0" err="1"/>
              <a:t>hoax</a:t>
            </a:r>
            <a:r>
              <a:rPr lang="el-GR" dirty="0"/>
              <a:t>, είναι οτιδήποτε σχεδιάζεται έτσι ώστε να εξαπατήσει κάποιον</a:t>
            </a:r>
            <a:r>
              <a:rPr lang="en-US" dirty="0"/>
              <a:t>.</a:t>
            </a:r>
          </a:p>
          <a:p>
            <a:pPr marL="171450" indent="-171450">
              <a:spcBef>
                <a:spcPts val="0"/>
              </a:spcBef>
              <a:buFont typeface="Arial" panose="020B0604020202020204" pitchFamily="34" charset="0"/>
              <a:buChar char="•"/>
            </a:pPr>
            <a:r>
              <a:rPr lang="el-GR" dirty="0"/>
              <a:t>Οι αστικοί μύθοι (</a:t>
            </a:r>
            <a:r>
              <a:rPr lang="en-US" dirty="0"/>
              <a:t>urban</a:t>
            </a:r>
            <a:r>
              <a:rPr lang="el-GR" dirty="0"/>
              <a:t> </a:t>
            </a:r>
            <a:r>
              <a:rPr lang="en-US" dirty="0"/>
              <a:t>legend)</a:t>
            </a:r>
            <a:r>
              <a:rPr lang="el-GR" dirty="0"/>
              <a:t> γίνονται συνείδηση στην κοινωνία ως πραγματικά γεγονότα, ακόμα και αν δεν έχουν συμβεί ποτέ</a:t>
            </a:r>
            <a:r>
              <a:rPr lang="en-US"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t>Μπορείτε να ελέγξετε για αστικούς μύθους στο</a:t>
            </a:r>
            <a:r>
              <a:rPr lang="en-US" dirty="0"/>
              <a:t> </a:t>
            </a:r>
            <a:r>
              <a:rPr lang="en-US" dirty="0" err="1"/>
              <a:t>Snopes</a:t>
            </a:r>
            <a:r>
              <a:rPr lang="en-US" dirty="0"/>
              <a:t> </a:t>
            </a:r>
            <a:r>
              <a:rPr lang="el-GR" dirty="0"/>
              <a:t>ή στο</a:t>
            </a:r>
            <a:r>
              <a:rPr lang="en-US" dirty="0"/>
              <a:t> Hoax-Slayer.</a:t>
            </a:r>
          </a:p>
          <a:p>
            <a:pPr marL="171450" marR="0" lvl="0" indent="-171450" algn="l" defTabSz="914400" rtl="0" eaLnBrk="1" fontAlgn="auto" latinLnBrk="0" hangingPunct="1">
              <a:lnSpc>
                <a:spcPct val="100000"/>
              </a:lnSpc>
              <a:spcBef>
                <a:spcPts val="0"/>
              </a:spcBef>
              <a:buClrTx/>
              <a:buSzTx/>
              <a:buFont typeface="Arial" panose="020B0604020202020204" pitchFamily="34" charset="0"/>
              <a:buChar char="•"/>
              <a:tabLst/>
              <a:defRPr/>
            </a:pPr>
            <a:r>
              <a:rPr lang="el-GR" dirty="0"/>
              <a:t>Η ψηφιακή χειραγώγηση (</a:t>
            </a:r>
            <a:r>
              <a:rPr lang="el-GR" dirty="0" err="1"/>
              <a:t>digital</a:t>
            </a:r>
            <a:r>
              <a:rPr lang="el-GR" dirty="0"/>
              <a:t> </a:t>
            </a:r>
            <a:r>
              <a:rPr lang="el-GR" dirty="0" err="1"/>
              <a:t>manipulation</a:t>
            </a:r>
            <a:r>
              <a:rPr lang="el-GR" dirty="0"/>
              <a:t>) περιλαμβάνει την τροποποίηση μέσων έτσι ώστε οι εικόνες που καταγράφονται να αλλάζουν και να τις βλέπουμε με άλλο μάτι</a:t>
            </a:r>
            <a:r>
              <a:rPr lang="en-US" dirty="0"/>
              <a:t>.</a:t>
            </a:r>
          </a:p>
        </p:txBody>
      </p:sp>
    </p:spTree>
    <p:extLst>
      <p:ext uri="{BB962C8B-B14F-4D97-AF65-F5344CB8AC3E}">
        <p14:creationId xmlns:p14="http://schemas.microsoft.com/office/powerpoint/2010/main" val="3443675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24C559B-65F6-4A49-B537-494E4BBAAA3B}" type="slidenum">
              <a:rPr lang="en-US">
                <a:solidFill>
                  <a:srgbClr val="000000"/>
                </a:solidFill>
              </a:rPr>
              <a:pPr/>
              <a:t>26</a:t>
            </a:fld>
            <a:endParaRPr lang="en-US" dirty="0">
              <a:solidFill>
                <a:srgbClr val="0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marL="171450" indent="-171450">
              <a:spcBef>
                <a:spcPts val="0"/>
              </a:spcBef>
              <a:buFont typeface="Arial" panose="020B0604020202020204" pitchFamily="34" charset="0"/>
              <a:buChar char="•"/>
            </a:pPr>
            <a:r>
              <a:rPr lang="el-GR" dirty="0"/>
              <a:t>Η ηλεκτρονική υπόληψή σας (</a:t>
            </a:r>
            <a:r>
              <a:rPr lang="el-GR" dirty="0" err="1"/>
              <a:t>online</a:t>
            </a:r>
            <a:r>
              <a:rPr lang="el-GR" dirty="0"/>
              <a:t> </a:t>
            </a:r>
            <a:r>
              <a:rPr lang="el-GR" dirty="0" err="1"/>
              <a:t>reputation</a:t>
            </a:r>
            <a:r>
              <a:rPr lang="el-GR" dirty="0"/>
              <a:t>) είναι οι πληροφορίες που υπάρχουν για τον εαυτό σας στον κυβερνοχώρο</a:t>
            </a:r>
            <a:r>
              <a:rPr lang="en-US" dirty="0"/>
              <a:t>.</a:t>
            </a:r>
          </a:p>
          <a:p>
            <a:pPr marL="171450" indent="-171450">
              <a:spcBef>
                <a:spcPts val="0"/>
              </a:spcBef>
              <a:buFont typeface="Arial" panose="020B0604020202020204" pitchFamily="34" charset="0"/>
              <a:buChar char="•"/>
            </a:pPr>
            <a:r>
              <a:rPr lang="el-GR" dirty="0"/>
              <a:t>Η διατήρηση των πληροφοριών (</a:t>
            </a:r>
            <a:r>
              <a:rPr lang="el-GR" dirty="0" err="1"/>
              <a:t>persistence</a:t>
            </a:r>
            <a:r>
              <a:rPr lang="el-GR" dirty="0"/>
              <a:t> </a:t>
            </a:r>
            <a:r>
              <a:rPr lang="el-GR" dirty="0" err="1"/>
              <a:t>of</a:t>
            </a:r>
            <a:r>
              <a:rPr lang="el-GR" dirty="0"/>
              <a:t> </a:t>
            </a:r>
            <a:r>
              <a:rPr lang="el-GR" dirty="0" err="1"/>
              <a:t>information</a:t>
            </a:r>
            <a:r>
              <a:rPr lang="el-GR" dirty="0"/>
              <a:t>) σημαίνει</a:t>
            </a:r>
            <a:r>
              <a:rPr lang="el-GR" baseline="0" dirty="0"/>
              <a:t> ότι οι πληροφορίες για εσάς </a:t>
            </a:r>
            <a:r>
              <a:rPr lang="el-GR" dirty="0"/>
              <a:t>στο διαδίκτυο</a:t>
            </a:r>
            <a:r>
              <a:rPr lang="el-GR" baseline="0" dirty="0"/>
              <a:t> μπορεί να μη διαγραφούν ποτέ</a:t>
            </a:r>
            <a:r>
              <a:rPr lang="en-US" baseline="0" dirty="0"/>
              <a:t>.</a:t>
            </a:r>
            <a:endParaRPr lang="en-US" dirty="0"/>
          </a:p>
          <a:p>
            <a:pPr marL="171450" indent="-171450">
              <a:spcBef>
                <a:spcPts val="0"/>
              </a:spcBef>
              <a:buFont typeface="Arial" panose="020B0604020202020204" pitchFamily="34" charset="0"/>
              <a:buChar char="•"/>
            </a:pPr>
            <a:r>
              <a:rPr lang="el-GR" dirty="0"/>
              <a:t>Τρόποι</a:t>
            </a:r>
            <a:r>
              <a:rPr lang="el-GR" baseline="0" dirty="0"/>
              <a:t> για να προστατεύσετε την ηλεκτρονική υπόληψή σας</a:t>
            </a:r>
            <a:r>
              <a:rPr lang="en-US" baseline="0" dirty="0"/>
              <a:t>:</a:t>
            </a:r>
            <a:endParaRPr lang="en-US" dirty="0"/>
          </a:p>
          <a:p>
            <a:pPr marL="628650" lvl="1" indent="-171450">
              <a:spcBef>
                <a:spcPts val="0"/>
              </a:spcBef>
              <a:buFont typeface="Arial" panose="020B0604020202020204" pitchFamily="34" charset="0"/>
              <a:buChar char="•"/>
            </a:pPr>
            <a:r>
              <a:rPr lang="el-GR" dirty="0"/>
              <a:t>Βελτιώστε και ενημερώστε τα προσωπικά προφίλ σας</a:t>
            </a:r>
            <a:r>
              <a:rPr lang="en-US" dirty="0"/>
              <a:t>.</a:t>
            </a:r>
          </a:p>
          <a:p>
            <a:pPr marL="628650" lvl="1" indent="-171450">
              <a:spcBef>
                <a:spcPts val="0"/>
              </a:spcBef>
              <a:buFont typeface="Arial" panose="020B0604020202020204" pitchFamily="34" charset="0"/>
              <a:buChar char="•"/>
            </a:pPr>
            <a:r>
              <a:rPr lang="el-GR" dirty="0"/>
              <a:t>Δημιουργήστε περιεχόμενο σε σχετικούς διαδικτυακούς τόπους</a:t>
            </a:r>
            <a:r>
              <a:rPr lang="en-US" dirty="0"/>
              <a:t>.</a:t>
            </a:r>
          </a:p>
          <a:p>
            <a:pPr marL="628650" lvl="1" indent="-171450">
              <a:spcBef>
                <a:spcPts val="0"/>
              </a:spcBef>
              <a:buFont typeface="Arial" panose="020B0604020202020204" pitchFamily="34" charset="0"/>
              <a:buChar char="•"/>
            </a:pPr>
            <a:r>
              <a:rPr lang="el-GR" dirty="0"/>
              <a:t>Δημοσιεύετε συχνά</a:t>
            </a:r>
            <a:r>
              <a:rPr lang="en-US" dirty="0"/>
              <a:t>.</a:t>
            </a:r>
          </a:p>
          <a:p>
            <a:pPr marL="628650" lvl="1" indent="-171450">
              <a:spcBef>
                <a:spcPts val="0"/>
              </a:spcBef>
              <a:buFont typeface="Arial" panose="020B0604020202020204" pitchFamily="34" charset="0"/>
              <a:buChar char="•"/>
            </a:pPr>
            <a:r>
              <a:rPr lang="el-GR" dirty="0"/>
              <a:t>Να είστε προσεκτικοί</a:t>
            </a:r>
            <a:r>
              <a:rPr lang="en-US" dirty="0"/>
              <a:t>.</a:t>
            </a:r>
          </a:p>
        </p:txBody>
      </p:sp>
    </p:spTree>
    <p:extLst>
      <p:ext uri="{BB962C8B-B14F-4D97-AF65-F5344CB8AC3E}">
        <p14:creationId xmlns:p14="http://schemas.microsoft.com/office/powerpoint/2010/main" val="1485137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918747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latin typeface="Arial" charset="0"/>
              <a:ea typeface="ＭＳ Ｐゴシック" pitchFamily="34" charset="-128"/>
              <a:cs typeface="Arial" charset="0"/>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A3710F07-EC1C-45CE-8CCB-9FB7F868001B}" type="slidenum">
              <a:rPr lang="en-US" smtClean="0">
                <a:latin typeface="Arial" charset="0"/>
                <a:cs typeface="Arial" charset="0"/>
              </a:rPr>
              <a:pPr/>
              <a:t>28</a:t>
            </a:fld>
            <a:endParaRPr lang="en-US">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a:solidFill>
                  <a:schemeClr val="tx1"/>
                </a:solidFill>
              </a:rPr>
              <a:t>Οι δύο στόχοι</a:t>
            </a:r>
            <a:r>
              <a:rPr lang="el-GR" sz="1200" baseline="0" dirty="0">
                <a:solidFill>
                  <a:schemeClr val="tx1"/>
                </a:solidFill>
              </a:rPr>
              <a:t> που σχετίζονται με την κατανόηση των βασικών σημείων της ψηφιακής τεχνολογίας είναι</a:t>
            </a:r>
            <a:r>
              <a:rPr lang="en-US" sz="1200" baseline="0" dirty="0">
                <a:solidFill>
                  <a:schemeClr val="tx1"/>
                </a:solidFill>
              </a:rPr>
              <a:t>:</a:t>
            </a:r>
          </a:p>
          <a:p>
            <a:pPr marL="1035558" indent="-692658">
              <a:buNone/>
            </a:pPr>
            <a:r>
              <a:rPr lang="en-US" sz="1200" dirty="0"/>
              <a:t>8.1 </a:t>
            </a:r>
            <a:r>
              <a:rPr lang="el-GR" sz="1200" dirty="0"/>
              <a:t>Εξέλιξη της ψηφιακής σύγκλισης</a:t>
            </a:r>
            <a:r>
              <a:rPr lang="en-US" sz="1200" dirty="0"/>
              <a:t>.</a:t>
            </a:r>
          </a:p>
          <a:p>
            <a:pPr marL="1035558" indent="-692658">
              <a:buNone/>
            </a:pPr>
            <a:r>
              <a:rPr lang="en-US" sz="1200" dirty="0"/>
              <a:t>8.2 </a:t>
            </a:r>
            <a:r>
              <a:rPr lang="el-GR" sz="1200" dirty="0"/>
              <a:t>Διαφορές μεταξύ ψηφιακών και αναλογικών σημάτων.</a:t>
            </a:r>
          </a:p>
        </p:txBody>
      </p:sp>
      <p:sp>
        <p:nvSpPr>
          <p:cNvPr id="4" name="Slide Number Placeholder 3"/>
          <p:cNvSpPr>
            <a:spLocks noGrp="1"/>
          </p:cNvSpPr>
          <p:nvPr>
            <p:ph type="sldNum" sz="quarter" idx="10"/>
          </p:nvPr>
        </p:nvSpPr>
        <p:spPr/>
        <p:txBody>
          <a:bodyPr/>
          <a:lstStyle/>
          <a:p>
            <a:fld id="{277E2621-405C-4F83-9120-2E9601611C17}" type="slidenum">
              <a:rPr lang="en-US" smtClean="0"/>
              <a:pPr/>
              <a:t>4</a:t>
            </a:fld>
            <a:endParaRPr lang="en-US" dirty="0"/>
          </a:p>
        </p:txBody>
      </p:sp>
    </p:spTree>
    <p:extLst>
      <p:ext uri="{BB962C8B-B14F-4D97-AF65-F5344CB8AC3E}">
        <p14:creationId xmlns:p14="http://schemas.microsoft.com/office/powerpoint/2010/main" val="3816485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a:solidFill>
                  <a:schemeClr val="tx1"/>
                </a:solidFill>
              </a:rPr>
              <a:t>Οι δύο στόχοι</a:t>
            </a:r>
            <a:r>
              <a:rPr lang="el-GR" sz="1200" baseline="0" dirty="0">
                <a:solidFill>
                  <a:schemeClr val="tx1"/>
                </a:solidFill>
              </a:rPr>
              <a:t> που σχετίζονται με τις ψηφιακές εκδόσεις είναι</a:t>
            </a:r>
            <a:r>
              <a:rPr lang="en-US" sz="1200" baseline="0" dirty="0">
                <a:solidFill>
                  <a:schemeClr val="tx1"/>
                </a:solidFill>
              </a:rPr>
              <a:t>:</a:t>
            </a:r>
          </a:p>
          <a:p>
            <a:pPr marL="1035558" indent="-692658">
              <a:buNone/>
            </a:pPr>
            <a:r>
              <a:rPr lang="el-GR" sz="1200" dirty="0"/>
              <a:t>8.3  Διαφορετικοί τύποι συσκευών ανάγνωσης ηλεκτρονικών βιβλίων.</a:t>
            </a:r>
          </a:p>
          <a:p>
            <a:pPr marL="1035558" indent="-692658">
              <a:buNone/>
            </a:pPr>
            <a:r>
              <a:rPr lang="el-GR" sz="1200" dirty="0"/>
              <a:t>8.4  Αγορά, δανεισμός και δημοσίευση ηλεκτρονικών κειμένων.</a:t>
            </a:r>
          </a:p>
        </p:txBody>
      </p:sp>
      <p:sp>
        <p:nvSpPr>
          <p:cNvPr id="4" name="Slide Number Placeholder 3"/>
          <p:cNvSpPr>
            <a:spLocks noGrp="1"/>
          </p:cNvSpPr>
          <p:nvPr>
            <p:ph type="sldNum" sz="quarter" idx="10"/>
          </p:nvPr>
        </p:nvSpPr>
        <p:spPr/>
        <p:txBody>
          <a:bodyPr/>
          <a:lstStyle/>
          <a:p>
            <a:fld id="{277E2621-405C-4F83-9120-2E9601611C17}" type="slidenum">
              <a:rPr lang="en-US" smtClean="0"/>
              <a:pPr/>
              <a:t>5</a:t>
            </a:fld>
            <a:endParaRPr lang="en-US" dirty="0"/>
          </a:p>
        </p:txBody>
      </p:sp>
    </p:spTree>
    <p:extLst>
      <p:ext uri="{BB962C8B-B14F-4D97-AF65-F5344CB8AC3E}">
        <p14:creationId xmlns:p14="http://schemas.microsoft.com/office/powerpoint/2010/main" val="3736731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baseline="0" dirty="0">
                <a:solidFill>
                  <a:schemeClr val="tx1"/>
                </a:solidFill>
              </a:rPr>
              <a:t>Οι δύο στόχοι που σχετίζονται με την κατανόηση της ψηφιακής μουσικής είναι</a:t>
            </a:r>
            <a:r>
              <a:rPr lang="en-US" sz="1200" baseline="0" dirty="0">
                <a:solidFill>
                  <a:schemeClr val="tx1"/>
                </a:solidFill>
              </a:rPr>
              <a:t>:</a:t>
            </a:r>
            <a:endParaRPr lang="el-GR" sz="1200" baseline="0" dirty="0">
              <a:solidFill>
                <a:schemeClr val="tx1"/>
              </a:solidFill>
            </a:endParaRPr>
          </a:p>
          <a:p>
            <a:pPr marL="457200" lvl="1" indent="0">
              <a:buNone/>
            </a:pPr>
            <a:r>
              <a:rPr lang="el-GR" sz="1200" baseline="0" dirty="0">
                <a:solidFill>
                  <a:schemeClr val="tx1"/>
                </a:solidFill>
              </a:rPr>
              <a:t>Στόχος 8.5 Δημιουργία και αποθήκευση ψηφιακής μουσικής. </a:t>
            </a:r>
          </a:p>
          <a:p>
            <a:pPr marL="457200" lvl="1" indent="0">
              <a:buNone/>
            </a:pPr>
            <a:r>
              <a:rPr lang="el-GR" sz="1200" baseline="0" dirty="0">
                <a:solidFill>
                  <a:schemeClr val="tx1"/>
                </a:solidFill>
              </a:rPr>
              <a:t>Στόχος 8.6 Ακρόαση και δημοσίευση ψηφιακής μουσικής.</a:t>
            </a:r>
          </a:p>
          <a:p>
            <a:pPr marL="0" indent="0">
              <a:buNone/>
            </a:pPr>
            <a:endParaRPr lang="en-US" sz="1200" baseline="0" dirty="0">
              <a:solidFill>
                <a:schemeClr val="tx1"/>
              </a:solidFill>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6</a:t>
            </a:fld>
            <a:endParaRPr lang="en-US" dirty="0"/>
          </a:p>
        </p:txBody>
      </p:sp>
    </p:spTree>
    <p:extLst>
      <p:ext uri="{BB962C8B-B14F-4D97-AF65-F5344CB8AC3E}">
        <p14:creationId xmlns:p14="http://schemas.microsoft.com/office/powerpoint/2010/main" val="2733874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a:solidFill>
                  <a:schemeClr val="tx1"/>
                </a:solidFill>
              </a:rPr>
              <a:t>Οι δύο στόχοι</a:t>
            </a:r>
            <a:r>
              <a:rPr lang="el-GR" sz="1200" baseline="0" dirty="0">
                <a:solidFill>
                  <a:schemeClr val="tx1"/>
                </a:solidFill>
              </a:rPr>
              <a:t> που σχετίζονται με την κατανόηση των ψηφιακών μέσων είναι</a:t>
            </a:r>
            <a:r>
              <a:rPr lang="en-US" sz="1200" baseline="0" dirty="0">
                <a:solidFill>
                  <a:schemeClr val="tx1"/>
                </a:solidFill>
              </a:rPr>
              <a:t>:</a:t>
            </a:r>
            <a:endParaRPr lang="el-GR" sz="1200" baseline="0" dirty="0">
              <a:solidFill>
                <a:schemeClr val="tx1"/>
              </a:solidFill>
            </a:endParaRPr>
          </a:p>
          <a:p>
            <a:pPr marL="457200" lvl="1" indent="0">
              <a:buNone/>
            </a:pPr>
            <a:r>
              <a:rPr lang="el-GR" sz="1200" baseline="0" dirty="0">
                <a:solidFill>
                  <a:schemeClr val="tx1"/>
                </a:solidFill>
              </a:rPr>
              <a:t>8.7  Δημιουργία, εκτύπωση και κοινή χρήση ψηφιακών φωτογραφιών.</a:t>
            </a:r>
          </a:p>
          <a:p>
            <a:pPr marL="457200" lvl="1" indent="0">
              <a:buNone/>
            </a:pPr>
            <a:r>
              <a:rPr lang="el-GR" sz="1200" baseline="0" dirty="0">
                <a:solidFill>
                  <a:schemeClr val="tx1"/>
                </a:solidFill>
              </a:rPr>
              <a:t>8.8  Δημιουργία, επεξεργασία και διανομή ψηφιακού βίντεο.</a:t>
            </a:r>
          </a:p>
        </p:txBody>
      </p:sp>
      <p:sp>
        <p:nvSpPr>
          <p:cNvPr id="4" name="Slide Number Placeholder 3"/>
          <p:cNvSpPr>
            <a:spLocks noGrp="1"/>
          </p:cNvSpPr>
          <p:nvPr>
            <p:ph type="sldNum" sz="quarter" idx="10"/>
          </p:nvPr>
        </p:nvSpPr>
        <p:spPr/>
        <p:txBody>
          <a:bodyPr/>
          <a:lstStyle/>
          <a:p>
            <a:fld id="{277E2621-405C-4F83-9120-2E9601611C17}" type="slidenum">
              <a:rPr lang="en-US" smtClean="0"/>
              <a:pPr/>
              <a:t>7</a:t>
            </a:fld>
            <a:endParaRPr lang="en-US" dirty="0"/>
          </a:p>
        </p:txBody>
      </p:sp>
    </p:spTree>
    <p:extLst>
      <p:ext uri="{BB962C8B-B14F-4D97-AF65-F5344CB8AC3E}">
        <p14:creationId xmlns:p14="http://schemas.microsoft.com/office/powerpoint/2010/main" val="2296017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77555FE-D017-429D-9C2D-EC034D3034EE}" type="slidenum">
              <a:rPr lang="en-US" smtClean="0"/>
              <a:pPr/>
              <a:t>8</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Η ψηφιακή σύγκλιση (</a:t>
            </a:r>
            <a:r>
              <a:rPr lang="el-GR" sz="1200" kern="1200" dirty="0" err="1">
                <a:solidFill>
                  <a:schemeClr val="tx1"/>
                </a:solidFill>
                <a:effectLst/>
                <a:latin typeface="+mn-lt"/>
                <a:ea typeface="+mn-ea"/>
                <a:cs typeface="+mn-cs"/>
              </a:rPr>
              <a:t>digital</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convergence</a:t>
            </a:r>
            <a:r>
              <a:rPr lang="el-GR" sz="1200" kern="1200" dirty="0">
                <a:solidFill>
                  <a:schemeClr val="tx1"/>
                </a:solidFill>
                <a:effectLst/>
                <a:latin typeface="+mn-lt"/>
                <a:ea typeface="+mn-ea"/>
                <a:cs typeface="+mn-cs"/>
              </a:rPr>
              <a:t>), η χρήση δηλαδή μίας μόνο συσκευής για πολυμέσα, διαδίκτυο, ψυχαγωγία και τηλεφωνία, υλοποιείται στις συσκευές που κυκλοφορούν πλέον στην αγορά</a:t>
            </a:r>
            <a:r>
              <a:rPr lang="en-US"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Βλέπετε την ψηφιακή σύγκλιση στην εξέλιξη των </a:t>
            </a:r>
            <a:r>
              <a:rPr lang="el-GR" sz="1200" kern="1200" dirty="0" err="1">
                <a:solidFill>
                  <a:schemeClr val="tx1"/>
                </a:solidFill>
                <a:effectLst/>
                <a:latin typeface="+mn-lt"/>
                <a:ea typeface="+mn-ea"/>
                <a:cs typeface="+mn-cs"/>
              </a:rPr>
              <a:t>smartphone</a:t>
            </a:r>
            <a:r>
              <a:rPr lang="el-GR" sz="1200" kern="1200" dirty="0">
                <a:solidFill>
                  <a:schemeClr val="tx1"/>
                </a:solidFill>
                <a:effectLst/>
                <a:latin typeface="+mn-lt"/>
                <a:ea typeface="+mn-ea"/>
                <a:cs typeface="+mn-cs"/>
              </a:rPr>
              <a:t>, τα οποία πλέον σας επιτρέπουν να κάνετε σχεδόν οτιδήποτε μπορεί να κάνει ένας υπολογιστής.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Μπορείτε επίσης να δείτε τη μετάβαση προς την ψηφιακή σύγκλιση στην ενσωμάτωση ψηφιακών συσκευών σε περιβάλλοντα όπως οι καμπίνες των αυτοκινήτων</a:t>
            </a:r>
            <a:r>
              <a:rPr lang="en-US" sz="1200" kern="1200" baseline="0" dirty="0">
                <a:solidFill>
                  <a:schemeClr val="tx1"/>
                </a:solidFill>
                <a:effectLst/>
                <a:latin typeface="+mn-lt"/>
                <a:ea typeface="+mn-ea"/>
                <a:cs typeface="+mn-cs"/>
              </a:rPr>
              <a:t>.</a:t>
            </a:r>
          </a:p>
          <a:p>
            <a:pPr marL="171450" lvl="0" indent="-171450">
              <a:buFont typeface="Arial" panose="020B0604020202020204" pitchFamily="34" charset="0"/>
              <a:buChar char="•"/>
            </a:pPr>
            <a:r>
              <a:rPr lang="el-GR" sz="1200" kern="1200" baseline="0" dirty="0">
                <a:solidFill>
                  <a:schemeClr val="tx1"/>
                </a:solidFill>
                <a:effectLst/>
                <a:latin typeface="+mn-lt"/>
                <a:ea typeface="+mn-ea"/>
                <a:cs typeface="+mn-cs"/>
              </a:rPr>
              <a:t>Το Διαδίκτυο των Πραγμάτων (</a:t>
            </a:r>
            <a:r>
              <a:rPr lang="en-US" sz="1200" kern="1200" baseline="0" dirty="0" err="1">
                <a:solidFill>
                  <a:schemeClr val="tx1"/>
                </a:solidFill>
                <a:effectLst/>
                <a:latin typeface="+mn-lt"/>
                <a:ea typeface="+mn-ea"/>
                <a:cs typeface="+mn-cs"/>
              </a:rPr>
              <a:t>IoT</a:t>
            </a:r>
            <a:r>
              <a:rPr lang="en-US" sz="1200" kern="1200" baseline="0" dirty="0">
                <a:solidFill>
                  <a:schemeClr val="tx1"/>
                </a:solidFill>
                <a:effectLst/>
                <a:latin typeface="+mn-lt"/>
                <a:ea typeface="+mn-ea"/>
                <a:cs typeface="+mn-cs"/>
              </a:rPr>
              <a:t>)</a:t>
            </a:r>
            <a:r>
              <a:rPr lang="el-GR" sz="1200" kern="1200" baseline="0" dirty="0">
                <a:solidFill>
                  <a:schemeClr val="tx1"/>
                </a:solidFill>
                <a:effectLst/>
                <a:latin typeface="+mn-lt"/>
                <a:ea typeface="+mn-ea"/>
                <a:cs typeface="+mn-cs"/>
              </a:rPr>
              <a:t> αφορά τη δικτύωση κοινών οικιακών συσκευών, όπως τα ψυγεία</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Η Συμμαχία Δικτύων για το Ψηφιακό Ζην (dlna.org) είναι ένας οργανισμός που επιχειρεί να τυποποιήσει διαφορετικά είδη ηλεκτρικών συσκευών και συσκευών δικτύων που χρησιμοποιούμε στα σπίτια μας.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35023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Οποιοδήποτε είδος πληροφοριών μπορεί να ψηφιοποιηθεί</a:t>
            </a:r>
            <a:r>
              <a:rPr lang="en-US"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Οι ψηφιακές μορφές περιγράφουν τα σήματα σαν μεγάλες ακολουθίες αριθμών. Αυτή η ψηφιακή αναπαράσταση μας προσφέρει έναν απλό τρόπο για την περιγραφή των κυμάτων ήχου και φωτός με ακρίβεια, ώστε οι ήχοι και οι εικόνες να μπορούν να αναπαραχθούν τέλεια.</a:t>
            </a: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 Στη μετατροπή αναλογικού σε ψηφιακό, το εισερχόμενο αναλογικό σήμα </a:t>
            </a:r>
            <a:r>
              <a:rPr lang="el-GR" sz="1200" kern="1200" dirty="0" err="1">
                <a:solidFill>
                  <a:schemeClr val="tx1"/>
                </a:solidFill>
                <a:effectLst/>
                <a:latin typeface="+mn-lt"/>
                <a:ea typeface="+mn-ea"/>
                <a:cs typeface="+mn-cs"/>
              </a:rPr>
              <a:t>δειγματοληπτείται</a:t>
            </a:r>
            <a:r>
              <a:rPr lang="el-GR" sz="1200" kern="1200" dirty="0">
                <a:solidFill>
                  <a:schemeClr val="tx1"/>
                </a:solidFill>
                <a:effectLst/>
                <a:latin typeface="+mn-lt"/>
                <a:ea typeface="+mn-ea"/>
                <a:cs typeface="+mn-cs"/>
              </a:rPr>
              <a:t>, δηλαδή καταγράφεται η τιμή του σε </a:t>
            </a:r>
            <a:r>
              <a:rPr lang="el-GR" sz="1200" kern="1200" dirty="0" err="1">
                <a:solidFill>
                  <a:schemeClr val="tx1"/>
                </a:solidFill>
                <a:effectLst/>
                <a:latin typeface="+mn-lt"/>
                <a:ea typeface="+mn-ea"/>
                <a:cs typeface="+mn-cs"/>
              </a:rPr>
              <a:t>ισαπέχουσες</a:t>
            </a:r>
            <a:r>
              <a:rPr lang="el-GR" sz="1200" kern="1200" dirty="0">
                <a:solidFill>
                  <a:schemeClr val="tx1"/>
                </a:solidFill>
                <a:effectLst/>
                <a:latin typeface="+mn-lt"/>
                <a:ea typeface="+mn-ea"/>
                <a:cs typeface="+mn-cs"/>
              </a:rPr>
              <a:t> χρονικές στιγμές. Η ένταση του σήματος σε κάθε χρονική στιγμή δειγματοληψίας καταγράφεται ως ένας απλός αριθμός. Η σειρά των αριθμών που παράγονται από τη διαδικασία μετατροπής μάς δίνει την ψηφιακή μορφή του σήματος.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9</a:t>
            </a:fld>
            <a:endParaRPr lang="en-US" dirty="0"/>
          </a:p>
        </p:txBody>
      </p:sp>
    </p:spTree>
    <p:extLst>
      <p:ext uri="{BB962C8B-B14F-4D97-AF65-F5344CB8AC3E}">
        <p14:creationId xmlns:p14="http://schemas.microsoft.com/office/powerpoint/2010/main" val="532510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spcBef>
                <a:spcPts val="0"/>
              </a:spcBef>
              <a:spcAft>
                <a:spcPts val="300"/>
              </a:spcAft>
              <a:buFont typeface="Arial" panose="020B0604020202020204" pitchFamily="34" charset="0"/>
              <a:buChar char="•"/>
            </a:pPr>
            <a:r>
              <a:rPr lang="el-GR" dirty="0"/>
              <a:t>Το ηλεκτρονικό κείμενο (e-</a:t>
            </a:r>
            <a:r>
              <a:rPr lang="el-GR" dirty="0" err="1"/>
              <a:t>text</a:t>
            </a:r>
            <a:r>
              <a:rPr lang="el-GR" dirty="0"/>
              <a:t>) είναι πληροφορίες σε κείμενο που καταγράφονται ψηφιακά</a:t>
            </a:r>
            <a:r>
              <a:rPr lang="en-US" dirty="0"/>
              <a:t>.</a:t>
            </a:r>
          </a:p>
          <a:p>
            <a:pPr marL="171450" indent="-171450">
              <a:lnSpc>
                <a:spcPct val="110000"/>
              </a:lnSpc>
              <a:spcBef>
                <a:spcPts val="0"/>
              </a:spcBef>
              <a:spcAft>
                <a:spcPts val="300"/>
              </a:spcAft>
              <a:buFont typeface="Arial" panose="020B0604020202020204" pitchFamily="34" charset="0"/>
              <a:buChar char="•"/>
            </a:pPr>
            <a:r>
              <a:rPr lang="el-GR" dirty="0"/>
              <a:t>Οι συσκευές ανάγνωσης ηλεκτρονικών βιβλίων (e-</a:t>
            </a:r>
            <a:r>
              <a:rPr lang="el-GR" dirty="0" err="1"/>
              <a:t>reader</a:t>
            </a:r>
            <a:r>
              <a:rPr lang="el-GR" dirty="0"/>
              <a:t>) είναι συσκευές που μπορούν να προβάλλουν ηλεκτρονικό κείμενο, ενώ διαθέτουν εργαλεία υποστήριξης</a:t>
            </a:r>
            <a:r>
              <a:rPr lang="en-US" dirty="0"/>
              <a:t>.</a:t>
            </a:r>
          </a:p>
          <a:p>
            <a:pPr marL="171450" indent="-171450">
              <a:lnSpc>
                <a:spcPct val="110000"/>
              </a:lnSpc>
              <a:spcBef>
                <a:spcPts val="0"/>
              </a:spcBef>
              <a:spcAft>
                <a:spcPts val="300"/>
              </a:spcAft>
              <a:buFont typeface="Arial" panose="020B0604020202020204" pitchFamily="34" charset="0"/>
              <a:buChar char="•"/>
            </a:pPr>
            <a:r>
              <a:rPr lang="el-GR" dirty="0"/>
              <a:t>Ένα μεγάλο θέλγητρο των ψηφιακών εκδόσεων είναι η διανομή</a:t>
            </a:r>
            <a:r>
              <a:rPr lang="en-US" dirty="0"/>
              <a:t>.</a:t>
            </a:r>
          </a:p>
          <a:p>
            <a:pPr marL="171450" indent="-171450">
              <a:lnSpc>
                <a:spcPct val="110000"/>
              </a:lnSpc>
              <a:spcBef>
                <a:spcPts val="0"/>
              </a:spcBef>
              <a:spcAft>
                <a:spcPts val="300"/>
              </a:spcAft>
              <a:buFont typeface="Arial" panose="020B0604020202020204" pitchFamily="34" charset="0"/>
              <a:buChar char="•"/>
            </a:pPr>
            <a:r>
              <a:rPr lang="el-GR" dirty="0"/>
              <a:t>Το ηλεκτρονικό μελάνι (E</a:t>
            </a:r>
            <a:r>
              <a:rPr lang="en-US" dirty="0"/>
              <a:t> </a:t>
            </a:r>
            <a:r>
              <a:rPr lang="el-GR" dirty="0" err="1"/>
              <a:t>Ink</a:t>
            </a:r>
            <a:r>
              <a:rPr lang="el-GR" dirty="0"/>
              <a:t>) είναι μια πολύ ευκρινής ασπρόμαυρη αναπαράσταση κειμένου.</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10</a:t>
            </a:fld>
            <a:endParaRPr lang="en-US" dirty="0"/>
          </a:p>
        </p:txBody>
      </p:sp>
    </p:spTree>
    <p:extLst>
      <p:ext uri="{BB962C8B-B14F-4D97-AF65-F5344CB8AC3E}">
        <p14:creationId xmlns:p14="http://schemas.microsoft.com/office/powerpoint/2010/main" val="2674047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Box 4"/>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35713" y="113072"/>
            <a:ext cx="2133600" cy="182880"/>
          </a:xfrm>
          <a:prstGeom prst="rect">
            <a:avLst/>
          </a:prstGeom>
        </p:spPr>
        <p:txBody>
          <a:bodyPr/>
          <a:lstStyle>
            <a:lvl1pPr>
              <a:defRPr>
                <a:solidFill>
                  <a:schemeClr val="tx1"/>
                </a:solidFill>
              </a:defRPr>
            </a:lvl1pPr>
          </a:lstStyle>
          <a:p>
            <a:endParaRPr lang="en-US" dirty="0"/>
          </a:p>
        </p:txBody>
      </p:sp>
      <p:sp>
        <p:nvSpPr>
          <p:cNvPr id="4" name="Slide Number Placeholder 3"/>
          <p:cNvSpPr>
            <a:spLocks noGrp="1"/>
          </p:cNvSpPr>
          <p:nvPr>
            <p:ph type="sldNum" sz="quarter" idx="12"/>
          </p:nvPr>
        </p:nvSpPr>
        <p:spPr>
          <a:xfrm>
            <a:off x="8469312" y="113072"/>
            <a:ext cx="551783" cy="182880"/>
          </a:xfrm>
          <a:prstGeom prst="rect">
            <a:avLst/>
          </a:prstGeom>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57200" y="6356350"/>
            <a:ext cx="2133600" cy="365125"/>
          </a:xfrm>
          <a:prstGeom prst="rect">
            <a:avLst/>
          </a:prstGeom>
        </p:spPr>
        <p:txBody>
          <a:bodyPr/>
          <a:lstStyle/>
          <a:p>
            <a:fld id="{A9DF6EFB-3F44-496C-A842-1E0B3D3B975A}" type="datetimeFigureOut">
              <a:rPr lang="en-US" smtClean="0"/>
              <a:pPr/>
              <a:t>9/3/2018</a:t>
            </a:fld>
            <a:endParaRPr lang="en-US" dirty="0"/>
          </a:p>
        </p:txBody>
      </p:sp>
      <p:sp>
        <p:nvSpPr>
          <p:cNvPr id="3" name="2 - Θέση υποσέλιδου"/>
          <p:cNvSpPr>
            <a:spLocks noGrp="1"/>
          </p:cNvSpPr>
          <p:nvPr>
            <p:ph type="ftr" sz="quarter" idx="11"/>
          </p:nvPr>
        </p:nvSpPr>
        <p:spPr>
          <a:xfrm>
            <a:off x="3124200" y="6356350"/>
            <a:ext cx="2895600" cy="365125"/>
          </a:xfrm>
          <a:prstGeom prst="rect">
            <a:avLst/>
          </a:prstGeom>
        </p:spPr>
        <p:txBody>
          <a:bodyPr/>
          <a:lstStyle/>
          <a:p>
            <a:endParaRPr lang="el-GR"/>
          </a:p>
        </p:txBody>
      </p:sp>
      <p:sp>
        <p:nvSpPr>
          <p:cNvPr id="4" name="3 - Θέση αριθμού διαφάνειας"/>
          <p:cNvSpPr>
            <a:spLocks noGrp="1"/>
          </p:cNvSpPr>
          <p:nvPr>
            <p:ph type="sldNum" sz="quarter" idx="12"/>
          </p:nvPr>
        </p:nvSpPr>
        <p:spPr>
          <a:xfrm>
            <a:off x="6553200" y="6356350"/>
            <a:ext cx="2133600" cy="365125"/>
          </a:xfrm>
          <a:prstGeom prst="rect">
            <a:avLst/>
          </a:prstGeom>
        </p:spPr>
        <p:txBody>
          <a:bodyPr/>
          <a:lstStyle/>
          <a:p>
            <a:fld id="{200B2350-5261-4F5C-9DF5-EF0D264FC8D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2" name="Picture 11"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1"/>
          </p:nvPr>
        </p:nvSpPr>
        <p:spPr>
          <a:xfrm>
            <a:off x="6335713" y="113072"/>
            <a:ext cx="2133600" cy="18288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1312652"/>
          </a:xfrm>
        </p:spPr>
        <p:txBody>
          <a:bodyPr anchor="ctr"/>
          <a:lstStyle>
            <a:lvl1pPr>
              <a:defRPr sz="4000"/>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0"/>
              </a:spcBef>
              <a:spcAft>
                <a:spcPts val="1200"/>
              </a:spcAft>
              <a:buClr>
                <a:srgbClr val="007FA3"/>
              </a:buClr>
              <a:buSzPct val="100000"/>
              <a:defRPr sz="3200">
                <a:solidFill>
                  <a:schemeClr val="bg2"/>
                </a:solidFill>
              </a:defRPr>
            </a:lvl1pPr>
            <a:lvl2pPr>
              <a:spcBef>
                <a:spcPts val="0"/>
              </a:spcBef>
              <a:spcAft>
                <a:spcPts val="1200"/>
              </a:spcAft>
              <a:buClr>
                <a:schemeClr val="tx1"/>
              </a:buClr>
              <a:defRPr sz="2800"/>
            </a:lvl2pPr>
            <a:lvl3pPr>
              <a:spcBef>
                <a:spcPts val="0"/>
              </a:spcBef>
              <a:spcAft>
                <a:spcPts val="1200"/>
              </a:spcAft>
              <a:buClr>
                <a:schemeClr val="tx1"/>
              </a:buClr>
              <a:defRPr sz="2400"/>
            </a:lvl3pPr>
            <a:lvl4pPr>
              <a:spcBef>
                <a:spcPts val="0"/>
              </a:spcBef>
              <a:spcAft>
                <a:spcPts val="1200"/>
              </a:spcAft>
              <a:buClr>
                <a:srgbClr val="007FA3"/>
              </a:buClr>
              <a:defRPr/>
            </a:lvl4pPr>
            <a:lvl5pPr>
              <a:spcBef>
                <a:spcPts val="0"/>
              </a:spcBef>
              <a:spcAft>
                <a:spcPts val="1200"/>
              </a:spcAft>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40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a:xfrm>
            <a:off x="6335713" y="113072"/>
            <a:ext cx="2133600" cy="182880"/>
          </a:xfrm>
          <a:prstGeom prst="rect">
            <a:avLst/>
          </a:prstGeom>
        </p:spPr>
        <p:txBody>
          <a:bodyPr/>
          <a:lstStyle>
            <a:lvl1pPr>
              <a:defRPr>
                <a:solidFill>
                  <a:schemeClr val="tx1"/>
                </a:solidFill>
              </a:defRPr>
            </a:lvl1pPr>
          </a:lstStyle>
          <a:p>
            <a:endParaRPr lang="en-US" dirty="0"/>
          </a:p>
        </p:txBody>
      </p:sp>
      <p:sp>
        <p:nvSpPr>
          <p:cNvPr id="4" name="Slide Number Placeholder 3"/>
          <p:cNvSpPr>
            <a:spLocks noGrp="1"/>
          </p:cNvSpPr>
          <p:nvPr>
            <p:ph type="sldNum" sz="quarter" idx="12"/>
          </p:nvPr>
        </p:nvSpPr>
        <p:spPr>
          <a:xfrm>
            <a:off x="8469312" y="113072"/>
            <a:ext cx="551783" cy="182880"/>
          </a:xfrm>
          <a:prstGeom prst="rect">
            <a:avLst/>
          </a:prstGeom>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3200"/>
            </a:lvl1pPr>
            <a:lvl2pPr>
              <a:defRPr sz="2800"/>
            </a:lvl2pPr>
            <a:lvl3pPr>
              <a:defRPr sz="2400"/>
            </a:lvl3pPr>
            <a:lvl4pPr>
              <a:defRPr sz="1600"/>
            </a:lvl4pPr>
            <a:lvl5pPr>
              <a:defRPr sz="1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3200"/>
            </a:lvl1pPr>
            <a:lvl2pPr>
              <a:defRPr sz="2800"/>
            </a:lvl2pPr>
            <a:lvl3pPr>
              <a:defRPr sz="2400"/>
            </a:lvl3pPr>
            <a:lvl4pPr>
              <a:defRPr sz="1600"/>
            </a:lvl4pPr>
            <a:lvl5pPr>
              <a:defRPr sz="1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335713" y="113072"/>
            <a:ext cx="2133600" cy="18288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312652"/>
          </a:xfrm>
        </p:spPr>
        <p:txBody>
          <a:bodyPr anchor="ctr"/>
          <a:lstStyle>
            <a:lvl1pPr>
              <a:defRPr sz="4000"/>
            </a:lvl1pPr>
          </a:lstStyle>
          <a:p>
            <a:r>
              <a:rPr lang="en-US"/>
              <a:t>Click to edit Master title style</a:t>
            </a:r>
            <a:endParaRPr lang="en-US" dirty="0"/>
          </a:p>
        </p:txBody>
      </p:sp>
      <p:sp>
        <p:nvSpPr>
          <p:cNvPr id="3" name="Date Placeholder 2"/>
          <p:cNvSpPr>
            <a:spLocks noGrp="1"/>
          </p:cNvSpPr>
          <p:nvPr>
            <p:ph type="dt" sz="half" idx="10"/>
          </p:nvPr>
        </p:nvSpPr>
        <p:spPr>
          <a:xfrm>
            <a:off x="6335713" y="113072"/>
            <a:ext cx="2133600" cy="18288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Pearson Logo"/>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p:hf sldNum="0" hdr="0" ftr="0" dt="0"/>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chemeClr val="tx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chemeClr val="tx1"/>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2" cstate="print"/>
          <a:srcRect/>
          <a:stretch>
            <a:fillRect/>
          </a:stretch>
        </p:blipFill>
        <p:spPr bwMode="auto">
          <a:xfrm>
            <a:off x="6934200" y="5943600"/>
            <a:ext cx="1970088" cy="647700"/>
          </a:xfrm>
          <a:prstGeom prst="rect">
            <a:avLst/>
          </a:prstGeom>
          <a:noFill/>
          <a:ln w="9525">
            <a:noFill/>
            <a:miter lim="800000"/>
            <a:headEnd/>
            <a:tailEnd/>
          </a:ln>
        </p:spPr>
      </p:pic>
      <p:sp>
        <p:nvSpPr>
          <p:cNvPr id="7" name="4 - Υπότιτλος"/>
          <p:cNvSpPr txBox="1">
            <a:spLocks/>
          </p:cNvSpPr>
          <p:nvPr/>
        </p:nvSpPr>
        <p:spPr>
          <a:xfrm>
            <a:off x="3657600" y="762000"/>
            <a:ext cx="5410200" cy="4191000"/>
          </a:xfrm>
          <a:prstGeom prst="rect">
            <a:avLst/>
          </a:prstGeom>
        </p:spPr>
        <p:txBody>
          <a:bodyPr>
            <a:normAutofit/>
          </a:bodyPr>
          <a:lstStyle/>
          <a:p>
            <a:pPr marL="342900" indent="-342900" algn="ctr">
              <a:spcBef>
                <a:spcPct val="20000"/>
              </a:spcBef>
              <a:buFont typeface="Arial" pitchFamily="34" charset="0"/>
              <a:buNone/>
              <a:defRPr/>
            </a:pPr>
            <a:endParaRPr lang="el-GR" sz="3200" b="1" dirty="0">
              <a:latin typeface="+mn-lt"/>
              <a:ea typeface="ＭＳ Ｐゴシック" charset="-128"/>
              <a:cs typeface="ＭＳ Ｐゴシック" charset="-128"/>
            </a:endParaRPr>
          </a:p>
          <a:p>
            <a:pPr marL="342900" indent="-342900" algn="ctr">
              <a:spcBef>
                <a:spcPct val="20000"/>
              </a:spcBef>
              <a:buFont typeface="Arial" pitchFamily="34" charset="0"/>
              <a:buNone/>
              <a:defRPr/>
            </a:pPr>
            <a:endParaRPr lang="el-GR" sz="3200" b="1" dirty="0">
              <a:latin typeface="+mn-lt"/>
              <a:ea typeface="ＭＳ Ｐゴシック" charset="-128"/>
              <a:cs typeface="ＭＳ Ｐゴシック" charset="-128"/>
            </a:endParaRPr>
          </a:p>
          <a:p>
            <a:pPr marL="342900" indent="-342900" algn="ctr">
              <a:spcBef>
                <a:spcPct val="20000"/>
              </a:spcBef>
              <a:defRPr/>
            </a:pPr>
            <a:r>
              <a:rPr lang="en-US" sz="2200" b="1" dirty="0">
                <a:solidFill>
                  <a:schemeClr val="accent4">
                    <a:lumMod val="75000"/>
                  </a:schemeClr>
                </a:solidFill>
                <a:latin typeface="Malgun Gothic" pitchFamily="34" charset="-127"/>
                <a:ea typeface="Malgun Gothic" pitchFamily="34" charset="-127"/>
                <a:cs typeface="ＭＳ Ｐゴシック" charset="-128"/>
              </a:rPr>
              <a:t>A</a:t>
            </a:r>
            <a:r>
              <a:rPr lang="el-GR" sz="2200" b="1" dirty="0">
                <a:solidFill>
                  <a:schemeClr val="accent4">
                    <a:lumMod val="75000"/>
                  </a:schemeClr>
                </a:solidFill>
                <a:latin typeface="Malgun Gothic" pitchFamily="34" charset="-127"/>
                <a:ea typeface="Malgun Gothic" pitchFamily="34" charset="-127"/>
                <a:cs typeface="ＭＳ Ｐゴシック" charset="-128"/>
              </a:rPr>
              <a:t>.</a:t>
            </a:r>
            <a:r>
              <a:rPr lang="en-US" sz="2200" b="1" dirty="0">
                <a:solidFill>
                  <a:schemeClr val="accent4">
                    <a:lumMod val="75000"/>
                  </a:schemeClr>
                </a:solidFill>
                <a:latin typeface="Malgun Gothic" pitchFamily="34" charset="-127"/>
                <a:ea typeface="Malgun Gothic" pitchFamily="34" charset="-127"/>
                <a:cs typeface="ＭＳ Ｐゴシック" charset="-128"/>
              </a:rPr>
              <a:t> EVANS, K</a:t>
            </a:r>
            <a:r>
              <a:rPr lang="el-GR" sz="2200" b="1" dirty="0">
                <a:solidFill>
                  <a:schemeClr val="accent4">
                    <a:lumMod val="75000"/>
                  </a:schemeClr>
                </a:solidFill>
                <a:latin typeface="Malgun Gothic" pitchFamily="34" charset="-127"/>
                <a:ea typeface="Malgun Gothic" pitchFamily="34" charset="-127"/>
                <a:cs typeface="ＭＳ Ｐゴシック" charset="-128"/>
              </a:rPr>
              <a:t>.</a:t>
            </a:r>
            <a:r>
              <a:rPr lang="en-US" sz="2200" b="1" dirty="0">
                <a:solidFill>
                  <a:schemeClr val="accent4">
                    <a:lumMod val="75000"/>
                  </a:schemeClr>
                </a:solidFill>
                <a:latin typeface="Malgun Gothic" pitchFamily="34" charset="-127"/>
                <a:ea typeface="Malgun Gothic" pitchFamily="34" charset="-127"/>
                <a:cs typeface="ＭＳ Ｐゴシック" charset="-128"/>
              </a:rPr>
              <a:t> MARTIN</a:t>
            </a:r>
            <a:r>
              <a:rPr lang="el-GR" sz="2200" b="1" dirty="0">
                <a:solidFill>
                  <a:schemeClr val="accent4">
                    <a:lumMod val="75000"/>
                  </a:schemeClr>
                </a:solidFill>
                <a:latin typeface="Malgun Gothic" pitchFamily="34" charset="-127"/>
                <a:ea typeface="Malgun Gothic" pitchFamily="34" charset="-127"/>
                <a:cs typeface="ＭＳ Ｐゴシック" charset="-128"/>
              </a:rPr>
              <a:t>, </a:t>
            </a:r>
            <a:r>
              <a:rPr lang="en-US" sz="2200" b="1" dirty="0">
                <a:solidFill>
                  <a:schemeClr val="accent4">
                    <a:lumMod val="75000"/>
                  </a:schemeClr>
                </a:solidFill>
                <a:latin typeface="Malgun Gothic" pitchFamily="34" charset="-127"/>
                <a:ea typeface="Malgun Gothic" pitchFamily="34" charset="-127"/>
                <a:cs typeface="ＭＳ Ｐゴシック" charset="-128"/>
              </a:rPr>
              <a:t>M</a:t>
            </a:r>
            <a:r>
              <a:rPr lang="el-GR" sz="2200" b="1" dirty="0">
                <a:solidFill>
                  <a:schemeClr val="accent4">
                    <a:lumMod val="75000"/>
                  </a:schemeClr>
                </a:solidFill>
                <a:latin typeface="Malgun Gothic" pitchFamily="34" charset="-127"/>
                <a:ea typeface="Malgun Gothic" pitchFamily="34" charset="-127"/>
                <a:cs typeface="ＭＳ Ｐゴシック" charset="-128"/>
              </a:rPr>
              <a:t>.</a:t>
            </a:r>
            <a:r>
              <a:rPr lang="en-US" sz="2200" b="1" dirty="0">
                <a:solidFill>
                  <a:schemeClr val="accent4">
                    <a:lumMod val="75000"/>
                  </a:schemeClr>
                </a:solidFill>
                <a:latin typeface="Malgun Gothic" pitchFamily="34" charset="-127"/>
                <a:ea typeface="Malgun Gothic" pitchFamily="34" charset="-127"/>
                <a:cs typeface="ＭＳ Ｐゴシック" charset="-128"/>
              </a:rPr>
              <a:t> A. POATSY</a:t>
            </a:r>
            <a:endParaRPr lang="el-GR" sz="2200" b="1" dirty="0">
              <a:solidFill>
                <a:schemeClr val="accent4">
                  <a:lumMod val="75000"/>
                </a:schemeClr>
              </a:solidFill>
              <a:latin typeface="Malgun Gothic" pitchFamily="34" charset="-127"/>
              <a:ea typeface="Malgun Gothic" pitchFamily="34" charset="-127"/>
              <a:cs typeface="ＭＳ Ｐゴシック" charset="-128"/>
            </a:endParaRPr>
          </a:p>
          <a:p>
            <a:pPr marL="342900" indent="-342900" algn="ctr">
              <a:spcBef>
                <a:spcPct val="20000"/>
              </a:spcBef>
              <a:defRPr/>
            </a:pPr>
            <a:endParaRPr lang="el-GR" sz="2200" b="1" dirty="0">
              <a:latin typeface="Malgun Gothic" pitchFamily="34" charset="-127"/>
              <a:ea typeface="Malgun Gothic" pitchFamily="34" charset="-127"/>
              <a:cs typeface="ＭＳ Ｐゴシック" charset="-128"/>
            </a:endParaRPr>
          </a:p>
          <a:p>
            <a:pPr marL="342900" indent="-342900" algn="ctr">
              <a:spcBef>
                <a:spcPct val="20000"/>
              </a:spcBef>
              <a:defRPr/>
            </a:pPr>
            <a:r>
              <a:rPr lang="el-GR" sz="2800" b="1" dirty="0">
                <a:solidFill>
                  <a:schemeClr val="accent1">
                    <a:lumMod val="75000"/>
                  </a:schemeClr>
                </a:solidFill>
                <a:latin typeface="Malgun Gothic" pitchFamily="34" charset="-127"/>
                <a:ea typeface="Malgun Gothic" pitchFamily="34" charset="-127"/>
                <a:cs typeface="ＭＳ Ｐゴシック" charset="-128"/>
              </a:rPr>
              <a:t>Εισαγωγή στην πληροφορική</a:t>
            </a:r>
          </a:p>
          <a:p>
            <a:pPr marL="342900" indent="-342900" algn="ctr">
              <a:spcBef>
                <a:spcPct val="20000"/>
              </a:spcBef>
              <a:defRPr/>
            </a:pPr>
            <a:r>
              <a:rPr lang="el-GR" sz="2400" b="1" dirty="0">
                <a:solidFill>
                  <a:schemeClr val="accent1">
                    <a:lumMod val="75000"/>
                  </a:schemeClr>
                </a:solidFill>
                <a:latin typeface="Malgun Gothic" pitchFamily="34" charset="-127"/>
                <a:ea typeface="Malgun Gothic" pitchFamily="34" charset="-127"/>
                <a:cs typeface="ＭＳ Ｐゴシック" charset="-128"/>
              </a:rPr>
              <a:t>Θεωρία και πράξη</a:t>
            </a:r>
          </a:p>
          <a:p>
            <a:pPr marL="342900" indent="-342900" algn="ctr">
              <a:spcBef>
                <a:spcPct val="20000"/>
              </a:spcBef>
              <a:defRPr/>
            </a:pPr>
            <a:endParaRPr lang="el-GR" sz="2400" b="1" dirty="0">
              <a:solidFill>
                <a:srgbClr val="FF3300"/>
              </a:solidFill>
              <a:latin typeface="Malgun Gothic" pitchFamily="34" charset="-127"/>
              <a:ea typeface="Malgun Gothic" pitchFamily="34" charset="-127"/>
              <a:cs typeface="ＭＳ Ｐゴシック" charset="-128"/>
            </a:endParaRPr>
          </a:p>
          <a:p>
            <a:pPr marL="342900" indent="-342900" algn="ctr">
              <a:spcBef>
                <a:spcPct val="20000"/>
              </a:spcBef>
              <a:buFont typeface="Arial" pitchFamily="34" charset="0"/>
              <a:buNone/>
              <a:defRPr/>
            </a:pPr>
            <a:r>
              <a:rPr lang="el-GR" sz="2000" b="1" dirty="0">
                <a:solidFill>
                  <a:schemeClr val="accent4">
                    <a:lumMod val="75000"/>
                  </a:schemeClr>
                </a:solidFill>
                <a:latin typeface="Malgun Gothic" pitchFamily="34" charset="-127"/>
                <a:ea typeface="Malgun Gothic" pitchFamily="34" charset="-127"/>
                <a:cs typeface="ＭＳ Ｐゴシック" charset="-128"/>
              </a:rPr>
              <a:t>2</a:t>
            </a:r>
            <a:r>
              <a:rPr lang="el-GR" sz="2000" b="1" baseline="30000" dirty="0">
                <a:solidFill>
                  <a:schemeClr val="accent4">
                    <a:lumMod val="75000"/>
                  </a:schemeClr>
                </a:solidFill>
                <a:latin typeface="Malgun Gothic" pitchFamily="34" charset="-127"/>
                <a:ea typeface="Malgun Gothic" pitchFamily="34" charset="-127"/>
                <a:cs typeface="ＭＳ Ｐゴシック" charset="-128"/>
              </a:rPr>
              <a:t>η</a:t>
            </a:r>
            <a:r>
              <a:rPr lang="el-GR" sz="2000" b="1" dirty="0">
                <a:solidFill>
                  <a:schemeClr val="accent4">
                    <a:lumMod val="75000"/>
                  </a:schemeClr>
                </a:solidFill>
                <a:latin typeface="Malgun Gothic" pitchFamily="34" charset="-127"/>
                <a:ea typeface="Malgun Gothic" pitchFamily="34" charset="-127"/>
                <a:cs typeface="ＭＳ Ｐゴシック" charset="-128"/>
              </a:rPr>
              <a:t> έκδοση </a:t>
            </a:r>
          </a:p>
        </p:txBody>
      </p:sp>
      <p:pic>
        <p:nvPicPr>
          <p:cNvPr id="5" name="Picture 55"/>
          <p:cNvPicPr>
            <a:picLocks noChangeAspect="1" noChangeArrowheads="1"/>
          </p:cNvPicPr>
          <p:nvPr/>
        </p:nvPicPr>
        <p:blipFill>
          <a:blip r:embed="rId3" cstate="print"/>
          <a:srcRect/>
          <a:stretch>
            <a:fillRect/>
          </a:stretch>
        </p:blipFill>
        <p:spPr bwMode="auto">
          <a:xfrm>
            <a:off x="304800" y="914400"/>
            <a:ext cx="3174289" cy="4428000"/>
          </a:xfrm>
          <a:prstGeom prst="rect">
            <a:avLst/>
          </a:prstGeom>
          <a:noFill/>
          <a:ln w="3175">
            <a:solidFill>
              <a:schemeClr val="accent1">
                <a:lumMod val="40000"/>
                <a:lumOff val="60000"/>
              </a:schemeClr>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00200"/>
          </a:xfrm>
        </p:spPr>
        <p:txBody>
          <a:bodyPr>
            <a:normAutofit/>
          </a:bodyPr>
          <a:lstStyle/>
          <a:p>
            <a:r>
              <a:rPr lang="el-GR" dirty="0"/>
              <a:t>Ψηφιακές εκδόσεις</a:t>
            </a:r>
            <a:br>
              <a:rPr lang="en-US" dirty="0">
                <a:effectLst/>
              </a:rPr>
            </a:br>
            <a:r>
              <a:rPr lang="el-GR" sz="3200" dirty="0"/>
              <a:t>Συσκευές ανάγνωσης ηλεκτρονικών βιβλίων</a:t>
            </a:r>
            <a:br>
              <a:rPr lang="el-GR" sz="3200" dirty="0"/>
            </a:br>
            <a:r>
              <a:rPr lang="en-US" sz="2000" dirty="0"/>
              <a:t>(</a:t>
            </a:r>
            <a:r>
              <a:rPr lang="el-GR" sz="2000" dirty="0"/>
              <a:t>Στόχος</a:t>
            </a:r>
            <a:r>
              <a:rPr lang="en-US" sz="2000" dirty="0"/>
              <a:t> 8.3)</a:t>
            </a:r>
            <a:endParaRPr lang="en-US" sz="3000" dirty="0"/>
          </a:p>
        </p:txBody>
      </p:sp>
      <p:sp>
        <p:nvSpPr>
          <p:cNvPr id="3" name="Content Placeholder 2"/>
          <p:cNvSpPr>
            <a:spLocks noGrp="1"/>
          </p:cNvSpPr>
          <p:nvPr>
            <p:ph idx="1"/>
          </p:nvPr>
        </p:nvSpPr>
        <p:spPr>
          <a:xfrm>
            <a:off x="457201" y="1752600"/>
            <a:ext cx="6172199" cy="5105400"/>
          </a:xfrm>
        </p:spPr>
        <p:txBody>
          <a:bodyPr>
            <a:normAutofit fontScale="70000" lnSpcReduction="20000"/>
          </a:bodyPr>
          <a:lstStyle/>
          <a:p>
            <a:pPr>
              <a:lnSpc>
                <a:spcPct val="120000"/>
              </a:lnSpc>
              <a:spcAft>
                <a:spcPts val="600"/>
              </a:spcAft>
              <a:defRPr/>
            </a:pPr>
            <a:r>
              <a:rPr lang="el-GR" dirty="0"/>
              <a:t>Ηλεκτρονικό κείμενο</a:t>
            </a:r>
            <a:endParaRPr lang="en-US" dirty="0"/>
          </a:p>
          <a:p>
            <a:pPr lvl="1">
              <a:lnSpc>
                <a:spcPct val="120000"/>
              </a:lnSpc>
              <a:spcAft>
                <a:spcPts val="600"/>
              </a:spcAft>
            </a:pPr>
            <a:r>
              <a:rPr lang="el-GR" dirty="0"/>
              <a:t>Πληροφορίες σε κείμενο που καταγράφονται ψηφιακά</a:t>
            </a:r>
            <a:endParaRPr lang="en-US" dirty="0"/>
          </a:p>
          <a:p>
            <a:pPr>
              <a:lnSpc>
                <a:spcPct val="120000"/>
              </a:lnSpc>
              <a:spcAft>
                <a:spcPts val="600"/>
              </a:spcAft>
              <a:defRPr/>
            </a:pPr>
            <a:r>
              <a:rPr lang="el-GR" dirty="0"/>
              <a:t>Συσκευές ανάγνωσης ηλεκτρονικών βιβλίων </a:t>
            </a:r>
            <a:endParaRPr lang="en-US" dirty="0"/>
          </a:p>
          <a:p>
            <a:pPr lvl="1">
              <a:lnSpc>
                <a:spcPct val="120000"/>
              </a:lnSpc>
              <a:spcAft>
                <a:spcPts val="600"/>
              </a:spcAft>
            </a:pPr>
            <a:r>
              <a:rPr lang="el-GR" dirty="0"/>
              <a:t>Συσκευές που μπορούν να προβάλλουν ηλεκτρονικό κείμενο, ενώ διαθέτουν εργαλεία υποστήριξης</a:t>
            </a:r>
            <a:endParaRPr lang="en-US" dirty="0"/>
          </a:p>
          <a:p>
            <a:pPr>
              <a:lnSpc>
                <a:spcPct val="120000"/>
              </a:lnSpc>
              <a:spcAft>
                <a:spcPts val="600"/>
              </a:spcAft>
              <a:defRPr/>
            </a:pPr>
            <a:r>
              <a:rPr lang="el-GR" dirty="0"/>
              <a:t>Θέλγητρο των ψηφιακών εκδόσεων </a:t>
            </a:r>
            <a:endParaRPr lang="en-US" dirty="0"/>
          </a:p>
          <a:p>
            <a:pPr lvl="1">
              <a:lnSpc>
                <a:spcPct val="120000"/>
              </a:lnSpc>
              <a:spcBef>
                <a:spcPts val="0"/>
              </a:spcBef>
              <a:spcAft>
                <a:spcPts val="600"/>
              </a:spcAft>
            </a:pPr>
            <a:r>
              <a:rPr lang="el-GR" dirty="0"/>
              <a:t>Διανομή</a:t>
            </a:r>
            <a:endParaRPr lang="en-US" dirty="0"/>
          </a:p>
          <a:p>
            <a:pPr>
              <a:lnSpc>
                <a:spcPct val="120000"/>
              </a:lnSpc>
              <a:spcAft>
                <a:spcPts val="600"/>
              </a:spcAft>
              <a:defRPr/>
            </a:pPr>
            <a:r>
              <a:rPr lang="el-GR" dirty="0"/>
              <a:t>Ηλεκτρονικό μελάνι</a:t>
            </a:r>
            <a:r>
              <a:rPr lang="en-US" dirty="0"/>
              <a:t> (E ink)</a:t>
            </a:r>
          </a:p>
          <a:p>
            <a:pPr lvl="1">
              <a:lnSpc>
                <a:spcPct val="120000"/>
              </a:lnSpc>
              <a:spcAft>
                <a:spcPts val="600"/>
              </a:spcAft>
            </a:pPr>
            <a:r>
              <a:rPr lang="el-GR" dirty="0"/>
              <a:t>Πολύ ευκρινής ασπρόμαυρη αναπαράσταση κειμένου</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05151" y="2603424"/>
            <a:ext cx="2186449" cy="3098951"/>
          </a:xfrm>
          <a:prstGeom prst="rect">
            <a:avLst/>
          </a:prstGeom>
        </p:spPr>
      </p:pic>
    </p:spTree>
    <p:extLst>
      <p:ext uri="{BB962C8B-B14F-4D97-AF65-F5344CB8AC3E}">
        <p14:creationId xmlns:p14="http://schemas.microsoft.com/office/powerpoint/2010/main" val="99865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00200"/>
          </a:xfrm>
        </p:spPr>
        <p:txBody>
          <a:bodyPr>
            <a:normAutofit/>
          </a:bodyPr>
          <a:lstStyle/>
          <a:p>
            <a:r>
              <a:rPr lang="el-GR" dirty="0"/>
              <a:t>Ψηφιακές εκδόσεις</a:t>
            </a:r>
            <a:br>
              <a:rPr lang="en-US" dirty="0">
                <a:effectLst/>
              </a:rPr>
            </a:br>
            <a:r>
              <a:rPr lang="el-GR" sz="3200" dirty="0"/>
              <a:t>Χρήση ηλεκτρονικών κειμένων</a:t>
            </a:r>
            <a:r>
              <a:rPr lang="en-US" sz="3200" dirty="0"/>
              <a:t> </a:t>
            </a:r>
            <a:r>
              <a:rPr lang="en-US" sz="2000" dirty="0"/>
              <a:t>(</a:t>
            </a:r>
            <a:r>
              <a:rPr lang="el-GR" sz="2000" dirty="0"/>
              <a:t>Στόχος </a:t>
            </a:r>
            <a:r>
              <a:rPr lang="en-US" sz="2000" dirty="0"/>
              <a:t>8.4)</a:t>
            </a:r>
            <a:endParaRPr lang="en-US" sz="3000" dirty="0"/>
          </a:p>
        </p:txBody>
      </p:sp>
      <p:sp>
        <p:nvSpPr>
          <p:cNvPr id="3" name="Content Placeholder 2"/>
          <p:cNvSpPr>
            <a:spLocks noGrp="1"/>
          </p:cNvSpPr>
          <p:nvPr>
            <p:ph idx="1"/>
          </p:nvPr>
        </p:nvSpPr>
        <p:spPr>
          <a:xfrm>
            <a:off x="457200" y="1600200"/>
            <a:ext cx="8358649" cy="4724400"/>
          </a:xfrm>
        </p:spPr>
        <p:txBody>
          <a:bodyPr>
            <a:normAutofit/>
          </a:bodyPr>
          <a:lstStyle/>
          <a:p>
            <a:pPr>
              <a:spcAft>
                <a:spcPts val="1800"/>
              </a:spcAft>
              <a:defRPr/>
            </a:pPr>
            <a:r>
              <a:rPr lang="el-GR" dirty="0"/>
              <a:t>Χρήση ηλεκτρονικών</a:t>
            </a:r>
          </a:p>
          <a:p>
            <a:pPr marL="0" indent="0">
              <a:spcAft>
                <a:spcPts val="1800"/>
              </a:spcAft>
              <a:buNone/>
              <a:defRPr/>
            </a:pPr>
            <a:r>
              <a:rPr lang="el-GR" dirty="0"/>
              <a:t>  κειμένων</a:t>
            </a:r>
            <a:endParaRPr lang="en-US" dirty="0"/>
          </a:p>
          <a:p>
            <a:pPr lvl="1">
              <a:spcAft>
                <a:spcPts val="1800"/>
              </a:spcAft>
            </a:pPr>
            <a:r>
              <a:rPr lang="en-US" dirty="0"/>
              <a:t>Amazon</a:t>
            </a:r>
          </a:p>
          <a:p>
            <a:pPr lvl="1">
              <a:spcAft>
                <a:spcPts val="1800"/>
              </a:spcAft>
            </a:pPr>
            <a:r>
              <a:rPr lang="en-US" dirty="0"/>
              <a:t>Barnes </a:t>
            </a:r>
            <a:r>
              <a:rPr lang="el-GR" dirty="0"/>
              <a:t>και</a:t>
            </a:r>
            <a:r>
              <a:rPr lang="en-US" dirty="0"/>
              <a:t> Noble</a:t>
            </a:r>
          </a:p>
          <a:p>
            <a:pPr lvl="1">
              <a:spcAft>
                <a:spcPts val="1800"/>
              </a:spcAft>
            </a:pPr>
            <a:r>
              <a:rPr lang="el-GR" dirty="0"/>
              <a:t>Βιβλιοθήκη</a:t>
            </a:r>
            <a:endParaRPr lang="en-US" dirty="0"/>
          </a:p>
          <a:p>
            <a:pPr lvl="1">
              <a:spcAft>
                <a:spcPts val="1800"/>
              </a:spcAft>
            </a:pPr>
            <a:r>
              <a:rPr lang="en-US" dirty="0"/>
              <a:t>Gutenberg</a:t>
            </a:r>
          </a:p>
          <a:p>
            <a:pPr lvl="1">
              <a:spcAft>
                <a:spcPts val="1800"/>
              </a:spcAft>
            </a:pPr>
            <a:r>
              <a:rPr lang="el-GR" dirty="0" err="1"/>
              <a:t>Αυτοέκδοση</a:t>
            </a:r>
            <a:endParaRPr lang="en-US" dirty="0"/>
          </a:p>
        </p:txBody>
      </p:sp>
      <p:pic>
        <p:nvPicPr>
          <p:cNvPr id="5" name="Picture 4"/>
          <p:cNvPicPr>
            <a:picLocks noChangeAspect="1"/>
          </p:cNvPicPr>
          <p:nvPr/>
        </p:nvPicPr>
        <p:blipFill>
          <a:blip r:embed="rId3" cstate="print"/>
          <a:stretch>
            <a:fillRect/>
          </a:stretch>
        </p:blipFill>
        <p:spPr>
          <a:xfrm>
            <a:off x="4695825" y="1600200"/>
            <a:ext cx="3914775" cy="4777353"/>
          </a:xfrm>
          <a:prstGeom prst="rect">
            <a:avLst/>
          </a:prstGeom>
        </p:spPr>
      </p:pic>
    </p:spTree>
    <p:extLst>
      <p:ext uri="{BB962C8B-B14F-4D97-AF65-F5344CB8AC3E}">
        <p14:creationId xmlns:p14="http://schemas.microsoft.com/office/powerpoint/2010/main" val="425968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00200"/>
          </a:xfrm>
        </p:spPr>
        <p:txBody>
          <a:bodyPr>
            <a:normAutofit/>
          </a:bodyPr>
          <a:lstStyle/>
          <a:p>
            <a:r>
              <a:rPr lang="el-GR" dirty="0"/>
              <a:t>Ψηφιακή μουσική</a:t>
            </a:r>
            <a:br>
              <a:rPr lang="en-US" dirty="0">
                <a:effectLst/>
              </a:rPr>
            </a:br>
            <a:r>
              <a:rPr lang="el-GR" sz="3200" dirty="0"/>
              <a:t>Δημιουργία και αποθήκευση ψηφιακής μουσικής</a:t>
            </a:r>
            <a:br>
              <a:rPr lang="el-GR" sz="3200" dirty="0"/>
            </a:br>
            <a:r>
              <a:rPr lang="en-US" sz="3200" dirty="0"/>
              <a:t> </a:t>
            </a:r>
            <a:r>
              <a:rPr lang="en-US" sz="2000" dirty="0"/>
              <a:t>(</a:t>
            </a:r>
            <a:r>
              <a:rPr lang="el-GR" sz="2000" dirty="0"/>
              <a:t>Στόχος </a:t>
            </a:r>
            <a:r>
              <a:rPr lang="en-US" sz="2000" dirty="0"/>
              <a:t>8.5)</a:t>
            </a:r>
            <a:endParaRPr lang="en-US" sz="3000" dirty="0"/>
          </a:p>
        </p:txBody>
      </p:sp>
      <p:sp>
        <p:nvSpPr>
          <p:cNvPr id="3" name="Content Placeholder 2"/>
          <p:cNvSpPr>
            <a:spLocks noGrp="1"/>
          </p:cNvSpPr>
          <p:nvPr>
            <p:ph idx="1"/>
          </p:nvPr>
        </p:nvSpPr>
        <p:spPr>
          <a:xfrm>
            <a:off x="457200" y="1676400"/>
            <a:ext cx="3813143" cy="5181600"/>
          </a:xfrm>
        </p:spPr>
        <p:txBody>
          <a:bodyPr>
            <a:normAutofit fontScale="92500" lnSpcReduction="10000"/>
          </a:bodyPr>
          <a:lstStyle/>
          <a:p>
            <a:pPr>
              <a:defRPr/>
            </a:pPr>
            <a:r>
              <a:rPr lang="el-GR" dirty="0"/>
              <a:t>Μετατροπέας αναλογικού σήματος σε ψηφιακό </a:t>
            </a:r>
            <a:r>
              <a:rPr lang="en-US" dirty="0"/>
              <a:t>(ADC)</a:t>
            </a:r>
          </a:p>
          <a:p>
            <a:pPr>
              <a:defRPr/>
            </a:pPr>
            <a:r>
              <a:rPr lang="el-GR" dirty="0"/>
              <a:t>Ρυθμός δειγματοληψίας</a:t>
            </a:r>
            <a:endParaRPr lang="en-US" dirty="0"/>
          </a:p>
          <a:p>
            <a:pPr>
              <a:defRPr/>
            </a:pPr>
            <a:r>
              <a:rPr lang="el-GR" dirty="0"/>
              <a:t>Τύποι αρχείων</a:t>
            </a:r>
            <a:endParaRPr lang="en-US" dirty="0"/>
          </a:p>
          <a:p>
            <a:pPr>
              <a:defRPr/>
            </a:pPr>
            <a:r>
              <a:rPr lang="el-GR" dirty="0"/>
              <a:t>Μετατροπή</a:t>
            </a:r>
            <a:endParaRPr lang="en-US" dirty="0"/>
          </a:p>
          <a:p>
            <a:pPr>
              <a:defRPr/>
            </a:pPr>
            <a:r>
              <a:rPr lang="el-GR" dirty="0"/>
              <a:t>Μεταφορά</a:t>
            </a:r>
            <a:endParaRPr lang="en-US" dirty="0"/>
          </a:p>
          <a:p>
            <a:pPr lvl="1">
              <a:spcBef>
                <a:spcPts val="0"/>
              </a:spcBef>
            </a:pPr>
            <a:r>
              <a:rPr lang="el-GR" dirty="0"/>
              <a:t>Συσκευές </a:t>
            </a:r>
            <a:r>
              <a:rPr lang="en-US" dirty="0"/>
              <a:t>USB </a:t>
            </a:r>
          </a:p>
          <a:p>
            <a:pPr lvl="1">
              <a:spcBef>
                <a:spcPts val="0"/>
              </a:spcBef>
            </a:pPr>
            <a:r>
              <a:rPr lang="el-GR" dirty="0"/>
              <a:t>Υπηρεσίες </a:t>
            </a:r>
            <a:r>
              <a:rPr lang="en-US" dirty="0"/>
              <a:t>cloud</a:t>
            </a:r>
          </a:p>
        </p:txBody>
      </p:sp>
      <p:pic>
        <p:nvPicPr>
          <p:cNvPr id="4" name="Εικόνα 3"/>
          <p:cNvPicPr>
            <a:picLocks noChangeAspect="1"/>
          </p:cNvPicPr>
          <p:nvPr/>
        </p:nvPicPr>
        <p:blipFill rotWithShape="1">
          <a:blip r:embed="rId3" cstate="print"/>
          <a:srcRect l="24167" t="30731" r="22500" b="18874"/>
          <a:stretch/>
        </p:blipFill>
        <p:spPr>
          <a:xfrm>
            <a:off x="3657599" y="3055200"/>
            <a:ext cx="5421177" cy="2880000"/>
          </a:xfrm>
          <a:prstGeom prst="rect">
            <a:avLst/>
          </a:prstGeom>
        </p:spPr>
      </p:pic>
    </p:spTree>
    <p:extLst>
      <p:ext uri="{BB962C8B-B14F-4D97-AF65-F5344CB8AC3E}">
        <p14:creationId xmlns:p14="http://schemas.microsoft.com/office/powerpoint/2010/main" val="378519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1600200"/>
          </a:xfrm>
        </p:spPr>
        <p:txBody>
          <a:bodyPr>
            <a:normAutofit/>
          </a:bodyPr>
          <a:lstStyle/>
          <a:p>
            <a:r>
              <a:rPr lang="el-GR" dirty="0"/>
              <a:t>Ψηφιακή μουσική</a:t>
            </a:r>
            <a:br>
              <a:rPr lang="en-US" dirty="0">
                <a:effectLst/>
              </a:rPr>
            </a:br>
            <a:r>
              <a:rPr lang="el-GR" sz="3200" dirty="0"/>
              <a:t>Διανομή ψηφιακής μουσικής </a:t>
            </a:r>
            <a:r>
              <a:rPr lang="en-US" sz="3200" dirty="0"/>
              <a:t> </a:t>
            </a:r>
            <a:r>
              <a:rPr lang="en-US" sz="2000" dirty="0"/>
              <a:t>(</a:t>
            </a:r>
            <a:r>
              <a:rPr lang="el-GR" sz="2000" dirty="0"/>
              <a:t>Στόχος</a:t>
            </a:r>
            <a:r>
              <a:rPr lang="en-US" sz="2000" dirty="0"/>
              <a:t> 8.6)</a:t>
            </a:r>
            <a:endParaRPr lang="en-US" sz="3000" dirty="0"/>
          </a:p>
        </p:txBody>
      </p:sp>
      <p:sp>
        <p:nvSpPr>
          <p:cNvPr id="3" name="Content Placeholder 2"/>
          <p:cNvSpPr>
            <a:spLocks noGrp="1"/>
          </p:cNvSpPr>
          <p:nvPr>
            <p:ph idx="1"/>
          </p:nvPr>
        </p:nvSpPr>
        <p:spPr>
          <a:xfrm>
            <a:off x="457200" y="1524000"/>
            <a:ext cx="8382000" cy="5562600"/>
          </a:xfrm>
        </p:spPr>
        <p:txBody>
          <a:bodyPr>
            <a:normAutofit fontScale="85000" lnSpcReduction="10000"/>
          </a:bodyPr>
          <a:lstStyle/>
          <a:p>
            <a:pPr>
              <a:lnSpc>
                <a:spcPct val="110000"/>
              </a:lnSpc>
              <a:spcAft>
                <a:spcPts val="900"/>
              </a:spcAft>
              <a:defRPr/>
            </a:pPr>
            <a:r>
              <a:rPr lang="el-GR" dirty="0"/>
              <a:t>Επιλογές για ακρόαση ψηφιακής μουσικής</a:t>
            </a:r>
            <a:endParaRPr lang="en-US" dirty="0"/>
          </a:p>
          <a:p>
            <a:pPr lvl="1">
              <a:lnSpc>
                <a:spcPct val="110000"/>
              </a:lnSpc>
              <a:spcAft>
                <a:spcPts val="900"/>
              </a:spcAft>
            </a:pPr>
            <a:r>
              <a:rPr lang="el-GR" dirty="0"/>
              <a:t>Θύρα ή βάση σε μια πηγή </a:t>
            </a:r>
          </a:p>
          <a:p>
            <a:pPr marL="457200" lvl="1" indent="0">
              <a:lnSpc>
                <a:spcPct val="110000"/>
              </a:lnSpc>
              <a:spcAft>
                <a:spcPts val="900"/>
              </a:spcAft>
              <a:buNone/>
            </a:pPr>
            <a:r>
              <a:rPr lang="el-GR" dirty="0"/>
              <a:t>   εισόδου ήχου</a:t>
            </a:r>
            <a:endParaRPr lang="en-US" dirty="0"/>
          </a:p>
          <a:p>
            <a:pPr lvl="1">
              <a:lnSpc>
                <a:spcPct val="110000"/>
              </a:lnSpc>
              <a:spcAft>
                <a:spcPts val="900"/>
              </a:spcAft>
            </a:pPr>
            <a:r>
              <a:rPr lang="el-GR" dirty="0"/>
              <a:t>Δέκτες ήχου/βίντεο με δυνατότητα σύνδεσης σε δίκτυο </a:t>
            </a:r>
            <a:endParaRPr lang="en-US" dirty="0"/>
          </a:p>
          <a:p>
            <a:pPr lvl="1">
              <a:lnSpc>
                <a:spcPct val="110000"/>
              </a:lnSpc>
              <a:spcAft>
                <a:spcPts val="900"/>
              </a:spcAft>
            </a:pPr>
            <a:r>
              <a:rPr lang="el-GR" dirty="0"/>
              <a:t>Τα καινούργια αυτοκίνητα διαθέτουν μια βοηθητική είσοδο στο σύστημα ηχείων</a:t>
            </a:r>
            <a:endParaRPr lang="en-US" dirty="0"/>
          </a:p>
          <a:p>
            <a:pPr lvl="1">
              <a:lnSpc>
                <a:spcPct val="110000"/>
              </a:lnSpc>
              <a:spcAft>
                <a:spcPts val="900"/>
              </a:spcAft>
            </a:pPr>
            <a:r>
              <a:rPr lang="el-GR" dirty="0"/>
              <a:t>Συστήματα όπως το </a:t>
            </a:r>
            <a:r>
              <a:rPr lang="el-GR" dirty="0" err="1"/>
              <a:t>Sonos</a:t>
            </a:r>
            <a:r>
              <a:rPr lang="el-GR" dirty="0"/>
              <a:t> μπορούν να συγχρονιστούν ασύρματα με μια φορητή συσκευή</a:t>
            </a:r>
            <a:endParaRPr lang="en-US" dirty="0"/>
          </a:p>
          <a:p>
            <a:pPr>
              <a:lnSpc>
                <a:spcPct val="110000"/>
              </a:lnSpc>
              <a:spcAft>
                <a:spcPts val="900"/>
              </a:spcAft>
              <a:defRPr/>
            </a:pPr>
            <a:r>
              <a:rPr lang="el-GR" dirty="0"/>
              <a:t>Διαχείριση Ψηφιακών Δικαιωμάτων </a:t>
            </a:r>
            <a:r>
              <a:rPr lang="en-US" dirty="0"/>
              <a:t> (DRM)</a:t>
            </a:r>
          </a:p>
          <a:p>
            <a:pPr lvl="1">
              <a:lnSpc>
                <a:spcPct val="110000"/>
              </a:lnSpc>
              <a:spcAft>
                <a:spcPts val="900"/>
              </a:spcAft>
            </a:pPr>
            <a:r>
              <a:rPr lang="el-GR" dirty="0"/>
              <a:t>Σύστημα ελέγχου πρόσβασης, το οποίο επιτρέπει περιορισμένη χρήση περιεχομένου που έχει αγοραστεί νόμιμα </a:t>
            </a:r>
          </a:p>
          <a:p>
            <a:pPr lvl="1">
              <a:spcBef>
                <a:spcPts val="0"/>
              </a:spcBef>
              <a:spcAft>
                <a:spcPts val="900"/>
              </a:spcAft>
            </a:pP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27231" y="1752600"/>
            <a:ext cx="1588169" cy="1143000"/>
          </a:xfrm>
          <a:prstGeom prst="rect">
            <a:avLst/>
          </a:prstGeom>
        </p:spPr>
      </p:pic>
    </p:spTree>
    <p:extLst>
      <p:ext uri="{BB962C8B-B14F-4D97-AF65-F5344CB8AC3E}">
        <p14:creationId xmlns:p14="http://schemas.microsoft.com/office/powerpoint/2010/main" val="114246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5271674" y="2590800"/>
            <a:ext cx="3872326" cy="2412000"/>
          </a:xfrm>
          <a:prstGeom prst="rect">
            <a:avLst/>
          </a:prstGeom>
        </p:spPr>
      </p:pic>
      <p:sp>
        <p:nvSpPr>
          <p:cNvPr id="2" name="Title 1"/>
          <p:cNvSpPr>
            <a:spLocks noGrp="1"/>
          </p:cNvSpPr>
          <p:nvPr>
            <p:ph type="title"/>
          </p:nvPr>
        </p:nvSpPr>
        <p:spPr>
          <a:xfrm>
            <a:off x="457200" y="0"/>
            <a:ext cx="8686800" cy="1600200"/>
          </a:xfrm>
        </p:spPr>
        <p:txBody>
          <a:bodyPr>
            <a:normAutofit/>
          </a:bodyPr>
          <a:lstStyle/>
          <a:p>
            <a:r>
              <a:rPr lang="el-GR" dirty="0"/>
              <a:t>Ψηφιακά μέσα</a:t>
            </a:r>
            <a:br>
              <a:rPr lang="en-US" dirty="0">
                <a:effectLst/>
              </a:rPr>
            </a:br>
            <a:r>
              <a:rPr lang="el-GR" sz="3200" dirty="0"/>
              <a:t>Ψηφιακή φωτογραφία </a:t>
            </a:r>
            <a:r>
              <a:rPr lang="en-US" sz="3200" dirty="0"/>
              <a:t>(1 </a:t>
            </a:r>
            <a:r>
              <a:rPr lang="el-GR" sz="3200" dirty="0"/>
              <a:t>από</a:t>
            </a:r>
            <a:r>
              <a:rPr lang="en-US" sz="3200" dirty="0"/>
              <a:t> 2) </a:t>
            </a:r>
            <a:r>
              <a:rPr lang="en-US" sz="2000" dirty="0"/>
              <a:t>(</a:t>
            </a:r>
            <a:r>
              <a:rPr lang="el-GR" sz="2000" dirty="0"/>
              <a:t>Στόχος</a:t>
            </a:r>
            <a:r>
              <a:rPr lang="en-US" sz="2000" dirty="0"/>
              <a:t> 8.7)</a:t>
            </a:r>
            <a:endParaRPr lang="en-US" sz="3000" dirty="0"/>
          </a:p>
        </p:txBody>
      </p:sp>
      <p:sp>
        <p:nvSpPr>
          <p:cNvPr id="3" name="Content Placeholder 2"/>
          <p:cNvSpPr>
            <a:spLocks noGrp="1"/>
          </p:cNvSpPr>
          <p:nvPr>
            <p:ph idx="1"/>
          </p:nvPr>
        </p:nvSpPr>
        <p:spPr>
          <a:xfrm>
            <a:off x="457200" y="1590152"/>
            <a:ext cx="7696200" cy="5115448"/>
          </a:xfrm>
        </p:spPr>
        <p:txBody>
          <a:bodyPr>
            <a:normAutofit fontScale="92500" lnSpcReduction="20000"/>
          </a:bodyPr>
          <a:lstStyle/>
          <a:p>
            <a:pPr>
              <a:lnSpc>
                <a:spcPct val="110000"/>
              </a:lnSpc>
              <a:spcAft>
                <a:spcPts val="400"/>
              </a:spcAft>
              <a:defRPr/>
            </a:pPr>
            <a:r>
              <a:rPr lang="el-GR" dirty="0"/>
              <a:t>Ψηφιακές φωτογραφικές μηχανές</a:t>
            </a:r>
            <a:r>
              <a:rPr lang="en-US" dirty="0"/>
              <a:t> </a:t>
            </a:r>
          </a:p>
          <a:p>
            <a:pPr lvl="1">
              <a:lnSpc>
                <a:spcPct val="110000"/>
              </a:lnSpc>
              <a:spcBef>
                <a:spcPts val="0"/>
              </a:spcBef>
              <a:spcAft>
                <a:spcPts val="400"/>
              </a:spcAft>
            </a:pPr>
            <a:r>
              <a:rPr lang="el-GR" dirty="0"/>
              <a:t>Αποτύπωση εικόνων και βίντεο</a:t>
            </a:r>
            <a:endParaRPr lang="en-US" dirty="0"/>
          </a:p>
          <a:p>
            <a:pPr lvl="1">
              <a:lnSpc>
                <a:spcPct val="110000"/>
              </a:lnSpc>
              <a:spcBef>
                <a:spcPts val="0"/>
              </a:spcBef>
              <a:spcAft>
                <a:spcPts val="400"/>
              </a:spcAft>
            </a:pPr>
            <a:r>
              <a:rPr lang="el-GR" dirty="0"/>
              <a:t>Μετατροπή σε ψηφιακά δεδομένα</a:t>
            </a:r>
            <a:endParaRPr lang="en-US" dirty="0"/>
          </a:p>
          <a:p>
            <a:pPr>
              <a:lnSpc>
                <a:spcPct val="110000"/>
              </a:lnSpc>
              <a:spcAft>
                <a:spcPts val="400"/>
              </a:spcAft>
              <a:defRPr/>
            </a:pPr>
            <a:r>
              <a:rPr lang="el-GR" dirty="0"/>
              <a:t>Παράγοντες που καθορίζουν </a:t>
            </a:r>
          </a:p>
          <a:p>
            <a:pPr marL="0" indent="0">
              <a:lnSpc>
                <a:spcPct val="110000"/>
              </a:lnSpc>
              <a:spcAft>
                <a:spcPts val="400"/>
              </a:spcAft>
              <a:buNone/>
              <a:defRPr/>
            </a:pPr>
            <a:r>
              <a:rPr lang="el-GR" dirty="0"/>
              <a:t>  την ποιότητα της εικόνας</a:t>
            </a:r>
            <a:endParaRPr lang="en-US" dirty="0"/>
          </a:p>
          <a:p>
            <a:pPr lvl="1">
              <a:lnSpc>
                <a:spcPct val="110000"/>
              </a:lnSpc>
              <a:spcBef>
                <a:spcPts val="0"/>
              </a:spcBef>
              <a:spcAft>
                <a:spcPts val="400"/>
              </a:spcAft>
            </a:pPr>
            <a:r>
              <a:rPr lang="el-GR" dirty="0"/>
              <a:t>Ποιότητα φακών</a:t>
            </a:r>
            <a:endParaRPr lang="en-US" dirty="0"/>
          </a:p>
          <a:p>
            <a:pPr lvl="1">
              <a:lnSpc>
                <a:spcPct val="110000"/>
              </a:lnSpc>
              <a:spcBef>
                <a:spcPts val="0"/>
              </a:spcBef>
              <a:spcAft>
                <a:spcPts val="400"/>
              </a:spcAft>
            </a:pPr>
            <a:r>
              <a:rPr lang="el-GR" dirty="0"/>
              <a:t>Μέγεθος αισθητήρα </a:t>
            </a:r>
          </a:p>
          <a:p>
            <a:pPr marL="457200" lvl="1" indent="0">
              <a:lnSpc>
                <a:spcPct val="110000"/>
              </a:lnSpc>
              <a:spcBef>
                <a:spcPts val="0"/>
              </a:spcBef>
              <a:spcAft>
                <a:spcPts val="400"/>
              </a:spcAft>
              <a:buNone/>
            </a:pPr>
            <a:r>
              <a:rPr lang="el-GR" dirty="0"/>
              <a:t>   εικόνας</a:t>
            </a:r>
            <a:endParaRPr lang="en-US" dirty="0"/>
          </a:p>
          <a:p>
            <a:pPr lvl="1">
              <a:lnSpc>
                <a:spcPct val="110000"/>
              </a:lnSpc>
              <a:spcBef>
                <a:spcPts val="0"/>
              </a:spcBef>
              <a:spcAft>
                <a:spcPts val="400"/>
              </a:spcAft>
            </a:pPr>
            <a:r>
              <a:rPr lang="el-GR" dirty="0"/>
              <a:t>Μορφή αρχείου αποθήκευσης και συμπίεση που εφαρμόζεται</a:t>
            </a:r>
            <a:endParaRPr lang="en-US" dirty="0"/>
          </a:p>
          <a:p>
            <a:pPr lvl="1">
              <a:lnSpc>
                <a:spcPct val="110000"/>
              </a:lnSpc>
              <a:spcBef>
                <a:spcPts val="0"/>
              </a:spcBef>
              <a:spcAft>
                <a:spcPts val="400"/>
              </a:spcAft>
            </a:pPr>
            <a:r>
              <a:rPr lang="el-GR" dirty="0"/>
              <a:t>Λογισμικό διαχείρισης χρωμάτων</a:t>
            </a:r>
            <a:endParaRPr lang="en-US" dirty="0"/>
          </a:p>
          <a:p>
            <a:pPr lvl="1">
              <a:lnSpc>
                <a:spcPct val="110000"/>
              </a:lnSpc>
              <a:spcBef>
                <a:spcPts val="0"/>
              </a:spcBef>
              <a:spcAft>
                <a:spcPts val="400"/>
              </a:spcAft>
            </a:pPr>
            <a:r>
              <a:rPr lang="el-GR" dirty="0"/>
              <a:t>Ανάλυση κάμερας</a:t>
            </a:r>
            <a:endParaRPr lang="en-US" sz="1050" dirty="0"/>
          </a:p>
        </p:txBody>
      </p:sp>
    </p:spTree>
    <p:extLst>
      <p:ext uri="{BB962C8B-B14F-4D97-AF65-F5344CB8AC3E}">
        <p14:creationId xmlns:p14="http://schemas.microsoft.com/office/powerpoint/2010/main" val="158674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152"/>
            <a:ext cx="8458200" cy="5267848"/>
          </a:xfrm>
        </p:spPr>
        <p:txBody>
          <a:bodyPr>
            <a:normAutofit fontScale="92500" lnSpcReduction="20000"/>
          </a:bodyPr>
          <a:lstStyle/>
          <a:p>
            <a:pPr>
              <a:lnSpc>
                <a:spcPct val="110000"/>
              </a:lnSpc>
              <a:spcAft>
                <a:spcPts val="1000"/>
              </a:spcAft>
              <a:defRPr/>
            </a:pPr>
            <a:r>
              <a:rPr lang="el-GR" dirty="0"/>
              <a:t>Ανάλυση</a:t>
            </a:r>
            <a:endParaRPr lang="en-US" dirty="0"/>
          </a:p>
          <a:p>
            <a:pPr lvl="1">
              <a:lnSpc>
                <a:spcPct val="110000"/>
              </a:lnSpc>
              <a:spcAft>
                <a:spcPts val="1000"/>
              </a:spcAft>
            </a:pPr>
            <a:r>
              <a:rPr lang="el-GR" dirty="0"/>
              <a:t>Ο αριθμός των δεδομένων που καταγράφονται για κάθε εικόνα</a:t>
            </a:r>
            <a:endParaRPr lang="en-US" dirty="0"/>
          </a:p>
          <a:p>
            <a:pPr>
              <a:lnSpc>
                <a:spcPct val="110000"/>
              </a:lnSpc>
              <a:spcAft>
                <a:spcPts val="1000"/>
              </a:spcAft>
              <a:defRPr/>
            </a:pPr>
            <a:r>
              <a:rPr lang="en-US" dirty="0"/>
              <a:t>Pixel</a:t>
            </a:r>
          </a:p>
          <a:p>
            <a:pPr lvl="1">
              <a:lnSpc>
                <a:spcPct val="110000"/>
              </a:lnSpc>
              <a:spcAft>
                <a:spcPts val="1000"/>
              </a:spcAft>
            </a:pPr>
            <a:r>
              <a:rPr lang="en-US" dirty="0"/>
              <a:t>Picture element</a:t>
            </a:r>
            <a:r>
              <a:rPr lang="el-GR" dirty="0"/>
              <a:t> (στοιχείο εικόνας) που αναφέρεται σε μία μόνο κουκκίδα σε μια ψηφιακή εικόνα</a:t>
            </a:r>
            <a:endParaRPr lang="en-US" dirty="0"/>
          </a:p>
          <a:p>
            <a:pPr>
              <a:lnSpc>
                <a:spcPct val="110000"/>
              </a:lnSpc>
              <a:spcAft>
                <a:spcPts val="1000"/>
              </a:spcAft>
              <a:defRPr/>
            </a:pPr>
            <a:r>
              <a:rPr lang="el-GR" dirty="0"/>
              <a:t>Τύποι αρχείων</a:t>
            </a:r>
            <a:endParaRPr lang="en-US" dirty="0"/>
          </a:p>
          <a:p>
            <a:pPr lvl="1">
              <a:lnSpc>
                <a:spcPct val="110000"/>
              </a:lnSpc>
              <a:spcAft>
                <a:spcPts val="1000"/>
              </a:spcAft>
            </a:pPr>
            <a:r>
              <a:rPr lang="el-GR" dirty="0"/>
              <a:t>Τα αρχεία RAW καταγράφουν όλες τις πρωτότυπες πληροφορίες της εικόνας</a:t>
            </a:r>
            <a:endParaRPr lang="en-US" dirty="0"/>
          </a:p>
          <a:p>
            <a:pPr lvl="1">
              <a:lnSpc>
                <a:spcPct val="110000"/>
              </a:lnSpc>
              <a:spcAft>
                <a:spcPts val="1000"/>
              </a:spcAft>
            </a:pPr>
            <a:r>
              <a:rPr lang="el-GR" dirty="0"/>
              <a:t>Τα αρχεία JPEG μπορούν να συμπιεστούν σε μεγαλύτερο ή μικρότερο βαθμό</a:t>
            </a:r>
            <a:endParaRPr lang="en-US" dirty="0"/>
          </a:p>
        </p:txBody>
      </p:sp>
      <p:sp>
        <p:nvSpPr>
          <p:cNvPr id="5" name="Title 1"/>
          <p:cNvSpPr>
            <a:spLocks noGrp="1"/>
          </p:cNvSpPr>
          <p:nvPr>
            <p:ph type="title"/>
          </p:nvPr>
        </p:nvSpPr>
        <p:spPr>
          <a:xfrm>
            <a:off x="457200" y="0"/>
            <a:ext cx="8686800" cy="1600200"/>
          </a:xfrm>
        </p:spPr>
        <p:txBody>
          <a:bodyPr>
            <a:normAutofit/>
          </a:bodyPr>
          <a:lstStyle/>
          <a:p>
            <a:r>
              <a:rPr lang="el-GR" dirty="0"/>
              <a:t>Ψηφιακά μέσα</a:t>
            </a:r>
            <a:br>
              <a:rPr lang="en-US" dirty="0">
                <a:effectLst/>
              </a:rPr>
            </a:br>
            <a:r>
              <a:rPr lang="el-GR" sz="3200" dirty="0"/>
              <a:t>Ψηφιακή φωτογραφία </a:t>
            </a:r>
            <a:r>
              <a:rPr lang="en-US" sz="3200" dirty="0"/>
              <a:t>(</a:t>
            </a:r>
            <a:r>
              <a:rPr lang="el-GR" sz="3200" dirty="0"/>
              <a:t>2</a:t>
            </a:r>
            <a:r>
              <a:rPr lang="en-US" sz="3200" dirty="0"/>
              <a:t> </a:t>
            </a:r>
            <a:r>
              <a:rPr lang="el-GR" sz="3200" dirty="0"/>
              <a:t>από</a:t>
            </a:r>
            <a:r>
              <a:rPr lang="en-US" sz="3200" dirty="0"/>
              <a:t> 2) </a:t>
            </a:r>
            <a:r>
              <a:rPr lang="en-US" sz="2000" dirty="0"/>
              <a:t>(</a:t>
            </a:r>
            <a:r>
              <a:rPr lang="el-GR" sz="2000" dirty="0"/>
              <a:t>Στόχος</a:t>
            </a:r>
            <a:r>
              <a:rPr lang="en-US" sz="2000" dirty="0"/>
              <a:t> 8.7)</a:t>
            </a:r>
            <a:endParaRPr lang="en-US" sz="3000" dirty="0"/>
          </a:p>
        </p:txBody>
      </p:sp>
    </p:spTree>
    <p:extLst>
      <p:ext uri="{BB962C8B-B14F-4D97-AF65-F5344CB8AC3E}">
        <p14:creationId xmlns:p14="http://schemas.microsoft.com/office/powerpoint/2010/main" val="215083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00200"/>
          </a:xfrm>
        </p:spPr>
        <p:txBody>
          <a:bodyPr>
            <a:normAutofit/>
          </a:bodyPr>
          <a:lstStyle/>
          <a:p>
            <a:r>
              <a:rPr lang="el-GR" dirty="0"/>
              <a:t>Ψηφιακά μέσα</a:t>
            </a:r>
            <a:br>
              <a:rPr lang="en-US" dirty="0">
                <a:effectLst/>
              </a:rPr>
            </a:br>
            <a:r>
              <a:rPr lang="el-GR" sz="3200" dirty="0"/>
              <a:t>Ψηφιακό βίντεο</a:t>
            </a:r>
            <a:r>
              <a:rPr lang="en-US" sz="3200" dirty="0"/>
              <a:t> (1 </a:t>
            </a:r>
            <a:r>
              <a:rPr lang="el-GR" sz="3200" dirty="0"/>
              <a:t>από</a:t>
            </a:r>
            <a:r>
              <a:rPr lang="en-US" sz="3200" dirty="0"/>
              <a:t> 2) </a:t>
            </a:r>
            <a:r>
              <a:rPr lang="en-US" sz="2000" dirty="0"/>
              <a:t>(</a:t>
            </a:r>
            <a:r>
              <a:rPr lang="el-GR" sz="2000" dirty="0"/>
              <a:t>Στόχος</a:t>
            </a:r>
            <a:r>
              <a:rPr lang="en-US" sz="2000" dirty="0"/>
              <a:t> 8.8)</a:t>
            </a:r>
            <a:endParaRPr lang="en-US" sz="3000" dirty="0"/>
          </a:p>
        </p:txBody>
      </p:sp>
      <p:sp>
        <p:nvSpPr>
          <p:cNvPr id="3" name="Content Placeholder 2"/>
          <p:cNvSpPr>
            <a:spLocks noGrp="1"/>
          </p:cNvSpPr>
          <p:nvPr>
            <p:ph idx="1"/>
          </p:nvPr>
        </p:nvSpPr>
        <p:spPr>
          <a:xfrm>
            <a:off x="457200" y="1590152"/>
            <a:ext cx="8458200" cy="5267848"/>
          </a:xfrm>
        </p:spPr>
        <p:txBody>
          <a:bodyPr>
            <a:normAutofit lnSpcReduction="10000"/>
          </a:bodyPr>
          <a:lstStyle/>
          <a:p>
            <a:pPr>
              <a:defRPr/>
            </a:pPr>
            <a:r>
              <a:rPr lang="el-GR" dirty="0"/>
              <a:t>Περιεχόμενο ψηφιακού βίντεο περιλαμβάνεται</a:t>
            </a:r>
            <a:r>
              <a:rPr lang="en-US" dirty="0"/>
              <a:t>:</a:t>
            </a:r>
          </a:p>
          <a:p>
            <a:pPr lvl="1">
              <a:spcBef>
                <a:spcPts val="0"/>
              </a:spcBef>
            </a:pPr>
            <a:r>
              <a:rPr lang="el-GR" dirty="0"/>
              <a:t>Στην τηλεόραση</a:t>
            </a:r>
            <a:endParaRPr lang="en-US" dirty="0"/>
          </a:p>
          <a:p>
            <a:pPr lvl="1">
              <a:spcBef>
                <a:spcPts val="0"/>
              </a:spcBef>
            </a:pPr>
            <a:r>
              <a:rPr lang="el-GR" dirty="0"/>
              <a:t>Στο διαδίκτυο</a:t>
            </a:r>
            <a:r>
              <a:rPr lang="en-US" dirty="0"/>
              <a:t> (Vimeo, </a:t>
            </a:r>
            <a:r>
              <a:rPr lang="en-US" dirty="0" err="1"/>
              <a:t>Ustream</a:t>
            </a:r>
            <a:r>
              <a:rPr lang="en-US" dirty="0"/>
              <a:t>)</a:t>
            </a:r>
          </a:p>
          <a:p>
            <a:pPr lvl="1">
              <a:spcBef>
                <a:spcPts val="0"/>
              </a:spcBef>
            </a:pPr>
            <a:r>
              <a:rPr lang="el-GR" dirty="0"/>
              <a:t>Σε συνδρομητικές υπηρεσίες</a:t>
            </a:r>
            <a:r>
              <a:rPr lang="en-US" dirty="0"/>
              <a:t> (iTunes, Netflix, Hulu</a:t>
            </a:r>
            <a:r>
              <a:rPr lang="el-GR" dirty="0"/>
              <a:t> και</a:t>
            </a:r>
            <a:r>
              <a:rPr lang="en-US" dirty="0"/>
              <a:t> Amazon)</a:t>
            </a:r>
          </a:p>
          <a:p>
            <a:pPr>
              <a:defRPr/>
            </a:pPr>
            <a:r>
              <a:rPr lang="el-GR" dirty="0"/>
              <a:t>Ειδικές ψηφιακές κάμερες ή </a:t>
            </a:r>
            <a:r>
              <a:rPr lang="en-US" dirty="0"/>
              <a:t>webcams </a:t>
            </a:r>
            <a:r>
              <a:rPr lang="el-GR" dirty="0"/>
              <a:t>επιτρέπουν την καταγραφή ψηφιακών βίντεο</a:t>
            </a:r>
            <a:endParaRPr lang="en-US" dirty="0"/>
          </a:p>
          <a:p>
            <a:pPr>
              <a:defRPr/>
            </a:pPr>
            <a:r>
              <a:rPr lang="el-GR" dirty="0"/>
              <a:t>Τα προγράμματα επεξεργασίας βίντεο σας επιτρέπουν να επεξεργάζεστε τα βίντεο</a:t>
            </a:r>
            <a:endParaRPr lang="en-US" dirty="0"/>
          </a:p>
        </p:txBody>
      </p:sp>
    </p:spTree>
    <p:extLst>
      <p:ext uri="{BB962C8B-B14F-4D97-AF65-F5344CB8AC3E}">
        <p14:creationId xmlns:p14="http://schemas.microsoft.com/office/powerpoint/2010/main" val="36164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152"/>
            <a:ext cx="8458200" cy="2677048"/>
          </a:xfrm>
        </p:spPr>
        <p:txBody>
          <a:bodyPr>
            <a:normAutofit/>
          </a:bodyPr>
          <a:lstStyle/>
          <a:p>
            <a:pPr>
              <a:spcAft>
                <a:spcPts val="600"/>
              </a:spcAft>
              <a:defRPr/>
            </a:pPr>
            <a:r>
              <a:rPr lang="el-GR" sz="2800" dirty="0"/>
              <a:t>Το </a:t>
            </a:r>
            <a:r>
              <a:rPr lang="el-GR" sz="2800" dirty="0" err="1"/>
              <a:t>codec</a:t>
            </a:r>
            <a:r>
              <a:rPr lang="en-US" sz="2800" dirty="0"/>
              <a:t> </a:t>
            </a:r>
            <a:r>
              <a:rPr lang="el-GR" sz="2800" dirty="0"/>
              <a:t>(συμπίεση/</a:t>
            </a:r>
            <a:r>
              <a:rPr lang="el-GR" sz="2800" dirty="0" err="1"/>
              <a:t>αποσυμπίεσ</a:t>
            </a:r>
            <a:r>
              <a:rPr lang="el-GR" sz="2800" dirty="0"/>
              <a:t>η) είναι ένας κανόνας που συμπιέζει τις πληροφορίες ήχου και βίντεο</a:t>
            </a:r>
            <a:endParaRPr lang="en-US" sz="2800" dirty="0"/>
          </a:p>
          <a:p>
            <a:pPr>
              <a:spcAft>
                <a:spcPts val="600"/>
              </a:spcAft>
              <a:defRPr/>
            </a:pPr>
            <a:r>
              <a:rPr lang="en-US" sz="2800" dirty="0"/>
              <a:t>H </a:t>
            </a:r>
            <a:r>
              <a:rPr lang="el-GR" sz="2800" dirty="0"/>
              <a:t>υψηλή ευκρίνεια</a:t>
            </a:r>
            <a:r>
              <a:rPr lang="en-US" sz="2800" dirty="0"/>
              <a:t> </a:t>
            </a:r>
            <a:r>
              <a:rPr lang="el-GR" sz="2800" dirty="0"/>
              <a:t>είναι ένα πρότυπο που εγγυάται ένα συγκεκριμένο επίπεδο ανάλυσης και μια συγκεκριμένη αναλογία πλευρών</a:t>
            </a:r>
            <a:endParaRPr lang="en-US" sz="2800" dirty="0"/>
          </a:p>
        </p:txBody>
      </p:sp>
      <p:sp>
        <p:nvSpPr>
          <p:cNvPr id="6" name="Title 1"/>
          <p:cNvSpPr>
            <a:spLocks noGrp="1"/>
          </p:cNvSpPr>
          <p:nvPr>
            <p:ph type="title"/>
          </p:nvPr>
        </p:nvSpPr>
        <p:spPr>
          <a:xfrm>
            <a:off x="457200" y="0"/>
            <a:ext cx="8686800" cy="1600200"/>
          </a:xfrm>
        </p:spPr>
        <p:txBody>
          <a:bodyPr>
            <a:normAutofit/>
          </a:bodyPr>
          <a:lstStyle/>
          <a:p>
            <a:r>
              <a:rPr lang="el-GR" dirty="0"/>
              <a:t>Ψηφιακά μέσα</a:t>
            </a:r>
            <a:br>
              <a:rPr lang="en-US" dirty="0">
                <a:effectLst/>
              </a:rPr>
            </a:br>
            <a:r>
              <a:rPr lang="el-GR" sz="3200" dirty="0"/>
              <a:t>Ψηφιακό βίντεο</a:t>
            </a:r>
            <a:r>
              <a:rPr lang="en-US" sz="3200" dirty="0"/>
              <a:t> (</a:t>
            </a:r>
            <a:r>
              <a:rPr lang="el-GR" sz="3200" dirty="0"/>
              <a:t>2</a:t>
            </a:r>
            <a:r>
              <a:rPr lang="en-US" sz="3200" dirty="0"/>
              <a:t> </a:t>
            </a:r>
            <a:r>
              <a:rPr lang="el-GR" sz="3200" dirty="0"/>
              <a:t>από</a:t>
            </a:r>
            <a:r>
              <a:rPr lang="en-US" sz="3200" dirty="0"/>
              <a:t> 2) </a:t>
            </a:r>
            <a:r>
              <a:rPr lang="en-US" sz="2000" dirty="0"/>
              <a:t>(</a:t>
            </a:r>
            <a:r>
              <a:rPr lang="el-GR" sz="2000" dirty="0"/>
              <a:t>Στόχος</a:t>
            </a:r>
            <a:r>
              <a:rPr lang="en-US" sz="2000" dirty="0"/>
              <a:t> 8.8)</a:t>
            </a:r>
            <a:endParaRPr lang="en-US" sz="3000" dirty="0"/>
          </a:p>
        </p:txBody>
      </p:sp>
      <p:pic>
        <p:nvPicPr>
          <p:cNvPr id="1026" name="Picture 2"/>
          <p:cNvPicPr>
            <a:picLocks noChangeAspect="1" noChangeArrowheads="1"/>
          </p:cNvPicPr>
          <p:nvPr/>
        </p:nvPicPr>
        <p:blipFill>
          <a:blip r:embed="rId3" cstate="print"/>
          <a:srcRect l="26354" t="41667" r="25622" b="30208"/>
          <a:stretch>
            <a:fillRect/>
          </a:stretch>
        </p:blipFill>
        <p:spPr bwMode="auto">
          <a:xfrm>
            <a:off x="672339" y="3886200"/>
            <a:ext cx="8090661" cy="2664000"/>
          </a:xfrm>
          <a:prstGeom prst="rect">
            <a:avLst/>
          </a:prstGeom>
          <a:noFill/>
          <a:ln w="9525">
            <a:noFill/>
            <a:miter lim="800000"/>
            <a:headEnd/>
            <a:tailEnd/>
          </a:ln>
        </p:spPr>
      </p:pic>
    </p:spTree>
    <p:extLst>
      <p:ext uri="{BB962C8B-B14F-4D97-AF65-F5344CB8AC3E}">
        <p14:creationId xmlns:p14="http://schemas.microsoft.com/office/powerpoint/2010/main" val="421008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0" y="2568215"/>
            <a:ext cx="9144000" cy="784782"/>
          </a:xfrm>
        </p:spPr>
        <p:txBody>
          <a:bodyPr>
            <a:normAutofit fontScale="90000"/>
          </a:bodyPr>
          <a:lstStyle/>
          <a:p>
            <a:pPr algn="ctr">
              <a:defRPr/>
            </a:pPr>
            <a:r>
              <a:rPr lang="el-GR" i="1" dirty="0">
                <a:solidFill>
                  <a:schemeClr val="tx2"/>
                </a:solidFill>
              </a:rPr>
              <a:t>Ηθικά ζητήματα της ζωής στην ψηφιακή εποχή</a:t>
            </a:r>
            <a:br>
              <a:rPr lang="el-GR" i="1" dirty="0">
                <a:solidFill>
                  <a:schemeClr val="tx2"/>
                </a:solidFill>
              </a:rPr>
            </a:br>
            <a:endParaRPr lang="en-US" b="1" dirty="0">
              <a:solidFill>
                <a:schemeClr val="tx2"/>
              </a:solidFill>
            </a:endParaRPr>
          </a:p>
        </p:txBody>
      </p:sp>
      <p:sp>
        <p:nvSpPr>
          <p:cNvPr id="106499" name="Rectangle 3"/>
          <p:cNvSpPr>
            <a:spLocks noGrp="1" noChangeArrowheads="1"/>
          </p:cNvSpPr>
          <p:nvPr>
            <p:ph type="subTitle" idx="1"/>
          </p:nvPr>
        </p:nvSpPr>
        <p:spPr>
          <a:xfrm>
            <a:off x="457200" y="3886200"/>
            <a:ext cx="8686800" cy="2133600"/>
          </a:xfrm>
        </p:spPr>
        <p:txBody>
          <a:bodyPr>
            <a:noAutofit/>
          </a:bodyPr>
          <a:lstStyle/>
          <a:p>
            <a:pPr marL="342900" indent="-342900">
              <a:spcAft>
                <a:spcPts val="2400"/>
              </a:spcAft>
              <a:buFont typeface="Arial" panose="020B0604020202020204" pitchFamily="34" charset="0"/>
              <a:buChar char="•"/>
              <a:defRPr/>
            </a:pPr>
            <a:r>
              <a:rPr lang="el-GR" sz="2800" dirty="0"/>
              <a:t>Προστασία ψηφιακής ιδιοκτησίας</a:t>
            </a:r>
            <a:endParaRPr lang="en-US" sz="2800" dirty="0"/>
          </a:p>
          <a:p>
            <a:pPr marL="342900" indent="-342900">
              <a:spcAft>
                <a:spcPts val="2400"/>
              </a:spcAft>
              <a:buFont typeface="Arial" panose="020B0604020202020204" pitchFamily="34" charset="0"/>
              <a:buChar char="•"/>
              <a:defRPr/>
            </a:pPr>
            <a:r>
              <a:rPr lang="el-GR" sz="2800" dirty="0"/>
              <a:t>Ηθική διαβίωση στην ψηφιακή εποχή</a:t>
            </a:r>
            <a:endParaRPr lang="en-US" sz="2800" dirty="0"/>
          </a:p>
        </p:txBody>
      </p:sp>
    </p:spTree>
    <p:extLst>
      <p:ext uri="{BB962C8B-B14F-4D97-AF65-F5344CB8AC3E}">
        <p14:creationId xmlns:p14="http://schemas.microsoft.com/office/powerpoint/2010/main" val="386418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686800" cy="1600200"/>
          </a:xfrm>
        </p:spPr>
        <p:txBody>
          <a:bodyPr>
            <a:noAutofit/>
          </a:bodyPr>
          <a:lstStyle/>
          <a:p>
            <a:r>
              <a:rPr lang="el-GR" dirty="0"/>
              <a:t>Προστασία ψηφιακής ιδιοκτησίας</a:t>
            </a:r>
            <a:br>
              <a:rPr lang="el-GR" dirty="0"/>
            </a:br>
            <a:endParaRPr lang="en-US" dirty="0"/>
          </a:p>
        </p:txBody>
      </p:sp>
      <p:sp>
        <p:nvSpPr>
          <p:cNvPr id="7" name="Subtitle 6"/>
          <p:cNvSpPr>
            <a:spLocks noGrp="1"/>
          </p:cNvSpPr>
          <p:nvPr>
            <p:ph idx="1"/>
          </p:nvPr>
        </p:nvSpPr>
        <p:spPr>
          <a:xfrm>
            <a:off x="457200" y="1600200"/>
            <a:ext cx="8229600" cy="5029200"/>
          </a:xfrm>
        </p:spPr>
        <p:txBody>
          <a:bodyPr>
            <a:normAutofit/>
          </a:bodyPr>
          <a:lstStyle/>
          <a:p>
            <a:pPr marL="0" indent="0">
              <a:buNone/>
            </a:pPr>
            <a:r>
              <a:rPr lang="el-GR" dirty="0"/>
              <a:t>Στόχοι</a:t>
            </a:r>
            <a:endParaRPr lang="en-US" dirty="0"/>
          </a:p>
          <a:p>
            <a:pPr marL="1035558" indent="-692658">
              <a:buNone/>
            </a:pPr>
            <a:r>
              <a:rPr lang="en-US" sz="2800" dirty="0"/>
              <a:t>8.9  </a:t>
            </a:r>
            <a:r>
              <a:rPr lang="el-GR" sz="2800" dirty="0"/>
              <a:t>Διάφοροι τύποι πνευματικής ιδιοκτησίας</a:t>
            </a:r>
            <a:r>
              <a:rPr lang="en-US" sz="2800" dirty="0"/>
              <a:t>.</a:t>
            </a:r>
          </a:p>
          <a:p>
            <a:pPr marL="1035558" indent="-692658">
              <a:buNone/>
            </a:pPr>
            <a:r>
              <a:rPr lang="en-US" sz="2800" dirty="0"/>
              <a:t>8.10 </a:t>
            </a:r>
            <a:r>
              <a:rPr lang="el-GR" sz="2800" dirty="0"/>
              <a:t>Χορήγηση πνευματικών δικαιωμάτων στους δικαιούχους</a:t>
            </a:r>
            <a:r>
              <a:rPr lang="en-US" sz="2800" dirty="0"/>
              <a:t>.</a:t>
            </a:r>
          </a:p>
          <a:p>
            <a:pPr marL="1035558" indent="-692658">
              <a:buNone/>
            </a:pPr>
            <a:r>
              <a:rPr lang="en-US" sz="2800" dirty="0"/>
              <a:t>8.11 </a:t>
            </a:r>
            <a:r>
              <a:rPr lang="el-GR" sz="2800" dirty="0"/>
              <a:t>Τι είναι η καταπάτηση πνευματικής ιδιοκτησίας, οι πιθανές επιπτώσεις και καταστάσεις στις οποίες μπορεί να χρησιμοποιηθεί νόμιμα υλικό με προστασία πνευματικών δικαιωμάτων</a:t>
            </a:r>
            <a:r>
              <a:rPr lang="en-US" sz="2800" dirty="0"/>
              <a:t>.</a:t>
            </a:r>
          </a:p>
        </p:txBody>
      </p:sp>
    </p:spTree>
    <p:extLst>
      <p:ext uri="{BB962C8B-B14F-4D97-AF65-F5344CB8AC3E}">
        <p14:creationId xmlns:p14="http://schemas.microsoft.com/office/powerpoint/2010/main" val="418066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2052" y="2604933"/>
            <a:ext cx="5409566" cy="714952"/>
          </a:xfrm>
        </p:spPr>
        <p:txBody>
          <a:bodyPr>
            <a:normAutofit/>
          </a:bodyPr>
          <a:lstStyle/>
          <a:p>
            <a:r>
              <a:rPr lang="en-US" b="0" spc="127" dirty="0">
                <a:latin typeface="Arial Narrow" panose="020B0606020202030204" pitchFamily="34" charset="0"/>
              </a:rPr>
              <a:t>TECHNOLOGY IN ACTION</a:t>
            </a:r>
          </a:p>
        </p:txBody>
      </p:sp>
      <p:sp>
        <p:nvSpPr>
          <p:cNvPr id="6" name="Title 1"/>
          <p:cNvSpPr txBox="1">
            <a:spLocks/>
          </p:cNvSpPr>
          <p:nvPr/>
        </p:nvSpPr>
        <p:spPr>
          <a:xfrm>
            <a:off x="2133600" y="2133600"/>
            <a:ext cx="5107148" cy="630542"/>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600" b="1" kern="1200">
                <a:solidFill>
                  <a:schemeClr val="bg1"/>
                </a:solidFill>
                <a:latin typeface="Times New Roman" panose="02020603050405020304" pitchFamily="18" charset="0"/>
                <a:ea typeface="+mj-ea"/>
                <a:cs typeface="Times New Roman" panose="02020603050405020304" pitchFamily="18" charset="0"/>
              </a:defRPr>
            </a:lvl1pPr>
          </a:lstStyle>
          <a:p>
            <a:pPr algn="ctr"/>
            <a:r>
              <a:rPr lang="el-GR" dirty="0">
                <a:solidFill>
                  <a:schemeClr val="tx1"/>
                </a:solidFill>
              </a:rPr>
              <a:t>Κεφάλαιο</a:t>
            </a:r>
            <a:r>
              <a:rPr lang="en-US" dirty="0">
                <a:solidFill>
                  <a:schemeClr val="tx1"/>
                </a:solidFill>
              </a:rPr>
              <a:t> 8</a:t>
            </a:r>
          </a:p>
        </p:txBody>
      </p:sp>
      <p:sp>
        <p:nvSpPr>
          <p:cNvPr id="8" name="Subtitle 2"/>
          <p:cNvSpPr txBox="1">
            <a:spLocks/>
          </p:cNvSpPr>
          <p:nvPr/>
        </p:nvSpPr>
        <p:spPr>
          <a:xfrm>
            <a:off x="1219200" y="3200400"/>
            <a:ext cx="7239000" cy="1350658"/>
          </a:xfrm>
          <a:prstGeom prst="rect">
            <a:avLst/>
          </a:prstGeom>
        </p:spPr>
        <p:txBody>
          <a:bodyPr vert="horz" lIns="0" tIns="0" rIns="0" bIns="0" rtlCol="0">
            <a:noAutofit/>
          </a:bodyPr>
          <a:lstStyle>
            <a:lvl1pPr marL="0" indent="0" algn="l" defTabSz="914400" rtl="0" eaLnBrk="1" latinLnBrk="0" hangingPunct="1">
              <a:spcBef>
                <a:spcPts val="0"/>
              </a:spcBef>
              <a:buClr>
                <a:srgbClr val="007FA3"/>
              </a:buClr>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spcBef>
                <a:spcPts val="6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rgbClr val="007FA3"/>
              </a:buClr>
              <a:buFont typeface="Wingdings" panose="05000000000000000000"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20000"/>
              </a:lnSpc>
            </a:pPr>
            <a:r>
              <a:rPr lang="el-GR" sz="3200" dirty="0">
                <a:latin typeface="+mj-lt"/>
              </a:rPr>
              <a:t>Διαχείριση του ψηφιακού τρόπου ζωής: </a:t>
            </a:r>
          </a:p>
          <a:p>
            <a:pPr algn="ctr">
              <a:lnSpc>
                <a:spcPct val="120000"/>
              </a:lnSpc>
            </a:pPr>
            <a:r>
              <a:rPr lang="el-GR" sz="3200" dirty="0">
                <a:latin typeface="+mj-lt"/>
              </a:rPr>
              <a:t>Πολυμέσα και ηθική</a:t>
            </a:r>
          </a:p>
          <a:p>
            <a:pPr algn="ctr">
              <a:lnSpc>
                <a:spcPct val="120000"/>
              </a:lnSpc>
            </a:pPr>
            <a:endParaRPr lang="en-US" sz="3200" dirty="0">
              <a:latin typeface="+mj-lt"/>
            </a:endParaRPr>
          </a:p>
        </p:txBody>
      </p:sp>
    </p:spTree>
    <p:extLst>
      <p:ext uri="{BB962C8B-B14F-4D97-AF65-F5344CB8AC3E}">
        <p14:creationId xmlns:p14="http://schemas.microsoft.com/office/powerpoint/2010/main" val="119768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600200"/>
          </a:xfrm>
        </p:spPr>
        <p:txBody>
          <a:bodyPr>
            <a:noAutofit/>
          </a:bodyPr>
          <a:lstStyle/>
          <a:p>
            <a:r>
              <a:rPr lang="el-GR" dirty="0"/>
              <a:t>Ηθική διαβίωση στην ψηφιακή εποχή</a:t>
            </a:r>
            <a:endParaRPr lang="en-US" dirty="0"/>
          </a:p>
        </p:txBody>
      </p:sp>
      <p:sp>
        <p:nvSpPr>
          <p:cNvPr id="7" name="Subtitle 6"/>
          <p:cNvSpPr>
            <a:spLocks noGrp="1"/>
          </p:cNvSpPr>
          <p:nvPr>
            <p:ph idx="1"/>
          </p:nvPr>
        </p:nvSpPr>
        <p:spPr/>
        <p:txBody>
          <a:bodyPr>
            <a:normAutofit/>
          </a:bodyPr>
          <a:lstStyle/>
          <a:p>
            <a:pPr marL="0" indent="0">
              <a:spcAft>
                <a:spcPts val="1800"/>
              </a:spcAft>
              <a:buNone/>
            </a:pPr>
            <a:r>
              <a:rPr lang="el-GR" dirty="0"/>
              <a:t>Στόχοι</a:t>
            </a:r>
            <a:endParaRPr lang="en-US" dirty="0"/>
          </a:p>
          <a:p>
            <a:pPr marL="1035558" indent="-692658">
              <a:spcAft>
                <a:spcPts val="1800"/>
              </a:spcAft>
              <a:buNone/>
            </a:pPr>
            <a:r>
              <a:rPr lang="en-US" sz="2800" dirty="0"/>
              <a:t>8.12  </a:t>
            </a:r>
            <a:r>
              <a:rPr lang="el-GR" sz="2800" dirty="0"/>
              <a:t>Λογοκλοπή και στρατηγικές αποφυγής της.</a:t>
            </a:r>
          </a:p>
          <a:p>
            <a:pPr marL="1035558" indent="-692658">
              <a:spcAft>
                <a:spcPts val="1800"/>
              </a:spcAft>
              <a:buNone/>
            </a:pPr>
            <a:r>
              <a:rPr lang="en-US" sz="2800" dirty="0"/>
              <a:t>8.13  </a:t>
            </a:r>
            <a:r>
              <a:rPr lang="el-GR" sz="2800" dirty="0"/>
              <a:t>Ψεύτικες ειδήσεις και ψηφιακή χειραγώγηση.</a:t>
            </a:r>
          </a:p>
          <a:p>
            <a:pPr marL="1035558" indent="-692658">
              <a:spcAft>
                <a:spcPts val="1800"/>
              </a:spcAft>
              <a:buNone/>
            </a:pPr>
            <a:r>
              <a:rPr lang="en-US" sz="2800" dirty="0"/>
              <a:t>8.14  </a:t>
            </a:r>
            <a:r>
              <a:rPr lang="el-GR" sz="2800" dirty="0"/>
              <a:t> Τι είναι η ηλεκτρονική υπόληψη και τρόποι προστασίας της.</a:t>
            </a:r>
          </a:p>
        </p:txBody>
      </p:sp>
    </p:spTree>
    <p:extLst>
      <p:ext uri="{BB962C8B-B14F-4D97-AF65-F5344CB8AC3E}">
        <p14:creationId xmlns:p14="http://schemas.microsoft.com/office/powerpoint/2010/main" val="368242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0"/>
            <a:ext cx="8686800" cy="1600200"/>
          </a:xfrm>
        </p:spPr>
        <p:txBody>
          <a:bodyPr anchor="ctr">
            <a:noAutofit/>
          </a:bodyPr>
          <a:lstStyle/>
          <a:p>
            <a:pPr>
              <a:defRPr/>
            </a:pPr>
            <a:r>
              <a:rPr lang="el-GR" dirty="0"/>
              <a:t>Προστασία ψηφιακής ιδιοκτησίας</a:t>
            </a:r>
            <a:br>
              <a:rPr lang="en-US" sz="3000" dirty="0"/>
            </a:br>
            <a:r>
              <a:rPr lang="el-GR" sz="3200" dirty="0"/>
              <a:t>Πνευματική ιδιοκτησία </a:t>
            </a:r>
            <a:r>
              <a:rPr lang="en-US" sz="2000" dirty="0"/>
              <a:t>(</a:t>
            </a:r>
            <a:r>
              <a:rPr lang="el-GR" sz="2000" dirty="0"/>
              <a:t>Στόχος</a:t>
            </a:r>
            <a:r>
              <a:rPr lang="en-US" sz="2000" dirty="0"/>
              <a:t> 8.9)</a:t>
            </a:r>
            <a:endParaRPr lang="en-US" sz="2250" dirty="0"/>
          </a:p>
        </p:txBody>
      </p:sp>
      <p:sp>
        <p:nvSpPr>
          <p:cNvPr id="113667" name="Rectangle 3"/>
          <p:cNvSpPr>
            <a:spLocks noGrp="1" noChangeArrowheads="1"/>
          </p:cNvSpPr>
          <p:nvPr>
            <p:ph idx="1"/>
          </p:nvPr>
        </p:nvSpPr>
        <p:spPr>
          <a:xfrm>
            <a:off x="457200" y="1600200"/>
            <a:ext cx="8229600" cy="5029200"/>
          </a:xfrm>
        </p:spPr>
        <p:txBody>
          <a:bodyPr/>
          <a:lstStyle/>
          <a:p>
            <a:pPr>
              <a:defRPr/>
            </a:pPr>
            <a:r>
              <a:rPr lang="el-GR" dirty="0"/>
              <a:t>Πνευματική ιδιοκτησία</a:t>
            </a:r>
            <a:r>
              <a:rPr lang="en-US" dirty="0"/>
              <a:t> (IP) </a:t>
            </a:r>
            <a:r>
              <a:rPr lang="el-GR" dirty="0"/>
              <a:t>είναι το προϊόν της σκέψης ενός ατόμου</a:t>
            </a:r>
            <a:endParaRPr lang="en-US" dirty="0"/>
          </a:p>
          <a:p>
            <a:pPr>
              <a:defRPr/>
            </a:pPr>
            <a:r>
              <a:rPr lang="el-GR" dirty="0"/>
              <a:t>Τύποι πνευματικής ιδιοκτησίας</a:t>
            </a:r>
            <a:endParaRPr lang="en-US" dirty="0"/>
          </a:p>
          <a:p>
            <a:pPr lvl="1">
              <a:spcBef>
                <a:spcPts val="0"/>
              </a:spcBef>
            </a:pPr>
            <a:r>
              <a:rPr lang="el-GR" dirty="0"/>
              <a:t>Πνευματικά δικαιώματα</a:t>
            </a:r>
            <a:endParaRPr lang="en-US" dirty="0"/>
          </a:p>
          <a:p>
            <a:pPr lvl="1">
              <a:spcBef>
                <a:spcPts val="0"/>
              </a:spcBef>
            </a:pPr>
            <a:r>
              <a:rPr lang="el-GR" dirty="0"/>
              <a:t>Ευρεσιτεχνίες</a:t>
            </a:r>
            <a:endParaRPr lang="en-US" dirty="0"/>
          </a:p>
          <a:p>
            <a:pPr lvl="1">
              <a:spcBef>
                <a:spcPts val="0"/>
              </a:spcBef>
            </a:pPr>
            <a:r>
              <a:rPr lang="el-GR" dirty="0"/>
              <a:t>Εμπορικά σήματα</a:t>
            </a:r>
            <a:endParaRPr lang="en-US" dirty="0"/>
          </a:p>
          <a:p>
            <a:pPr lvl="1">
              <a:spcBef>
                <a:spcPts val="0"/>
              </a:spcBef>
            </a:pPr>
            <a:r>
              <a:rPr lang="el-GR" dirty="0"/>
              <a:t>Σήματα υπηρεσίας</a:t>
            </a:r>
            <a:endParaRPr lang="en-US" dirty="0"/>
          </a:p>
          <a:p>
            <a:pPr lvl="1">
              <a:spcBef>
                <a:spcPts val="0"/>
              </a:spcBef>
            </a:pPr>
            <a:r>
              <a:rPr lang="el-GR" dirty="0"/>
              <a:t>Χαρακτηριστική εμφάνιση</a:t>
            </a:r>
            <a:endParaRPr lang="en-US" dirty="0"/>
          </a:p>
        </p:txBody>
      </p:sp>
    </p:spTree>
    <p:extLst>
      <p:ext uri="{BB962C8B-B14F-4D97-AF65-F5344CB8AC3E}">
        <p14:creationId xmlns:p14="http://schemas.microsoft.com/office/powerpoint/2010/main" val="983588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04800" y="-76200"/>
            <a:ext cx="8686800" cy="1600200"/>
          </a:xfrm>
        </p:spPr>
        <p:txBody>
          <a:bodyPr anchor="ctr">
            <a:noAutofit/>
          </a:bodyPr>
          <a:lstStyle/>
          <a:p>
            <a:pPr>
              <a:defRPr/>
            </a:pPr>
            <a:r>
              <a:rPr lang="el-GR" dirty="0"/>
              <a:t>Προστασία ψηφιακής ιδιοκτησίας </a:t>
            </a:r>
            <a:br>
              <a:rPr lang="en-US" sz="3000" dirty="0"/>
            </a:br>
            <a:r>
              <a:rPr lang="el-GR" sz="3000" dirty="0"/>
              <a:t> Βασικά σημεία πνευματικών δικαιωμάτων</a:t>
            </a:r>
            <a:r>
              <a:rPr lang="en-US" sz="3200" dirty="0"/>
              <a:t> </a:t>
            </a:r>
            <a:r>
              <a:rPr lang="en-US" sz="2000" dirty="0"/>
              <a:t>(</a:t>
            </a:r>
            <a:r>
              <a:rPr lang="el-GR" sz="2000" dirty="0"/>
              <a:t>Στόχος</a:t>
            </a:r>
            <a:r>
              <a:rPr lang="en-US" sz="2000" dirty="0"/>
              <a:t> 8.10)</a:t>
            </a:r>
            <a:endParaRPr lang="en-US" sz="2250" dirty="0"/>
          </a:p>
        </p:txBody>
      </p:sp>
      <p:sp>
        <p:nvSpPr>
          <p:cNvPr id="113667" name="Rectangle 3"/>
          <p:cNvSpPr>
            <a:spLocks noGrp="1" noChangeArrowheads="1"/>
          </p:cNvSpPr>
          <p:nvPr>
            <p:ph idx="1"/>
          </p:nvPr>
        </p:nvSpPr>
        <p:spPr>
          <a:xfrm>
            <a:off x="381000" y="1447800"/>
            <a:ext cx="5562600" cy="5029200"/>
          </a:xfrm>
        </p:spPr>
        <p:txBody>
          <a:bodyPr/>
          <a:lstStyle/>
          <a:p>
            <a:pPr>
              <a:spcAft>
                <a:spcPts val="600"/>
              </a:spcAft>
              <a:defRPr/>
            </a:pPr>
            <a:r>
              <a:rPr lang="el-GR" sz="2600" dirty="0"/>
              <a:t>Τα πνευματικά δικαιώματα ξεκινούν όταν δημιουργείται ένα έργο και έρχεται σε μια τελική ψηφιακή ή φυσική μορφή</a:t>
            </a:r>
            <a:endParaRPr lang="en-US" sz="2600" dirty="0"/>
          </a:p>
          <a:p>
            <a:pPr>
              <a:spcAft>
                <a:spcPts val="600"/>
              </a:spcAft>
              <a:defRPr/>
            </a:pPr>
            <a:r>
              <a:rPr lang="el-GR" sz="2600" dirty="0"/>
              <a:t>Δικαιώματα κατόχου πνευματικών δικαιωμάτων</a:t>
            </a:r>
            <a:endParaRPr lang="en-US" sz="2600" dirty="0"/>
          </a:p>
          <a:p>
            <a:pPr>
              <a:spcAft>
                <a:spcPts val="600"/>
              </a:spcAft>
              <a:defRPr/>
            </a:pPr>
            <a:r>
              <a:rPr lang="el-GR" sz="2600" dirty="0"/>
              <a:t>Δημόσια κυριότητα</a:t>
            </a:r>
            <a:r>
              <a:rPr lang="en-US" sz="2600" dirty="0"/>
              <a:t> (</a:t>
            </a:r>
            <a:r>
              <a:rPr lang="el-GR" sz="2600" dirty="0"/>
              <a:t>έργα χωρίς προστασία πνευματικών δικαιωμάτων</a:t>
            </a:r>
            <a:r>
              <a:rPr lang="en-US" sz="2600" dirty="0"/>
              <a:t>)</a:t>
            </a:r>
          </a:p>
          <a:p>
            <a:pPr>
              <a:spcAft>
                <a:spcPts val="600"/>
              </a:spcAft>
              <a:defRPr/>
            </a:pPr>
            <a:r>
              <a:rPr lang="en-US" sz="2600" dirty="0" err="1"/>
              <a:t>Copyleft</a:t>
            </a:r>
            <a:r>
              <a:rPr lang="en-US" sz="2600" dirty="0"/>
              <a:t> (</a:t>
            </a:r>
            <a:r>
              <a:rPr lang="el-GR" sz="2600" dirty="0"/>
              <a:t>οι</a:t>
            </a:r>
            <a:r>
              <a:rPr lang="en-US" sz="2600" dirty="0"/>
              <a:t> </a:t>
            </a:r>
            <a:r>
              <a:rPr lang="el-GR" sz="2600" dirty="0"/>
              <a:t>κάτοχοι των δικαιωμάτων παραχωρούν συγκεκριμένα δικαιώματα για τα έργα τους και διατηρούν άλλα </a:t>
            </a:r>
            <a:r>
              <a:rPr lang="en-US" sz="2600" dirty="0"/>
              <a:t>)</a:t>
            </a:r>
          </a:p>
        </p:txBody>
      </p:sp>
      <p:pic>
        <p:nvPicPr>
          <p:cNvPr id="2050" name="Picture 2"/>
          <p:cNvPicPr>
            <a:picLocks noChangeAspect="1" noChangeArrowheads="1"/>
          </p:cNvPicPr>
          <p:nvPr/>
        </p:nvPicPr>
        <p:blipFill>
          <a:blip r:embed="rId3" cstate="print"/>
          <a:srcRect l="25183" t="31250" r="51391" b="15625"/>
          <a:stretch>
            <a:fillRect/>
          </a:stretch>
        </p:blipFill>
        <p:spPr bwMode="auto">
          <a:xfrm>
            <a:off x="5638799" y="1905000"/>
            <a:ext cx="3331762" cy="4248000"/>
          </a:xfrm>
          <a:prstGeom prst="rect">
            <a:avLst/>
          </a:prstGeom>
          <a:noFill/>
          <a:ln w="9525">
            <a:noFill/>
            <a:miter lim="800000"/>
            <a:headEnd/>
            <a:tailEnd/>
          </a:ln>
        </p:spPr>
      </p:pic>
    </p:spTree>
    <p:extLst>
      <p:ext uri="{BB962C8B-B14F-4D97-AF65-F5344CB8AC3E}">
        <p14:creationId xmlns:p14="http://schemas.microsoft.com/office/powerpoint/2010/main" val="3240454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0"/>
            <a:ext cx="8686800" cy="1600200"/>
          </a:xfrm>
        </p:spPr>
        <p:txBody>
          <a:bodyPr anchor="ctr">
            <a:noAutofit/>
          </a:bodyPr>
          <a:lstStyle/>
          <a:p>
            <a:pPr>
              <a:defRPr/>
            </a:pPr>
            <a:r>
              <a:rPr lang="el-GR" dirty="0"/>
              <a:t>Προστασία ψηφιακής ιδιοκτησίας </a:t>
            </a:r>
            <a:br>
              <a:rPr lang="en-US" sz="3000" dirty="0"/>
            </a:br>
            <a:r>
              <a:rPr lang="el-GR" sz="3200" dirty="0"/>
              <a:t>Καταπάτηση πνευματικής ιδιοκτησίας</a:t>
            </a:r>
            <a:r>
              <a:rPr lang="en-US" sz="3200" dirty="0"/>
              <a:t> </a:t>
            </a:r>
            <a:r>
              <a:rPr lang="en-US" sz="2000" dirty="0"/>
              <a:t>(</a:t>
            </a:r>
            <a:r>
              <a:rPr lang="el-GR" sz="2000" dirty="0"/>
              <a:t>Στόχος </a:t>
            </a:r>
            <a:r>
              <a:rPr lang="en-US" sz="2000" dirty="0"/>
              <a:t>8.11)</a:t>
            </a:r>
            <a:endParaRPr lang="en-US" sz="2250" dirty="0"/>
          </a:p>
        </p:txBody>
      </p:sp>
      <p:sp>
        <p:nvSpPr>
          <p:cNvPr id="113667" name="Rectangle 3"/>
          <p:cNvSpPr>
            <a:spLocks noGrp="1" noChangeArrowheads="1"/>
          </p:cNvSpPr>
          <p:nvPr>
            <p:ph idx="1"/>
          </p:nvPr>
        </p:nvSpPr>
        <p:spPr>
          <a:xfrm>
            <a:off x="457200" y="1524000"/>
            <a:ext cx="8305800" cy="5029200"/>
          </a:xfrm>
        </p:spPr>
        <p:txBody>
          <a:bodyPr/>
          <a:lstStyle/>
          <a:p>
            <a:pPr>
              <a:spcAft>
                <a:spcPts val="600"/>
              </a:spcAft>
              <a:defRPr/>
            </a:pPr>
            <a:r>
              <a:rPr lang="el-GR" dirty="0"/>
              <a:t>Καταπάτηση πνευματικής ιδιοκτησίας</a:t>
            </a:r>
            <a:r>
              <a:rPr lang="en-US" dirty="0"/>
              <a:t> (</a:t>
            </a:r>
            <a:r>
              <a:rPr lang="el-GR" dirty="0"/>
              <a:t>παραβίαση των δικαιωμάτων του κατόχου</a:t>
            </a:r>
            <a:r>
              <a:rPr lang="en-US" dirty="0"/>
              <a:t>)</a:t>
            </a:r>
          </a:p>
          <a:p>
            <a:pPr>
              <a:spcAft>
                <a:spcPts val="600"/>
              </a:spcAft>
              <a:defRPr/>
            </a:pPr>
            <a:r>
              <a:rPr lang="el-GR" dirty="0"/>
              <a:t>Η παραβίαση δικαιωμάτων μουσικής και βίντεο σημαίνει σημαντική απώλεια εσόδων</a:t>
            </a:r>
            <a:endParaRPr lang="en-US" dirty="0"/>
          </a:p>
          <a:p>
            <a:pPr>
              <a:spcAft>
                <a:spcPts val="600"/>
              </a:spcAft>
              <a:defRPr/>
            </a:pPr>
            <a:r>
              <a:rPr lang="el-GR" dirty="0"/>
              <a:t>Πειρατεία λογισμικού είναι η παράνομη χρήση προστατευμένου λογισμικού</a:t>
            </a:r>
            <a:endParaRPr lang="en-US" dirty="0"/>
          </a:p>
          <a:p>
            <a:pPr>
              <a:spcAft>
                <a:spcPts val="600"/>
              </a:spcAft>
              <a:defRPr/>
            </a:pPr>
            <a:r>
              <a:rPr lang="el-GR" dirty="0"/>
              <a:t>Οι φωτογραφίες έχουν πνευματικά δικαιώματα</a:t>
            </a:r>
            <a:endParaRPr lang="en-US" dirty="0"/>
          </a:p>
          <a:p>
            <a:pPr>
              <a:spcAft>
                <a:spcPts val="600"/>
              </a:spcAft>
              <a:defRPr/>
            </a:pPr>
            <a:r>
              <a:rPr lang="el-GR" dirty="0"/>
              <a:t>Η θεμιτή χρήση επιτρέπει τη χρήση ενός μέρους κάποιου προστατευμένου έργου</a:t>
            </a:r>
            <a:endParaRPr lang="en-US" dirty="0"/>
          </a:p>
        </p:txBody>
      </p:sp>
    </p:spTree>
    <p:extLst>
      <p:ext uri="{BB962C8B-B14F-4D97-AF65-F5344CB8AC3E}">
        <p14:creationId xmlns:p14="http://schemas.microsoft.com/office/powerpoint/2010/main" val="3834298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0"/>
            <a:ext cx="8686800" cy="1600200"/>
          </a:xfrm>
        </p:spPr>
        <p:txBody>
          <a:bodyPr anchor="ctr">
            <a:noAutofit/>
          </a:bodyPr>
          <a:lstStyle/>
          <a:p>
            <a:pPr>
              <a:defRPr/>
            </a:pPr>
            <a:r>
              <a:rPr lang="el-GR" dirty="0"/>
              <a:t>Ηθική διαβίωση στην ψηφιακή εποχή </a:t>
            </a:r>
            <a:br>
              <a:rPr lang="en-US" sz="3000" dirty="0"/>
            </a:br>
            <a:r>
              <a:rPr lang="el-GR" sz="3200" dirty="0"/>
              <a:t>Λογοκλοπή</a:t>
            </a:r>
            <a:r>
              <a:rPr lang="en-US" sz="3200" dirty="0"/>
              <a:t> </a:t>
            </a:r>
            <a:r>
              <a:rPr lang="en-US" sz="2000" dirty="0"/>
              <a:t>(</a:t>
            </a:r>
            <a:r>
              <a:rPr lang="el-GR" sz="2000" dirty="0"/>
              <a:t>Στόχος </a:t>
            </a:r>
            <a:r>
              <a:rPr lang="en-US" sz="2000" dirty="0"/>
              <a:t>8.12)</a:t>
            </a:r>
            <a:endParaRPr lang="en-US" sz="2250" dirty="0"/>
          </a:p>
        </p:txBody>
      </p:sp>
      <p:sp>
        <p:nvSpPr>
          <p:cNvPr id="113667" name="Rectangle 3"/>
          <p:cNvSpPr>
            <a:spLocks noGrp="1" noChangeArrowheads="1"/>
          </p:cNvSpPr>
          <p:nvPr>
            <p:ph idx="1"/>
          </p:nvPr>
        </p:nvSpPr>
        <p:spPr>
          <a:xfrm>
            <a:off x="457200" y="1600200"/>
            <a:ext cx="8534400" cy="5029200"/>
          </a:xfrm>
        </p:spPr>
        <p:txBody>
          <a:bodyPr/>
          <a:lstStyle/>
          <a:p>
            <a:pPr>
              <a:spcAft>
                <a:spcPts val="1800"/>
              </a:spcAft>
              <a:defRPr/>
            </a:pPr>
            <a:r>
              <a:rPr lang="el-GR" dirty="0"/>
              <a:t>Η πράξη της αντιγραφής κειμένου ή ιδεών από κάποιον άλλον και ο ισχυρισμός ότι ανήκουν σε αυτόν που επιτελεί την πράξη</a:t>
            </a:r>
            <a:endParaRPr lang="en-US" dirty="0"/>
          </a:p>
          <a:p>
            <a:pPr>
              <a:spcAft>
                <a:spcPts val="1800"/>
              </a:spcAft>
              <a:defRPr/>
            </a:pPr>
            <a:r>
              <a:rPr lang="el-GR" dirty="0"/>
              <a:t>Η λογοκλοπή θεωρείται συνήθως ακαδημαϊκό παράπτωμα και απαγορεύεται από τα ακαδημαϊκά ιδρύματα</a:t>
            </a:r>
            <a:endParaRPr lang="en-US" dirty="0"/>
          </a:p>
          <a:p>
            <a:pPr>
              <a:spcAft>
                <a:spcPts val="1800"/>
              </a:spcAft>
              <a:defRPr/>
            </a:pPr>
            <a:r>
              <a:rPr lang="el-GR" dirty="0"/>
              <a:t>Όταν έχετε αμφιβολίες, αναφέρετε την πηγή σας</a:t>
            </a:r>
            <a:endParaRPr lang="en-US" dirty="0"/>
          </a:p>
        </p:txBody>
      </p:sp>
    </p:spTree>
    <p:extLst>
      <p:ext uri="{BB962C8B-B14F-4D97-AF65-F5344CB8AC3E}">
        <p14:creationId xmlns:p14="http://schemas.microsoft.com/office/powerpoint/2010/main" val="3209218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0"/>
            <a:ext cx="8686800" cy="1600200"/>
          </a:xfrm>
        </p:spPr>
        <p:txBody>
          <a:bodyPr anchor="ctr">
            <a:noAutofit/>
          </a:bodyPr>
          <a:lstStyle/>
          <a:p>
            <a:pPr>
              <a:defRPr/>
            </a:pPr>
            <a:r>
              <a:rPr lang="el-GR" dirty="0"/>
              <a:t>Ηθική διαβίωση στην ψηφιακή εποχή </a:t>
            </a:r>
            <a:br>
              <a:rPr lang="en-US" sz="3000" dirty="0"/>
            </a:br>
            <a:r>
              <a:rPr lang="el-GR" sz="3000" dirty="0"/>
              <a:t> </a:t>
            </a:r>
            <a:r>
              <a:rPr lang="el-GR" sz="3200" dirty="0"/>
              <a:t>Ψεύτικες ειδήσεις και ψηφιακή χειραγώγηση</a:t>
            </a:r>
            <a:r>
              <a:rPr lang="en-US" sz="3200" dirty="0"/>
              <a:t> </a:t>
            </a:r>
            <a:r>
              <a:rPr lang="en-US" sz="2000" dirty="0"/>
              <a:t>(</a:t>
            </a:r>
            <a:r>
              <a:rPr lang="el-GR" sz="2000" dirty="0"/>
              <a:t>Στόχος</a:t>
            </a:r>
            <a:r>
              <a:rPr lang="en-US" sz="2000" dirty="0"/>
              <a:t> 8.13)</a:t>
            </a:r>
            <a:endParaRPr lang="en-US" sz="2250" dirty="0"/>
          </a:p>
        </p:txBody>
      </p:sp>
      <p:sp>
        <p:nvSpPr>
          <p:cNvPr id="113667" name="Rectangle 3"/>
          <p:cNvSpPr>
            <a:spLocks noGrp="1" noChangeArrowheads="1"/>
          </p:cNvSpPr>
          <p:nvPr>
            <p:ph idx="1"/>
          </p:nvPr>
        </p:nvSpPr>
        <p:spPr>
          <a:xfrm>
            <a:off x="457200" y="1600200"/>
            <a:ext cx="8305800" cy="5029200"/>
          </a:xfrm>
        </p:spPr>
        <p:txBody>
          <a:bodyPr/>
          <a:lstStyle/>
          <a:p>
            <a:pPr>
              <a:spcAft>
                <a:spcPts val="600"/>
              </a:spcAft>
              <a:defRPr/>
            </a:pPr>
            <a:r>
              <a:rPr lang="el-GR" sz="2800" dirty="0"/>
              <a:t>Ψεύτικη είδηση (</a:t>
            </a:r>
            <a:r>
              <a:rPr lang="el-GR" sz="2800" dirty="0" err="1"/>
              <a:t>hoax</a:t>
            </a:r>
            <a:r>
              <a:rPr lang="el-GR" sz="2800" dirty="0"/>
              <a:t>) είναι οτιδήποτε σχεδιάζεται έτσι ώστε να εξαπατήσει κάποιον</a:t>
            </a:r>
            <a:endParaRPr lang="en-US" sz="2800" dirty="0"/>
          </a:p>
          <a:p>
            <a:pPr>
              <a:spcAft>
                <a:spcPts val="600"/>
              </a:spcAft>
              <a:defRPr/>
            </a:pPr>
            <a:r>
              <a:rPr lang="el-GR" sz="2800" dirty="0"/>
              <a:t>Οι αστικοί μύθοι γίνονται συνείδηση στην κοινωνία ως πραγματικά γεγονότα, ακόμα και αν δεν έχουν συμβεί ποτέ</a:t>
            </a:r>
            <a:endParaRPr lang="en-US" sz="2800" dirty="0"/>
          </a:p>
          <a:p>
            <a:pPr>
              <a:spcAft>
                <a:spcPts val="600"/>
              </a:spcAft>
              <a:defRPr/>
            </a:pPr>
            <a:r>
              <a:rPr lang="el-GR" sz="2800" dirty="0"/>
              <a:t>Μπορείτε να ελέγξετε για αστικούς μύθους στο</a:t>
            </a:r>
            <a:r>
              <a:rPr lang="en-US" sz="2800" dirty="0"/>
              <a:t> </a:t>
            </a:r>
            <a:r>
              <a:rPr lang="en-US" sz="2800" dirty="0" err="1"/>
              <a:t>Snopes</a:t>
            </a:r>
            <a:r>
              <a:rPr lang="en-US" sz="2800" dirty="0"/>
              <a:t> </a:t>
            </a:r>
            <a:r>
              <a:rPr lang="el-GR" sz="2800" dirty="0"/>
              <a:t>ή στο</a:t>
            </a:r>
            <a:r>
              <a:rPr lang="en-US" sz="2800" dirty="0"/>
              <a:t> Hoax-Slayer</a:t>
            </a:r>
          </a:p>
          <a:p>
            <a:pPr>
              <a:spcAft>
                <a:spcPts val="600"/>
              </a:spcAft>
              <a:defRPr/>
            </a:pPr>
            <a:r>
              <a:rPr lang="el-GR" sz="2800" dirty="0"/>
              <a:t>Η ψηφιακή χειραγώγηση περιλαμβάνει την τροποποίηση μέσων έτσι ώστε οι εικόνες που καταγράφονται να αλλάζουν και να τις βλέπουμε με άλλο μάτι</a:t>
            </a:r>
            <a:endParaRPr lang="en-US" sz="2800" dirty="0"/>
          </a:p>
        </p:txBody>
      </p:sp>
    </p:spTree>
    <p:extLst>
      <p:ext uri="{BB962C8B-B14F-4D97-AF65-F5344CB8AC3E}">
        <p14:creationId xmlns:p14="http://schemas.microsoft.com/office/powerpoint/2010/main" val="1903439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0"/>
            <a:ext cx="8686800" cy="1600200"/>
          </a:xfrm>
        </p:spPr>
        <p:txBody>
          <a:bodyPr anchor="ctr">
            <a:noAutofit/>
          </a:bodyPr>
          <a:lstStyle/>
          <a:p>
            <a:pPr>
              <a:defRPr/>
            </a:pPr>
            <a:r>
              <a:rPr lang="el-GR" dirty="0"/>
              <a:t>Ηθική διαβίωση στην ψηφιακή εποχή </a:t>
            </a:r>
            <a:br>
              <a:rPr lang="en-US" sz="3000" dirty="0"/>
            </a:br>
            <a:r>
              <a:rPr lang="el-GR" sz="3200" dirty="0"/>
              <a:t>Προστασία της ηλεκτρονικής υπόληψής σας</a:t>
            </a:r>
            <a:r>
              <a:rPr lang="en-US" sz="3200" dirty="0"/>
              <a:t> </a:t>
            </a:r>
            <a:br>
              <a:rPr lang="el-GR" sz="3200" dirty="0"/>
            </a:br>
            <a:r>
              <a:rPr lang="en-US" sz="2000" dirty="0"/>
              <a:t>(</a:t>
            </a:r>
            <a:r>
              <a:rPr lang="el-GR" sz="2000" dirty="0"/>
              <a:t>Στόχος</a:t>
            </a:r>
            <a:r>
              <a:rPr lang="en-US" sz="2000" dirty="0"/>
              <a:t> 8.14)</a:t>
            </a:r>
            <a:endParaRPr lang="en-US" sz="2250" dirty="0"/>
          </a:p>
        </p:txBody>
      </p:sp>
      <p:sp>
        <p:nvSpPr>
          <p:cNvPr id="113667" name="Rectangle 3"/>
          <p:cNvSpPr>
            <a:spLocks noGrp="1" noChangeArrowheads="1"/>
          </p:cNvSpPr>
          <p:nvPr>
            <p:ph idx="1"/>
          </p:nvPr>
        </p:nvSpPr>
        <p:spPr>
          <a:xfrm>
            <a:off x="457200" y="1752600"/>
            <a:ext cx="8305800" cy="5029200"/>
          </a:xfrm>
        </p:spPr>
        <p:txBody>
          <a:bodyPr/>
          <a:lstStyle/>
          <a:p>
            <a:pPr>
              <a:spcAft>
                <a:spcPts val="600"/>
              </a:spcAft>
              <a:defRPr/>
            </a:pPr>
            <a:r>
              <a:rPr lang="el-GR" sz="2800" dirty="0"/>
              <a:t>Ηλεκτρονική υπόληψη</a:t>
            </a:r>
            <a:r>
              <a:rPr lang="en-US" sz="2800" dirty="0"/>
              <a:t> (</a:t>
            </a:r>
            <a:r>
              <a:rPr lang="el-GR" sz="2800" dirty="0"/>
              <a:t>οι πληροφορίες που υπάρχουν για τον εαυτό σας στον κυβερνοχώρο</a:t>
            </a:r>
            <a:r>
              <a:rPr lang="en-US" sz="2800" dirty="0"/>
              <a:t>)</a:t>
            </a:r>
          </a:p>
          <a:p>
            <a:pPr>
              <a:spcAft>
                <a:spcPts val="600"/>
              </a:spcAft>
              <a:defRPr/>
            </a:pPr>
            <a:r>
              <a:rPr lang="el-GR" sz="2800" dirty="0"/>
              <a:t>Διατήρηση των πληροφοριών</a:t>
            </a:r>
            <a:r>
              <a:rPr lang="en-US" sz="2800" dirty="0"/>
              <a:t> (</a:t>
            </a:r>
            <a:r>
              <a:rPr lang="el-GR" sz="2800" dirty="0"/>
              <a:t>οι πληροφορίες για εσάς μπορεί να μη διαγραφούν ποτέ</a:t>
            </a:r>
            <a:r>
              <a:rPr lang="en-US" sz="2800" dirty="0"/>
              <a:t>)</a:t>
            </a:r>
          </a:p>
          <a:p>
            <a:pPr>
              <a:spcAft>
                <a:spcPts val="600"/>
              </a:spcAft>
              <a:defRPr/>
            </a:pPr>
            <a:r>
              <a:rPr lang="el-GR" sz="2800" dirty="0"/>
              <a:t>Τρόποι προστασίας της ηλεκτρονικής υπόληψής σας</a:t>
            </a:r>
            <a:r>
              <a:rPr lang="en-US" sz="2800" dirty="0"/>
              <a:t>:</a:t>
            </a:r>
          </a:p>
          <a:p>
            <a:pPr lvl="1">
              <a:spcAft>
                <a:spcPts val="600"/>
              </a:spcAft>
            </a:pPr>
            <a:r>
              <a:rPr lang="el-GR" sz="2400" dirty="0"/>
              <a:t>Βελτιώστε και ενημερώστε τα προσωπικά προφίλ σας</a:t>
            </a:r>
            <a:endParaRPr lang="en-US" sz="2400" dirty="0"/>
          </a:p>
          <a:p>
            <a:pPr lvl="1">
              <a:spcAft>
                <a:spcPts val="600"/>
              </a:spcAft>
            </a:pPr>
            <a:r>
              <a:rPr lang="el-GR" sz="2400" dirty="0"/>
              <a:t>Δημιουργήστε περιεχόμενο σε σχετικούς διαδικτυακούς τόπους</a:t>
            </a:r>
            <a:endParaRPr lang="en-US" sz="2400" dirty="0"/>
          </a:p>
          <a:p>
            <a:pPr lvl="1">
              <a:spcAft>
                <a:spcPts val="600"/>
              </a:spcAft>
            </a:pPr>
            <a:r>
              <a:rPr lang="el-GR" sz="2400" dirty="0"/>
              <a:t>Δημοσιεύετε συχνά</a:t>
            </a:r>
            <a:endParaRPr lang="en-US" sz="2400" dirty="0"/>
          </a:p>
          <a:p>
            <a:pPr lvl="1">
              <a:spcAft>
                <a:spcPts val="600"/>
              </a:spcAft>
            </a:pPr>
            <a:r>
              <a:rPr lang="el-GR" sz="2400" dirty="0"/>
              <a:t>Να είστε προσεκτικοί</a:t>
            </a:r>
            <a:endParaRPr lang="en-US" sz="2400" dirty="0"/>
          </a:p>
        </p:txBody>
      </p:sp>
    </p:spTree>
    <p:extLst>
      <p:ext uri="{BB962C8B-B14F-4D97-AF65-F5344CB8AC3E}">
        <p14:creationId xmlns:p14="http://schemas.microsoft.com/office/powerpoint/2010/main" val="2078622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1259" y="4458372"/>
            <a:ext cx="8211854" cy="994172"/>
          </a:xfrm>
          <a:noFill/>
        </p:spPr>
        <p:txBody>
          <a:bodyPr>
            <a:normAutofit/>
          </a:bodyPr>
          <a:lstStyle/>
          <a:p>
            <a:r>
              <a:rPr lang="el-GR" sz="5400" dirty="0">
                <a:solidFill>
                  <a:schemeClr val="tx1"/>
                </a:solidFill>
                <a:latin typeface="Arial Narrow" panose="020B0606020202030204" pitchFamily="34" charset="0"/>
              </a:rPr>
              <a:t>Ερωτήσεις</a:t>
            </a:r>
            <a:endParaRPr lang="en-US" sz="5400" dirty="0">
              <a:solidFill>
                <a:schemeClr val="tx1"/>
              </a:solidFill>
              <a:latin typeface="Arial Narrow" panose="020B0606020202030204" pitchFamily="34" charset="0"/>
            </a:endParaRPr>
          </a:p>
        </p:txBody>
      </p:sp>
      <p:sp>
        <p:nvSpPr>
          <p:cNvPr id="4" name="Oval Callout 3"/>
          <p:cNvSpPr/>
          <p:nvPr/>
        </p:nvSpPr>
        <p:spPr>
          <a:xfrm>
            <a:off x="3175930" y="1520927"/>
            <a:ext cx="2946494" cy="3019733"/>
          </a:xfrm>
          <a:prstGeom prst="wedgeEllipseCallout">
            <a:avLst>
              <a:gd name="adj1" fmla="val -53869"/>
              <a:gd name="adj2" fmla="val 5957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l-GR" sz="21525" dirty="0"/>
              <a:t>;</a:t>
            </a:r>
            <a:endParaRPr lang="en-US" sz="21525" dirty="0"/>
          </a:p>
        </p:txBody>
      </p:sp>
      <p:cxnSp>
        <p:nvCxnSpPr>
          <p:cNvPr id="7" name="Straight Connector 6"/>
          <p:cNvCxnSpPr/>
          <p:nvPr/>
        </p:nvCxnSpPr>
        <p:spPr>
          <a:xfrm>
            <a:off x="3581400" y="4953000"/>
            <a:ext cx="5029815" cy="2458"/>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a:off x="687141" y="5434781"/>
            <a:ext cx="7995973"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368103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 Θέση περιεχομένου"/>
          <p:cNvSpPr txBox="1">
            <a:spLocks noGrp="1"/>
          </p:cNvSpPr>
          <p:nvPr>
            <p:ph sz="quarter" idx="1"/>
          </p:nvPr>
        </p:nvSpPr>
        <p:spPr>
          <a:xfrm>
            <a:off x="762000" y="1981200"/>
            <a:ext cx="7772400" cy="2016125"/>
          </a:xfrm>
          <a:ln>
            <a:solidFill>
              <a:schemeClr val="accent6">
                <a:lumMod val="75000"/>
              </a:schemeClr>
            </a:solidFill>
          </a:ln>
        </p:spPr>
        <p:txBody>
          <a:bodyPr>
            <a:spAutoFit/>
          </a:bodyPr>
          <a:lstStyle/>
          <a:p>
            <a:pPr marL="0" indent="0" algn="ctr">
              <a:buFont typeface="Wingdings 2" pitchFamily="18" charset="2"/>
              <a:buNone/>
              <a:defRPr/>
            </a:pPr>
            <a:r>
              <a:rPr lang="el-GR" sz="2400">
                <a:solidFill>
                  <a:srgbClr val="1C4853"/>
                </a:solidFill>
                <a:latin typeface="Calibri" pitchFamily="34" charset="0"/>
                <a:ea typeface="ＭＳ Ｐゴシック" pitchFamily="34" charset="-128"/>
                <a:cs typeface="Calibri" pitchFamily="34"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endParaRPr lang="en-US" sz="2400">
              <a:solidFill>
                <a:srgbClr val="1C4853"/>
              </a:solidFill>
              <a:latin typeface="Calibri" pitchFamily="34" charset="0"/>
              <a:ea typeface="ＭＳ Ｐゴシック" pitchFamily="34" charset="-128"/>
              <a:cs typeface="Calibri" pitchFamily="34" charset="0"/>
            </a:endParaRPr>
          </a:p>
          <a:p>
            <a:pPr marL="0" indent="0" algn="ctr">
              <a:buFont typeface="Wingdings 2" pitchFamily="18" charset="2"/>
              <a:buNone/>
              <a:defRPr/>
            </a:pPr>
            <a:r>
              <a:rPr lang="el-GR" sz="2400">
                <a:solidFill>
                  <a:srgbClr val="1C4853"/>
                </a:solidFill>
                <a:latin typeface="Calibri" pitchFamily="34" charset="0"/>
                <a:ea typeface="ＭＳ Ｐゴシック" pitchFamily="34" charset="-128"/>
                <a:cs typeface="Calibri" pitchFamily="34" charset="0"/>
              </a:rPr>
              <a:t>(που έχει κυρωθεί με τον Ν. 100/1975)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2133600"/>
            <a:ext cx="9144000" cy="805991"/>
          </a:xfrm>
        </p:spPr>
        <p:txBody>
          <a:bodyPr anchor="ctr">
            <a:normAutofit fontScale="90000"/>
          </a:bodyPr>
          <a:lstStyle/>
          <a:p>
            <a:pPr algn="ctr"/>
            <a:r>
              <a:rPr lang="el-GR" i="1" dirty="0">
                <a:solidFill>
                  <a:schemeClr val="tx1"/>
                </a:solidFill>
              </a:rPr>
              <a:t>Ο αντίκτυπος της ψηφιακής πληροφορίας</a:t>
            </a:r>
            <a:br>
              <a:rPr lang="el-GR" i="1" dirty="0">
                <a:solidFill>
                  <a:schemeClr val="tx1"/>
                </a:solidFill>
              </a:rPr>
            </a:br>
            <a:endParaRPr lang="en-US" b="1" i="1" dirty="0">
              <a:solidFill>
                <a:schemeClr val="tx1"/>
              </a:solidFill>
            </a:endParaRPr>
          </a:p>
        </p:txBody>
      </p:sp>
      <p:sp>
        <p:nvSpPr>
          <p:cNvPr id="7" name="Subtitle 6"/>
          <p:cNvSpPr>
            <a:spLocks noGrp="1"/>
          </p:cNvSpPr>
          <p:nvPr>
            <p:ph type="subTitle" idx="1"/>
          </p:nvPr>
        </p:nvSpPr>
        <p:spPr>
          <a:xfrm>
            <a:off x="457201" y="3886200"/>
            <a:ext cx="8686800" cy="2667000"/>
          </a:xfrm>
        </p:spPr>
        <p:txBody>
          <a:bodyPr>
            <a:noAutofit/>
          </a:bodyPr>
          <a:lstStyle/>
          <a:p>
            <a:pPr marL="342900" indent="-342900">
              <a:spcAft>
                <a:spcPts val="2400"/>
              </a:spcAft>
              <a:buFont typeface="Arial" panose="020B0604020202020204" pitchFamily="34" charset="0"/>
              <a:buChar char="•"/>
            </a:pPr>
            <a:r>
              <a:rPr lang="el-GR" sz="2800" dirty="0"/>
              <a:t>Τα βασικά σημεία της ψηφιακής τεχνολογίας </a:t>
            </a:r>
            <a:endParaRPr lang="en-US" sz="2800" dirty="0"/>
          </a:p>
          <a:p>
            <a:pPr marL="342900" indent="-342900">
              <a:spcAft>
                <a:spcPts val="2400"/>
              </a:spcAft>
              <a:buFont typeface="Arial" panose="020B0604020202020204" pitchFamily="34" charset="0"/>
              <a:buChar char="•"/>
            </a:pPr>
            <a:r>
              <a:rPr lang="el-GR" sz="2800" dirty="0"/>
              <a:t>Ψηφιακές εκδόσεις </a:t>
            </a:r>
            <a:endParaRPr lang="en-US" sz="2800" dirty="0"/>
          </a:p>
          <a:p>
            <a:pPr marL="342900" indent="-342900">
              <a:spcAft>
                <a:spcPts val="2400"/>
              </a:spcAft>
              <a:buFont typeface="Arial" panose="020B0604020202020204" pitchFamily="34" charset="0"/>
              <a:buChar char="•"/>
            </a:pPr>
            <a:r>
              <a:rPr lang="el-GR" sz="2800" dirty="0"/>
              <a:t>Ψηφιακή μουσική </a:t>
            </a:r>
            <a:endParaRPr lang="en-US" sz="2800" dirty="0"/>
          </a:p>
          <a:p>
            <a:pPr marL="342900" indent="-342900">
              <a:spcAft>
                <a:spcPts val="2400"/>
              </a:spcAft>
              <a:buFont typeface="Arial" panose="020B0604020202020204" pitchFamily="34" charset="0"/>
              <a:buChar char="•"/>
            </a:pPr>
            <a:r>
              <a:rPr lang="el-GR" sz="2800" dirty="0"/>
              <a:t>Ψηφιακά μέσα </a:t>
            </a:r>
            <a:endParaRPr lang="en-US" sz="2800" dirty="0"/>
          </a:p>
        </p:txBody>
      </p:sp>
    </p:spTree>
    <p:extLst>
      <p:ext uri="{BB962C8B-B14F-4D97-AF65-F5344CB8AC3E}">
        <p14:creationId xmlns:p14="http://schemas.microsoft.com/office/powerpoint/2010/main" val="421113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686800" cy="1600200"/>
          </a:xfrm>
        </p:spPr>
        <p:txBody>
          <a:bodyPr>
            <a:noAutofit/>
          </a:bodyPr>
          <a:lstStyle/>
          <a:p>
            <a:r>
              <a:rPr lang="el-GR" dirty="0"/>
              <a:t>Τα βασικά σημεία της ψηφιακής τεχνολογίας </a:t>
            </a:r>
            <a:endParaRPr lang="en-US" dirty="0"/>
          </a:p>
        </p:txBody>
      </p:sp>
      <p:sp>
        <p:nvSpPr>
          <p:cNvPr id="7" name="Subtitle 6"/>
          <p:cNvSpPr>
            <a:spLocks noGrp="1"/>
          </p:cNvSpPr>
          <p:nvPr>
            <p:ph idx="1"/>
          </p:nvPr>
        </p:nvSpPr>
        <p:spPr/>
        <p:txBody>
          <a:bodyPr>
            <a:normAutofit/>
          </a:bodyPr>
          <a:lstStyle/>
          <a:p>
            <a:pPr marL="0" indent="0">
              <a:spcBef>
                <a:spcPts val="0"/>
              </a:spcBef>
              <a:spcAft>
                <a:spcPts val="2400"/>
              </a:spcAft>
              <a:buNone/>
            </a:pPr>
            <a:r>
              <a:rPr lang="el-GR" dirty="0"/>
              <a:t>Στόχοι</a:t>
            </a:r>
            <a:endParaRPr lang="en-US" dirty="0"/>
          </a:p>
          <a:p>
            <a:pPr marL="1035558" indent="-692658">
              <a:spcAft>
                <a:spcPts val="2400"/>
              </a:spcAft>
              <a:buNone/>
            </a:pPr>
            <a:r>
              <a:rPr lang="en-US" sz="2800" dirty="0"/>
              <a:t>8.1  </a:t>
            </a:r>
            <a:r>
              <a:rPr lang="el-GR" sz="2800" dirty="0"/>
              <a:t>Εξέλιξη της ψηφιακής σύγκλισης</a:t>
            </a:r>
            <a:r>
              <a:rPr lang="en-US" sz="2800" dirty="0"/>
              <a:t>.</a:t>
            </a:r>
          </a:p>
          <a:p>
            <a:pPr marL="1035558" indent="-692658">
              <a:spcAft>
                <a:spcPts val="2400"/>
              </a:spcAft>
              <a:buNone/>
            </a:pPr>
            <a:r>
              <a:rPr lang="en-US" sz="2800" dirty="0"/>
              <a:t>8.2  </a:t>
            </a:r>
            <a:r>
              <a:rPr lang="el-GR" sz="2800" dirty="0"/>
              <a:t>Διαφορές μεταξύ ψηφιακών και αναλογικών σημάτων.</a:t>
            </a:r>
          </a:p>
          <a:p>
            <a:pPr marL="1035558" indent="-692658">
              <a:spcBef>
                <a:spcPts val="0"/>
              </a:spcBef>
              <a:spcAft>
                <a:spcPts val="2400"/>
              </a:spcAft>
              <a:buNone/>
            </a:pPr>
            <a:r>
              <a:rPr lang="en-US" sz="2800" dirty="0"/>
              <a:t>.</a:t>
            </a:r>
          </a:p>
        </p:txBody>
      </p:sp>
    </p:spTree>
    <p:extLst>
      <p:ext uri="{BB962C8B-B14F-4D97-AF65-F5344CB8AC3E}">
        <p14:creationId xmlns:p14="http://schemas.microsoft.com/office/powerpoint/2010/main" val="391511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686800" cy="1600200"/>
          </a:xfrm>
        </p:spPr>
        <p:txBody>
          <a:bodyPr>
            <a:noAutofit/>
          </a:bodyPr>
          <a:lstStyle/>
          <a:p>
            <a:r>
              <a:rPr lang="el-GR" dirty="0"/>
              <a:t>Ψηφιακές εκδόσεις</a:t>
            </a:r>
            <a:endParaRPr lang="en-US" dirty="0"/>
          </a:p>
        </p:txBody>
      </p:sp>
      <p:sp>
        <p:nvSpPr>
          <p:cNvPr id="7" name="Subtitle 6"/>
          <p:cNvSpPr>
            <a:spLocks noGrp="1"/>
          </p:cNvSpPr>
          <p:nvPr>
            <p:ph idx="1"/>
          </p:nvPr>
        </p:nvSpPr>
        <p:spPr/>
        <p:txBody>
          <a:bodyPr>
            <a:normAutofit/>
          </a:bodyPr>
          <a:lstStyle/>
          <a:p>
            <a:pPr marL="0" indent="0">
              <a:spcAft>
                <a:spcPts val="2400"/>
              </a:spcAft>
              <a:buNone/>
            </a:pPr>
            <a:r>
              <a:rPr lang="el-GR" dirty="0"/>
              <a:t>Στόχοι</a:t>
            </a:r>
            <a:endParaRPr lang="en-US" dirty="0"/>
          </a:p>
          <a:p>
            <a:pPr marL="1035558" indent="-692658">
              <a:spcAft>
                <a:spcPts val="2400"/>
              </a:spcAft>
              <a:buNone/>
            </a:pPr>
            <a:r>
              <a:rPr lang="en-US" sz="2800" dirty="0"/>
              <a:t>8.3  </a:t>
            </a:r>
            <a:r>
              <a:rPr lang="el-GR" sz="2800" dirty="0"/>
              <a:t>Διαφορετικοί τύποι συσκευών ανάγνωσης ηλεκτρονικών βιβλίων.</a:t>
            </a:r>
            <a:endParaRPr lang="en-US" sz="2800" dirty="0"/>
          </a:p>
          <a:p>
            <a:pPr marL="1035558" indent="-692658">
              <a:spcAft>
                <a:spcPts val="2400"/>
              </a:spcAft>
              <a:buNone/>
            </a:pPr>
            <a:r>
              <a:rPr lang="en-US" sz="2800" dirty="0"/>
              <a:t>8.4  </a:t>
            </a:r>
            <a:r>
              <a:rPr lang="el-GR" sz="2800" dirty="0"/>
              <a:t>Αγορά, δανεισμός και δημοσίευση ηλεκτρονικών κειμένων.</a:t>
            </a:r>
            <a:endParaRPr lang="en-US" sz="2800" dirty="0"/>
          </a:p>
        </p:txBody>
      </p:sp>
    </p:spTree>
    <p:extLst>
      <p:ext uri="{BB962C8B-B14F-4D97-AF65-F5344CB8AC3E}">
        <p14:creationId xmlns:p14="http://schemas.microsoft.com/office/powerpoint/2010/main" val="223632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686800" cy="1600200"/>
          </a:xfrm>
        </p:spPr>
        <p:txBody>
          <a:bodyPr>
            <a:noAutofit/>
          </a:bodyPr>
          <a:lstStyle/>
          <a:p>
            <a:r>
              <a:rPr lang="el-GR" dirty="0"/>
              <a:t>Ψηφιακή μουσική</a:t>
            </a:r>
            <a:endParaRPr lang="en-US" dirty="0"/>
          </a:p>
        </p:txBody>
      </p:sp>
      <p:sp>
        <p:nvSpPr>
          <p:cNvPr id="7" name="Subtitle 6"/>
          <p:cNvSpPr>
            <a:spLocks noGrp="1"/>
          </p:cNvSpPr>
          <p:nvPr>
            <p:ph idx="1"/>
          </p:nvPr>
        </p:nvSpPr>
        <p:spPr/>
        <p:txBody>
          <a:bodyPr>
            <a:normAutofit/>
          </a:bodyPr>
          <a:lstStyle/>
          <a:p>
            <a:pPr marL="0" indent="0">
              <a:spcAft>
                <a:spcPts val="2400"/>
              </a:spcAft>
              <a:buNone/>
            </a:pPr>
            <a:r>
              <a:rPr lang="el-GR" dirty="0"/>
              <a:t>Στόχοι </a:t>
            </a:r>
            <a:endParaRPr lang="en-US" dirty="0"/>
          </a:p>
          <a:p>
            <a:pPr marL="1035558" indent="-692658">
              <a:spcAft>
                <a:spcPts val="2400"/>
              </a:spcAft>
              <a:buNone/>
            </a:pPr>
            <a:r>
              <a:rPr lang="en-US" sz="2800" dirty="0"/>
              <a:t>8.5  </a:t>
            </a:r>
            <a:r>
              <a:rPr lang="el-GR" sz="2800" dirty="0"/>
              <a:t>Δημιουργία και αποθήκευση ψηφιακής μουσικής</a:t>
            </a:r>
            <a:r>
              <a:rPr lang="en-US" sz="2800" dirty="0"/>
              <a:t>.</a:t>
            </a:r>
          </a:p>
          <a:p>
            <a:pPr marL="1035558" indent="-692658">
              <a:spcAft>
                <a:spcPts val="2400"/>
              </a:spcAft>
              <a:buNone/>
            </a:pPr>
            <a:r>
              <a:rPr lang="en-US" sz="2800" dirty="0"/>
              <a:t>8.6  </a:t>
            </a:r>
            <a:r>
              <a:rPr lang="el-GR" sz="2800" dirty="0"/>
              <a:t>Ακρόαση και δημοσίευση ψηφιακής μουσικής.</a:t>
            </a:r>
            <a:endParaRPr lang="en-US" sz="2800" dirty="0"/>
          </a:p>
        </p:txBody>
      </p:sp>
    </p:spTree>
    <p:extLst>
      <p:ext uri="{BB962C8B-B14F-4D97-AF65-F5344CB8AC3E}">
        <p14:creationId xmlns:p14="http://schemas.microsoft.com/office/powerpoint/2010/main" val="301011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686800" cy="1600200"/>
          </a:xfrm>
        </p:spPr>
        <p:txBody>
          <a:bodyPr>
            <a:noAutofit/>
          </a:bodyPr>
          <a:lstStyle/>
          <a:p>
            <a:r>
              <a:rPr lang="el-GR" dirty="0"/>
              <a:t>Ψηφιακά μέσα</a:t>
            </a:r>
            <a:endParaRPr lang="en-US" dirty="0"/>
          </a:p>
        </p:txBody>
      </p:sp>
      <p:sp>
        <p:nvSpPr>
          <p:cNvPr id="7" name="Subtitle 6"/>
          <p:cNvSpPr>
            <a:spLocks noGrp="1"/>
          </p:cNvSpPr>
          <p:nvPr>
            <p:ph idx="1"/>
          </p:nvPr>
        </p:nvSpPr>
        <p:spPr/>
        <p:txBody>
          <a:bodyPr>
            <a:normAutofit/>
          </a:bodyPr>
          <a:lstStyle/>
          <a:p>
            <a:pPr marL="0" indent="0">
              <a:spcAft>
                <a:spcPts val="2400"/>
              </a:spcAft>
              <a:buNone/>
            </a:pPr>
            <a:r>
              <a:rPr lang="el-GR" dirty="0"/>
              <a:t>Στόχοι</a:t>
            </a:r>
            <a:endParaRPr lang="en-US" dirty="0"/>
          </a:p>
          <a:p>
            <a:pPr marL="1035558" indent="-692658">
              <a:spcAft>
                <a:spcPts val="2400"/>
              </a:spcAft>
              <a:buNone/>
            </a:pPr>
            <a:r>
              <a:rPr lang="en-US" sz="2800" dirty="0"/>
              <a:t>8.7  </a:t>
            </a:r>
            <a:r>
              <a:rPr lang="el-GR" sz="2800" dirty="0"/>
              <a:t>Δημιουργία, εκτύπωση και κοινή χρήση ψηφιακών φωτογραφιών</a:t>
            </a:r>
            <a:r>
              <a:rPr lang="en-US" sz="2800" dirty="0"/>
              <a:t>.</a:t>
            </a:r>
          </a:p>
          <a:p>
            <a:pPr marL="1035558" indent="-692658">
              <a:spcAft>
                <a:spcPts val="2400"/>
              </a:spcAft>
              <a:buNone/>
            </a:pPr>
            <a:r>
              <a:rPr lang="en-US" sz="2800" dirty="0"/>
              <a:t>8.8  </a:t>
            </a:r>
            <a:r>
              <a:rPr lang="el-GR" sz="2800" dirty="0"/>
              <a:t>Δημιουργία, επεξεργασία και διανομή ψηφιακού βίντεο.</a:t>
            </a:r>
            <a:endParaRPr lang="en-US" sz="2800" dirty="0"/>
          </a:p>
        </p:txBody>
      </p:sp>
    </p:spTree>
    <p:extLst>
      <p:ext uri="{BB962C8B-B14F-4D97-AF65-F5344CB8AC3E}">
        <p14:creationId xmlns:p14="http://schemas.microsoft.com/office/powerpoint/2010/main" val="25957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0"/>
            <a:ext cx="8686800" cy="1600200"/>
          </a:xfrm>
        </p:spPr>
        <p:txBody>
          <a:bodyPr>
            <a:normAutofit fontScale="90000"/>
          </a:bodyPr>
          <a:lstStyle/>
          <a:p>
            <a:pPr>
              <a:defRPr/>
            </a:pPr>
            <a:r>
              <a:rPr lang="el-GR" dirty="0"/>
              <a:t>Τα βασικά σημεία της ψηφιακής τεχνολογίας </a:t>
            </a:r>
            <a:br>
              <a:rPr lang="en-US" sz="3000" dirty="0"/>
            </a:br>
            <a:r>
              <a:rPr lang="el-GR" sz="3200" dirty="0"/>
              <a:t>Ψηφιακή σύγκλιση</a:t>
            </a:r>
            <a:r>
              <a:rPr lang="en-US" sz="3200" dirty="0"/>
              <a:t> </a:t>
            </a:r>
            <a:r>
              <a:rPr lang="en-US" sz="2000" dirty="0"/>
              <a:t>(</a:t>
            </a:r>
            <a:r>
              <a:rPr lang="el-GR" sz="2000" dirty="0"/>
              <a:t>Στόχος</a:t>
            </a:r>
            <a:r>
              <a:rPr lang="en-US" sz="2000" dirty="0"/>
              <a:t> 8.1)</a:t>
            </a:r>
            <a:endParaRPr lang="en-US" sz="3000" dirty="0"/>
          </a:p>
        </p:txBody>
      </p:sp>
      <p:sp>
        <p:nvSpPr>
          <p:cNvPr id="108547" name="Rectangle 3"/>
          <p:cNvSpPr>
            <a:spLocks noGrp="1" noChangeArrowheads="1"/>
          </p:cNvSpPr>
          <p:nvPr>
            <p:ph idx="1"/>
          </p:nvPr>
        </p:nvSpPr>
        <p:spPr>
          <a:xfrm>
            <a:off x="457200" y="1752600"/>
            <a:ext cx="8534400" cy="5029200"/>
          </a:xfrm>
        </p:spPr>
        <p:txBody>
          <a:bodyPr>
            <a:normAutofit/>
          </a:bodyPr>
          <a:lstStyle/>
          <a:p>
            <a:pPr>
              <a:spcAft>
                <a:spcPts val="600"/>
              </a:spcAft>
              <a:defRPr/>
            </a:pPr>
            <a:r>
              <a:rPr lang="el-GR" dirty="0"/>
              <a:t>Χρήση μίας μόνο συσκευής για την ικανοποίηση των ψηφιακών αναγκών μας</a:t>
            </a:r>
            <a:endParaRPr lang="en-US" dirty="0"/>
          </a:p>
          <a:p>
            <a:pPr lvl="1">
              <a:spcAft>
                <a:spcPts val="600"/>
              </a:spcAft>
              <a:defRPr/>
            </a:pPr>
            <a:r>
              <a:rPr lang="el-GR" dirty="0"/>
              <a:t>Πολυμέσα, διαδίκτυο, ψυχαγωγία και τηλεφωνία</a:t>
            </a:r>
            <a:endParaRPr lang="en-US" dirty="0"/>
          </a:p>
          <a:p>
            <a:pPr>
              <a:spcAft>
                <a:spcPts val="600"/>
              </a:spcAft>
              <a:defRPr/>
            </a:pPr>
            <a:r>
              <a:rPr lang="el-GR" dirty="0"/>
              <a:t>Ηλεκτρονικά συστήματα στα αυτοκίνητα</a:t>
            </a:r>
            <a:endParaRPr lang="en-US" dirty="0"/>
          </a:p>
          <a:p>
            <a:pPr>
              <a:spcAft>
                <a:spcPts val="600"/>
              </a:spcAft>
              <a:defRPr/>
            </a:pPr>
            <a:r>
              <a:rPr lang="el-GR" dirty="0"/>
              <a:t>Το Διαδίκτυο των Πραγμάτων </a:t>
            </a:r>
            <a:r>
              <a:rPr lang="en-US" dirty="0"/>
              <a:t>(</a:t>
            </a:r>
            <a:r>
              <a:rPr lang="en-US" dirty="0" err="1"/>
              <a:t>IoT</a:t>
            </a:r>
            <a:r>
              <a:rPr lang="en-US" dirty="0"/>
              <a:t>)</a:t>
            </a:r>
            <a:endParaRPr lang="el-GR" dirty="0"/>
          </a:p>
          <a:p>
            <a:pPr>
              <a:spcAft>
                <a:spcPts val="600"/>
              </a:spcAft>
              <a:defRPr/>
            </a:pPr>
            <a:r>
              <a:rPr lang="el-GR" dirty="0"/>
              <a:t>Συμμαχία Δικτύων για το Ψηφιακό Ζην (dlna.org)</a:t>
            </a:r>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2400" y="5028604"/>
            <a:ext cx="4724400" cy="1753196"/>
          </a:xfrm>
          <a:prstGeom prst="rect">
            <a:avLst/>
          </a:prstGeom>
        </p:spPr>
      </p:pic>
    </p:spTree>
    <p:extLst>
      <p:ext uri="{BB962C8B-B14F-4D97-AF65-F5344CB8AC3E}">
        <p14:creationId xmlns:p14="http://schemas.microsoft.com/office/powerpoint/2010/main" val="41763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00200"/>
          </a:xfrm>
        </p:spPr>
        <p:txBody>
          <a:bodyPr>
            <a:normAutofit fontScale="90000"/>
          </a:bodyPr>
          <a:lstStyle/>
          <a:p>
            <a:r>
              <a:rPr lang="el-GR" dirty="0"/>
              <a:t>Τα βασικά σημεία της ψηφιακής τεχνολογίας </a:t>
            </a:r>
            <a:br>
              <a:rPr lang="en-US" sz="3000" dirty="0"/>
            </a:br>
            <a:r>
              <a:rPr lang="el-GR" sz="3200" dirty="0"/>
              <a:t>Ψηφιακό έναντι αναλογικού </a:t>
            </a:r>
            <a:r>
              <a:rPr lang="en-US" sz="2000" dirty="0"/>
              <a:t>(</a:t>
            </a:r>
            <a:r>
              <a:rPr lang="el-GR" sz="2000" dirty="0"/>
              <a:t>Στόχος</a:t>
            </a:r>
            <a:r>
              <a:rPr lang="en-US" sz="2000" dirty="0"/>
              <a:t> 8.2)</a:t>
            </a:r>
            <a:endParaRPr lang="en-US" sz="3000" dirty="0"/>
          </a:p>
        </p:txBody>
      </p:sp>
      <p:sp>
        <p:nvSpPr>
          <p:cNvPr id="3" name="Content Placeholder 2"/>
          <p:cNvSpPr>
            <a:spLocks noGrp="1"/>
          </p:cNvSpPr>
          <p:nvPr>
            <p:ph idx="1"/>
          </p:nvPr>
        </p:nvSpPr>
        <p:spPr>
          <a:xfrm>
            <a:off x="152400" y="1905000"/>
            <a:ext cx="7315200" cy="4572000"/>
          </a:xfrm>
        </p:spPr>
        <p:txBody>
          <a:bodyPr>
            <a:normAutofit fontScale="92500" lnSpcReduction="10000"/>
          </a:bodyPr>
          <a:lstStyle/>
          <a:p>
            <a:pPr>
              <a:spcAft>
                <a:spcPts val="1800"/>
              </a:spcAft>
              <a:defRPr/>
            </a:pPr>
            <a:r>
              <a:rPr lang="el-GR" dirty="0"/>
              <a:t>Οποιοδήποτε είδος πληροφοριών μπορεί να ψηφιοποιηθεί</a:t>
            </a:r>
            <a:endParaRPr lang="en-US" dirty="0"/>
          </a:p>
          <a:p>
            <a:pPr>
              <a:spcAft>
                <a:spcPts val="1800"/>
              </a:spcAft>
              <a:defRPr/>
            </a:pPr>
            <a:r>
              <a:rPr lang="el-GR" dirty="0"/>
              <a:t>Ψηφιακό</a:t>
            </a:r>
            <a:endParaRPr lang="en-US" dirty="0"/>
          </a:p>
          <a:p>
            <a:pPr lvl="1">
              <a:spcBef>
                <a:spcPts val="0"/>
              </a:spcBef>
              <a:spcAft>
                <a:spcPts val="1800"/>
              </a:spcAft>
            </a:pPr>
            <a:r>
              <a:rPr lang="el-GR" dirty="0"/>
              <a:t>Ροή αριθμητικών </a:t>
            </a:r>
          </a:p>
          <a:p>
            <a:pPr marL="457200" lvl="1" indent="0">
              <a:spcBef>
                <a:spcPts val="0"/>
              </a:spcBef>
              <a:spcAft>
                <a:spcPts val="1800"/>
              </a:spcAft>
              <a:buNone/>
            </a:pPr>
            <a:r>
              <a:rPr lang="el-GR" dirty="0"/>
              <a:t>    τιμών</a:t>
            </a:r>
            <a:endParaRPr lang="en-US" dirty="0"/>
          </a:p>
          <a:p>
            <a:pPr>
              <a:spcAft>
                <a:spcPts val="1800"/>
              </a:spcAft>
              <a:defRPr/>
            </a:pPr>
            <a:r>
              <a:rPr lang="el-GR" dirty="0"/>
              <a:t>Αναλογικό</a:t>
            </a:r>
            <a:endParaRPr lang="en-US" dirty="0"/>
          </a:p>
          <a:p>
            <a:pPr lvl="1">
              <a:spcBef>
                <a:spcPts val="0"/>
              </a:spcBef>
              <a:spcAft>
                <a:spcPts val="1800"/>
              </a:spcAft>
            </a:pPr>
            <a:r>
              <a:rPr lang="el-GR" dirty="0"/>
              <a:t>Συνεχή κύματα</a:t>
            </a:r>
            <a:endParaRPr lang="en-US" dirty="0"/>
          </a:p>
          <a:p>
            <a:pPr>
              <a:spcAft>
                <a:spcPts val="1800"/>
              </a:spcAft>
              <a:defRPr/>
            </a:pPr>
            <a:r>
              <a:rPr lang="el-GR" dirty="0"/>
              <a:t>Μετατροπή αναλογικού σε ψηφιακό</a:t>
            </a:r>
            <a:endParaRPr lang="en-US" dirty="0"/>
          </a:p>
        </p:txBody>
      </p:sp>
      <p:pic>
        <p:nvPicPr>
          <p:cNvPr id="5" name="Εικόνα 4"/>
          <p:cNvPicPr>
            <a:picLocks noChangeAspect="1"/>
          </p:cNvPicPr>
          <p:nvPr/>
        </p:nvPicPr>
        <p:blipFill rotWithShape="1">
          <a:blip r:embed="rId3" cstate="print"/>
          <a:srcRect l="23333" t="20356" r="23334" b="36660"/>
          <a:stretch/>
        </p:blipFill>
        <p:spPr>
          <a:xfrm>
            <a:off x="3657600" y="2819398"/>
            <a:ext cx="5402479" cy="2448000"/>
          </a:xfrm>
          <a:prstGeom prst="rect">
            <a:avLst/>
          </a:prstGeom>
        </p:spPr>
      </p:pic>
    </p:spTree>
    <p:extLst>
      <p:ext uri="{BB962C8B-B14F-4D97-AF65-F5344CB8AC3E}">
        <p14:creationId xmlns:p14="http://schemas.microsoft.com/office/powerpoint/2010/main" val="319174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extLst>
    <a:ext uri="{05A4C25C-085E-4340-85A3-A5531E510DB2}">
      <thm15:themeFamily xmlns:thm15="http://schemas.microsoft.com/office/thememl/2012/main" name="tia14e_ch01.potx" id="{96030D5D-EC68-4AA8-81F8-6E01FB739F31}" vid="{307A23AA-FE42-42BD-B081-89D733536100}"/>
    </a:ext>
  </a:ext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tia14e_ch02</Template>
  <TotalTime>0</TotalTime>
  <Words>2650</Words>
  <Application>Microsoft Office PowerPoint</Application>
  <PresentationFormat>Προβολή στην οθόνη (4:3)</PresentationFormat>
  <Paragraphs>294</Paragraphs>
  <Slides>28</Slides>
  <Notes>27</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28</vt:i4>
      </vt:variant>
    </vt:vector>
  </HeadingPairs>
  <TitlesOfParts>
    <vt:vector size="38" baseType="lpstr">
      <vt:lpstr>Malgun Gothic</vt:lpstr>
      <vt:lpstr>ＭＳ Ｐゴシック</vt:lpstr>
      <vt:lpstr>Arial</vt:lpstr>
      <vt:lpstr>Arial Narrow</vt:lpstr>
      <vt:lpstr>Calibri</vt:lpstr>
      <vt:lpstr>Times New Roman</vt:lpstr>
      <vt:lpstr>Verdana</vt:lpstr>
      <vt:lpstr>Wingdings</vt:lpstr>
      <vt:lpstr>Wingdings 2</vt:lpstr>
      <vt:lpstr>508 Lecture</vt:lpstr>
      <vt:lpstr>Παρουσίαση του PowerPoint</vt:lpstr>
      <vt:lpstr>TECHNOLOGY IN ACTION</vt:lpstr>
      <vt:lpstr>Ο αντίκτυπος της ψηφιακής πληροφορίας </vt:lpstr>
      <vt:lpstr>Τα βασικά σημεία της ψηφιακής τεχνολογίας </vt:lpstr>
      <vt:lpstr>Ψηφιακές εκδόσεις</vt:lpstr>
      <vt:lpstr>Ψηφιακή μουσική</vt:lpstr>
      <vt:lpstr>Ψηφιακά μέσα</vt:lpstr>
      <vt:lpstr>Τα βασικά σημεία της ψηφιακής τεχνολογίας  Ψηφιακή σύγκλιση (Στόχος 8.1)</vt:lpstr>
      <vt:lpstr>Τα βασικά σημεία της ψηφιακής τεχνολογίας  Ψηφιακό έναντι αναλογικού (Στόχος 8.2)</vt:lpstr>
      <vt:lpstr>Ψηφιακές εκδόσεις Συσκευές ανάγνωσης ηλεκτρονικών βιβλίων (Στόχος 8.3)</vt:lpstr>
      <vt:lpstr>Ψηφιακές εκδόσεις Χρήση ηλεκτρονικών κειμένων (Στόχος 8.4)</vt:lpstr>
      <vt:lpstr>Ψηφιακή μουσική Δημιουργία και αποθήκευση ψηφιακής μουσικής  (Στόχος 8.5)</vt:lpstr>
      <vt:lpstr>Ψηφιακή μουσική Διανομή ψηφιακής μουσικής  (Στόχος 8.6)</vt:lpstr>
      <vt:lpstr>Ψηφιακά μέσα Ψηφιακή φωτογραφία (1 από 2) (Στόχος 8.7)</vt:lpstr>
      <vt:lpstr>Ψηφιακά μέσα Ψηφιακή φωτογραφία (2 από 2) (Στόχος 8.7)</vt:lpstr>
      <vt:lpstr>Ψηφιακά μέσα Ψηφιακό βίντεο (1 από 2) (Στόχος 8.8)</vt:lpstr>
      <vt:lpstr>Ψηφιακά μέσα Ψηφιακό βίντεο (2 από 2) (Στόχος 8.8)</vt:lpstr>
      <vt:lpstr>Ηθικά ζητήματα της ζωής στην ψηφιακή εποχή </vt:lpstr>
      <vt:lpstr>Προστασία ψηφιακής ιδιοκτησίας </vt:lpstr>
      <vt:lpstr>Ηθική διαβίωση στην ψηφιακή εποχή</vt:lpstr>
      <vt:lpstr>Προστασία ψηφιακής ιδιοκτησίας Πνευματική ιδιοκτησία (Στόχος 8.9)</vt:lpstr>
      <vt:lpstr>Προστασία ψηφιακής ιδιοκτησίας   Βασικά σημεία πνευματικών δικαιωμάτων (Στόχος 8.10)</vt:lpstr>
      <vt:lpstr>Προστασία ψηφιακής ιδιοκτησίας  Καταπάτηση πνευματικής ιδιοκτησίας (Στόχος 8.11)</vt:lpstr>
      <vt:lpstr>Ηθική διαβίωση στην ψηφιακή εποχή  Λογοκλοπή (Στόχος 8.12)</vt:lpstr>
      <vt:lpstr>Ηθική διαβίωση στην ψηφιακή εποχή   Ψεύτικες ειδήσεις και ψηφιακή χειραγώγηση (Στόχος 8.13)</vt:lpstr>
      <vt:lpstr>Ηθική διαβίωση στην ψηφιακή εποχή  Προστασία της ηλεκτρονικής υπόληψής σας  (Στόχος 8.14)</vt:lpstr>
      <vt:lpstr>Ερωτήσεις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2016-12-15T06:38:03Z</dcterms:created>
  <dcterms:modified xsi:type="dcterms:W3CDTF">2018-09-03T06:19:18Z</dcterms:modified>
</cp:coreProperties>
</file>