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14"/>
  </p:notesMasterIdLst>
  <p:handoutMasterIdLst>
    <p:handoutMasterId r:id="rId15"/>
  </p:handoutMasterIdLst>
  <p:sldIdLst>
    <p:sldId id="301" r:id="rId3"/>
    <p:sldId id="257" r:id="rId4"/>
    <p:sldId id="258" r:id="rId5"/>
    <p:sldId id="259" r:id="rId6"/>
    <p:sldId id="260" r:id="rId7"/>
    <p:sldId id="261" r:id="rId8"/>
    <p:sldId id="262" r:id="rId9"/>
    <p:sldId id="263" r:id="rId10"/>
    <p:sldId id="264" r:id="rId11"/>
    <p:sldId id="265" r:id="rId12"/>
    <p:sldId id="306" r:id="rId13"/>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373" autoAdjust="0"/>
    <p:restoredTop sz="96327" autoAdjust="0"/>
  </p:normalViewPr>
  <p:slideViewPr>
    <p:cSldViewPr snapToGrid="0" snapToObjects="1">
      <p:cViewPr varScale="1">
        <p:scale>
          <a:sx n="101" d="100"/>
          <a:sy n="101" d="100"/>
        </p:scale>
        <p:origin x="928" y="18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9/7/23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42008161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4" name="Slide Number Placeholder 5"/>
          <p:cNvSpPr>
            <a:spLocks noGrp="1"/>
          </p:cNvSpPr>
          <p:nvPr>
            <p:ph type="sldNum" sz="quarter" idx="11"/>
          </p:nvPr>
        </p:nvSpPr>
        <p:spPr/>
        <p:txBody>
          <a:bodyPr/>
          <a:lstStyle>
            <a:lvl1pPr>
              <a:defRPr/>
            </a:lvl1pPr>
          </a:lstStyle>
          <a:p>
            <a:pPr>
              <a:defRPr/>
            </a:pPr>
            <a:r>
              <a:rPr lang="el-GR"/>
              <a:t>Διαφάνεια </a:t>
            </a:r>
            <a:fld id="{86110938-9AAB-EA45-880A-1ACAB568AF26}" type="slidenum">
              <a:rPr lang="en-US"/>
              <a:pPr>
                <a:defRPr/>
              </a:pPr>
              <a:t>‹#›</a:t>
            </a:fld>
            <a:endParaRPr lang="en-US"/>
          </a:p>
        </p:txBody>
      </p:sp>
    </p:spTree>
    <p:extLst>
      <p:ext uri="{BB962C8B-B14F-4D97-AF65-F5344CB8AC3E}">
        <p14:creationId xmlns:p14="http://schemas.microsoft.com/office/powerpoint/2010/main" val="1106588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 id="2147483672"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err="1">
                <a:latin typeface="+mn-lt"/>
              </a:rPr>
              <a:t>Κεφ</a:t>
            </a:r>
            <a:r>
              <a:rPr lang="en-US" b="1" dirty="0" err="1">
                <a:latin typeface="+mn-lt"/>
              </a:rPr>
              <a:t>ά</a:t>
            </a:r>
            <a:r>
              <a:rPr lang="el-GR" b="1" dirty="0" err="1">
                <a:latin typeface="+mn-lt"/>
              </a:rPr>
              <a:t>λαιο</a:t>
            </a:r>
            <a:r>
              <a:rPr lang="el-GR" b="1" dirty="0">
                <a:latin typeface="+mn-lt"/>
              </a:rPr>
              <a:t> 8</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Ερευνητικός Σχεδιασμός: Μεικτές Μέθοδοι</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Ποσοτικές και Ποιοτικές Έρευνες Παράλληλα</a:t>
            </a:r>
          </a:p>
        </p:txBody>
      </p:sp>
      <p:sp>
        <p:nvSpPr>
          <p:cNvPr id="3" name="Content Placeholder 2"/>
          <p:cNvSpPr>
            <a:spLocks noGrp="1"/>
          </p:cNvSpPr>
          <p:nvPr>
            <p:ph type="body" idx="1"/>
          </p:nvPr>
        </p:nvSpPr>
        <p:spPr/>
        <p:txBody>
          <a:bodyPr>
            <a:normAutofit fontScale="92500"/>
          </a:bodyPr>
          <a:lstStyle/>
          <a:p>
            <a:pPr>
              <a:lnSpc>
                <a:spcPct val="130000"/>
              </a:lnSpc>
            </a:pPr>
            <a:r>
              <a:rPr lang="el-GR" sz="2400" dirty="0"/>
              <a:t>Διαφορετικές  μέθοδοι θα μπορούσαν να χρησιμοποιηθούν για να καλύψουν το ίδιο ερευνητικό ερώτημα, ή για να εστιάσουν σε διαφορετικά ζητήματα της έρευνας</a:t>
            </a:r>
          </a:p>
          <a:p>
            <a:pPr>
              <a:lnSpc>
                <a:spcPct val="130000"/>
              </a:lnSpc>
            </a:pPr>
            <a:r>
              <a:rPr lang="el-GR" sz="2400" dirty="0"/>
              <a:t>Ένα είδος δεδομένων δεν μπλέκεται ιδιαίτερα με το άλλο, αλλά το επεκτείνει και παρέχει ένα πλαίσιο για την προσπάθεια καλύτερης κατανόησης τους</a:t>
            </a:r>
          </a:p>
          <a:p>
            <a:pPr>
              <a:lnSpc>
                <a:spcPct val="130000"/>
              </a:lnSpc>
            </a:pPr>
            <a:r>
              <a:rPr lang="el-GR" sz="2400" dirty="0"/>
              <a:t>Θυμηθείτε: Οι σχεδιασμοί πρέπει να βασίζονται στα είδη των ερωτημάτων που απευθύνονται και στο πως ο σχεδιασμός μπορεί να καταλήξει στην απάντηση αυτών των ερωτημάτων</a:t>
            </a:r>
          </a:p>
        </p:txBody>
      </p:sp>
    </p:spTree>
    <p:extLst>
      <p:ext uri="{BB962C8B-B14F-4D97-AF65-F5344CB8AC3E}">
        <p14:creationId xmlns:p14="http://schemas.microsoft.com/office/powerpoint/2010/main" val="2916170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normAutofit lnSpcReduction="10000"/>
          </a:bodyPr>
          <a:lstStyle/>
          <a:p>
            <a:pPr marL="0" indent="0">
              <a:buNone/>
            </a:pPr>
            <a:r>
              <a:rPr lang="el-GR" sz="2400" dirty="0"/>
              <a:t>Έχοντας μελετήσει αυτό το κεφάλαιο θα είστε σε θέση να:</a:t>
            </a:r>
          </a:p>
          <a:p>
            <a:pPr marL="0" indent="0">
              <a:buNone/>
            </a:pPr>
            <a:endParaRPr lang="el-GR" sz="2400" dirty="0"/>
          </a:p>
          <a:p>
            <a:pPr lvl="0"/>
            <a:r>
              <a:rPr lang="el-GR" sz="2400" dirty="0"/>
              <a:t>Διακρίνετε μεταξύ ποσοτικών, ποιοτικών και μεικτών ερευνητικών σχεδιασμών</a:t>
            </a:r>
            <a:endParaRPr lang="en-US" sz="2400" dirty="0"/>
          </a:p>
          <a:p>
            <a:pPr lvl="0"/>
            <a:r>
              <a:rPr lang="el-GR" sz="2400" dirty="0"/>
              <a:t>Αναγνωρίσετε πότε οι ποσοτικές και οι ποιοτικές προσεγγίσεις μπορούν να λειτουργήσουν συμπληρωματικά</a:t>
            </a:r>
            <a:endParaRPr lang="en-US" sz="2400" dirty="0"/>
          </a:p>
          <a:p>
            <a:pPr lvl="0"/>
            <a:r>
              <a:rPr lang="el-GR" sz="2400" dirty="0"/>
              <a:t>Επιλέξετε από μία γκάμα σχεδιασμών μεικτών μεθόδων</a:t>
            </a:r>
            <a:endParaRPr lang="en-US" sz="2400" dirty="0"/>
          </a:p>
          <a:p>
            <a:pPr lvl="0"/>
            <a:r>
              <a:rPr lang="el-GR" sz="2400" dirty="0"/>
              <a:t>Εξηγήσετε πότε οι σχεδιασμοί μεικτών μεθόδων μπορεί να μην είναι κατάλληλοι</a:t>
            </a:r>
            <a:endParaRPr lang="en-US" sz="2400" dirty="0"/>
          </a:p>
        </p:txBody>
      </p:sp>
    </p:spTree>
    <p:extLst>
      <p:ext uri="{BB962C8B-B14F-4D97-AF65-F5344CB8AC3E}">
        <p14:creationId xmlns:p14="http://schemas.microsoft.com/office/powerpoint/2010/main" val="3815270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Σύνοψη Μεικτών Μεθόδων Έρευνας</a:t>
            </a:r>
            <a:endParaRPr lang="en-US" dirty="0"/>
          </a:p>
        </p:txBody>
      </p:sp>
      <p:sp>
        <p:nvSpPr>
          <p:cNvPr id="3" name="Content Placeholder 2"/>
          <p:cNvSpPr>
            <a:spLocks noGrp="1"/>
          </p:cNvSpPr>
          <p:nvPr>
            <p:ph type="body" idx="1"/>
          </p:nvPr>
        </p:nvSpPr>
        <p:spPr/>
        <p:txBody>
          <a:bodyPr>
            <a:normAutofit fontScale="85000" lnSpcReduction="10000"/>
          </a:bodyPr>
          <a:lstStyle/>
          <a:p>
            <a:pPr>
              <a:lnSpc>
                <a:spcPct val="130000"/>
              </a:lnSpc>
            </a:pPr>
            <a:r>
              <a:rPr lang="el-GR" sz="2400" dirty="0"/>
              <a:t>Σχεδιασμοί μεικτών  μεθόδων είναι αυτοί που περιλαμβάνουν τουλάχιστον μία ποσοτική και μία ποιοτική μέθοδο</a:t>
            </a:r>
            <a:r>
              <a:rPr lang="en-US" sz="2400" dirty="0"/>
              <a:t> </a:t>
            </a:r>
            <a:r>
              <a:rPr lang="el-GR" sz="2400" dirty="0"/>
              <a:t> </a:t>
            </a:r>
          </a:p>
          <a:p>
            <a:pPr>
              <a:lnSpc>
                <a:spcPct val="130000"/>
              </a:lnSpc>
            </a:pPr>
            <a:r>
              <a:rPr lang="el-GR" sz="2400" dirty="0"/>
              <a:t>Η συλλογή ή η ανάλυση ποσοτικών και ποιοτικών δεδομένων σε μία μελέτη, στα οποία δίνεται προτεραιότητα και  στην οποία</a:t>
            </a:r>
            <a:r>
              <a:rPr lang="en-US" sz="2400" dirty="0"/>
              <a:t> </a:t>
            </a:r>
            <a:r>
              <a:rPr lang="el-GR" sz="2400" dirty="0"/>
              <a:t> τα δεδομένα συλλέγονται ταυτόχρονα ή διαδοχικά  και περιλαμβάνει την ενσωμάτωση τους σε ένα ή περισσότερα στάδια της διαδικασίας της έρευνας.</a:t>
            </a:r>
            <a:endParaRPr lang="en-US" sz="2400" dirty="0"/>
          </a:p>
          <a:p>
            <a:pPr>
              <a:lnSpc>
                <a:spcPct val="130000"/>
              </a:lnSpc>
            </a:pPr>
            <a:r>
              <a:rPr lang="el-GR" sz="2400" dirty="0"/>
              <a:t>Πριν να ξεκινήσουν  έναν σχεδιασμό μεικτών μεθόδων, οι ερευνητές πρέπει να αναρωτηθούν: «Θα προσδώσουν οι μεικτές μέθοδοι κάποια πρόσθετη αξία σε σχέση με μία απλή μέθοδο;» </a:t>
            </a:r>
            <a:endParaRPr lang="en-US" sz="2400" dirty="0"/>
          </a:p>
        </p:txBody>
      </p:sp>
    </p:spTree>
    <p:extLst>
      <p:ext uri="{BB962C8B-B14F-4D97-AF65-F5344CB8AC3E}">
        <p14:creationId xmlns:p14="http://schemas.microsoft.com/office/powerpoint/2010/main" val="2401778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Autofit/>
          </a:bodyPr>
          <a:lstStyle/>
          <a:p>
            <a:r>
              <a:rPr lang="el-GR" sz="3600" dirty="0"/>
              <a:t>Ορισμένες διαφορές μεταξύ ποσοτικών και ποιοτικών μεθόδων</a:t>
            </a:r>
            <a:endParaRPr lang="en-US" sz="3600" dirty="0"/>
          </a:p>
        </p:txBody>
      </p:sp>
      <p:sp>
        <p:nvSpPr>
          <p:cNvPr id="2" name="Text Placeholder 1">
            <a:extLst>
              <a:ext uri="{FF2B5EF4-FFF2-40B4-BE49-F238E27FC236}">
                <a16:creationId xmlns:a16="http://schemas.microsoft.com/office/drawing/2014/main" id="{D5582432-9051-76FE-E896-C5579632C569}"/>
              </a:ext>
            </a:extLst>
          </p:cNvPr>
          <p:cNvSpPr>
            <a:spLocks noGrp="1"/>
          </p:cNvSpPr>
          <p:nvPr>
            <p:ph type="body" idx="1"/>
          </p:nvPr>
        </p:nvSpPr>
        <p:spPr>
          <a:xfrm>
            <a:off x="353240" y="5582692"/>
            <a:ext cx="7960714" cy="399008"/>
          </a:xfrm>
        </p:spPr>
        <p:txBody>
          <a:bodyPr/>
          <a:lstStyle/>
          <a:p>
            <a:r>
              <a:rPr lang="el-GR" sz="1000" dirty="0"/>
              <a:t>Πηγή: Προσαρμογή από </a:t>
            </a:r>
            <a:r>
              <a:rPr lang="en-US" sz="1000" dirty="0"/>
              <a:t>Bryman, 1999</a:t>
            </a:r>
          </a:p>
        </p:txBody>
      </p:sp>
      <p:graphicFrame>
        <p:nvGraphicFramePr>
          <p:cNvPr id="7" name="Table 6"/>
          <p:cNvGraphicFramePr>
            <a:graphicFrameLocks noGrp="1"/>
          </p:cNvGraphicFramePr>
          <p:nvPr>
            <p:extLst>
              <p:ext uri="{D42A27DB-BD31-4B8C-83A1-F6EECF244321}">
                <p14:modId xmlns:p14="http://schemas.microsoft.com/office/powerpoint/2010/main" val="4025049014"/>
              </p:ext>
            </p:extLst>
          </p:nvPr>
        </p:nvGraphicFramePr>
        <p:xfrm>
          <a:off x="353240" y="1473512"/>
          <a:ext cx="7960714" cy="4109180"/>
        </p:xfrm>
        <a:graphic>
          <a:graphicData uri="http://schemas.openxmlformats.org/drawingml/2006/table">
            <a:tbl>
              <a:tblPr firstRow="1" bandRow="1">
                <a:tableStyleId>{FABFCF23-3B69-468F-B69F-88F6DE6A72F2}</a:tableStyleId>
              </a:tblPr>
              <a:tblGrid>
                <a:gridCol w="3216129">
                  <a:extLst>
                    <a:ext uri="{9D8B030D-6E8A-4147-A177-3AD203B41FA5}">
                      <a16:colId xmlns:a16="http://schemas.microsoft.com/office/drawing/2014/main" val="80373449"/>
                    </a:ext>
                  </a:extLst>
                </a:gridCol>
                <a:gridCol w="2560166">
                  <a:extLst>
                    <a:ext uri="{9D8B030D-6E8A-4147-A177-3AD203B41FA5}">
                      <a16:colId xmlns:a16="http://schemas.microsoft.com/office/drawing/2014/main" val="3406489728"/>
                    </a:ext>
                  </a:extLst>
                </a:gridCol>
                <a:gridCol w="2184419">
                  <a:extLst>
                    <a:ext uri="{9D8B030D-6E8A-4147-A177-3AD203B41FA5}">
                      <a16:colId xmlns:a16="http://schemas.microsoft.com/office/drawing/2014/main" val="306296889"/>
                    </a:ext>
                  </a:extLst>
                </a:gridCol>
              </a:tblGrid>
              <a:tr h="540408">
                <a:tc>
                  <a:txBody>
                    <a:bodyPr/>
                    <a:lstStyle/>
                    <a:p>
                      <a:pPr indent="0" algn="l">
                        <a:lnSpc>
                          <a:spcPct val="150000"/>
                        </a:lnSpc>
                        <a:spcAft>
                          <a:spcPts val="0"/>
                        </a:spcAft>
                        <a:tabLst>
                          <a:tab pos="1828800" algn="ctr"/>
                          <a:tab pos="3200400" algn="ctr"/>
                          <a:tab pos="4572000" algn="ctr"/>
                        </a:tabLst>
                      </a:pPr>
                      <a:r>
                        <a:rPr lang="en-US" sz="2000" dirty="0">
                          <a:effectLst/>
                        </a:rPr>
                        <a:t> </a:t>
                      </a:r>
                      <a:endParaRPr lang="en-GB" sz="2000" b="1"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0" algn="l">
                        <a:lnSpc>
                          <a:spcPts val="1600"/>
                        </a:lnSpc>
                        <a:spcAft>
                          <a:spcPts val="600"/>
                        </a:spcAft>
                      </a:pPr>
                      <a:r>
                        <a:rPr lang="el-GR" sz="1600">
                          <a:effectLst/>
                        </a:rPr>
                        <a:t>Ποσοτικές μέθοδοι</a:t>
                      </a:r>
                      <a:endParaRPr lang="en-US" sz="160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600" dirty="0">
                          <a:effectLst/>
                        </a:rPr>
                        <a:t>Ποιοτικές μέθοδοι</a:t>
                      </a:r>
                      <a:endParaRPr lang="en-US" sz="1600" dirty="0">
                        <a:effectLst/>
                        <a:latin typeface="Times New Roman"/>
                        <a:ea typeface="ＭＳ 明朝"/>
                      </a:endParaRPr>
                    </a:p>
                  </a:txBody>
                  <a:tcPr marL="68580" marR="68580" marT="0" marB="0" anchor="ctr"/>
                </a:tc>
                <a:extLst>
                  <a:ext uri="{0D108BD9-81ED-4DB2-BD59-A6C34878D82A}">
                    <a16:rowId xmlns:a16="http://schemas.microsoft.com/office/drawing/2014/main" val="2695610239"/>
                  </a:ext>
                </a:extLst>
              </a:tr>
              <a:tr h="540408">
                <a:tc>
                  <a:txBody>
                    <a:bodyPr/>
                    <a:lstStyle/>
                    <a:p>
                      <a:pPr indent="0" algn="l">
                        <a:lnSpc>
                          <a:spcPts val="1600"/>
                        </a:lnSpc>
                        <a:spcAft>
                          <a:spcPts val="600"/>
                        </a:spcAft>
                      </a:pPr>
                      <a:r>
                        <a:rPr lang="el-GR" sz="1600" b="1" dirty="0">
                          <a:effectLst/>
                        </a:rPr>
                        <a:t>Επιστημολογικές θέσεις</a:t>
                      </a:r>
                      <a:endParaRPr lang="en-US" sz="1600" b="1" dirty="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600">
                          <a:effectLst/>
                        </a:rPr>
                        <a:t>Αντικειμενισμός</a:t>
                      </a:r>
                      <a:endParaRPr lang="en-US" sz="160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600" dirty="0">
                          <a:effectLst/>
                        </a:rPr>
                        <a:t>Κονστρουκτιβισμός</a:t>
                      </a:r>
                      <a:endParaRPr lang="en-US" sz="1600" dirty="0">
                        <a:effectLst/>
                        <a:latin typeface="Times New Roman"/>
                        <a:ea typeface="ＭＳ 明朝"/>
                      </a:endParaRPr>
                    </a:p>
                  </a:txBody>
                  <a:tcPr marL="68580" marR="68580" marT="0" marB="0" anchor="ctr"/>
                </a:tc>
                <a:extLst>
                  <a:ext uri="{0D108BD9-81ED-4DB2-BD59-A6C34878D82A}">
                    <a16:rowId xmlns:a16="http://schemas.microsoft.com/office/drawing/2014/main" val="422631737"/>
                  </a:ext>
                </a:extLst>
              </a:tr>
              <a:tr h="740801">
                <a:tc>
                  <a:txBody>
                    <a:bodyPr/>
                    <a:lstStyle/>
                    <a:p>
                      <a:pPr indent="0" algn="l">
                        <a:lnSpc>
                          <a:spcPts val="1600"/>
                        </a:lnSpc>
                        <a:spcAft>
                          <a:spcPts val="600"/>
                        </a:spcAft>
                      </a:pPr>
                      <a:r>
                        <a:rPr lang="el-GR" sz="1600" b="1">
                          <a:effectLst/>
                        </a:rPr>
                        <a:t>Σχέση μεταξύ ερευνητή και υποκειμένου</a:t>
                      </a:r>
                      <a:endParaRPr lang="en-US" sz="1600" b="1">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600">
                          <a:effectLst/>
                        </a:rPr>
                        <a:t>Απομακρυσμένη / ξενόφερτος</a:t>
                      </a:r>
                      <a:endParaRPr lang="en-US" sz="160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600">
                          <a:effectLst/>
                        </a:rPr>
                        <a:t>Στενή / Μέλος ομάδας</a:t>
                      </a:r>
                      <a:endParaRPr lang="en-US" sz="1600">
                        <a:effectLst/>
                        <a:latin typeface="Times New Roman"/>
                        <a:ea typeface="ＭＳ 明朝"/>
                      </a:endParaRPr>
                    </a:p>
                  </a:txBody>
                  <a:tcPr marL="68580" marR="68580" marT="0" marB="0" anchor="ctr"/>
                </a:tc>
                <a:extLst>
                  <a:ext uri="{0D108BD9-81ED-4DB2-BD59-A6C34878D82A}">
                    <a16:rowId xmlns:a16="http://schemas.microsoft.com/office/drawing/2014/main" val="2035562733"/>
                  </a:ext>
                </a:extLst>
              </a:tr>
              <a:tr h="540408">
                <a:tc>
                  <a:txBody>
                    <a:bodyPr/>
                    <a:lstStyle/>
                    <a:p>
                      <a:pPr indent="0" algn="l">
                        <a:lnSpc>
                          <a:spcPts val="1600"/>
                        </a:lnSpc>
                        <a:spcAft>
                          <a:spcPts val="600"/>
                        </a:spcAft>
                      </a:pPr>
                      <a:r>
                        <a:rPr lang="el-GR" sz="1600" b="1">
                          <a:effectLst/>
                        </a:rPr>
                        <a:t>Εστίαση έρευνας</a:t>
                      </a:r>
                      <a:endParaRPr lang="en-US" sz="1600" b="1">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600">
                          <a:effectLst/>
                        </a:rPr>
                        <a:t>Γεγονότα</a:t>
                      </a:r>
                      <a:endParaRPr lang="en-US" sz="160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600">
                          <a:effectLst/>
                        </a:rPr>
                        <a:t>Νοήματα</a:t>
                      </a:r>
                      <a:endParaRPr lang="en-US" sz="1600">
                        <a:effectLst/>
                        <a:latin typeface="Times New Roman"/>
                        <a:ea typeface="ＭＳ 明朝"/>
                      </a:endParaRPr>
                    </a:p>
                  </a:txBody>
                  <a:tcPr marL="68580" marR="68580" marT="0" marB="0" anchor="ctr"/>
                </a:tc>
                <a:extLst>
                  <a:ext uri="{0D108BD9-81ED-4DB2-BD59-A6C34878D82A}">
                    <a16:rowId xmlns:a16="http://schemas.microsoft.com/office/drawing/2014/main" val="3412819897"/>
                  </a:ext>
                </a:extLst>
              </a:tr>
              <a:tr h="666339">
                <a:tc>
                  <a:txBody>
                    <a:bodyPr/>
                    <a:lstStyle/>
                    <a:p>
                      <a:pPr indent="0" algn="l">
                        <a:lnSpc>
                          <a:spcPts val="1600"/>
                        </a:lnSpc>
                        <a:spcAft>
                          <a:spcPts val="600"/>
                        </a:spcAft>
                      </a:pPr>
                      <a:r>
                        <a:rPr lang="el-GR" sz="1600" b="1">
                          <a:effectLst/>
                        </a:rPr>
                        <a:t>Σχέση μεταξύ θεωρίας / εννοιών και έρευνας</a:t>
                      </a:r>
                      <a:endParaRPr lang="en-US" sz="1600" b="1">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600" dirty="0">
                          <a:effectLst/>
                        </a:rPr>
                        <a:t>Παραγωγή / επιβεβαίωση</a:t>
                      </a:r>
                      <a:endParaRPr lang="en-US" sz="1600" dirty="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600">
                          <a:effectLst/>
                        </a:rPr>
                        <a:t>Επαγωγή / Ανάδυση</a:t>
                      </a:r>
                      <a:endParaRPr lang="en-US" sz="1600">
                        <a:effectLst/>
                        <a:latin typeface="Times New Roman"/>
                        <a:ea typeface="ＭＳ 明朝"/>
                      </a:endParaRPr>
                    </a:p>
                  </a:txBody>
                  <a:tcPr marL="68580" marR="68580" marT="0" marB="0" anchor="ctr"/>
                </a:tc>
                <a:extLst>
                  <a:ext uri="{0D108BD9-81ED-4DB2-BD59-A6C34878D82A}">
                    <a16:rowId xmlns:a16="http://schemas.microsoft.com/office/drawing/2014/main" val="1007212488"/>
                  </a:ext>
                </a:extLst>
              </a:tr>
              <a:tr h="540408">
                <a:tc>
                  <a:txBody>
                    <a:bodyPr/>
                    <a:lstStyle/>
                    <a:p>
                      <a:pPr indent="0" algn="l">
                        <a:lnSpc>
                          <a:spcPts val="1600"/>
                        </a:lnSpc>
                        <a:spcAft>
                          <a:spcPts val="600"/>
                        </a:spcAft>
                      </a:pPr>
                      <a:r>
                        <a:rPr lang="el-GR" sz="1600" b="1">
                          <a:effectLst/>
                        </a:rPr>
                        <a:t>Εύρος ευρημάτων</a:t>
                      </a:r>
                      <a:endParaRPr lang="en-US" sz="1600" b="1">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600">
                          <a:effectLst/>
                        </a:rPr>
                        <a:t>Νομοθετικό</a:t>
                      </a:r>
                      <a:endParaRPr lang="en-US" sz="160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600">
                          <a:effectLst/>
                        </a:rPr>
                        <a:t>Ιδιογραφικό</a:t>
                      </a:r>
                      <a:endParaRPr lang="en-US" sz="1600">
                        <a:effectLst/>
                        <a:latin typeface="Times New Roman"/>
                        <a:ea typeface="ＭＳ 明朝"/>
                      </a:endParaRPr>
                    </a:p>
                  </a:txBody>
                  <a:tcPr marL="68580" marR="68580" marT="0" marB="0" anchor="ctr"/>
                </a:tc>
                <a:extLst>
                  <a:ext uri="{0D108BD9-81ED-4DB2-BD59-A6C34878D82A}">
                    <a16:rowId xmlns:a16="http://schemas.microsoft.com/office/drawing/2014/main" val="4229879145"/>
                  </a:ext>
                </a:extLst>
              </a:tr>
              <a:tr h="540408">
                <a:tc>
                  <a:txBody>
                    <a:bodyPr/>
                    <a:lstStyle/>
                    <a:p>
                      <a:pPr indent="0" algn="l">
                        <a:lnSpc>
                          <a:spcPts val="1600"/>
                        </a:lnSpc>
                        <a:spcAft>
                          <a:spcPts val="600"/>
                        </a:spcAft>
                      </a:pPr>
                      <a:r>
                        <a:rPr lang="el-GR" sz="1600" b="1" dirty="0">
                          <a:effectLst/>
                        </a:rPr>
                        <a:t>Η φύση των δεδομένων</a:t>
                      </a:r>
                      <a:endParaRPr lang="en-US" sz="1600" b="1" dirty="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600">
                          <a:effectLst/>
                        </a:rPr>
                        <a:t>Δεδομένα βασισμένα σε αριθμούς</a:t>
                      </a:r>
                      <a:endParaRPr lang="en-US" sz="160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600" dirty="0">
                          <a:effectLst/>
                        </a:rPr>
                        <a:t>Δεδομένα βασισμένα σε κείμενο</a:t>
                      </a:r>
                      <a:endParaRPr lang="en-US" sz="1600" dirty="0">
                        <a:effectLst/>
                        <a:latin typeface="Times New Roman"/>
                        <a:ea typeface="ＭＳ 明朝"/>
                      </a:endParaRPr>
                    </a:p>
                  </a:txBody>
                  <a:tcPr marL="68580" marR="68580" marT="0" marB="0" anchor="ctr"/>
                </a:tc>
                <a:extLst>
                  <a:ext uri="{0D108BD9-81ED-4DB2-BD59-A6C34878D82A}">
                    <a16:rowId xmlns:a16="http://schemas.microsoft.com/office/drawing/2014/main" val="1829278560"/>
                  </a:ext>
                </a:extLst>
              </a:tr>
            </a:tbl>
          </a:graphicData>
        </a:graphic>
      </p:graphicFrame>
    </p:spTree>
    <p:extLst>
      <p:ext uri="{BB962C8B-B14F-4D97-AF65-F5344CB8AC3E}">
        <p14:creationId xmlns:p14="http://schemas.microsoft.com/office/powerpoint/2010/main" val="1506023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Πώς μπορούν να αναμειχθούν οι μέθοδοι</a:t>
            </a:r>
            <a:endParaRPr lang="en-US" sz="3600" dirty="0"/>
          </a:p>
        </p:txBody>
      </p:sp>
      <p:sp>
        <p:nvSpPr>
          <p:cNvPr id="5" name="Text Placeholder 4">
            <a:extLst>
              <a:ext uri="{FF2B5EF4-FFF2-40B4-BE49-F238E27FC236}">
                <a16:creationId xmlns:a16="http://schemas.microsoft.com/office/drawing/2014/main" id="{DF67586A-C70A-E843-72FB-08661F2B48EA}"/>
              </a:ext>
            </a:extLst>
          </p:cNvPr>
          <p:cNvSpPr>
            <a:spLocks noGrp="1"/>
          </p:cNvSpPr>
          <p:nvPr>
            <p:ph type="body" idx="1"/>
          </p:nvPr>
        </p:nvSpPr>
        <p:spPr>
          <a:xfrm>
            <a:off x="640806" y="5966713"/>
            <a:ext cx="8229600" cy="318303"/>
          </a:xfrm>
        </p:spPr>
        <p:txBody>
          <a:bodyPr/>
          <a:lstStyle/>
          <a:p>
            <a:r>
              <a:rPr lang="el-GR" sz="1000" dirty="0"/>
              <a:t>Πηγή: Προσαρμογή από </a:t>
            </a:r>
            <a:r>
              <a:rPr lang="en-US" sz="1000" dirty="0" err="1"/>
              <a:t>Tashakkori</a:t>
            </a:r>
            <a:r>
              <a:rPr lang="en-US" sz="1000" dirty="0"/>
              <a:t> </a:t>
            </a:r>
            <a:r>
              <a:rPr lang="el-GR" sz="1000" dirty="0"/>
              <a:t>και </a:t>
            </a:r>
            <a:r>
              <a:rPr lang="en-US" sz="1000" dirty="0"/>
              <a:t>Creswell, 2007</a:t>
            </a:r>
          </a:p>
        </p:txBody>
      </p:sp>
      <p:graphicFrame>
        <p:nvGraphicFramePr>
          <p:cNvPr id="6" name="Table 5"/>
          <p:cNvGraphicFramePr>
            <a:graphicFrameLocks noGrp="1"/>
          </p:cNvGraphicFramePr>
          <p:nvPr>
            <p:extLst>
              <p:ext uri="{D42A27DB-BD31-4B8C-83A1-F6EECF244321}">
                <p14:modId xmlns:p14="http://schemas.microsoft.com/office/powerpoint/2010/main" val="911635294"/>
              </p:ext>
            </p:extLst>
          </p:nvPr>
        </p:nvGraphicFramePr>
        <p:xfrm>
          <a:off x="326012" y="1036015"/>
          <a:ext cx="8544394" cy="4930698"/>
        </p:xfrm>
        <a:graphic>
          <a:graphicData uri="http://schemas.openxmlformats.org/drawingml/2006/table">
            <a:tbl>
              <a:tblPr firstRow="1" bandRow="1">
                <a:tableStyleId>{FABFCF23-3B69-468F-B69F-88F6DE6A72F2}</a:tableStyleId>
              </a:tblPr>
              <a:tblGrid>
                <a:gridCol w="3511746">
                  <a:extLst>
                    <a:ext uri="{9D8B030D-6E8A-4147-A177-3AD203B41FA5}">
                      <a16:colId xmlns:a16="http://schemas.microsoft.com/office/drawing/2014/main" val="2222525924"/>
                    </a:ext>
                  </a:extLst>
                </a:gridCol>
                <a:gridCol w="5032648">
                  <a:extLst>
                    <a:ext uri="{9D8B030D-6E8A-4147-A177-3AD203B41FA5}">
                      <a16:colId xmlns:a16="http://schemas.microsoft.com/office/drawing/2014/main" val="3302113270"/>
                    </a:ext>
                  </a:extLst>
                </a:gridCol>
              </a:tblGrid>
              <a:tr h="542468">
                <a:tc>
                  <a:txBody>
                    <a:bodyPr/>
                    <a:lstStyle/>
                    <a:p>
                      <a:pPr indent="0" algn="l">
                        <a:lnSpc>
                          <a:spcPts val="1600"/>
                        </a:lnSpc>
                        <a:spcAft>
                          <a:spcPts val="600"/>
                        </a:spcAft>
                      </a:pPr>
                      <a:r>
                        <a:rPr lang="el-GR" sz="1600" dirty="0">
                          <a:effectLst/>
                        </a:rPr>
                        <a:t>Είδος ανάμειξης</a:t>
                      </a:r>
                      <a:endParaRPr lang="en-US" sz="1600" dirty="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600" dirty="0">
                          <a:effectLst/>
                        </a:rPr>
                        <a:t>Σχόλια</a:t>
                      </a:r>
                      <a:endParaRPr lang="en-US" sz="1600" dirty="0">
                        <a:effectLst/>
                        <a:latin typeface="Times New Roman"/>
                        <a:ea typeface="ＭＳ 明朝"/>
                      </a:endParaRPr>
                    </a:p>
                  </a:txBody>
                  <a:tcPr marL="68580" marR="68580" marT="0" marB="0" anchor="ctr"/>
                </a:tc>
                <a:extLst>
                  <a:ext uri="{0D108BD9-81ED-4DB2-BD59-A6C34878D82A}">
                    <a16:rowId xmlns:a16="http://schemas.microsoft.com/office/drawing/2014/main" val="1943282997"/>
                  </a:ext>
                </a:extLst>
              </a:tr>
              <a:tr h="760952">
                <a:tc>
                  <a:txBody>
                    <a:bodyPr/>
                    <a:lstStyle/>
                    <a:p>
                      <a:pPr indent="0" algn="l">
                        <a:lnSpc>
                          <a:spcPts val="1600"/>
                        </a:lnSpc>
                        <a:spcAft>
                          <a:spcPts val="600"/>
                        </a:spcAft>
                      </a:pPr>
                      <a:r>
                        <a:rPr lang="el-GR" sz="1600">
                          <a:effectLst/>
                        </a:rPr>
                        <a:t>Δύο είδη ερευνητικών ερωτημάτων</a:t>
                      </a:r>
                      <a:endParaRPr lang="en-US" sz="160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600">
                          <a:effectLst/>
                        </a:rPr>
                        <a:t>Το ένα ταιριάζει σε ποσοτική προσέγγιση και το άλλο σε ποιοτική</a:t>
                      </a:r>
                      <a:endParaRPr lang="en-US" sz="1600">
                        <a:effectLst/>
                        <a:latin typeface="Times New Roman"/>
                        <a:ea typeface="ＭＳ 明朝"/>
                      </a:endParaRPr>
                    </a:p>
                  </a:txBody>
                  <a:tcPr marL="68580" marR="68580" marT="0" marB="0" anchor="ctr"/>
                </a:tc>
                <a:extLst>
                  <a:ext uri="{0D108BD9-81ED-4DB2-BD59-A6C34878D82A}">
                    <a16:rowId xmlns:a16="http://schemas.microsoft.com/office/drawing/2014/main" val="2975384742"/>
                  </a:ext>
                </a:extLst>
              </a:tr>
              <a:tr h="914938">
                <a:tc>
                  <a:txBody>
                    <a:bodyPr/>
                    <a:lstStyle/>
                    <a:p>
                      <a:pPr indent="0" algn="l">
                        <a:lnSpc>
                          <a:spcPts val="1600"/>
                        </a:lnSpc>
                        <a:spcAft>
                          <a:spcPts val="600"/>
                        </a:spcAft>
                      </a:pPr>
                      <a:r>
                        <a:rPr lang="el-GR" sz="1600">
                          <a:effectLst/>
                        </a:rPr>
                        <a:t>Ο τρόπος με τον οποίο αναπτύσσονται τα ερευνητικά ερωτήματα</a:t>
                      </a:r>
                      <a:endParaRPr lang="en-US" sz="160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600">
                          <a:effectLst/>
                        </a:rPr>
                        <a:t>Προσχεδιασμένα (ποσοτικές) ή συμμετοχικά / αναδυόμενα (ποιοτικές)</a:t>
                      </a:r>
                      <a:endParaRPr lang="en-US" sz="1600">
                        <a:effectLst/>
                        <a:latin typeface="Times New Roman"/>
                        <a:ea typeface="ＭＳ 明朝"/>
                      </a:endParaRPr>
                    </a:p>
                  </a:txBody>
                  <a:tcPr marL="68580" marR="68580" marT="0" marB="0" anchor="ctr"/>
                </a:tc>
                <a:extLst>
                  <a:ext uri="{0D108BD9-81ED-4DB2-BD59-A6C34878D82A}">
                    <a16:rowId xmlns:a16="http://schemas.microsoft.com/office/drawing/2014/main" val="2737941253"/>
                  </a:ext>
                </a:extLst>
              </a:tr>
              <a:tr h="542468">
                <a:tc>
                  <a:txBody>
                    <a:bodyPr/>
                    <a:lstStyle/>
                    <a:p>
                      <a:pPr indent="0" algn="l">
                        <a:lnSpc>
                          <a:spcPts val="1600"/>
                        </a:lnSpc>
                        <a:spcAft>
                          <a:spcPts val="600"/>
                        </a:spcAft>
                      </a:pPr>
                      <a:r>
                        <a:rPr lang="el-GR" sz="1600">
                          <a:effectLst/>
                        </a:rPr>
                        <a:t>Δύο είδη διαδικασιών δειγματοληψίας</a:t>
                      </a:r>
                      <a:endParaRPr lang="en-US" sz="160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600">
                          <a:effectLst/>
                        </a:rPr>
                        <a:t>Πιθανοτική ή στοχευμένη</a:t>
                      </a:r>
                      <a:endParaRPr lang="en-US" sz="1600">
                        <a:effectLst/>
                        <a:latin typeface="Times New Roman"/>
                        <a:ea typeface="ＭＳ 明朝"/>
                      </a:endParaRPr>
                    </a:p>
                  </a:txBody>
                  <a:tcPr marL="68580" marR="68580" marT="0" marB="0" anchor="ctr"/>
                </a:tc>
                <a:extLst>
                  <a:ext uri="{0D108BD9-81ED-4DB2-BD59-A6C34878D82A}">
                    <a16:rowId xmlns:a16="http://schemas.microsoft.com/office/drawing/2014/main" val="1700544203"/>
                  </a:ext>
                </a:extLst>
              </a:tr>
              <a:tr h="542468">
                <a:tc>
                  <a:txBody>
                    <a:bodyPr/>
                    <a:lstStyle/>
                    <a:p>
                      <a:pPr indent="0" algn="l">
                        <a:lnSpc>
                          <a:spcPts val="1600"/>
                        </a:lnSpc>
                        <a:spcAft>
                          <a:spcPts val="600"/>
                        </a:spcAft>
                      </a:pPr>
                      <a:r>
                        <a:rPr lang="el-GR" sz="1600">
                          <a:effectLst/>
                        </a:rPr>
                        <a:t>Δύο είδη διαδικασιών συλλογής δεδομένων</a:t>
                      </a:r>
                      <a:endParaRPr lang="en-US" sz="160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600">
                          <a:effectLst/>
                        </a:rPr>
                        <a:t>Δημοσκοπήσεις (ποσοτικές) ή ομάδες εστίασης (ποιοτικές)</a:t>
                      </a:r>
                      <a:endParaRPr lang="en-US" sz="1600">
                        <a:effectLst/>
                        <a:latin typeface="Times New Roman"/>
                        <a:ea typeface="ＭＳ 明朝"/>
                      </a:endParaRPr>
                    </a:p>
                  </a:txBody>
                  <a:tcPr marL="68580" marR="68580" marT="0" marB="0" anchor="ctr"/>
                </a:tc>
                <a:extLst>
                  <a:ext uri="{0D108BD9-81ED-4DB2-BD59-A6C34878D82A}">
                    <a16:rowId xmlns:a16="http://schemas.microsoft.com/office/drawing/2014/main" val="4193791304"/>
                  </a:ext>
                </a:extLst>
              </a:tr>
              <a:tr h="542468">
                <a:tc>
                  <a:txBody>
                    <a:bodyPr/>
                    <a:lstStyle/>
                    <a:p>
                      <a:pPr indent="0" algn="l">
                        <a:lnSpc>
                          <a:spcPts val="1600"/>
                        </a:lnSpc>
                        <a:spcAft>
                          <a:spcPts val="600"/>
                        </a:spcAft>
                      </a:pPr>
                      <a:r>
                        <a:rPr lang="el-GR" sz="1600">
                          <a:effectLst/>
                        </a:rPr>
                        <a:t>Δύο είδη ανάλυσης δεδομένων</a:t>
                      </a:r>
                      <a:endParaRPr lang="en-US" sz="160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600">
                          <a:effectLst/>
                        </a:rPr>
                        <a:t>Αριθμητικά ή κειμένου (ή οπτικά)</a:t>
                      </a:r>
                      <a:endParaRPr lang="en-US" sz="1600">
                        <a:effectLst/>
                        <a:latin typeface="Times New Roman"/>
                        <a:ea typeface="ＭＳ 明朝"/>
                      </a:endParaRPr>
                    </a:p>
                  </a:txBody>
                  <a:tcPr marL="68580" marR="68580" marT="0" marB="0" anchor="ctr"/>
                </a:tc>
                <a:extLst>
                  <a:ext uri="{0D108BD9-81ED-4DB2-BD59-A6C34878D82A}">
                    <a16:rowId xmlns:a16="http://schemas.microsoft.com/office/drawing/2014/main" val="2958408705"/>
                  </a:ext>
                </a:extLst>
              </a:tr>
              <a:tr h="542468">
                <a:tc>
                  <a:txBody>
                    <a:bodyPr/>
                    <a:lstStyle/>
                    <a:p>
                      <a:pPr indent="0" algn="l">
                        <a:lnSpc>
                          <a:spcPts val="1600"/>
                        </a:lnSpc>
                        <a:spcAft>
                          <a:spcPts val="600"/>
                        </a:spcAft>
                      </a:pPr>
                      <a:r>
                        <a:rPr lang="el-GR" sz="1600">
                          <a:effectLst/>
                        </a:rPr>
                        <a:t>Δύο είδη ανάλυσης δεδομένων</a:t>
                      </a:r>
                      <a:endParaRPr lang="en-US" sz="160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600">
                          <a:effectLst/>
                        </a:rPr>
                        <a:t>Στατιστική ή θεματική</a:t>
                      </a:r>
                      <a:endParaRPr lang="en-US" sz="1600">
                        <a:effectLst/>
                        <a:latin typeface="Times New Roman"/>
                        <a:ea typeface="ＭＳ 明朝"/>
                      </a:endParaRPr>
                    </a:p>
                  </a:txBody>
                  <a:tcPr marL="68580" marR="68580" marT="0" marB="0" anchor="ctr"/>
                </a:tc>
                <a:extLst>
                  <a:ext uri="{0D108BD9-81ED-4DB2-BD59-A6C34878D82A}">
                    <a16:rowId xmlns:a16="http://schemas.microsoft.com/office/drawing/2014/main" val="3400286308"/>
                  </a:ext>
                </a:extLst>
              </a:tr>
              <a:tr h="542468">
                <a:tc>
                  <a:txBody>
                    <a:bodyPr/>
                    <a:lstStyle/>
                    <a:p>
                      <a:pPr indent="0" algn="l">
                        <a:lnSpc>
                          <a:spcPts val="1600"/>
                        </a:lnSpc>
                        <a:spcAft>
                          <a:spcPts val="600"/>
                        </a:spcAft>
                      </a:pPr>
                      <a:r>
                        <a:rPr lang="el-GR" sz="1600" dirty="0">
                          <a:effectLst/>
                        </a:rPr>
                        <a:t>Δύο είδη συμπερασμάτων</a:t>
                      </a:r>
                      <a:endParaRPr lang="en-US" sz="1600" dirty="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600" dirty="0">
                          <a:effectLst/>
                        </a:rPr>
                        <a:t>Αντικειμενικά ή υποκειμενικές ερμηνείες</a:t>
                      </a:r>
                      <a:endParaRPr lang="en-US" sz="1600" dirty="0">
                        <a:effectLst/>
                        <a:latin typeface="Times New Roman"/>
                        <a:ea typeface="ＭＳ 明朝"/>
                      </a:endParaRPr>
                    </a:p>
                  </a:txBody>
                  <a:tcPr marL="68580" marR="68580" marT="0" marB="0" anchor="ctr"/>
                </a:tc>
                <a:extLst>
                  <a:ext uri="{0D108BD9-81ED-4DB2-BD59-A6C34878D82A}">
                    <a16:rowId xmlns:a16="http://schemas.microsoft.com/office/drawing/2014/main" val="1048218730"/>
                  </a:ext>
                </a:extLst>
              </a:tr>
            </a:tbl>
          </a:graphicData>
        </a:graphic>
      </p:graphicFrame>
    </p:spTree>
    <p:extLst>
      <p:ext uri="{BB962C8B-B14F-4D97-AF65-F5344CB8AC3E}">
        <p14:creationId xmlns:p14="http://schemas.microsoft.com/office/powerpoint/2010/main" val="2788746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Τα οφέλη των Μεικτών Μεθόδων </a:t>
            </a:r>
            <a:endParaRPr lang="en-US" dirty="0"/>
          </a:p>
        </p:txBody>
      </p:sp>
      <p:sp>
        <p:nvSpPr>
          <p:cNvPr id="5" name="Content Placeholder 4"/>
          <p:cNvSpPr>
            <a:spLocks noGrp="1"/>
          </p:cNvSpPr>
          <p:nvPr>
            <p:ph type="body" idx="1"/>
          </p:nvPr>
        </p:nvSpPr>
        <p:spPr/>
        <p:txBody>
          <a:bodyPr>
            <a:normAutofit lnSpcReduction="10000"/>
          </a:bodyPr>
          <a:lstStyle/>
          <a:p>
            <a:pPr>
              <a:lnSpc>
                <a:spcPct val="110000"/>
              </a:lnSpc>
            </a:pPr>
            <a:r>
              <a:rPr lang="el-GR" sz="1800" i="1" u="sng" dirty="0"/>
              <a:t>Τριγωνοποίηση</a:t>
            </a:r>
            <a:r>
              <a:rPr lang="en-GB" sz="1800" dirty="0"/>
              <a:t>: </a:t>
            </a:r>
            <a:r>
              <a:rPr lang="el-GR" sz="1800" dirty="0"/>
              <a:t>συνδυάζουμε ποσοτικές και ποιοτικές μεθόδους ώστε να επιτραπεί στη μία μέθοδο να αντισταθμίσει τις αδυναμίες ή τα τυφλά σημεία μιας άλλης</a:t>
            </a:r>
            <a:r>
              <a:rPr lang="en-US" sz="1800" dirty="0"/>
              <a:t> </a:t>
            </a:r>
            <a:endParaRPr lang="el-GR" sz="1800" dirty="0"/>
          </a:p>
          <a:p>
            <a:pPr>
              <a:lnSpc>
                <a:spcPct val="110000"/>
              </a:lnSpc>
            </a:pPr>
            <a:r>
              <a:rPr lang="el-GR" sz="1800" i="1" u="sng" dirty="0"/>
              <a:t>Συμπληρωματικότητα </a:t>
            </a:r>
            <a:r>
              <a:rPr lang="en-US" sz="1800" dirty="0"/>
              <a:t>: </a:t>
            </a:r>
            <a:r>
              <a:rPr lang="el-GR" sz="1800" dirty="0"/>
              <a:t>ποσοτικές και ποιοτικές μέθοδοι συνδυάζονται για να μετρήσουν τα </a:t>
            </a:r>
            <a:r>
              <a:rPr lang="el-GR" sz="1800" dirty="0" err="1"/>
              <a:t>επικαλυπτόμενα</a:t>
            </a:r>
            <a:r>
              <a:rPr lang="el-GR" sz="1800" dirty="0"/>
              <a:t>, αλλά επίσης και τα διαφορετικά στοιχεία ενός φαινομένου</a:t>
            </a:r>
            <a:r>
              <a:rPr lang="en-US" sz="1800" dirty="0"/>
              <a:t> </a:t>
            </a:r>
            <a:endParaRPr lang="el-GR" sz="1800" dirty="0"/>
          </a:p>
          <a:p>
            <a:pPr>
              <a:lnSpc>
                <a:spcPct val="110000"/>
              </a:lnSpc>
            </a:pPr>
            <a:r>
              <a:rPr lang="el-GR" sz="1800" i="1" u="sng" dirty="0"/>
              <a:t>Ανάπτυξη</a:t>
            </a:r>
            <a:r>
              <a:rPr lang="en-US" sz="1800" dirty="0"/>
              <a:t>: </a:t>
            </a:r>
            <a:r>
              <a:rPr lang="el-GR" sz="1800" dirty="0"/>
              <a:t>τα αποτελέσματα μιας μεθόδου χρησιμοποιούνται για να πληροφορήσουν την ανάπτυξη της δεύτερης</a:t>
            </a:r>
            <a:r>
              <a:rPr lang="en-US" sz="1800" dirty="0"/>
              <a:t> </a:t>
            </a:r>
            <a:endParaRPr lang="el-GR" sz="1800" dirty="0"/>
          </a:p>
          <a:p>
            <a:pPr>
              <a:lnSpc>
                <a:spcPct val="110000"/>
              </a:lnSpc>
            </a:pPr>
            <a:r>
              <a:rPr lang="el-GR" sz="1800" i="1" u="sng" dirty="0"/>
              <a:t>Μύηση</a:t>
            </a:r>
            <a:r>
              <a:rPr lang="en-US" sz="1800" dirty="0"/>
              <a:t>: </a:t>
            </a:r>
            <a:r>
              <a:rPr lang="el-GR" sz="1800" dirty="0"/>
              <a:t>χρησιμοποιεί τις μεικτές μεθόδους για να αποκαλύψει παράδοξα, νέες οπτικές, και αντιθέσεις</a:t>
            </a:r>
            <a:r>
              <a:rPr lang="en-US" sz="1800" dirty="0"/>
              <a:t> </a:t>
            </a:r>
            <a:endParaRPr lang="el-GR" sz="1800" dirty="0"/>
          </a:p>
          <a:p>
            <a:pPr>
              <a:lnSpc>
                <a:spcPct val="110000"/>
              </a:lnSpc>
            </a:pPr>
            <a:r>
              <a:rPr lang="el-GR" sz="1800" i="1" u="sng" dirty="0"/>
              <a:t>Επέκταση</a:t>
            </a:r>
            <a:r>
              <a:rPr lang="en-US" sz="1800" dirty="0"/>
              <a:t>:</a:t>
            </a:r>
            <a:r>
              <a:rPr lang="el-GR" sz="1800" dirty="0"/>
              <a:t> χρησιμοποιεί τις μεικτές μεθόδους για να διευρύνει το φάσμα μιας μελέτης </a:t>
            </a:r>
            <a:endParaRPr lang="en-US" sz="1800" dirty="0"/>
          </a:p>
        </p:txBody>
      </p:sp>
    </p:spTree>
    <p:extLst>
      <p:ext uri="{BB962C8B-B14F-4D97-AF65-F5344CB8AC3E}">
        <p14:creationId xmlns:p14="http://schemas.microsoft.com/office/powerpoint/2010/main" val="3185700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Μοντέλα Μεικτών Μεθόδων </a:t>
            </a:r>
            <a:endParaRPr lang="en-US" dirty="0"/>
          </a:p>
        </p:txBody>
      </p:sp>
      <p:pic>
        <p:nvPicPr>
          <p:cNvPr id="6" name="Picture 5" descr="A diagram of a diagram&#10;&#10;Description automatically generated with medium confidence">
            <a:extLst>
              <a:ext uri="{FF2B5EF4-FFF2-40B4-BE49-F238E27FC236}">
                <a16:creationId xmlns:a16="http://schemas.microsoft.com/office/drawing/2014/main" id="{67BCCBC2-9075-5C91-2601-25C0B48B6A21}"/>
              </a:ext>
            </a:extLst>
          </p:cNvPr>
          <p:cNvPicPr>
            <a:picLocks noChangeAspect="1"/>
          </p:cNvPicPr>
          <p:nvPr/>
        </p:nvPicPr>
        <p:blipFill>
          <a:blip r:embed="rId2"/>
          <a:stretch>
            <a:fillRect/>
          </a:stretch>
        </p:blipFill>
        <p:spPr>
          <a:xfrm>
            <a:off x="799041" y="1676400"/>
            <a:ext cx="7545917" cy="3937000"/>
          </a:xfrm>
          <a:prstGeom prst="rect">
            <a:avLst/>
          </a:prstGeom>
        </p:spPr>
      </p:pic>
    </p:spTree>
    <p:extLst>
      <p:ext uri="{BB962C8B-B14F-4D97-AF65-F5344CB8AC3E}">
        <p14:creationId xmlns:p14="http://schemas.microsoft.com/office/powerpoint/2010/main" val="3611444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Πρώτα Ποιοτικές και μετά Ποσοτικές Έρευνες</a:t>
            </a:r>
            <a:endParaRPr lang="en-US" sz="3600" dirty="0"/>
          </a:p>
        </p:txBody>
      </p:sp>
      <p:sp>
        <p:nvSpPr>
          <p:cNvPr id="3" name="Content Placeholder 2"/>
          <p:cNvSpPr>
            <a:spLocks noGrp="1"/>
          </p:cNvSpPr>
          <p:nvPr>
            <p:ph type="body" idx="1"/>
          </p:nvPr>
        </p:nvSpPr>
        <p:spPr/>
        <p:txBody>
          <a:bodyPr>
            <a:normAutofit/>
          </a:bodyPr>
          <a:lstStyle/>
          <a:p>
            <a:r>
              <a:rPr lang="el-GR" sz="2400" dirty="0"/>
              <a:t>Τα αποτελέσματα μιας ποιοτικής μελέτης χρησιμοποιούνται για να ενημερώσουν την ποσοτική φάση της έρευνας</a:t>
            </a:r>
            <a:r>
              <a:rPr lang="en-US" sz="2400" dirty="0"/>
              <a:t> </a:t>
            </a:r>
            <a:endParaRPr lang="el-GR" sz="2400" dirty="0"/>
          </a:p>
          <a:p>
            <a:r>
              <a:rPr lang="el-GR" sz="2400" dirty="0"/>
              <a:t>Χρησιμοποιείται σε περιστάσεις όπου είτε γνωρίζουμε λίγα ή δεν γνωρίζουμε τίποτα, για το πλαίσιο που ερευνούμε, ή για τα ερευνητικά προβλήματα</a:t>
            </a:r>
            <a:r>
              <a:rPr lang="en-US" sz="2400" dirty="0"/>
              <a:t> </a:t>
            </a:r>
            <a:endParaRPr lang="el-GR" sz="2400" dirty="0"/>
          </a:p>
          <a:p>
            <a:r>
              <a:rPr lang="el-GR" sz="2400" dirty="0"/>
              <a:t>Η ποιοτική μελέτη εξερευνά, αναγνωρίζει, και μπορεί να διευκρινίσει τα είδη των μεταβλητών που απαιτούν περαιτέρω έρευνα</a:t>
            </a:r>
            <a:endParaRPr lang="en-US" sz="2400" dirty="0"/>
          </a:p>
        </p:txBody>
      </p:sp>
    </p:spTree>
    <p:extLst>
      <p:ext uri="{BB962C8B-B14F-4D97-AF65-F5344CB8AC3E}">
        <p14:creationId xmlns:p14="http://schemas.microsoft.com/office/powerpoint/2010/main" val="1965196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Πρώτα Ποσοτικές και μετά Ποιοτικές Έρευνες</a:t>
            </a:r>
          </a:p>
        </p:txBody>
      </p:sp>
      <p:sp>
        <p:nvSpPr>
          <p:cNvPr id="3" name="Content Placeholder 2"/>
          <p:cNvSpPr>
            <a:spLocks noGrp="1"/>
          </p:cNvSpPr>
          <p:nvPr>
            <p:ph type="body" idx="1"/>
          </p:nvPr>
        </p:nvSpPr>
        <p:spPr/>
        <p:txBody>
          <a:bodyPr>
            <a:normAutofit lnSpcReduction="10000"/>
          </a:bodyPr>
          <a:lstStyle/>
          <a:p>
            <a:pPr>
              <a:lnSpc>
                <a:spcPct val="130000"/>
              </a:lnSpc>
            </a:pPr>
            <a:r>
              <a:rPr lang="el-GR" sz="2400" dirty="0"/>
              <a:t>Τα ευρήματα μιας ποσοτικής μελέτης χρησιμοποιούνται για να αναπτύξουν την ποιοτική φάση</a:t>
            </a:r>
            <a:r>
              <a:rPr lang="en-US" sz="2400" dirty="0"/>
              <a:t> </a:t>
            </a:r>
            <a:endParaRPr lang="el-GR" sz="2400" dirty="0"/>
          </a:p>
          <a:p>
            <a:pPr>
              <a:lnSpc>
                <a:spcPct val="130000"/>
              </a:lnSpc>
            </a:pPr>
            <a:r>
              <a:rPr lang="el-GR" sz="2400" dirty="0"/>
              <a:t>Μία ποσοτική μελέτη θα μπορούσε να χρησιμοποιηθεί για να αναγνωρίσει τα σημαντικά θέματα στα οποία θα μπορούσε, στη συνέχεια, να εμβαθύνει το ποιοτικό πλαίσιο</a:t>
            </a:r>
          </a:p>
          <a:p>
            <a:pPr>
              <a:lnSpc>
                <a:spcPct val="130000"/>
              </a:lnSpc>
            </a:pPr>
            <a:r>
              <a:rPr lang="el-GR" sz="2400" dirty="0"/>
              <a:t>Μία ποσοτική δημοσκόπηση μπορεί να χρησιμοποιηθεί για την αναγνώριση ομάδων ερωτώμενων με ισχυρά αντικρουόμενες απόψεις για ένα θέμα</a:t>
            </a:r>
            <a:r>
              <a:rPr lang="en-US" sz="2400" dirty="0"/>
              <a:t> </a:t>
            </a:r>
          </a:p>
        </p:txBody>
      </p:sp>
    </p:spTree>
    <p:extLst>
      <p:ext uri="{BB962C8B-B14F-4D97-AF65-F5344CB8AC3E}">
        <p14:creationId xmlns:p14="http://schemas.microsoft.com/office/powerpoint/2010/main" val="1589950754"/>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11</TotalTime>
  <Words>943</Words>
  <Application>Microsoft Macintosh PowerPoint</Application>
  <PresentationFormat>On-screen Show (4:3)</PresentationFormat>
  <Paragraphs>83</Paragraphs>
  <Slides>11</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Apparat</vt:lpstr>
      <vt:lpstr>Arial</vt:lpstr>
      <vt:lpstr>Calibri</vt:lpstr>
      <vt:lpstr>Noto Sans Symbols</vt:lpstr>
      <vt:lpstr>Times New Roman</vt:lpstr>
      <vt:lpstr>508 Lecture</vt:lpstr>
      <vt:lpstr>1_508 Lecture</vt:lpstr>
      <vt:lpstr>Η Ερευνητική Μεθοδολογία στον Πραγματικό  Κόσμο </vt:lpstr>
      <vt:lpstr>Μαθησιακά αποτελέσματα κεφαλαίου</vt:lpstr>
      <vt:lpstr>Σύνοψη Μεικτών Μεθόδων Έρευνας</vt:lpstr>
      <vt:lpstr>Ορισμένες διαφορές μεταξύ ποσοτικών και ποιοτικών μεθόδων</vt:lpstr>
      <vt:lpstr>Πώς μπορούν να αναμειχθούν οι μέθοδοι</vt:lpstr>
      <vt:lpstr>Τα οφέλη των Μεικτών Μεθόδων </vt:lpstr>
      <vt:lpstr>Μοντέλα Μεικτών Μεθόδων </vt:lpstr>
      <vt:lpstr>Πρώτα Ποιοτικές και μετά Ποσοτικές Έρευνες</vt:lpstr>
      <vt:lpstr>Πρώτα Ποσοτικές και μετά Ποιοτικές Έρευνες</vt:lpstr>
      <vt:lpstr>Ποσοτικές και Ποιοτικές Έρευνες Παράλληλα</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2</cp:revision>
  <dcterms:created xsi:type="dcterms:W3CDTF">2023-09-07T06:31:43Z</dcterms:created>
  <dcterms:modified xsi:type="dcterms:W3CDTF">2023-09-07T06:43:42Z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