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3D17D9-B133-4C32-B6DC-280A47BF505C}"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l-GR"/>
        </a:p>
      </dgm:t>
    </dgm:pt>
    <dgm:pt modelId="{4746A565-DDF7-45D2-A5F3-7B3F3CD50415}">
      <dgm:prSet custT="1"/>
      <dgm:spPr>
        <a:solidFill>
          <a:schemeClr val="tx2">
            <a:lumMod val="40000"/>
            <a:lumOff val="60000"/>
            <a:alpha val="90000"/>
          </a:schemeClr>
        </a:solidFill>
      </dgm:spPr>
      <dgm:t>
        <a:bodyPr/>
        <a:lstStyle/>
        <a:p>
          <a:r>
            <a:rPr lang="el-GR" sz="1400" dirty="0"/>
            <a:t>α) Η καλλιέργεια και ανάπτυξη των γνωστικών και των νοητικών ικανοτήτων των μαθητών.</a:t>
          </a:r>
        </a:p>
      </dgm:t>
    </dgm:pt>
    <dgm:pt modelId="{E8CAD169-5A1C-44C5-A9F6-2D6AD7893179}" type="parTrans" cxnId="{820850DC-3A2D-48A4-8D8E-086A3FAED81D}">
      <dgm:prSet/>
      <dgm:spPr/>
      <dgm:t>
        <a:bodyPr/>
        <a:lstStyle/>
        <a:p>
          <a:endParaRPr lang="el-GR"/>
        </a:p>
      </dgm:t>
    </dgm:pt>
    <dgm:pt modelId="{871A425C-821C-422F-A103-A022D61E6DC1}" type="sibTrans" cxnId="{820850DC-3A2D-48A4-8D8E-086A3FAED81D}">
      <dgm:prSet/>
      <dgm:spPr/>
      <dgm:t>
        <a:bodyPr/>
        <a:lstStyle/>
        <a:p>
          <a:endParaRPr lang="el-GR"/>
        </a:p>
      </dgm:t>
    </dgm:pt>
    <dgm:pt modelId="{01ECC42A-3A89-4D16-837F-4306EC3F6884}">
      <dgm:prSet custT="1"/>
      <dgm:spPr>
        <a:solidFill>
          <a:schemeClr val="accent4">
            <a:lumMod val="60000"/>
            <a:lumOff val="40000"/>
            <a:alpha val="90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l-GR" sz="1400" dirty="0"/>
            <a:t>β) Η συναισθηματική καλλιέργεια για την αποδοχή αρχών που θα στηρίξουν τις αξίες τους και θα επηρεάσουν τη συμπεριφορά τους, ώστε να διαμορφώσουν θετική στάση για τη ζωή και την κοινωνία.</a:t>
          </a:r>
        </a:p>
      </dgm:t>
    </dgm:pt>
    <dgm:pt modelId="{C390CBCB-1F87-4650-BADB-8F4AB288B718}" type="parTrans" cxnId="{AE0AF9A3-BE66-46F2-BE39-5AFDFC4AE4B4}">
      <dgm:prSet/>
      <dgm:spPr/>
      <dgm:t>
        <a:bodyPr/>
        <a:lstStyle/>
        <a:p>
          <a:endParaRPr lang="el-GR"/>
        </a:p>
      </dgm:t>
    </dgm:pt>
    <dgm:pt modelId="{ACAC5ECC-362D-49A9-A96A-A141F363F34C}" type="sibTrans" cxnId="{AE0AF9A3-BE66-46F2-BE39-5AFDFC4AE4B4}">
      <dgm:prSet/>
      <dgm:spPr/>
      <dgm:t>
        <a:bodyPr/>
        <a:lstStyle/>
        <a:p>
          <a:endParaRPr lang="el-GR"/>
        </a:p>
      </dgm:t>
    </dgm:pt>
    <dgm:pt modelId="{5C6CA35E-676F-44A8-A107-6E1805CDD507}">
      <dgm:prSet custT="1"/>
      <dgm:spPr>
        <a:solidFill>
          <a:schemeClr val="accent3">
            <a:lumMod val="75000"/>
            <a:alpha val="90000"/>
          </a:schemeClr>
        </a:solidFill>
      </dgm:spPr>
      <dgm:t>
        <a:bodyPr/>
        <a:lstStyle/>
        <a:p>
          <a:r>
            <a:rPr lang="el-GR" sz="1400" dirty="0"/>
            <a:t>γ) Η καλλιέργεια και διεύρυνση των ψυχοκινητικών ικανοτήτων του μαθητή για την απόκτηση δεξιοτήτων και την ομαλή ένταξή του στην κοινωνία.</a:t>
          </a:r>
        </a:p>
      </dgm:t>
    </dgm:pt>
    <dgm:pt modelId="{068DB1FD-2555-41E9-B405-7196FDF9F4AD}" type="parTrans" cxnId="{4C24B965-C620-4EEF-8A9D-9845CD68C7E3}">
      <dgm:prSet/>
      <dgm:spPr/>
      <dgm:t>
        <a:bodyPr/>
        <a:lstStyle/>
        <a:p>
          <a:endParaRPr lang="el-GR"/>
        </a:p>
      </dgm:t>
    </dgm:pt>
    <dgm:pt modelId="{E3ED74FE-4929-4FE5-A479-54373C926AEA}" type="sibTrans" cxnId="{4C24B965-C620-4EEF-8A9D-9845CD68C7E3}">
      <dgm:prSet/>
      <dgm:spPr/>
      <dgm:t>
        <a:bodyPr/>
        <a:lstStyle/>
        <a:p>
          <a:endParaRPr lang="el-GR"/>
        </a:p>
      </dgm:t>
    </dgm:pt>
    <dgm:pt modelId="{8F8FAF50-B0E2-4A00-B443-547D1A34113A}">
      <dgm:prSet custT="1"/>
      <dgm:spPr>
        <a:solidFill>
          <a:schemeClr val="accent3">
            <a:lumMod val="60000"/>
            <a:lumOff val="40000"/>
            <a:alpha val="90000"/>
          </a:schemeClr>
        </a:solidFill>
        <a:ln>
          <a:solidFill>
            <a:schemeClr val="accent3">
              <a:lumMod val="60000"/>
              <a:lumOff val="40000"/>
            </a:schemeClr>
          </a:solidFill>
        </a:ln>
      </dgm:spPr>
      <dgm:t>
        <a:bodyPr/>
        <a:lstStyle/>
        <a:p>
          <a:r>
            <a:rPr lang="el-GR" sz="1600" dirty="0"/>
            <a:t>Ο Σύλλογος των Διδασκόντων κάθε σχολικής μονάδας έχει την ευθύνη να υλοποιεί τους σκοπούς και τους στόχους της εκπαίδευσης με συγκεκριμένες εκπαιδευτικές δραστηριότητες. Στο έργο του σχολείου περιλαμβάνονται τρεις κυρίως εκπαιδευτικοί σκοποί.</a:t>
          </a:r>
        </a:p>
      </dgm:t>
    </dgm:pt>
    <dgm:pt modelId="{7801C9AB-8FF8-47F3-B460-28834222F3FC}" type="sibTrans" cxnId="{1594D534-74B4-42EC-B032-E79CC160A04B}">
      <dgm:prSet/>
      <dgm:spPr/>
      <dgm:t>
        <a:bodyPr/>
        <a:lstStyle/>
        <a:p>
          <a:endParaRPr lang="el-GR"/>
        </a:p>
      </dgm:t>
    </dgm:pt>
    <dgm:pt modelId="{F70886D3-2B38-448D-B3A0-77E942DFF731}" type="parTrans" cxnId="{1594D534-74B4-42EC-B032-E79CC160A04B}">
      <dgm:prSet/>
      <dgm:spPr/>
      <dgm:t>
        <a:bodyPr/>
        <a:lstStyle/>
        <a:p>
          <a:endParaRPr lang="el-GR"/>
        </a:p>
      </dgm:t>
    </dgm:pt>
    <dgm:pt modelId="{6317C04F-FB56-44AB-8B46-C08304F502E0}" type="pres">
      <dgm:prSet presAssocID="{6B3D17D9-B133-4C32-B6DC-280A47BF505C}" presName="compositeShape" presStyleCnt="0">
        <dgm:presLayoutVars>
          <dgm:dir/>
          <dgm:resizeHandles/>
        </dgm:presLayoutVars>
      </dgm:prSet>
      <dgm:spPr/>
      <dgm:t>
        <a:bodyPr/>
        <a:lstStyle/>
        <a:p>
          <a:endParaRPr lang="el-GR"/>
        </a:p>
      </dgm:t>
    </dgm:pt>
    <dgm:pt modelId="{A026BE46-006E-488B-8CA1-58D051F6A88C}" type="pres">
      <dgm:prSet presAssocID="{6B3D17D9-B133-4C32-B6DC-280A47BF505C}" presName="pyramid" presStyleLbl="node1" presStyleIdx="0" presStyleCnt="1" custAng="0" custScaleX="178131" custScaleY="100000" custLinFactNeighborX="-32589" custLinFactNeighborY="-5900"/>
      <dgm:spPr>
        <a:solidFill>
          <a:schemeClr val="accent3">
            <a:lumMod val="60000"/>
            <a:lumOff val="40000"/>
          </a:schemeClr>
        </a:solidFill>
      </dgm:spPr>
    </dgm:pt>
    <dgm:pt modelId="{7735DC41-D87D-4516-AFB5-D3A6D26DC72D}" type="pres">
      <dgm:prSet presAssocID="{6B3D17D9-B133-4C32-B6DC-280A47BF505C}" presName="theList" presStyleCnt="0"/>
      <dgm:spPr/>
    </dgm:pt>
    <dgm:pt modelId="{3B82C539-483C-4A73-8780-F704CF8543BB}" type="pres">
      <dgm:prSet presAssocID="{4746A565-DDF7-45D2-A5F3-7B3F3CD50415}" presName="aNode" presStyleLbl="fgAcc1" presStyleIdx="0" presStyleCnt="4" custScaleX="154782" custScaleY="1192395" custLinFactY="-147449" custLinFactNeighborX="46" custLinFactNeighborY="-200000">
        <dgm:presLayoutVars>
          <dgm:bulletEnabled val="1"/>
        </dgm:presLayoutVars>
      </dgm:prSet>
      <dgm:spPr/>
      <dgm:t>
        <a:bodyPr/>
        <a:lstStyle/>
        <a:p>
          <a:endParaRPr lang="el-GR"/>
        </a:p>
      </dgm:t>
    </dgm:pt>
    <dgm:pt modelId="{EF093376-62BD-4BFD-806F-04CB1B25488D}" type="pres">
      <dgm:prSet presAssocID="{4746A565-DDF7-45D2-A5F3-7B3F3CD50415}" presName="aSpace" presStyleCnt="0"/>
      <dgm:spPr/>
    </dgm:pt>
    <dgm:pt modelId="{F7CACB2C-0214-46E4-B82B-9920AAA5FD39}" type="pres">
      <dgm:prSet presAssocID="{01ECC42A-3A89-4D16-837F-4306EC3F6884}" presName="aNode" presStyleLbl="fgAcc1" presStyleIdx="1" presStyleCnt="4" custAng="0" custScaleX="169280" custScaleY="1196786" custLinFactY="85103" custLinFactNeighborX="30859" custLinFactNeighborY="100000">
        <dgm:presLayoutVars>
          <dgm:bulletEnabled val="1"/>
        </dgm:presLayoutVars>
      </dgm:prSet>
      <dgm:spPr/>
      <dgm:t>
        <a:bodyPr/>
        <a:lstStyle/>
        <a:p>
          <a:endParaRPr lang="el-GR"/>
        </a:p>
      </dgm:t>
    </dgm:pt>
    <dgm:pt modelId="{00880D64-FD09-444F-9AA0-3FDC77A668EB}" type="pres">
      <dgm:prSet presAssocID="{01ECC42A-3A89-4D16-837F-4306EC3F6884}" presName="aSpace" presStyleCnt="0"/>
      <dgm:spPr/>
    </dgm:pt>
    <dgm:pt modelId="{5187E36A-D0A8-4987-AAA6-A4A870B559D3}" type="pres">
      <dgm:prSet presAssocID="{5C6CA35E-676F-44A8-A107-6E1805CDD507}" presName="aNode" presStyleLbl="fgAcc1" presStyleIdx="2" presStyleCnt="4" custScaleX="147989" custScaleY="1326058" custLinFactY="364283" custLinFactNeighborX="58765" custLinFactNeighborY="400000">
        <dgm:presLayoutVars>
          <dgm:bulletEnabled val="1"/>
        </dgm:presLayoutVars>
      </dgm:prSet>
      <dgm:spPr/>
      <dgm:t>
        <a:bodyPr/>
        <a:lstStyle/>
        <a:p>
          <a:endParaRPr lang="el-GR"/>
        </a:p>
      </dgm:t>
    </dgm:pt>
    <dgm:pt modelId="{26577F0D-AFD2-4086-B741-E5DB1360F0A7}" type="pres">
      <dgm:prSet presAssocID="{5C6CA35E-676F-44A8-A107-6E1805CDD507}" presName="aSpace" presStyleCnt="0"/>
      <dgm:spPr/>
    </dgm:pt>
    <dgm:pt modelId="{9AD4199D-58FF-4420-B6AA-938214620CDD}" type="pres">
      <dgm:prSet presAssocID="{8F8FAF50-B0E2-4A00-B443-547D1A34113A}" presName="aNode" presStyleLbl="fgAcc1" presStyleIdx="3" presStyleCnt="4" custAng="0" custScaleX="88993" custScaleY="75843" custLinFactX="-1518" custLinFactY="-1200000" custLinFactNeighborX="-100000" custLinFactNeighborY="-1260250">
        <dgm:presLayoutVars>
          <dgm:bulletEnabled val="1"/>
        </dgm:presLayoutVars>
      </dgm:prSet>
      <dgm:spPr/>
      <dgm:t>
        <a:bodyPr/>
        <a:lstStyle/>
        <a:p>
          <a:endParaRPr lang="el-GR"/>
        </a:p>
      </dgm:t>
    </dgm:pt>
    <dgm:pt modelId="{B7CA9143-5A4D-4098-9A45-552D104232CE}" type="pres">
      <dgm:prSet presAssocID="{8F8FAF50-B0E2-4A00-B443-547D1A34113A}" presName="aSpace" presStyleCnt="0"/>
      <dgm:spPr/>
    </dgm:pt>
  </dgm:ptLst>
  <dgm:cxnLst>
    <dgm:cxn modelId="{4C24B965-C620-4EEF-8A9D-9845CD68C7E3}" srcId="{6B3D17D9-B133-4C32-B6DC-280A47BF505C}" destId="{5C6CA35E-676F-44A8-A107-6E1805CDD507}" srcOrd="2" destOrd="0" parTransId="{068DB1FD-2555-41E9-B405-7196FDF9F4AD}" sibTransId="{E3ED74FE-4929-4FE5-A479-54373C926AEA}"/>
    <dgm:cxn modelId="{1594D534-74B4-42EC-B032-E79CC160A04B}" srcId="{6B3D17D9-B133-4C32-B6DC-280A47BF505C}" destId="{8F8FAF50-B0E2-4A00-B443-547D1A34113A}" srcOrd="3" destOrd="0" parTransId="{F70886D3-2B38-448D-B3A0-77E942DFF731}" sibTransId="{7801C9AB-8FF8-47F3-B460-28834222F3FC}"/>
    <dgm:cxn modelId="{69650B2F-EDCE-47FA-92A1-007C2C35B30A}" type="presOf" srcId="{4746A565-DDF7-45D2-A5F3-7B3F3CD50415}" destId="{3B82C539-483C-4A73-8780-F704CF8543BB}" srcOrd="0" destOrd="0" presId="urn:microsoft.com/office/officeart/2005/8/layout/pyramid2"/>
    <dgm:cxn modelId="{AE0AF9A3-BE66-46F2-BE39-5AFDFC4AE4B4}" srcId="{6B3D17D9-B133-4C32-B6DC-280A47BF505C}" destId="{01ECC42A-3A89-4D16-837F-4306EC3F6884}" srcOrd="1" destOrd="0" parTransId="{C390CBCB-1F87-4650-BADB-8F4AB288B718}" sibTransId="{ACAC5ECC-362D-49A9-A96A-A141F363F34C}"/>
    <dgm:cxn modelId="{820850DC-3A2D-48A4-8D8E-086A3FAED81D}" srcId="{6B3D17D9-B133-4C32-B6DC-280A47BF505C}" destId="{4746A565-DDF7-45D2-A5F3-7B3F3CD50415}" srcOrd="0" destOrd="0" parTransId="{E8CAD169-5A1C-44C5-A9F6-2D6AD7893179}" sibTransId="{871A425C-821C-422F-A103-A022D61E6DC1}"/>
    <dgm:cxn modelId="{630D07D2-53FC-4503-8BE8-5BF2B2662EF2}" type="presOf" srcId="{5C6CA35E-676F-44A8-A107-6E1805CDD507}" destId="{5187E36A-D0A8-4987-AAA6-A4A870B559D3}" srcOrd="0" destOrd="0" presId="urn:microsoft.com/office/officeart/2005/8/layout/pyramid2"/>
    <dgm:cxn modelId="{3C9DB8C5-048A-44EE-9293-635109D9FDEE}" type="presOf" srcId="{8F8FAF50-B0E2-4A00-B443-547D1A34113A}" destId="{9AD4199D-58FF-4420-B6AA-938214620CDD}" srcOrd="0" destOrd="0" presId="urn:microsoft.com/office/officeart/2005/8/layout/pyramid2"/>
    <dgm:cxn modelId="{320E3AF4-3AD4-4F54-98AC-3D2954C46994}" type="presOf" srcId="{6B3D17D9-B133-4C32-B6DC-280A47BF505C}" destId="{6317C04F-FB56-44AB-8B46-C08304F502E0}" srcOrd="0" destOrd="0" presId="urn:microsoft.com/office/officeart/2005/8/layout/pyramid2"/>
    <dgm:cxn modelId="{A529008C-2D5A-4CD0-BC98-3DAC1EA44EE1}" type="presOf" srcId="{01ECC42A-3A89-4D16-837F-4306EC3F6884}" destId="{F7CACB2C-0214-46E4-B82B-9920AAA5FD39}" srcOrd="0" destOrd="0" presId="urn:microsoft.com/office/officeart/2005/8/layout/pyramid2"/>
    <dgm:cxn modelId="{BC3AFED6-9E18-4569-9B07-E9DBBCC5240D}" type="presParOf" srcId="{6317C04F-FB56-44AB-8B46-C08304F502E0}" destId="{A026BE46-006E-488B-8CA1-58D051F6A88C}" srcOrd="0" destOrd="0" presId="urn:microsoft.com/office/officeart/2005/8/layout/pyramid2"/>
    <dgm:cxn modelId="{6FC53954-0BC0-40FF-B953-DA294321F06D}" type="presParOf" srcId="{6317C04F-FB56-44AB-8B46-C08304F502E0}" destId="{7735DC41-D87D-4516-AFB5-D3A6D26DC72D}" srcOrd="1" destOrd="0" presId="urn:microsoft.com/office/officeart/2005/8/layout/pyramid2"/>
    <dgm:cxn modelId="{034E20A5-A9AA-4408-9A95-B65C2D19F5AA}" type="presParOf" srcId="{7735DC41-D87D-4516-AFB5-D3A6D26DC72D}" destId="{3B82C539-483C-4A73-8780-F704CF8543BB}" srcOrd="0" destOrd="0" presId="urn:microsoft.com/office/officeart/2005/8/layout/pyramid2"/>
    <dgm:cxn modelId="{36615946-9440-443D-887A-E59A53DC9A12}" type="presParOf" srcId="{7735DC41-D87D-4516-AFB5-D3A6D26DC72D}" destId="{EF093376-62BD-4BFD-806F-04CB1B25488D}" srcOrd="1" destOrd="0" presId="urn:microsoft.com/office/officeart/2005/8/layout/pyramid2"/>
    <dgm:cxn modelId="{55363BEA-2396-4E2F-96D6-E44CEADC2ED5}" type="presParOf" srcId="{7735DC41-D87D-4516-AFB5-D3A6D26DC72D}" destId="{F7CACB2C-0214-46E4-B82B-9920AAA5FD39}" srcOrd="2" destOrd="0" presId="urn:microsoft.com/office/officeart/2005/8/layout/pyramid2"/>
    <dgm:cxn modelId="{5B052CFD-54D3-4881-BAFC-47FC4DCC300B}" type="presParOf" srcId="{7735DC41-D87D-4516-AFB5-D3A6D26DC72D}" destId="{00880D64-FD09-444F-9AA0-3FDC77A668EB}" srcOrd="3" destOrd="0" presId="urn:microsoft.com/office/officeart/2005/8/layout/pyramid2"/>
    <dgm:cxn modelId="{873F5693-A4B6-4C01-9F3C-8F4E2D76E02A}" type="presParOf" srcId="{7735DC41-D87D-4516-AFB5-D3A6D26DC72D}" destId="{5187E36A-D0A8-4987-AAA6-A4A870B559D3}" srcOrd="4" destOrd="0" presId="urn:microsoft.com/office/officeart/2005/8/layout/pyramid2"/>
    <dgm:cxn modelId="{972D846A-16BE-4C37-A31A-97657FC95B34}" type="presParOf" srcId="{7735DC41-D87D-4516-AFB5-D3A6D26DC72D}" destId="{26577F0D-AFD2-4086-B741-E5DB1360F0A7}" srcOrd="5" destOrd="0" presId="urn:microsoft.com/office/officeart/2005/8/layout/pyramid2"/>
    <dgm:cxn modelId="{5625220E-6137-425C-BA39-3B3BCE3BEA0D}" type="presParOf" srcId="{7735DC41-D87D-4516-AFB5-D3A6D26DC72D}" destId="{9AD4199D-58FF-4420-B6AA-938214620CDD}" srcOrd="6" destOrd="0" presId="urn:microsoft.com/office/officeart/2005/8/layout/pyramid2"/>
    <dgm:cxn modelId="{A7F8237B-797F-4E5B-B0F6-BD7CB21863AD}" type="presParOf" srcId="{7735DC41-D87D-4516-AFB5-D3A6D26DC72D}" destId="{B7CA9143-5A4D-4098-9A45-552D104232CE}"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A4F489-94A5-45D1-BDA9-68F4D3B45BC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l-GR"/>
        </a:p>
      </dgm:t>
    </dgm:pt>
    <dgm:pt modelId="{8FF4933E-2A68-4B4C-8238-4ABD759FA63A}">
      <dgm:prSet phldrT="[Text]" custT="1"/>
      <dgm:spPr>
        <a:solidFill>
          <a:schemeClr val="tx2">
            <a:lumMod val="40000"/>
            <a:lumOff val="60000"/>
          </a:schemeClr>
        </a:solidFill>
      </dgm:spPr>
      <dgm:t>
        <a:bodyPr/>
        <a:lstStyle/>
        <a:p>
          <a:r>
            <a:rPr lang="el-GR" sz="2500" dirty="0">
              <a:solidFill>
                <a:schemeClr val="tx1"/>
              </a:solidFill>
            </a:rPr>
            <a:t>ΠΡΟΓΡΑΜΜΑΤΙΣΜΟΣ - ΑΞΙΟΛΟΓΗΣΗ</a:t>
          </a:r>
        </a:p>
        <a:p>
          <a:r>
            <a:rPr lang="el-GR" sz="2000" dirty="0"/>
            <a:t>α) Να προγραμματίζει και να οργανώνει το έργο του, να το παρακολουθεί και να </a:t>
          </a:r>
          <a:r>
            <a:rPr lang="el-GR" sz="2000" b="1" u="sng" dirty="0"/>
            <a:t>το αξιολογεί.</a:t>
          </a:r>
        </a:p>
      </dgm:t>
    </dgm:pt>
    <dgm:pt modelId="{CD09D790-3AB9-4217-BDE7-AA21C8723E73}" type="parTrans" cxnId="{3A40757E-55F4-4188-B272-B6532259E4EE}">
      <dgm:prSet/>
      <dgm:spPr/>
      <dgm:t>
        <a:bodyPr/>
        <a:lstStyle/>
        <a:p>
          <a:endParaRPr lang="el-GR"/>
        </a:p>
      </dgm:t>
    </dgm:pt>
    <dgm:pt modelId="{463E121E-E27A-4929-A48F-4699BCCCC6EB}" type="sibTrans" cxnId="{3A40757E-55F4-4188-B272-B6532259E4EE}">
      <dgm:prSet/>
      <dgm:spPr/>
      <dgm:t>
        <a:bodyPr/>
        <a:lstStyle/>
        <a:p>
          <a:endParaRPr lang="el-GR"/>
        </a:p>
      </dgm:t>
    </dgm:pt>
    <dgm:pt modelId="{E86A84A1-4DA5-4E94-8236-5C48313E99DD}">
      <dgm:prSet phldrT="[Text]" custT="1"/>
      <dgm:spPr>
        <a:solidFill>
          <a:schemeClr val="accent5">
            <a:lumMod val="60000"/>
            <a:lumOff val="40000"/>
          </a:schemeClr>
        </a:solidFill>
      </dgm:spPr>
      <dgm:t>
        <a:bodyPr/>
        <a:lstStyle/>
        <a:p>
          <a:r>
            <a:rPr lang="el-GR" sz="2400" kern="1200" dirty="0">
              <a:solidFill>
                <a:prstClr val="black"/>
              </a:solidFill>
              <a:latin typeface="Trebuchet MS" panose="020B0603020202020204"/>
              <a:ea typeface="+mn-ea"/>
              <a:cs typeface="+mn-cs"/>
            </a:rPr>
            <a:t>ΕΠΙΜΟΡΦΩΣΗ</a:t>
          </a:r>
        </a:p>
        <a:p>
          <a:r>
            <a:rPr lang="el-GR" sz="2000" kern="1200" dirty="0"/>
            <a:t>β) Να εξασφαλίζει τις προϋποθέσεις, ώστε τα μέλη του να επιμορφώνονται διαρκώς, να ανανεώνουν τις γνώσεις τους στον επιστημονικό τους τομέα και στις επιστήμες της αγωγής (ψυχοπαιδαγωγική και διδακτική κατάρτιση), για να είναι πιο αποτελεσματικοί στο έργο τους. </a:t>
          </a:r>
        </a:p>
      </dgm:t>
    </dgm:pt>
    <dgm:pt modelId="{3C637C2D-85A1-4D48-BF7E-B58AEAD8E84A}" type="parTrans" cxnId="{B427B6BF-CC0B-4F82-AFA6-A48D2C9D6FFD}">
      <dgm:prSet/>
      <dgm:spPr/>
      <dgm:t>
        <a:bodyPr/>
        <a:lstStyle/>
        <a:p>
          <a:endParaRPr lang="el-GR"/>
        </a:p>
      </dgm:t>
    </dgm:pt>
    <dgm:pt modelId="{51373C7F-8BC0-4566-AFF2-23A04F83A58D}" type="sibTrans" cxnId="{B427B6BF-CC0B-4F82-AFA6-A48D2C9D6FFD}">
      <dgm:prSet/>
      <dgm:spPr/>
      <dgm:t>
        <a:bodyPr/>
        <a:lstStyle/>
        <a:p>
          <a:endParaRPr lang="el-GR"/>
        </a:p>
      </dgm:t>
    </dgm:pt>
    <dgm:pt modelId="{DBCB80CA-64BB-4331-83C1-76424F38847E}">
      <dgm:prSet phldrT="[Text]" custT="1"/>
      <dgm:spPr>
        <a:solidFill>
          <a:schemeClr val="accent3">
            <a:lumMod val="75000"/>
          </a:schemeClr>
        </a:solidFill>
      </dgm:spPr>
      <dgm:t>
        <a:bodyPr/>
        <a:lstStyle/>
        <a:p>
          <a:pPr marL="0" lvl="0" indent="0" algn="ctr" defTabSz="711200">
            <a:lnSpc>
              <a:spcPct val="90000"/>
            </a:lnSpc>
            <a:spcBef>
              <a:spcPct val="0"/>
            </a:spcBef>
            <a:spcAft>
              <a:spcPts val="0"/>
            </a:spcAft>
            <a:buNone/>
          </a:pPr>
          <a:r>
            <a:rPr lang="el-GR" sz="2400" kern="1200" dirty="0">
              <a:solidFill>
                <a:prstClr val="black"/>
              </a:solidFill>
              <a:latin typeface="Trebuchet MS" panose="020B0603020202020204"/>
              <a:ea typeface="+mn-ea"/>
              <a:cs typeface="+mn-cs"/>
            </a:rPr>
            <a:t>ΠΑΡΕΜΒΑΣΗ</a:t>
          </a:r>
        </a:p>
        <a:p>
          <a:pPr marL="0" lvl="0" algn="ctr" defTabSz="711200">
            <a:lnSpc>
              <a:spcPct val="90000"/>
            </a:lnSpc>
            <a:spcBef>
              <a:spcPct val="0"/>
            </a:spcBef>
            <a:spcAft>
              <a:spcPts val="0"/>
            </a:spcAft>
            <a:buNone/>
          </a:pPr>
          <a:r>
            <a:rPr lang="el-GR" sz="2000" kern="1200" dirty="0">
              <a:solidFill>
                <a:prstClr val="white"/>
              </a:solidFill>
              <a:latin typeface="Trebuchet MS" panose="020B0603020202020204"/>
              <a:ea typeface="+mn-ea"/>
              <a:cs typeface="+mn-cs"/>
            </a:rPr>
            <a:t>γ) Να </a:t>
          </a:r>
          <a:r>
            <a:rPr lang="el-GR" sz="2000" kern="1200" dirty="0"/>
            <a:t>παρεμβαίνει σε περιπτώσεις φαινομένων σχολικής αποτυχίας και διαρροής των μαθητών, εφαρμόζοντας κατάλληλα αντισταθμιστικά εκπαιδευτικά προγράμματα για την αποτελεσματική αντιμετώπισή τους</a:t>
          </a:r>
          <a:r>
            <a:rPr lang="el-GR" sz="1600" kern="1200" dirty="0"/>
            <a:t>.</a:t>
          </a:r>
        </a:p>
        <a:p>
          <a:pPr marL="0" lvl="0" algn="ctr" defTabSz="711200">
            <a:lnSpc>
              <a:spcPct val="90000"/>
            </a:lnSpc>
            <a:spcBef>
              <a:spcPct val="0"/>
            </a:spcBef>
            <a:spcAft>
              <a:spcPct val="35000"/>
            </a:spcAft>
            <a:buNone/>
          </a:pPr>
          <a:endParaRPr lang="el-GR" sz="1600" kern="1200" dirty="0"/>
        </a:p>
        <a:p>
          <a:pPr marL="0" lvl="0" algn="ctr" defTabSz="711200">
            <a:lnSpc>
              <a:spcPct val="90000"/>
            </a:lnSpc>
            <a:spcBef>
              <a:spcPct val="0"/>
            </a:spcBef>
            <a:spcAft>
              <a:spcPct val="35000"/>
            </a:spcAft>
            <a:buNone/>
          </a:pPr>
          <a:endParaRPr lang="el-GR" sz="1600" kern="1200" dirty="0"/>
        </a:p>
      </dgm:t>
    </dgm:pt>
    <dgm:pt modelId="{3EF28574-4443-4D66-B671-184428BDEF3B}" type="parTrans" cxnId="{AAF68324-F18B-4E47-ACE6-B3A993471354}">
      <dgm:prSet/>
      <dgm:spPr/>
      <dgm:t>
        <a:bodyPr/>
        <a:lstStyle/>
        <a:p>
          <a:endParaRPr lang="el-GR"/>
        </a:p>
      </dgm:t>
    </dgm:pt>
    <dgm:pt modelId="{0B130678-884A-41A2-9961-5269DAD3EEF2}" type="sibTrans" cxnId="{AAF68324-F18B-4E47-ACE6-B3A993471354}">
      <dgm:prSet/>
      <dgm:spPr/>
      <dgm:t>
        <a:bodyPr/>
        <a:lstStyle/>
        <a:p>
          <a:endParaRPr lang="el-GR"/>
        </a:p>
      </dgm:t>
    </dgm:pt>
    <dgm:pt modelId="{3DD3535A-E6D4-440F-A310-08F084CFD9AF}">
      <dgm:prSet phldrT="[Text]" custT="1"/>
      <dgm:spPr>
        <a:solidFill>
          <a:srgbClr val="FFC000"/>
        </a:solidFill>
      </dgm:spPr>
      <dgm:t>
        <a:bodyPr/>
        <a:lstStyle/>
        <a:p>
          <a:pPr marL="0" marR="0" lvl="0" indent="0" algn="ctr" defTabSz="711200" eaLnBrk="1" fontAlgn="auto" latinLnBrk="0" hangingPunct="1">
            <a:lnSpc>
              <a:spcPct val="90000"/>
            </a:lnSpc>
            <a:spcBef>
              <a:spcPts val="0"/>
            </a:spcBef>
            <a:spcAft>
              <a:spcPts val="0"/>
            </a:spcAft>
            <a:buClrTx/>
            <a:buSzTx/>
            <a:buFontTx/>
            <a:buNone/>
            <a:tabLst/>
            <a:defRPr/>
          </a:pPr>
          <a:r>
            <a:rPr lang="el-GR" sz="2400" kern="1200" dirty="0">
              <a:solidFill>
                <a:prstClr val="black"/>
              </a:solidFill>
              <a:latin typeface="Trebuchet MS" panose="020B0603020202020204"/>
              <a:ea typeface="+mn-ea"/>
              <a:cs typeface="+mn-cs"/>
            </a:rPr>
            <a:t>ΧΡΗΣΗ ΕΠΟΠΤΙΚΩΝ ΚΑΙ ΤΠΕ</a:t>
          </a:r>
        </a:p>
        <a:p>
          <a:pPr marL="0" marR="0" lvl="0" indent="0" algn="ctr" defTabSz="914400" eaLnBrk="1" fontAlgn="auto" latinLnBrk="0" hangingPunct="1">
            <a:lnSpc>
              <a:spcPct val="100000"/>
            </a:lnSpc>
            <a:spcBef>
              <a:spcPts val="0"/>
            </a:spcBef>
            <a:spcAft>
              <a:spcPts val="0"/>
            </a:spcAft>
            <a:buClrTx/>
            <a:buSzTx/>
            <a:buFontTx/>
            <a:buNone/>
            <a:tabLst/>
            <a:defRPr/>
          </a:pPr>
          <a:r>
            <a:rPr lang="el-GR" sz="2000" kern="1200" dirty="0"/>
            <a:t>δ) Να ανανεώνει και να αξιοποιεί τα διατιθέμενα εποπτικά μέσα και τη σύγχρονη τεχνολογία στη διδακτική πράξη για την αποτελεσματικότερη άσκηση του εκπαιδευτικού έργου.</a:t>
          </a:r>
          <a:endParaRPr lang="el-GR" sz="2000" kern="1200" dirty="0">
            <a:effectLst/>
          </a:endParaRPr>
        </a:p>
        <a:p>
          <a:pPr lvl="0" algn="ctr" defTabSz="488950">
            <a:lnSpc>
              <a:spcPct val="90000"/>
            </a:lnSpc>
            <a:spcBef>
              <a:spcPct val="0"/>
            </a:spcBef>
            <a:spcAft>
              <a:spcPct val="35000"/>
            </a:spcAft>
          </a:pPr>
          <a:endParaRPr lang="el-GR" sz="1800" kern="1200" dirty="0"/>
        </a:p>
      </dgm:t>
    </dgm:pt>
    <dgm:pt modelId="{A039171D-5CE1-453E-9070-37D4D57254C9}" type="parTrans" cxnId="{ABDB9388-7407-4C3D-B7B9-CEBB0035AAA6}">
      <dgm:prSet/>
      <dgm:spPr/>
      <dgm:t>
        <a:bodyPr/>
        <a:lstStyle/>
        <a:p>
          <a:endParaRPr lang="el-GR"/>
        </a:p>
      </dgm:t>
    </dgm:pt>
    <dgm:pt modelId="{C1083D1E-9837-4D8C-B93F-CCFD0E36452A}" type="sibTrans" cxnId="{ABDB9388-7407-4C3D-B7B9-CEBB0035AAA6}">
      <dgm:prSet/>
      <dgm:spPr/>
      <dgm:t>
        <a:bodyPr/>
        <a:lstStyle/>
        <a:p>
          <a:endParaRPr lang="el-GR"/>
        </a:p>
      </dgm:t>
    </dgm:pt>
    <dgm:pt modelId="{976B0D16-3CB9-448C-A369-5964538A8540}" type="pres">
      <dgm:prSet presAssocID="{20A4F489-94A5-45D1-BDA9-68F4D3B45BC1}" presName="diagram" presStyleCnt="0">
        <dgm:presLayoutVars>
          <dgm:dir/>
          <dgm:resizeHandles val="exact"/>
        </dgm:presLayoutVars>
      </dgm:prSet>
      <dgm:spPr/>
      <dgm:t>
        <a:bodyPr/>
        <a:lstStyle/>
        <a:p>
          <a:endParaRPr lang="el-GR"/>
        </a:p>
      </dgm:t>
    </dgm:pt>
    <dgm:pt modelId="{581365BC-7896-4070-8545-51AEDEF7BA90}" type="pres">
      <dgm:prSet presAssocID="{8FF4933E-2A68-4B4C-8238-4ABD759FA63A}" presName="node" presStyleLbl="node1" presStyleIdx="0" presStyleCnt="4" custScaleX="114590" custScaleY="168319" custLinFactNeighborX="-94" custLinFactNeighborY="-2899">
        <dgm:presLayoutVars>
          <dgm:bulletEnabled val="1"/>
        </dgm:presLayoutVars>
      </dgm:prSet>
      <dgm:spPr/>
      <dgm:t>
        <a:bodyPr/>
        <a:lstStyle/>
        <a:p>
          <a:endParaRPr lang="el-GR"/>
        </a:p>
      </dgm:t>
    </dgm:pt>
    <dgm:pt modelId="{4526A7C9-79BC-4AF5-928A-571867D7E81A}" type="pres">
      <dgm:prSet presAssocID="{463E121E-E27A-4929-A48F-4699BCCCC6EB}" presName="sibTrans" presStyleCnt="0"/>
      <dgm:spPr/>
    </dgm:pt>
    <dgm:pt modelId="{E9FF22ED-B74F-4F05-8FC9-7EDCD6A0FD2D}" type="pres">
      <dgm:prSet presAssocID="{E86A84A1-4DA5-4E94-8236-5C48313E99DD}" presName="node" presStyleLbl="node1" presStyleIdx="1" presStyleCnt="4" custScaleX="151735" custScaleY="181017" custLinFactNeighborX="-1060" custLinFactNeighborY="3450">
        <dgm:presLayoutVars>
          <dgm:bulletEnabled val="1"/>
        </dgm:presLayoutVars>
      </dgm:prSet>
      <dgm:spPr/>
      <dgm:t>
        <a:bodyPr/>
        <a:lstStyle/>
        <a:p>
          <a:endParaRPr lang="el-GR"/>
        </a:p>
      </dgm:t>
    </dgm:pt>
    <dgm:pt modelId="{73055556-0D4C-4615-A587-9C6504E356E9}" type="pres">
      <dgm:prSet presAssocID="{51373C7F-8BC0-4566-AFF2-23A04F83A58D}" presName="sibTrans" presStyleCnt="0"/>
      <dgm:spPr/>
    </dgm:pt>
    <dgm:pt modelId="{4049F245-CECB-48FE-BD14-43294BA13E4F}" type="pres">
      <dgm:prSet presAssocID="{DBCB80CA-64BB-4331-83C1-76424F38847E}" presName="node" presStyleLbl="node1" presStyleIdx="2" presStyleCnt="4" custScaleX="159154" custScaleY="176747" custLinFactNeighborX="-87" custLinFactNeighborY="1315">
        <dgm:presLayoutVars>
          <dgm:bulletEnabled val="1"/>
        </dgm:presLayoutVars>
      </dgm:prSet>
      <dgm:spPr/>
      <dgm:t>
        <a:bodyPr/>
        <a:lstStyle/>
        <a:p>
          <a:endParaRPr lang="el-GR"/>
        </a:p>
      </dgm:t>
    </dgm:pt>
    <dgm:pt modelId="{34D30B9A-4AAF-42CF-8AFA-610A02DA0A06}" type="pres">
      <dgm:prSet presAssocID="{0B130678-884A-41A2-9961-5269DAD3EEF2}" presName="sibTrans" presStyleCnt="0"/>
      <dgm:spPr/>
    </dgm:pt>
    <dgm:pt modelId="{53C5B0C1-6092-447F-98C6-1648CCF7D1FA}" type="pres">
      <dgm:prSet presAssocID="{3DD3535A-E6D4-440F-A310-08F084CFD9AF}" presName="node" presStyleLbl="node1" presStyleIdx="3" presStyleCnt="4" custScaleX="201072" custScaleY="137061" custLinFactNeighborX="-21709" custLinFactNeighborY="-8421">
        <dgm:presLayoutVars>
          <dgm:bulletEnabled val="1"/>
        </dgm:presLayoutVars>
      </dgm:prSet>
      <dgm:spPr/>
      <dgm:t>
        <a:bodyPr/>
        <a:lstStyle/>
        <a:p>
          <a:endParaRPr lang="el-GR"/>
        </a:p>
      </dgm:t>
    </dgm:pt>
  </dgm:ptLst>
  <dgm:cxnLst>
    <dgm:cxn modelId="{ABDB9388-7407-4C3D-B7B9-CEBB0035AAA6}" srcId="{20A4F489-94A5-45D1-BDA9-68F4D3B45BC1}" destId="{3DD3535A-E6D4-440F-A310-08F084CFD9AF}" srcOrd="3" destOrd="0" parTransId="{A039171D-5CE1-453E-9070-37D4D57254C9}" sibTransId="{C1083D1E-9837-4D8C-B93F-CCFD0E36452A}"/>
    <dgm:cxn modelId="{3A40757E-55F4-4188-B272-B6532259E4EE}" srcId="{20A4F489-94A5-45D1-BDA9-68F4D3B45BC1}" destId="{8FF4933E-2A68-4B4C-8238-4ABD759FA63A}" srcOrd="0" destOrd="0" parTransId="{CD09D790-3AB9-4217-BDE7-AA21C8723E73}" sibTransId="{463E121E-E27A-4929-A48F-4699BCCCC6EB}"/>
    <dgm:cxn modelId="{A85D3751-BC2E-4442-B35D-3563AB7DFE39}" type="presOf" srcId="{8FF4933E-2A68-4B4C-8238-4ABD759FA63A}" destId="{581365BC-7896-4070-8545-51AEDEF7BA90}" srcOrd="0" destOrd="0" presId="urn:microsoft.com/office/officeart/2005/8/layout/default"/>
    <dgm:cxn modelId="{B40F7C13-C4CD-44D5-A8A7-7C6FF56E6F89}" type="presOf" srcId="{20A4F489-94A5-45D1-BDA9-68F4D3B45BC1}" destId="{976B0D16-3CB9-448C-A369-5964538A8540}" srcOrd="0" destOrd="0" presId="urn:microsoft.com/office/officeart/2005/8/layout/default"/>
    <dgm:cxn modelId="{67DEF615-8B88-41BB-B22E-6020333D8F51}" type="presOf" srcId="{3DD3535A-E6D4-440F-A310-08F084CFD9AF}" destId="{53C5B0C1-6092-447F-98C6-1648CCF7D1FA}" srcOrd="0" destOrd="0" presId="urn:microsoft.com/office/officeart/2005/8/layout/default"/>
    <dgm:cxn modelId="{4F8C2E68-EE38-445B-AC63-3E2C31686D91}" type="presOf" srcId="{DBCB80CA-64BB-4331-83C1-76424F38847E}" destId="{4049F245-CECB-48FE-BD14-43294BA13E4F}" srcOrd="0" destOrd="0" presId="urn:microsoft.com/office/officeart/2005/8/layout/default"/>
    <dgm:cxn modelId="{A96E04B5-A523-4DDA-AA68-EC4B9B14FAA2}" type="presOf" srcId="{E86A84A1-4DA5-4E94-8236-5C48313E99DD}" destId="{E9FF22ED-B74F-4F05-8FC9-7EDCD6A0FD2D}" srcOrd="0" destOrd="0" presId="urn:microsoft.com/office/officeart/2005/8/layout/default"/>
    <dgm:cxn modelId="{B427B6BF-CC0B-4F82-AFA6-A48D2C9D6FFD}" srcId="{20A4F489-94A5-45D1-BDA9-68F4D3B45BC1}" destId="{E86A84A1-4DA5-4E94-8236-5C48313E99DD}" srcOrd="1" destOrd="0" parTransId="{3C637C2D-85A1-4D48-BF7E-B58AEAD8E84A}" sibTransId="{51373C7F-8BC0-4566-AFF2-23A04F83A58D}"/>
    <dgm:cxn modelId="{AAF68324-F18B-4E47-ACE6-B3A993471354}" srcId="{20A4F489-94A5-45D1-BDA9-68F4D3B45BC1}" destId="{DBCB80CA-64BB-4331-83C1-76424F38847E}" srcOrd="2" destOrd="0" parTransId="{3EF28574-4443-4D66-B671-184428BDEF3B}" sibTransId="{0B130678-884A-41A2-9961-5269DAD3EEF2}"/>
    <dgm:cxn modelId="{99C8FF5D-57DD-4743-94EC-4398636FA394}" type="presParOf" srcId="{976B0D16-3CB9-448C-A369-5964538A8540}" destId="{581365BC-7896-4070-8545-51AEDEF7BA90}" srcOrd="0" destOrd="0" presId="urn:microsoft.com/office/officeart/2005/8/layout/default"/>
    <dgm:cxn modelId="{E5DF3BF0-780D-4295-875C-7D48F953BAE0}" type="presParOf" srcId="{976B0D16-3CB9-448C-A369-5964538A8540}" destId="{4526A7C9-79BC-4AF5-928A-571867D7E81A}" srcOrd="1" destOrd="0" presId="urn:microsoft.com/office/officeart/2005/8/layout/default"/>
    <dgm:cxn modelId="{3749CBDC-D911-4D5B-A7DE-EE443D751CAB}" type="presParOf" srcId="{976B0D16-3CB9-448C-A369-5964538A8540}" destId="{E9FF22ED-B74F-4F05-8FC9-7EDCD6A0FD2D}" srcOrd="2" destOrd="0" presId="urn:microsoft.com/office/officeart/2005/8/layout/default"/>
    <dgm:cxn modelId="{1BD8C55D-90B7-4CA2-838B-C5C969FEB4F7}" type="presParOf" srcId="{976B0D16-3CB9-448C-A369-5964538A8540}" destId="{73055556-0D4C-4615-A587-9C6504E356E9}" srcOrd="3" destOrd="0" presId="urn:microsoft.com/office/officeart/2005/8/layout/default"/>
    <dgm:cxn modelId="{D834298F-FB40-47C8-B502-0C6E6477E94D}" type="presParOf" srcId="{976B0D16-3CB9-448C-A369-5964538A8540}" destId="{4049F245-CECB-48FE-BD14-43294BA13E4F}" srcOrd="4" destOrd="0" presId="urn:microsoft.com/office/officeart/2005/8/layout/default"/>
    <dgm:cxn modelId="{B6653CE8-F7D8-453E-8662-2F58767B541C}" type="presParOf" srcId="{976B0D16-3CB9-448C-A369-5964538A8540}" destId="{34D30B9A-4AAF-42CF-8AFA-610A02DA0A06}" srcOrd="5" destOrd="0" presId="urn:microsoft.com/office/officeart/2005/8/layout/default"/>
    <dgm:cxn modelId="{0303D090-7403-43FC-8218-A692826A2221}" type="presParOf" srcId="{976B0D16-3CB9-448C-A369-5964538A8540}" destId="{53C5B0C1-6092-447F-98C6-1648CCF7D1F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6BE46-006E-488B-8CA1-58D051F6A88C}">
      <dsp:nvSpPr>
        <dsp:cNvPr id="0" name=""/>
        <dsp:cNvSpPr/>
      </dsp:nvSpPr>
      <dsp:spPr>
        <a:xfrm>
          <a:off x="0" y="0"/>
          <a:ext cx="8205873" cy="4606651"/>
        </a:xfrm>
        <a:prstGeom prst="triangl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82C539-483C-4A73-8780-F704CF8543BB}">
      <dsp:nvSpPr>
        <dsp:cNvPr id="0" name=""/>
        <dsp:cNvSpPr/>
      </dsp:nvSpPr>
      <dsp:spPr>
        <a:xfrm>
          <a:off x="4759630" y="295427"/>
          <a:ext cx="4634673" cy="1143917"/>
        </a:xfrm>
        <a:prstGeom prst="roundRect">
          <a:avLst/>
        </a:prstGeom>
        <a:solidFill>
          <a:schemeClr val="tx2">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a:t>α) Η καλλιέργεια και ανάπτυξη των γνωστικών και των νοητικών ικανοτήτων των μαθητών.</a:t>
          </a:r>
        </a:p>
      </dsp:txBody>
      <dsp:txXfrm>
        <a:off x="4815471" y="351268"/>
        <a:ext cx="4522991" cy="1032235"/>
      </dsp:txXfrm>
    </dsp:sp>
    <dsp:sp modelId="{F7CACB2C-0214-46E4-B82B-9920AAA5FD39}">
      <dsp:nvSpPr>
        <dsp:cNvPr id="0" name=""/>
        <dsp:cNvSpPr/>
      </dsp:nvSpPr>
      <dsp:spPr>
        <a:xfrm>
          <a:off x="5465213" y="1710409"/>
          <a:ext cx="5068790" cy="1148129"/>
        </a:xfrm>
        <a:prstGeom prst="roundRect">
          <a:avLst/>
        </a:prstGeom>
        <a:solidFill>
          <a:schemeClr val="accent4">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1400" kern="1200" dirty="0"/>
            <a:t>β) Η συναισθηματική καλλιέργεια για την αποδοχή αρχών που θα στηρίξουν τις αξίες τους και θα επηρεάσουν τη συμπεριφορά τους, ώστε να διαμορφώσουν θετική στάση για τη ζωή και την κοινωνία.</a:t>
          </a:r>
        </a:p>
      </dsp:txBody>
      <dsp:txXfrm>
        <a:off x="5521260" y="1766456"/>
        <a:ext cx="4956696" cy="1036035"/>
      </dsp:txXfrm>
    </dsp:sp>
    <dsp:sp modelId="{5187E36A-D0A8-4987-AAA6-A4A870B559D3}">
      <dsp:nvSpPr>
        <dsp:cNvPr id="0" name=""/>
        <dsp:cNvSpPr/>
      </dsp:nvSpPr>
      <dsp:spPr>
        <a:xfrm>
          <a:off x="6619569" y="3174336"/>
          <a:ext cx="4431268" cy="1272145"/>
        </a:xfrm>
        <a:prstGeom prst="roundRect">
          <a:avLst/>
        </a:prstGeom>
        <a:solidFill>
          <a:schemeClr val="accent3">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a:t>γ) Η καλλιέργεια και διεύρυνση των ψυχοκινητικών ικανοτήτων του μαθητή για την απόκτηση δεξιοτήτων και την ομαλή ένταξή του στην κοινωνία.</a:t>
          </a:r>
        </a:p>
      </dsp:txBody>
      <dsp:txXfrm>
        <a:off x="6681670" y="3236437"/>
        <a:ext cx="4307066" cy="1147943"/>
      </dsp:txXfrm>
    </dsp:sp>
    <dsp:sp modelId="{9AD4199D-58FF-4420-B6AA-938214620CDD}">
      <dsp:nvSpPr>
        <dsp:cNvPr id="0" name=""/>
        <dsp:cNvSpPr/>
      </dsp:nvSpPr>
      <dsp:spPr>
        <a:xfrm>
          <a:off x="2703444" y="2758694"/>
          <a:ext cx="2664738" cy="72759"/>
        </a:xfrm>
        <a:prstGeom prst="roundRect">
          <a:avLst/>
        </a:prstGeom>
        <a:solidFill>
          <a:schemeClr val="accent3">
            <a:lumMod val="60000"/>
            <a:lumOff val="40000"/>
            <a:alpha val="9000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a:t>Ο Σύλλογος των Διδασκόντων κάθε σχολικής μονάδας έχει την ευθύνη να υλοποιεί τους σκοπούς και τους στόχους της εκπαίδευσης με συγκεκριμένες εκπαιδευτικές δραστηριότητες. Στο έργο του σχολείου περιλαμβάνονται τρεις κυρίως εκπαιδευτικοί σκοποί.</a:t>
          </a:r>
        </a:p>
      </dsp:txBody>
      <dsp:txXfrm>
        <a:off x="2706996" y="2762246"/>
        <a:ext cx="2657634" cy="65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365BC-7896-4070-8545-51AEDEF7BA90}">
      <dsp:nvSpPr>
        <dsp:cNvPr id="0" name=""/>
        <dsp:cNvSpPr/>
      </dsp:nvSpPr>
      <dsp:spPr>
        <a:xfrm>
          <a:off x="468" y="65996"/>
          <a:ext cx="3079709" cy="2714235"/>
        </a:xfrm>
        <a:prstGeom prst="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a:solidFill>
                <a:schemeClr val="tx1"/>
              </a:solidFill>
            </a:rPr>
            <a:t>ΠΡΟΓΡΑΜΜΑΤΙΣΜΟΣ - ΑΞΙΟΛΟΓΗΣΗ</a:t>
          </a:r>
        </a:p>
        <a:p>
          <a:pPr lvl="0" algn="ctr" defTabSz="1111250">
            <a:lnSpc>
              <a:spcPct val="90000"/>
            </a:lnSpc>
            <a:spcBef>
              <a:spcPct val="0"/>
            </a:spcBef>
            <a:spcAft>
              <a:spcPct val="35000"/>
            </a:spcAft>
          </a:pPr>
          <a:r>
            <a:rPr lang="el-GR" sz="2000" kern="1200" dirty="0"/>
            <a:t>α) Να προγραμματίζει και να οργανώνει το έργο του, να το παρακολουθεί και να </a:t>
          </a:r>
          <a:r>
            <a:rPr lang="el-GR" sz="2000" b="1" u="sng" kern="1200" dirty="0"/>
            <a:t>το αξιολογεί.</a:t>
          </a:r>
        </a:p>
      </dsp:txBody>
      <dsp:txXfrm>
        <a:off x="468" y="65996"/>
        <a:ext cx="3079709" cy="2714235"/>
      </dsp:txXfrm>
    </dsp:sp>
    <dsp:sp modelId="{E9FF22ED-B74F-4F05-8FC9-7EDCD6A0FD2D}">
      <dsp:nvSpPr>
        <dsp:cNvPr id="0" name=""/>
        <dsp:cNvSpPr/>
      </dsp:nvSpPr>
      <dsp:spPr>
        <a:xfrm>
          <a:off x="3322975" y="65996"/>
          <a:ext cx="4078015" cy="2918997"/>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dirty="0">
              <a:solidFill>
                <a:prstClr val="black"/>
              </a:solidFill>
              <a:latin typeface="Trebuchet MS" panose="020B0603020202020204"/>
              <a:ea typeface="+mn-ea"/>
              <a:cs typeface="+mn-cs"/>
            </a:rPr>
            <a:t>ΕΠΙΜΟΡΦΩΣΗ</a:t>
          </a:r>
        </a:p>
        <a:p>
          <a:pPr lvl="0" algn="ctr" defTabSz="1066800">
            <a:lnSpc>
              <a:spcPct val="90000"/>
            </a:lnSpc>
            <a:spcBef>
              <a:spcPct val="0"/>
            </a:spcBef>
            <a:spcAft>
              <a:spcPct val="35000"/>
            </a:spcAft>
          </a:pPr>
          <a:r>
            <a:rPr lang="el-GR" sz="2000" kern="1200" dirty="0"/>
            <a:t>β) Να εξασφαλίζει τις προϋποθέσεις, ώστε τα μέλη του να επιμορφώνονται διαρκώς, να ανανεώνουν τις γνώσεις τους στον επιστημονικό τους τομέα και στις επιστήμες της αγωγής (ψυχοπαιδαγωγική και διδακτική κατάρτιση), για να είναι πιο αποτελεσματικοί στο έργο τους. </a:t>
          </a:r>
        </a:p>
      </dsp:txBody>
      <dsp:txXfrm>
        <a:off x="3322975" y="65996"/>
        <a:ext cx="4078015" cy="2918997"/>
      </dsp:txXfrm>
    </dsp:sp>
    <dsp:sp modelId="{4049F245-CECB-48FE-BD14-43294BA13E4F}">
      <dsp:nvSpPr>
        <dsp:cNvPr id="0" name=""/>
        <dsp:cNvSpPr/>
      </dsp:nvSpPr>
      <dsp:spPr>
        <a:xfrm>
          <a:off x="7695899" y="65996"/>
          <a:ext cx="4277407" cy="2850141"/>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711200">
            <a:lnSpc>
              <a:spcPct val="90000"/>
            </a:lnSpc>
            <a:spcBef>
              <a:spcPct val="0"/>
            </a:spcBef>
            <a:spcAft>
              <a:spcPts val="0"/>
            </a:spcAft>
            <a:buNone/>
          </a:pPr>
          <a:r>
            <a:rPr lang="el-GR" sz="2400" kern="1200" dirty="0">
              <a:solidFill>
                <a:prstClr val="black"/>
              </a:solidFill>
              <a:latin typeface="Trebuchet MS" panose="020B0603020202020204"/>
              <a:ea typeface="+mn-ea"/>
              <a:cs typeface="+mn-cs"/>
            </a:rPr>
            <a:t>ΠΑΡΕΜΒΑΣΗ</a:t>
          </a:r>
        </a:p>
        <a:p>
          <a:pPr marL="0" lvl="0" algn="ctr" defTabSz="711200">
            <a:lnSpc>
              <a:spcPct val="90000"/>
            </a:lnSpc>
            <a:spcBef>
              <a:spcPct val="0"/>
            </a:spcBef>
            <a:spcAft>
              <a:spcPts val="0"/>
            </a:spcAft>
            <a:buNone/>
          </a:pPr>
          <a:r>
            <a:rPr lang="el-GR" sz="2000" kern="1200" dirty="0">
              <a:solidFill>
                <a:prstClr val="white"/>
              </a:solidFill>
              <a:latin typeface="Trebuchet MS" panose="020B0603020202020204"/>
              <a:ea typeface="+mn-ea"/>
              <a:cs typeface="+mn-cs"/>
            </a:rPr>
            <a:t>γ) Να </a:t>
          </a:r>
          <a:r>
            <a:rPr lang="el-GR" sz="2000" kern="1200" dirty="0"/>
            <a:t>παρεμβαίνει σε περιπτώσεις φαινομένων σχολικής αποτυχίας και διαρροής των μαθητών, εφαρμόζοντας κατάλληλα αντισταθμιστικά εκπαιδευτικά προγράμματα για την αποτελεσματική αντιμετώπισή τους</a:t>
          </a:r>
          <a:r>
            <a:rPr lang="el-GR" sz="1600" kern="1200" dirty="0"/>
            <a:t>.</a:t>
          </a:r>
        </a:p>
        <a:p>
          <a:pPr marL="0" lvl="0" algn="ctr" defTabSz="711200">
            <a:lnSpc>
              <a:spcPct val="90000"/>
            </a:lnSpc>
            <a:spcBef>
              <a:spcPct val="0"/>
            </a:spcBef>
            <a:spcAft>
              <a:spcPct val="35000"/>
            </a:spcAft>
            <a:buNone/>
          </a:pPr>
          <a:endParaRPr lang="el-GR" sz="1600" kern="1200" dirty="0"/>
        </a:p>
        <a:p>
          <a:pPr marL="0" lvl="0" algn="ctr" defTabSz="711200">
            <a:lnSpc>
              <a:spcPct val="90000"/>
            </a:lnSpc>
            <a:spcBef>
              <a:spcPct val="0"/>
            </a:spcBef>
            <a:spcAft>
              <a:spcPct val="35000"/>
            </a:spcAft>
            <a:buNone/>
          </a:pPr>
          <a:endParaRPr lang="el-GR" sz="1600" kern="1200" dirty="0"/>
        </a:p>
      </dsp:txBody>
      <dsp:txXfrm>
        <a:off x="7695899" y="65996"/>
        <a:ext cx="4277407" cy="2850141"/>
      </dsp:txXfrm>
    </dsp:sp>
    <dsp:sp modelId="{53C5B0C1-6092-447F-98C6-1648CCF7D1FA}">
      <dsp:nvSpPr>
        <dsp:cNvPr id="0" name=""/>
        <dsp:cNvSpPr/>
      </dsp:nvSpPr>
      <dsp:spPr>
        <a:xfrm>
          <a:off x="2703875" y="3062326"/>
          <a:ext cx="5403991" cy="2210182"/>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ctr" defTabSz="711200" eaLnBrk="1" fontAlgn="auto" latinLnBrk="0" hangingPunct="1">
            <a:lnSpc>
              <a:spcPct val="90000"/>
            </a:lnSpc>
            <a:spcBef>
              <a:spcPct val="0"/>
            </a:spcBef>
            <a:spcAft>
              <a:spcPts val="0"/>
            </a:spcAft>
            <a:buClrTx/>
            <a:buSzTx/>
            <a:buFontTx/>
            <a:buNone/>
            <a:tabLst/>
            <a:defRPr/>
          </a:pPr>
          <a:r>
            <a:rPr lang="el-GR" sz="2400" kern="1200" dirty="0">
              <a:solidFill>
                <a:prstClr val="black"/>
              </a:solidFill>
              <a:latin typeface="Trebuchet MS" panose="020B0603020202020204"/>
              <a:ea typeface="+mn-ea"/>
              <a:cs typeface="+mn-cs"/>
            </a:rPr>
            <a:t>ΧΡΗΣΗ ΕΠΟΠΤΙΚΩΝ ΚΑΙ ΤΠΕ</a:t>
          </a:r>
        </a:p>
        <a:p>
          <a:pPr marL="0" marR="0" lvl="0" indent="0" algn="ctr" defTabSz="914400" eaLnBrk="1" fontAlgn="auto" latinLnBrk="0" hangingPunct="1">
            <a:lnSpc>
              <a:spcPct val="100000"/>
            </a:lnSpc>
            <a:spcBef>
              <a:spcPct val="0"/>
            </a:spcBef>
            <a:spcAft>
              <a:spcPts val="0"/>
            </a:spcAft>
            <a:buClrTx/>
            <a:buSzTx/>
            <a:buFontTx/>
            <a:buNone/>
            <a:tabLst/>
            <a:defRPr/>
          </a:pPr>
          <a:r>
            <a:rPr lang="el-GR" sz="2000" kern="1200" dirty="0"/>
            <a:t>δ) Να ανανεώνει και να αξιοποιεί τα διατιθέμενα εποπτικά μέσα και τη σύγχρονη τεχνολογία στη διδακτική πράξη για την αποτελεσματικότερη άσκηση του εκπαιδευτικού έργου.</a:t>
          </a:r>
          <a:endParaRPr lang="el-GR" sz="2000" kern="1200" dirty="0">
            <a:effectLst/>
          </a:endParaRPr>
        </a:p>
        <a:p>
          <a:pPr lvl="0" algn="ctr" defTabSz="488950">
            <a:lnSpc>
              <a:spcPct val="90000"/>
            </a:lnSpc>
            <a:spcBef>
              <a:spcPct val="0"/>
            </a:spcBef>
            <a:spcAft>
              <a:spcPct val="35000"/>
            </a:spcAft>
          </a:pPr>
          <a:endParaRPr lang="el-GR" sz="1800" kern="1200" dirty="0"/>
        </a:p>
      </dsp:txBody>
      <dsp:txXfrm>
        <a:off x="2703875" y="3062326"/>
        <a:ext cx="5403991" cy="221018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EF2C17-1C1E-4D13-A230-9F9CF53E14D6}" type="datetimeFigureOut">
              <a:rPr lang="el-GR" smtClean="0"/>
              <a:t>10/10/2022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7B1DF-E14A-4D0F-8E81-1771E8F7DFBD}" type="slidenum">
              <a:rPr lang="el-GR" smtClean="0"/>
              <a:t>‹#›</a:t>
            </a:fld>
            <a:endParaRPr lang="el-GR"/>
          </a:p>
        </p:txBody>
      </p:sp>
    </p:spTree>
    <p:extLst>
      <p:ext uri="{BB962C8B-B14F-4D97-AF65-F5344CB8AC3E}">
        <p14:creationId xmlns:p14="http://schemas.microsoft.com/office/powerpoint/2010/main" val="1413626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5D6451C6-7E60-40CF-8905-274B85E42BE1}" type="slidenum">
              <a:rPr lang="el-GR" smtClean="0"/>
              <a:t>2</a:t>
            </a:fld>
            <a:endParaRPr lang="el-GR"/>
          </a:p>
        </p:txBody>
      </p:sp>
    </p:spTree>
    <p:extLst>
      <p:ext uri="{BB962C8B-B14F-4D97-AF65-F5344CB8AC3E}">
        <p14:creationId xmlns:p14="http://schemas.microsoft.com/office/powerpoint/2010/main" val="2151444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τα παράθυρα της αίθουσας διδασκαλίας απέχουν περισσότερο από 1,40 μ. από το πάτωμα και εμποδίζουν το μαθητή που κάθεται στη θέση του να έχει ακόμα και οπτική επαφή με το περιβάλλοντα χώρο.</a:t>
            </a:r>
          </a:p>
        </p:txBody>
      </p:sp>
      <p:sp>
        <p:nvSpPr>
          <p:cNvPr id="4" name="Θέση αριθμού διαφάνειας 3"/>
          <p:cNvSpPr>
            <a:spLocks noGrp="1"/>
          </p:cNvSpPr>
          <p:nvPr>
            <p:ph type="sldNum" sz="quarter" idx="5"/>
          </p:nvPr>
        </p:nvSpPr>
        <p:spPr/>
        <p:txBody>
          <a:bodyPr/>
          <a:lstStyle/>
          <a:p>
            <a:fld id="{5144C534-63BB-4E91-A542-98A18922BF20}" type="slidenum">
              <a:rPr lang="el-GR" smtClean="0"/>
              <a:t>14</a:t>
            </a:fld>
            <a:endParaRPr lang="el-GR"/>
          </a:p>
        </p:txBody>
      </p:sp>
    </p:spTree>
    <p:extLst>
      <p:ext uri="{BB962C8B-B14F-4D97-AF65-F5344CB8AC3E}">
        <p14:creationId xmlns:p14="http://schemas.microsoft.com/office/powerpoint/2010/main" val="3558809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l-G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10/10/2022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2126514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10/10/2022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428622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10/10/2022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379722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10/10/2022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4171158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10/10/2022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3020559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2BA3CE0E-F919-4B94-9131-F291C1E7318C}" type="datetimeFigureOut">
              <a:rPr lang="el-GR" smtClean="0"/>
              <a:t>10/10/2022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313690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2BA3CE0E-F919-4B94-9131-F291C1E7318C}" type="datetimeFigureOut">
              <a:rPr lang="el-GR" smtClean="0"/>
              <a:t>10/10/2022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2964060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2BA3CE0E-F919-4B94-9131-F291C1E7318C}" type="datetimeFigureOut">
              <a:rPr lang="el-GR" smtClean="0"/>
              <a:t>10/10/2022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879077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2BA3CE0E-F919-4B94-9131-F291C1E7318C}" type="datetimeFigureOut">
              <a:rPr lang="el-GR" smtClean="0"/>
              <a:t>10/10/2022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4215736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2BA3CE0E-F919-4B94-9131-F291C1E7318C}" type="datetimeFigureOut">
              <a:rPr lang="el-GR" smtClean="0"/>
              <a:t>10/10/2022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228218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2BA3CE0E-F919-4B94-9131-F291C1E7318C}" type="datetimeFigureOut">
              <a:rPr lang="el-GR" smtClean="0"/>
              <a:t>10/10/2022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234328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A3CE0E-F919-4B94-9131-F291C1E7318C}" type="datetimeFigureOut">
              <a:rPr lang="el-GR" smtClean="0"/>
              <a:t>10/10/2022</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9D165-9DF1-4F3F-A900-6F4B2E66AF52}" type="slidenum">
              <a:rPr lang="el-GR" smtClean="0"/>
              <a:t>‹#›</a:t>
            </a:fld>
            <a:endParaRPr lang="el-GR"/>
          </a:p>
        </p:txBody>
      </p:sp>
    </p:spTree>
    <p:extLst>
      <p:ext uri="{BB962C8B-B14F-4D97-AF65-F5344CB8AC3E}">
        <p14:creationId xmlns:p14="http://schemas.microsoft.com/office/powerpoint/2010/main" val="1947323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hyperlink" Target="http://edu.klimaka.gr/nomothesia/fek/1309-fek-1340-2002-kathikonta-armodiotites-stelechoi-ekpaideysis.html"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archilovers.com/projects/158544/gallery?133984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www.news.gr/perivallon/planhths-gh/article/262542/prasines-taratses-se-13-sholeia-ths-athhnas.html" TargetMode="Externa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edu.klimaka.gr/nomothesia/fek/1309-fek-1340-2002-kathikonta-armodiotites-stelechoi-ekpaideysis.html" TargetMode="Externa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04088" y="1221451"/>
            <a:ext cx="5202960" cy="1225658"/>
          </a:xfrm>
          <a:prstGeom prst="rect">
            <a:avLst/>
          </a:prstGeom>
          <a:solidFill>
            <a:schemeClr val="accent3">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b="1" dirty="0">
                <a:solidFill>
                  <a:schemeClr val="accent2">
                    <a:lumMod val="75000"/>
                  </a:schemeClr>
                </a:solidFill>
              </a:rPr>
              <a:t>Σχολική Πρακτική </a:t>
            </a:r>
            <a:r>
              <a:rPr lang="el-GR" b="1" dirty="0" smtClean="0">
                <a:solidFill>
                  <a:schemeClr val="accent2">
                    <a:lumMod val="75000"/>
                  </a:schemeClr>
                </a:solidFill>
              </a:rPr>
              <a:t>Ι</a:t>
            </a:r>
          </a:p>
          <a:p>
            <a:pPr algn="ctr"/>
            <a:r>
              <a:rPr lang="el-GR" b="1" dirty="0" smtClean="0">
                <a:solidFill>
                  <a:schemeClr val="accent2">
                    <a:lumMod val="75000"/>
                  </a:schemeClr>
                </a:solidFill>
              </a:rPr>
              <a:t>2022-2023 </a:t>
            </a:r>
            <a:endParaRPr lang="el-GR" b="1" dirty="0">
              <a:solidFill>
                <a:schemeClr val="accent2">
                  <a:lumMod val="75000"/>
                </a:schemeClr>
              </a:solidFill>
            </a:endParaRPr>
          </a:p>
        </p:txBody>
      </p:sp>
      <p:sp>
        <p:nvSpPr>
          <p:cNvPr id="3" name="Title 1"/>
          <p:cNvSpPr txBox="1">
            <a:spLocks/>
          </p:cNvSpPr>
          <p:nvPr/>
        </p:nvSpPr>
        <p:spPr>
          <a:xfrm>
            <a:off x="3186819" y="2906559"/>
            <a:ext cx="5202960" cy="1421601"/>
          </a:xfrm>
          <a:prstGeom prst="rect">
            <a:avLst/>
          </a:prstGeom>
          <a:solidFill>
            <a:schemeClr val="accent3">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600" b="1" dirty="0" smtClean="0">
                <a:solidFill>
                  <a:schemeClr val="accent2">
                    <a:lumMod val="75000"/>
                  </a:schemeClr>
                </a:solidFill>
              </a:rPr>
              <a:t>ΑΞΟΝΑΣ 1</a:t>
            </a:r>
          </a:p>
          <a:p>
            <a:pPr algn="ctr"/>
            <a:r>
              <a:rPr lang="el-GR" sz="3600" b="1" dirty="0" smtClean="0">
                <a:solidFill>
                  <a:schemeClr val="accent2">
                    <a:lumMod val="75000"/>
                  </a:schemeClr>
                </a:solidFill>
              </a:rPr>
              <a:t>Α μέρος</a:t>
            </a:r>
            <a:endParaRPr lang="el-GR" sz="3600" b="1" dirty="0">
              <a:solidFill>
                <a:schemeClr val="accent2">
                  <a:lumMod val="75000"/>
                </a:schemeClr>
              </a:solidFill>
            </a:endParaRPr>
          </a:p>
        </p:txBody>
      </p:sp>
    </p:spTree>
    <p:extLst>
      <p:ext uri="{BB962C8B-B14F-4D97-AF65-F5344CB8AC3E}">
        <p14:creationId xmlns:p14="http://schemas.microsoft.com/office/powerpoint/2010/main" val="7511788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45456"/>
            <a:ext cx="8596668" cy="768626"/>
          </a:xfrm>
          <a:solidFill>
            <a:schemeClr val="accent3">
              <a:lumMod val="20000"/>
              <a:lumOff val="80000"/>
            </a:schemeClr>
          </a:solidFill>
        </p:spPr>
        <p:txBody>
          <a:bodyPr/>
          <a:lstStyle/>
          <a:p>
            <a:r>
              <a:rPr lang="el-GR" b="1" dirty="0">
                <a:solidFill>
                  <a:schemeClr val="accent2">
                    <a:lumMod val="75000"/>
                  </a:schemeClr>
                </a:solidFill>
              </a:rPr>
              <a:t>6.Ο Σύλλογος Διδασκόντων</a:t>
            </a:r>
          </a:p>
        </p:txBody>
      </p:sp>
      <p:sp>
        <p:nvSpPr>
          <p:cNvPr id="3" name="Rectangle 2"/>
          <p:cNvSpPr/>
          <p:nvPr/>
        </p:nvSpPr>
        <p:spPr>
          <a:xfrm>
            <a:off x="796603" y="1114082"/>
            <a:ext cx="8477399" cy="1200329"/>
          </a:xfrm>
          <a:prstGeom prst="rect">
            <a:avLst/>
          </a:prstGeom>
        </p:spPr>
        <p:txBody>
          <a:bodyPr wrap="square">
            <a:spAutoFit/>
          </a:bodyPr>
          <a:lstStyle/>
          <a:p>
            <a:r>
              <a:rPr lang="el-GR" dirty="0"/>
              <a:t>                                           Ο Σύλλογος των Διδασκόντων πρέπει:</a:t>
            </a:r>
          </a:p>
          <a:p>
            <a:endParaRPr lang="el-GR" dirty="0"/>
          </a:p>
          <a:p>
            <a:endParaRPr lang="el-GR" dirty="0"/>
          </a:p>
          <a:p>
            <a:endParaRPr lang="el-GR" dirty="0"/>
          </a:p>
        </p:txBody>
      </p:sp>
      <p:graphicFrame>
        <p:nvGraphicFramePr>
          <p:cNvPr id="4" name="Diagram 3"/>
          <p:cNvGraphicFramePr/>
          <p:nvPr>
            <p:extLst/>
          </p:nvPr>
        </p:nvGraphicFramePr>
        <p:xfrm>
          <a:off x="0" y="1576493"/>
          <a:ext cx="1197864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2212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9841" y="457204"/>
            <a:ext cx="9170505" cy="702365"/>
          </a:xfrm>
          <a:prstGeom prst="rect">
            <a:avLst/>
          </a:prstGeom>
        </p:spPr>
        <p:txBody>
          <a:bodyPr>
            <a:normAutofit fontScale="6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
            </a:r>
            <a:br>
              <a:rPr lang="el-GR" dirty="0"/>
            </a:br>
            <a:endParaRPr lang="el-GR" dirty="0"/>
          </a:p>
        </p:txBody>
      </p:sp>
      <p:sp>
        <p:nvSpPr>
          <p:cNvPr id="7" name="Flowchart: Alternate Process 6"/>
          <p:cNvSpPr/>
          <p:nvPr/>
        </p:nvSpPr>
        <p:spPr>
          <a:xfrm>
            <a:off x="4100704" y="2560983"/>
            <a:ext cx="3498574" cy="1762549"/>
          </a:xfrm>
          <a:prstGeom prst="flowChartAlternateProces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Καθήκοντα και αρμοδιότητες του Συλλόγου Διδασκόντων</a:t>
            </a:r>
          </a:p>
          <a:p>
            <a:pPr algn="ctr"/>
            <a:endParaRPr lang="el-GR" b="1" dirty="0"/>
          </a:p>
          <a:p>
            <a:pPr algn="ctr"/>
            <a:r>
              <a:rPr lang="el-GR" b="1" dirty="0">
                <a:solidFill>
                  <a:schemeClr val="accent5">
                    <a:lumMod val="60000"/>
                    <a:lumOff val="40000"/>
                  </a:schemeClr>
                </a:solidFill>
                <a:latin typeface="Arial" panose="020B0604020202020204" pitchFamily="34" charset="0"/>
                <a:cs typeface="Arial" panose="020B0604020202020204" pitchFamily="34" charset="0"/>
                <a:hlinkClick r:id="rId2"/>
              </a:rPr>
              <a:t>Άρθρο 39, ΦΕΚ 1340/2002 - Φ.353.1/324/105657/Δ1/2002</a:t>
            </a:r>
            <a:endParaRPr lang="el-GR" dirty="0"/>
          </a:p>
        </p:txBody>
      </p:sp>
      <p:sp>
        <p:nvSpPr>
          <p:cNvPr id="8" name="Flowchart: Alternate Process 7"/>
          <p:cNvSpPr/>
          <p:nvPr/>
        </p:nvSpPr>
        <p:spPr>
          <a:xfrm>
            <a:off x="75366" y="457204"/>
            <a:ext cx="3505196" cy="1686343"/>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t>1.  Σε τακτική συνεδρίαση πριν από την έναρξη των μαθημάτων προγραμματίζει τις εκπαιδευτικές δραστηριότητες για όλο το σχολικό έτος.</a:t>
            </a:r>
          </a:p>
        </p:txBody>
      </p:sp>
      <p:sp>
        <p:nvSpPr>
          <p:cNvPr id="10" name="Flowchart: Alternate Process 9"/>
          <p:cNvSpPr/>
          <p:nvPr/>
        </p:nvSpPr>
        <p:spPr>
          <a:xfrm>
            <a:off x="8033289" y="452253"/>
            <a:ext cx="3803374" cy="1749280"/>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t>6. Αποφασίζει για την πραγματοποίηση εκδρομών, περιπάτων ή επισκέψεων, σύμφωνα με τις κείμενες διατάξεις.</a:t>
            </a:r>
          </a:p>
        </p:txBody>
      </p:sp>
      <p:sp>
        <p:nvSpPr>
          <p:cNvPr id="11" name="Flowchart: Alternate Process 10"/>
          <p:cNvSpPr/>
          <p:nvPr/>
        </p:nvSpPr>
        <p:spPr>
          <a:xfrm>
            <a:off x="7969524" y="2355582"/>
            <a:ext cx="4176918" cy="1994428"/>
          </a:xfrm>
          <a:prstGeom prst="flowChartAlternate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a:t>5. Οργανώνει τον καταμερισμό των εργασιών στα μέλη του, ύστερα από εισήγηση του Διευθυντή, έτσι ώστε να αξιοποιούνται οι δυνατότητες όλων των μελών του και να εξασφαλίζεται η αποτελεσματικότητα και η ομαλή λειτουργία της σχολικής μονάδας.</a:t>
            </a:r>
          </a:p>
        </p:txBody>
      </p:sp>
      <p:sp>
        <p:nvSpPr>
          <p:cNvPr id="12" name="Flowchart: Alternate Process 11"/>
          <p:cNvSpPr/>
          <p:nvPr/>
        </p:nvSpPr>
        <p:spPr>
          <a:xfrm>
            <a:off x="121743" y="2488091"/>
            <a:ext cx="3803374" cy="1651512"/>
          </a:xfrm>
          <a:prstGeom prst="flowChartAlternate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a:t>2. Παρακολουθεί και εφαρμόζει τον αρχικό προγραμματισμό και, εφόσον χρειασθεί, παρεμβαίνει διορθωτικά.</a:t>
            </a:r>
          </a:p>
        </p:txBody>
      </p:sp>
      <p:sp>
        <p:nvSpPr>
          <p:cNvPr id="13" name="Flowchart: Alternate Process 12"/>
          <p:cNvSpPr/>
          <p:nvPr/>
        </p:nvSpPr>
        <p:spPr>
          <a:xfrm>
            <a:off x="6235144" y="4542165"/>
            <a:ext cx="4051856" cy="2047463"/>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t>4. Αποφασίζει, ύστερα από εισήγηση του Διευθυντή του σχολείου, την ανάθεση στο διδακτικό προσωπικό της διδασκαλίας των μαθημάτων στις τάξεις και τα τμήματα.</a:t>
            </a:r>
          </a:p>
        </p:txBody>
      </p:sp>
      <p:sp>
        <p:nvSpPr>
          <p:cNvPr id="14" name="Flowchart: Alternate Process 13"/>
          <p:cNvSpPr/>
          <p:nvPr/>
        </p:nvSpPr>
        <p:spPr>
          <a:xfrm>
            <a:off x="1205110" y="4598491"/>
            <a:ext cx="4294540" cy="1997744"/>
          </a:xfrm>
          <a:prstGeom prst="flowChartAlternateProcess">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a:p>
            <a:pPr algn="ctr"/>
            <a:r>
              <a:rPr lang="el-GR" sz="1600" dirty="0"/>
              <a:t>3. Στο τέλος της σχολικής χρονιάς γίνεται η αυτοαξιολόγηση, κατά την οποία αξιολογείται ο βαθμός επίτευξης των στόχων που τέθηκαν κατά τον προγραμματισμό και η αποτελεσματικότητα των προγραμματισμένων ενεργειών.</a:t>
            </a:r>
          </a:p>
          <a:p>
            <a:pPr algn="ctr"/>
            <a:r>
              <a:rPr lang="el-GR" dirty="0"/>
              <a:t> </a:t>
            </a:r>
          </a:p>
        </p:txBody>
      </p:sp>
      <p:sp>
        <p:nvSpPr>
          <p:cNvPr id="15" name="Flowchart: Alternate Process 14"/>
          <p:cNvSpPr/>
          <p:nvPr/>
        </p:nvSpPr>
        <p:spPr>
          <a:xfrm>
            <a:off x="3925117" y="281593"/>
            <a:ext cx="3763617" cy="2011025"/>
          </a:xfrm>
          <a:prstGeom prst="flowChartAlternateProcess">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a:p>
            <a:pPr algn="ctr"/>
            <a:r>
              <a:rPr lang="el-GR" sz="1600" dirty="0"/>
              <a:t>7. Ενημερώνει, σε συνεργασία με το Διευθυντή, τους γονείς και κηδεμόνες, τουλάχιστον κάθε τρίμηνο ή τετράμηνο, σχετικά με τη φοίτηση, την πρόοδο και τη συμπεριφορά των μαθητών. Η ενημέρωση γίνεται εκτός των ωρών εργασίας του σχολείου.</a:t>
            </a:r>
          </a:p>
          <a:p>
            <a:pPr algn="ctr"/>
            <a:r>
              <a:rPr lang="el-GR" dirty="0"/>
              <a:t>  </a:t>
            </a:r>
          </a:p>
        </p:txBody>
      </p:sp>
    </p:spTree>
    <p:extLst>
      <p:ext uri="{BB962C8B-B14F-4D97-AF65-F5344CB8AC3E}">
        <p14:creationId xmlns:p14="http://schemas.microsoft.com/office/powerpoint/2010/main" val="2939227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93" y="623446"/>
            <a:ext cx="9012072" cy="5281685"/>
          </a:xfrm>
          <a:prstGeom prst="rect">
            <a:avLst/>
          </a:prstGeom>
          <a:solidFill>
            <a:schemeClr val="accent2">
              <a:lumMod val="40000"/>
              <a:lumOff val="60000"/>
            </a:schemeClr>
          </a:solidFill>
          <a:ln>
            <a:noFill/>
          </a:ln>
        </p:spPr>
      </p:pic>
    </p:spTree>
    <p:extLst>
      <p:ext uri="{BB962C8B-B14F-4D97-AF65-F5344CB8AC3E}">
        <p14:creationId xmlns:p14="http://schemas.microsoft.com/office/powerpoint/2010/main" val="1033231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369A6E-C114-41FC-B544-069A431D0033}"/>
              </a:ext>
            </a:extLst>
          </p:cNvPr>
          <p:cNvSpPr txBox="1"/>
          <p:nvPr/>
        </p:nvSpPr>
        <p:spPr>
          <a:xfrm>
            <a:off x="177229" y="982176"/>
            <a:ext cx="11414760" cy="4893647"/>
          </a:xfrm>
          <a:prstGeom prst="rect">
            <a:avLst/>
          </a:prstGeom>
          <a:noFill/>
        </p:spPr>
        <p:txBody>
          <a:bodyPr wrap="square">
            <a:spAutoFit/>
          </a:bodyPr>
          <a:lstStyle/>
          <a:p>
            <a:r>
              <a:rPr lang="el-GR" sz="2400" dirty="0"/>
              <a:t>Οι πρώτες ελληνικές κτιριολογικές προδιαγραφές για διδακτήρια διατυπώθηκαν το 1894 και συμπληρώθηκαν το 1895. </a:t>
            </a:r>
          </a:p>
          <a:p>
            <a:r>
              <a:rPr lang="el-GR" sz="2400" dirty="0"/>
              <a:t>1930 </a:t>
            </a:r>
          </a:p>
          <a:p>
            <a:r>
              <a:rPr lang="el-GR" sz="2400" dirty="0"/>
              <a:t>1962, </a:t>
            </a:r>
          </a:p>
          <a:p>
            <a:r>
              <a:rPr lang="el-GR" sz="2400" dirty="0"/>
              <a:t>Τα λειτουργικά χαρακτηριστικά του σχολικού χώρου δεν έχουν υποστεί ουσιαστικές αλλαγές. </a:t>
            </a:r>
          </a:p>
          <a:p>
            <a:r>
              <a:rPr lang="el-GR" sz="2400" dirty="0"/>
              <a:t>• το πρότυπο </a:t>
            </a:r>
            <a:r>
              <a:rPr lang="el-GR" sz="2400" b="1" dirty="0">
                <a:solidFill>
                  <a:schemeClr val="accent2">
                    <a:lumMod val="75000"/>
                  </a:schemeClr>
                </a:solidFill>
              </a:rPr>
              <a:t>σχήμα της αίθουσας παραμένει ορθογώνιο </a:t>
            </a:r>
          </a:p>
          <a:p>
            <a:r>
              <a:rPr lang="el-GR" sz="2400" dirty="0"/>
              <a:t>• ο </a:t>
            </a:r>
            <a:r>
              <a:rPr lang="el-GR" sz="2400" b="1" dirty="0"/>
              <a:t>άμεσος φυσικός φωτισμός είναι από την αριστερή πλευρά </a:t>
            </a:r>
            <a:r>
              <a:rPr lang="el-GR" sz="2400" dirty="0"/>
              <a:t>(ταιριάζει μόνο σε δεξιόχειρες)</a:t>
            </a:r>
          </a:p>
          <a:p>
            <a:r>
              <a:rPr lang="el-GR" sz="2400" dirty="0"/>
              <a:t>• </a:t>
            </a:r>
            <a:r>
              <a:rPr lang="el-GR" sz="2400" b="1" dirty="0"/>
              <a:t>η διαρρύθμιση της αίθουσας παραμένει η ίδια, </a:t>
            </a:r>
            <a:r>
              <a:rPr lang="el-GR" sz="2400" dirty="0"/>
              <a:t>καθώς o τα θρανία των μαθητών είναι διατεταγμένα σε παράλληλες σειρές, η διάταξη των θρανίων είναι προσανατολισμένη προς τον πίνακα</a:t>
            </a:r>
          </a:p>
          <a:p>
            <a:endParaRPr lang="el-GR" sz="2400" dirty="0"/>
          </a:p>
        </p:txBody>
      </p:sp>
      <p:sp>
        <p:nvSpPr>
          <p:cNvPr id="5" name="Title 1">
            <a:extLst>
              <a:ext uri="{FF2B5EF4-FFF2-40B4-BE49-F238E27FC236}">
                <a16:creationId xmlns:a16="http://schemas.microsoft.com/office/drawing/2014/main" id="{58458B51-9FE4-4D32-AA52-B384CF93A170}"/>
              </a:ext>
            </a:extLst>
          </p:cNvPr>
          <p:cNvSpPr>
            <a:spLocks noGrp="1"/>
          </p:cNvSpPr>
          <p:nvPr>
            <p:ph type="title"/>
          </p:nvPr>
        </p:nvSpPr>
        <p:spPr>
          <a:xfrm>
            <a:off x="3914454" y="154113"/>
            <a:ext cx="3756977" cy="655320"/>
          </a:xfrm>
          <a:solidFill>
            <a:schemeClr val="accent3">
              <a:lumMod val="20000"/>
              <a:lumOff val="80000"/>
            </a:schemeClr>
          </a:solidFill>
        </p:spPr>
        <p:txBody>
          <a:bodyPr>
            <a:normAutofit/>
          </a:bodyPr>
          <a:lstStyle/>
          <a:p>
            <a:r>
              <a:rPr lang="el-GR" sz="3200" b="1" dirty="0">
                <a:solidFill>
                  <a:schemeClr val="accent2">
                    <a:lumMod val="75000"/>
                  </a:schemeClr>
                </a:solidFill>
              </a:rPr>
              <a:t>7. Το διδακτήριο </a:t>
            </a:r>
          </a:p>
        </p:txBody>
      </p:sp>
    </p:spTree>
    <p:extLst>
      <p:ext uri="{BB962C8B-B14F-4D97-AF65-F5344CB8AC3E}">
        <p14:creationId xmlns:p14="http://schemas.microsoft.com/office/powerpoint/2010/main" val="3203253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64"/>
            <a:ext cx="8879621" cy="629265"/>
          </a:xfrm>
        </p:spPr>
        <p:txBody>
          <a:bodyPr>
            <a:noAutofit/>
          </a:bodyPr>
          <a:lstStyle/>
          <a:p>
            <a:r>
              <a:rPr lang="el-GR" sz="2800" b="1" dirty="0">
                <a:solidFill>
                  <a:schemeClr val="accent2">
                    <a:lumMod val="75000"/>
                  </a:schemeClr>
                </a:solidFill>
              </a:rPr>
              <a:t>Μελέτη Οργανισμού Σχολικών Κτιρίων (Ο.Σ.Κ.)</a:t>
            </a:r>
            <a:r>
              <a:rPr lang="en-US" sz="2400" dirty="0">
                <a:solidFill>
                  <a:schemeClr val="accent2">
                    <a:lumMod val="75000"/>
                  </a:schemeClr>
                </a:solidFill>
              </a:rPr>
              <a:t/>
            </a:r>
            <a:br>
              <a:rPr lang="en-US" sz="2400" dirty="0">
                <a:solidFill>
                  <a:schemeClr val="accent2">
                    <a:lumMod val="75000"/>
                  </a:schemeClr>
                </a:solidFill>
              </a:rPr>
            </a:br>
            <a:endParaRPr lang="el-GR" sz="2400" dirty="0">
              <a:solidFill>
                <a:schemeClr val="accent2">
                  <a:lumMod val="75000"/>
                </a:schemeClr>
              </a:solidFill>
            </a:endParaRPr>
          </a:p>
        </p:txBody>
      </p:sp>
      <p:sp>
        <p:nvSpPr>
          <p:cNvPr id="3" name="Content Placeholder 2"/>
          <p:cNvSpPr>
            <a:spLocks noGrp="1"/>
          </p:cNvSpPr>
          <p:nvPr>
            <p:ph idx="1"/>
          </p:nvPr>
        </p:nvSpPr>
        <p:spPr>
          <a:xfrm>
            <a:off x="0" y="449428"/>
            <a:ext cx="12192000" cy="3684197"/>
          </a:xfrm>
        </p:spPr>
        <p:txBody>
          <a:bodyPr>
            <a:normAutofit/>
          </a:bodyPr>
          <a:lstStyle/>
          <a:p>
            <a:r>
              <a:rPr lang="el-GR" sz="2200" b="1" dirty="0"/>
              <a:t>Ο σχεδιασμός σχολικών μονάδων (προσανατολισμός, φωτισμός, χρωματικοί συνδυασμοί, ακουστική, ευλιξία χώρων) επηρεάζει θετικά ή αρνητικά την ανάπτυξη των μαθητών κατά 25% σε μία σχολική χρονιά. </a:t>
            </a:r>
            <a:endParaRPr lang="el-GR" sz="2200" dirty="0"/>
          </a:p>
          <a:p>
            <a:pPr>
              <a:spcBef>
                <a:spcPts val="0"/>
              </a:spcBef>
            </a:pPr>
            <a:r>
              <a:rPr lang="el-GR" sz="2200" dirty="0"/>
              <a:t>Στόχοι:  α. Η δημιουργία μικροκλίμακας </a:t>
            </a:r>
            <a:r>
              <a:rPr lang="el-GR" sz="2200" b="1" dirty="0"/>
              <a:t>φιλικής</a:t>
            </a:r>
            <a:r>
              <a:rPr lang="el-GR" sz="2200" dirty="0"/>
              <a:t> προς τους μαθητές.</a:t>
            </a:r>
          </a:p>
          <a:p>
            <a:pPr marL="0" indent="0">
              <a:spcBef>
                <a:spcPts val="0"/>
              </a:spcBef>
              <a:buNone/>
            </a:pPr>
            <a:r>
              <a:rPr lang="el-GR" sz="2200" dirty="0"/>
              <a:t>                 β. Η διευκόλυνση της </a:t>
            </a:r>
            <a:r>
              <a:rPr lang="el-GR" sz="2200" b="1" dirty="0"/>
              <a:t>εκπαιδευτικής διαδικασίας</a:t>
            </a:r>
            <a:r>
              <a:rPr lang="el-GR" sz="2200" dirty="0"/>
              <a:t>.</a:t>
            </a:r>
          </a:p>
          <a:p>
            <a:pPr marL="0" indent="0">
              <a:spcBef>
                <a:spcPts val="0"/>
              </a:spcBef>
              <a:buNone/>
            </a:pPr>
            <a:r>
              <a:rPr lang="el-GR" sz="2200" dirty="0"/>
              <a:t>                 γ. Η βελτίωση της </a:t>
            </a:r>
            <a:r>
              <a:rPr lang="el-GR" sz="2200" b="1" dirty="0"/>
              <a:t>κοινωνικής συμπεριφοράς </a:t>
            </a:r>
            <a:r>
              <a:rPr lang="el-GR" sz="2200" dirty="0"/>
              <a:t>των μαθητών. </a:t>
            </a:r>
          </a:p>
          <a:p>
            <a:pPr marL="0" indent="0">
              <a:spcBef>
                <a:spcPts val="0"/>
              </a:spcBef>
              <a:buNone/>
            </a:pPr>
            <a:r>
              <a:rPr lang="el-GR" sz="2200" dirty="0"/>
              <a:t>                 δ. Επιδίωξη πλούτου οπτικών εντυπώσεων, για την αποφυγή της </a:t>
            </a:r>
          </a:p>
          <a:p>
            <a:pPr marL="0" indent="0">
              <a:spcBef>
                <a:spcPts val="0"/>
              </a:spcBef>
              <a:buNone/>
            </a:pPr>
            <a:r>
              <a:rPr lang="el-GR" sz="2200" dirty="0"/>
              <a:t>                     μονοτονίας και την </a:t>
            </a:r>
            <a:r>
              <a:rPr lang="el-GR" sz="2200" b="1" dirty="0"/>
              <a:t>αισθητική καλλιέργειά </a:t>
            </a:r>
            <a:r>
              <a:rPr lang="el-GR" sz="2200" dirty="0"/>
              <a:t>τους.</a:t>
            </a:r>
          </a:p>
          <a:p>
            <a:pPr marL="0" indent="0">
              <a:spcBef>
                <a:spcPts val="0"/>
              </a:spcBef>
              <a:buNone/>
            </a:pPr>
            <a:r>
              <a:rPr lang="el-GR" sz="2200" dirty="0"/>
              <a:t>                 ε. </a:t>
            </a:r>
            <a:r>
              <a:rPr lang="el-GR" sz="2200" b="1" dirty="0"/>
              <a:t>Συσχέτισή τους </a:t>
            </a:r>
            <a:r>
              <a:rPr lang="el-GR" sz="2200" dirty="0"/>
              <a:t>με τους κλειστούς και με το άμεσο περιβάλλον για την       						εξυπηρέτηση πολλαπλών δραστηριοτήτων.</a:t>
            </a:r>
          </a:p>
          <a:p>
            <a:pPr marL="0" indent="0">
              <a:buNone/>
            </a:pPr>
            <a:endParaRPr lang="el-GR" dirty="0"/>
          </a:p>
        </p:txBody>
      </p:sp>
      <p:sp>
        <p:nvSpPr>
          <p:cNvPr id="5" name="TextBox 4">
            <a:extLst>
              <a:ext uri="{FF2B5EF4-FFF2-40B4-BE49-F238E27FC236}">
                <a16:creationId xmlns:a16="http://schemas.microsoft.com/office/drawing/2014/main" id="{0AE0C54D-19BE-42B2-9AE4-C91FC5ABCCC6}"/>
              </a:ext>
            </a:extLst>
          </p:cNvPr>
          <p:cNvSpPr txBox="1"/>
          <p:nvPr/>
        </p:nvSpPr>
        <p:spPr>
          <a:xfrm>
            <a:off x="0" y="3934123"/>
            <a:ext cx="12192000" cy="2923877"/>
          </a:xfrm>
          <a:prstGeom prst="rect">
            <a:avLst/>
          </a:prstGeom>
          <a:noFill/>
        </p:spPr>
        <p:txBody>
          <a:bodyPr wrap="square">
            <a:spAutoFit/>
          </a:bodyPr>
          <a:lstStyle/>
          <a:p>
            <a:r>
              <a:rPr lang="el-GR" sz="2400" b="1" dirty="0"/>
              <a:t>Στη πραγματικότητα</a:t>
            </a:r>
            <a:r>
              <a:rPr lang="el-GR" dirty="0"/>
              <a:t>:</a:t>
            </a:r>
          </a:p>
          <a:p>
            <a:pPr marL="285750" indent="-285750">
              <a:buFont typeface="Arial" panose="020B0604020202020204" pitchFamily="34" charset="0"/>
              <a:buChar char="•"/>
            </a:pPr>
            <a:r>
              <a:rPr lang="el-GR" sz="2000" dirty="0"/>
              <a:t>Η αρχιτεκτονική σύνθεση τόσο στο επίπεδο γενικής κάτοψης του διδακτηρίου, όσο και σε εκείνο της αίθουσας διδασκαλίας, χαρακτηρίζεται από την ελλιπή λειτουργική και οπτική σύνδεση των χώρων μεταξύ τους.</a:t>
            </a:r>
          </a:p>
          <a:p>
            <a:pPr marL="285750" indent="-285750">
              <a:buFont typeface="Arial" panose="020B0604020202020204" pitchFamily="34" charset="0"/>
              <a:buChar char="•"/>
            </a:pPr>
            <a:r>
              <a:rPr lang="el-GR" sz="2000" dirty="0"/>
              <a:t>Το κτίριο είναι διασπασμένο σε έναν αριθμό τυποποιημένων χώρων – τις αίθουσες διδασκαλίας από τους οποίους ο καθένας είναι αποκομμένος από τους υπόλοιπους εσωτερικούς και υπαίθριους χώρους.</a:t>
            </a:r>
          </a:p>
          <a:p>
            <a:pPr marL="285750" indent="-285750">
              <a:buFont typeface="Arial" panose="020B0604020202020204" pitchFamily="34" charset="0"/>
              <a:buChar char="•"/>
            </a:pPr>
            <a:r>
              <a:rPr lang="el-GR" sz="2000" dirty="0"/>
              <a:t>Η εσωστρέφεια του χώρου μειώνει σοβαρά τη δυνατότητα ανάπτυξης εναλλακτικών μορφών από δραστηριότητες. </a:t>
            </a:r>
            <a:r>
              <a:rPr lang="el-GR" sz="2000" dirty="0" err="1"/>
              <a:t>Π.χ</a:t>
            </a:r>
            <a:r>
              <a:rPr lang="el-GR" sz="2000" dirty="0"/>
              <a:t> εμποδίζει την ανάπτυξη βιωματικών δραστηριοτήτων που συνδέουν το μάθημα με ποικιλία κέντρων ενδιαφέροντος του παιδιού και με την καθημερινή ζωή.</a:t>
            </a:r>
          </a:p>
        </p:txBody>
      </p:sp>
    </p:spTree>
    <p:extLst>
      <p:ext uri="{BB962C8B-B14F-4D97-AF65-F5344CB8AC3E}">
        <p14:creationId xmlns:p14="http://schemas.microsoft.com/office/powerpoint/2010/main" val="409204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76B0C9-1EC7-4FED-9599-FDFEE395450C}"/>
              </a:ext>
            </a:extLst>
          </p:cNvPr>
          <p:cNvSpPr txBox="1"/>
          <p:nvPr/>
        </p:nvSpPr>
        <p:spPr>
          <a:xfrm>
            <a:off x="464776" y="315932"/>
            <a:ext cx="8792239" cy="523220"/>
          </a:xfrm>
          <a:prstGeom prst="rect">
            <a:avLst/>
          </a:prstGeom>
          <a:solidFill>
            <a:schemeClr val="accent3">
              <a:lumMod val="20000"/>
              <a:lumOff val="80000"/>
            </a:schemeClr>
          </a:solidFill>
        </p:spPr>
        <p:txBody>
          <a:bodyPr wrap="square">
            <a:spAutoFit/>
          </a:bodyPr>
          <a:lstStyle/>
          <a:p>
            <a:r>
              <a:rPr lang="el-GR" sz="2800" b="1" dirty="0">
                <a:solidFill>
                  <a:schemeClr val="accent2">
                    <a:lumMod val="75000"/>
                  </a:schemeClr>
                </a:solidFill>
              </a:rPr>
              <a:t>Η εσωστρέφεια του εκπαιδευτικού περιβάλλοντος </a:t>
            </a:r>
          </a:p>
        </p:txBody>
      </p:sp>
      <p:pic>
        <p:nvPicPr>
          <p:cNvPr id="7" name="Εικόνα 6">
            <a:extLst>
              <a:ext uri="{FF2B5EF4-FFF2-40B4-BE49-F238E27FC236}">
                <a16:creationId xmlns:a16="http://schemas.microsoft.com/office/drawing/2014/main" id="{AA7A137D-8DCD-4055-A5BE-B5D7C93206B5}"/>
              </a:ext>
            </a:extLst>
          </p:cNvPr>
          <p:cNvPicPr>
            <a:picLocks noChangeAspect="1"/>
          </p:cNvPicPr>
          <p:nvPr/>
        </p:nvPicPr>
        <p:blipFill rotWithShape="1">
          <a:blip r:embed="rId2"/>
          <a:srcRect b="17383"/>
          <a:stretch/>
        </p:blipFill>
        <p:spPr>
          <a:xfrm>
            <a:off x="-83332" y="1801415"/>
            <a:ext cx="10178026" cy="4851098"/>
          </a:xfrm>
          <a:prstGeom prst="rect">
            <a:avLst/>
          </a:prstGeom>
        </p:spPr>
      </p:pic>
      <p:sp>
        <p:nvSpPr>
          <p:cNvPr id="9" name="TextBox 8">
            <a:extLst>
              <a:ext uri="{FF2B5EF4-FFF2-40B4-BE49-F238E27FC236}">
                <a16:creationId xmlns:a16="http://schemas.microsoft.com/office/drawing/2014/main" id="{54EDD971-5F1B-4094-A319-CA7E909F018B}"/>
              </a:ext>
            </a:extLst>
          </p:cNvPr>
          <p:cNvSpPr txBox="1"/>
          <p:nvPr/>
        </p:nvSpPr>
        <p:spPr>
          <a:xfrm>
            <a:off x="358457" y="1155084"/>
            <a:ext cx="9319260" cy="646331"/>
          </a:xfrm>
          <a:prstGeom prst="rect">
            <a:avLst/>
          </a:prstGeom>
          <a:noFill/>
        </p:spPr>
        <p:txBody>
          <a:bodyPr wrap="square">
            <a:spAutoFit/>
          </a:bodyPr>
          <a:lstStyle/>
          <a:p>
            <a:pPr algn="ctr"/>
            <a:r>
              <a:rPr lang="el-GR" b="1" dirty="0">
                <a:solidFill>
                  <a:srgbClr val="FF0000"/>
                </a:solidFill>
              </a:rPr>
              <a:t>Αντιστοιχία χαρακτηριστικών του σχολικού χώρου και της εκπαιδευτικής διαδικασίας στο ελληνικό σχολείο από το 1894 μέχρι σήμερα</a:t>
            </a:r>
          </a:p>
        </p:txBody>
      </p:sp>
    </p:spTree>
    <p:extLst>
      <p:ext uri="{BB962C8B-B14F-4D97-AF65-F5344CB8AC3E}">
        <p14:creationId xmlns:p14="http://schemas.microsoft.com/office/powerpoint/2010/main" val="1627011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2152" y="68377"/>
            <a:ext cx="4882095" cy="726040"/>
          </a:xfrm>
          <a:solidFill>
            <a:schemeClr val="accent3">
              <a:lumMod val="20000"/>
              <a:lumOff val="80000"/>
            </a:schemeClr>
          </a:solidFill>
        </p:spPr>
        <p:txBody>
          <a:bodyPr>
            <a:normAutofit/>
          </a:bodyPr>
          <a:lstStyle/>
          <a:p>
            <a:r>
              <a:rPr lang="el-GR" sz="3200" b="1" dirty="0">
                <a:solidFill>
                  <a:schemeClr val="accent2">
                    <a:lumMod val="75000"/>
                  </a:schemeClr>
                </a:solidFill>
              </a:rPr>
              <a:t>Το διδακτήριο </a:t>
            </a:r>
          </a:p>
        </p:txBody>
      </p:sp>
      <p:sp>
        <p:nvSpPr>
          <p:cNvPr id="4" name="Rectangle 3"/>
          <p:cNvSpPr/>
          <p:nvPr/>
        </p:nvSpPr>
        <p:spPr>
          <a:xfrm>
            <a:off x="789240" y="941680"/>
            <a:ext cx="8847920" cy="7386638"/>
          </a:xfrm>
          <a:prstGeom prst="rect">
            <a:avLst/>
          </a:prstGeom>
        </p:spPr>
        <p:txBody>
          <a:bodyPr wrap="square">
            <a:spAutoFit/>
          </a:bodyPr>
          <a:lstStyle/>
          <a:p>
            <a:r>
              <a:rPr lang="el-GR" sz="2400" b="1" dirty="0">
                <a:latin typeface="+mj-lt"/>
              </a:rPr>
              <a:t>Κτιριολογικό πρόγραμμα</a:t>
            </a:r>
          </a:p>
          <a:p>
            <a:pPr marL="285750" indent="-285750">
              <a:buFont typeface="Arial" panose="020B0604020202020204" pitchFamily="34" charset="0"/>
              <a:buChar char="•"/>
            </a:pPr>
            <a:r>
              <a:rPr lang="el-GR" sz="2400" dirty="0">
                <a:latin typeface="+mj-lt"/>
              </a:rPr>
              <a:t>Νηπιαγωγεία σε  ισόγεια κτίρια</a:t>
            </a:r>
          </a:p>
          <a:p>
            <a:pPr marL="285750" indent="-285750">
              <a:buFont typeface="Arial" panose="020B0604020202020204" pitchFamily="34" charset="0"/>
              <a:buChar char="•"/>
            </a:pPr>
            <a:r>
              <a:rPr lang="el-GR" sz="2400" dirty="0">
                <a:latin typeface="+mj-lt"/>
              </a:rPr>
              <a:t>Δημοτικά, Γυμνάσια, Λύκεια μέχρι και τρεις ορόφους.</a:t>
            </a:r>
          </a:p>
          <a:p>
            <a:endParaRPr lang="el-GR" sz="2400" dirty="0">
              <a:latin typeface="+mj-lt"/>
            </a:endParaRPr>
          </a:p>
          <a:p>
            <a:r>
              <a:rPr lang="el-GR" sz="2400" b="1" i="0" u="none" strike="noStrike" baseline="0" dirty="0">
                <a:latin typeface="+mj-lt"/>
              </a:rPr>
              <a:t>Προσανατολισμός</a:t>
            </a:r>
            <a:r>
              <a:rPr lang="el-GR" sz="2400" b="0" i="0" u="none" strike="noStrike" baseline="0" dirty="0">
                <a:latin typeface="+mj-lt"/>
              </a:rPr>
              <a:t>:</a:t>
            </a:r>
            <a:r>
              <a:rPr lang="el-GR" sz="2400" b="0" i="0" u="none" strike="noStrike" dirty="0">
                <a:latin typeface="+mj-lt"/>
              </a:rPr>
              <a:t> </a:t>
            </a:r>
            <a:endParaRPr lang="el-GR" sz="2400" b="0" i="0" u="none" strike="noStrike" baseline="0" dirty="0">
              <a:latin typeface="+mj-lt"/>
            </a:endParaRPr>
          </a:p>
          <a:p>
            <a:pPr marL="285750" indent="-285750">
              <a:buFont typeface="Arial" panose="020B0604020202020204" pitchFamily="34" charset="0"/>
              <a:buChar char="•"/>
            </a:pPr>
            <a:r>
              <a:rPr lang="el-GR" sz="2400" b="0" i="0" u="none" strike="noStrike" baseline="0" dirty="0">
                <a:latin typeface="+mj-lt"/>
              </a:rPr>
              <a:t>Ο ανατολικός και ο</a:t>
            </a:r>
            <a:r>
              <a:rPr lang="el-GR" sz="2400" b="0" i="0" u="none" strike="noStrike" dirty="0">
                <a:latin typeface="+mj-lt"/>
              </a:rPr>
              <a:t> </a:t>
            </a:r>
            <a:r>
              <a:rPr lang="el-GR" sz="2400" b="0" i="0" u="none" strike="noStrike" baseline="0" dirty="0">
                <a:latin typeface="+mj-lt"/>
              </a:rPr>
              <a:t>δυτικός προσανατολισμός αποφεύγεται,</a:t>
            </a:r>
            <a:r>
              <a:rPr lang="el-GR" sz="2400" b="0" i="0" u="none" strike="noStrike" dirty="0">
                <a:latin typeface="+mj-lt"/>
              </a:rPr>
              <a:t> ώστε να ε</a:t>
            </a:r>
            <a:r>
              <a:rPr lang="el-GR" sz="2400" b="0" i="0" u="none" strike="noStrike" baseline="0" dirty="0">
                <a:latin typeface="+mj-lt"/>
              </a:rPr>
              <a:t>ξασφαλίζεται καλός φωτισμός των αιθουσών. </a:t>
            </a:r>
          </a:p>
          <a:p>
            <a:pPr marL="285750" indent="-285750">
              <a:buFont typeface="Arial" panose="020B0604020202020204" pitchFamily="34" charset="0"/>
              <a:buChar char="•"/>
            </a:pPr>
            <a:r>
              <a:rPr lang="el-GR" sz="2400" dirty="0">
                <a:latin typeface="+mj-lt"/>
              </a:rPr>
              <a:t>Ο</a:t>
            </a:r>
            <a:r>
              <a:rPr lang="el-GR" sz="2400" b="0" i="0" u="none" strike="noStrike" baseline="0" dirty="0">
                <a:latin typeface="+mj-lt"/>
              </a:rPr>
              <a:t> αύλειος χώρος είναι προστατευμένος από τον βορρά. </a:t>
            </a:r>
          </a:p>
          <a:p>
            <a:pPr marL="285750" indent="-285750">
              <a:buFont typeface="Arial" panose="020B0604020202020204" pitchFamily="34" charset="0"/>
              <a:buChar char="•"/>
            </a:pPr>
            <a:r>
              <a:rPr lang="el-GR" sz="2400" dirty="0">
                <a:latin typeface="+mj-lt"/>
              </a:rPr>
              <a:t>Άμεση πρόσβαση και διασύνδεση με τον αύλειο χώρο.</a:t>
            </a:r>
            <a:endParaRPr lang="el-GR" sz="2400" b="0" i="0" u="none" strike="noStrike" baseline="0" dirty="0">
              <a:latin typeface="+mj-lt"/>
            </a:endParaRPr>
          </a:p>
          <a:p>
            <a:endParaRPr lang="el-GR" sz="2400" dirty="0">
              <a:latin typeface="+mj-lt"/>
            </a:endParaRPr>
          </a:p>
          <a:p>
            <a:r>
              <a:rPr lang="el-GR" sz="2400" b="1" dirty="0">
                <a:latin typeface="+mj-lt"/>
              </a:rPr>
              <a:t>Προσβασιμότητα</a:t>
            </a:r>
          </a:p>
          <a:p>
            <a:pPr marL="285750" indent="-285750">
              <a:buFont typeface="Arial" panose="020B0604020202020204" pitchFamily="34" charset="0"/>
              <a:buChar char="•"/>
            </a:pPr>
            <a:r>
              <a:rPr lang="el-GR" sz="2400" dirty="0">
                <a:latin typeface="+mj-lt"/>
              </a:rPr>
              <a:t>Δυνατότητα προσέγγισης όλων των επιμέρους χώρων του διδακτηρίου καθώς και του αυλείου χώρου για άτομα με κινητικά προβλήματα, </a:t>
            </a:r>
            <a:r>
              <a:rPr lang="el-GR" sz="2400" b="1" dirty="0">
                <a:latin typeface="+mj-lt"/>
              </a:rPr>
              <a:t>με ράμπες και ανελκυστήρες.</a:t>
            </a:r>
          </a:p>
          <a:p>
            <a:pPr marL="285750" indent="-285750">
              <a:buFont typeface="Arial" panose="020B0604020202020204" pitchFamily="34" charset="0"/>
              <a:buChar char="•"/>
            </a:pPr>
            <a:r>
              <a:rPr lang="el-GR" sz="2400" dirty="0">
                <a:latin typeface="+mj-lt"/>
              </a:rPr>
              <a:t>Δυνατότητα εισόδου/εξόδου στον αύλειο χώρο από </a:t>
            </a:r>
            <a:r>
              <a:rPr lang="el-GR" sz="2400" b="1" dirty="0">
                <a:latin typeface="+mj-lt"/>
              </a:rPr>
              <a:t>δύο σημεία</a:t>
            </a:r>
            <a:r>
              <a:rPr lang="el-GR" sz="2400" dirty="0">
                <a:latin typeface="+mj-lt"/>
              </a:rPr>
              <a:t>.</a:t>
            </a:r>
          </a:p>
          <a:p>
            <a:pPr marL="285750" indent="-285750">
              <a:buFont typeface="Arial" panose="020B0604020202020204" pitchFamily="34" charset="0"/>
              <a:buChar char="•"/>
            </a:pPr>
            <a:endParaRPr lang="el-GR" dirty="0"/>
          </a:p>
          <a:p>
            <a:endParaRPr lang="el-GR" dirty="0"/>
          </a:p>
          <a:p>
            <a:endParaRPr lang="el-GR" dirty="0"/>
          </a:p>
          <a:p>
            <a:pPr marL="285750" indent="-285750">
              <a:buFont typeface="Arial" panose="020B0604020202020204" pitchFamily="34" charset="0"/>
              <a:buChar char="•"/>
            </a:pPr>
            <a:endParaRPr lang="el-GR" b="1" dirty="0"/>
          </a:p>
          <a:p>
            <a:endParaRPr lang="el-GR" dirty="0">
              <a:latin typeface="TimesNewRomanPSMT"/>
            </a:endParaRPr>
          </a:p>
        </p:txBody>
      </p:sp>
    </p:spTree>
    <p:extLst>
      <p:ext uri="{BB962C8B-B14F-4D97-AF65-F5344CB8AC3E}">
        <p14:creationId xmlns:p14="http://schemas.microsoft.com/office/powerpoint/2010/main" val="3296100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5510" t="25252" r="26659" b="4414"/>
          <a:stretch/>
        </p:blipFill>
        <p:spPr>
          <a:xfrm>
            <a:off x="3804845" y="0"/>
            <a:ext cx="8262464" cy="3690731"/>
          </a:xfrm>
          <a:prstGeom prst="rect">
            <a:avLst/>
          </a:prstGeom>
        </p:spPr>
      </p:pic>
      <p:pic>
        <p:nvPicPr>
          <p:cNvPr id="6" name="Picture 5"/>
          <p:cNvPicPr>
            <a:picLocks noChangeAspect="1"/>
          </p:cNvPicPr>
          <p:nvPr/>
        </p:nvPicPr>
        <p:blipFill rotWithShape="1">
          <a:blip r:embed="rId3"/>
          <a:srcRect l="24658" t="31201" r="27082" b="25361"/>
          <a:stretch/>
        </p:blipFill>
        <p:spPr>
          <a:xfrm>
            <a:off x="-222069" y="3680491"/>
            <a:ext cx="6650182" cy="3177509"/>
          </a:xfrm>
          <a:prstGeom prst="rect">
            <a:avLst/>
          </a:prstGeom>
        </p:spPr>
      </p:pic>
      <p:pic>
        <p:nvPicPr>
          <p:cNvPr id="7" name="Picture 6"/>
          <p:cNvPicPr>
            <a:picLocks noChangeAspect="1"/>
          </p:cNvPicPr>
          <p:nvPr/>
        </p:nvPicPr>
        <p:blipFill rotWithShape="1">
          <a:blip r:embed="rId4"/>
          <a:srcRect l="73629" t="52810" r="8547" b="19717"/>
          <a:stretch/>
        </p:blipFill>
        <p:spPr>
          <a:xfrm>
            <a:off x="7936077" y="4122932"/>
            <a:ext cx="3435327" cy="2582668"/>
          </a:xfrm>
          <a:prstGeom prst="rect">
            <a:avLst/>
          </a:prstGeom>
        </p:spPr>
      </p:pic>
      <p:sp>
        <p:nvSpPr>
          <p:cNvPr id="8" name="Title 1"/>
          <p:cNvSpPr>
            <a:spLocks noGrp="1"/>
          </p:cNvSpPr>
          <p:nvPr>
            <p:ph type="title"/>
          </p:nvPr>
        </p:nvSpPr>
        <p:spPr>
          <a:xfrm>
            <a:off x="200256" y="506896"/>
            <a:ext cx="3604589" cy="848139"/>
          </a:xfrm>
          <a:solidFill>
            <a:schemeClr val="accent3">
              <a:lumMod val="20000"/>
              <a:lumOff val="80000"/>
            </a:schemeClr>
          </a:solidFill>
        </p:spPr>
        <p:txBody>
          <a:bodyPr>
            <a:noAutofit/>
          </a:bodyPr>
          <a:lstStyle/>
          <a:p>
            <a:r>
              <a:rPr lang="el-GR" sz="3200" b="1" dirty="0">
                <a:solidFill>
                  <a:schemeClr val="accent2">
                    <a:lumMod val="75000"/>
                  </a:schemeClr>
                </a:solidFill>
              </a:rPr>
              <a:t>7. Το διδακτήριο </a:t>
            </a:r>
          </a:p>
        </p:txBody>
      </p:sp>
    </p:spTree>
    <p:extLst>
      <p:ext uri="{BB962C8B-B14F-4D97-AF65-F5344CB8AC3E}">
        <p14:creationId xmlns:p14="http://schemas.microsoft.com/office/powerpoint/2010/main" val="1464545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85" y="267113"/>
            <a:ext cx="8969225" cy="628080"/>
          </a:xfrm>
        </p:spPr>
        <p:txBody>
          <a:bodyPr>
            <a:normAutofit/>
          </a:bodyPr>
          <a:lstStyle/>
          <a:p>
            <a:r>
              <a:rPr lang="el-GR" sz="2800" dirty="0"/>
              <a:t>Ένα «ανοιχτό», χωρίς τοίχους σχολείο</a:t>
            </a:r>
          </a:p>
        </p:txBody>
      </p:sp>
      <p:pic>
        <p:nvPicPr>
          <p:cNvPr id="2052" name="Picture 4" descr="http://im2ns5.27210.gr/sites/default/files/imagecache/node_image/article/2015/36/183865g-school_at_sweden04_doctvgr_4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6382" y="897145"/>
            <a:ext cx="5429657" cy="24765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m1ns5.27210.gr/sites/default/files/imagecache/node_image/article/2015/36/183865g-school_at_sweden06_doctvgr_4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231" y="3954322"/>
            <a:ext cx="5953808" cy="270450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9860407" y="2792971"/>
            <a:ext cx="2331593" cy="11613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Vittra</a:t>
            </a:r>
            <a:r>
              <a:rPr lang="en-US" dirty="0"/>
              <a:t> </a:t>
            </a:r>
            <a:r>
              <a:rPr lang="el-GR" dirty="0"/>
              <a:t>Τ</a:t>
            </a:r>
            <a:r>
              <a:rPr lang="en-US" dirty="0" err="1"/>
              <a:t>elephonplan</a:t>
            </a:r>
            <a:r>
              <a:rPr lang="en-US" dirty="0"/>
              <a:t>, </a:t>
            </a:r>
            <a:r>
              <a:rPr lang="el-GR" dirty="0"/>
              <a:t>Σουηδία</a:t>
            </a:r>
          </a:p>
        </p:txBody>
      </p:sp>
      <p:pic>
        <p:nvPicPr>
          <p:cNvPr id="2056" name="Picture 8" descr="http://im1ns5.27210.gr/sites/default/files/imagecache/node_image/article/2015/36/183865g-school_at_sweden09_doctvgr_4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885" y="1096315"/>
            <a:ext cx="4653328" cy="2476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antikleidi.com/wp-content/uploads/2013/04/7058391_700b1.jpg"/>
          <p:cNvPicPr>
            <a:picLocks noChangeAspect="1" noChangeArrowheads="1"/>
          </p:cNvPicPr>
          <p:nvPr/>
        </p:nvPicPr>
        <p:blipFill rotWithShape="1">
          <a:blip r:embed="rId5">
            <a:extLst>
              <a:ext uri="{28A0092B-C50C-407E-A947-70E740481C1C}">
                <a14:useLocalDpi xmlns:a14="http://schemas.microsoft.com/office/drawing/2010/main" val="0"/>
              </a:ext>
            </a:extLst>
          </a:blip>
          <a:srcRect t="86765"/>
          <a:stretch/>
        </p:blipFill>
        <p:spPr bwMode="auto">
          <a:xfrm>
            <a:off x="257885" y="3572815"/>
            <a:ext cx="4360606" cy="349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497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2ns5.27210.gr/sites/default/files/imagecache/node_image/article/2015/36/183865g-school_at_sweden02_doctvgr_43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443774"/>
            <a:ext cx="7572825" cy="44142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ntikleidi.com/wp-content/uploads/2013/04/7058391_700b1.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5" t="73474" r="1015" b="13514"/>
          <a:stretch/>
        </p:blipFill>
        <p:spPr bwMode="auto">
          <a:xfrm>
            <a:off x="7572825" y="3317966"/>
            <a:ext cx="4501188" cy="35400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322600"/>
            <a:ext cx="7433187" cy="1754326"/>
          </a:xfrm>
          <a:prstGeom prst="rect">
            <a:avLst/>
          </a:prstGeom>
          <a:solidFill>
            <a:schemeClr val="tx2">
              <a:lumMod val="20000"/>
              <a:lumOff val="80000"/>
            </a:schemeClr>
          </a:solidFill>
        </p:spPr>
        <p:txBody>
          <a:bodyPr wrap="square">
            <a:spAutoFit/>
          </a:bodyPr>
          <a:lstStyle/>
          <a:p>
            <a:r>
              <a:rPr lang="el-GR" dirty="0"/>
              <a:t>Rosan Boschin</a:t>
            </a:r>
            <a:r>
              <a:rPr lang="en-US" dirty="0"/>
              <a:t>, </a:t>
            </a:r>
            <a:r>
              <a:rPr lang="el-GR" dirty="0"/>
              <a:t>αρχιτέκτονας του </a:t>
            </a:r>
            <a:r>
              <a:rPr lang="en-US" dirty="0" err="1">
                <a:hlinkClick r:id="rId4"/>
              </a:rPr>
              <a:t>Vittra</a:t>
            </a:r>
            <a:r>
              <a:rPr lang="en-US" dirty="0">
                <a:hlinkClick r:id="rId4"/>
              </a:rPr>
              <a:t> -</a:t>
            </a:r>
            <a:r>
              <a:rPr lang="en-US" dirty="0" err="1">
                <a:hlinkClick r:id="rId4"/>
              </a:rPr>
              <a:t>Telephonplan</a:t>
            </a:r>
            <a:r>
              <a:rPr lang="el-GR" dirty="0"/>
              <a:t>: «Οι διαφοροποιημένες θέσεις επιτρέπουν τα παιδιά να μάθουν με τους δικούς τους όρους, δημιουργώντας διαφορετικούς τύπους εκπαιδευτικών σεναρίων. Με τον τρόπο αυτό, ο σχεδιασμός του σχολείου του επιτρέπει σε κάθε παιδί να ξεδιπλώσει τις δυνατότητές του.»</a:t>
            </a:r>
          </a:p>
        </p:txBody>
      </p:sp>
      <p:pic>
        <p:nvPicPr>
          <p:cNvPr id="2" name="Εικόνα 1">
            <a:extLst>
              <a:ext uri="{FF2B5EF4-FFF2-40B4-BE49-F238E27FC236}">
                <a16:creationId xmlns:a16="http://schemas.microsoft.com/office/drawing/2014/main" id="{39EAE190-C725-4BD9-ABB6-C1D61F50C762}"/>
              </a:ext>
            </a:extLst>
          </p:cNvPr>
          <p:cNvPicPr>
            <a:picLocks noChangeAspect="1"/>
          </p:cNvPicPr>
          <p:nvPr/>
        </p:nvPicPr>
        <p:blipFill>
          <a:blip r:embed="rId5"/>
          <a:stretch>
            <a:fillRect/>
          </a:stretch>
        </p:blipFill>
        <p:spPr>
          <a:xfrm>
            <a:off x="7537375" y="0"/>
            <a:ext cx="4536638" cy="3317966"/>
          </a:xfrm>
          <a:prstGeom prst="rect">
            <a:avLst/>
          </a:prstGeom>
        </p:spPr>
      </p:pic>
    </p:spTree>
    <p:extLst>
      <p:ext uri="{BB962C8B-B14F-4D97-AF65-F5344CB8AC3E}">
        <p14:creationId xmlns:p14="http://schemas.microsoft.com/office/powerpoint/2010/main" val="1291173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9237"/>
            <a:ext cx="12191999" cy="1459346"/>
          </a:xfrm>
          <a:solidFill>
            <a:schemeClr val="accent4"/>
          </a:solidFill>
        </p:spPr>
        <p:txBody>
          <a:bodyPr/>
          <a:lstStyle/>
          <a:p>
            <a:r>
              <a:rPr lang="el-GR" b="1" dirty="0">
                <a:solidFill>
                  <a:schemeClr val="accent2">
                    <a:lumMod val="75000"/>
                  </a:schemeClr>
                </a:solidFill>
              </a:rPr>
              <a:t>Γιατί αναφερόμαστε σε «δυνατότητες» και «περιορισμούς»;</a:t>
            </a:r>
          </a:p>
        </p:txBody>
      </p:sp>
      <p:sp>
        <p:nvSpPr>
          <p:cNvPr id="3" name="Θέση περιεχομένου 2"/>
          <p:cNvSpPr>
            <a:spLocks noGrp="1"/>
          </p:cNvSpPr>
          <p:nvPr>
            <p:ph idx="1"/>
          </p:nvPr>
        </p:nvSpPr>
        <p:spPr>
          <a:xfrm>
            <a:off x="138545" y="1459346"/>
            <a:ext cx="11794837" cy="5398654"/>
          </a:xfrm>
        </p:spPr>
        <p:txBody>
          <a:bodyPr/>
          <a:lstStyle/>
          <a:p>
            <a:r>
              <a:rPr lang="el-GR" dirty="0"/>
              <a:t>Η έννοια της </a:t>
            </a:r>
            <a:r>
              <a:rPr lang="el-GR" b="1" i="1" dirty="0"/>
              <a:t>παιδαγωγικής τάξης/ευταξίας </a:t>
            </a:r>
            <a:r>
              <a:rPr lang="el-GR" dirty="0"/>
              <a:t>(πραγμάτων)</a:t>
            </a:r>
          </a:p>
          <a:p>
            <a:endParaRPr lang="el-GR" dirty="0"/>
          </a:p>
        </p:txBody>
      </p:sp>
      <p:pic>
        <p:nvPicPr>
          <p:cNvPr id="4" name="Θέση περιεχομένου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272144"/>
            <a:ext cx="5440218" cy="290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Θέση περιεχομένου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2654" y="2272144"/>
            <a:ext cx="6493164" cy="446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153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732" y="5904932"/>
            <a:ext cx="4558352" cy="632346"/>
          </a:xfrm>
        </p:spPr>
        <p:txBody>
          <a:bodyPr>
            <a:normAutofit/>
          </a:bodyPr>
          <a:lstStyle/>
          <a:p>
            <a:r>
              <a:rPr lang="el-GR" sz="3200" b="1" dirty="0">
                <a:solidFill>
                  <a:srgbClr val="002060"/>
                </a:solidFill>
              </a:rPr>
              <a:t>Γυμνάσιο</a:t>
            </a:r>
            <a:r>
              <a:rPr lang="el-GR" sz="3200" dirty="0">
                <a:solidFill>
                  <a:srgbClr val="002060"/>
                </a:solidFill>
              </a:rPr>
              <a:t> </a:t>
            </a:r>
            <a:r>
              <a:rPr lang="en-US" sz="3200" b="1" dirty="0" err="1">
                <a:solidFill>
                  <a:srgbClr val="002060"/>
                </a:solidFill>
              </a:rPr>
              <a:t>Ørestad</a:t>
            </a:r>
            <a:r>
              <a:rPr lang="en-US" sz="3200" b="1" dirty="0">
                <a:solidFill>
                  <a:srgbClr val="002060"/>
                </a:solidFill>
              </a:rPr>
              <a:t>, </a:t>
            </a:r>
            <a:r>
              <a:rPr lang="el-GR" sz="3200" b="1" dirty="0">
                <a:solidFill>
                  <a:srgbClr val="002060"/>
                </a:solidFill>
              </a:rPr>
              <a:t>Δανία</a:t>
            </a:r>
            <a:endParaRPr lang="el-GR" sz="3200" dirty="0">
              <a:solidFill>
                <a:srgbClr val="002060"/>
              </a:solidFill>
            </a:endParaRPr>
          </a:p>
        </p:txBody>
      </p:sp>
      <p:pic>
        <p:nvPicPr>
          <p:cNvPr id="6146" name="Picture 2" descr="perierga.gr - 15 εμπνευσμένα... δημόσια σχολεί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675" y="580266"/>
            <a:ext cx="5799114" cy="4683576"/>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2408C698-B660-462F-B87B-73B193403F9A}"/>
              </a:ext>
            </a:extLst>
          </p:cNvPr>
          <p:cNvPicPr>
            <a:picLocks noChangeAspect="1"/>
          </p:cNvPicPr>
          <p:nvPr/>
        </p:nvPicPr>
        <p:blipFill>
          <a:blip r:embed="rId3"/>
          <a:stretch>
            <a:fillRect/>
          </a:stretch>
        </p:blipFill>
        <p:spPr>
          <a:xfrm>
            <a:off x="6258908" y="580266"/>
            <a:ext cx="5654561" cy="4683576"/>
          </a:xfrm>
          <a:prstGeom prst="rect">
            <a:avLst/>
          </a:prstGeom>
        </p:spPr>
      </p:pic>
    </p:spTree>
    <p:extLst>
      <p:ext uri="{BB962C8B-B14F-4D97-AF65-F5344CB8AC3E}">
        <p14:creationId xmlns:p14="http://schemas.microsoft.com/office/powerpoint/2010/main" val="2807609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erierga.gr - 15 εμπνευσμένα... δημόσια σχολεί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49211" y="899866"/>
            <a:ext cx="5715000" cy="41213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94016" y="5352564"/>
            <a:ext cx="4395695" cy="646331"/>
          </a:xfrm>
          <a:prstGeom prst="rect">
            <a:avLst/>
          </a:prstGeom>
        </p:spPr>
        <p:txBody>
          <a:bodyPr wrap="square">
            <a:spAutoFit/>
          </a:bodyPr>
          <a:lstStyle/>
          <a:p>
            <a:r>
              <a:rPr lang="el-GR" b="1" dirty="0"/>
              <a:t>«Ηο</a:t>
            </a:r>
            <a:r>
              <a:rPr lang="en-US" b="1" dirty="0"/>
              <a:t>use of Light</a:t>
            </a:r>
            <a:r>
              <a:rPr lang="el-GR" b="1" dirty="0"/>
              <a:t>»</a:t>
            </a:r>
            <a:r>
              <a:rPr lang="en-US" b="1" dirty="0"/>
              <a:t>, (</a:t>
            </a:r>
            <a:r>
              <a:rPr lang="el-GR" b="1" dirty="0"/>
              <a:t>Φωτεινό σπίτι</a:t>
            </a:r>
            <a:r>
              <a:rPr lang="en-US" b="1" dirty="0"/>
              <a:t>)</a:t>
            </a:r>
            <a:r>
              <a:rPr lang="el-GR" b="1" dirty="0"/>
              <a:t>,</a:t>
            </a:r>
          </a:p>
          <a:p>
            <a:r>
              <a:rPr lang="el-GR" b="1" dirty="0"/>
              <a:t>Νηπιαγωγείο </a:t>
            </a:r>
            <a:r>
              <a:rPr lang="en-US" b="1" dirty="0" err="1"/>
              <a:t>Leimondo</a:t>
            </a:r>
            <a:r>
              <a:rPr lang="en-US" b="1" dirty="0"/>
              <a:t>, </a:t>
            </a:r>
            <a:r>
              <a:rPr lang="el-GR" b="1" dirty="0"/>
              <a:t>Ιαπωνία</a:t>
            </a:r>
            <a:endParaRPr lang="el-GR" dirty="0"/>
          </a:p>
        </p:txBody>
      </p:sp>
      <p:sp>
        <p:nvSpPr>
          <p:cNvPr id="7" name="Rectangle 6"/>
          <p:cNvSpPr/>
          <p:nvPr/>
        </p:nvSpPr>
        <p:spPr>
          <a:xfrm>
            <a:off x="408619" y="5166577"/>
            <a:ext cx="4849404" cy="369332"/>
          </a:xfrm>
          <a:prstGeom prst="rect">
            <a:avLst/>
          </a:prstGeom>
        </p:spPr>
        <p:txBody>
          <a:bodyPr wrap="none">
            <a:spAutoFit/>
          </a:bodyPr>
          <a:lstStyle/>
          <a:p>
            <a:r>
              <a:rPr lang="el-GR" b="1" dirty="0"/>
              <a:t>Δημοτικό Σχολείο </a:t>
            </a:r>
            <a:r>
              <a:rPr lang="en-US" b="1" dirty="0" err="1"/>
              <a:t>Barvaux-Condroz</a:t>
            </a:r>
            <a:r>
              <a:rPr lang="en-US" b="1" dirty="0"/>
              <a:t>, </a:t>
            </a:r>
            <a:r>
              <a:rPr lang="el-GR" b="1" dirty="0"/>
              <a:t>Βέλγιο</a:t>
            </a:r>
            <a:endParaRPr lang="el-GR" dirty="0"/>
          </a:p>
        </p:txBody>
      </p:sp>
      <p:pic>
        <p:nvPicPr>
          <p:cNvPr id="8" name="Picture 2" descr="perierga.gr - 15 εμπνευσμένα... δημόσια σχολεί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9866"/>
            <a:ext cx="5441266" cy="388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523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2054" y="5302153"/>
            <a:ext cx="5259442" cy="1296537"/>
          </a:xfrm>
        </p:spPr>
        <p:txBody>
          <a:bodyPr>
            <a:normAutofit/>
          </a:bodyPr>
          <a:lstStyle/>
          <a:p>
            <a:pPr algn="ctr"/>
            <a:r>
              <a:rPr lang="el-GR" sz="2800" dirty="0">
                <a:solidFill>
                  <a:srgbClr val="002060"/>
                </a:solidFill>
              </a:rPr>
              <a:t>Γυάλινες επενδύσεις στα παράθυρα αντανακλούν το φυσικό περιβάλλον</a:t>
            </a:r>
          </a:p>
        </p:txBody>
      </p:sp>
      <p:pic>
        <p:nvPicPr>
          <p:cNvPr id="4098" name="Picture 2" descr="perierga.gr - 15 εμπνευσμένα... δημόσια σχολεί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78210" y="264110"/>
            <a:ext cx="5715000" cy="40898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erierga.gr - 15 εμπνευσμένα... δημόσια σχολεί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4" y="341194"/>
            <a:ext cx="5715000" cy="382905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0" y="4633414"/>
            <a:ext cx="5259442" cy="129653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l-GR" sz="2800" dirty="0">
              <a:solidFill>
                <a:srgbClr val="002060"/>
              </a:solidFill>
            </a:endParaRPr>
          </a:p>
        </p:txBody>
      </p:sp>
      <p:sp>
        <p:nvSpPr>
          <p:cNvPr id="4" name="Rectangle 3"/>
          <p:cNvSpPr/>
          <p:nvPr/>
        </p:nvSpPr>
        <p:spPr>
          <a:xfrm>
            <a:off x="439281" y="4892626"/>
            <a:ext cx="3936767" cy="1569660"/>
          </a:xfrm>
          <a:prstGeom prst="rect">
            <a:avLst/>
          </a:prstGeom>
        </p:spPr>
        <p:txBody>
          <a:bodyPr wrap="square">
            <a:spAutoFit/>
          </a:bodyPr>
          <a:lstStyle/>
          <a:p>
            <a:r>
              <a:rPr lang="el-GR" sz="2400" dirty="0"/>
              <a:t>Χρώματα, σε όλους τους χώρους του σχολείου, άριστη εναρμόνιση με το φυσικό περιβάλλον.</a:t>
            </a:r>
          </a:p>
        </p:txBody>
      </p:sp>
      <p:sp>
        <p:nvSpPr>
          <p:cNvPr id="5" name="Rectangle 4"/>
          <p:cNvSpPr/>
          <p:nvPr/>
        </p:nvSpPr>
        <p:spPr>
          <a:xfrm>
            <a:off x="439281" y="4360291"/>
            <a:ext cx="4380879" cy="369332"/>
          </a:xfrm>
          <a:prstGeom prst="rect">
            <a:avLst/>
          </a:prstGeom>
        </p:spPr>
        <p:txBody>
          <a:bodyPr wrap="none">
            <a:spAutoFit/>
          </a:bodyPr>
          <a:lstStyle/>
          <a:p>
            <a:r>
              <a:rPr lang="el-GR" b="1" dirty="0"/>
              <a:t>Δημοτικό Σχολείο</a:t>
            </a:r>
            <a:r>
              <a:rPr lang="el-GR" dirty="0"/>
              <a:t> </a:t>
            </a:r>
            <a:r>
              <a:rPr lang="el-GR" b="1" dirty="0"/>
              <a:t>“Sra Pou”, Καμπότζη</a:t>
            </a:r>
            <a:endParaRPr lang="el-GR" dirty="0"/>
          </a:p>
        </p:txBody>
      </p:sp>
      <p:sp>
        <p:nvSpPr>
          <p:cNvPr id="8" name="Rectangle 7"/>
          <p:cNvSpPr/>
          <p:nvPr/>
        </p:nvSpPr>
        <p:spPr>
          <a:xfrm>
            <a:off x="7078186" y="4758171"/>
            <a:ext cx="3576620" cy="369332"/>
          </a:xfrm>
          <a:prstGeom prst="rect">
            <a:avLst/>
          </a:prstGeom>
        </p:spPr>
        <p:txBody>
          <a:bodyPr wrap="none">
            <a:spAutoFit/>
          </a:bodyPr>
          <a:lstStyle/>
          <a:p>
            <a:r>
              <a:rPr lang="el-GR" b="1" dirty="0"/>
              <a:t>«Πολύχρωμο Σχολείο», Ισπανία</a:t>
            </a:r>
            <a:endParaRPr lang="el-GR" dirty="0"/>
          </a:p>
        </p:txBody>
      </p:sp>
    </p:spTree>
    <p:extLst>
      <p:ext uri="{BB962C8B-B14F-4D97-AF65-F5344CB8AC3E}">
        <p14:creationId xmlns:p14="http://schemas.microsoft.com/office/powerpoint/2010/main" val="1955738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26" y="150868"/>
            <a:ext cx="8596668" cy="1174955"/>
          </a:xfrm>
        </p:spPr>
        <p:txBody>
          <a:bodyPr/>
          <a:lstStyle/>
          <a:p>
            <a:r>
              <a:rPr lang="el-GR" dirty="0"/>
              <a:t>Σύγχρονα διδακτήρια στην Ελλάδα</a:t>
            </a:r>
          </a:p>
        </p:txBody>
      </p:sp>
      <p:pic>
        <p:nvPicPr>
          <p:cNvPr id="6" name="Picture 5"/>
          <p:cNvPicPr>
            <a:picLocks noChangeAspect="1"/>
          </p:cNvPicPr>
          <p:nvPr/>
        </p:nvPicPr>
        <p:blipFill rotWithShape="1">
          <a:blip r:embed="rId2"/>
          <a:srcRect l="36019" t="37601" r="50832" b="34577"/>
          <a:stretch/>
        </p:blipFill>
        <p:spPr>
          <a:xfrm>
            <a:off x="7706132" y="-18307"/>
            <a:ext cx="4458862" cy="5304504"/>
          </a:xfrm>
          <a:prstGeom prst="rect">
            <a:avLst/>
          </a:prstGeom>
        </p:spPr>
      </p:pic>
      <p:pic>
        <p:nvPicPr>
          <p:cNvPr id="3078" name="Picture 6" descr="Image result for κτίρια σχολείω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27" y="854028"/>
            <a:ext cx="6076950" cy="380047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osk.gr/UserFiles/Image/Gallery/thumbs/3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616" y="4103734"/>
            <a:ext cx="4682645" cy="262521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94727" y="5005237"/>
            <a:ext cx="3936767" cy="830997"/>
          </a:xfrm>
          <a:prstGeom prst="rect">
            <a:avLst/>
          </a:prstGeom>
        </p:spPr>
        <p:txBody>
          <a:bodyPr wrap="square">
            <a:spAutoFit/>
          </a:bodyPr>
          <a:lstStyle/>
          <a:p>
            <a:r>
              <a:rPr lang="el-GR" sz="2400" dirty="0">
                <a:hlinkClick r:id="rId5"/>
              </a:rPr>
              <a:t>Πράσινο δωμάτιο σε ταράτσα σχολείου</a:t>
            </a:r>
            <a:endParaRPr lang="el-GR" sz="2400" dirty="0"/>
          </a:p>
        </p:txBody>
      </p:sp>
      <p:sp>
        <p:nvSpPr>
          <p:cNvPr id="14" name="Rectangle 13"/>
          <p:cNvSpPr/>
          <p:nvPr/>
        </p:nvSpPr>
        <p:spPr>
          <a:xfrm>
            <a:off x="4828185" y="5897950"/>
            <a:ext cx="3936767" cy="830997"/>
          </a:xfrm>
          <a:prstGeom prst="rect">
            <a:avLst/>
          </a:prstGeom>
        </p:spPr>
        <p:txBody>
          <a:bodyPr wrap="square">
            <a:spAutoFit/>
          </a:bodyPr>
          <a:lstStyle/>
          <a:p>
            <a:r>
              <a:rPr lang="el-GR" sz="2400" dirty="0"/>
              <a:t>Σύνδεση κτιρίου με πράσινο αύλειο χώρο</a:t>
            </a:r>
          </a:p>
        </p:txBody>
      </p:sp>
      <p:sp>
        <p:nvSpPr>
          <p:cNvPr id="15" name="Rectangle 14"/>
          <p:cNvSpPr/>
          <p:nvPr/>
        </p:nvSpPr>
        <p:spPr>
          <a:xfrm>
            <a:off x="8464367" y="5361241"/>
            <a:ext cx="3936767" cy="461665"/>
          </a:xfrm>
          <a:prstGeom prst="rect">
            <a:avLst/>
          </a:prstGeom>
        </p:spPr>
        <p:txBody>
          <a:bodyPr wrap="square">
            <a:spAutoFit/>
          </a:bodyPr>
          <a:lstStyle/>
          <a:p>
            <a:r>
              <a:rPr lang="el-GR" sz="2400" dirty="0"/>
              <a:t>Ελκυστικοί χρωματισμοί</a:t>
            </a:r>
          </a:p>
        </p:txBody>
      </p:sp>
    </p:spTree>
    <p:extLst>
      <p:ext uri="{BB962C8B-B14F-4D97-AF65-F5344CB8AC3E}">
        <p14:creationId xmlns:p14="http://schemas.microsoft.com/office/powerpoint/2010/main" val="1678010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635" y="0"/>
            <a:ext cx="8596668" cy="850490"/>
          </a:xfrm>
        </p:spPr>
        <p:txBody>
          <a:bodyPr>
            <a:normAutofit/>
          </a:bodyPr>
          <a:lstStyle/>
          <a:p>
            <a:r>
              <a:rPr lang="el-GR" sz="2800" dirty="0"/>
              <a:t>Το αειφόρο διδακτήριο</a:t>
            </a:r>
          </a:p>
        </p:txBody>
      </p:sp>
      <p:sp>
        <p:nvSpPr>
          <p:cNvPr id="3" name="Content Placeholder 2"/>
          <p:cNvSpPr>
            <a:spLocks noGrp="1"/>
          </p:cNvSpPr>
          <p:nvPr>
            <p:ph idx="1"/>
          </p:nvPr>
        </p:nvSpPr>
        <p:spPr>
          <a:xfrm>
            <a:off x="294075" y="523778"/>
            <a:ext cx="4800439" cy="2616157"/>
          </a:xfrm>
        </p:spPr>
        <p:txBody>
          <a:bodyPr>
            <a:normAutofit fontScale="62500" lnSpcReduction="20000"/>
          </a:bodyPr>
          <a:lstStyle/>
          <a:p>
            <a:r>
              <a:rPr lang="el-GR" dirty="0"/>
              <a:t>Σχεδιασμός χώρων που επιδιώκουν την αρμονική σχέση με το φυσικό και δομημένο περιβάλλον, το διάλογο με τον τόπο, τα υλικά, τους φυσικούς πόρους και τις φυσικές πηγές ενέργειας.</a:t>
            </a:r>
          </a:p>
          <a:p>
            <a:endParaRPr lang="el-GR" dirty="0"/>
          </a:p>
          <a:p>
            <a:r>
              <a:rPr lang="el-GR" dirty="0"/>
              <a:t>Η παραγωγή χώρων κατάλληλων να καλύψουν την πολλαπλότητα των δραστηριοτήτων που συμβαίνουν -ή θα συμβούν μελλοντικά. (πολυλειτουργικότητα χώρων).</a:t>
            </a:r>
          </a:p>
          <a:p>
            <a:pPr marL="0" indent="0">
              <a:buNone/>
            </a:pPr>
            <a:endParaRPr lang="el-GR" dirty="0"/>
          </a:p>
          <a:p>
            <a:pPr marL="0" indent="0">
              <a:buNone/>
            </a:pPr>
            <a:endParaRPr lang="el-GR" dirty="0"/>
          </a:p>
        </p:txBody>
      </p:sp>
      <p:pic>
        <p:nvPicPr>
          <p:cNvPr id="1026" name="Picture 2" descr="http://eco-tekton.gr/images/arxitektonika-nea/2016-04-19-prasines-steges.jpg">
            <a:extLst>
              <a:ext uri="{FF2B5EF4-FFF2-40B4-BE49-F238E27FC236}">
                <a16:creationId xmlns:a16="http://schemas.microsoft.com/office/drawing/2014/main" id="{4D8719C7-301B-447F-9984-0A26A7818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76" y="4364396"/>
            <a:ext cx="3746703" cy="2493604"/>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a:extLst>
              <a:ext uri="{FF2B5EF4-FFF2-40B4-BE49-F238E27FC236}">
                <a16:creationId xmlns:a16="http://schemas.microsoft.com/office/drawing/2014/main" id="{94C04196-54BA-49FD-88B9-A4EBEE8E940D}"/>
              </a:ext>
            </a:extLst>
          </p:cNvPr>
          <p:cNvSpPr/>
          <p:nvPr/>
        </p:nvSpPr>
        <p:spPr>
          <a:xfrm>
            <a:off x="875494" y="3995064"/>
            <a:ext cx="3523722" cy="369332"/>
          </a:xfrm>
          <a:prstGeom prst="rect">
            <a:avLst/>
          </a:prstGeom>
        </p:spPr>
        <p:txBody>
          <a:bodyPr wrap="none">
            <a:spAutoFit/>
          </a:bodyPr>
          <a:lstStyle/>
          <a:p>
            <a:r>
              <a:rPr lang="el-GR" dirty="0">
                <a:solidFill>
                  <a:srgbClr val="424242"/>
                </a:solidFill>
                <a:latin typeface="Century Gothic" panose="020B0502020202020204" pitchFamily="34" charset="0"/>
              </a:rPr>
              <a:t>172ο Δημοτικό Σχολείο Κυψέλη</a:t>
            </a:r>
            <a:endParaRPr lang="el-GR" dirty="0"/>
          </a:p>
        </p:txBody>
      </p:sp>
      <p:pic>
        <p:nvPicPr>
          <p:cNvPr id="1028" name="Picture 4" descr="https://www.zougla.gr/assets/images/500261.jpg">
            <a:extLst>
              <a:ext uri="{FF2B5EF4-FFF2-40B4-BE49-F238E27FC236}">
                <a16:creationId xmlns:a16="http://schemas.microsoft.com/office/drawing/2014/main" id="{664959B0-2B42-42D6-99BB-1EEDD1709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994" y="3553097"/>
            <a:ext cx="3909350" cy="3246831"/>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a:extLst>
              <a:ext uri="{FF2B5EF4-FFF2-40B4-BE49-F238E27FC236}">
                <a16:creationId xmlns:a16="http://schemas.microsoft.com/office/drawing/2014/main" id="{0C4326C2-FCF6-4B46-A4EC-2E5DA17F016E}"/>
              </a:ext>
            </a:extLst>
          </p:cNvPr>
          <p:cNvSpPr/>
          <p:nvPr/>
        </p:nvSpPr>
        <p:spPr>
          <a:xfrm>
            <a:off x="9560344" y="4364396"/>
            <a:ext cx="2786891" cy="923330"/>
          </a:xfrm>
          <a:prstGeom prst="rect">
            <a:avLst/>
          </a:prstGeom>
        </p:spPr>
        <p:txBody>
          <a:bodyPr wrap="square">
            <a:spAutoFit/>
          </a:bodyPr>
          <a:lstStyle/>
          <a:p>
            <a:r>
              <a:rPr lang="el-GR" dirty="0">
                <a:solidFill>
                  <a:srgbClr val="333333"/>
                </a:solidFill>
                <a:latin typeface="Open Sans"/>
              </a:rPr>
              <a:t>6 σχολεία Α/</a:t>
            </a:r>
            <a:r>
              <a:rPr lang="el-GR" dirty="0" err="1">
                <a:solidFill>
                  <a:srgbClr val="333333"/>
                </a:solidFill>
                <a:latin typeface="Open Sans"/>
              </a:rPr>
              <a:t>βάθμιας</a:t>
            </a:r>
            <a:r>
              <a:rPr lang="el-GR" dirty="0">
                <a:solidFill>
                  <a:srgbClr val="333333"/>
                </a:solidFill>
                <a:latin typeface="Open Sans"/>
              </a:rPr>
              <a:t> και Β/</a:t>
            </a:r>
            <a:r>
              <a:rPr lang="el-GR" dirty="0" err="1">
                <a:solidFill>
                  <a:srgbClr val="333333"/>
                </a:solidFill>
                <a:latin typeface="Open Sans"/>
              </a:rPr>
              <a:t>βάθμιας</a:t>
            </a:r>
            <a:r>
              <a:rPr lang="el-GR" dirty="0">
                <a:solidFill>
                  <a:srgbClr val="333333"/>
                </a:solidFill>
                <a:latin typeface="Open Sans"/>
              </a:rPr>
              <a:t> εκπαίδευσης Δ. Θεσσαλονίκης.</a:t>
            </a:r>
            <a:endParaRPr lang="el-GR" dirty="0"/>
          </a:p>
        </p:txBody>
      </p:sp>
      <p:sp>
        <p:nvSpPr>
          <p:cNvPr id="6" name="Ορθογώνιο 5">
            <a:extLst>
              <a:ext uri="{FF2B5EF4-FFF2-40B4-BE49-F238E27FC236}">
                <a16:creationId xmlns:a16="http://schemas.microsoft.com/office/drawing/2014/main" id="{A64A5520-FF92-4FB7-8FCD-30864ADEC6E5}"/>
              </a:ext>
            </a:extLst>
          </p:cNvPr>
          <p:cNvSpPr/>
          <p:nvPr/>
        </p:nvSpPr>
        <p:spPr>
          <a:xfrm>
            <a:off x="4395525" y="4557122"/>
            <a:ext cx="1255469" cy="1938992"/>
          </a:xfrm>
          <a:prstGeom prst="rect">
            <a:avLst/>
          </a:prstGeom>
        </p:spPr>
        <p:txBody>
          <a:bodyPr wrap="square">
            <a:spAutoFit/>
          </a:bodyPr>
          <a:lstStyle/>
          <a:p>
            <a:r>
              <a:rPr lang="el-GR" sz="1200" dirty="0">
                <a:solidFill>
                  <a:srgbClr val="333333"/>
                </a:solidFill>
                <a:latin typeface="Open Sans"/>
              </a:rPr>
              <a:t>Πρόγραμμα του Υπουργείου Περιβάλλοντος, Ενέργειας και Κλιματικής Αλλαγής (ΥΠΕΚΑ) «Πράσινο Δώμα»</a:t>
            </a:r>
            <a:endParaRPr lang="el-GR" sz="1200" dirty="0"/>
          </a:p>
        </p:txBody>
      </p:sp>
      <p:sp>
        <p:nvSpPr>
          <p:cNvPr id="7" name="Ορθογώνιο 6">
            <a:extLst>
              <a:ext uri="{FF2B5EF4-FFF2-40B4-BE49-F238E27FC236}">
                <a16:creationId xmlns:a16="http://schemas.microsoft.com/office/drawing/2014/main" id="{E1AB9557-0435-400B-98DF-D86623C3FB27}"/>
              </a:ext>
            </a:extLst>
          </p:cNvPr>
          <p:cNvSpPr/>
          <p:nvPr/>
        </p:nvSpPr>
        <p:spPr>
          <a:xfrm>
            <a:off x="5158969" y="264574"/>
            <a:ext cx="3901646" cy="2308324"/>
          </a:xfrm>
          <a:prstGeom prst="rect">
            <a:avLst/>
          </a:prstGeom>
        </p:spPr>
        <p:txBody>
          <a:bodyPr wrap="square">
            <a:spAutoFit/>
          </a:bodyPr>
          <a:lstStyle/>
          <a:p>
            <a:r>
              <a:rPr lang="el-GR" dirty="0"/>
              <a:t>Πρασίνισε πριν από λίγες ημέρες η ταράτσα του 26ου Γυμνάσιου Θεσσαλονίκης. Πρόκειται για το μεγαλύτερο δώμα της πόλης με 16.000 φυτά και περιλαμβάνει είδη μεσογειακής χλωρίδας, χαμηλούς θάμνους και πόες. Το δώμα έχει έκταση 1,5 στρέμμα.</a:t>
            </a:r>
          </a:p>
        </p:txBody>
      </p:sp>
      <p:pic>
        <p:nvPicPr>
          <p:cNvPr id="1030" name="Picture 6" descr="http://greenagenda.gr/wp-content/uploads/2020/11/4-600-x-427-600x420.jpg">
            <a:extLst>
              <a:ext uri="{FF2B5EF4-FFF2-40B4-BE49-F238E27FC236}">
                <a16:creationId xmlns:a16="http://schemas.microsoft.com/office/drawing/2014/main" id="{56BA2B7C-7F48-4A87-AB0F-4C8F3F388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458" y="58072"/>
            <a:ext cx="3263542" cy="273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811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815" y="835936"/>
            <a:ext cx="8596668" cy="1146976"/>
          </a:xfrm>
          <a:solidFill>
            <a:schemeClr val="accent3">
              <a:lumMod val="20000"/>
              <a:lumOff val="80000"/>
            </a:schemeClr>
          </a:solidFill>
        </p:spPr>
        <p:txBody>
          <a:bodyPr>
            <a:normAutofit fontScale="90000"/>
          </a:bodyPr>
          <a:lstStyle/>
          <a:p>
            <a:pPr algn="ctr"/>
            <a:r>
              <a:rPr lang="en-US" b="1" dirty="0">
                <a:solidFill>
                  <a:schemeClr val="accent2">
                    <a:lumMod val="75000"/>
                  </a:schemeClr>
                </a:solidFill>
              </a:rPr>
              <a:t>8</a:t>
            </a:r>
            <a:r>
              <a:rPr lang="el-GR" b="1" dirty="0">
                <a:solidFill>
                  <a:schemeClr val="accent2">
                    <a:lumMod val="75000"/>
                  </a:schemeClr>
                </a:solidFill>
              </a:rPr>
              <a:t>. Η παιδαγωγική ποιότητα του </a:t>
            </a:r>
            <a:r>
              <a:rPr lang="el-GR" b="1" dirty="0" err="1">
                <a:solidFill>
                  <a:schemeClr val="accent2">
                    <a:lumMod val="75000"/>
                  </a:schemeClr>
                </a:solidFill>
              </a:rPr>
              <a:t>αύλειου</a:t>
            </a:r>
            <a:r>
              <a:rPr lang="el-GR" b="1" dirty="0">
                <a:solidFill>
                  <a:schemeClr val="accent2">
                    <a:lumMod val="75000"/>
                  </a:schemeClr>
                </a:solidFill>
              </a:rPr>
              <a:t> χώρου</a:t>
            </a:r>
            <a:r>
              <a:rPr lang="el-GR" sz="2400" dirty="0"/>
              <a:t/>
            </a:r>
            <a:br>
              <a:rPr lang="el-GR" sz="2400" dirty="0"/>
            </a:br>
            <a:endParaRPr lang="el-GR" sz="2400" dirty="0"/>
          </a:p>
        </p:txBody>
      </p:sp>
      <p:sp>
        <p:nvSpPr>
          <p:cNvPr id="3" name="Content Placeholder 2"/>
          <p:cNvSpPr>
            <a:spLocks noGrp="1"/>
          </p:cNvSpPr>
          <p:nvPr>
            <p:ph idx="1"/>
          </p:nvPr>
        </p:nvSpPr>
        <p:spPr>
          <a:xfrm>
            <a:off x="677334" y="2247548"/>
            <a:ext cx="8596668" cy="3339063"/>
          </a:xfrm>
        </p:spPr>
        <p:txBody>
          <a:bodyPr>
            <a:normAutofit/>
          </a:bodyPr>
          <a:lstStyle/>
          <a:p>
            <a:pPr marL="0" indent="0">
              <a:buNone/>
            </a:pPr>
            <a:r>
              <a:rPr lang="el-GR" sz="2800" dirty="0"/>
              <a:t>Τι θα δούμε;</a:t>
            </a:r>
          </a:p>
          <a:p>
            <a:r>
              <a:rPr lang="el-GR" sz="2800" dirty="0"/>
              <a:t>Χώρους </a:t>
            </a:r>
            <a:r>
              <a:rPr lang="el-GR" sz="2800" b="1" dirty="0"/>
              <a:t>συγκέντρωσης</a:t>
            </a:r>
          </a:p>
          <a:p>
            <a:r>
              <a:rPr lang="el-GR" sz="2800" dirty="0"/>
              <a:t>Χώρους </a:t>
            </a:r>
            <a:r>
              <a:rPr lang="el-GR" sz="2800" b="1" dirty="0"/>
              <a:t>ομαδικότητας και συνεργασίας</a:t>
            </a:r>
          </a:p>
          <a:p>
            <a:r>
              <a:rPr lang="el-GR" sz="2800" dirty="0"/>
              <a:t>Χώρους </a:t>
            </a:r>
            <a:r>
              <a:rPr lang="el-GR" sz="2800" b="1" dirty="0"/>
              <a:t>παιχνιδιού, εκδηλώσεων</a:t>
            </a:r>
          </a:p>
          <a:p>
            <a:r>
              <a:rPr lang="el-GR" sz="2800" dirty="0"/>
              <a:t>Χώρους </a:t>
            </a:r>
            <a:r>
              <a:rPr lang="el-GR" sz="2800" b="1" dirty="0"/>
              <a:t>ανάπαυσης, πράσινου</a:t>
            </a:r>
          </a:p>
        </p:txBody>
      </p:sp>
    </p:spTree>
    <p:extLst>
      <p:ext uri="{BB962C8B-B14F-4D97-AF65-F5344CB8AC3E}">
        <p14:creationId xmlns:p14="http://schemas.microsoft.com/office/powerpoint/2010/main" val="2819432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a:extLst>
              <a:ext uri="{FF2B5EF4-FFF2-40B4-BE49-F238E27FC236}">
                <a16:creationId xmlns:a16="http://schemas.microsoft.com/office/drawing/2014/main" id="{7A37DBBB-0C52-4526-8DCD-1CAA0F5A116C}"/>
              </a:ext>
            </a:extLst>
          </p:cNvPr>
          <p:cNvSpPr/>
          <p:nvPr/>
        </p:nvSpPr>
        <p:spPr>
          <a:xfrm>
            <a:off x="574767" y="210906"/>
            <a:ext cx="8647610" cy="5632311"/>
          </a:xfrm>
          <a:prstGeom prst="rect">
            <a:avLst/>
          </a:prstGeom>
        </p:spPr>
        <p:txBody>
          <a:bodyPr wrap="square">
            <a:spAutoFit/>
          </a:bodyPr>
          <a:lstStyle/>
          <a:p>
            <a:pPr marL="571500" indent="-571500">
              <a:buFont typeface="Wingdings" panose="05000000000000000000" pitchFamily="2" charset="2"/>
              <a:buChar char="§"/>
            </a:pPr>
            <a:r>
              <a:rPr lang="el-GR" sz="3600" dirty="0"/>
              <a:t>Πώς θα μπορούσε να αξιοποιηθεί παιδαγωγικά ο </a:t>
            </a:r>
            <a:r>
              <a:rPr lang="el-GR" sz="3600" dirty="0" err="1"/>
              <a:t>αύλειος</a:t>
            </a:r>
            <a:r>
              <a:rPr lang="el-GR" sz="3600" dirty="0"/>
              <a:t> χώρος ενός σχολείου;</a:t>
            </a:r>
          </a:p>
          <a:p>
            <a:pPr marL="571500" indent="-571500">
              <a:buFont typeface="Wingdings" panose="05000000000000000000" pitchFamily="2" charset="2"/>
              <a:buChar char="§"/>
            </a:pPr>
            <a:endParaRPr lang="el-GR" sz="3600" dirty="0"/>
          </a:p>
          <a:p>
            <a:pPr marL="571500" indent="-571500">
              <a:buFont typeface="Wingdings" panose="05000000000000000000" pitchFamily="2" charset="2"/>
              <a:buChar char="§"/>
            </a:pPr>
            <a:r>
              <a:rPr lang="el-GR" sz="3600" dirty="0"/>
              <a:t>Με ποιον ή ποιους τρόπους θα  μπορούσε να γίνει αυτό;</a:t>
            </a:r>
          </a:p>
          <a:p>
            <a:pPr marL="571500" indent="-571500">
              <a:buFont typeface="Wingdings" panose="05000000000000000000" pitchFamily="2" charset="2"/>
              <a:buChar char="§"/>
            </a:pPr>
            <a:endParaRPr lang="el-GR" sz="3600" dirty="0"/>
          </a:p>
          <a:p>
            <a:pPr marL="571500" indent="-571500">
              <a:buFont typeface="Wingdings" panose="05000000000000000000" pitchFamily="2" charset="2"/>
              <a:buChar char="§"/>
            </a:pPr>
            <a:endParaRPr lang="el-GR" sz="3600" dirty="0"/>
          </a:p>
          <a:p>
            <a:pPr marL="571500" indent="-571500">
              <a:buFont typeface="Wingdings" panose="05000000000000000000" pitchFamily="2" charset="2"/>
              <a:buChar char="§"/>
            </a:pPr>
            <a:r>
              <a:rPr lang="el-GR" sz="3600" dirty="0"/>
              <a:t>Εμπειρίες από τα σχολεία που έχετε φοιτήσει</a:t>
            </a:r>
          </a:p>
        </p:txBody>
      </p:sp>
    </p:spTree>
    <p:extLst>
      <p:ext uri="{BB962C8B-B14F-4D97-AF65-F5344CB8AC3E}">
        <p14:creationId xmlns:p14="http://schemas.microsoft.com/office/powerpoint/2010/main" val="344720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460DDC-6B78-406B-A592-79013281FC10}"/>
              </a:ext>
            </a:extLst>
          </p:cNvPr>
          <p:cNvSpPr>
            <a:spLocks noGrp="1"/>
          </p:cNvSpPr>
          <p:nvPr>
            <p:ph type="title"/>
          </p:nvPr>
        </p:nvSpPr>
        <p:spPr>
          <a:xfrm>
            <a:off x="3575516" y="184935"/>
            <a:ext cx="3945167" cy="583769"/>
          </a:xfrm>
          <a:solidFill>
            <a:schemeClr val="accent3">
              <a:lumMod val="20000"/>
              <a:lumOff val="80000"/>
            </a:schemeClr>
          </a:solidFill>
        </p:spPr>
        <p:txBody>
          <a:bodyPr>
            <a:normAutofit fontScale="90000"/>
          </a:bodyPr>
          <a:lstStyle/>
          <a:p>
            <a:r>
              <a:rPr lang="el-GR" b="1" dirty="0">
                <a:solidFill>
                  <a:schemeClr val="accent2">
                    <a:lumMod val="75000"/>
                  </a:schemeClr>
                </a:solidFill>
              </a:rPr>
              <a:t>ΕΡΓΑΣΙΑ ΑΡΘΡΟΥ</a:t>
            </a:r>
          </a:p>
        </p:txBody>
      </p:sp>
      <p:sp>
        <p:nvSpPr>
          <p:cNvPr id="3" name="Θέση περιεχομένου 2">
            <a:extLst>
              <a:ext uri="{FF2B5EF4-FFF2-40B4-BE49-F238E27FC236}">
                <a16:creationId xmlns:a16="http://schemas.microsoft.com/office/drawing/2014/main" id="{120FC08E-001E-4611-92C8-FF197CAC331D}"/>
              </a:ext>
            </a:extLst>
          </p:cNvPr>
          <p:cNvSpPr>
            <a:spLocks noGrp="1"/>
          </p:cNvSpPr>
          <p:nvPr>
            <p:ph idx="1"/>
          </p:nvPr>
        </p:nvSpPr>
        <p:spPr>
          <a:xfrm>
            <a:off x="537849" y="920725"/>
            <a:ext cx="9458557" cy="4720658"/>
          </a:xfrm>
        </p:spPr>
        <p:txBody>
          <a:bodyPr>
            <a:normAutofit fontScale="85000" lnSpcReduction="20000"/>
          </a:bodyPr>
          <a:lstStyle/>
          <a:p>
            <a:r>
              <a:rPr lang="el-GR" dirty="0"/>
              <a:t>ΕΥΚΑΙΡΙΕΣ ΠΟΥ ΠΑΡΕΧΕΙ Ο ΑΥΛΙΟΣ ΧΩΡΟΣ ΓΙΑ ΑΝΑΠΤΥΞΗ ΔΕΞΙΟΤΗΤΩΝ</a:t>
            </a:r>
          </a:p>
          <a:p>
            <a:endParaRPr lang="el-GR" dirty="0"/>
          </a:p>
          <a:p>
            <a:endParaRPr lang="el-GR" dirty="0"/>
          </a:p>
          <a:p>
            <a:r>
              <a:rPr lang="el-GR" dirty="0"/>
              <a:t>ΜΟΡΦΕΣ ΜΑΘΗΣΗΣ ΠΟΥ ΜΠΟΡΟΥΝ ΝΑ ΕΦΑΡΜΟΣΤΟΥΝ</a:t>
            </a:r>
          </a:p>
          <a:p>
            <a:endParaRPr lang="el-GR" dirty="0"/>
          </a:p>
          <a:p>
            <a:endParaRPr lang="el-GR" dirty="0"/>
          </a:p>
          <a:p>
            <a:endParaRPr lang="el-GR" dirty="0"/>
          </a:p>
          <a:p>
            <a:r>
              <a:rPr lang="el-GR" dirty="0"/>
              <a:t>ΕΞΕΤΑΣΗ ΔΥΝΑΤΟΤΗΤΩΝ ΣΤΑ ΜΑΘΗΜΑΤΑ ΓΛΩΣΣΑ, ΜΑΘΗΜΑΤΙΚΑ, Μ. ΠΕΡΙΒΑΛΛΟΝΤΟΣ ΕΙΚΑΣΤΙΚΑ</a:t>
            </a:r>
          </a:p>
          <a:p>
            <a:endParaRPr lang="el-GR" dirty="0"/>
          </a:p>
          <a:p>
            <a:endParaRPr lang="el-GR" dirty="0"/>
          </a:p>
          <a:p>
            <a:r>
              <a:rPr lang="el-GR" dirty="0"/>
              <a:t>ΣΕ </a:t>
            </a:r>
            <a:r>
              <a:rPr lang="en-US" dirty="0"/>
              <a:t>A</a:t>
            </a:r>
            <a:r>
              <a:rPr lang="el-GR" dirty="0"/>
              <a:t>ΛΛΟ ΔΙΔΑΚΤΙΚΟ ΑΝΤΙΚΕΙΜΕΝΟ</a:t>
            </a:r>
          </a:p>
        </p:txBody>
      </p:sp>
    </p:spTree>
    <p:extLst>
      <p:ext uri="{BB962C8B-B14F-4D97-AF65-F5344CB8AC3E}">
        <p14:creationId xmlns:p14="http://schemas.microsoft.com/office/powerpoint/2010/main" val="3727062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62" y="110781"/>
            <a:ext cx="9238785" cy="569843"/>
          </a:xfrm>
          <a:solidFill>
            <a:schemeClr val="accent3">
              <a:lumMod val="20000"/>
              <a:lumOff val="80000"/>
            </a:schemeClr>
          </a:solidFill>
        </p:spPr>
        <p:txBody>
          <a:bodyPr>
            <a:noAutofit/>
          </a:bodyPr>
          <a:lstStyle/>
          <a:p>
            <a:pPr algn="ctr"/>
            <a:r>
              <a:rPr lang="el-GR" sz="3200" b="1" dirty="0">
                <a:solidFill>
                  <a:schemeClr val="accent2">
                    <a:lumMod val="75000"/>
                  </a:schemeClr>
                </a:solidFill>
              </a:rPr>
              <a:t>8. Η παιδαγωγική ποιότητα του αύλειου χώρου</a:t>
            </a:r>
          </a:p>
        </p:txBody>
      </p:sp>
      <p:sp>
        <p:nvSpPr>
          <p:cNvPr id="3" name="Content Placeholder 2"/>
          <p:cNvSpPr>
            <a:spLocks noGrp="1"/>
          </p:cNvSpPr>
          <p:nvPr>
            <p:ph idx="1"/>
          </p:nvPr>
        </p:nvSpPr>
        <p:spPr>
          <a:xfrm>
            <a:off x="244262" y="760289"/>
            <a:ext cx="9844960" cy="6097712"/>
          </a:xfrm>
        </p:spPr>
        <p:txBody>
          <a:bodyPr>
            <a:normAutofit fontScale="55000" lnSpcReduction="20000"/>
          </a:bodyPr>
          <a:lstStyle/>
          <a:p>
            <a:pPr marL="0" indent="0">
              <a:lnSpc>
                <a:spcPct val="170000"/>
              </a:lnSpc>
              <a:buNone/>
            </a:pPr>
            <a:r>
              <a:rPr lang="el-GR" sz="3500" dirty="0"/>
              <a:t>Η παιδαγωγική αυτή ποιότητα του αύλειου χώρου ορίζεται από τα ακόλουθα χαρακτηριστικά: </a:t>
            </a:r>
          </a:p>
          <a:p>
            <a:pPr>
              <a:lnSpc>
                <a:spcPct val="170000"/>
              </a:lnSpc>
            </a:pPr>
            <a:r>
              <a:rPr lang="el-GR" sz="3500" b="1" dirty="0"/>
              <a:t>εγγύτητα</a:t>
            </a:r>
          </a:p>
          <a:p>
            <a:r>
              <a:rPr lang="el-GR" sz="3500" b="1" dirty="0"/>
              <a:t>δημιουργία προκλήσεων</a:t>
            </a:r>
          </a:p>
          <a:p>
            <a:r>
              <a:rPr lang="el-GR" sz="3500" b="1" dirty="0"/>
              <a:t>δυνατότητες παιχνιδιού, άθλησης και κινητικών δραστηριοτήτων αλλά και </a:t>
            </a:r>
          </a:p>
          <a:p>
            <a:r>
              <a:rPr lang="el-GR" sz="3500" b="1" dirty="0"/>
              <a:t>δυνατότητες ανάπτυξης συνεργασίας</a:t>
            </a:r>
          </a:p>
          <a:p>
            <a:pPr marL="0" indent="0">
              <a:buNone/>
            </a:pPr>
            <a:r>
              <a:rPr lang="el-GR" sz="3500" dirty="0"/>
              <a:t>     (Μπότσογλου, 2001)</a:t>
            </a:r>
          </a:p>
          <a:p>
            <a:endParaRPr lang="el-GR" sz="3500" dirty="0"/>
          </a:p>
          <a:p>
            <a:pPr>
              <a:lnSpc>
                <a:spcPct val="170000"/>
              </a:lnSpc>
            </a:pPr>
            <a:r>
              <a:rPr lang="el-GR" sz="3500" dirty="0"/>
              <a:t>Στα ελληνικά σχολεία οι αύλειοι χώροι </a:t>
            </a:r>
            <a:r>
              <a:rPr lang="el-GR" sz="3500" b="1" dirty="0"/>
              <a:t>δεν έχουν σχεδιαστεί ως τόποι μάθησης </a:t>
            </a:r>
            <a:r>
              <a:rPr lang="el-GR" sz="3500" dirty="0"/>
              <a:t>και </a:t>
            </a:r>
            <a:r>
              <a:rPr lang="el-GR" sz="3500" b="1" dirty="0"/>
              <a:t>δεν προσφέρουν ερεθίσματα μάθησης. </a:t>
            </a:r>
          </a:p>
          <a:p>
            <a:pPr>
              <a:lnSpc>
                <a:spcPct val="170000"/>
              </a:lnSpc>
            </a:pPr>
            <a:r>
              <a:rPr lang="el-GR" sz="3500" dirty="0"/>
              <a:t>Σχεδιάστηκαν κυρίως προς </a:t>
            </a:r>
            <a:r>
              <a:rPr lang="el-GR" sz="3500" b="1" dirty="0"/>
              <a:t>υποστήριξη των κινητικών δραστηριοτήτων των μαθητών </a:t>
            </a:r>
            <a:r>
              <a:rPr lang="el-GR" sz="3500" dirty="0"/>
              <a:t>και </a:t>
            </a:r>
            <a:r>
              <a:rPr lang="el-GR" sz="3500" b="1" dirty="0"/>
              <a:t>εκτόνωση της έντασης τους από τα σχολικά μαθήματα. </a:t>
            </a:r>
          </a:p>
          <a:p>
            <a:pPr marL="0" indent="0">
              <a:lnSpc>
                <a:spcPct val="170000"/>
              </a:lnSpc>
              <a:buNone/>
            </a:pPr>
            <a:r>
              <a:rPr lang="el-GR" sz="3500" dirty="0"/>
              <a:t>     (Γερμανός, 2004)</a:t>
            </a:r>
          </a:p>
          <a:p>
            <a:pPr marL="0" indent="0">
              <a:buNone/>
            </a:pPr>
            <a:endParaRPr lang="el-GR" dirty="0"/>
          </a:p>
          <a:p>
            <a:pPr marL="0" indent="0">
              <a:buNone/>
            </a:pPr>
            <a:endParaRPr lang="el-GR" dirty="0"/>
          </a:p>
          <a:p>
            <a:pPr marL="0" indent="0">
              <a:buNone/>
            </a:pPr>
            <a:endParaRPr lang="el-GR" dirty="0"/>
          </a:p>
          <a:p>
            <a:endParaRPr lang="el-GR" dirty="0"/>
          </a:p>
        </p:txBody>
      </p:sp>
    </p:spTree>
    <p:extLst>
      <p:ext uri="{BB962C8B-B14F-4D97-AF65-F5344CB8AC3E}">
        <p14:creationId xmlns:p14="http://schemas.microsoft.com/office/powerpoint/2010/main" val="4275777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06021"/>
            <a:ext cx="7216739" cy="655216"/>
          </a:xfrm>
          <a:solidFill>
            <a:schemeClr val="accent3">
              <a:lumMod val="20000"/>
              <a:lumOff val="80000"/>
            </a:schemeClr>
          </a:solidFill>
        </p:spPr>
        <p:txBody>
          <a:bodyPr>
            <a:normAutofit fontScale="90000"/>
          </a:bodyPr>
          <a:lstStyle/>
          <a:p>
            <a:r>
              <a:rPr lang="el-GR" b="1" dirty="0">
                <a:solidFill>
                  <a:schemeClr val="accent2">
                    <a:lumMod val="75000"/>
                  </a:schemeClr>
                </a:solidFill>
              </a:rPr>
              <a:t>Σχολική αυλή</a:t>
            </a:r>
          </a:p>
        </p:txBody>
      </p:sp>
      <p:sp>
        <p:nvSpPr>
          <p:cNvPr id="3" name="Θέση περιεχομένου 2"/>
          <p:cNvSpPr>
            <a:spLocks noGrp="1"/>
          </p:cNvSpPr>
          <p:nvPr>
            <p:ph idx="1"/>
          </p:nvPr>
        </p:nvSpPr>
        <p:spPr>
          <a:xfrm>
            <a:off x="673814" y="1127224"/>
            <a:ext cx="9220200" cy="5424755"/>
          </a:xfrm>
        </p:spPr>
        <p:txBody>
          <a:bodyPr>
            <a:normAutofit/>
          </a:bodyPr>
          <a:lstStyle/>
          <a:p>
            <a:pPr marL="0" indent="0" algn="just">
              <a:buNone/>
            </a:pPr>
            <a:r>
              <a:rPr lang="el-GR" sz="2200" dirty="0"/>
              <a:t>Η καλά σχεδιασμένη και διαμορφωμένη σχολική αυλή </a:t>
            </a:r>
            <a:r>
              <a:rPr lang="el-GR" sz="2200" b="1" dirty="0"/>
              <a:t>μπορεί να λειτουργήσει ως εργαστήριο δημιουργικής μάθησης</a:t>
            </a:r>
            <a:r>
              <a:rPr lang="el-GR" sz="2200" dirty="0"/>
              <a:t> (μακριά από το δασκαλοκεντρικό μοντέλο διδασκαλίας και μάθησης):</a:t>
            </a:r>
          </a:p>
          <a:p>
            <a:pPr marL="0" indent="0">
              <a:buNone/>
            </a:pPr>
            <a:endParaRPr lang="el-GR" sz="2200" dirty="0"/>
          </a:p>
          <a:p>
            <a:pPr marL="0" indent="0">
              <a:buNone/>
            </a:pPr>
            <a:r>
              <a:rPr lang="el-GR" sz="2200" dirty="0"/>
              <a:t>              Προσφέρει ποικιλία ερεθισμάτων</a:t>
            </a:r>
          </a:p>
          <a:p>
            <a:pPr marL="0" indent="0">
              <a:buNone/>
            </a:pPr>
            <a:r>
              <a:rPr lang="el-GR" sz="2200" dirty="0"/>
              <a:t>          </a:t>
            </a:r>
          </a:p>
          <a:p>
            <a:pPr marL="0" indent="0">
              <a:buNone/>
            </a:pPr>
            <a:r>
              <a:rPr lang="el-GR" sz="2200" dirty="0"/>
              <a:t>               Διευκολύνει τη βιωματική, </a:t>
            </a:r>
            <a:r>
              <a:rPr lang="el-GR" sz="2200" dirty="0" err="1"/>
              <a:t>ανακαλυπτική</a:t>
            </a:r>
            <a:r>
              <a:rPr lang="el-GR" sz="2200" dirty="0"/>
              <a:t> και διερευνητική </a:t>
            </a:r>
          </a:p>
          <a:p>
            <a:pPr marL="0" indent="0">
              <a:buNone/>
            </a:pPr>
            <a:r>
              <a:rPr lang="el-GR" sz="2200" dirty="0"/>
              <a:t>            μάθηση</a:t>
            </a:r>
          </a:p>
          <a:p>
            <a:pPr marL="0" indent="0">
              <a:buNone/>
            </a:pPr>
            <a:endParaRPr lang="el-GR" sz="2200" dirty="0"/>
          </a:p>
          <a:p>
            <a:pPr marL="0" indent="0">
              <a:buNone/>
            </a:pPr>
            <a:r>
              <a:rPr lang="el-GR" sz="2200" dirty="0"/>
              <a:t>              Ενισχύει τα κίνητρα μάθησης και το ενδιαφέρον των </a:t>
            </a:r>
          </a:p>
          <a:p>
            <a:pPr marL="0" indent="0">
              <a:buNone/>
            </a:pPr>
            <a:r>
              <a:rPr lang="el-GR" sz="2200" dirty="0"/>
              <a:t>            μαθητών/μαθητριών στη μαθησιακή διαδικασία</a:t>
            </a:r>
          </a:p>
          <a:p>
            <a:endParaRPr lang="el-GR" dirty="0"/>
          </a:p>
        </p:txBody>
      </p:sp>
      <p:sp>
        <p:nvSpPr>
          <p:cNvPr id="5" name="Δεξί βέλος 4"/>
          <p:cNvSpPr/>
          <p:nvPr/>
        </p:nvSpPr>
        <p:spPr>
          <a:xfrm>
            <a:off x="838200" y="28114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Δεξί βέλος 5"/>
          <p:cNvSpPr/>
          <p:nvPr/>
        </p:nvSpPr>
        <p:spPr>
          <a:xfrm>
            <a:off x="805046" y="369478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Δεξί βέλος 6"/>
          <p:cNvSpPr/>
          <p:nvPr/>
        </p:nvSpPr>
        <p:spPr>
          <a:xfrm>
            <a:off x="926298" y="516081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04069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888" y="71919"/>
            <a:ext cx="5202960" cy="698643"/>
          </a:xfrm>
          <a:solidFill>
            <a:schemeClr val="accent3">
              <a:lumMod val="20000"/>
              <a:lumOff val="80000"/>
            </a:schemeClr>
          </a:solidFill>
        </p:spPr>
        <p:txBody>
          <a:bodyPr/>
          <a:lstStyle/>
          <a:p>
            <a:pPr algn="ctr"/>
            <a:r>
              <a:rPr lang="el-GR" b="1" dirty="0">
                <a:solidFill>
                  <a:schemeClr val="accent2">
                    <a:lumMod val="75000"/>
                  </a:schemeClr>
                </a:solidFill>
              </a:rPr>
              <a:t>Σχολική Πρακτική Ι </a:t>
            </a:r>
          </a:p>
        </p:txBody>
      </p:sp>
      <p:sp>
        <p:nvSpPr>
          <p:cNvPr id="5" name="Title 1"/>
          <p:cNvSpPr txBox="1">
            <a:spLocks/>
          </p:cNvSpPr>
          <p:nvPr/>
        </p:nvSpPr>
        <p:spPr>
          <a:xfrm>
            <a:off x="-64583" y="1015806"/>
            <a:ext cx="9101903" cy="4826388"/>
          </a:xfrm>
          <a:prstGeom prst="rect">
            <a:avLst/>
          </a:prstGeom>
        </p:spPr>
        <p:txBody>
          <a:bodyPr vert="horz" lIns="91440" tIns="45720" rIns="91440" bIns="45720" rtlCol="0" anchor="t">
            <a:normAutofit fontScale="3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70000"/>
              </a:lnSpc>
            </a:pPr>
            <a:r>
              <a:rPr lang="el-GR" sz="6200" b="1" dirty="0">
                <a:solidFill>
                  <a:schemeClr val="accent2">
                    <a:lumMod val="75000"/>
                  </a:schemeClr>
                </a:solidFill>
              </a:rPr>
              <a:t>Α΄ΑΞΟΝΑΣ: Οργάνωση και Λειτουργία του Σχολείου</a:t>
            </a:r>
          </a:p>
          <a:p>
            <a:pPr>
              <a:lnSpc>
                <a:spcPct val="170000"/>
              </a:lnSpc>
            </a:pPr>
            <a:r>
              <a:rPr lang="el-GR" sz="6200" b="1" dirty="0">
                <a:solidFill>
                  <a:schemeClr val="tx2"/>
                </a:solidFill>
              </a:rPr>
              <a:t>Α. </a:t>
            </a:r>
            <a:r>
              <a:rPr lang="el-GR" sz="6200" dirty="0">
                <a:solidFill>
                  <a:schemeClr val="tx2"/>
                </a:solidFill>
              </a:rPr>
              <a:t>Ονομασία σχολείου, Σχολική Περιφέρεια, Οργανικότητα – Λειτουργικότητα σχολείου, Ο σύλλογος διδασκόντων, Προσβασιμότητα διδακτηρίου, Παιδαγωγική ποιότητα αύλειου χώρου, </a:t>
            </a:r>
          </a:p>
          <a:p>
            <a:pPr>
              <a:lnSpc>
                <a:spcPct val="170000"/>
              </a:lnSpc>
            </a:pPr>
            <a:endParaRPr lang="el-GR" sz="6200" dirty="0">
              <a:solidFill>
                <a:schemeClr val="tx2"/>
              </a:solidFill>
            </a:endParaRPr>
          </a:p>
          <a:p>
            <a:pPr>
              <a:lnSpc>
                <a:spcPct val="170000"/>
              </a:lnSpc>
            </a:pPr>
            <a:endParaRPr lang="el-GR" sz="6200" dirty="0">
              <a:solidFill>
                <a:schemeClr val="tx2"/>
              </a:solidFill>
            </a:endParaRPr>
          </a:p>
          <a:p>
            <a:pPr>
              <a:lnSpc>
                <a:spcPct val="170000"/>
              </a:lnSpc>
            </a:pPr>
            <a:r>
              <a:rPr lang="el-GR" sz="6200" b="1" dirty="0">
                <a:solidFill>
                  <a:schemeClr val="tx2"/>
                </a:solidFill>
              </a:rPr>
              <a:t>Β. </a:t>
            </a:r>
            <a:r>
              <a:rPr lang="el-GR" sz="6200" dirty="0">
                <a:solidFill>
                  <a:schemeClr val="tx2"/>
                </a:solidFill>
              </a:rPr>
              <a:t>Αίθουσες-Εργαστήρια- Εναλλακτικά Περιβάλλοντα Μάθησης, Το Ωρολόγιο Πρόγραμμα, Ολοήμερο Πρόγραμμα, Εργαστήρια δεξιοτήτων Τμήμα Ένταξης, Παράλληλη Στήριξη, Ενισχυτική Διδασκαλία, Τάξεις Υποδοχής, Η επικοινωνία και η συνεργασία του Σχολείου με την οικογένεια και την κοινότητα</a:t>
            </a:r>
          </a:p>
          <a:p>
            <a:endParaRPr lang="el-GR" baseline="30000" dirty="0"/>
          </a:p>
          <a:p>
            <a:endParaRPr lang="el-GR" dirty="0"/>
          </a:p>
        </p:txBody>
      </p:sp>
      <p:graphicFrame>
        <p:nvGraphicFramePr>
          <p:cNvPr id="4" name="Πίνακας 3">
            <a:extLst>
              <a:ext uri="{FF2B5EF4-FFF2-40B4-BE49-F238E27FC236}">
                <a16:creationId xmlns:a16="http://schemas.microsoft.com/office/drawing/2014/main" id="{9C30B337-7950-4AF0-B2CE-5126916B9964}"/>
              </a:ext>
            </a:extLst>
          </p:cNvPr>
          <p:cNvGraphicFramePr>
            <a:graphicFrameLocks noGrp="1"/>
          </p:cNvGraphicFramePr>
          <p:nvPr>
            <p:extLst/>
          </p:nvPr>
        </p:nvGraphicFramePr>
        <p:xfrm>
          <a:off x="8823961" y="1"/>
          <a:ext cx="3368039" cy="6858000"/>
        </p:xfrm>
        <a:graphic>
          <a:graphicData uri="http://schemas.openxmlformats.org/drawingml/2006/table">
            <a:tbl>
              <a:tblPr>
                <a:tableStyleId>{5C22544A-7EE6-4342-B048-85BDC9FD1C3A}</a:tableStyleId>
              </a:tblPr>
              <a:tblGrid>
                <a:gridCol w="3368039">
                  <a:extLst>
                    <a:ext uri="{9D8B030D-6E8A-4147-A177-3AD203B41FA5}">
                      <a16:colId xmlns:a16="http://schemas.microsoft.com/office/drawing/2014/main" val="3757533480"/>
                    </a:ext>
                  </a:extLst>
                </a:gridCol>
              </a:tblGrid>
              <a:tr h="412017">
                <a:tc>
                  <a:txBody>
                    <a:bodyPr/>
                    <a:lstStyle/>
                    <a:p>
                      <a:pPr marL="52705" marR="52705" algn="ctr" eaLnBrk="0" hangingPunct="0">
                        <a:lnSpc>
                          <a:spcPts val="1360"/>
                        </a:lnSpc>
                        <a:spcAft>
                          <a:spcPts val="0"/>
                        </a:spcAft>
                      </a:pPr>
                      <a:r>
                        <a:rPr lang="el-GR" sz="1800">
                          <a:effectLst/>
                        </a:rPr>
                        <a:t>Ονομασία σχολείου</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619189574"/>
                  </a:ext>
                </a:extLst>
              </a:tr>
              <a:tr h="738879">
                <a:tc>
                  <a:txBody>
                    <a:bodyPr/>
                    <a:lstStyle/>
                    <a:p>
                      <a:pPr marL="52705" marR="53975" algn="ctr" eaLnBrk="0" hangingPunct="0">
                        <a:lnSpc>
                          <a:spcPts val="1360"/>
                        </a:lnSpc>
                        <a:spcAft>
                          <a:spcPts val="0"/>
                        </a:spcAft>
                      </a:pPr>
                      <a:r>
                        <a:rPr lang="el-GR" sz="1800">
                          <a:effectLst/>
                        </a:rPr>
                        <a:t>Σχολική Περιφέρεια</a:t>
                      </a:r>
                    </a:p>
                    <a:p>
                      <a:pPr marL="52705" marR="53340" algn="ctr" eaLnBrk="0" hangingPunct="0">
                        <a:spcBef>
                          <a:spcPts val="605"/>
                        </a:spcBef>
                        <a:spcAft>
                          <a:spcPts val="0"/>
                        </a:spcAft>
                      </a:pPr>
                      <a:r>
                        <a:rPr lang="el-GR" sz="1600">
                          <a:effectLst/>
                        </a:rPr>
                        <a:t>(όρια εγγραφών, περιοχή)</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784134709"/>
                  </a:ext>
                </a:extLst>
              </a:tr>
              <a:tr h="559856">
                <a:tc>
                  <a:txBody>
                    <a:bodyPr/>
                    <a:lstStyle/>
                    <a:p>
                      <a:pPr marL="75565" marR="65405" indent="372745" algn="l" eaLnBrk="0" hangingPunct="0">
                        <a:spcAft>
                          <a:spcPts val="0"/>
                        </a:spcAft>
                      </a:pPr>
                      <a:r>
                        <a:rPr lang="el-GR" sz="1800">
                          <a:effectLst/>
                        </a:rPr>
                        <a:t>Οργανικότητα- Λειτουργικότητα σχολείου</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667020081"/>
                  </a:ext>
                </a:extLst>
              </a:tr>
              <a:tr h="495206">
                <a:tc>
                  <a:txBody>
                    <a:bodyPr/>
                    <a:lstStyle/>
                    <a:p>
                      <a:pPr marL="52705" marR="53340" algn="ctr" eaLnBrk="0" hangingPunct="0">
                        <a:lnSpc>
                          <a:spcPts val="1360"/>
                        </a:lnSpc>
                        <a:spcAft>
                          <a:spcPts val="0"/>
                        </a:spcAft>
                      </a:pPr>
                      <a:r>
                        <a:rPr lang="el-GR" sz="1800">
                          <a:effectLst/>
                        </a:rPr>
                        <a:t>Αριθμός μαθητών</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3704249"/>
                  </a:ext>
                </a:extLst>
              </a:tr>
              <a:tr h="493896">
                <a:tc>
                  <a:txBody>
                    <a:bodyPr/>
                    <a:lstStyle/>
                    <a:p>
                      <a:pPr marL="52705" marR="52705" algn="ctr" eaLnBrk="0" hangingPunct="0">
                        <a:lnSpc>
                          <a:spcPts val="1360"/>
                        </a:lnSpc>
                        <a:spcAft>
                          <a:spcPts val="0"/>
                        </a:spcAft>
                      </a:pPr>
                      <a:r>
                        <a:rPr lang="el-GR" sz="1800">
                          <a:effectLst/>
                        </a:rPr>
                        <a:t>Αριθμός τμημάτων</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778397912"/>
                  </a:ext>
                </a:extLst>
              </a:tr>
              <a:tr h="1368533">
                <a:tc>
                  <a:txBody>
                    <a:bodyPr/>
                    <a:lstStyle/>
                    <a:p>
                      <a:pPr marL="52705" marR="53975" algn="ctr" eaLnBrk="0" hangingPunct="0">
                        <a:lnSpc>
                          <a:spcPts val="1360"/>
                        </a:lnSpc>
                        <a:spcAft>
                          <a:spcPts val="0"/>
                        </a:spcAft>
                      </a:pPr>
                      <a:r>
                        <a:rPr lang="el-GR" sz="1800" dirty="0">
                          <a:effectLst/>
                        </a:rPr>
                        <a:t>Ο σύλλογος διδασκόντων</a:t>
                      </a:r>
                    </a:p>
                    <a:p>
                      <a:pPr marL="267970" marR="269240" indent="1270" algn="ctr" eaLnBrk="0" hangingPunct="0">
                        <a:spcBef>
                          <a:spcPts val="605"/>
                        </a:spcBef>
                        <a:spcAft>
                          <a:spcPts val="0"/>
                        </a:spcAft>
                      </a:pPr>
                      <a:r>
                        <a:rPr lang="el-GR" sz="1600" dirty="0">
                          <a:effectLst/>
                        </a:rPr>
                        <a:t>(αριθμός δασκάλων, καθηγητών</a:t>
                      </a:r>
                      <a:r>
                        <a:rPr lang="el-GR" sz="1600" spc="-30" dirty="0">
                          <a:effectLst/>
                        </a:rPr>
                        <a:t> </a:t>
                      </a:r>
                      <a:r>
                        <a:rPr lang="el-GR" sz="1600" dirty="0">
                          <a:effectLst/>
                        </a:rPr>
                        <a:t>ειδικοτήτων, ανάθεση</a:t>
                      </a:r>
                      <a:r>
                        <a:rPr lang="el-GR" sz="1600" spc="-35" dirty="0">
                          <a:effectLst/>
                        </a:rPr>
                        <a:t> </a:t>
                      </a:r>
                      <a:r>
                        <a:rPr lang="el-GR" sz="1600" dirty="0">
                          <a:effectLst/>
                        </a:rPr>
                        <a:t>εργασιών)</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29404536"/>
                  </a:ext>
                </a:extLst>
              </a:tr>
              <a:tr h="993439">
                <a:tc>
                  <a:txBody>
                    <a:bodyPr/>
                    <a:lstStyle/>
                    <a:p>
                      <a:pPr marL="52705" marR="53975" algn="ctr" eaLnBrk="0" hangingPunct="0">
                        <a:lnSpc>
                          <a:spcPts val="1360"/>
                        </a:lnSpc>
                        <a:spcAft>
                          <a:spcPts val="0"/>
                        </a:spcAft>
                      </a:pPr>
                      <a:r>
                        <a:rPr lang="el-GR" sz="1800" dirty="0">
                          <a:effectLst/>
                        </a:rPr>
                        <a:t>Το διδακτήριο</a:t>
                      </a:r>
                    </a:p>
                    <a:p>
                      <a:pPr marL="52705" marR="53975" algn="ctr" eaLnBrk="0" hangingPunct="0">
                        <a:spcBef>
                          <a:spcPts val="600"/>
                        </a:spcBef>
                        <a:spcAft>
                          <a:spcPts val="0"/>
                        </a:spcAft>
                      </a:pPr>
                      <a:r>
                        <a:rPr lang="el-GR" sz="1800" dirty="0">
                          <a:effectLst/>
                        </a:rPr>
                        <a:t>(</a:t>
                      </a:r>
                      <a:r>
                        <a:rPr lang="el-GR" sz="1600" dirty="0">
                          <a:effectLst/>
                        </a:rPr>
                        <a:t>εξωτερικά χαρακτηριστικά, προσανατολισμός, προσβασιμότητα</a:t>
                      </a:r>
                      <a:r>
                        <a:rPr lang="el-GR" sz="1800" dirty="0">
                          <a:effectLst/>
                        </a:rPr>
                        <a:t>)</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53023099"/>
                  </a:ext>
                </a:extLst>
              </a:tr>
              <a:tr h="1796174">
                <a:tc>
                  <a:txBody>
                    <a:bodyPr/>
                    <a:lstStyle/>
                    <a:p>
                      <a:pPr marL="52705" marR="53340" algn="ctr" eaLnBrk="0" hangingPunct="0">
                        <a:spcAft>
                          <a:spcPts val="0"/>
                        </a:spcAft>
                      </a:pPr>
                      <a:r>
                        <a:rPr lang="el-GR" sz="1800" dirty="0">
                          <a:effectLst/>
                        </a:rPr>
                        <a:t>Η παιδαγωγική ποιότητα του αύλειου χώρου</a:t>
                      </a:r>
                    </a:p>
                    <a:p>
                      <a:pPr marL="69850" marR="69850" indent="-635" algn="ctr" eaLnBrk="0" hangingPunct="0">
                        <a:spcBef>
                          <a:spcPts val="605"/>
                        </a:spcBef>
                        <a:spcAft>
                          <a:spcPts val="0"/>
                        </a:spcAft>
                      </a:pPr>
                      <a:r>
                        <a:rPr lang="el-GR" sz="1600" dirty="0">
                          <a:effectLst/>
                        </a:rPr>
                        <a:t>(χώροι συγκέντρωσης, ομαδικότητας και</a:t>
                      </a:r>
                      <a:r>
                        <a:rPr lang="el-GR" sz="1600" spc="-45" dirty="0">
                          <a:effectLst/>
                        </a:rPr>
                        <a:t> </a:t>
                      </a:r>
                      <a:r>
                        <a:rPr lang="el-GR" sz="1600" dirty="0">
                          <a:effectLst/>
                        </a:rPr>
                        <a:t>συνεργασίας, παιχνιδιού, εκδηλώσεων, ανάπαυσης,</a:t>
                      </a:r>
                      <a:r>
                        <a:rPr lang="el-GR" sz="1600" spc="-50" dirty="0">
                          <a:effectLst/>
                        </a:rPr>
                        <a:t> </a:t>
                      </a:r>
                      <a:r>
                        <a:rPr lang="el-GR" sz="1600" dirty="0">
                          <a:effectLst/>
                        </a:rPr>
                        <a:t>πράσινου)</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3587411"/>
                  </a:ext>
                </a:extLst>
              </a:tr>
            </a:tbl>
          </a:graphicData>
        </a:graphic>
      </p:graphicFrame>
    </p:spTree>
    <p:extLst>
      <p:ext uri="{BB962C8B-B14F-4D97-AF65-F5344CB8AC3E}">
        <p14:creationId xmlns:p14="http://schemas.microsoft.com/office/powerpoint/2010/main" val="2305038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06400" y="365125"/>
            <a:ext cx="4533900" cy="727075"/>
          </a:xfrm>
          <a:solidFill>
            <a:schemeClr val="accent3">
              <a:lumMod val="20000"/>
              <a:lumOff val="80000"/>
            </a:schemeClr>
          </a:solidFill>
        </p:spPr>
        <p:txBody>
          <a:bodyPr/>
          <a:lstStyle/>
          <a:p>
            <a:r>
              <a:rPr lang="el-GR" b="1" dirty="0">
                <a:solidFill>
                  <a:schemeClr val="accent2">
                    <a:lumMod val="75000"/>
                  </a:schemeClr>
                </a:solidFill>
              </a:rPr>
              <a:t>Σχολική αυλή:</a:t>
            </a:r>
          </a:p>
        </p:txBody>
      </p:sp>
      <p:sp>
        <p:nvSpPr>
          <p:cNvPr id="3" name="Θέση περιεχομένου 2"/>
          <p:cNvSpPr>
            <a:spLocks noGrp="1"/>
          </p:cNvSpPr>
          <p:nvPr>
            <p:ph idx="1"/>
          </p:nvPr>
        </p:nvSpPr>
        <p:spPr>
          <a:xfrm>
            <a:off x="287079" y="1320800"/>
            <a:ext cx="9146632" cy="5196957"/>
          </a:xfrm>
        </p:spPr>
        <p:txBody>
          <a:bodyPr>
            <a:normAutofit/>
          </a:bodyPr>
          <a:lstStyle/>
          <a:p>
            <a:pPr algn="just">
              <a:lnSpc>
                <a:spcPct val="150000"/>
              </a:lnSpc>
            </a:pPr>
            <a:r>
              <a:rPr lang="el-GR" sz="2400" dirty="0"/>
              <a:t> Μπορεί </a:t>
            </a:r>
            <a:r>
              <a:rPr lang="el-GR" sz="2400" b="1" dirty="0"/>
              <a:t>να αξιοποιηθεί ως δυναμικό περιβάλλον </a:t>
            </a:r>
            <a:r>
              <a:rPr lang="el-GR" sz="2400" dirty="0"/>
              <a:t>για την</a:t>
            </a:r>
            <a:endParaRPr lang="el-GR" sz="2400" b="1" dirty="0">
              <a:solidFill>
                <a:schemeClr val="tx2">
                  <a:lumMod val="60000"/>
                  <a:lumOff val="40000"/>
                </a:schemeClr>
              </a:solidFill>
            </a:endParaRPr>
          </a:p>
          <a:p>
            <a:pPr marL="0" indent="0" algn="just">
              <a:lnSpc>
                <a:spcPct val="150000"/>
              </a:lnSpc>
              <a:buNone/>
            </a:pPr>
            <a:r>
              <a:rPr lang="el-GR" sz="2400" b="1" dirty="0">
                <a:solidFill>
                  <a:srgbClr val="FF0000"/>
                </a:solidFill>
              </a:rPr>
              <a:t>	κοινωνική ανάπτυξη</a:t>
            </a:r>
            <a:r>
              <a:rPr lang="el-GR" sz="2400" b="1" dirty="0"/>
              <a:t>,  </a:t>
            </a:r>
            <a:r>
              <a:rPr lang="el-GR" sz="2400" b="1" dirty="0">
                <a:solidFill>
                  <a:schemeClr val="accent2">
                    <a:lumMod val="75000"/>
                  </a:schemeClr>
                </a:solidFill>
              </a:rPr>
              <a:t>αισθητική αγωγή</a:t>
            </a:r>
            <a:r>
              <a:rPr lang="el-GR" sz="2400" b="1" dirty="0"/>
              <a:t>,  </a:t>
            </a:r>
            <a:r>
              <a:rPr lang="el-GR" sz="2400" b="1" dirty="0">
                <a:solidFill>
                  <a:schemeClr val="accent4">
                    <a:lumMod val="75000"/>
                  </a:schemeClr>
                </a:solidFill>
              </a:rPr>
              <a:t>δημιουργία 	δημοκρατικών παιδαγωγικών σχέσεων</a:t>
            </a:r>
            <a:r>
              <a:rPr lang="el-GR" sz="2400" b="1" dirty="0"/>
              <a:t>, </a:t>
            </a:r>
            <a:r>
              <a:rPr lang="el-GR" sz="2400" b="1" dirty="0">
                <a:solidFill>
                  <a:schemeClr val="accent2">
                    <a:lumMod val="75000"/>
                  </a:schemeClr>
                </a:solidFill>
              </a:rPr>
              <a:t>καλλιέργεια 	αγάπης για τη φύση, </a:t>
            </a:r>
            <a:r>
              <a:rPr lang="el-GR" sz="2400" b="1" dirty="0">
                <a:solidFill>
                  <a:schemeClr val="tx2">
                    <a:lumMod val="60000"/>
                    <a:lumOff val="40000"/>
                  </a:schemeClr>
                </a:solidFill>
              </a:rPr>
              <a:t>ανάπτυξη περιβαλλοντικού ήθους </a:t>
            </a:r>
            <a:endParaRPr lang="el-GR" sz="2400" dirty="0"/>
          </a:p>
          <a:p>
            <a:pPr algn="just">
              <a:lnSpc>
                <a:spcPct val="150000"/>
              </a:lnSpc>
            </a:pPr>
            <a:r>
              <a:rPr lang="el-GR" sz="2400" dirty="0"/>
              <a:t>Μπορεί να αξιοποιηθεί </a:t>
            </a:r>
            <a:r>
              <a:rPr lang="el-GR" sz="2400" b="1" dirty="0"/>
              <a:t>για εκπαιδευτικές δραστηριότητες σε διάφορα γνωστικά αντικείμενα: </a:t>
            </a:r>
            <a:r>
              <a:rPr lang="el-GR" sz="2400" dirty="0"/>
              <a:t>μαθηματικά, φυσικές επιστήμες, καλλιτεχνικά, γλώσσα , πολιτιστικές δραστηριότητες </a:t>
            </a:r>
          </a:p>
          <a:p>
            <a:pPr marL="0" indent="0" algn="just">
              <a:buNone/>
            </a:pPr>
            <a:endParaRPr lang="el-GR" dirty="0"/>
          </a:p>
        </p:txBody>
      </p:sp>
    </p:spTree>
    <p:extLst>
      <p:ext uri="{BB962C8B-B14F-4D97-AF65-F5344CB8AC3E}">
        <p14:creationId xmlns:p14="http://schemas.microsoft.com/office/powerpoint/2010/main" val="836730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77334" y="188360"/>
            <a:ext cx="8596668" cy="1320800"/>
          </a:xfrm>
          <a:solidFill>
            <a:schemeClr val="accent3">
              <a:lumMod val="20000"/>
              <a:lumOff val="80000"/>
            </a:schemeClr>
          </a:solidFill>
        </p:spPr>
        <p:txBody>
          <a:bodyPr>
            <a:normAutofit fontScale="90000"/>
          </a:bodyPr>
          <a:lstStyle/>
          <a:p>
            <a:r>
              <a:rPr lang="el-GR" dirty="0">
                <a:solidFill>
                  <a:schemeClr val="accent2">
                    <a:lumMod val="75000"/>
                  </a:schemeClr>
                </a:solidFill>
              </a:rPr>
              <a:t>Παιδαγωγική-διδακτική αξιοποίηση του </a:t>
            </a:r>
            <a:r>
              <a:rPr lang="el-GR" dirty="0" err="1">
                <a:solidFill>
                  <a:schemeClr val="accent2">
                    <a:lumMod val="75000"/>
                  </a:schemeClr>
                </a:solidFill>
              </a:rPr>
              <a:t>αύλειου</a:t>
            </a:r>
            <a:r>
              <a:rPr lang="el-GR" dirty="0">
                <a:solidFill>
                  <a:schemeClr val="accent2">
                    <a:lumMod val="75000"/>
                  </a:schemeClr>
                </a:solidFill>
              </a:rPr>
              <a:t> χώρου (</a:t>
            </a:r>
            <a:r>
              <a:rPr lang="el-GR" sz="2800" dirty="0">
                <a:solidFill>
                  <a:schemeClr val="accent2">
                    <a:lumMod val="75000"/>
                  </a:schemeClr>
                </a:solidFill>
              </a:rPr>
              <a:t>Γαρίτσης &amp; </a:t>
            </a:r>
            <a:r>
              <a:rPr lang="el-GR" sz="2800" dirty="0" err="1">
                <a:solidFill>
                  <a:schemeClr val="accent2">
                    <a:lumMod val="75000"/>
                  </a:schemeClr>
                </a:solidFill>
              </a:rPr>
              <a:t>Τσαμουτσέλη</a:t>
            </a:r>
            <a:r>
              <a:rPr lang="el-GR" dirty="0">
                <a:solidFill>
                  <a:schemeClr val="accent2">
                    <a:lumMod val="75000"/>
                  </a:schemeClr>
                </a:solidFill>
              </a:rPr>
              <a:t>)</a:t>
            </a:r>
          </a:p>
        </p:txBody>
      </p:sp>
      <p:sp>
        <p:nvSpPr>
          <p:cNvPr id="3" name="Θέση περιεχομένου 2"/>
          <p:cNvSpPr>
            <a:spLocks noGrp="1"/>
          </p:cNvSpPr>
          <p:nvPr>
            <p:ph idx="1"/>
          </p:nvPr>
        </p:nvSpPr>
        <p:spPr>
          <a:xfrm>
            <a:off x="339047" y="1633591"/>
            <a:ext cx="9431677" cy="5385953"/>
          </a:xfrm>
        </p:spPr>
        <p:txBody>
          <a:bodyPr>
            <a:noAutofit/>
          </a:bodyPr>
          <a:lstStyle/>
          <a:p>
            <a:pPr>
              <a:lnSpc>
                <a:spcPct val="150000"/>
              </a:lnSpc>
              <a:buFont typeface="Wingdings" panose="05000000000000000000" pitchFamily="2" charset="2"/>
              <a:buChar char="ü"/>
            </a:pPr>
            <a:r>
              <a:rPr lang="el-GR" sz="2400" b="1" dirty="0" err="1"/>
              <a:t>Ανακαλυπτική</a:t>
            </a:r>
            <a:r>
              <a:rPr lang="el-GR" sz="2400" b="1" dirty="0"/>
              <a:t> μάθηση</a:t>
            </a:r>
            <a:r>
              <a:rPr lang="el-GR" sz="2400" dirty="0"/>
              <a:t>: άμεση επαφή με τα αντικείμενα του φυσικού κόσμου του κήπου και τον χειρισμό, τη διερεύνηση και την ερμηνεία των πραγματικών καταστάσεων. </a:t>
            </a:r>
          </a:p>
          <a:p>
            <a:pPr algn="just">
              <a:lnSpc>
                <a:spcPct val="150000"/>
              </a:lnSpc>
              <a:buFont typeface="Wingdings" panose="05000000000000000000" pitchFamily="2" charset="2"/>
              <a:buChar char="ü"/>
            </a:pPr>
            <a:r>
              <a:rPr lang="el-GR" sz="2400" dirty="0"/>
              <a:t>Οι κηπευτικές δραστηριότητες συνδέονται άμεσα με τη </a:t>
            </a:r>
            <a:r>
              <a:rPr lang="el-GR" sz="2400" b="1" dirty="0"/>
              <a:t>βιωματική μάθηση</a:t>
            </a:r>
            <a:r>
              <a:rPr lang="el-GR" sz="2400" dirty="0"/>
              <a:t>: «</a:t>
            </a:r>
            <a:r>
              <a:rPr lang="el-GR" sz="2400" i="1" dirty="0"/>
              <a:t>Τα παιδιά συνδέονται νοητικά και συναισθηματικά με τις καλλιέργειές τους, ενεργοποιείται η φαντασία τους, διερευνούν, ανακαλύπτουν, με αποτέλεσμα να επενδύουν με προσωπικό νόημα τις δράσεις τους και να οικειοποιούνται τη γνώση μέσω της εμπειρίας </a:t>
            </a:r>
            <a:r>
              <a:rPr lang="el-GR" sz="2400" dirty="0"/>
              <a:t>(</a:t>
            </a:r>
            <a:r>
              <a:rPr lang="el-GR" sz="2400" dirty="0" err="1"/>
              <a:t>Δεδούλη</a:t>
            </a:r>
            <a:r>
              <a:rPr lang="el-GR" sz="2400" dirty="0"/>
              <a:t>, 2001).»</a:t>
            </a:r>
          </a:p>
        </p:txBody>
      </p:sp>
    </p:spTree>
    <p:extLst>
      <p:ext uri="{BB962C8B-B14F-4D97-AF65-F5344CB8AC3E}">
        <p14:creationId xmlns:p14="http://schemas.microsoft.com/office/powerpoint/2010/main" val="971686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3">
              <a:lumMod val="20000"/>
              <a:lumOff val="80000"/>
            </a:schemeClr>
          </a:solidFill>
        </p:spPr>
        <p:txBody>
          <a:bodyPr/>
          <a:lstStyle/>
          <a:p>
            <a:r>
              <a:rPr lang="el-GR" b="1" dirty="0">
                <a:solidFill>
                  <a:schemeClr val="accent2">
                    <a:lumMod val="75000"/>
                  </a:schemeClr>
                </a:solidFill>
              </a:rPr>
              <a:t>Παιδαγωγική-διδακτική αξιοποίηση του </a:t>
            </a:r>
            <a:r>
              <a:rPr lang="el-GR" b="1" dirty="0" err="1">
                <a:solidFill>
                  <a:schemeClr val="accent2">
                    <a:lumMod val="75000"/>
                  </a:schemeClr>
                </a:solidFill>
              </a:rPr>
              <a:t>αύλειου</a:t>
            </a:r>
            <a:r>
              <a:rPr lang="el-GR" b="1" dirty="0">
                <a:solidFill>
                  <a:schemeClr val="accent2">
                    <a:lumMod val="75000"/>
                  </a:schemeClr>
                </a:solidFill>
              </a:rPr>
              <a:t> χώρου</a:t>
            </a:r>
          </a:p>
        </p:txBody>
      </p:sp>
      <p:sp>
        <p:nvSpPr>
          <p:cNvPr id="3" name="Θέση περιεχομένου 2"/>
          <p:cNvSpPr>
            <a:spLocks noGrp="1"/>
          </p:cNvSpPr>
          <p:nvPr>
            <p:ph idx="1"/>
          </p:nvPr>
        </p:nvSpPr>
        <p:spPr/>
        <p:txBody>
          <a:bodyPr>
            <a:normAutofit/>
          </a:bodyPr>
          <a:lstStyle/>
          <a:p>
            <a:pPr marL="0" indent="0" algn="just">
              <a:lnSpc>
                <a:spcPct val="150000"/>
              </a:lnSpc>
              <a:buNone/>
            </a:pPr>
            <a:r>
              <a:rPr lang="el-GR" sz="2800" dirty="0"/>
              <a:t>«</a:t>
            </a:r>
            <a:r>
              <a:rPr lang="el-GR" sz="2800" i="1" dirty="0"/>
              <a:t>Η συνεργατική και συμμετοχική διαμόρφωση και αξιοποίηση του σχολικού κήπου προάγει την κοινωνική μάθηση μέσω της συμμετοχής σε κοινότητες μάθησης και την επεξεργασία των πληροφοριών μέσα από την κοινωνική συνδιαλλαγή και τη γνωστική σύγκρουση (</a:t>
            </a:r>
            <a:r>
              <a:rPr lang="el-GR" sz="2800" i="1" dirty="0" err="1"/>
              <a:t>Vygotsky</a:t>
            </a:r>
            <a:r>
              <a:rPr lang="el-GR" sz="2800" i="1" dirty="0"/>
              <a:t>, 1978</a:t>
            </a:r>
            <a:r>
              <a:rPr lang="el-GR" sz="2800" dirty="0"/>
              <a:t>)»</a:t>
            </a:r>
          </a:p>
        </p:txBody>
      </p:sp>
    </p:spTree>
    <p:extLst>
      <p:ext uri="{BB962C8B-B14F-4D97-AF65-F5344CB8AC3E}">
        <p14:creationId xmlns:p14="http://schemas.microsoft.com/office/powerpoint/2010/main" val="2673279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agrinioreport.com/wp-content/uploads/2013/12/1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536" y="2330243"/>
            <a:ext cx="5434063" cy="43802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κτίρια σχολείω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06" y="244012"/>
            <a:ext cx="5663381" cy="427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820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286328" y="1773382"/>
            <a:ext cx="10007204" cy="4738254"/>
          </a:xfrm>
          <a:prstGeom prst="rect">
            <a:avLst/>
          </a:prstGeom>
        </p:spPr>
      </p:pic>
    </p:spTree>
    <p:extLst>
      <p:ext uri="{BB962C8B-B14F-4D97-AF65-F5344CB8AC3E}">
        <p14:creationId xmlns:p14="http://schemas.microsoft.com/office/powerpoint/2010/main" val="1037371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838200" y="1690688"/>
            <a:ext cx="10515600" cy="4959494"/>
          </a:xfrm>
          <a:prstGeom prst="rect">
            <a:avLst/>
          </a:prstGeom>
        </p:spPr>
      </p:pic>
    </p:spTree>
    <p:extLst>
      <p:ext uri="{BB962C8B-B14F-4D97-AF65-F5344CB8AC3E}">
        <p14:creationId xmlns:p14="http://schemas.microsoft.com/office/powerpoint/2010/main" val="1453865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415635" y="1847273"/>
            <a:ext cx="11333019" cy="4784436"/>
          </a:xfrm>
          <a:prstGeom prst="rect">
            <a:avLst/>
          </a:prstGeom>
        </p:spPr>
      </p:pic>
    </p:spTree>
    <p:extLst>
      <p:ext uri="{BB962C8B-B14F-4D97-AF65-F5344CB8AC3E}">
        <p14:creationId xmlns:p14="http://schemas.microsoft.com/office/powerpoint/2010/main" val="40477578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838199" y="628073"/>
            <a:ext cx="11233727" cy="6160653"/>
          </a:xfrm>
          <a:prstGeom prst="rect">
            <a:avLst/>
          </a:prstGeom>
        </p:spPr>
      </p:pic>
    </p:spTree>
    <p:extLst>
      <p:ext uri="{BB962C8B-B14F-4D97-AF65-F5344CB8AC3E}">
        <p14:creationId xmlns:p14="http://schemas.microsoft.com/office/powerpoint/2010/main" val="746616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428635-8E63-4CE3-8487-E78FEFA0437B}"/>
              </a:ext>
            </a:extLst>
          </p:cNvPr>
          <p:cNvSpPr>
            <a:spLocks noGrp="1"/>
          </p:cNvSpPr>
          <p:nvPr>
            <p:ph type="ctrTitle"/>
          </p:nvPr>
        </p:nvSpPr>
        <p:spPr>
          <a:xfrm>
            <a:off x="1616798" y="1068309"/>
            <a:ext cx="6858000" cy="2448177"/>
          </a:xfrm>
          <a:solidFill>
            <a:schemeClr val="accent4">
              <a:lumMod val="60000"/>
              <a:lumOff val="40000"/>
            </a:schemeClr>
          </a:solidFill>
        </p:spPr>
        <p:txBody>
          <a:bodyPr>
            <a:normAutofit fontScale="90000"/>
          </a:bodyPr>
          <a:lstStyle/>
          <a:p>
            <a:pPr algn="ctr">
              <a:defRPr/>
            </a:pPr>
            <a:r>
              <a:rPr lang="el-GR" b="1" dirty="0">
                <a:solidFill>
                  <a:srgbClr val="C00000"/>
                </a:solidFill>
                <a:latin typeface="+mn-lt"/>
              </a:rPr>
              <a:t>Γενική άποψη της αυλής</a:t>
            </a:r>
            <a:br>
              <a:rPr lang="el-GR" b="1" dirty="0">
                <a:solidFill>
                  <a:srgbClr val="C00000"/>
                </a:solidFill>
                <a:latin typeface="+mn-lt"/>
              </a:rPr>
            </a:br>
            <a:r>
              <a:rPr lang="el-GR" b="1" dirty="0">
                <a:solidFill>
                  <a:srgbClr val="C00000"/>
                </a:solidFill>
                <a:latin typeface="+mn-lt"/>
              </a:rPr>
              <a:t> Παράδειγμα 1ο</a:t>
            </a:r>
          </a:p>
        </p:txBody>
      </p:sp>
    </p:spTree>
    <p:extLst>
      <p:ext uri="{BB962C8B-B14F-4D97-AF65-F5344CB8AC3E}">
        <p14:creationId xmlns:p14="http://schemas.microsoft.com/office/powerpoint/2010/main" val="174206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Εικόνα 3">
            <a:extLst>
              <a:ext uri="{FF2B5EF4-FFF2-40B4-BE49-F238E27FC236}">
                <a16:creationId xmlns:a16="http://schemas.microsoft.com/office/drawing/2014/main" id="{C94D0A7E-1013-491F-BFDB-F24668289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6" y="157584"/>
            <a:ext cx="9640389" cy="64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777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80" y="218926"/>
            <a:ext cx="8596668" cy="823415"/>
          </a:xfrm>
          <a:solidFill>
            <a:schemeClr val="accent3">
              <a:lumMod val="20000"/>
              <a:lumOff val="80000"/>
            </a:schemeClr>
          </a:solidFill>
        </p:spPr>
        <p:txBody>
          <a:bodyPr>
            <a:normAutofit/>
          </a:bodyPr>
          <a:lstStyle/>
          <a:p>
            <a:r>
              <a:rPr lang="el-GR" sz="3200" b="1" dirty="0">
                <a:solidFill>
                  <a:schemeClr val="accent2">
                    <a:lumMod val="75000"/>
                  </a:schemeClr>
                </a:solidFill>
              </a:rPr>
              <a:t>1. Ονομασία του σχολείου</a:t>
            </a:r>
          </a:p>
        </p:txBody>
      </p:sp>
      <p:sp>
        <p:nvSpPr>
          <p:cNvPr id="3" name="Content Placeholder 2"/>
          <p:cNvSpPr>
            <a:spLocks noGrp="1"/>
          </p:cNvSpPr>
          <p:nvPr>
            <p:ph idx="1"/>
          </p:nvPr>
        </p:nvSpPr>
        <p:spPr>
          <a:xfrm>
            <a:off x="544813" y="1294544"/>
            <a:ext cx="8596668" cy="5563456"/>
          </a:xfrm>
        </p:spPr>
        <p:txBody>
          <a:bodyPr>
            <a:normAutofit fontScale="92500"/>
          </a:bodyPr>
          <a:lstStyle/>
          <a:p>
            <a:pPr marL="0" indent="0">
              <a:buNone/>
            </a:pPr>
            <a:r>
              <a:rPr lang="el-GR" sz="2100" b="1" dirty="0"/>
              <a:t>Άρθρο 2 (Προεδρικό Διάταγμα 201/98)</a:t>
            </a:r>
            <a:br>
              <a:rPr lang="el-GR" sz="2100" b="1" dirty="0"/>
            </a:br>
            <a:r>
              <a:rPr lang="el-GR" sz="2100" b="1" dirty="0"/>
              <a:t>Επωνυμία σχολείων</a:t>
            </a:r>
            <a:endParaRPr lang="el-GR" sz="2100" dirty="0"/>
          </a:p>
          <a:p>
            <a:r>
              <a:rPr lang="el-GR" sz="2100" dirty="0"/>
              <a:t>1. Τα δημοτικά σχολεία φέρουν την επωνυμία του δήμου ή της κοινότητας στα όρια των οποίων λειτουργούν. </a:t>
            </a:r>
          </a:p>
          <a:p>
            <a:r>
              <a:rPr lang="el-GR" sz="2100" dirty="0"/>
              <a:t>2. Όταν σε ένα δήμο ή κοινότητα λειτουργούν περισσότερα από ένα σχολεία, η επωνυμία συμπληρώνεται με αύξοντα αριθμό κατά τη σειρά της ίδρυσής τους. </a:t>
            </a:r>
          </a:p>
          <a:p>
            <a:r>
              <a:rPr lang="el-GR" sz="2100" dirty="0"/>
              <a:t>3. Στις περιπτώσεις που δημοτικά σχολεία λειτουργούν σε οικισμούς δήμων ή κοινοτήτων μπορούν να φέρουν την επωνυμία του οικισμού ή τον αύξοντα αριθμό που αναφέρεται στην προηγούμενη παράγραφο. </a:t>
            </a:r>
          </a:p>
          <a:p>
            <a:r>
              <a:rPr lang="el-GR" sz="2100" dirty="0"/>
              <a:t>4. Στην επωνυμία μπορεί να προστεθεί προσωνυμία δηλωτική της ιστορικής και πολιτιστικής παράδοσης του τόπου ή αναφερόμενη στο όνομα ευεργετών και προσωπικοτήτων των γραμμάτων και τεχνών και γενικότερα προσώπων που πρόσφεραν αναγνωρισμένες και αξιόλογες υπηρεσίες στον τόπο και στο έθνος γενικότερα. </a:t>
            </a:r>
          </a:p>
          <a:p>
            <a:r>
              <a:rPr lang="el-GR" sz="2100" dirty="0"/>
              <a:t>5. Οι επωνυμίες και προσωνυμίες καθορίζονται με την ιδρυτική πράξη κάθε σχολείου ή και με μεταγενέστερη απόφαση του ΥΠ.Ε.Π.Θ., ύστερα από εισήγηση των αρμόδιων για την ίδρυση οργάνων. Οι προσωνυμίες δεν πρέπει να συμπίπτουν για σχολεία του ίδιου Δήμου ή Κοινότητας. </a:t>
            </a:r>
          </a:p>
          <a:p>
            <a:endParaRPr lang="el-GR" dirty="0"/>
          </a:p>
        </p:txBody>
      </p:sp>
    </p:spTree>
    <p:extLst>
      <p:ext uri="{BB962C8B-B14F-4D97-AF65-F5344CB8AC3E}">
        <p14:creationId xmlns:p14="http://schemas.microsoft.com/office/powerpoint/2010/main" val="787025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Εικόνα 3">
            <a:extLst>
              <a:ext uri="{FF2B5EF4-FFF2-40B4-BE49-F238E27FC236}">
                <a16:creationId xmlns:a16="http://schemas.microsoft.com/office/drawing/2014/main" id="{CFBB0FB5-0BA1-4BB0-BF3C-5F78DAEAD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84" y="110411"/>
            <a:ext cx="8477794" cy="6637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33B8168-327F-4D36-B064-98A14A8B32C8}"/>
              </a:ext>
            </a:extLst>
          </p:cNvPr>
          <p:cNvSpPr txBox="1"/>
          <p:nvPr/>
        </p:nvSpPr>
        <p:spPr>
          <a:xfrm>
            <a:off x="5399768" y="6078267"/>
            <a:ext cx="2680542" cy="507831"/>
          </a:xfrm>
          <a:prstGeom prst="rect">
            <a:avLst/>
          </a:prstGeom>
          <a:solidFill>
            <a:schemeClr val="accent4">
              <a:lumMod val="60000"/>
              <a:lumOff val="40000"/>
            </a:schemeClr>
          </a:solidFill>
        </p:spPr>
        <p:txBody>
          <a:bodyPr wrap="none">
            <a:spAutoFit/>
          </a:bodyPr>
          <a:lstStyle/>
          <a:p>
            <a:pPr>
              <a:defRPr/>
            </a:pPr>
            <a:r>
              <a:rPr lang="el-GR" sz="2700" dirty="0"/>
              <a:t>Χώροι πρασίνου</a:t>
            </a:r>
          </a:p>
        </p:txBody>
      </p:sp>
    </p:spTree>
    <p:extLst>
      <p:ext uri="{BB962C8B-B14F-4D97-AF65-F5344CB8AC3E}">
        <p14:creationId xmlns:p14="http://schemas.microsoft.com/office/powerpoint/2010/main" val="4241054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Εικόνα 3">
            <a:extLst>
              <a:ext uri="{FF2B5EF4-FFF2-40B4-BE49-F238E27FC236}">
                <a16:creationId xmlns:a16="http://schemas.microsoft.com/office/drawing/2014/main" id="{655D2197-04DF-4D43-B4EA-70B270E82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709" y="169817"/>
            <a:ext cx="8265341" cy="660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1DE2496-5E87-4836-BE4C-EB065222F93E}"/>
              </a:ext>
            </a:extLst>
          </p:cNvPr>
          <p:cNvSpPr txBox="1"/>
          <p:nvPr/>
        </p:nvSpPr>
        <p:spPr>
          <a:xfrm>
            <a:off x="4870450" y="5233989"/>
            <a:ext cx="2680542" cy="507831"/>
          </a:xfrm>
          <a:prstGeom prst="rect">
            <a:avLst/>
          </a:prstGeom>
          <a:solidFill>
            <a:schemeClr val="accent4">
              <a:lumMod val="60000"/>
              <a:lumOff val="40000"/>
            </a:schemeClr>
          </a:solidFill>
        </p:spPr>
        <p:txBody>
          <a:bodyPr wrap="none">
            <a:spAutoFit/>
          </a:bodyPr>
          <a:lstStyle/>
          <a:p>
            <a:pPr>
              <a:defRPr/>
            </a:pPr>
            <a:r>
              <a:rPr lang="el-GR" sz="2700" dirty="0"/>
              <a:t>Χώροι πρασίνου</a:t>
            </a:r>
          </a:p>
        </p:txBody>
      </p:sp>
    </p:spTree>
    <p:extLst>
      <p:ext uri="{BB962C8B-B14F-4D97-AF65-F5344CB8AC3E}">
        <p14:creationId xmlns:p14="http://schemas.microsoft.com/office/powerpoint/2010/main" val="683940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Εικόνα 3">
            <a:extLst>
              <a:ext uri="{FF2B5EF4-FFF2-40B4-BE49-F238E27FC236}">
                <a16:creationId xmlns:a16="http://schemas.microsoft.com/office/drawing/2014/main" id="{4BED6F6D-20BA-4AF5-BE11-414945299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89" y="0"/>
            <a:ext cx="10280468" cy="680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17947F3-291B-439C-A5A7-12C1E8DB8C8C}"/>
              </a:ext>
            </a:extLst>
          </p:cNvPr>
          <p:cNvSpPr txBox="1"/>
          <p:nvPr/>
        </p:nvSpPr>
        <p:spPr>
          <a:xfrm>
            <a:off x="4870450" y="5354639"/>
            <a:ext cx="2680542" cy="507831"/>
          </a:xfrm>
          <a:prstGeom prst="rect">
            <a:avLst/>
          </a:prstGeom>
          <a:solidFill>
            <a:schemeClr val="accent4">
              <a:lumMod val="60000"/>
              <a:lumOff val="40000"/>
            </a:schemeClr>
          </a:solidFill>
        </p:spPr>
        <p:txBody>
          <a:bodyPr wrap="none">
            <a:spAutoFit/>
          </a:bodyPr>
          <a:lstStyle/>
          <a:p>
            <a:pPr>
              <a:defRPr/>
            </a:pPr>
            <a:r>
              <a:rPr lang="el-GR" sz="2700" dirty="0"/>
              <a:t>Χώροι πρασίνου</a:t>
            </a:r>
          </a:p>
        </p:txBody>
      </p:sp>
    </p:spTree>
    <p:extLst>
      <p:ext uri="{BB962C8B-B14F-4D97-AF65-F5344CB8AC3E}">
        <p14:creationId xmlns:p14="http://schemas.microsoft.com/office/powerpoint/2010/main" val="42374700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39BE24-8BED-470E-A729-D91E240E3EC1}"/>
              </a:ext>
            </a:extLst>
          </p:cNvPr>
          <p:cNvSpPr>
            <a:spLocks noGrp="1"/>
          </p:cNvSpPr>
          <p:nvPr>
            <p:ph type="ctrTitle"/>
          </p:nvPr>
        </p:nvSpPr>
        <p:spPr>
          <a:xfrm>
            <a:off x="2667000" y="2857501"/>
            <a:ext cx="6858000" cy="631825"/>
          </a:xfrm>
          <a:solidFill>
            <a:schemeClr val="accent4">
              <a:lumMod val="60000"/>
              <a:lumOff val="40000"/>
            </a:schemeClr>
          </a:solidFill>
        </p:spPr>
        <p:txBody>
          <a:bodyPr>
            <a:normAutofit fontScale="90000"/>
          </a:bodyPr>
          <a:lstStyle/>
          <a:p>
            <a:pPr>
              <a:defRPr/>
            </a:pPr>
            <a:r>
              <a:rPr lang="el-GR" b="1" dirty="0">
                <a:solidFill>
                  <a:srgbClr val="C00000"/>
                </a:solidFill>
                <a:latin typeface="+mn-lt"/>
              </a:rPr>
              <a:t>Άθληση</a:t>
            </a:r>
          </a:p>
        </p:txBody>
      </p:sp>
    </p:spTree>
    <p:extLst>
      <p:ext uri="{BB962C8B-B14F-4D97-AF65-F5344CB8AC3E}">
        <p14:creationId xmlns:p14="http://schemas.microsoft.com/office/powerpoint/2010/main" val="1732135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Εικόνα 3">
            <a:extLst>
              <a:ext uri="{FF2B5EF4-FFF2-40B4-BE49-F238E27FC236}">
                <a16:creationId xmlns:a16="http://schemas.microsoft.com/office/drawing/2014/main" id="{1C936EF7-DF20-498A-BEEB-675236996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954" y="1009649"/>
            <a:ext cx="9833385" cy="555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912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9C4620-40DA-471D-BCE3-D9FA590F4CDF}"/>
              </a:ext>
            </a:extLst>
          </p:cNvPr>
          <p:cNvSpPr>
            <a:spLocks noGrp="1"/>
          </p:cNvSpPr>
          <p:nvPr>
            <p:ph type="ctrTitle"/>
          </p:nvPr>
        </p:nvSpPr>
        <p:spPr>
          <a:xfrm>
            <a:off x="2667000" y="2857501"/>
            <a:ext cx="6858000" cy="631825"/>
          </a:xfrm>
          <a:solidFill>
            <a:schemeClr val="accent4">
              <a:lumMod val="60000"/>
              <a:lumOff val="40000"/>
            </a:schemeClr>
          </a:solidFill>
        </p:spPr>
        <p:txBody>
          <a:bodyPr>
            <a:normAutofit fontScale="90000"/>
          </a:bodyPr>
          <a:lstStyle/>
          <a:p>
            <a:pPr>
              <a:defRPr/>
            </a:pPr>
            <a:r>
              <a:rPr lang="el-GR" b="1" dirty="0">
                <a:solidFill>
                  <a:srgbClr val="C00000"/>
                </a:solidFill>
                <a:latin typeface="+mn-lt"/>
              </a:rPr>
              <a:t>Παιχνίδια</a:t>
            </a:r>
          </a:p>
        </p:txBody>
      </p:sp>
    </p:spTree>
    <p:extLst>
      <p:ext uri="{BB962C8B-B14F-4D97-AF65-F5344CB8AC3E}">
        <p14:creationId xmlns:p14="http://schemas.microsoft.com/office/powerpoint/2010/main" val="171131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Εικόνα 3">
            <a:extLst>
              <a:ext uri="{FF2B5EF4-FFF2-40B4-BE49-F238E27FC236}">
                <a16:creationId xmlns:a16="http://schemas.microsoft.com/office/drawing/2014/main" id="{FE14E9F0-E6B9-46D0-A9D8-8C403F290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512300"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75171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Εικόνα 3">
            <a:extLst>
              <a:ext uri="{FF2B5EF4-FFF2-40B4-BE49-F238E27FC236}">
                <a16:creationId xmlns:a16="http://schemas.microsoft.com/office/drawing/2014/main" id="{598A774D-E575-413F-BA9C-7DAA95C48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162" y="857250"/>
            <a:ext cx="935037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25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937"/>
            <a:ext cx="4996070" cy="3747052"/>
          </a:xfrm>
          <a:prstGeom prst="rect">
            <a:avLst/>
          </a:prstGeom>
        </p:spPr>
      </p:pic>
      <p:sp>
        <p:nvSpPr>
          <p:cNvPr id="8" name="AutoShape 6" descr="Image result for κερκίδες σχολείου"/>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Title 1"/>
          <p:cNvSpPr>
            <a:spLocks noGrp="1"/>
          </p:cNvSpPr>
          <p:nvPr>
            <p:ph type="title"/>
          </p:nvPr>
        </p:nvSpPr>
        <p:spPr>
          <a:xfrm>
            <a:off x="-44739" y="3946760"/>
            <a:ext cx="3557443" cy="514404"/>
          </a:xfrm>
          <a:solidFill>
            <a:schemeClr val="accent3">
              <a:lumMod val="40000"/>
              <a:lumOff val="60000"/>
            </a:schemeClr>
          </a:solidFill>
        </p:spPr>
        <p:txBody>
          <a:bodyPr>
            <a:normAutofit/>
          </a:bodyPr>
          <a:lstStyle/>
          <a:p>
            <a:r>
              <a:rPr lang="el-GR" sz="2800" dirty="0">
                <a:solidFill>
                  <a:schemeClr val="tx1"/>
                </a:solidFill>
              </a:rPr>
              <a:t>Παιχνίδια στην αυλή</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7443" y="3158661"/>
            <a:ext cx="5874328" cy="3716937"/>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5453" b="38952"/>
          <a:stretch/>
        </p:blipFill>
        <p:spPr>
          <a:xfrm>
            <a:off x="5763491" y="0"/>
            <a:ext cx="6428509" cy="3297382"/>
          </a:xfrm>
          <a:prstGeom prst="rect">
            <a:avLst/>
          </a:prstGeom>
        </p:spPr>
      </p:pic>
      <p:sp>
        <p:nvSpPr>
          <p:cNvPr id="11" name="Title 1"/>
          <p:cNvSpPr txBox="1">
            <a:spLocks/>
          </p:cNvSpPr>
          <p:nvPr/>
        </p:nvSpPr>
        <p:spPr>
          <a:xfrm>
            <a:off x="5763490" y="2552443"/>
            <a:ext cx="3491345" cy="606218"/>
          </a:xfrm>
          <a:prstGeom prst="rect">
            <a:avLst/>
          </a:prstGeom>
          <a:solidFill>
            <a:schemeClr val="accent3">
              <a:lumMod val="40000"/>
              <a:lumOff val="6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800" dirty="0">
                <a:solidFill>
                  <a:schemeClr val="tx1"/>
                </a:solidFill>
              </a:rPr>
              <a:t>Κερκίδες σχολείου</a:t>
            </a:r>
          </a:p>
        </p:txBody>
      </p:sp>
    </p:spTree>
    <p:extLst>
      <p:ext uri="{BB962C8B-B14F-4D97-AF65-F5344CB8AC3E}">
        <p14:creationId xmlns:p14="http://schemas.microsoft.com/office/powerpoint/2010/main" val="164086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08908"/>
            <a:ext cx="8596668" cy="695218"/>
          </a:xfrm>
          <a:solidFill>
            <a:schemeClr val="accent3">
              <a:lumMod val="20000"/>
              <a:lumOff val="80000"/>
            </a:schemeClr>
          </a:solidFill>
        </p:spPr>
        <p:txBody>
          <a:bodyPr>
            <a:normAutofit fontScale="90000"/>
          </a:bodyPr>
          <a:lstStyle/>
          <a:p>
            <a:r>
              <a:rPr lang="el-GR" b="1" dirty="0">
                <a:solidFill>
                  <a:schemeClr val="accent2">
                    <a:lumMod val="75000"/>
                  </a:schemeClr>
                </a:solidFill>
              </a:rPr>
              <a:t>  2. Σχολική Περιφέρεια</a:t>
            </a:r>
            <a:r>
              <a:rPr lang="el-GR" dirty="0"/>
              <a:t/>
            </a:r>
            <a:br>
              <a:rPr lang="el-GR" dirty="0"/>
            </a:br>
            <a:r>
              <a:rPr lang="el-GR" dirty="0"/>
              <a:t>   </a:t>
            </a:r>
            <a:r>
              <a:rPr lang="el-GR" sz="1400" b="1" dirty="0">
                <a:solidFill>
                  <a:schemeClr val="tx2"/>
                </a:solidFill>
              </a:rPr>
              <a:t>Άρθρο 1 (Προεδρικό Διάταγμα 201/98</a:t>
            </a:r>
            <a:r>
              <a:rPr lang="el-GR" sz="1400" dirty="0">
                <a:solidFill>
                  <a:schemeClr val="tx2"/>
                </a:solidFill>
              </a:rPr>
              <a:t>)</a:t>
            </a:r>
            <a:endParaRPr lang="el-GR" sz="1400" dirty="0"/>
          </a:p>
        </p:txBody>
      </p:sp>
      <p:sp>
        <p:nvSpPr>
          <p:cNvPr id="3" name="Content Placeholder 2"/>
          <p:cNvSpPr>
            <a:spLocks noGrp="1"/>
          </p:cNvSpPr>
          <p:nvPr>
            <p:ph idx="1"/>
          </p:nvPr>
        </p:nvSpPr>
        <p:spPr>
          <a:xfrm>
            <a:off x="595141" y="1387011"/>
            <a:ext cx="9328057" cy="5609689"/>
          </a:xfrm>
        </p:spPr>
        <p:txBody>
          <a:bodyPr>
            <a:normAutofit fontScale="62500" lnSpcReduction="20000"/>
          </a:bodyPr>
          <a:lstStyle/>
          <a:p>
            <a:r>
              <a:rPr lang="el-GR" dirty="0"/>
              <a:t>1. </a:t>
            </a:r>
            <a:r>
              <a:rPr lang="el-GR" b="1" dirty="0"/>
              <a:t>Κάθε δημόσιο δημοτικό σχολείο έχει δική του σχολική Περιφέρεια και σ' αυτό φοιτούν οι μαθητές που διαμένουν στην περιφέρειά του. </a:t>
            </a:r>
            <a:r>
              <a:rPr lang="el-GR" dirty="0"/>
              <a:t>Σε δήμους ή κοινότητες που λειτουργούν περισσότερα από ένα σχολεία τη σχολική περιφέρεια ορίζει ο αρμόδιος Προϊστάμενος της Δ/νσης ή του Γραφείου Εκπ/σης, αφού λάβει υπόψη του την πρόταση της Δημοτικής ή Κοινοτικής Επιτροπής Παιδείας και των διευθυντών των σχολικών μονάδων. Με την ίδια διαδικασία γίνεται η μετατόπιση και ο επαναπροσδιορισμός των ορίων, όταν παραστεί ανάγκη. </a:t>
            </a:r>
          </a:p>
          <a:p>
            <a:r>
              <a:rPr lang="el-GR" dirty="0"/>
              <a:t>2. </a:t>
            </a:r>
            <a:r>
              <a:rPr lang="el-GR" b="1" dirty="0"/>
              <a:t>Τα συστεγαζόμενα σχολεία έχουν ενιαία σχολική περιφέρεια και η κατανομή των μαθητών που εγγράφονται στην πρώτη τάξη και όσων έρχονται με μετεγγραφή γίνεται σε ισοπληθή τμήματα</a:t>
            </a:r>
            <a:r>
              <a:rPr lang="el-GR" dirty="0"/>
              <a:t>, ανάλογα με την οργανικότητα των σχολείων, με την επιφύλαξη των διατάξεων της παραγράφου 3 του άρθρου 12 αυτού του Π.Δ. </a:t>
            </a:r>
          </a:p>
          <a:p>
            <a:r>
              <a:rPr lang="el-GR" dirty="0"/>
              <a:t>3. Τα πειραματικά σχολεία δεν έχουν δική τους σχολική περιφέρεια και για τις εγγραφές των μαθητών σ' αυτά ισχύουν ειδικές ρυθμίσεις. </a:t>
            </a:r>
          </a:p>
          <a:p>
            <a:r>
              <a:rPr lang="el-GR" dirty="0"/>
              <a:t>4. Τη σχολική περιφέρεια των σχολείων Ειδικής Αγωγής ορίζει η Δ/νση Ειδικής Αγωγής του Υπουργείου Παιδείας, σε συνεργασία με τη Δ/νση Σπουδών Α/θμιας Εκπ/σης. Για τη φοίτηση σε μονάδες Ειδικής Αγωγής καμιά σχολική περιφέρεια δε λαμβάνεται υπόψη. </a:t>
            </a:r>
          </a:p>
          <a:p>
            <a:r>
              <a:rPr lang="el-GR" dirty="0"/>
              <a:t>5. </a:t>
            </a:r>
            <a:r>
              <a:rPr lang="el-GR" b="1" dirty="0"/>
              <a:t>Εγγραφή μαθητή ο οποίος διαμένει σε περιοχή που δεν ανήκει στη σχολική περιφέρεια του σχολείου μπορεί να γίνει σε εξαιρετικές περιπτώσεις </a:t>
            </a:r>
            <a:r>
              <a:rPr lang="el-GR" dirty="0"/>
              <a:t>με απόφαση του αρμόδιου Προϊσταμένου της Δ/νσης ή του Γραφείου Π. Ε. </a:t>
            </a:r>
            <a:r>
              <a:rPr lang="el-GR" b="1" dirty="0"/>
              <a:t>Οι εξαιρετικές αυτές περιπτώσεις αφορούν θέματα υγείας, σοβαρούς οικογενειακούς λόγους, περιπτώσεις αλλαγής περιβάλλοντος μαθητού σύμφωνα με το εδάφιο δ. της παρ. 8 του άρ. 13 του παρόντος Προεδρικού Διατάγματος. </a:t>
            </a:r>
          </a:p>
          <a:p>
            <a:endParaRPr lang="el-GR" dirty="0"/>
          </a:p>
        </p:txBody>
      </p:sp>
    </p:spTree>
    <p:extLst>
      <p:ext uri="{BB962C8B-B14F-4D97-AF65-F5344CB8AC3E}">
        <p14:creationId xmlns:p14="http://schemas.microsoft.com/office/powerpoint/2010/main" val="3333563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0"/>
            <a:ext cx="8733146" cy="764932"/>
          </a:xfrm>
          <a:solidFill>
            <a:schemeClr val="accent3">
              <a:lumMod val="20000"/>
              <a:lumOff val="80000"/>
            </a:schemeClr>
          </a:solidFill>
        </p:spPr>
        <p:txBody>
          <a:bodyPr>
            <a:normAutofit/>
          </a:bodyPr>
          <a:lstStyle/>
          <a:p>
            <a:r>
              <a:rPr lang="en-US" sz="2400" b="1" dirty="0">
                <a:solidFill>
                  <a:schemeClr val="accent2">
                    <a:lumMod val="75000"/>
                  </a:schemeClr>
                </a:solidFill>
              </a:rPr>
              <a:t>3.A</a:t>
            </a:r>
            <a:r>
              <a:rPr lang="el-GR" sz="2400" b="1" dirty="0">
                <a:solidFill>
                  <a:schemeClr val="accent2">
                    <a:lumMod val="75000"/>
                  </a:schemeClr>
                </a:solidFill>
              </a:rPr>
              <a:t>ριθμός μαθητών</a:t>
            </a:r>
            <a:r>
              <a:rPr lang="en-US" sz="2400" b="1" dirty="0">
                <a:solidFill>
                  <a:schemeClr val="accent2">
                    <a:lumMod val="75000"/>
                  </a:schemeClr>
                </a:solidFill>
              </a:rPr>
              <a:t>, 4. </a:t>
            </a:r>
            <a:r>
              <a:rPr lang="el-GR" sz="2400" b="1" dirty="0">
                <a:solidFill>
                  <a:schemeClr val="accent2">
                    <a:lumMod val="75000"/>
                  </a:schemeClr>
                </a:solidFill>
              </a:rPr>
              <a:t>Αριθμός εκπαιδευτικών </a:t>
            </a:r>
            <a:br>
              <a:rPr lang="el-GR" sz="2400" b="1" dirty="0">
                <a:solidFill>
                  <a:schemeClr val="accent2">
                    <a:lumMod val="75000"/>
                  </a:schemeClr>
                </a:solidFill>
              </a:rPr>
            </a:br>
            <a:r>
              <a:rPr lang="el-GR" sz="2400" b="1" dirty="0">
                <a:solidFill>
                  <a:schemeClr val="accent2">
                    <a:lumMod val="75000"/>
                  </a:schemeClr>
                </a:solidFill>
              </a:rPr>
              <a:t>5. Οργανικότητα – Λειτουργικότητα Σχολείου </a:t>
            </a:r>
          </a:p>
        </p:txBody>
      </p:sp>
      <p:sp>
        <p:nvSpPr>
          <p:cNvPr id="3" name="Text Placeholder 2"/>
          <p:cNvSpPr>
            <a:spLocks noGrp="1"/>
          </p:cNvSpPr>
          <p:nvPr>
            <p:ph type="body" idx="1"/>
          </p:nvPr>
        </p:nvSpPr>
        <p:spPr>
          <a:xfrm>
            <a:off x="677335" y="918431"/>
            <a:ext cx="9617039" cy="995629"/>
          </a:xfrm>
        </p:spPr>
        <p:txBody>
          <a:bodyPr>
            <a:normAutofit fontScale="25000" lnSpcReduction="20000"/>
          </a:bodyPr>
          <a:lstStyle/>
          <a:p>
            <a:r>
              <a:rPr lang="el-GR" sz="7200" dirty="0">
                <a:solidFill>
                  <a:schemeClr val="tx1"/>
                </a:solidFill>
              </a:rPr>
              <a:t>Η οργανικότητα των ∆ημοτικών Σχολείων προσδιορίζεται από την αναλογία δεκαπέντε (15) μαθητών προς ένα (1) δάσκαλο για τα μονοθέσια, διθέσια και τριθέσια και για τα λοιπά είκοσι πέντε (25) μαθητώνπρος ένα (1) δάσκαλο ως εξής (</a:t>
            </a:r>
            <a:r>
              <a:rPr lang="el-GR" sz="7200" b="1" dirty="0">
                <a:solidFill>
                  <a:schemeClr val="tx1"/>
                </a:solidFill>
              </a:rPr>
              <a:t>Φ.3/897/97652/Γ1/ 25.9, 2006, Υπουργική Απόφαση</a:t>
            </a:r>
            <a:r>
              <a:rPr lang="el-GR" sz="6200" dirty="0">
                <a:solidFill>
                  <a:schemeClr val="tx1"/>
                </a:solidFill>
              </a:rPr>
              <a:t>): </a:t>
            </a:r>
          </a:p>
        </p:txBody>
      </p:sp>
      <p:graphicFrame>
        <p:nvGraphicFramePr>
          <p:cNvPr id="6" name="Table 5"/>
          <p:cNvGraphicFramePr>
            <a:graphicFrameLocks noGrp="1"/>
          </p:cNvGraphicFramePr>
          <p:nvPr/>
        </p:nvGraphicFramePr>
        <p:xfrm>
          <a:off x="887555" y="2067560"/>
          <a:ext cx="7702389" cy="4790440"/>
        </p:xfrm>
        <a:graphic>
          <a:graphicData uri="http://schemas.openxmlformats.org/drawingml/2006/table">
            <a:tbl>
              <a:tblPr firstRow="1" bandRow="1">
                <a:tableStyleId>{5C22544A-7EE6-4342-B048-85BDC9FD1C3A}</a:tableStyleId>
              </a:tblPr>
              <a:tblGrid>
                <a:gridCol w="2567463">
                  <a:extLst>
                    <a:ext uri="{9D8B030D-6E8A-4147-A177-3AD203B41FA5}">
                      <a16:colId xmlns:a16="http://schemas.microsoft.com/office/drawing/2014/main" val="20000"/>
                    </a:ext>
                  </a:extLst>
                </a:gridCol>
                <a:gridCol w="2567463">
                  <a:extLst>
                    <a:ext uri="{9D8B030D-6E8A-4147-A177-3AD203B41FA5}">
                      <a16:colId xmlns:a16="http://schemas.microsoft.com/office/drawing/2014/main" val="20001"/>
                    </a:ext>
                  </a:extLst>
                </a:gridCol>
                <a:gridCol w="2567463">
                  <a:extLst>
                    <a:ext uri="{9D8B030D-6E8A-4147-A177-3AD203B41FA5}">
                      <a16:colId xmlns:a16="http://schemas.microsoft.com/office/drawing/2014/main" val="20002"/>
                    </a:ext>
                  </a:extLst>
                </a:gridCol>
              </a:tblGrid>
              <a:tr h="370840">
                <a:tc>
                  <a:txBody>
                    <a:bodyPr/>
                    <a:lstStyle/>
                    <a:p>
                      <a:r>
                        <a:rPr lang="el-GR" dirty="0"/>
                        <a:t>ΜΑΘΗΤΕΣ</a:t>
                      </a:r>
                    </a:p>
                  </a:txBody>
                  <a:tcPr/>
                </a:tc>
                <a:tc>
                  <a:txBody>
                    <a:bodyPr/>
                    <a:lstStyle/>
                    <a:p>
                      <a:r>
                        <a:rPr lang="el-GR" dirty="0"/>
                        <a:t>ΔΑΣΚΑΛΟΙ</a:t>
                      </a:r>
                    </a:p>
                  </a:txBody>
                  <a:tcPr/>
                </a:tc>
                <a:tc>
                  <a:txBody>
                    <a:bodyPr/>
                    <a:lstStyle/>
                    <a:p>
                      <a:r>
                        <a:rPr lang="el-GR" dirty="0"/>
                        <a:t>ΟΡΓΑΝΙΚΟΤΗΤΑ</a:t>
                      </a:r>
                    </a:p>
                  </a:txBody>
                  <a:tcPr/>
                </a:tc>
                <a:extLst>
                  <a:ext uri="{0D108BD9-81ED-4DB2-BD59-A6C34878D82A}">
                    <a16:rowId xmlns:a16="http://schemas.microsoft.com/office/drawing/2014/main" val="10000"/>
                  </a:ext>
                </a:extLst>
              </a:tr>
              <a:tr h="370840">
                <a:tc>
                  <a:txBody>
                    <a:bodyPr/>
                    <a:lstStyle/>
                    <a:p>
                      <a:pPr algn="ctr"/>
                      <a:r>
                        <a:rPr lang="el-GR" dirty="0"/>
                        <a:t> 10-15</a:t>
                      </a:r>
                    </a:p>
                  </a:txBody>
                  <a:tcPr/>
                </a:tc>
                <a:tc>
                  <a:txBody>
                    <a:bodyPr/>
                    <a:lstStyle/>
                    <a:p>
                      <a:pPr algn="ctr"/>
                      <a:r>
                        <a:rPr lang="el-GR" dirty="0"/>
                        <a:t>1</a:t>
                      </a:r>
                    </a:p>
                  </a:txBody>
                  <a:tcPr/>
                </a:tc>
                <a:tc>
                  <a:txBody>
                    <a:bodyPr/>
                    <a:lstStyle/>
                    <a:p>
                      <a:pPr algn="ctr"/>
                      <a:r>
                        <a:rPr lang="el-GR" dirty="0"/>
                        <a:t>Μονοθέσιο</a:t>
                      </a:r>
                    </a:p>
                  </a:txBody>
                  <a:tcPr/>
                </a:tc>
                <a:extLst>
                  <a:ext uri="{0D108BD9-81ED-4DB2-BD59-A6C34878D82A}">
                    <a16:rowId xmlns:a16="http://schemas.microsoft.com/office/drawing/2014/main" val="10001"/>
                  </a:ext>
                </a:extLst>
              </a:tr>
              <a:tr h="370840">
                <a:tc>
                  <a:txBody>
                    <a:bodyPr/>
                    <a:lstStyle/>
                    <a:p>
                      <a:pPr algn="ctr"/>
                      <a:r>
                        <a:rPr lang="el-GR" dirty="0"/>
                        <a:t> 16-30</a:t>
                      </a:r>
                    </a:p>
                  </a:txBody>
                  <a:tcPr/>
                </a:tc>
                <a:tc>
                  <a:txBody>
                    <a:bodyPr/>
                    <a:lstStyle/>
                    <a:p>
                      <a:pPr algn="ctr"/>
                      <a:r>
                        <a:rPr lang="el-GR" dirty="0"/>
                        <a:t>2</a:t>
                      </a:r>
                    </a:p>
                  </a:txBody>
                  <a:tcPr/>
                </a:tc>
                <a:tc>
                  <a:txBody>
                    <a:bodyPr/>
                    <a:lstStyle/>
                    <a:p>
                      <a:pPr algn="ctr"/>
                      <a:r>
                        <a:rPr lang="el-GR" dirty="0"/>
                        <a:t>Διθέσιο</a:t>
                      </a:r>
                    </a:p>
                  </a:txBody>
                  <a:tcPr/>
                </a:tc>
                <a:extLst>
                  <a:ext uri="{0D108BD9-81ED-4DB2-BD59-A6C34878D82A}">
                    <a16:rowId xmlns:a16="http://schemas.microsoft.com/office/drawing/2014/main" val="10002"/>
                  </a:ext>
                </a:extLst>
              </a:tr>
              <a:tr h="370840">
                <a:tc>
                  <a:txBody>
                    <a:bodyPr/>
                    <a:lstStyle/>
                    <a:p>
                      <a:pPr algn="ctr"/>
                      <a:r>
                        <a:rPr lang="el-GR" dirty="0"/>
                        <a:t> 31-45</a:t>
                      </a:r>
                    </a:p>
                  </a:txBody>
                  <a:tcPr/>
                </a:tc>
                <a:tc>
                  <a:txBody>
                    <a:bodyPr/>
                    <a:lstStyle/>
                    <a:p>
                      <a:pPr algn="ctr"/>
                      <a:r>
                        <a:rPr lang="el-GR" dirty="0"/>
                        <a:t>3</a:t>
                      </a:r>
                    </a:p>
                  </a:txBody>
                  <a:tcPr/>
                </a:tc>
                <a:tc>
                  <a:txBody>
                    <a:bodyPr/>
                    <a:lstStyle/>
                    <a:p>
                      <a:pPr algn="ctr"/>
                      <a:r>
                        <a:rPr lang="el-GR" dirty="0"/>
                        <a:t>Τριθέσιο</a:t>
                      </a:r>
                    </a:p>
                  </a:txBody>
                  <a:tcPr/>
                </a:tc>
                <a:extLst>
                  <a:ext uri="{0D108BD9-81ED-4DB2-BD59-A6C34878D82A}">
                    <a16:rowId xmlns:a16="http://schemas.microsoft.com/office/drawing/2014/main" val="10003"/>
                  </a:ext>
                </a:extLst>
              </a:tr>
              <a:tr h="370840">
                <a:tc>
                  <a:txBody>
                    <a:bodyPr/>
                    <a:lstStyle/>
                    <a:p>
                      <a:pPr algn="ctr"/>
                      <a:r>
                        <a:rPr lang="el-GR" dirty="0"/>
                        <a:t> 46-100</a:t>
                      </a:r>
                    </a:p>
                  </a:txBody>
                  <a:tcPr/>
                </a:tc>
                <a:tc>
                  <a:txBody>
                    <a:bodyPr/>
                    <a:lstStyle/>
                    <a:p>
                      <a:pPr algn="ctr"/>
                      <a:r>
                        <a:rPr lang="el-GR" dirty="0"/>
                        <a:t>4</a:t>
                      </a:r>
                    </a:p>
                  </a:txBody>
                  <a:tcPr/>
                </a:tc>
                <a:tc>
                  <a:txBody>
                    <a:bodyPr/>
                    <a:lstStyle/>
                    <a:p>
                      <a:pPr algn="ctr"/>
                      <a:r>
                        <a:rPr lang="el-GR" dirty="0"/>
                        <a:t>Τετραθέσιο</a:t>
                      </a:r>
                    </a:p>
                  </a:txBody>
                  <a:tcPr/>
                </a:tc>
                <a:extLst>
                  <a:ext uri="{0D108BD9-81ED-4DB2-BD59-A6C34878D82A}">
                    <a16:rowId xmlns:a16="http://schemas.microsoft.com/office/drawing/2014/main" val="10004"/>
                  </a:ext>
                </a:extLst>
              </a:tr>
              <a:tr h="370840">
                <a:tc>
                  <a:txBody>
                    <a:bodyPr/>
                    <a:lstStyle/>
                    <a:p>
                      <a:pPr algn="ctr"/>
                      <a:r>
                        <a:rPr lang="el-GR" dirty="0"/>
                        <a:t>101-125</a:t>
                      </a:r>
                    </a:p>
                  </a:txBody>
                  <a:tcPr/>
                </a:tc>
                <a:tc>
                  <a:txBody>
                    <a:bodyPr/>
                    <a:lstStyle/>
                    <a:p>
                      <a:pPr algn="ctr"/>
                      <a:r>
                        <a:rPr lang="el-GR" dirty="0"/>
                        <a:t>5</a:t>
                      </a:r>
                    </a:p>
                  </a:txBody>
                  <a:tcPr/>
                </a:tc>
                <a:tc>
                  <a:txBody>
                    <a:bodyPr/>
                    <a:lstStyle/>
                    <a:p>
                      <a:pPr algn="ctr"/>
                      <a:r>
                        <a:rPr lang="el-GR" dirty="0"/>
                        <a:t>Πενταθέσιο</a:t>
                      </a:r>
                    </a:p>
                  </a:txBody>
                  <a:tcPr/>
                </a:tc>
                <a:extLst>
                  <a:ext uri="{0D108BD9-81ED-4DB2-BD59-A6C34878D82A}">
                    <a16:rowId xmlns:a16="http://schemas.microsoft.com/office/drawing/2014/main" val="10005"/>
                  </a:ext>
                </a:extLst>
              </a:tr>
              <a:tr h="370840">
                <a:tc>
                  <a:txBody>
                    <a:bodyPr/>
                    <a:lstStyle/>
                    <a:p>
                      <a:pPr algn="ctr"/>
                      <a:r>
                        <a:rPr lang="el-GR" dirty="0"/>
                        <a:t>126-150</a:t>
                      </a:r>
                    </a:p>
                  </a:txBody>
                  <a:tcPr/>
                </a:tc>
                <a:tc>
                  <a:txBody>
                    <a:bodyPr/>
                    <a:lstStyle/>
                    <a:p>
                      <a:pPr algn="ctr"/>
                      <a:r>
                        <a:rPr lang="el-GR" dirty="0"/>
                        <a:t>6</a:t>
                      </a:r>
                    </a:p>
                  </a:txBody>
                  <a:tcPr/>
                </a:tc>
                <a:tc>
                  <a:txBody>
                    <a:bodyPr/>
                    <a:lstStyle/>
                    <a:p>
                      <a:pPr algn="ctr"/>
                      <a:r>
                        <a:rPr lang="el-GR" dirty="0"/>
                        <a:t>Εξαθέσιο</a:t>
                      </a:r>
                    </a:p>
                  </a:txBody>
                  <a:tcPr/>
                </a:tc>
                <a:extLst>
                  <a:ext uri="{0D108BD9-81ED-4DB2-BD59-A6C34878D82A}">
                    <a16:rowId xmlns:a16="http://schemas.microsoft.com/office/drawing/2014/main" val="10006"/>
                  </a:ext>
                </a:extLst>
              </a:tr>
              <a:tr h="267368">
                <a:tc>
                  <a:txBody>
                    <a:bodyPr/>
                    <a:lstStyle/>
                    <a:p>
                      <a:pPr algn="ctr"/>
                      <a:r>
                        <a:rPr lang="el-GR" dirty="0"/>
                        <a:t>151-175</a:t>
                      </a:r>
                    </a:p>
                  </a:txBody>
                  <a:tcPr/>
                </a:tc>
                <a:tc>
                  <a:txBody>
                    <a:bodyPr/>
                    <a:lstStyle/>
                    <a:p>
                      <a:pPr algn="ctr"/>
                      <a:r>
                        <a:rPr lang="el-GR" dirty="0"/>
                        <a:t>7</a:t>
                      </a:r>
                    </a:p>
                  </a:txBody>
                  <a:tcPr/>
                </a:tc>
                <a:tc>
                  <a:txBody>
                    <a:bodyPr/>
                    <a:lstStyle/>
                    <a:p>
                      <a:pPr algn="ctr"/>
                      <a:r>
                        <a:rPr lang="el-GR" dirty="0"/>
                        <a:t>Επταθέσιο</a:t>
                      </a:r>
                    </a:p>
                  </a:txBody>
                  <a:tcPr/>
                </a:tc>
                <a:extLst>
                  <a:ext uri="{0D108BD9-81ED-4DB2-BD59-A6C34878D82A}">
                    <a16:rowId xmlns:a16="http://schemas.microsoft.com/office/drawing/2014/main" val="10007"/>
                  </a:ext>
                </a:extLst>
              </a:tr>
              <a:tr h="267368">
                <a:tc>
                  <a:txBody>
                    <a:bodyPr/>
                    <a:lstStyle/>
                    <a:p>
                      <a:pPr algn="ctr"/>
                      <a:r>
                        <a:rPr lang="el-GR" dirty="0"/>
                        <a:t>176-200</a:t>
                      </a:r>
                    </a:p>
                  </a:txBody>
                  <a:tcPr/>
                </a:tc>
                <a:tc>
                  <a:txBody>
                    <a:bodyPr/>
                    <a:lstStyle/>
                    <a:p>
                      <a:pPr algn="ctr"/>
                      <a:r>
                        <a:rPr lang="el-GR" dirty="0"/>
                        <a:t>8</a:t>
                      </a:r>
                    </a:p>
                  </a:txBody>
                  <a:tcPr/>
                </a:tc>
                <a:tc>
                  <a:txBody>
                    <a:bodyPr/>
                    <a:lstStyle/>
                    <a:p>
                      <a:pPr algn="ctr"/>
                      <a:r>
                        <a:rPr lang="el-GR" dirty="0"/>
                        <a:t>Οκταθέσιο</a:t>
                      </a:r>
                    </a:p>
                  </a:txBody>
                  <a:tcPr/>
                </a:tc>
                <a:extLst>
                  <a:ext uri="{0D108BD9-81ED-4DB2-BD59-A6C34878D82A}">
                    <a16:rowId xmlns:a16="http://schemas.microsoft.com/office/drawing/2014/main" val="10008"/>
                  </a:ext>
                </a:extLst>
              </a:tr>
              <a:tr h="267368">
                <a:tc>
                  <a:txBody>
                    <a:bodyPr/>
                    <a:lstStyle/>
                    <a:p>
                      <a:pPr algn="ctr"/>
                      <a:r>
                        <a:rPr lang="el-GR" dirty="0"/>
                        <a:t>201-225</a:t>
                      </a:r>
                    </a:p>
                  </a:txBody>
                  <a:tcPr/>
                </a:tc>
                <a:tc>
                  <a:txBody>
                    <a:bodyPr/>
                    <a:lstStyle/>
                    <a:p>
                      <a:pPr algn="ctr"/>
                      <a:r>
                        <a:rPr lang="el-GR" dirty="0"/>
                        <a:t>9</a:t>
                      </a:r>
                    </a:p>
                  </a:txBody>
                  <a:tcPr/>
                </a:tc>
                <a:tc>
                  <a:txBody>
                    <a:bodyPr/>
                    <a:lstStyle/>
                    <a:p>
                      <a:pPr algn="ctr"/>
                      <a:r>
                        <a:rPr lang="el-GR" dirty="0"/>
                        <a:t>Εννιαθέσιο</a:t>
                      </a:r>
                    </a:p>
                  </a:txBody>
                  <a:tcPr/>
                </a:tc>
                <a:extLst>
                  <a:ext uri="{0D108BD9-81ED-4DB2-BD59-A6C34878D82A}">
                    <a16:rowId xmlns:a16="http://schemas.microsoft.com/office/drawing/2014/main" val="10009"/>
                  </a:ext>
                </a:extLst>
              </a:tr>
              <a:tr h="267368">
                <a:tc>
                  <a:txBody>
                    <a:bodyPr/>
                    <a:lstStyle/>
                    <a:p>
                      <a:pPr algn="ctr"/>
                      <a:r>
                        <a:rPr lang="el-GR" dirty="0"/>
                        <a:t>226-250</a:t>
                      </a:r>
                    </a:p>
                  </a:txBody>
                  <a:tcPr/>
                </a:tc>
                <a:tc>
                  <a:txBody>
                    <a:bodyPr/>
                    <a:lstStyle/>
                    <a:p>
                      <a:pPr algn="ctr"/>
                      <a:r>
                        <a:rPr lang="el-GR" dirty="0"/>
                        <a:t>10</a:t>
                      </a:r>
                    </a:p>
                  </a:txBody>
                  <a:tcPr/>
                </a:tc>
                <a:tc>
                  <a:txBody>
                    <a:bodyPr/>
                    <a:lstStyle/>
                    <a:p>
                      <a:pPr algn="ctr"/>
                      <a:r>
                        <a:rPr lang="el-GR" dirty="0"/>
                        <a:t>Δεκαθέσιο</a:t>
                      </a:r>
                    </a:p>
                  </a:txBody>
                  <a:tcPr/>
                </a:tc>
                <a:extLst>
                  <a:ext uri="{0D108BD9-81ED-4DB2-BD59-A6C34878D82A}">
                    <a16:rowId xmlns:a16="http://schemas.microsoft.com/office/drawing/2014/main" val="10010"/>
                  </a:ext>
                </a:extLst>
              </a:tr>
              <a:tr h="267368">
                <a:tc>
                  <a:txBody>
                    <a:bodyPr/>
                    <a:lstStyle/>
                    <a:p>
                      <a:pPr algn="ctr"/>
                      <a:r>
                        <a:rPr lang="el-GR" dirty="0"/>
                        <a:t>251-275</a:t>
                      </a:r>
                    </a:p>
                  </a:txBody>
                  <a:tcPr/>
                </a:tc>
                <a:tc>
                  <a:txBody>
                    <a:bodyPr/>
                    <a:lstStyle/>
                    <a:p>
                      <a:pPr algn="ctr"/>
                      <a:r>
                        <a:rPr lang="el-GR" dirty="0"/>
                        <a:t>11</a:t>
                      </a:r>
                    </a:p>
                  </a:txBody>
                  <a:tcPr/>
                </a:tc>
                <a:tc>
                  <a:txBody>
                    <a:bodyPr/>
                    <a:lstStyle/>
                    <a:p>
                      <a:pPr algn="ctr"/>
                      <a:r>
                        <a:rPr lang="el-GR" dirty="0"/>
                        <a:t>Ενδεκαθέσιο</a:t>
                      </a:r>
                    </a:p>
                  </a:txBody>
                  <a:tcPr/>
                </a:tc>
                <a:extLst>
                  <a:ext uri="{0D108BD9-81ED-4DB2-BD59-A6C34878D82A}">
                    <a16:rowId xmlns:a16="http://schemas.microsoft.com/office/drawing/2014/main" val="10011"/>
                  </a:ext>
                </a:extLst>
              </a:tr>
              <a:tr h="267368">
                <a:tc>
                  <a:txBody>
                    <a:bodyPr/>
                    <a:lstStyle/>
                    <a:p>
                      <a:pPr algn="ctr"/>
                      <a:r>
                        <a:rPr lang="el-GR" dirty="0"/>
                        <a:t>276-300</a:t>
                      </a:r>
                    </a:p>
                  </a:txBody>
                  <a:tcPr/>
                </a:tc>
                <a:tc>
                  <a:txBody>
                    <a:bodyPr/>
                    <a:lstStyle/>
                    <a:p>
                      <a:pPr algn="ctr"/>
                      <a:r>
                        <a:rPr lang="el-GR" dirty="0"/>
                        <a:t>12</a:t>
                      </a:r>
                    </a:p>
                  </a:txBody>
                  <a:tcPr/>
                </a:tc>
                <a:tc>
                  <a:txBody>
                    <a:bodyPr/>
                    <a:lstStyle/>
                    <a:p>
                      <a:pPr algn="ctr"/>
                      <a:r>
                        <a:rPr lang="el-GR" dirty="0"/>
                        <a:t>Δωδεκαθέσιο</a:t>
                      </a: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406799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3497F3-DDDD-43F6-A5F3-7B9289C5E583}"/>
              </a:ext>
            </a:extLst>
          </p:cNvPr>
          <p:cNvSpPr txBox="1"/>
          <p:nvPr/>
        </p:nvSpPr>
        <p:spPr>
          <a:xfrm>
            <a:off x="944880" y="136297"/>
            <a:ext cx="8850630" cy="1477328"/>
          </a:xfrm>
          <a:prstGeom prst="rect">
            <a:avLst/>
          </a:prstGeom>
          <a:noFill/>
        </p:spPr>
        <p:txBody>
          <a:bodyPr wrap="square">
            <a:spAutoFit/>
          </a:bodyPr>
          <a:lstStyle/>
          <a:p>
            <a:r>
              <a:rPr lang="el-GR" dirty="0"/>
              <a:t>Ο ΜΕΣΟΣ ΟΡΟΣ ΜΑΘΗΤΩΝ ΑΝΑ ΤΜΗΜΑ ΣΤΗΝ ΕΥΡΩΠΑΙΚΗ ΕΝΩΣΗ ΕΙΝΑΙ 20 ΜΑΘΗΤΕΣ ΑΝΑ ΤΜΗΜΑ. </a:t>
            </a:r>
          </a:p>
          <a:p>
            <a:endParaRPr lang="el-GR" dirty="0"/>
          </a:p>
          <a:p>
            <a:r>
              <a:rPr lang="el-GR" dirty="0"/>
              <a:t>ΤΑ ΠΙΟ ΠΛΗΘΩΡΙΚΑ ΤΜΗΜΑΤΑ ΕΙΝΑΙ ΣΤΗΝ ΚΙΝΑ ΜΕ 37 ΜΑΘΗΤΕΣ ΑΝΑ ΤΜΗΜΑ ΚΑΙ ΣΤΗΝ ΙΑΠΩΝΙΑ, ΚΟΡΕΑ, ΙΣΡΑΗΛ, ΧΙΛΗ ΚΑΙ ΙΝΔΟΝΗΣΙΑ ΜΕ 27-30 ΜΑΘΗΤΕΣ</a:t>
            </a:r>
          </a:p>
        </p:txBody>
      </p:sp>
      <p:pic>
        <p:nvPicPr>
          <p:cNvPr id="7" name="Εικόνα 6">
            <a:extLst>
              <a:ext uri="{FF2B5EF4-FFF2-40B4-BE49-F238E27FC236}">
                <a16:creationId xmlns:a16="http://schemas.microsoft.com/office/drawing/2014/main" id="{D30EA874-49BD-469B-BABC-49591BFB76CF}"/>
              </a:ext>
            </a:extLst>
          </p:cNvPr>
          <p:cNvPicPr>
            <a:picLocks noChangeAspect="1"/>
          </p:cNvPicPr>
          <p:nvPr/>
        </p:nvPicPr>
        <p:blipFill>
          <a:blip r:embed="rId2"/>
          <a:stretch>
            <a:fillRect/>
          </a:stretch>
        </p:blipFill>
        <p:spPr>
          <a:xfrm>
            <a:off x="2682240" y="1805773"/>
            <a:ext cx="4846320" cy="4770029"/>
          </a:xfrm>
          <a:prstGeom prst="rect">
            <a:avLst/>
          </a:prstGeom>
        </p:spPr>
      </p:pic>
    </p:spTree>
    <p:extLst>
      <p:ext uri="{BB962C8B-B14F-4D97-AF65-F5344CB8AC3E}">
        <p14:creationId xmlns:p14="http://schemas.microsoft.com/office/powerpoint/2010/main" val="274023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266" y="1296536"/>
            <a:ext cx="8596668" cy="2088109"/>
          </a:xfrm>
        </p:spPr>
        <p:txBody>
          <a:bodyPr>
            <a:noAutofit/>
          </a:bodyPr>
          <a:lstStyle/>
          <a:p>
            <a:pPr algn="ctr"/>
            <a:r>
              <a:rPr lang="el-GR" sz="2400" dirty="0">
                <a:solidFill>
                  <a:schemeClr val="tx1"/>
                </a:solidFill>
              </a:rPr>
              <a:t/>
            </a:r>
            <a:br>
              <a:rPr lang="el-GR" sz="2400" dirty="0">
                <a:solidFill>
                  <a:schemeClr val="tx1"/>
                </a:solidFill>
              </a:rPr>
            </a:br>
            <a:r>
              <a:rPr lang="el-GR" sz="2400" dirty="0">
                <a:solidFill>
                  <a:schemeClr val="tx1"/>
                </a:solidFill>
              </a:rPr>
              <a:t/>
            </a:r>
            <a:br>
              <a:rPr lang="el-GR" sz="2400" dirty="0">
                <a:solidFill>
                  <a:schemeClr val="tx1"/>
                </a:solidFill>
              </a:rPr>
            </a:br>
            <a:r>
              <a:rPr lang="el-GR" sz="2400" dirty="0">
                <a:solidFill>
                  <a:schemeClr val="tx1"/>
                </a:solidFill>
              </a:rPr>
              <a:t/>
            </a:r>
            <a:br>
              <a:rPr lang="el-GR" sz="2400" dirty="0">
                <a:solidFill>
                  <a:schemeClr val="tx1"/>
                </a:solidFill>
              </a:rPr>
            </a:br>
            <a:r>
              <a:rPr lang="el-GR" sz="2400" dirty="0">
                <a:solidFill>
                  <a:schemeClr val="tx1"/>
                </a:solidFill>
              </a:rPr>
              <a:t>Για τον προσδιορισμό των οργανικών θέσεων στα </a:t>
            </a:r>
            <a:br>
              <a:rPr lang="el-GR" sz="2400" dirty="0">
                <a:solidFill>
                  <a:schemeClr val="tx1"/>
                </a:solidFill>
              </a:rPr>
            </a:br>
            <a:r>
              <a:rPr lang="el-GR" sz="2400" dirty="0">
                <a:solidFill>
                  <a:schemeClr val="tx1"/>
                </a:solidFill>
              </a:rPr>
              <a:t>6/θέσια σχολεία και άνω</a:t>
            </a:r>
            <a:br>
              <a:rPr lang="el-GR" sz="2400" dirty="0">
                <a:solidFill>
                  <a:schemeClr val="tx1"/>
                </a:solidFill>
              </a:rPr>
            </a:br>
            <a:r>
              <a:rPr lang="el-GR" sz="2400" dirty="0">
                <a:solidFill>
                  <a:schemeClr val="tx1"/>
                </a:solidFill>
              </a:rPr>
              <a:t>Στα ολιγοθέσια (3/θέσια, 2/θέσια και 1/θέσια) σχολεία</a:t>
            </a:r>
            <a:br>
              <a:rPr lang="el-GR" sz="2400" dirty="0">
                <a:solidFill>
                  <a:schemeClr val="tx1"/>
                </a:solidFill>
              </a:rPr>
            </a:br>
            <a:r>
              <a:rPr lang="el-GR" sz="2400" dirty="0">
                <a:solidFill>
                  <a:schemeClr val="tx1"/>
                </a:solidFill>
              </a:rPr>
              <a:t>δεν υπολογίζεται θέση ειδικότητας. </a:t>
            </a:r>
          </a:p>
        </p:txBody>
      </p:sp>
    </p:spTree>
    <p:extLst>
      <p:ext uri="{BB962C8B-B14F-4D97-AF65-F5344CB8AC3E}">
        <p14:creationId xmlns:p14="http://schemas.microsoft.com/office/powerpoint/2010/main" val="2212176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522" y="353734"/>
            <a:ext cx="3668643" cy="1355795"/>
          </a:xfrm>
          <a:solidFill>
            <a:schemeClr val="accent3">
              <a:lumMod val="20000"/>
              <a:lumOff val="80000"/>
            </a:schemeClr>
          </a:solidFill>
        </p:spPr>
        <p:txBody>
          <a:bodyPr>
            <a:normAutofit/>
          </a:bodyPr>
          <a:lstStyle/>
          <a:p>
            <a:r>
              <a:rPr lang="el-GR" b="1" dirty="0">
                <a:solidFill>
                  <a:schemeClr val="accent2">
                    <a:lumMod val="75000"/>
                  </a:schemeClr>
                </a:solidFill>
              </a:rPr>
              <a:t>6.Ο Σύλλογος Διδασκόντων</a:t>
            </a:r>
          </a:p>
        </p:txBody>
      </p:sp>
      <p:sp>
        <p:nvSpPr>
          <p:cNvPr id="3" name="Rectangle 2"/>
          <p:cNvSpPr/>
          <p:nvPr/>
        </p:nvSpPr>
        <p:spPr>
          <a:xfrm>
            <a:off x="650830" y="1081204"/>
            <a:ext cx="8030817" cy="1200329"/>
          </a:xfrm>
          <a:prstGeom prst="rect">
            <a:avLst/>
          </a:prstGeom>
        </p:spPr>
        <p:txBody>
          <a:bodyPr wrap="square">
            <a:spAutoFit/>
          </a:bodyPr>
          <a:lstStyle/>
          <a:p>
            <a:endParaRPr lang="el-GR" dirty="0"/>
          </a:p>
          <a:p>
            <a:endParaRPr lang="el-GR" dirty="0"/>
          </a:p>
          <a:p>
            <a:endParaRPr lang="el-GR" dirty="0"/>
          </a:p>
          <a:p>
            <a:endParaRPr lang="el-GR" dirty="0">
              <a:effectLst/>
            </a:endParaRPr>
          </a:p>
        </p:txBody>
      </p:sp>
      <p:sp>
        <p:nvSpPr>
          <p:cNvPr id="8" name="Rectangle 7"/>
          <p:cNvSpPr/>
          <p:nvPr/>
        </p:nvSpPr>
        <p:spPr>
          <a:xfrm>
            <a:off x="4920703" y="139917"/>
            <a:ext cx="5828437" cy="2062103"/>
          </a:xfrm>
          <a:prstGeom prst="rect">
            <a:avLst/>
          </a:prstGeom>
        </p:spPr>
        <p:txBody>
          <a:bodyPr wrap="square">
            <a:spAutoFit/>
          </a:bodyPr>
          <a:lstStyle/>
          <a:p>
            <a:pPr algn="ctr"/>
            <a:r>
              <a:rPr lang="el-GR" sz="1600" b="1" dirty="0"/>
              <a:t>ΚΑΘΗΚΟΝΤΑ ΚΑΙ ΑΡΜΟΔΙΟΤΗΤΕΣ ΔΙΔΑΚΤΙΚΟΥ ΠΡΟΣΩΠΙΚΟΥ - ΣΎΛΛΟΓΟΣ ΔΙΔΑΣΚΟΝΤΩΝ</a:t>
            </a:r>
          </a:p>
          <a:p>
            <a:pPr algn="ctr"/>
            <a:r>
              <a:rPr lang="el-GR" sz="1600" b="1" dirty="0">
                <a:solidFill>
                  <a:schemeClr val="accent5">
                    <a:lumMod val="60000"/>
                    <a:lumOff val="40000"/>
                  </a:schemeClr>
                </a:solidFill>
                <a:latin typeface="Arial" panose="020B0604020202020204" pitchFamily="34" charset="0"/>
                <a:cs typeface="Arial" panose="020B0604020202020204" pitchFamily="34" charset="0"/>
                <a:hlinkClick r:id="rId2"/>
              </a:rPr>
              <a:t>(Απόσπασμα από το ΦΕΚ 1340/2002 - Φ.353.1/324/105657/Δ1/2002)</a:t>
            </a:r>
            <a:endParaRPr lang="el-GR" sz="1600" b="1" dirty="0">
              <a:solidFill>
                <a:schemeClr val="accent5">
                  <a:lumMod val="60000"/>
                  <a:lumOff val="40000"/>
                </a:schemeClr>
              </a:solidFill>
              <a:latin typeface="Arial" panose="020B0604020202020204" pitchFamily="34" charset="0"/>
              <a:cs typeface="Arial" panose="020B0604020202020204" pitchFamily="34" charset="0"/>
            </a:endParaRPr>
          </a:p>
          <a:p>
            <a:pPr algn="ctr"/>
            <a:r>
              <a:rPr lang="el-GR" sz="1600" b="1" dirty="0"/>
              <a:t>ΚΕΦΑΛΑΙΟ Ε΄ -ΔΙΔΑΚΤΙΚΟ ΠΡΟΣΩΠΙΚΟ (Δ.Π.) ΣΥΛΛΟΓΟΣ ΔΙΔΑΣΚΟΝΤΩΝ (Σ.Δ.)</a:t>
            </a:r>
          </a:p>
          <a:p>
            <a:r>
              <a:rPr lang="el-GR" sz="1600" b="1" dirty="0"/>
              <a:t>           Άρθρο 38 -Καθήκοντα και αρμοδιότητες των   </a:t>
            </a:r>
          </a:p>
          <a:p>
            <a:r>
              <a:rPr lang="el-GR" sz="1600" b="1" dirty="0"/>
              <a:t>                          εκπαιδευτικών διδασκόντων </a:t>
            </a:r>
            <a:endParaRPr lang="el-GR" sz="1600" dirty="0"/>
          </a:p>
        </p:txBody>
      </p:sp>
      <p:graphicFrame>
        <p:nvGraphicFramePr>
          <p:cNvPr id="11" name="Diagram 10"/>
          <p:cNvGraphicFramePr/>
          <p:nvPr>
            <p:extLst/>
          </p:nvPr>
        </p:nvGraphicFramePr>
        <p:xfrm>
          <a:off x="386522" y="2062103"/>
          <a:ext cx="11156857" cy="4606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946460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2481</Words>
  <Application>Microsoft Office PowerPoint</Application>
  <PresentationFormat>Ευρεία οθόνη</PresentationFormat>
  <Paragraphs>249</Paragraphs>
  <Slides>48</Slides>
  <Notes>2</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48</vt:i4>
      </vt:variant>
    </vt:vector>
  </HeadingPairs>
  <TitlesOfParts>
    <vt:vector size="58" baseType="lpstr">
      <vt:lpstr>Arial</vt:lpstr>
      <vt:lpstr>Calibri</vt:lpstr>
      <vt:lpstr>Calibri Light</vt:lpstr>
      <vt:lpstr>Century Gothic</vt:lpstr>
      <vt:lpstr>Open Sans</vt:lpstr>
      <vt:lpstr>Times New Roman</vt:lpstr>
      <vt:lpstr>TimesNewRomanPSMT</vt:lpstr>
      <vt:lpstr>Trebuchet MS</vt:lpstr>
      <vt:lpstr>Wingdings</vt:lpstr>
      <vt:lpstr>Θέμα του Office</vt:lpstr>
      <vt:lpstr>Παρουσίαση του PowerPoint</vt:lpstr>
      <vt:lpstr>Γιατί αναφερόμαστε σε «δυνατότητες» και «περιορισμούς»;</vt:lpstr>
      <vt:lpstr>Σχολική Πρακτική Ι </vt:lpstr>
      <vt:lpstr>1. Ονομασία του σχολείου</vt:lpstr>
      <vt:lpstr>  2. Σχολική Περιφέρεια    Άρθρο 1 (Προεδρικό Διάταγμα 201/98)</vt:lpstr>
      <vt:lpstr>3.Aριθμός μαθητών, 4. Αριθμός εκπαιδευτικών  5. Οργανικότητα – Λειτουργικότητα Σχολείου </vt:lpstr>
      <vt:lpstr>Παρουσίαση του PowerPoint</vt:lpstr>
      <vt:lpstr>   Για τον προσδιορισμό των οργανικών θέσεων στα  6/θέσια σχολεία και άνω Στα ολιγοθέσια (3/θέσια, 2/θέσια και 1/θέσια) σχολεία δεν υπολογίζεται θέση ειδικότητας. </vt:lpstr>
      <vt:lpstr>6.Ο Σύλλογος Διδασκόντων</vt:lpstr>
      <vt:lpstr>6.Ο Σύλλογος Διδασκόντων</vt:lpstr>
      <vt:lpstr>Παρουσίαση του PowerPoint</vt:lpstr>
      <vt:lpstr>Παρουσίαση του PowerPoint</vt:lpstr>
      <vt:lpstr>7. Το διδακτήριο </vt:lpstr>
      <vt:lpstr>Μελέτη Οργανισμού Σχολικών Κτιρίων (Ο.Σ.Κ.) </vt:lpstr>
      <vt:lpstr>Παρουσίαση του PowerPoint</vt:lpstr>
      <vt:lpstr>Το διδακτήριο </vt:lpstr>
      <vt:lpstr>7. Το διδακτήριο </vt:lpstr>
      <vt:lpstr>Ένα «ανοιχτό», χωρίς τοίχους σχολείο</vt:lpstr>
      <vt:lpstr>Παρουσίαση του PowerPoint</vt:lpstr>
      <vt:lpstr>Γυμνάσιο Ørestad, Δανία</vt:lpstr>
      <vt:lpstr>Παρουσίαση του PowerPoint</vt:lpstr>
      <vt:lpstr>Γυάλινες επενδύσεις στα παράθυρα αντανακλούν το φυσικό περιβάλλον</vt:lpstr>
      <vt:lpstr>Σύγχρονα διδακτήρια στην Ελλάδα</vt:lpstr>
      <vt:lpstr>Το αειφόρο διδακτήριο</vt:lpstr>
      <vt:lpstr>8. Η παιδαγωγική ποιότητα του αύλειου χώρου </vt:lpstr>
      <vt:lpstr>Παρουσίαση του PowerPoint</vt:lpstr>
      <vt:lpstr>ΕΡΓΑΣΙΑ ΑΡΘΡΟΥ</vt:lpstr>
      <vt:lpstr>8. Η παιδαγωγική ποιότητα του αύλειου χώρου</vt:lpstr>
      <vt:lpstr>Σχολική αυλή</vt:lpstr>
      <vt:lpstr>Σχολική αυλή:</vt:lpstr>
      <vt:lpstr>Παιδαγωγική-διδακτική αξιοποίηση του αύλειου χώρου (Γαρίτσης &amp; Τσαμουτσέλη)</vt:lpstr>
      <vt:lpstr>Παιδαγωγική-διδακτική αξιοποίηση του αύλειου χώρου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Γενική άποψη της αυλής  Παράδειγμα 1ο</vt:lpstr>
      <vt:lpstr>Παρουσίαση του PowerPoint</vt:lpstr>
      <vt:lpstr>Παρουσίαση του PowerPoint</vt:lpstr>
      <vt:lpstr>Παρουσίαση του PowerPoint</vt:lpstr>
      <vt:lpstr>Παρουσίαση του PowerPoint</vt:lpstr>
      <vt:lpstr>Άθληση</vt:lpstr>
      <vt:lpstr>Παρουσίαση του PowerPoint</vt:lpstr>
      <vt:lpstr>Παιχνίδια</vt:lpstr>
      <vt:lpstr>Παρουσίαση του PowerPoint</vt:lpstr>
      <vt:lpstr>Παρουσίαση του PowerPoint</vt:lpstr>
      <vt:lpstr>Παιχνίδια στην αυλή</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Γιατί αναφερόμαστε σε «δυνατότητες» και «περιορισμούς»;</dc:title>
  <dc:creator>User</dc:creator>
  <cp:lastModifiedBy>User</cp:lastModifiedBy>
  <cp:revision>2</cp:revision>
  <dcterms:created xsi:type="dcterms:W3CDTF">2022-10-10T06:37:26Z</dcterms:created>
  <dcterms:modified xsi:type="dcterms:W3CDTF">2022-10-10T08:53:47Z</dcterms:modified>
</cp:coreProperties>
</file>