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0" r:id="rId3"/>
    <p:sldId id="262" r:id="rId4"/>
    <p:sldId id="304" r:id="rId5"/>
    <p:sldId id="257" r:id="rId6"/>
    <p:sldId id="259" r:id="rId7"/>
    <p:sldId id="265" r:id="rId8"/>
    <p:sldId id="270" r:id="rId9"/>
    <p:sldId id="273" r:id="rId10"/>
    <p:sldId id="267" r:id="rId11"/>
    <p:sldId id="266" r:id="rId12"/>
    <p:sldId id="271" r:id="rId13"/>
    <p:sldId id="272" r:id="rId14"/>
    <p:sldId id="269" r:id="rId15"/>
    <p:sldId id="279" r:id="rId16"/>
    <p:sldId id="280" r:id="rId17"/>
    <p:sldId id="288" r:id="rId18"/>
    <p:sldId id="289" r:id="rId19"/>
    <p:sldId id="282" r:id="rId20"/>
    <p:sldId id="316" r:id="rId21"/>
    <p:sldId id="317" r:id="rId22"/>
    <p:sldId id="308" r:id="rId23"/>
    <p:sldId id="315" r:id="rId24"/>
    <p:sldId id="379" r:id="rId25"/>
    <p:sldId id="381" r:id="rId26"/>
    <p:sldId id="295" r:id="rId27"/>
    <p:sldId id="293" r:id="rId28"/>
    <p:sldId id="294" r:id="rId29"/>
    <p:sldId id="303" r:id="rId30"/>
    <p:sldId id="292"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3"/>
    <p:restoredTop sz="82625" autoAdjust="0"/>
  </p:normalViewPr>
  <p:slideViewPr>
    <p:cSldViewPr>
      <p:cViewPr varScale="1">
        <p:scale>
          <a:sx n="96" d="100"/>
          <a:sy n="96" d="100"/>
        </p:scale>
        <p:origin x="133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C2DCD-8351-48E1-BDD4-A3AEFB14A1D6}" type="datetimeFigureOut">
              <a:rPr lang="el-GR" smtClean="0"/>
              <a:t>21/3/25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1E50A-FA76-4545-B9D9-53C238722F65}" type="slidenum">
              <a:rPr lang="el-GR" smtClean="0"/>
              <a:t>‹#›</a:t>
            </a:fld>
            <a:endParaRPr lang="el-GR"/>
          </a:p>
        </p:txBody>
      </p:sp>
    </p:spTree>
    <p:extLst>
      <p:ext uri="{BB962C8B-B14F-4D97-AF65-F5344CB8AC3E}">
        <p14:creationId xmlns:p14="http://schemas.microsoft.com/office/powerpoint/2010/main" val="110014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F41E50A-FA76-4545-B9D9-53C238722F65}" type="slidenum">
              <a:rPr lang="el-GR" smtClean="0"/>
              <a:t>1</a:t>
            </a:fld>
            <a:endParaRPr lang="el-GR"/>
          </a:p>
        </p:txBody>
      </p:sp>
    </p:spTree>
    <p:extLst>
      <p:ext uri="{BB962C8B-B14F-4D97-AF65-F5344CB8AC3E}">
        <p14:creationId xmlns:p14="http://schemas.microsoft.com/office/powerpoint/2010/main" val="425674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2859C2A-8365-49B7-8552-A3E3D5304CC8}" type="slidenum">
              <a:rPr lang="el-GR" smtClean="0"/>
              <a:pPr/>
              <a:t>2</a:t>
            </a:fld>
            <a:endParaRPr lang="el-GR"/>
          </a:p>
        </p:txBody>
      </p:sp>
    </p:spTree>
    <p:extLst>
      <p:ext uri="{BB962C8B-B14F-4D97-AF65-F5344CB8AC3E}">
        <p14:creationId xmlns:p14="http://schemas.microsoft.com/office/powerpoint/2010/main" val="218213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F41E50A-FA76-4545-B9D9-53C238722F65}" type="slidenum">
              <a:rPr lang="el-GR" smtClean="0"/>
              <a:t>4</a:t>
            </a:fld>
            <a:endParaRPr lang="el-GR"/>
          </a:p>
        </p:txBody>
      </p:sp>
    </p:spTree>
    <p:extLst>
      <p:ext uri="{BB962C8B-B14F-4D97-AF65-F5344CB8AC3E}">
        <p14:creationId xmlns:p14="http://schemas.microsoft.com/office/powerpoint/2010/main" val="358417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Πόσα</a:t>
            </a:r>
            <a:r>
              <a:rPr lang="el-GR" baseline="0" dirty="0"/>
              <a:t> γλυκά πήρε το κάθε παιδί στη γιορτή του</a:t>
            </a:r>
            <a:r>
              <a:rPr lang="en-US" baseline="0" dirty="0"/>
              <a:t>;</a:t>
            </a:r>
          </a:p>
          <a:p>
            <a:r>
              <a:rPr lang="en-US" baseline="0" dirty="0"/>
              <a:t>4 </a:t>
            </a:r>
            <a:r>
              <a:rPr lang="el-GR" baseline="0" dirty="0"/>
              <a:t>παιδάκια έχουν τον ίδιο αριθμό...</a:t>
            </a:r>
          </a:p>
          <a:p>
            <a:r>
              <a:rPr lang="el-GR" baseline="0" dirty="0"/>
              <a:t>Τι συμπέρασμα βγάζουμε?....</a:t>
            </a:r>
          </a:p>
          <a:p>
            <a:endParaRPr lang="el-GR" dirty="0"/>
          </a:p>
        </p:txBody>
      </p:sp>
      <p:sp>
        <p:nvSpPr>
          <p:cNvPr id="4" name="Slide Number Placeholder 3"/>
          <p:cNvSpPr>
            <a:spLocks noGrp="1"/>
          </p:cNvSpPr>
          <p:nvPr>
            <p:ph type="sldNum" sz="quarter" idx="10"/>
          </p:nvPr>
        </p:nvSpPr>
        <p:spPr/>
        <p:txBody>
          <a:bodyPr/>
          <a:lstStyle/>
          <a:p>
            <a:fld id="{EF41E50A-FA76-4545-B9D9-53C238722F65}" type="slidenum">
              <a:rPr lang="el-GR" smtClean="0"/>
              <a:t>5</a:t>
            </a:fld>
            <a:endParaRPr lang="el-GR"/>
          </a:p>
        </p:txBody>
      </p:sp>
    </p:spTree>
    <p:extLst>
      <p:ext uri="{BB962C8B-B14F-4D97-AF65-F5344CB8AC3E}">
        <p14:creationId xmlns:p14="http://schemas.microsoft.com/office/powerpoint/2010/main" val="275575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EF41E50A-FA76-4545-B9D9-53C238722F65}" type="slidenum">
              <a:rPr lang="el-GR" smtClean="0"/>
              <a:t>21</a:t>
            </a:fld>
            <a:endParaRPr lang="el-GR"/>
          </a:p>
        </p:txBody>
      </p:sp>
    </p:spTree>
    <p:extLst>
      <p:ext uri="{BB962C8B-B14F-4D97-AF65-F5344CB8AC3E}">
        <p14:creationId xmlns:p14="http://schemas.microsoft.com/office/powerpoint/2010/main" val="322019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F41E50A-FA76-4545-B9D9-53C238722F65}" type="slidenum">
              <a:rPr lang="el-GR" smtClean="0"/>
              <a:t>30</a:t>
            </a:fld>
            <a:endParaRPr lang="el-GR"/>
          </a:p>
        </p:txBody>
      </p:sp>
    </p:spTree>
    <p:extLst>
      <p:ext uri="{BB962C8B-B14F-4D97-AF65-F5344CB8AC3E}">
        <p14:creationId xmlns:p14="http://schemas.microsoft.com/office/powerpoint/2010/main" val="248219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ervice.eudoxus.gr/search/#a/id:50662486/0" TargetMode="External"/><Relationship Id="rId7" Type="http://schemas.openxmlformats.org/officeDocument/2006/relationships/hyperlink" Target="https://service.eudoxus.gr/search/#a/id:1492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ervice.eudoxus.gr/search/#a/id:21982/0" TargetMode="External"/><Relationship Id="rId5" Type="http://schemas.openxmlformats.org/officeDocument/2006/relationships/hyperlink" Target="https://service.eudoxus.gr/search/#a/id:22769781/0" TargetMode="External"/><Relationship Id="rId4" Type="http://schemas.openxmlformats.org/officeDocument/2006/relationships/hyperlink" Target="https://service.eudoxus.gr/search/#a/id:50658592/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igitallearning.ece.uth.gr/" TargetMode="External"/><Relationship Id="rId2" Type="http://schemas.openxmlformats.org/officeDocument/2006/relationships/hyperlink" Target="https://eclass.uth.gr/courses/ECE_U_17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173620"/>
            <a:ext cx="4800600" cy="6531980"/>
          </a:xfrm>
        </p:spPr>
        <p:txBody>
          <a:bodyPr>
            <a:normAutofit fontScale="90000"/>
          </a:bodyPr>
          <a:lstStyle/>
          <a:p>
            <a:br>
              <a:rPr lang="el-GR" sz="2800" b="1" dirty="0">
                <a:latin typeface="Courier New" pitchFamily="49" charset="0"/>
                <a:cs typeface="Courier New" pitchFamily="49" charset="0"/>
              </a:rPr>
            </a:br>
            <a:br>
              <a:rPr lang="el-GR" sz="2800" b="1" dirty="0">
                <a:latin typeface="Courier New" pitchFamily="49" charset="0"/>
                <a:cs typeface="Courier New" pitchFamily="49" charset="0"/>
              </a:rPr>
            </a:br>
            <a:br>
              <a:rPr lang="el-GR" sz="2800" b="1" dirty="0">
                <a:latin typeface="Courier New" pitchFamily="49" charset="0"/>
                <a:cs typeface="Courier New" pitchFamily="49" charset="0"/>
              </a:rPr>
            </a:br>
            <a:r>
              <a:rPr lang="el-GR" sz="2800" b="1" dirty="0">
                <a:latin typeface="Courier New" pitchFamily="49" charset="0"/>
                <a:cs typeface="Courier New" pitchFamily="49" charset="0"/>
              </a:rPr>
              <a:t>Μαθηματική Σκέψη </a:t>
            </a:r>
            <a:br>
              <a:rPr lang="el-GR" sz="2800" b="1" dirty="0">
                <a:latin typeface="Courier New" pitchFamily="49" charset="0"/>
                <a:cs typeface="Courier New" pitchFamily="49" charset="0"/>
              </a:rPr>
            </a:br>
            <a:r>
              <a:rPr lang="el-GR" sz="2800" b="1" dirty="0">
                <a:latin typeface="Courier New" pitchFamily="49" charset="0"/>
                <a:cs typeface="Courier New" pitchFamily="49" charset="0"/>
              </a:rPr>
              <a:t>Μαθησιακές Τεχνολογίες και Παιδική Ηλικία</a:t>
            </a:r>
            <a:br>
              <a:rPr lang="el-GR" sz="2800" b="1" dirty="0">
                <a:latin typeface="Courier New" pitchFamily="49" charset="0"/>
                <a:cs typeface="Courier New" pitchFamily="49" charset="0"/>
              </a:rPr>
            </a:br>
            <a:br>
              <a:rPr lang="el-GR" sz="2800" b="1" dirty="0">
                <a:latin typeface="Courier New" pitchFamily="49" charset="0"/>
                <a:cs typeface="Courier New" pitchFamily="49" charset="0"/>
              </a:rPr>
            </a:br>
            <a:r>
              <a:rPr lang="el-GR" sz="2800" b="1" dirty="0" err="1">
                <a:latin typeface="Courier New" pitchFamily="49" charset="0"/>
                <a:cs typeface="Courier New" pitchFamily="49" charset="0"/>
              </a:rPr>
              <a:t>Καθ</a:t>
            </a:r>
            <a:r>
              <a:rPr lang="el-GR" sz="2800" b="1" dirty="0">
                <a:latin typeface="Courier New" pitchFamily="49" charset="0"/>
                <a:cs typeface="Courier New" pitchFamily="49" charset="0"/>
              </a:rPr>
              <a:t>. Άννα Χρονάκη</a:t>
            </a:r>
            <a:br>
              <a:rPr lang="el-GR" sz="2800" b="1" dirty="0">
                <a:latin typeface="Courier New" pitchFamily="49" charset="0"/>
                <a:cs typeface="Courier New" pitchFamily="49" charset="0"/>
              </a:rPr>
            </a:br>
            <a:br>
              <a:rPr lang="el-GR" sz="2800" b="1" dirty="0">
                <a:latin typeface="Courier New" pitchFamily="49" charset="0"/>
                <a:cs typeface="Courier New" pitchFamily="49" charset="0"/>
              </a:rPr>
            </a:br>
            <a:br>
              <a:rPr lang="en-US" sz="2800" b="1" dirty="0">
                <a:latin typeface="Courier New" pitchFamily="49" charset="0"/>
                <a:cs typeface="Courier New" pitchFamily="49" charset="0"/>
              </a:rPr>
            </a:br>
            <a:r>
              <a:rPr lang="el-GR" sz="2800" b="1" dirty="0">
                <a:latin typeface="Courier New" pitchFamily="49" charset="0"/>
                <a:cs typeface="Courier New" pitchFamily="49" charset="0"/>
              </a:rPr>
              <a:t>Π.Τ.Π.Ε.</a:t>
            </a:r>
            <a:br>
              <a:rPr lang="el-GR" sz="2800" b="1" dirty="0">
                <a:latin typeface="Courier New" pitchFamily="49" charset="0"/>
                <a:cs typeface="Courier New" pitchFamily="49" charset="0"/>
              </a:rPr>
            </a:br>
            <a:r>
              <a:rPr lang="el-GR" sz="2800" b="1" dirty="0">
                <a:latin typeface="Courier New" pitchFamily="49" charset="0"/>
                <a:cs typeface="Courier New" pitchFamily="49" charset="0"/>
              </a:rPr>
              <a:t>Πανεπιστήμιο Θεσσαλίας</a:t>
            </a:r>
            <a:br>
              <a:rPr lang="el-GR" sz="2800" b="1" dirty="0">
                <a:latin typeface="Courier New" pitchFamily="49" charset="0"/>
                <a:cs typeface="Courier New" pitchFamily="49" charset="0"/>
              </a:rPr>
            </a:br>
            <a:br>
              <a:rPr lang="el-GR" sz="2800" b="1" dirty="0">
                <a:latin typeface="Courier New" pitchFamily="49" charset="0"/>
                <a:cs typeface="Courier New" pitchFamily="49" charset="0"/>
              </a:rPr>
            </a:br>
            <a:r>
              <a:rPr lang="en-US" sz="2800" b="1" dirty="0">
                <a:latin typeface="Courier New" pitchFamily="49" charset="0"/>
                <a:cs typeface="Courier New" pitchFamily="49" charset="0"/>
              </a:rPr>
              <a:t>chronaki@uth.gr</a:t>
            </a:r>
            <a:br>
              <a:rPr lang="el-GR" sz="2800" b="1" dirty="0">
                <a:latin typeface="Courier New" pitchFamily="49" charset="0"/>
                <a:cs typeface="Courier New" pitchFamily="49" charset="0"/>
              </a:rPr>
            </a:br>
            <a:endParaRPr lang="el-GR" sz="2800" b="1" dirty="0">
              <a:latin typeface="Courier New" pitchFamily="49" charset="0"/>
              <a:cs typeface="Courier New" pitchFamily="49"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52890417"/>
              </p:ext>
            </p:extLst>
          </p:nvPr>
        </p:nvGraphicFramePr>
        <p:xfrm>
          <a:off x="152400" y="173620"/>
          <a:ext cx="3124200" cy="3429000"/>
        </p:xfrm>
        <a:graphic>
          <a:graphicData uri="http://schemas.openxmlformats.org/presentationml/2006/ole">
            <mc:AlternateContent xmlns:mc="http://schemas.openxmlformats.org/markup-compatibility/2006">
              <mc:Choice xmlns:v="urn:schemas-microsoft-com:vml" Requires="v">
                <p:oleObj name="Acrobat Document" r:id="rId3" imgW="5533873" imgH="7829415" progId="AcroExch.Document.7">
                  <p:embed/>
                </p:oleObj>
              </mc:Choice>
              <mc:Fallback>
                <p:oleObj name="Acrobat Document" r:id="rId3" imgW="5533873" imgH="7829415" progId="AcroExch.Document.7">
                  <p:embed/>
                  <p:pic>
                    <p:nvPicPr>
                      <p:cNvPr id="0" name=""/>
                      <p:cNvPicPr/>
                      <p:nvPr/>
                    </p:nvPicPr>
                    <p:blipFill>
                      <a:blip r:embed="rId4"/>
                      <a:stretch>
                        <a:fillRect/>
                      </a:stretch>
                    </p:blipFill>
                    <p:spPr>
                      <a:xfrm>
                        <a:off x="152400" y="173620"/>
                        <a:ext cx="3124200" cy="3429000"/>
                      </a:xfrm>
                      <a:prstGeom prst="rect">
                        <a:avLst/>
                      </a:prstGeom>
                    </p:spPr>
                  </p:pic>
                </p:oleObj>
              </mc:Fallback>
            </mc:AlternateContent>
          </a:graphicData>
        </a:graphic>
      </p:graphicFrame>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98540"/>
            <a:ext cx="4191000" cy="2964946"/>
          </a:xfrm>
          <a:prstGeom prst="rect">
            <a:avLst/>
          </a:prstGeom>
        </p:spPr>
      </p:pic>
    </p:spTree>
    <p:extLst>
      <p:ext uri="{BB962C8B-B14F-4D97-AF65-F5344CB8AC3E}">
        <p14:creationId xmlns:p14="http://schemas.microsoft.com/office/powerpoint/2010/main" val="110187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l-GR" sz="3200" dirty="0">
                <a:latin typeface="Courier New" pitchFamily="49" charset="0"/>
                <a:cs typeface="Courier New" pitchFamily="49" charset="0"/>
              </a:rPr>
              <a:t>Μπορώ να συγκρίνω τα αρκουδάκια</a:t>
            </a:r>
            <a:r>
              <a:rPr lang="en-US" sz="3200" dirty="0">
                <a:latin typeface="Courier New" pitchFamily="49" charset="0"/>
                <a:cs typeface="Courier New" pitchFamily="49" charset="0"/>
              </a:rPr>
              <a:t>;</a:t>
            </a:r>
            <a:endParaRPr lang="el-GR" sz="3200" dirty="0">
              <a:latin typeface="Courier New" pitchFamily="49" charset="0"/>
              <a:cs typeface="Courier New" pitchFamily="49" charset="0"/>
            </a:endParaRPr>
          </a:p>
        </p:txBody>
      </p:sp>
      <p:pic>
        <p:nvPicPr>
          <p:cNvPr id="8194" name="Picture 2" descr="C:\Users\chronaki\Desktop\ADMIN_Volos_2011\Hmerida_Mathematics_EarlyAges_2012\fotos\DSC018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345093"/>
            <a:ext cx="5303309" cy="478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16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Courier New" pitchFamily="49" charset="0"/>
                <a:cs typeface="Courier New" pitchFamily="49" charset="0"/>
              </a:rPr>
              <a:t>Πως θα βρω το συμμετρικό σχήμα</a:t>
            </a:r>
            <a:r>
              <a:rPr lang="en-US" dirty="0">
                <a:latin typeface="Courier New" pitchFamily="49" charset="0"/>
                <a:cs typeface="Courier New" pitchFamily="49" charset="0"/>
              </a:rPr>
              <a:t>;</a:t>
            </a:r>
            <a:endParaRPr lang="el-GR" dirty="0">
              <a:latin typeface="Courier New" pitchFamily="49" charset="0"/>
              <a:cs typeface="Courier New" pitchFamily="49" charset="0"/>
            </a:endParaRPr>
          </a:p>
        </p:txBody>
      </p:sp>
      <p:pic>
        <p:nvPicPr>
          <p:cNvPr id="4098" name="Picture 2" descr="C:\Users\chronaki\Desktop\ADMIN_Volos_2011\Hmerida_Mathematics_EarlyAges_2012\fotos\8photos\6η δράση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395287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hronaki\Desktop\ADMIN_Volos_2011\Hmerida_Mathematics_EarlyAges_2012\fotos\6η δράση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395287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2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normAutofit fontScale="90000"/>
          </a:bodyPr>
          <a:lstStyle/>
          <a:p>
            <a:r>
              <a:rPr lang="el-GR" dirty="0">
                <a:latin typeface="Courier New" pitchFamily="49" charset="0"/>
                <a:cs typeface="Courier New" pitchFamily="49" charset="0"/>
              </a:rPr>
              <a:t>Χωράνε όλα τα σχήματα εδώ μέσα</a:t>
            </a:r>
            <a:r>
              <a:rPr lang="en-US" dirty="0">
                <a:latin typeface="Courier New" pitchFamily="49" charset="0"/>
                <a:cs typeface="Courier New" pitchFamily="49" charset="0"/>
              </a:rPr>
              <a:t>; </a:t>
            </a:r>
            <a:r>
              <a:rPr lang="el-GR" dirty="0">
                <a:latin typeface="Courier New" pitchFamily="49" charset="0"/>
                <a:cs typeface="Courier New" pitchFamily="49" charset="0"/>
              </a:rPr>
              <a:t>Τι λείπει</a:t>
            </a:r>
            <a:r>
              <a:rPr lang="en-US" dirty="0">
                <a:latin typeface="Courier New" pitchFamily="49" charset="0"/>
                <a:cs typeface="Courier New" pitchFamily="49" charset="0"/>
              </a:rPr>
              <a:t>;</a:t>
            </a:r>
            <a:endParaRPr lang="el-GR" dirty="0">
              <a:latin typeface="Courier New" pitchFamily="49" charset="0"/>
              <a:cs typeface="Courier New" pitchFamily="49" charset="0"/>
            </a:endParaRPr>
          </a:p>
        </p:txBody>
      </p:sp>
      <p:pic>
        <p:nvPicPr>
          <p:cNvPr id="9218" name="Picture 2" descr="C:\Users\chronaki\Desktop\ADMIN_Volos_2011\Hmerida_Mathematics_EarlyAges_2012\fotos\8photos\vlcsnap-2012-02-10-05h01m17s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4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477962"/>
          </a:xfrm>
        </p:spPr>
        <p:txBody>
          <a:bodyPr>
            <a:normAutofit/>
          </a:bodyPr>
          <a:lstStyle/>
          <a:p>
            <a:r>
              <a:rPr lang="el-GR" sz="2800" dirty="0">
                <a:latin typeface="Courier New" pitchFamily="49" charset="0"/>
                <a:cs typeface="Courier New" pitchFamily="49" charset="0"/>
              </a:rPr>
              <a:t>Μπορώ να φτιάξω ένα τετράγωνο</a:t>
            </a:r>
            <a:r>
              <a:rPr lang="en-US" sz="2800" dirty="0">
                <a:latin typeface="Courier New" pitchFamily="49" charset="0"/>
                <a:cs typeface="Courier New" pitchFamily="49" charset="0"/>
              </a:rPr>
              <a:t> </a:t>
            </a:r>
            <a:r>
              <a:rPr lang="el-GR" sz="2800" dirty="0">
                <a:latin typeface="Courier New" pitchFamily="49" charset="0"/>
                <a:cs typeface="Courier New" pitchFamily="49" charset="0"/>
              </a:rPr>
              <a:t>ίσο μ’ αυτό εδώ</a:t>
            </a:r>
            <a:r>
              <a:rPr lang="en-US" sz="2800" dirty="0">
                <a:latin typeface="Courier New" pitchFamily="49" charset="0"/>
                <a:cs typeface="Courier New" pitchFamily="49" charset="0"/>
              </a:rPr>
              <a:t>;</a:t>
            </a:r>
            <a:r>
              <a:rPr lang="el-GR" sz="2800" dirty="0">
                <a:latin typeface="Courier New" pitchFamily="49" charset="0"/>
                <a:cs typeface="Courier New" pitchFamily="49" charset="0"/>
              </a:rPr>
              <a:t> Αλήθεια, τι σημαίνει ίσο</a:t>
            </a:r>
            <a:r>
              <a:rPr lang="en-US" sz="2800" dirty="0">
                <a:latin typeface="Courier New" pitchFamily="49" charset="0"/>
                <a:cs typeface="Courier New" pitchFamily="49" charset="0"/>
              </a:rPr>
              <a:t>;</a:t>
            </a:r>
            <a:endParaRPr lang="el-GR" sz="2800" dirty="0">
              <a:latin typeface="Courier New" pitchFamily="49" charset="0"/>
              <a:cs typeface="Courier New" pitchFamily="49" charset="0"/>
            </a:endParaRPr>
          </a:p>
        </p:txBody>
      </p:sp>
      <p:pic>
        <p:nvPicPr>
          <p:cNvPr id="10242" name="Picture 2" descr="C:\Users\chronaki\Desktop\ADMIN_Volos_2011\Hmerida_Mathematics_EarlyAges_2012\fotos\8photos\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76400"/>
            <a:ext cx="640079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1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Courier New" pitchFamily="49" charset="0"/>
                <a:cs typeface="Courier New" pitchFamily="49" charset="0"/>
              </a:rPr>
              <a:t>Η ‘κίνηση’ μιας κούκλας κι ενός ρομπότ...</a:t>
            </a:r>
          </a:p>
        </p:txBody>
      </p:sp>
      <p:pic>
        <p:nvPicPr>
          <p:cNvPr id="6146" name="Picture 2" descr="C:\Users\chronaki\Desktop\ADMIN_Volos_2011\Hmerida_Mathematics_EarlyAges_2012\fotos\Picture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361200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chronaki\Desktop\ADMIN_Volos_2011\Hmerida_Mathematics_EarlyAges_2012\fotos\Pictur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3697224" cy="452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9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4638"/>
            <a:ext cx="3733800" cy="6202362"/>
          </a:xfrm>
        </p:spPr>
        <p:txBody>
          <a:bodyPr>
            <a:noAutofit/>
          </a:bodyPr>
          <a:lstStyle/>
          <a:p>
            <a:r>
              <a:rPr lang="el-GR" sz="2800" dirty="0">
                <a:latin typeface="Courier New" pitchFamily="49" charset="0"/>
                <a:cs typeface="Courier New" pitchFamily="49" charset="0"/>
              </a:rPr>
              <a:t>Πως μπορούσαν οι άνθρωποι τα παλιά χρόνια να ‘θυμούνται’ τις ποσότητες... </a:t>
            </a:r>
            <a:br>
              <a:rPr lang="el-GR" sz="2800" dirty="0">
                <a:latin typeface="Courier New" pitchFamily="49" charset="0"/>
                <a:cs typeface="Courier New" pitchFamily="49" charset="0"/>
              </a:rPr>
            </a:br>
            <a:br>
              <a:rPr lang="el-GR" sz="2800" dirty="0">
                <a:latin typeface="Courier New" pitchFamily="49" charset="0"/>
                <a:cs typeface="Courier New" pitchFamily="49" charset="0"/>
              </a:rPr>
            </a:br>
            <a:br>
              <a:rPr lang="el-GR" sz="2800" dirty="0">
                <a:latin typeface="Courier New" pitchFamily="49" charset="0"/>
                <a:cs typeface="Courier New" pitchFamily="49" charset="0"/>
              </a:rPr>
            </a:br>
            <a:r>
              <a:rPr lang="el-GR" sz="2800" dirty="0">
                <a:latin typeface="Courier New" pitchFamily="49" charset="0"/>
                <a:cs typeface="Courier New" pitchFamily="49" charset="0"/>
              </a:rPr>
              <a:t>Τότε που δεν είχαν ακόμη  συμφωνήσει για σύμβολα και αριθμολέξεις...</a:t>
            </a:r>
          </a:p>
        </p:txBody>
      </p:sp>
      <p:pic>
        <p:nvPicPr>
          <p:cNvPr id="12290" name="Picture 2" descr="C:\Users\chronaki\Desktop\ADMIN_Volos_2011\Hmerida_Mathematics_EarlyAges_2012\fotos\8photos\Pictur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343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87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3600" dirty="0">
                <a:latin typeface="Courier New" pitchFamily="49" charset="0"/>
                <a:cs typeface="Courier New" pitchFamily="49" charset="0"/>
              </a:rPr>
              <a:t>K</a:t>
            </a:r>
            <a:r>
              <a:rPr lang="el-GR" sz="3600" dirty="0">
                <a:latin typeface="Courier New" pitchFamily="49" charset="0"/>
                <a:cs typeface="Courier New" pitchFamily="49" charset="0"/>
              </a:rPr>
              <a:t>ι εγώ τι εμπιστεύομαι τώρα που μαθαίνω</a:t>
            </a:r>
            <a:r>
              <a:rPr lang="en-US" sz="3600" dirty="0">
                <a:latin typeface="Courier New" pitchFamily="49" charset="0"/>
                <a:cs typeface="Courier New" pitchFamily="49" charset="0"/>
              </a:rPr>
              <a:t>;</a:t>
            </a:r>
            <a:r>
              <a:rPr lang="el-GR" sz="3600" dirty="0">
                <a:latin typeface="Courier New" pitchFamily="49" charset="0"/>
                <a:cs typeface="Courier New" pitchFamily="49" charset="0"/>
              </a:rPr>
              <a:t>...</a:t>
            </a:r>
          </a:p>
        </p:txBody>
      </p:sp>
      <p:pic>
        <p:nvPicPr>
          <p:cNvPr id="13314" name="Picture 2" descr="C:\Users\chronaki\Desktop\ADMIN_Volos_2011\Hmerida_Mathematics_EarlyAges_2012\fotos\8photos\Picture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31014"/>
            <a:ext cx="6477000" cy="475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69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467600" cy="2286000"/>
          </a:xfrm>
        </p:spPr>
        <p:txBody>
          <a:bodyPr rtlCol="0">
            <a:normAutofit/>
          </a:bodyPr>
          <a:lstStyle/>
          <a:p>
            <a:pPr eaLnBrk="1" fontAlgn="auto" hangingPunct="1">
              <a:spcAft>
                <a:spcPts val="0"/>
              </a:spcAft>
              <a:defRPr/>
            </a:pPr>
            <a:r>
              <a:rPr lang="el-GR" sz="3200" dirty="0">
                <a:solidFill>
                  <a:schemeClr val="tx1">
                    <a:lumMod val="65000"/>
                    <a:lumOff val="35000"/>
                  </a:schemeClr>
                </a:solidFill>
                <a:latin typeface="Courier New" pitchFamily="49" charset="0"/>
                <a:cs typeface="Courier New" pitchFamily="49" charset="0"/>
              </a:rPr>
              <a:t>Πόσες είναι οι κότες</a:t>
            </a:r>
            <a:r>
              <a:rPr lang="en-US" sz="3200" dirty="0">
                <a:solidFill>
                  <a:schemeClr val="tx1">
                    <a:lumMod val="65000"/>
                    <a:lumOff val="35000"/>
                  </a:schemeClr>
                </a:solidFill>
                <a:latin typeface="Courier New" pitchFamily="49" charset="0"/>
                <a:cs typeface="Courier New" pitchFamily="49" charset="0"/>
              </a:rPr>
              <a:t>;</a:t>
            </a:r>
            <a:br>
              <a:rPr lang="el-GR" sz="3200" dirty="0">
                <a:solidFill>
                  <a:schemeClr val="tx1">
                    <a:lumMod val="65000"/>
                    <a:lumOff val="35000"/>
                  </a:schemeClr>
                </a:solidFill>
                <a:latin typeface="Courier New" pitchFamily="49" charset="0"/>
                <a:cs typeface="Courier New" pitchFamily="49" charset="0"/>
              </a:rPr>
            </a:br>
            <a:r>
              <a:rPr lang="el-GR" sz="2800" dirty="0">
                <a:solidFill>
                  <a:schemeClr val="tx1">
                    <a:lumMod val="65000"/>
                    <a:lumOff val="35000"/>
                  </a:schemeClr>
                </a:solidFill>
                <a:latin typeface="Courier New" pitchFamily="49" charset="0"/>
                <a:cs typeface="Courier New" pitchFamily="49" charset="0"/>
              </a:rPr>
              <a:t>Μπορώ να τις συμβολίσω όλες μαζί</a:t>
            </a:r>
            <a:r>
              <a:rPr lang="en-US" sz="2800" dirty="0">
                <a:solidFill>
                  <a:schemeClr val="tx1">
                    <a:lumMod val="65000"/>
                    <a:lumOff val="35000"/>
                  </a:schemeClr>
                </a:solidFill>
                <a:latin typeface="Courier New" pitchFamily="49" charset="0"/>
                <a:cs typeface="Courier New" pitchFamily="49" charset="0"/>
              </a:rPr>
              <a:t>; </a:t>
            </a:r>
            <a:endParaRPr lang="el-GR" sz="2800" dirty="0">
              <a:solidFill>
                <a:schemeClr val="tx1">
                  <a:lumMod val="65000"/>
                  <a:lumOff val="35000"/>
                </a:schemeClr>
              </a:solidFill>
              <a:latin typeface="Courier New" pitchFamily="49" charset="0"/>
              <a:cs typeface="Courier New" pitchFamily="49" charset="0"/>
            </a:endParaRPr>
          </a:p>
        </p:txBody>
      </p:sp>
      <p:pic>
        <p:nvPicPr>
          <p:cNvPr id="35843" name="Content Placeholder 3" descr="C:\WINDOWS\Desktop\4 παιδιά\κότες.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4569" y="838200"/>
            <a:ext cx="1676400" cy="1905000"/>
          </a:xfrm>
        </p:spPr>
      </p:pic>
      <p:sp>
        <p:nvSpPr>
          <p:cNvPr id="358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latin typeface="Century Gothic"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15862577"/>
              </p:ext>
            </p:extLst>
          </p:nvPr>
        </p:nvGraphicFramePr>
        <p:xfrm>
          <a:off x="685801" y="3200400"/>
          <a:ext cx="7772400" cy="3048000"/>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67001">
                  <a:extLst>
                    <a:ext uri="{9D8B030D-6E8A-4147-A177-3AD203B41FA5}">
                      <a16:colId xmlns:a16="http://schemas.microsoft.com/office/drawing/2014/main" val="20002"/>
                    </a:ext>
                  </a:extLst>
                </a:gridCol>
              </a:tblGrid>
              <a:tr h="3048000">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dirty="0"/>
                    </a:p>
                  </a:txBody>
                  <a:tcPr/>
                </a:tc>
                <a:tc>
                  <a:txBody>
                    <a:bodyPr/>
                    <a:lstStyle/>
                    <a:p>
                      <a:endParaRPr lang="el-GR" dirty="0"/>
                    </a:p>
                  </a:txBody>
                  <a:tcPr/>
                </a:tc>
                <a:extLst>
                  <a:ext uri="{0D108BD9-81ED-4DB2-BD59-A6C34878D82A}">
                    <a16:rowId xmlns:a16="http://schemas.microsoft.com/office/drawing/2014/main" val="10000"/>
                  </a:ext>
                </a:extLst>
              </a:tr>
            </a:tbl>
          </a:graphicData>
        </a:graphic>
      </p:graphicFrame>
      <p:graphicFrame>
        <p:nvGraphicFramePr>
          <p:cNvPr id="35855" name="Object 2"/>
          <p:cNvGraphicFramePr>
            <a:graphicFrameLocks noChangeAspect="1"/>
          </p:cNvGraphicFramePr>
          <p:nvPr>
            <p:extLst>
              <p:ext uri="{D42A27DB-BD31-4B8C-83A1-F6EECF244321}">
                <p14:modId xmlns:p14="http://schemas.microsoft.com/office/powerpoint/2010/main" val="3478724522"/>
              </p:ext>
            </p:extLst>
          </p:nvPr>
        </p:nvGraphicFramePr>
        <p:xfrm>
          <a:off x="5775745" y="3317267"/>
          <a:ext cx="2609131" cy="2882867"/>
        </p:xfrm>
        <a:graphic>
          <a:graphicData uri="http://schemas.openxmlformats.org/presentationml/2006/ole">
            <mc:AlternateContent xmlns:mc="http://schemas.openxmlformats.org/markup-compatibility/2006">
              <mc:Choice xmlns:v="urn:schemas-microsoft-com:vml" Requires="v">
                <p:oleObj name="Slide" r:id="rId3" imgW="4570415" imgH="3427482" progId="PowerPoint.Slide.12">
                  <p:embed/>
                </p:oleObj>
              </mc:Choice>
              <mc:Fallback>
                <p:oleObj name="Slide" r:id="rId3" imgW="4570415" imgH="3427482"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745" y="3317267"/>
                        <a:ext cx="2609131" cy="2882867"/>
                      </a:xfrm>
                      <a:prstGeom prst="rect">
                        <a:avLst/>
                      </a:prstGeom>
                      <a:noFill/>
                      <a:ln>
                        <a:noFill/>
                      </a:ln>
                    </p:spPr>
                  </p:pic>
                </p:oleObj>
              </mc:Fallback>
            </mc:AlternateContent>
          </a:graphicData>
        </a:graphic>
      </p:graphicFrame>
      <p:pic>
        <p:nvPicPr>
          <p:cNvPr id="3585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276600"/>
            <a:ext cx="2558092" cy="292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946" y="3276600"/>
            <a:ext cx="2379454" cy="292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11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1477962"/>
          </a:xfrm>
        </p:spPr>
        <p:txBody>
          <a:bodyPr/>
          <a:lstStyle/>
          <a:p>
            <a:pPr eaLnBrk="1" hangingPunct="1"/>
            <a:r>
              <a:rPr lang="el-GR" sz="3600" dirty="0">
                <a:latin typeface="Courier New" pitchFamily="49" charset="0"/>
                <a:cs typeface="Courier New" pitchFamily="49" charset="0"/>
              </a:rPr>
              <a:t>Πόσα είναι τα ζώα όλα μαζί</a:t>
            </a:r>
            <a:r>
              <a:rPr lang="en-US" sz="3600" dirty="0">
                <a:latin typeface="Courier New" pitchFamily="49" charset="0"/>
                <a:cs typeface="Courier New" pitchFamily="49" charset="0"/>
              </a:rPr>
              <a:t>;</a:t>
            </a:r>
            <a:endParaRPr lang="el-GR" sz="3600" dirty="0">
              <a:latin typeface="Courier New" pitchFamily="49" charset="0"/>
              <a:cs typeface="Courier New" pitchFamily="49" charset="0"/>
            </a:endParaRPr>
          </a:p>
        </p:txBody>
      </p:sp>
      <p:graphicFrame>
        <p:nvGraphicFramePr>
          <p:cNvPr id="4" name="Content Placeholder 3"/>
          <p:cNvGraphicFramePr>
            <a:graphicFrameLocks noGrp="1"/>
          </p:cNvGraphicFramePr>
          <p:nvPr>
            <p:ph idx="1"/>
          </p:nvPr>
        </p:nvGraphicFramePr>
        <p:xfrm>
          <a:off x="304800" y="2514600"/>
          <a:ext cx="8610600" cy="304800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048000">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0"/>
                  </a:ext>
                </a:extLst>
              </a:tr>
            </a:tbl>
          </a:graphicData>
        </a:graphic>
      </p:graphicFrame>
      <p:pic>
        <p:nvPicPr>
          <p:cNvPr id="36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63813"/>
            <a:ext cx="281940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Content Placeholder 3" descr="C:\WINDOWS\Desktop\4 παιδιά\2ο πλαίσιο - σημάδια 2 jpg.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63812"/>
            <a:ext cx="274320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Content Placeholder 3" descr="C:\WINDOWS\Desktop\4 παιδιά\Γιώργος σημάδια μετά 3η παραλλαγή.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63812"/>
            <a:ext cx="266700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9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Courier New" pitchFamily="49" charset="0"/>
                <a:cs typeface="Courier New" pitchFamily="49" charset="0"/>
              </a:rPr>
              <a:t>Μαθηματική Σκέψη, Μαθησιακές Τεχνολογίες  και Παιδική Ηλικία</a:t>
            </a:r>
            <a:endParaRPr lang="el-GR" dirty="0"/>
          </a:p>
        </p:txBody>
      </p:sp>
      <p:sp>
        <p:nvSpPr>
          <p:cNvPr id="3" name="Content Placeholder 2"/>
          <p:cNvSpPr>
            <a:spLocks noGrp="1"/>
          </p:cNvSpPr>
          <p:nvPr>
            <p:ph idx="1"/>
          </p:nvPr>
        </p:nvSpPr>
        <p:spPr>
          <a:xfrm>
            <a:off x="381000" y="2057400"/>
            <a:ext cx="8305800" cy="4648200"/>
          </a:xfrm>
        </p:spPr>
        <p:txBody>
          <a:bodyPr>
            <a:normAutofit fontScale="40000" lnSpcReduction="20000"/>
          </a:bodyPr>
          <a:lstStyle/>
          <a:p>
            <a:endParaRPr lang="el-GR" dirty="0">
              <a:latin typeface="Courier New" panose="02070309020205020404" pitchFamily="49" charset="0"/>
              <a:cs typeface="Courier New" panose="02070309020205020404" pitchFamily="49" charset="0"/>
            </a:endParaRPr>
          </a:p>
          <a:p>
            <a:endParaRPr lang="el-GR" dirty="0">
              <a:latin typeface="Courier New" panose="02070309020205020404" pitchFamily="49" charset="0"/>
              <a:cs typeface="Courier New" panose="02070309020205020404" pitchFamily="49" charset="0"/>
            </a:endParaRPr>
          </a:p>
          <a:p>
            <a:r>
              <a:rPr lang="el-GR" dirty="0">
                <a:latin typeface="Courier New" panose="02070309020205020404" pitchFamily="49" charset="0"/>
                <a:cs typeface="Courier New" panose="02070309020205020404" pitchFamily="49" charset="0"/>
              </a:rPr>
              <a:t>Το μάθημα εστιάζει στη μαθηματική σκέψη όπως αυτή εγγράφεται σε πλαίσια μάθησης εννοιών όπως αριθμός, χώρος και μέτρηση, καθώς και δεξιοτήτων όπως οργάνωση δεδομένων, επίλυση προβλήματος, </a:t>
            </a:r>
            <a:r>
              <a:rPr lang="el-GR" dirty="0" err="1">
                <a:latin typeface="Courier New" panose="02070309020205020404" pitchFamily="49" charset="0"/>
                <a:cs typeface="Courier New" panose="02070309020205020404" pitchFamily="49" charset="0"/>
              </a:rPr>
              <a:t>συμβολοποίησης</a:t>
            </a:r>
            <a:r>
              <a:rPr lang="el-GR" dirty="0">
                <a:latin typeface="Courier New" panose="02070309020205020404" pitchFamily="49" charset="0"/>
                <a:cs typeface="Courier New" panose="02070309020205020404" pitchFamily="49" charset="0"/>
              </a:rPr>
              <a:t>, δημιουργία και χρήση αλγορίθμου, επιχειρηματολογίας, απόδειξης, λογικής και διαίσθησης σε πλαίσια επικοινωνίας, πειραματισμού και διερεύνησης φαινομένων της πραγματικότητας ή των απτών αντικειμένων ενός μικρόκοσμου. </a:t>
            </a:r>
          </a:p>
          <a:p>
            <a:endParaRPr lang="el-GR" dirty="0">
              <a:latin typeface="Courier New" panose="02070309020205020404" pitchFamily="49" charset="0"/>
              <a:cs typeface="Courier New" panose="02070309020205020404" pitchFamily="49" charset="0"/>
            </a:endParaRPr>
          </a:p>
          <a:p>
            <a:r>
              <a:rPr lang="el-GR" dirty="0">
                <a:latin typeface="Courier New" panose="02070309020205020404" pitchFamily="49" charset="0"/>
                <a:cs typeface="Courier New" panose="02070309020205020404" pitchFamily="49" charset="0"/>
              </a:rPr>
              <a:t>Παρουσιάζονται ερευνητικές μελέτες οι οποίες εστιάζουν σε διάφορες μορφές έκφρασης των παιδιών (π.χ. αναπαραστάσεις, επικοινωνία, αφήγηση κλπ.) και συζητείται η δυναμική του αναδυόμενου μαθηματικού </a:t>
            </a:r>
            <a:r>
              <a:rPr lang="el-GR" dirty="0" err="1">
                <a:latin typeface="Courier New" panose="02070309020205020404" pitchFamily="49" charset="0"/>
                <a:cs typeface="Courier New" panose="02070309020205020404" pitchFamily="49" charset="0"/>
              </a:rPr>
              <a:t>γραμματισμού</a:t>
            </a:r>
            <a:r>
              <a:rPr lang="el-GR" dirty="0">
                <a:latin typeface="Courier New" panose="02070309020205020404" pitchFamily="49" charset="0"/>
                <a:cs typeface="Courier New" panose="02070309020205020404" pitchFamily="49" charset="0"/>
              </a:rPr>
              <a:t>.</a:t>
            </a:r>
          </a:p>
          <a:p>
            <a:endParaRPr lang="el-GR" dirty="0">
              <a:latin typeface="Courier New" panose="02070309020205020404" pitchFamily="49" charset="0"/>
              <a:cs typeface="Courier New" panose="02070309020205020404" pitchFamily="49" charset="0"/>
            </a:endParaRPr>
          </a:p>
          <a:p>
            <a:r>
              <a:rPr lang="el-GR" dirty="0">
                <a:latin typeface="Courier New" panose="02070309020205020404" pitchFamily="49" charset="0"/>
                <a:cs typeface="Courier New" panose="02070309020205020404" pitchFamily="49" charset="0"/>
              </a:rPr>
              <a:t>Το μάθημα επίσης συζητά την μαθηματική σκέψη ως τόπο και τρόπο κατασκευής υποκειμενικοτήτων (βλ. ορθολογικό υποκείμενο, σύγχρονος πολίτης </a:t>
            </a:r>
            <a:r>
              <a:rPr lang="el-GR" dirty="0" err="1">
                <a:latin typeface="Courier New" panose="02070309020205020404" pitchFamily="49" charset="0"/>
                <a:cs typeface="Courier New" panose="02070309020205020404" pitchFamily="49" charset="0"/>
              </a:rPr>
              <a:t>κλπ</a:t>
            </a:r>
            <a:r>
              <a:rPr lang="el-GR" dirty="0">
                <a:latin typeface="Courier New" panose="02070309020205020404" pitchFamily="49" charset="0"/>
                <a:cs typeface="Courier New" panose="02070309020205020404" pitchFamily="49" charset="0"/>
              </a:rPr>
              <a:t>) δίνοντας έμφαση σε ηγεμονικούς λόγους οι οποίοι ανιχνεύονται στα αναλυτικά προγράμματα, τα σχολικά βιβλία, σε μύθους και αφηγήσεις για το 'τι είναι τα μαθηματικά' ενώ παράλληλα κυκλοφορούν στην καθημερινότητα των σχέσεων μας με τα μικρά παιδιά. </a:t>
            </a:r>
          </a:p>
          <a:p>
            <a:endParaRPr lang="el-GR" dirty="0">
              <a:latin typeface="Courier New" panose="02070309020205020404" pitchFamily="49" charset="0"/>
              <a:cs typeface="Courier New" panose="02070309020205020404" pitchFamily="49" charset="0"/>
            </a:endParaRPr>
          </a:p>
          <a:p>
            <a:r>
              <a:rPr lang="el-GR" dirty="0">
                <a:latin typeface="Courier New" panose="02070309020205020404" pitchFamily="49" charset="0"/>
                <a:cs typeface="Courier New" panose="02070309020205020404" pitchFamily="49" charset="0"/>
              </a:rPr>
              <a:t>Παράλληλα, δίδεται έμφαση στη σχεδίαση ανοιχτών εμπειριών με τα μαθηματικά ενθαρρύνοντας την δημιουργικότητα, την απόλαυση, το παιχνίδι, την διερεύνηση μέσω των αισθήσεων και την επικοινωνία ως παιδαγωγική πράξη.</a:t>
            </a:r>
          </a:p>
          <a:p>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0397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62500" lnSpcReduction="20000"/>
          </a:bodyPr>
          <a:lstStyle/>
          <a:p>
            <a:pPr>
              <a:buNone/>
            </a:pPr>
            <a:r>
              <a:rPr lang="el-GR" sz="4600" i="1" dirty="0">
                <a:solidFill>
                  <a:srgbClr val="C00000"/>
                </a:solidFill>
                <a:latin typeface="Courier New" pitchFamily="49" charset="0"/>
                <a:cs typeface="Courier New" pitchFamily="49" charset="0"/>
              </a:rPr>
              <a:t>Τα μαθηματικά με το </a:t>
            </a:r>
            <a:r>
              <a:rPr lang="el-GR" sz="4600" b="1" i="1" dirty="0">
                <a:solidFill>
                  <a:srgbClr val="C00000"/>
                </a:solidFill>
                <a:latin typeface="Courier New" pitchFamily="49" charset="0"/>
                <a:cs typeface="Courier New" pitchFamily="49" charset="0"/>
              </a:rPr>
              <a:t>βλέμμα</a:t>
            </a:r>
            <a:r>
              <a:rPr lang="el-GR" sz="4600" i="1" dirty="0">
                <a:solidFill>
                  <a:srgbClr val="C00000"/>
                </a:solidFill>
                <a:latin typeface="Courier New" pitchFamily="49" charset="0"/>
                <a:cs typeface="Courier New" pitchFamily="49" charset="0"/>
              </a:rPr>
              <a:t> ενός παιδιού</a:t>
            </a:r>
          </a:p>
          <a:p>
            <a:pPr>
              <a:buNone/>
            </a:pPr>
            <a:endParaRPr lang="el-GR" dirty="0">
              <a:solidFill>
                <a:srgbClr val="00B050"/>
              </a:solidFill>
              <a:latin typeface="Courier New" pitchFamily="49" charset="0"/>
              <a:cs typeface="Courier New" pitchFamily="49" charset="0"/>
            </a:endParaRPr>
          </a:p>
          <a:p>
            <a:pPr>
              <a:buNone/>
            </a:pPr>
            <a:r>
              <a:rPr lang="el-GR" b="1" dirty="0">
                <a:solidFill>
                  <a:srgbClr val="00B050"/>
                </a:solidFill>
                <a:latin typeface="Courier New" pitchFamily="49" charset="0"/>
                <a:cs typeface="Courier New" pitchFamily="49" charset="0"/>
              </a:rPr>
              <a:t>Πως θα βοηθήσεις</a:t>
            </a:r>
            <a:r>
              <a:rPr lang="en-US" b="1" dirty="0">
                <a:solidFill>
                  <a:srgbClr val="00B050"/>
                </a:solidFill>
                <a:latin typeface="Courier New" pitchFamily="49" charset="0"/>
                <a:cs typeface="Courier New" pitchFamily="49" charset="0"/>
              </a:rPr>
              <a:t>;</a:t>
            </a:r>
            <a:endParaRPr lang="el-GR" b="1" dirty="0">
              <a:solidFill>
                <a:srgbClr val="00B050"/>
              </a:solidFill>
              <a:latin typeface="Courier New" pitchFamily="49" charset="0"/>
              <a:cs typeface="Courier New" pitchFamily="49" charset="0"/>
            </a:endParaRPr>
          </a:p>
          <a:p>
            <a:r>
              <a:rPr lang="el-GR" dirty="0">
                <a:latin typeface="Courier New" pitchFamily="49" charset="0"/>
                <a:cs typeface="Courier New" pitchFamily="49" charset="0"/>
              </a:rPr>
              <a:t>Να, θα τους πούμε προβλήματα για τη γη. Δηλαδή, θα πούμε ότι στη γη έχουμε 100 πόλεις, η κάθε πόλη έχει 1000 ανθρώπους. Και μετά θα βρούμε πόσοι είναι όλοι μαζί.</a:t>
            </a:r>
          </a:p>
          <a:p>
            <a:pPr>
              <a:buNone/>
            </a:pPr>
            <a:r>
              <a:rPr lang="el-GR" b="1" dirty="0">
                <a:solidFill>
                  <a:srgbClr val="00B050"/>
                </a:solidFill>
                <a:latin typeface="Courier New" pitchFamily="49" charset="0"/>
                <a:cs typeface="Courier New" pitchFamily="49" charset="0"/>
              </a:rPr>
              <a:t>Ωραία. Και μετά</a:t>
            </a:r>
            <a:r>
              <a:rPr lang="en-US" b="1" dirty="0">
                <a:solidFill>
                  <a:srgbClr val="00B050"/>
                </a:solidFill>
                <a:latin typeface="Courier New" pitchFamily="49" charset="0"/>
                <a:cs typeface="Courier New" pitchFamily="49" charset="0"/>
              </a:rPr>
              <a:t>;</a:t>
            </a:r>
            <a:endParaRPr lang="el-GR" b="1" dirty="0">
              <a:solidFill>
                <a:srgbClr val="00B050"/>
              </a:solidFill>
              <a:latin typeface="Courier New" pitchFamily="49" charset="0"/>
              <a:cs typeface="Courier New" pitchFamily="49" charset="0"/>
            </a:endParaRPr>
          </a:p>
          <a:p>
            <a:r>
              <a:rPr lang="el-GR" dirty="0">
                <a:latin typeface="Courier New" pitchFamily="49" charset="0"/>
                <a:cs typeface="Courier New" pitchFamily="49" charset="0"/>
              </a:rPr>
              <a:t>Μετά θα πάμε στη θάλασσα. Και θα πούμε η μια θάλασσα έχει 1000 ψάρια και η άλλη 100 ψάρια. Θα μάθουμε και στα ψάρια αριθμούς!!</a:t>
            </a:r>
          </a:p>
          <a:p>
            <a:pPr>
              <a:buNone/>
            </a:pPr>
            <a:r>
              <a:rPr lang="el-GR" b="1" dirty="0">
                <a:solidFill>
                  <a:srgbClr val="00B050"/>
                </a:solidFill>
                <a:latin typeface="Courier New" pitchFamily="49" charset="0"/>
                <a:cs typeface="Courier New" pitchFamily="49" charset="0"/>
              </a:rPr>
              <a:t>Και γιατί να ενδιαφέρονται τα ψάρια για τους αριθμούς</a:t>
            </a:r>
            <a:r>
              <a:rPr lang="en-US" b="1" dirty="0">
                <a:solidFill>
                  <a:srgbClr val="00B050"/>
                </a:solidFill>
                <a:latin typeface="Courier New" pitchFamily="49" charset="0"/>
                <a:cs typeface="Courier New" pitchFamily="49" charset="0"/>
              </a:rPr>
              <a:t>;</a:t>
            </a:r>
            <a:endParaRPr lang="el-GR" b="1" dirty="0">
              <a:solidFill>
                <a:srgbClr val="00B050"/>
              </a:solidFill>
              <a:latin typeface="Courier New" pitchFamily="49" charset="0"/>
              <a:cs typeface="Courier New" pitchFamily="49" charset="0"/>
            </a:endParaRPr>
          </a:p>
          <a:p>
            <a:r>
              <a:rPr lang="el-GR" dirty="0">
                <a:latin typeface="Courier New" pitchFamily="49" charset="0"/>
                <a:cs typeface="Courier New" pitchFamily="49" charset="0"/>
              </a:rPr>
              <a:t>Χμμ.. Δεν θα ενδιαφέρονται τα μικρά ψάρια, αλλά τα μεγάλα – οι καρχαρίες. Γιατί οι καρχαρίες τρώνε τα μικρά και πρέπει να ξέρουν</a:t>
            </a:r>
            <a:r>
              <a:rPr lang="en-US" dirty="0">
                <a:latin typeface="Courier New" pitchFamily="49" charset="0"/>
                <a:cs typeface="Courier New" pitchFamily="49" charset="0"/>
              </a:rPr>
              <a:t>.</a:t>
            </a:r>
          </a:p>
          <a:p>
            <a:endParaRPr lang="el-GR" dirty="0">
              <a:latin typeface="Courier New" pitchFamily="49" charset="0"/>
              <a:cs typeface="Courier New" pitchFamily="49" charset="0"/>
            </a:endParaRPr>
          </a:p>
          <a:p>
            <a:endParaRPr lang="el-GR" dirty="0">
              <a:latin typeface="Courier New" pitchFamily="49" charset="0"/>
              <a:cs typeface="Courier New" pitchFamily="49" charset="0"/>
            </a:endParaRPr>
          </a:p>
          <a:p>
            <a:pPr algn="r"/>
            <a:r>
              <a:rPr lang="el-GR" i="1" dirty="0">
                <a:latin typeface="Courier New" pitchFamily="49" charset="0"/>
                <a:cs typeface="Courier New" pitchFamily="49" charset="0"/>
              </a:rPr>
              <a:t>Προσωπικό Αρχείο,  Άγγελος, 7 ετών</a:t>
            </a:r>
          </a:p>
          <a:p>
            <a:endParaRPr lang="el-GR" dirty="0"/>
          </a:p>
          <a:p>
            <a:pPr>
              <a:buNone/>
            </a:pPr>
            <a:endParaRPr lang="el-GR" dirty="0"/>
          </a:p>
        </p:txBody>
      </p:sp>
    </p:spTree>
    <p:extLst>
      <p:ext uri="{BB962C8B-B14F-4D97-AF65-F5344CB8AC3E}">
        <p14:creationId xmlns:p14="http://schemas.microsoft.com/office/powerpoint/2010/main" val="328042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4E14-6765-C54C-A67F-E0CD9E74AD56}"/>
              </a:ext>
            </a:extLst>
          </p:cNvPr>
          <p:cNvSpPr>
            <a:spLocks noGrp="1"/>
          </p:cNvSpPr>
          <p:nvPr>
            <p:ph type="title"/>
          </p:nvPr>
        </p:nvSpPr>
        <p:spPr>
          <a:xfrm>
            <a:off x="457200" y="274638"/>
            <a:ext cx="8229600" cy="563562"/>
          </a:xfrm>
        </p:spPr>
        <p:txBody>
          <a:bodyPr>
            <a:normAutofit fontScale="90000"/>
          </a:bodyPr>
          <a:lstStyle/>
          <a:p>
            <a:r>
              <a:rPr lang="el-GR" dirty="0"/>
              <a:t>πρόγραμμα</a:t>
            </a:r>
            <a:endParaRPr lang="en-SE" dirty="0"/>
          </a:p>
        </p:txBody>
      </p:sp>
      <p:graphicFrame>
        <p:nvGraphicFramePr>
          <p:cNvPr id="4" name="Content Placeholder 3">
            <a:extLst>
              <a:ext uri="{FF2B5EF4-FFF2-40B4-BE49-F238E27FC236}">
                <a16:creationId xmlns:a16="http://schemas.microsoft.com/office/drawing/2014/main" id="{A5BAE371-1B78-B849-B3CC-DB88E4E61260}"/>
              </a:ext>
            </a:extLst>
          </p:cNvPr>
          <p:cNvGraphicFramePr>
            <a:graphicFrameLocks noGrp="1"/>
          </p:cNvGraphicFramePr>
          <p:nvPr>
            <p:ph idx="1"/>
            <p:extLst>
              <p:ext uri="{D42A27DB-BD31-4B8C-83A1-F6EECF244321}">
                <p14:modId xmlns:p14="http://schemas.microsoft.com/office/powerpoint/2010/main" val="1307349742"/>
              </p:ext>
            </p:extLst>
          </p:nvPr>
        </p:nvGraphicFramePr>
        <p:xfrm>
          <a:off x="76200" y="990601"/>
          <a:ext cx="8763000" cy="5058163"/>
        </p:xfrm>
        <a:graphic>
          <a:graphicData uri="http://schemas.openxmlformats.org/drawingml/2006/table">
            <a:tbl>
              <a:tblPr firstRow="1" firstCol="1" bandRow="1">
                <a:tableStyleId>{5C22544A-7EE6-4342-B048-85BDC9FD1C3A}</a:tableStyleId>
              </a:tblPr>
              <a:tblGrid>
                <a:gridCol w="1722426">
                  <a:extLst>
                    <a:ext uri="{9D8B030D-6E8A-4147-A177-3AD203B41FA5}">
                      <a16:colId xmlns:a16="http://schemas.microsoft.com/office/drawing/2014/main" val="3188145715"/>
                    </a:ext>
                  </a:extLst>
                </a:gridCol>
                <a:gridCol w="7040574">
                  <a:extLst>
                    <a:ext uri="{9D8B030D-6E8A-4147-A177-3AD203B41FA5}">
                      <a16:colId xmlns:a16="http://schemas.microsoft.com/office/drawing/2014/main" val="697082046"/>
                    </a:ext>
                  </a:extLst>
                </a:gridCol>
              </a:tblGrid>
              <a:tr h="685799">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7 Μάρτη</a:t>
                      </a:r>
                    </a:p>
                    <a:p>
                      <a:r>
                        <a:rPr lang="el-GR" sz="1200" dirty="0">
                          <a:effectLst/>
                          <a:latin typeface="Calibri" panose="020F0502020204030204" pitchFamily="34" charset="0"/>
                          <a:ea typeface="Calibri" panose="020F0502020204030204" pitchFamily="34" charset="0"/>
                          <a:cs typeface="Times New Roman" panose="02020603050405020304" pitchFamily="18" charset="0"/>
                        </a:rPr>
                        <a:t>14 Μάρτη </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rPr>
                        <a:t>Εισαγωγικά </a:t>
                      </a:r>
                    </a:p>
                    <a:p>
                      <a:r>
                        <a:rPr lang="el-GR" sz="1200" dirty="0">
                          <a:effectLst/>
                          <a:latin typeface="Calibri" panose="020F0502020204030204" pitchFamily="34" charset="0"/>
                          <a:ea typeface="Calibri" panose="020F0502020204030204" pitchFamily="34" charset="0"/>
                          <a:cs typeface="Times New Roman" panose="02020603050405020304" pitchFamily="18" charset="0"/>
                        </a:rPr>
                        <a:t>Κατάληψη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2456994"/>
                  </a:ext>
                </a:extLst>
              </a:tr>
              <a:tr h="417389">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21 Μάρτη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rPr>
                        <a:t>Βιωματικό Σεμινάριο / Στοχαστικά Μαθηματικά</a:t>
                      </a:r>
                    </a:p>
                    <a:p>
                      <a:r>
                        <a:rPr lang="el-GR" sz="1200" dirty="0">
                          <a:effectLst/>
                        </a:rPr>
                        <a:t>Ιστοριογραφία Αριθμού  μέρος Α </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051271"/>
                  </a:ext>
                </a:extLst>
              </a:tr>
              <a:tr h="518714">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28 Μάρτη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rPr>
                        <a:t>Ιστοριογραφία Αριθμού  μέρος Β</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Παιδική Λογοτεχνία και Μαθηματικά </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2903539"/>
                  </a:ext>
                </a:extLst>
              </a:tr>
              <a:tr h="517807">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4 Απρίλη</a:t>
                      </a:r>
                    </a:p>
                    <a:p>
                      <a:r>
                        <a:rPr lang="el-GR" sz="1200" dirty="0">
                          <a:effectLst/>
                          <a:latin typeface="Calibri" panose="020F0502020204030204" pitchFamily="34" charset="0"/>
                          <a:ea typeface="Calibri" panose="020F0502020204030204" pitchFamily="34" charset="0"/>
                          <a:cs typeface="Times New Roman" panose="02020603050405020304" pitchFamily="18" charset="0"/>
                        </a:rPr>
                        <a:t>11 Απρίλη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rPr>
                        <a:t>Αναλυτικό Πρόγραμμα </a:t>
                      </a:r>
                      <a:r>
                        <a:rPr lang="sv-SE" sz="1200" dirty="0">
                          <a:effectLst/>
                        </a:rPr>
                        <a:t>– </a:t>
                      </a:r>
                      <a:r>
                        <a:rPr lang="el-GR" sz="1200" dirty="0">
                          <a:effectLst/>
                        </a:rPr>
                        <a:t>Κριτική Προσέγγιση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rPr>
                        <a:t>Πέρα από το ΑΠ / πλαίσια και έννοιες / Θέματα Εργασιών</a:t>
                      </a:r>
                    </a:p>
                  </a:txBody>
                  <a:tcPr marL="68580" marR="68580" marT="0" marB="0"/>
                </a:tc>
                <a:extLst>
                  <a:ext uri="{0D108BD9-81ED-4DB2-BD59-A6C34878D82A}">
                    <a16:rowId xmlns:a16="http://schemas.microsoft.com/office/drawing/2014/main" val="1333618875"/>
                  </a:ext>
                </a:extLst>
              </a:tr>
              <a:tr h="318062">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ΠΑΣΧΑ</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5590505"/>
                  </a:ext>
                </a:extLst>
              </a:tr>
              <a:tr h="342803">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2 Μάη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Κριτική Μαθηματική Εκπαίδευση,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ΕθνοΜαθηματικά</a:t>
                      </a: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ΤεχνοΜαθηματικά</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279049"/>
                  </a:ext>
                </a:extLst>
              </a:tr>
              <a:tr h="305590">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9 Μάη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rPr>
                        <a:t>Μαθηματικά Κοινά</a:t>
                      </a:r>
                      <a:r>
                        <a:rPr lang="sv-SE" sz="1200" dirty="0">
                          <a:effectLst/>
                        </a:rPr>
                        <a:t>: </a:t>
                      </a:r>
                      <a:r>
                        <a:rPr lang="el-GR" sz="1200" dirty="0">
                          <a:effectLst/>
                        </a:rPr>
                        <a:t>Εκπαιδευτικά Κοινά</a:t>
                      </a:r>
                      <a:r>
                        <a:rPr lang="sv-SE" sz="1200" dirty="0">
                          <a:effectLst/>
                        </a:rPr>
                        <a:t> </a:t>
                      </a:r>
                      <a:r>
                        <a:rPr lang="el-GR" sz="1200" dirty="0">
                          <a:effectLst/>
                        </a:rPr>
                        <a:t>και Φεμινιστικά Κοινά</a:t>
                      </a:r>
                      <a:endParaRPr lang="en-SE" sz="1200" dirty="0">
                        <a:effectLst/>
                      </a:endParaRPr>
                    </a:p>
                  </a:txBody>
                  <a:tcPr marL="68580" marR="68580" marT="0" marB="0"/>
                </a:tc>
                <a:extLst>
                  <a:ext uri="{0D108BD9-81ED-4DB2-BD59-A6C34878D82A}">
                    <a16:rowId xmlns:a16="http://schemas.microsoft.com/office/drawing/2014/main" val="4106077731"/>
                  </a:ext>
                </a:extLst>
              </a:tr>
              <a:tr h="288174">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16 Μάη </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Ανοιχτή Συζήτηση Εργασιών </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397082"/>
                  </a:ext>
                </a:extLst>
              </a:tr>
              <a:tr h="347562">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23 Μάη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Συνέδριο Κοινωνιολογίας της Εκπαίδευσης / Εστίαση σε συγκεκριμένες ενότητες και η σχέση τους με την μαθηματική εκπαίδευση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6414643"/>
                  </a:ext>
                </a:extLst>
              </a:tr>
              <a:tr h="582533">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30 Μάη</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Μαθηματικά στο Σχολείο και στην Κοινωνία. Δημοκρατία,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Πολιτειότητα</a:t>
                      </a:r>
                      <a:r>
                        <a:rPr lang="el-GR" sz="1200" dirty="0">
                          <a:effectLst/>
                          <a:latin typeface="Calibri" panose="020F0502020204030204" pitchFamily="34" charset="0"/>
                          <a:ea typeface="Calibri" panose="020F0502020204030204" pitchFamily="34" charset="0"/>
                          <a:cs typeface="Times New Roman" panose="02020603050405020304" pitchFamily="18" charset="0"/>
                        </a:rPr>
                        <a:t> και Μαθηματική Εκπαίδευση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Ανισότητες, Πρόσβαση και Συμπερίληψη</a:t>
                      </a:r>
                    </a:p>
                    <a:p>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1969099"/>
                  </a:ext>
                </a:extLst>
              </a:tr>
              <a:tr h="342803">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6 Ιούνη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Παρουσιάσεις Εργασιών </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9735746"/>
                  </a:ext>
                </a:extLst>
              </a:tr>
              <a:tr h="342803">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13 Ιούνη</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Σύνοψη Μαθήματος</a:t>
                      </a:r>
                      <a:endParaRPr lang="en-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795302"/>
                  </a:ext>
                </a:extLst>
              </a:tr>
            </a:tbl>
          </a:graphicData>
        </a:graphic>
      </p:graphicFrame>
    </p:spTree>
    <p:extLst>
      <p:ext uri="{BB962C8B-B14F-4D97-AF65-F5344CB8AC3E}">
        <p14:creationId xmlns:p14="http://schemas.microsoft.com/office/powerpoint/2010/main" val="38474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16E5-4A09-2E42-B1D1-E0962B160BC2}"/>
              </a:ext>
            </a:extLst>
          </p:cNvPr>
          <p:cNvSpPr>
            <a:spLocks noGrp="1"/>
          </p:cNvSpPr>
          <p:nvPr>
            <p:ph type="title"/>
          </p:nvPr>
        </p:nvSpPr>
        <p:spPr/>
        <p:txBody>
          <a:bodyPr>
            <a:normAutofit/>
          </a:bodyPr>
          <a:lstStyle/>
          <a:p>
            <a:r>
              <a:rPr lang="el-GR" sz="2400" dirty="0" err="1"/>
              <a:t>Προτειν</a:t>
            </a:r>
            <a:r>
              <a:rPr lang="en-SE" sz="2400" dirty="0"/>
              <a:t>ό</a:t>
            </a:r>
            <a:r>
              <a:rPr lang="el-GR" sz="2400" dirty="0" err="1"/>
              <a:t>μενα</a:t>
            </a:r>
            <a:r>
              <a:rPr lang="el-GR" sz="2400" dirty="0"/>
              <a:t> Συγγράμματα</a:t>
            </a:r>
            <a:endParaRPr lang="en-SE" sz="2400" dirty="0"/>
          </a:p>
        </p:txBody>
      </p:sp>
      <p:sp>
        <p:nvSpPr>
          <p:cNvPr id="3" name="Content Placeholder 2">
            <a:extLst>
              <a:ext uri="{FF2B5EF4-FFF2-40B4-BE49-F238E27FC236}">
                <a16:creationId xmlns:a16="http://schemas.microsoft.com/office/drawing/2014/main" id="{B1A2730A-2B0D-8F46-AC29-6E22588D82E3}"/>
              </a:ext>
            </a:extLst>
          </p:cNvPr>
          <p:cNvSpPr>
            <a:spLocks noGrp="1"/>
          </p:cNvSpPr>
          <p:nvPr>
            <p:ph idx="1"/>
          </p:nvPr>
        </p:nvSpPr>
        <p:spPr/>
        <p:txBody>
          <a:bodyPr>
            <a:normAutofit fontScale="47500" lnSpcReduction="20000"/>
          </a:bodyPr>
          <a:lstStyle/>
          <a:p>
            <a:r>
              <a:rPr lang="en-SE" sz="4400" dirty="0"/>
              <a:t>1.</a:t>
            </a:r>
            <a:r>
              <a:rPr lang="en-SE" sz="800" dirty="0"/>
              <a:t>       </a:t>
            </a:r>
            <a:r>
              <a:rPr lang="en-SE" sz="4400" dirty="0"/>
              <a:t> </a:t>
            </a:r>
            <a:endParaRPr lang="en-SE" sz="5800" dirty="0"/>
          </a:p>
          <a:p>
            <a:pPr lvl="1"/>
            <a:r>
              <a:rPr lang="en-SE" sz="5800" b="1" dirty="0">
                <a:solidFill>
                  <a:srgbClr val="FF0000"/>
                </a:solidFill>
              </a:rPr>
              <a:t>Βιβλίο [50662486]: Η Μαθηματική Δραστηριότητα στην Προσχολική Εκπαίδευση, Κώστας Ζαχάρος </a:t>
            </a:r>
            <a:r>
              <a:rPr lang="en-SE" sz="5800" b="1" dirty="0">
                <a:solidFill>
                  <a:srgbClr val="FF0000"/>
                </a:solidFill>
                <a:hlinkClick r:id="rId3">
                  <a:extLst>
                    <a:ext uri="{A12FA001-AC4F-418D-AE19-62706E023703}">
                      <ahyp:hlinkClr xmlns:ahyp="http://schemas.microsoft.com/office/drawing/2018/hyperlinkcolor" val="tx"/>
                    </a:ext>
                  </a:extLst>
                </a:hlinkClick>
              </a:rPr>
              <a:t>Λεπτομέρειες</a:t>
            </a:r>
            <a:endParaRPr lang="en-SE" sz="5800" b="1" dirty="0">
              <a:solidFill>
                <a:srgbClr val="FF0000"/>
              </a:solidFill>
            </a:endParaRPr>
          </a:p>
          <a:p>
            <a:r>
              <a:rPr lang="en-SE" sz="4400" dirty="0"/>
              <a:t>2.</a:t>
            </a:r>
            <a:r>
              <a:rPr lang="en-SE" sz="800" dirty="0"/>
              <a:t>      </a:t>
            </a:r>
            <a:r>
              <a:rPr lang="en-SE" sz="4400" dirty="0"/>
              <a:t> </a:t>
            </a:r>
            <a:endParaRPr lang="en-SE" sz="5400" dirty="0"/>
          </a:p>
          <a:p>
            <a:pPr lvl="1"/>
            <a:r>
              <a:rPr lang="en-SE" dirty="0"/>
              <a:t>Βιβλίο [50658592]: Ανάμεσα στο Μέρος και στο Όλο: Αναστοχαστική Οικοδόμηση Μαθηματικών Εννοιών, Καλαβάσης Φραγκίσκος, Μούτσιος - Ρέντζος Ανδρέας </a:t>
            </a:r>
            <a:r>
              <a:rPr lang="en-SE" dirty="0">
                <a:hlinkClick r:id="rId4"/>
              </a:rPr>
              <a:t>Λεπτομέρειες</a:t>
            </a:r>
            <a:endParaRPr lang="en-SE" sz="3600" dirty="0"/>
          </a:p>
          <a:p>
            <a:r>
              <a:rPr lang="en-SE" sz="4400" dirty="0"/>
              <a:t>3.</a:t>
            </a:r>
            <a:r>
              <a:rPr lang="en-SE" sz="800" dirty="0"/>
              <a:t>      </a:t>
            </a:r>
            <a:r>
              <a:rPr lang="en-SE" sz="4400" dirty="0"/>
              <a:t> </a:t>
            </a:r>
            <a:endParaRPr lang="en-SE" sz="5400" dirty="0"/>
          </a:p>
          <a:p>
            <a:pPr lvl="1"/>
            <a:r>
              <a:rPr lang="en-SE" dirty="0"/>
              <a:t>Βιβλίο [22769781]: Σχεδιασμός ένταξης υλικών και μέσων στη μαθηματική εκπαίδευση των μικρών παιδιών, Σκουμπουρδή Χρυσάνθη </a:t>
            </a:r>
            <a:r>
              <a:rPr lang="en-SE" dirty="0">
                <a:hlinkClick r:id="rId5"/>
              </a:rPr>
              <a:t>Λεπτομέρειες</a:t>
            </a:r>
            <a:endParaRPr lang="en-SE" sz="3600" dirty="0"/>
          </a:p>
          <a:p>
            <a:r>
              <a:rPr lang="en-SE" sz="4400" dirty="0"/>
              <a:t>4.</a:t>
            </a:r>
            <a:r>
              <a:rPr lang="en-SE" sz="800" dirty="0"/>
              <a:t>      </a:t>
            </a:r>
            <a:r>
              <a:rPr lang="en-SE" sz="4400" dirty="0"/>
              <a:t> </a:t>
            </a:r>
            <a:endParaRPr lang="en-SE" sz="5400" dirty="0"/>
          </a:p>
          <a:p>
            <a:pPr lvl="1"/>
            <a:r>
              <a:rPr lang="en-SE" dirty="0"/>
              <a:t>Βιβλίο [21982]: Τα μαθηματικά των παιδιών 4-6 ετών, Καφούση Σόνια,Σκουμπουρδή Χρυσάνθη </a:t>
            </a:r>
            <a:r>
              <a:rPr lang="en-SE" dirty="0">
                <a:hlinkClick r:id="rId6"/>
              </a:rPr>
              <a:t>Λεπτομέρειες</a:t>
            </a:r>
            <a:endParaRPr lang="en-SE" sz="3600" dirty="0"/>
          </a:p>
          <a:p>
            <a:r>
              <a:rPr lang="en-SE" sz="4400" dirty="0"/>
              <a:t>5.</a:t>
            </a:r>
            <a:r>
              <a:rPr lang="en-SE" sz="800" dirty="0"/>
              <a:t>       </a:t>
            </a:r>
            <a:r>
              <a:rPr lang="en-SE" sz="4400" dirty="0"/>
              <a:t> </a:t>
            </a:r>
            <a:endParaRPr lang="en-SE" sz="5400" dirty="0"/>
          </a:p>
          <a:p>
            <a:r>
              <a:rPr lang="en-SE" dirty="0"/>
              <a:t>Βιβλίο [14929]: Διδάσκοντας μαθηματικά, Van de Walle John A. </a:t>
            </a:r>
            <a:r>
              <a:rPr lang="en-SE" dirty="0">
                <a:hlinkClick r:id="rId7"/>
              </a:rPr>
              <a:t>Λεπτομέρειες</a:t>
            </a:r>
            <a:r>
              <a:rPr lang="en-SE" dirty="0"/>
              <a:t> </a:t>
            </a:r>
          </a:p>
        </p:txBody>
      </p:sp>
    </p:spTree>
    <p:extLst>
      <p:ext uri="{BB962C8B-B14F-4D97-AF65-F5344CB8AC3E}">
        <p14:creationId xmlns:p14="http://schemas.microsoft.com/office/powerpoint/2010/main" val="181024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EF16-3DE0-BA4C-AD70-EA39D1D628D6}"/>
              </a:ext>
            </a:extLst>
          </p:cNvPr>
          <p:cNvSpPr>
            <a:spLocks noGrp="1"/>
          </p:cNvSpPr>
          <p:nvPr>
            <p:ph type="title"/>
          </p:nvPr>
        </p:nvSpPr>
        <p:spPr/>
        <p:txBody>
          <a:bodyPr/>
          <a:lstStyle/>
          <a:p>
            <a:r>
              <a:rPr lang="el-GR" dirty="0"/>
              <a:t>αξιολόγηση</a:t>
            </a:r>
            <a:endParaRPr lang="sv-SE" dirty="0"/>
          </a:p>
        </p:txBody>
      </p:sp>
      <p:sp>
        <p:nvSpPr>
          <p:cNvPr id="3" name="Content Placeholder 2">
            <a:extLst>
              <a:ext uri="{FF2B5EF4-FFF2-40B4-BE49-F238E27FC236}">
                <a16:creationId xmlns:a16="http://schemas.microsoft.com/office/drawing/2014/main" id="{505FA468-ACC5-764D-8EF5-61B08D398C37}"/>
              </a:ext>
            </a:extLst>
          </p:cNvPr>
          <p:cNvSpPr>
            <a:spLocks noGrp="1"/>
          </p:cNvSpPr>
          <p:nvPr>
            <p:ph idx="1"/>
          </p:nvPr>
        </p:nvSpPr>
        <p:spPr/>
        <p:txBody>
          <a:bodyPr>
            <a:normAutofit fontScale="92500" lnSpcReduction="20000"/>
          </a:bodyPr>
          <a:lstStyle/>
          <a:p>
            <a:pPr marL="457200" lvl="1" indent="0">
              <a:buNone/>
            </a:pPr>
            <a:r>
              <a:rPr lang="el-GR" b="1" u="sng" dirty="0">
                <a:solidFill>
                  <a:srgbClr val="C00000"/>
                </a:solidFill>
              </a:rPr>
              <a:t>Τρόπος Α</a:t>
            </a:r>
          </a:p>
          <a:p>
            <a:pPr lvl="1"/>
            <a:r>
              <a:rPr lang="el-GR" dirty="0">
                <a:solidFill>
                  <a:srgbClr val="C00000"/>
                </a:solidFill>
              </a:rPr>
              <a:t>Γραπτές εξετάσεις 100%</a:t>
            </a:r>
          </a:p>
          <a:p>
            <a:pPr lvl="1"/>
            <a:endParaRPr lang="el-GR" dirty="0">
              <a:solidFill>
                <a:srgbClr val="C00000"/>
              </a:solidFill>
            </a:endParaRPr>
          </a:p>
          <a:p>
            <a:pPr marL="457200" lvl="1" indent="0">
              <a:buNone/>
            </a:pPr>
            <a:r>
              <a:rPr lang="el-GR" b="1" u="sng" dirty="0">
                <a:solidFill>
                  <a:srgbClr val="00B050"/>
                </a:solidFill>
              </a:rPr>
              <a:t>Τρόπος Β</a:t>
            </a:r>
            <a:endParaRPr lang="el-GR" b="1" u="sng" dirty="0"/>
          </a:p>
          <a:p>
            <a:pPr lvl="1"/>
            <a:r>
              <a:rPr lang="el-GR" dirty="0" err="1">
                <a:solidFill>
                  <a:srgbClr val="00B050"/>
                </a:solidFill>
              </a:rPr>
              <a:t>Συμμετοχ</a:t>
            </a:r>
            <a:r>
              <a:rPr lang="sv-SE" dirty="0" err="1">
                <a:solidFill>
                  <a:srgbClr val="00B050"/>
                </a:solidFill>
              </a:rPr>
              <a:t>ή</a:t>
            </a:r>
            <a:r>
              <a:rPr lang="el-GR" dirty="0">
                <a:solidFill>
                  <a:srgbClr val="00B050"/>
                </a:solidFill>
              </a:rPr>
              <a:t> και Ντοσιέ 30% </a:t>
            </a:r>
          </a:p>
          <a:p>
            <a:pPr lvl="1"/>
            <a:r>
              <a:rPr lang="el-GR" dirty="0">
                <a:solidFill>
                  <a:srgbClr val="00B050"/>
                </a:solidFill>
              </a:rPr>
              <a:t>Γραπτές εξετάσεις 70% </a:t>
            </a:r>
          </a:p>
          <a:p>
            <a:pPr lvl="1"/>
            <a:endParaRPr lang="el-GR" dirty="0">
              <a:solidFill>
                <a:srgbClr val="0070C0"/>
              </a:solidFill>
            </a:endParaRPr>
          </a:p>
          <a:p>
            <a:pPr marL="457200" lvl="1" indent="0">
              <a:buNone/>
            </a:pPr>
            <a:r>
              <a:rPr lang="el-GR" b="1" u="sng" dirty="0">
                <a:solidFill>
                  <a:srgbClr val="0070C0"/>
                </a:solidFill>
              </a:rPr>
              <a:t>Τρόπος Γ</a:t>
            </a:r>
            <a:endParaRPr lang="el-GR" b="1" u="sng" dirty="0"/>
          </a:p>
          <a:p>
            <a:pPr lvl="1"/>
            <a:r>
              <a:rPr lang="el-GR" dirty="0">
                <a:solidFill>
                  <a:srgbClr val="0070C0"/>
                </a:solidFill>
              </a:rPr>
              <a:t>Συμμετοχή και Ντοσιέ 30%</a:t>
            </a:r>
          </a:p>
          <a:p>
            <a:pPr lvl="1"/>
            <a:r>
              <a:rPr lang="el-GR" dirty="0">
                <a:solidFill>
                  <a:srgbClr val="0070C0"/>
                </a:solidFill>
              </a:rPr>
              <a:t>Απαλλακτική Εργασία 70% μόνο για άτομα που συμμετέχουν σε μαθήματα και ντοσιέ</a:t>
            </a:r>
            <a:endParaRPr lang="el-GR" dirty="0"/>
          </a:p>
          <a:p>
            <a:endParaRPr lang="sv-SE" dirty="0"/>
          </a:p>
        </p:txBody>
      </p:sp>
    </p:spTree>
    <p:extLst>
      <p:ext uri="{BB962C8B-B14F-4D97-AF65-F5344CB8AC3E}">
        <p14:creationId xmlns:p14="http://schemas.microsoft.com/office/powerpoint/2010/main" val="359101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57FC-DBF9-5945-B307-C5902CD10942}"/>
              </a:ext>
            </a:extLst>
          </p:cNvPr>
          <p:cNvSpPr>
            <a:spLocks noGrp="1"/>
          </p:cNvSpPr>
          <p:nvPr>
            <p:ph type="title"/>
          </p:nvPr>
        </p:nvSpPr>
        <p:spPr/>
        <p:txBody>
          <a:bodyPr/>
          <a:lstStyle/>
          <a:p>
            <a:r>
              <a:rPr lang="el-GR" dirty="0"/>
              <a:t>Διαδικασία Μαθήματος</a:t>
            </a:r>
            <a:endParaRPr lang="en-SE" dirty="0"/>
          </a:p>
        </p:txBody>
      </p:sp>
      <p:sp>
        <p:nvSpPr>
          <p:cNvPr id="3" name="Content Placeholder 2">
            <a:extLst>
              <a:ext uri="{FF2B5EF4-FFF2-40B4-BE49-F238E27FC236}">
                <a16:creationId xmlns:a16="http://schemas.microsoft.com/office/drawing/2014/main" id="{D34DD5BE-A574-E245-8349-CB44A4044BD6}"/>
              </a:ext>
            </a:extLst>
          </p:cNvPr>
          <p:cNvSpPr>
            <a:spLocks noGrp="1"/>
          </p:cNvSpPr>
          <p:nvPr>
            <p:ph idx="1"/>
          </p:nvPr>
        </p:nvSpPr>
        <p:spPr/>
        <p:txBody>
          <a:bodyPr>
            <a:normAutofit fontScale="85000" lnSpcReduction="20000"/>
          </a:bodyPr>
          <a:lstStyle/>
          <a:p>
            <a:endParaRPr lang="el-GR" dirty="0"/>
          </a:p>
          <a:p>
            <a:r>
              <a:rPr lang="el-GR" dirty="0"/>
              <a:t>1. </a:t>
            </a:r>
            <a:r>
              <a:rPr lang="el-GR" dirty="0" err="1"/>
              <a:t>ντοκυμαντέρ</a:t>
            </a:r>
            <a:endParaRPr lang="el-GR" dirty="0"/>
          </a:p>
          <a:p>
            <a:r>
              <a:rPr lang="el-GR" dirty="0"/>
              <a:t>2. κείμενα</a:t>
            </a:r>
          </a:p>
          <a:p>
            <a:r>
              <a:rPr lang="el-GR" dirty="0"/>
              <a:t>3. </a:t>
            </a:r>
            <a:r>
              <a:rPr lang="el-GR" dirty="0" err="1"/>
              <a:t>ιστότοποι</a:t>
            </a:r>
            <a:endParaRPr lang="el-GR" dirty="0"/>
          </a:p>
          <a:p>
            <a:endParaRPr lang="el-GR" dirty="0"/>
          </a:p>
          <a:p>
            <a:r>
              <a:rPr lang="el-GR" dirty="0"/>
              <a:t>4. προσκεκλημένες/οι</a:t>
            </a:r>
          </a:p>
          <a:p>
            <a:r>
              <a:rPr lang="el-GR" dirty="0"/>
              <a:t>5. ενεργή συμμετοχή και συζήτηση</a:t>
            </a:r>
          </a:p>
          <a:p>
            <a:r>
              <a:rPr lang="el-GR" dirty="0"/>
              <a:t>6. ντοσιέ</a:t>
            </a:r>
          </a:p>
          <a:p>
            <a:endParaRPr lang="el-GR" dirty="0"/>
          </a:p>
          <a:p>
            <a:r>
              <a:rPr lang="el-GR" dirty="0"/>
              <a:t>7.επισκέψεις </a:t>
            </a:r>
          </a:p>
          <a:p>
            <a:endParaRPr lang="en-SE" dirty="0"/>
          </a:p>
        </p:txBody>
      </p:sp>
    </p:spTree>
    <p:extLst>
      <p:ext uri="{BB962C8B-B14F-4D97-AF65-F5344CB8AC3E}">
        <p14:creationId xmlns:p14="http://schemas.microsoft.com/office/powerpoint/2010/main" val="222950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750CF-18F1-DB4D-B790-A37661F728E7}"/>
              </a:ext>
            </a:extLst>
          </p:cNvPr>
          <p:cNvSpPr>
            <a:spLocks noGrp="1"/>
          </p:cNvSpPr>
          <p:nvPr>
            <p:ph idx="1"/>
          </p:nvPr>
        </p:nvSpPr>
        <p:spPr>
          <a:xfrm>
            <a:off x="457200" y="228600"/>
            <a:ext cx="7848600" cy="6629400"/>
          </a:xfrm>
        </p:spPr>
        <p:txBody>
          <a:bodyPr>
            <a:normAutofit fontScale="47500" lnSpcReduction="20000"/>
          </a:bodyPr>
          <a:lstStyle/>
          <a:p>
            <a:pPr algn="just"/>
            <a:endParaRPr lang="sv-SE" b="1" i="1" dirty="0"/>
          </a:p>
          <a:p>
            <a:pPr marL="0" indent="0" algn="just">
              <a:buNone/>
            </a:pPr>
            <a:r>
              <a:rPr lang="el-GR" sz="4000" b="1" i="1" dirty="0"/>
              <a:t>Η Δημιουργία του Ντοσιέ</a:t>
            </a:r>
            <a:endParaRPr lang="sv-SE" sz="4000" dirty="0"/>
          </a:p>
          <a:p>
            <a:pPr marL="0" indent="0" algn="just">
              <a:buNone/>
            </a:pPr>
            <a:r>
              <a:rPr lang="el-GR" sz="4000" dirty="0"/>
              <a:t>Το ντοσιέ είναι ένας τρόπος προσωπικής επαφής  και οργάνωσης της εμπειρίας σας στο μάθημα αλλά και καταγραφής της δικής σας πορείας κατά την παρακολούθηση του. Επίσης αφορά έναν τρόπο </a:t>
            </a:r>
            <a:r>
              <a:rPr lang="el-GR" sz="4000" dirty="0" err="1"/>
              <a:t>αυτοαξιολόγησης</a:t>
            </a:r>
            <a:r>
              <a:rPr lang="el-GR" sz="4000" dirty="0"/>
              <a:t> της δικής σας μαθησιακής πορείας.</a:t>
            </a:r>
          </a:p>
          <a:p>
            <a:pPr marL="0" indent="0" algn="just">
              <a:buNone/>
            </a:pPr>
            <a:endParaRPr lang="el-GR" sz="4000" dirty="0"/>
          </a:p>
          <a:p>
            <a:pPr marL="0" indent="0" algn="just">
              <a:buNone/>
            </a:pPr>
            <a:r>
              <a:rPr lang="el-GR" sz="3600" dirty="0"/>
              <a:t>Το ντοσιέ αποτελείται από δύο μέρη:</a:t>
            </a:r>
            <a:endParaRPr lang="sv-SE" sz="3600" dirty="0"/>
          </a:p>
          <a:p>
            <a:pPr algn="just"/>
            <a:endParaRPr lang="sv-SE" sz="3600" b="1" dirty="0"/>
          </a:p>
          <a:p>
            <a:pPr algn="just"/>
            <a:r>
              <a:rPr lang="sv-SE" sz="3600" b="1" dirty="0"/>
              <a:t>A</a:t>
            </a:r>
            <a:r>
              <a:rPr lang="el-GR" sz="3600" b="1" dirty="0"/>
              <a:t>:</a:t>
            </a:r>
            <a:r>
              <a:rPr lang="el-GR" sz="3600" dirty="0"/>
              <a:t> </a:t>
            </a:r>
            <a:r>
              <a:rPr lang="el-GR" sz="3600" u="sng" dirty="0"/>
              <a:t>Οργάνωση και ταξινόμηση του υλικού</a:t>
            </a:r>
            <a:r>
              <a:rPr lang="el-GR" sz="3600" dirty="0"/>
              <a:t> που έχει δουλευτεί κατά την διάρκεια των επιμέρους μαθημάτων και σχετίζεται με ένα ερώτημα ή προβληματισμό που τίθεται στο πλαίσιο του μαθήματος. Μπορεί να αφορά ανοικτές ερωτήσεις, ασκήσεις ή/και σκέψεις γύρω από τα θέματα που πραγματευόμαστε. </a:t>
            </a:r>
            <a:endParaRPr lang="sv-SE" sz="3600" dirty="0"/>
          </a:p>
          <a:p>
            <a:pPr algn="just"/>
            <a:endParaRPr lang="sv-SE" sz="3600" b="1" dirty="0"/>
          </a:p>
          <a:p>
            <a:pPr algn="just"/>
            <a:r>
              <a:rPr lang="el-GR" sz="3600" b="1" dirty="0"/>
              <a:t>Β:</a:t>
            </a:r>
            <a:r>
              <a:rPr lang="el-GR" sz="3600" dirty="0"/>
              <a:t> </a:t>
            </a:r>
            <a:r>
              <a:rPr lang="el-GR" sz="3600" u="sng" dirty="0"/>
              <a:t>Ημερολόγιο πορείας</a:t>
            </a:r>
            <a:r>
              <a:rPr lang="el-GR" sz="3600" dirty="0"/>
              <a:t> σε μορφή έκθεσης μετά από κάθε μάθημα με στόχο την κατάθεση της προσωπικής σας άποψη καθώς προσπαθείτε να εμβαθύνετε στο κάθε ένα από τα μαθήματα.</a:t>
            </a:r>
          </a:p>
          <a:p>
            <a:pPr algn="just"/>
            <a:endParaRPr lang="sv-SE" sz="3600" dirty="0"/>
          </a:p>
          <a:p>
            <a:pPr marL="0" indent="0" algn="just">
              <a:buNone/>
            </a:pPr>
            <a:r>
              <a:rPr lang="el-GR" sz="3600" dirty="0"/>
              <a:t>Στόχος είναι να εκφράσετε τις σκέψεις, τις απορίες αλλά και τα συναισθήματά σας για όσα συζητούνται στο μάθημα ή/και για όσα διαβάζεται. Επίσης σημαντικός στόχος είναι να δημιουργήσετε συνδέσεις με δικά σας βιώματα και εμπειρίες.</a:t>
            </a:r>
            <a:endParaRPr lang="sv-SE" sz="3600" dirty="0"/>
          </a:p>
          <a:p>
            <a:pPr marL="0" indent="0" algn="just">
              <a:buNone/>
            </a:pPr>
            <a:endParaRPr lang="sv-SE" sz="3600" dirty="0"/>
          </a:p>
          <a:p>
            <a:pPr marL="0" indent="0" algn="just">
              <a:buNone/>
            </a:pPr>
            <a:r>
              <a:rPr lang="el-GR" sz="3600" dirty="0"/>
              <a:t>Μετά</a:t>
            </a:r>
            <a:r>
              <a:rPr lang="sv-SE" sz="3600" dirty="0"/>
              <a:t> </a:t>
            </a:r>
            <a:r>
              <a:rPr lang="el-GR" sz="3600" dirty="0"/>
              <a:t>από κάθε μάθημα θα τίθεται ένα ερώτημα ή προβληματισμό που θα απορρέει από την συζήτησή μας στο σημείο </a:t>
            </a:r>
            <a:r>
              <a:rPr lang="el-GR" sz="3600" dirty="0">
                <a:highlight>
                  <a:srgbClr val="FFFF00"/>
                </a:highlight>
              </a:rPr>
              <a:t>Ντοσιέ </a:t>
            </a:r>
            <a:r>
              <a:rPr lang="el-GR" sz="3600" dirty="0"/>
              <a:t>στις </a:t>
            </a:r>
            <a:r>
              <a:rPr lang="el-GR" sz="3600" dirty="0">
                <a:highlight>
                  <a:srgbClr val="FFFF00"/>
                </a:highlight>
              </a:rPr>
              <a:t>Εργασίες στο </a:t>
            </a:r>
            <a:r>
              <a:rPr lang="sv-SE" sz="3600" dirty="0" err="1">
                <a:highlight>
                  <a:srgbClr val="FFFF00"/>
                </a:highlight>
              </a:rPr>
              <a:t>eclass</a:t>
            </a:r>
            <a:r>
              <a:rPr lang="el-GR" sz="3600" dirty="0"/>
              <a:t>. Η δική σας δουλειά είναι να ανταποκρίνεστε σε αυτό γράφοντας περίπου 200 με 500 ή παραπάνω λέξεις όπου θα οργανώνεται το υλικό σας αλλά και θα εκφράζεται ως ημερολόγιο πορείας τις σκέψεις σας (βλ. </a:t>
            </a:r>
            <a:r>
              <a:rPr lang="sv-SE" sz="3600" dirty="0"/>
              <a:t>A</a:t>
            </a:r>
            <a:r>
              <a:rPr lang="el-GR" sz="3600" dirty="0"/>
              <a:t> και </a:t>
            </a:r>
            <a:r>
              <a:rPr lang="sv-SE" sz="3600" dirty="0"/>
              <a:t>B</a:t>
            </a:r>
            <a:r>
              <a:rPr lang="el-GR" sz="3600" dirty="0"/>
              <a:t> </a:t>
            </a:r>
            <a:r>
              <a:rPr lang="sv-SE" sz="3600" dirty="0"/>
              <a:t>). </a:t>
            </a:r>
            <a:endParaRPr lang="el-GR" sz="3600" dirty="0"/>
          </a:p>
          <a:p>
            <a:pPr marL="0" indent="0" algn="just">
              <a:buNone/>
            </a:pPr>
            <a:endParaRPr lang="el-GR" sz="3600" dirty="0"/>
          </a:p>
          <a:p>
            <a:endParaRPr lang="el-GR" sz="4000" dirty="0"/>
          </a:p>
          <a:p>
            <a:endParaRPr lang="sv-SE" sz="4000" dirty="0"/>
          </a:p>
          <a:p>
            <a:endParaRPr lang="sv-SE" dirty="0"/>
          </a:p>
        </p:txBody>
      </p:sp>
    </p:spTree>
    <p:extLst>
      <p:ext uri="{BB962C8B-B14F-4D97-AF65-F5344CB8AC3E}">
        <p14:creationId xmlns:p14="http://schemas.microsoft.com/office/powerpoint/2010/main" val="305457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F6077-0A93-ED47-AA73-283765FEE0AF}"/>
              </a:ext>
            </a:extLst>
          </p:cNvPr>
          <p:cNvSpPr>
            <a:spLocks noGrp="1"/>
          </p:cNvSpPr>
          <p:nvPr>
            <p:ph idx="1"/>
          </p:nvPr>
        </p:nvSpPr>
        <p:spPr>
          <a:xfrm>
            <a:off x="457200" y="152400"/>
            <a:ext cx="8229600" cy="6705600"/>
          </a:xfrm>
        </p:spPr>
        <p:txBody>
          <a:bodyPr>
            <a:normAutofit fontScale="25000" lnSpcReduction="20000"/>
          </a:bodyPr>
          <a:lstStyle/>
          <a:p>
            <a:pPr marL="0" indent="0" algn="just">
              <a:buNone/>
            </a:pPr>
            <a:r>
              <a:rPr lang="el-GR" sz="6600" b="1" i="1" dirty="0"/>
              <a:t>Η Δημιουργία του Ντοσιέ</a:t>
            </a:r>
            <a:r>
              <a:rPr lang="sv-SE" sz="6600" b="1" i="1" dirty="0"/>
              <a:t> - </a:t>
            </a:r>
            <a:r>
              <a:rPr lang="el-GR" sz="6600" b="1" i="1" dirty="0"/>
              <a:t>συνέχεια</a:t>
            </a:r>
            <a:endParaRPr lang="el-GR" sz="6400" dirty="0"/>
          </a:p>
          <a:p>
            <a:pPr marL="0" lvl="0" indent="0" algn="just">
              <a:buNone/>
            </a:pPr>
            <a:r>
              <a:rPr lang="el-GR" sz="6400" dirty="0"/>
              <a:t>Στο πρώτο ντοσιέ, πέρα από την απάντησή σας στο ερώτημα ή τον προβληματισμό, συμπληρώστε τις </a:t>
            </a:r>
            <a:r>
              <a:rPr lang="el-GR" sz="6400" dirty="0" err="1"/>
              <a:t>εντυπ</a:t>
            </a:r>
            <a:r>
              <a:rPr lang="sv-SE" sz="6400" dirty="0" err="1"/>
              <a:t>ώ</a:t>
            </a:r>
            <a:r>
              <a:rPr lang="el-GR" sz="6400" dirty="0"/>
              <a:t>σεις που είχατε για το πρώτο μάθημα αλλά και τις συγκεκριμένες προσδοκίες σας.  </a:t>
            </a:r>
          </a:p>
          <a:p>
            <a:pPr marL="0" lvl="0" indent="0" algn="just">
              <a:buNone/>
            </a:pPr>
            <a:endParaRPr lang="el-GR" sz="6400" dirty="0"/>
          </a:p>
          <a:p>
            <a:pPr marL="0" lvl="0" indent="0" algn="just">
              <a:buNone/>
            </a:pPr>
            <a:r>
              <a:rPr lang="el-GR" sz="6400" dirty="0"/>
              <a:t>Σε κάθε ένα από τα επιμέρους ντοσιέ σχολιάστε τις νέες ιδέες και τις προσεγγίσεις που συζητούνται. Μπορείτε επίσης να κάνετε συγκεκριμένη αναφορά σε υλικά ή/και πηγές που έχετε διαβάσει ή χρησιμοποιήσει και ίσως, αν θέλετε, να τις συσχετίσετε με αντίστοιχες πηγές που έχετε συναντήσει σε άλλα μαθήματα ή σε δικές σας εμπειρίες όπως φιλμ, βιβλία, παιχνίδια, κατασκευές κλπ. Μπορείτε ακόμη να κάνετε συνδέσεις με τον δημόσιο χώρο: για παράδειγμα δώστε έμφαση στο πως γίνεται κατανοητό το φύλο στο δημόσιο χώρο αλλά και πως εντοπίζεται η </a:t>
            </a:r>
            <a:r>
              <a:rPr lang="el-GR" sz="6400" dirty="0" err="1"/>
              <a:t>έμφυλη</a:t>
            </a:r>
            <a:r>
              <a:rPr lang="el-GR" sz="6400" dirty="0"/>
              <a:t> διάσταση στα μαθηματικά και στην τεχνολογία στο χώρο της εκπαίδευσης. Σε όλο το εύρος των επιμέρους ντοσιέ προσπαθείτε να χρησιμοποιείτε το πρώτο πρόσωπο και να γράφετε μέσα από την δική σας σκοπιά και εμπειρία. Ξεδιπλώστε την δική σας άποψη, σκέψη ή συναίσθημα και διερωτηθείτε για το κατά πόσο η δική σας ταυτότητα (ηλικία, φύλο, καταγωγή, κοινωνική τάξη, γλωσσικό ιδίωμα, ικανότητα κλπ.) αλλά και οι κοινωνικές συνθήκες στην ζωή σας επηρεάζουν τον τρόπο που σκέφτεστε για την σχέση  φύλου, μαθηματικών, τεχνολογίας και εκπαίδευσης. Προσθέστε ότι οπτικό ή άλλο υλικό νομίζεται ότι σχετίζεται με τις ιδέες που θέλετε να εκφράσετε.</a:t>
            </a:r>
            <a:endParaRPr lang="sv-SE" sz="6400" dirty="0"/>
          </a:p>
          <a:p>
            <a:pPr marL="0" lvl="0" indent="0" algn="just">
              <a:buNone/>
            </a:pPr>
            <a:endParaRPr lang="sv-SE" sz="6400" dirty="0"/>
          </a:p>
          <a:p>
            <a:pPr marL="0" lvl="0" indent="0" algn="just">
              <a:buNone/>
            </a:pPr>
            <a:r>
              <a:rPr lang="el-GR" sz="6400" dirty="0"/>
              <a:t>Στο τέλος καλείστε να ξαναδείτε όλα τα επιμέρους ντοσιέ και να τα συνδέσετε σε ένα αρχείο που θα το ονομάσετε </a:t>
            </a:r>
            <a:r>
              <a:rPr lang="sv-SE" sz="6400" dirty="0"/>
              <a:t>TELIKO DOSIE _ONOMA </a:t>
            </a:r>
            <a:r>
              <a:rPr lang="el-GR" sz="6400" dirty="0"/>
              <a:t>και θα το αναρτήσετε στο σημείο </a:t>
            </a:r>
            <a:r>
              <a:rPr lang="el-GR" sz="6400" dirty="0" err="1"/>
              <a:t>Τελικο</a:t>
            </a:r>
            <a:r>
              <a:rPr lang="el-GR" sz="6400" dirty="0"/>
              <a:t> Ντοσιέ στις Εργασίες στο </a:t>
            </a:r>
            <a:r>
              <a:rPr lang="sv-SE" sz="6400" dirty="0" err="1"/>
              <a:t>eclass</a:t>
            </a:r>
            <a:r>
              <a:rPr lang="sv-SE" sz="6400" dirty="0"/>
              <a:t>. </a:t>
            </a:r>
            <a:r>
              <a:rPr lang="el-GR" sz="6400" dirty="0"/>
              <a:t>Στο τ</a:t>
            </a:r>
            <a:r>
              <a:rPr lang="sv-SE" sz="6400" dirty="0" err="1"/>
              <a:t>έ</a:t>
            </a:r>
            <a:r>
              <a:rPr lang="el-GR" sz="6400" dirty="0" err="1"/>
              <a:t>λος</a:t>
            </a:r>
            <a:r>
              <a:rPr lang="el-GR" sz="6400" dirty="0"/>
              <a:t> αυτού του αρχείου θα πρέπει ακόμη κάνετε μια συνολική περιγραφική αξιολόγηση του μαθήματος με έμφαση στο τι νέο έχετε μάθει εσείς προσωπικά, στην επιρροή του στον τρόπο σκέψης σας, μάθησης, ζωής και κοινωνικής αλληλεπίδρασης. Τέλος, συζητείστε την προσπάθειά σας για την δημιουργία  ντοσιέ γενικότερα, ως ένα πειραματικό εργαλείο και συγκρίνετέ το με άλλες μεθόδους αξιολόγησης. </a:t>
            </a:r>
          </a:p>
          <a:p>
            <a:pPr marL="0" lvl="0" indent="0" algn="just">
              <a:buNone/>
            </a:pPr>
            <a:endParaRPr lang="el-GR" sz="6400" dirty="0"/>
          </a:p>
          <a:p>
            <a:pPr marL="0" indent="0" algn="just">
              <a:buNone/>
            </a:pPr>
            <a:r>
              <a:rPr lang="el-GR" sz="6400" dirty="0"/>
              <a:t>Η συνολική αξιολόγηση του τελικού σας  ντοσιέ θα βασίζεται στο κατά πόσο αυτή η προσπάθεια αποτελεί δική σας εικόνα. Η άρτια οργάνωση του ντοσιέ θα βαθμολογείται με 30%, ενώ η απαλλακτική εργασία με 70%. </a:t>
            </a:r>
            <a:endParaRPr lang="sv-SE" sz="6400" dirty="0"/>
          </a:p>
          <a:p>
            <a:endParaRPr lang="sv-SE" dirty="0"/>
          </a:p>
        </p:txBody>
      </p:sp>
    </p:spTree>
    <p:extLst>
      <p:ext uri="{BB962C8B-B14F-4D97-AF65-F5344CB8AC3E}">
        <p14:creationId xmlns:p14="http://schemas.microsoft.com/office/powerpoint/2010/main" val="136457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ourier New" panose="02070309020205020404" pitchFamily="49" charset="0"/>
                <a:cs typeface="Courier New" panose="02070309020205020404" pitchFamily="49" charset="0"/>
              </a:rPr>
              <a:t>Υλικό Μαθήματος</a:t>
            </a:r>
          </a:p>
        </p:txBody>
      </p:sp>
      <p:sp>
        <p:nvSpPr>
          <p:cNvPr id="3" name="Content Placeholder 2"/>
          <p:cNvSpPr>
            <a:spLocks noGrp="1"/>
          </p:cNvSpPr>
          <p:nvPr>
            <p:ph idx="1"/>
          </p:nvPr>
        </p:nvSpPr>
        <p:spPr/>
        <p:txBody>
          <a:bodyPr>
            <a:normAutofit/>
          </a:bodyPr>
          <a:lstStyle/>
          <a:p>
            <a:pPr marL="457200" lvl="1" indent="0">
              <a:buNone/>
            </a:pPr>
            <a:endParaRPr lang="sv-SE" sz="1700" dirty="0">
              <a:latin typeface="Courier New" panose="02070309020205020404" pitchFamily="49" charset="0"/>
              <a:cs typeface="Courier New" panose="02070309020205020404" pitchFamily="49" charset="0"/>
            </a:endParaRPr>
          </a:p>
          <a:p>
            <a:pPr marL="457200" lvl="1" indent="0">
              <a:buNone/>
            </a:pPr>
            <a:r>
              <a:rPr lang="el-GR" sz="3200" b="1" dirty="0">
                <a:latin typeface="Courier New" panose="02070309020205020404" pitchFamily="49" charset="0"/>
                <a:cs typeface="Courier New" panose="02070309020205020404" pitchFamily="49" charset="0"/>
              </a:rPr>
              <a:t>Έγγραφα και Εργασίες</a:t>
            </a:r>
          </a:p>
          <a:p>
            <a:pPr lvl="1"/>
            <a:r>
              <a:rPr lang="en-US" sz="2400" dirty="0">
                <a:latin typeface="Courier New" panose="02070309020205020404" pitchFamily="49" charset="0"/>
                <a:cs typeface="Courier New" panose="02070309020205020404" pitchFamily="49" charset="0"/>
                <a:hlinkClick r:id="rId2"/>
              </a:rPr>
              <a:t>https://eclass.uth.gr/courses/ECE_U_170/</a:t>
            </a:r>
            <a:endParaRPr lang="en-US" sz="2400" dirty="0">
              <a:latin typeface="Courier New" panose="02070309020205020404" pitchFamily="49" charset="0"/>
              <a:cs typeface="Courier New" panose="02070309020205020404" pitchFamily="49" charset="0"/>
            </a:endParaRPr>
          </a:p>
          <a:p>
            <a:pPr lvl="1"/>
            <a:endParaRPr lang="en-US" sz="2400" dirty="0">
              <a:latin typeface="Courier New" panose="02070309020205020404" pitchFamily="49" charset="0"/>
              <a:cs typeface="Courier New" panose="02070309020205020404" pitchFamily="49" charset="0"/>
            </a:endParaRPr>
          </a:p>
          <a:p>
            <a:pPr marL="457200" lvl="1" indent="0" algn="ctr">
              <a:buNone/>
            </a:pPr>
            <a:r>
              <a:rPr lang="en-US" sz="2400" b="1" dirty="0">
                <a:solidFill>
                  <a:srgbClr val="FF0000"/>
                </a:solidFill>
                <a:latin typeface="Courier New" panose="02070309020205020404" pitchFamily="49" charset="0"/>
                <a:cs typeface="Courier New" panose="02070309020205020404" pitchFamily="49" charset="0"/>
              </a:rPr>
              <a:t>Math_</a:t>
            </a:r>
            <a:r>
              <a:rPr lang="sv-SE" sz="2400" b="1" dirty="0">
                <a:solidFill>
                  <a:srgbClr val="FF0000"/>
                </a:solidFill>
                <a:latin typeface="Courier New" panose="02070309020205020404" pitchFamily="49" charset="0"/>
                <a:cs typeface="Courier New" panose="02070309020205020404" pitchFamily="49" charset="0"/>
              </a:rPr>
              <a:t>Thinking_0025</a:t>
            </a:r>
            <a:endParaRPr lang="en-US" sz="2400" dirty="0">
              <a:latin typeface="Courier New" panose="02070309020205020404" pitchFamily="49" charset="0"/>
              <a:cs typeface="Courier New" panose="02070309020205020404" pitchFamily="49" charset="0"/>
            </a:endParaRPr>
          </a:p>
          <a:p>
            <a:pPr lvl="1"/>
            <a:endParaRPr lang="en-US" sz="2400" dirty="0">
              <a:latin typeface="Courier New" panose="02070309020205020404" pitchFamily="49" charset="0"/>
              <a:cs typeface="Courier New" panose="02070309020205020404" pitchFamily="49" charset="0"/>
            </a:endParaRPr>
          </a:p>
          <a:p>
            <a:pPr marL="457200" lvl="1" indent="0">
              <a:buNone/>
            </a:pPr>
            <a:r>
              <a:rPr lang="en-US" sz="3200" b="1" dirty="0">
                <a:latin typeface="Courier New" panose="02070309020205020404" pitchFamily="49" charset="0"/>
                <a:cs typeface="Courier New" panose="02070309020205020404" pitchFamily="49" charset="0"/>
              </a:rPr>
              <a:t>Tools and Spaces for Learning</a:t>
            </a:r>
          </a:p>
          <a:p>
            <a:pPr lvl="1"/>
            <a:r>
              <a:rPr lang="en-GB" sz="2400" dirty="0">
                <a:latin typeface="Courier New" panose="02070309020205020404" pitchFamily="49" charset="0"/>
                <a:cs typeface="Courier New" panose="02070309020205020404" pitchFamily="49" charset="0"/>
                <a:hlinkClick r:id="rId3"/>
              </a:rPr>
              <a:t>http://digitallearning.ece.uth.gr/</a:t>
            </a:r>
            <a:endParaRPr lang="en-GB" sz="2400" dirty="0">
              <a:latin typeface="Courier New" panose="02070309020205020404" pitchFamily="49" charset="0"/>
              <a:cs typeface="Courier New" panose="02070309020205020404" pitchFamily="49" charset="0"/>
            </a:endParaRPr>
          </a:p>
          <a:p>
            <a:pPr lvl="1"/>
            <a:endParaRPr lang="el-GR" sz="2400" dirty="0">
              <a:latin typeface="Courier New" panose="02070309020205020404" pitchFamily="49" charset="0"/>
              <a:cs typeface="Courier New" panose="02070309020205020404" pitchFamily="49" charset="0"/>
            </a:endParaRPr>
          </a:p>
          <a:p>
            <a:pPr lvl="1"/>
            <a:endParaRPr lang="el-GR" sz="2400" dirty="0">
              <a:latin typeface="Courier New" panose="02070309020205020404" pitchFamily="49" charset="0"/>
              <a:cs typeface="Courier New" panose="02070309020205020404" pitchFamily="49" charset="0"/>
            </a:endParaRPr>
          </a:p>
          <a:p>
            <a:pPr marL="457200" lvl="1" indent="0">
              <a:buNone/>
            </a:pPr>
            <a:endParaRPr lang="en-US" sz="2000" b="1" dirty="0">
              <a:latin typeface="Courier New" panose="02070309020205020404" pitchFamily="49" charset="0"/>
              <a:cs typeface="Courier New" panose="02070309020205020404" pitchFamily="49" charset="0"/>
            </a:endParaRPr>
          </a:p>
          <a:p>
            <a:pPr marL="457200" lvl="1" indent="0">
              <a:buNone/>
            </a:pPr>
            <a:endParaRPr lang="en-US" sz="2000" b="1" dirty="0">
              <a:latin typeface="Courier New" panose="02070309020205020404" pitchFamily="49" charset="0"/>
              <a:cs typeface="Courier New" panose="02070309020205020404" pitchFamily="49" charset="0"/>
            </a:endParaRPr>
          </a:p>
          <a:p>
            <a:pPr lvl="1"/>
            <a:endParaRPr lang="en-US" sz="1700" dirty="0">
              <a:latin typeface="Courier New" panose="02070309020205020404" pitchFamily="49" charset="0"/>
              <a:cs typeface="Courier New" panose="02070309020205020404" pitchFamily="49" charset="0"/>
            </a:endParaRPr>
          </a:p>
          <a:p>
            <a:pPr lvl="1"/>
            <a:endParaRPr lang="en-US" sz="1700" dirty="0">
              <a:latin typeface="Courier New" panose="02070309020205020404" pitchFamily="49" charset="0"/>
              <a:cs typeface="Courier New" panose="02070309020205020404" pitchFamily="49" charset="0"/>
            </a:endParaRPr>
          </a:p>
          <a:p>
            <a:endParaRPr lang="en-US" sz="2100" dirty="0">
              <a:latin typeface="Courier New" panose="02070309020205020404" pitchFamily="49" charset="0"/>
              <a:cs typeface="Courier New" panose="02070309020205020404" pitchFamily="49" charset="0"/>
            </a:endParaRPr>
          </a:p>
          <a:p>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3548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52400" y="533400"/>
          <a:ext cx="4419600" cy="5867400"/>
        </p:xfrm>
        <a:graphic>
          <a:graphicData uri="http://schemas.openxmlformats.org/presentationml/2006/ole">
            <mc:AlternateContent xmlns:mc="http://schemas.openxmlformats.org/markup-compatibility/2006">
              <mc:Choice xmlns:v="urn:schemas-microsoft-com:vml" Requires="v">
                <p:oleObj name="Acrobat Document" r:id="rId2" imgW="5533873" imgH="7829415" progId="AcroExch.Document.DC">
                  <p:embed/>
                </p:oleObj>
              </mc:Choice>
              <mc:Fallback>
                <p:oleObj name="Acrobat Document" r:id="rId2" imgW="5533873" imgH="7829415" progId="AcroExch.Document.DC">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4419600" cy="5867400"/>
                      </a:xfrm>
                      <a:prstGeom prst="rect">
                        <a:avLst/>
                      </a:prstGeom>
                      <a:noFill/>
                      <a:ln>
                        <a:noFill/>
                      </a:ln>
                    </p:spPr>
                  </p:pic>
                </p:oleObj>
              </mc:Fallback>
            </mc:AlternateContent>
          </a:graphicData>
        </a:graphic>
      </p:graphicFrame>
      <p:sp>
        <p:nvSpPr>
          <p:cNvPr id="3" name="Rectangle 2"/>
          <p:cNvSpPr/>
          <p:nvPr/>
        </p:nvSpPr>
        <p:spPr>
          <a:xfrm flipH="1">
            <a:off x="4953000" y="3124200"/>
            <a:ext cx="3962400" cy="369332"/>
          </a:xfrm>
          <a:prstGeom prst="rect">
            <a:avLst/>
          </a:prstGeom>
        </p:spPr>
        <p:txBody>
          <a:bodyPr wrap="square">
            <a:spAutoFit/>
          </a:bodyPr>
          <a:lstStyle/>
          <a:p>
            <a:r>
              <a:rPr lang="en-US" dirty="0"/>
              <a:t>http://ltme.ece.uth.gr/mathsINaction/</a:t>
            </a:r>
            <a:endParaRPr lang="el-GR" dirty="0"/>
          </a:p>
        </p:txBody>
      </p:sp>
    </p:spTree>
    <p:extLst>
      <p:ext uri="{BB962C8B-B14F-4D97-AF65-F5344CB8AC3E}">
        <p14:creationId xmlns:p14="http://schemas.microsoft.com/office/powerpoint/2010/main" val="366396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172200" y="2057400"/>
            <a:ext cx="2667000" cy="2925762"/>
          </a:xfrm>
        </p:spPr>
        <p:txBody>
          <a:bodyPr>
            <a:normAutofit/>
          </a:bodyPr>
          <a:lstStyle/>
          <a:p>
            <a:r>
              <a:rPr lang="en-US" sz="1800" dirty="0"/>
              <a:t>http://mes9.ece.uth.gr/</a:t>
            </a:r>
            <a:endParaRPr lang="el-GR"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447800"/>
            <a:ext cx="5320423" cy="3763963"/>
          </a:xfrm>
          <a:prstGeom prst="rect">
            <a:avLst/>
          </a:prstGeom>
        </p:spPr>
      </p:pic>
    </p:spTree>
    <p:extLst>
      <p:ext uri="{BB962C8B-B14F-4D97-AF65-F5344CB8AC3E}">
        <p14:creationId xmlns:p14="http://schemas.microsoft.com/office/powerpoint/2010/main" val="117821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Μαθηματική Σκέψη, Μαθησιακές Τεχνολογίες και Παιδική Ηλικία</a:t>
            </a:r>
          </a:p>
        </p:txBody>
      </p:sp>
      <p:sp>
        <p:nvSpPr>
          <p:cNvPr id="3" name="Content Placeholder 2"/>
          <p:cNvSpPr>
            <a:spLocks noGrp="1"/>
          </p:cNvSpPr>
          <p:nvPr>
            <p:ph idx="1"/>
          </p:nvPr>
        </p:nvSpPr>
        <p:spPr/>
        <p:txBody>
          <a:bodyPr/>
          <a:lstStyle/>
          <a:p>
            <a:endParaRPr lang="el-GR" dirty="0"/>
          </a:p>
          <a:p>
            <a:pPr marL="0" indent="0">
              <a:buNone/>
            </a:pPr>
            <a:r>
              <a:rPr lang="el-GR" sz="2400" i="1" dirty="0"/>
              <a:t>Συνδέεται με μαθήματα όπως</a:t>
            </a:r>
          </a:p>
          <a:p>
            <a:pPr marL="0" indent="0">
              <a:buNone/>
            </a:pPr>
            <a:endParaRPr lang="el-GR" sz="2400" i="1" dirty="0"/>
          </a:p>
          <a:p>
            <a:r>
              <a:rPr lang="el-GR" sz="2400" i="1" dirty="0"/>
              <a:t>Φύλο, Μαθηματικά και Τεχνολογία στην Εκπαίδευση</a:t>
            </a:r>
          </a:p>
          <a:p>
            <a:r>
              <a:rPr lang="el-GR" sz="2400" i="1" dirty="0"/>
              <a:t>Ψηφιακά Μαθηματικά</a:t>
            </a:r>
            <a:r>
              <a:rPr lang="sv-SE" sz="2400" i="1" dirty="0"/>
              <a:t>: E</a:t>
            </a:r>
            <a:r>
              <a:rPr lang="el-GR" sz="2400" i="1" dirty="0" err="1"/>
              <a:t>νσώματα</a:t>
            </a:r>
            <a:r>
              <a:rPr lang="el-GR" sz="2400" i="1" dirty="0"/>
              <a:t> Εμπειρία και Δράση</a:t>
            </a:r>
          </a:p>
          <a:p>
            <a:r>
              <a:rPr lang="el-GR" sz="2400" i="1" dirty="0"/>
              <a:t>Μαθηματικά και Λογοτεχνία</a:t>
            </a:r>
          </a:p>
          <a:p>
            <a:r>
              <a:rPr lang="el-GR" sz="2400" i="1" dirty="0"/>
              <a:t>Εθνογραφικές Μελέτες σε Πρακτικές </a:t>
            </a:r>
            <a:r>
              <a:rPr lang="el-GR" sz="2400" i="1" dirty="0" err="1"/>
              <a:t>ΤεχνοΜαθηματικών</a:t>
            </a:r>
            <a:endParaRPr lang="el-GR" sz="2400" i="1" dirty="0"/>
          </a:p>
          <a:p>
            <a:pPr marL="0" indent="0">
              <a:buNone/>
            </a:pPr>
            <a:endParaRPr lang="el-GR" sz="2800" dirty="0"/>
          </a:p>
        </p:txBody>
      </p:sp>
    </p:spTree>
    <p:extLst>
      <p:ext uri="{BB962C8B-B14F-4D97-AF65-F5344CB8AC3E}">
        <p14:creationId xmlns:p14="http://schemas.microsoft.com/office/powerpoint/2010/main" val="291583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553200"/>
          </a:xfrm>
        </p:spPr>
        <p:txBody>
          <a:bodyPr>
            <a:normAutofit fontScale="25000" lnSpcReduction="20000"/>
          </a:bodyPr>
          <a:lstStyle/>
          <a:p>
            <a:pPr marL="0" indent="0">
              <a:buNone/>
            </a:pPr>
            <a:endParaRPr lang="el-GR" sz="9800" b="1" dirty="0">
              <a:latin typeface="Courier New" pitchFamily="49" charset="0"/>
              <a:cs typeface="Courier New" pitchFamily="49" charset="0"/>
            </a:endParaRPr>
          </a:p>
          <a:p>
            <a:pPr marL="0" indent="0">
              <a:buNone/>
            </a:pPr>
            <a:r>
              <a:rPr lang="el-GR" sz="9800" b="1" dirty="0">
                <a:latin typeface="Courier New" pitchFamily="49" charset="0"/>
                <a:cs typeface="Courier New" pitchFamily="49" charset="0"/>
              </a:rPr>
              <a:t>ΑΠΟΡΙΕΣ, ΕΡΩΤΗΜΑΤΑ</a:t>
            </a:r>
            <a:endParaRPr lang="el-GR" sz="8000" b="1" dirty="0">
              <a:latin typeface="Courier New" pitchFamily="49" charset="0"/>
              <a:cs typeface="Courier New" pitchFamily="49" charset="0"/>
            </a:endParaRPr>
          </a:p>
          <a:p>
            <a:r>
              <a:rPr lang="en-US" sz="8000" dirty="0">
                <a:solidFill>
                  <a:srgbClr val="C00000"/>
                </a:solidFill>
                <a:latin typeface="Courier New" pitchFamily="49" charset="0"/>
                <a:cs typeface="Courier New" pitchFamily="49" charset="0"/>
              </a:rPr>
              <a:t>M</a:t>
            </a:r>
            <a:r>
              <a:rPr lang="el-GR" sz="8000" dirty="0">
                <a:solidFill>
                  <a:srgbClr val="C00000"/>
                </a:solidFill>
                <a:latin typeface="Courier New" pitchFamily="49" charset="0"/>
                <a:cs typeface="Courier New" pitchFamily="49" charset="0"/>
              </a:rPr>
              <a:t>πορούν όλοι οι μαθητές και οι μαθήτριες να κάνουν μαθηματικά; Ή είναι για τα λίγα κοφτερά μυαλά; </a:t>
            </a:r>
            <a:endParaRPr lang="en-US" sz="8000" dirty="0">
              <a:solidFill>
                <a:srgbClr val="C00000"/>
              </a:solidFill>
              <a:latin typeface="Courier New" pitchFamily="49" charset="0"/>
              <a:cs typeface="Courier New" pitchFamily="49" charset="0"/>
            </a:endParaRPr>
          </a:p>
          <a:p>
            <a:r>
              <a:rPr lang="el-GR" sz="8000" dirty="0">
                <a:solidFill>
                  <a:srgbClr val="C00000"/>
                </a:solidFill>
                <a:latin typeface="Courier New" pitchFamily="49" charset="0"/>
                <a:cs typeface="Courier New" pitchFamily="49" charset="0"/>
              </a:rPr>
              <a:t>Σε ποιους χρησιμεύουν σήμερα τα μαθηματικά; Τι κάνει η χρήση των μαθηματικών; Πόσο σημαντική είναι η κριτική σκέψη κατά την χρήση μαθηματικών σε καταστάσεις καθημερινότητας ή καταστάσεις ρίσκου και κρίσης;</a:t>
            </a:r>
            <a:endParaRPr lang="el-GR" sz="8000" b="1" dirty="0">
              <a:solidFill>
                <a:srgbClr val="C00000"/>
              </a:solidFill>
              <a:latin typeface="Courier New" pitchFamily="49" charset="0"/>
              <a:cs typeface="Courier New" pitchFamily="49" charset="0"/>
            </a:endParaRPr>
          </a:p>
          <a:p>
            <a:r>
              <a:rPr lang="el-GR" sz="8000" b="1" dirty="0">
                <a:solidFill>
                  <a:srgbClr val="00B050"/>
                </a:solidFill>
                <a:latin typeface="Courier New" pitchFamily="49" charset="0"/>
                <a:cs typeface="Courier New" pitchFamily="49" charset="0"/>
              </a:rPr>
              <a:t>Είναι μόνο χρήσιμα τα μαθηματικά ή μπορούν να είναι και απολαυστικά;</a:t>
            </a:r>
          </a:p>
          <a:p>
            <a:r>
              <a:rPr lang="el-GR" sz="8000" dirty="0">
                <a:solidFill>
                  <a:srgbClr val="C00000"/>
                </a:solidFill>
                <a:latin typeface="Courier New" pitchFamily="49" charset="0"/>
                <a:cs typeface="Courier New" pitchFamily="49" charset="0"/>
              </a:rPr>
              <a:t>Μπορούμε να διδάξουμε μαθηματικά μέσω της τέχνης, της τεχνολογίας ή και της ιστορίας; Ή μήπως λειτουργούμε εις βάρος των μαθηματικών εννοιών; </a:t>
            </a:r>
          </a:p>
          <a:p>
            <a:r>
              <a:rPr lang="el-GR" sz="8000" dirty="0">
                <a:solidFill>
                  <a:srgbClr val="C00000"/>
                </a:solidFill>
                <a:latin typeface="Courier New" pitchFamily="49" charset="0"/>
                <a:cs typeface="Courier New" pitchFamily="49" charset="0"/>
              </a:rPr>
              <a:t>Τι ακριβώς μπορεί να σημαίνει η σχεδίαση μαθηματικών δραστηριοτήτων; Τι σημαίνει το παιχνίδι με τα μαθηματικά;</a:t>
            </a:r>
          </a:p>
          <a:p>
            <a:r>
              <a:rPr lang="el-GR" sz="8000" dirty="0">
                <a:solidFill>
                  <a:srgbClr val="C00000"/>
                </a:solidFill>
                <a:latin typeface="Courier New" pitchFamily="49" charset="0"/>
                <a:cs typeface="Courier New" pitchFamily="49" charset="0"/>
              </a:rPr>
              <a:t>Μπορούν όλοι και όλες οι εκπαιδευτικοί να εμπλακούν στη σχεδίαση μαθηματικών δράσεων με στόχο την μάθηση;  </a:t>
            </a:r>
          </a:p>
          <a:p>
            <a:r>
              <a:rPr lang="el-GR" sz="8000" dirty="0">
                <a:solidFill>
                  <a:srgbClr val="C00000"/>
                </a:solidFill>
                <a:latin typeface="Courier New" pitchFamily="49" charset="0"/>
                <a:cs typeface="Courier New" pitchFamily="49" charset="0"/>
              </a:rPr>
              <a:t>Ή χρειάζονται εξειδικευμένες γνώσεις μαθηματικών και διδακτικής; </a:t>
            </a:r>
          </a:p>
          <a:p>
            <a:r>
              <a:rPr lang="en-US" sz="8000" dirty="0">
                <a:solidFill>
                  <a:srgbClr val="C00000"/>
                </a:solidFill>
                <a:latin typeface="Times New Roman" pitchFamily="18" charset="0"/>
                <a:cs typeface="Times New Roman" pitchFamily="18" charset="0"/>
              </a:rPr>
              <a:t>E</a:t>
            </a:r>
            <a:r>
              <a:rPr lang="el-GR" sz="8000" dirty="0" err="1">
                <a:solidFill>
                  <a:srgbClr val="C00000"/>
                </a:solidFill>
                <a:latin typeface="Courier New" pitchFamily="49" charset="0"/>
                <a:cs typeface="Courier New" pitchFamily="49" charset="0"/>
              </a:rPr>
              <a:t>ίναι</a:t>
            </a:r>
            <a:r>
              <a:rPr lang="el-GR" sz="8000" dirty="0">
                <a:solidFill>
                  <a:srgbClr val="C00000"/>
                </a:solidFill>
                <a:latin typeface="Courier New" pitchFamily="49" charset="0"/>
                <a:cs typeface="Courier New" pitchFamily="49" charset="0"/>
              </a:rPr>
              <a:t> κατάλληλα τα μαθηματικά για τις μικρές ηλικίες; Ή μήπως αφορούν τα μεγαλύτερα παιδιά; </a:t>
            </a:r>
          </a:p>
          <a:p>
            <a:endParaRPr lang="el-GR" dirty="0"/>
          </a:p>
        </p:txBody>
      </p:sp>
    </p:spTree>
    <p:extLst>
      <p:ext uri="{BB962C8B-B14F-4D97-AF65-F5344CB8AC3E}">
        <p14:creationId xmlns:p14="http://schemas.microsoft.com/office/powerpoint/2010/main" val="121257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normAutofit fontScale="90000"/>
          </a:bodyPr>
          <a:lstStyle/>
          <a:p>
            <a:r>
              <a:rPr lang="el-GR" dirty="0">
                <a:latin typeface="Courier New" pitchFamily="49" charset="0"/>
                <a:cs typeface="Courier New" pitchFamily="49" charset="0"/>
              </a:rPr>
              <a:t>‘παλιά’ και ‘νέα’ μαθηματικά</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752600"/>
            <a:ext cx="9144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914400" y="4343400"/>
            <a:ext cx="7543800" cy="21336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dirty="0">
                <a:latin typeface="Courier New" pitchFamily="49" charset="0"/>
                <a:cs typeface="Courier New" pitchFamily="49" charset="0"/>
              </a:rPr>
              <a:t>Ν</a:t>
            </a:r>
            <a:r>
              <a:rPr lang="en-US" dirty="0">
                <a:latin typeface="Courier New" pitchFamily="49" charset="0"/>
                <a:cs typeface="Courier New" pitchFamily="49" charset="0"/>
              </a:rPr>
              <a:t>: </a:t>
            </a:r>
            <a:r>
              <a:rPr lang="el-GR" dirty="0">
                <a:latin typeface="Courier New" pitchFamily="49" charset="0"/>
                <a:cs typeface="Courier New" pitchFamily="49" charset="0"/>
              </a:rPr>
              <a:t>Ξέρεις κάτι Σνούπι</a:t>
            </a:r>
          </a:p>
          <a:p>
            <a:pPr marL="0" indent="0">
              <a:buNone/>
            </a:pPr>
            <a:r>
              <a:rPr lang="el-GR" dirty="0">
                <a:latin typeface="Courier New" pitchFamily="49" charset="0"/>
                <a:cs typeface="Courier New" pitchFamily="49" charset="0"/>
              </a:rPr>
              <a:t>Ν</a:t>
            </a:r>
            <a:r>
              <a:rPr lang="en-US" dirty="0">
                <a:latin typeface="Courier New" pitchFamily="49" charset="0"/>
                <a:cs typeface="Courier New" pitchFamily="49" charset="0"/>
              </a:rPr>
              <a:t>: </a:t>
            </a:r>
            <a:r>
              <a:rPr lang="el-GR" dirty="0">
                <a:latin typeface="Courier New" pitchFamily="49" charset="0"/>
                <a:cs typeface="Courier New" pitchFamily="49" charset="0"/>
              </a:rPr>
              <a:t>Στοιχηματίζω ότι στις μέρες σου δεν είχες να στεναχωριέσαι για παλιά και νέα μαθηματικά ή για οποιαδήποτε μαθηματικά</a:t>
            </a:r>
          </a:p>
          <a:p>
            <a:pPr marL="0" indent="0">
              <a:buNone/>
            </a:pPr>
            <a:r>
              <a:rPr lang="el-GR" dirty="0">
                <a:latin typeface="Courier New" pitchFamily="49" charset="0"/>
                <a:cs typeface="Courier New" pitchFamily="49" charset="0"/>
              </a:rPr>
              <a:t>Σ</a:t>
            </a:r>
            <a:r>
              <a:rPr lang="en-US" dirty="0">
                <a:latin typeface="Courier New" pitchFamily="49" charset="0"/>
                <a:cs typeface="Courier New" pitchFamily="49" charset="0"/>
              </a:rPr>
              <a:t>: </a:t>
            </a:r>
            <a:r>
              <a:rPr lang="el-GR" dirty="0">
                <a:latin typeface="Courier New" pitchFamily="49" charset="0"/>
                <a:cs typeface="Courier New" pitchFamily="49" charset="0"/>
              </a:rPr>
              <a:t>Ναι, στην φάρμα μας αυτό δεν είχε καμιά σημασία</a:t>
            </a:r>
          </a:p>
          <a:p>
            <a:pPr marL="0" indent="0">
              <a:buNone/>
            </a:pPr>
            <a:r>
              <a:rPr lang="el-GR" dirty="0">
                <a:latin typeface="Courier New" pitchFamily="49" charset="0"/>
                <a:cs typeface="Courier New" pitchFamily="49" charset="0"/>
              </a:rPr>
              <a:t>Σ</a:t>
            </a:r>
            <a:r>
              <a:rPr lang="en-US" dirty="0">
                <a:latin typeface="Courier New" pitchFamily="49" charset="0"/>
                <a:cs typeface="Courier New" pitchFamily="49" charset="0"/>
              </a:rPr>
              <a:t>: </a:t>
            </a:r>
            <a:r>
              <a:rPr lang="el-GR" dirty="0">
                <a:latin typeface="Courier New" pitchFamily="49" charset="0"/>
                <a:cs typeface="Courier New" pitchFamily="49" charset="0"/>
              </a:rPr>
              <a:t>Όταν απλά είχες να μετράς ώρες μέχρι το βραδυνό φαγητό, δεν έχει σημασία αν χρησιμοποιείς παλιά ή νέα μαθηματικά</a:t>
            </a:r>
          </a:p>
          <a:p>
            <a:endParaRPr lang="en-US" dirty="0"/>
          </a:p>
          <a:p>
            <a:endParaRPr lang="en-US" dirty="0"/>
          </a:p>
        </p:txBody>
      </p:sp>
    </p:spTree>
    <p:extLst>
      <p:ext uri="{BB962C8B-B14F-4D97-AF65-F5344CB8AC3E}">
        <p14:creationId xmlns:p14="http://schemas.microsoft.com/office/powerpoint/2010/main" val="2997137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l-GR" sz="4400" dirty="0">
                <a:latin typeface="Courier New" pitchFamily="49" charset="0"/>
                <a:cs typeface="Courier New" pitchFamily="49" charset="0"/>
              </a:rPr>
              <a:t>Στόχος μας η δημιουργία διαλόγου, η ανταλλαγή εμπειριών </a:t>
            </a:r>
            <a:r>
              <a:rPr lang="el-GR" sz="4400">
                <a:latin typeface="Courier New" pitchFamily="49" charset="0"/>
                <a:cs typeface="Courier New" pitchFamily="49" charset="0"/>
              </a:rPr>
              <a:t>καιιδεών</a:t>
            </a:r>
            <a:r>
              <a:rPr lang="el-GR" sz="4400" dirty="0">
                <a:latin typeface="Courier New" pitchFamily="49" charset="0"/>
                <a:cs typeface="Courier New" pitchFamily="49" charset="0"/>
              </a:rPr>
              <a:t>...</a:t>
            </a:r>
          </a:p>
          <a:p>
            <a:endParaRPr lang="el-GR" sz="4400" dirty="0">
              <a:latin typeface="Courier New" pitchFamily="49" charset="0"/>
              <a:cs typeface="Courier New" pitchFamily="49" charset="0"/>
            </a:endParaRPr>
          </a:p>
          <a:p>
            <a:r>
              <a:rPr lang="el-GR" sz="4400" dirty="0">
                <a:latin typeface="Courier New" pitchFamily="49" charset="0"/>
                <a:cs typeface="Courier New" pitchFamily="49" charset="0"/>
              </a:rPr>
              <a:t>Καλή συνέχεια!</a:t>
            </a:r>
          </a:p>
        </p:txBody>
      </p:sp>
    </p:spTree>
    <p:extLst>
      <p:ext uri="{BB962C8B-B14F-4D97-AF65-F5344CB8AC3E}">
        <p14:creationId xmlns:p14="http://schemas.microsoft.com/office/powerpoint/2010/main" val="102006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14400"/>
            <a:ext cx="7315200" cy="5211763"/>
          </a:xfrm>
        </p:spPr>
        <p:txBody>
          <a:bodyPr/>
          <a:lstStyle/>
          <a:p>
            <a:pPr marL="0" indent="0">
              <a:buNone/>
            </a:pPr>
            <a:endParaRPr lang="el-GR" dirty="0"/>
          </a:p>
          <a:p>
            <a:r>
              <a:rPr lang="el-GR" dirty="0"/>
              <a:t>τα μαθηματικά κατασκευάζονται και δημιουργούνται σε ποικίλα πλαίσια δραστηριότητας και δράσης </a:t>
            </a:r>
          </a:p>
          <a:p>
            <a:endParaRPr lang="el-GR" dirty="0"/>
          </a:p>
          <a:p>
            <a:r>
              <a:rPr lang="el-GR" dirty="0"/>
              <a:t>δεν μπορούν να υπάρξουν εκτός του κοινωνικού και πολιτικού πλαισίου </a:t>
            </a:r>
          </a:p>
        </p:txBody>
      </p:sp>
    </p:spTree>
    <p:extLst>
      <p:ext uri="{BB962C8B-B14F-4D97-AF65-F5344CB8AC3E}">
        <p14:creationId xmlns:p14="http://schemas.microsoft.com/office/powerpoint/2010/main" val="397313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Πόσα γλυκά;</a:t>
            </a:r>
          </a:p>
        </p:txBody>
      </p:sp>
      <p:sp>
        <p:nvSpPr>
          <p:cNvPr id="3" name="Content Placeholder 2"/>
          <p:cNvSpPr>
            <a:spLocks noGrp="1"/>
          </p:cNvSpPr>
          <p:nvPr>
            <p:ph idx="1"/>
          </p:nvPr>
        </p:nvSpPr>
        <p:spPr/>
        <p:txBody>
          <a:bodyPr/>
          <a:lstStyle/>
          <a:p>
            <a:endParaRPr lang="el-GR" dirty="0"/>
          </a:p>
        </p:txBody>
      </p:sp>
      <p:pic>
        <p:nvPicPr>
          <p:cNvPr id="1026" name="Picture 2" descr="C:\Users\chronaki\Desktop\ADMIN_Volos_2011\Hmerida_Mathematics_EarlyAges_2012\fotos\vlcsnap-2012-02-10-05h11m06s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42008"/>
            <a:ext cx="6629400" cy="481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3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New" pitchFamily="49" charset="0"/>
                <a:cs typeface="Courier New" pitchFamily="49" charset="0"/>
              </a:rPr>
              <a:t>H </a:t>
            </a:r>
            <a:r>
              <a:rPr lang="el-GR" dirty="0">
                <a:latin typeface="Courier New" pitchFamily="49" charset="0"/>
                <a:cs typeface="Courier New" pitchFamily="49" charset="0"/>
              </a:rPr>
              <a:t>μέτρηση</a:t>
            </a:r>
            <a:r>
              <a:rPr lang="en-US" dirty="0">
                <a:latin typeface="Courier New" pitchFamily="49" charset="0"/>
                <a:cs typeface="Courier New" pitchFamily="49" charset="0"/>
              </a:rPr>
              <a:t>…</a:t>
            </a:r>
            <a:endParaRPr lang="el-GR" dirty="0">
              <a:latin typeface="Courier New" pitchFamily="49" charset="0"/>
              <a:cs typeface="Courier New" pitchFamily="49" charset="0"/>
            </a:endParaRPr>
          </a:p>
        </p:txBody>
      </p:sp>
      <p:pic>
        <p:nvPicPr>
          <p:cNvPr id="2050" name="Picture 2" descr="C:\Users\chronaki\Desktop\ADMIN_Volos_2011\Hmerida_Mathematics_EarlyAges_2012\fotos\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03119"/>
            <a:ext cx="1975274" cy="29596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ronaki\Desktop\ADMIN_Volos_2011\Hmerida_Mathematics_EarlyAges_2012\fotos\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103119"/>
            <a:ext cx="3995737" cy="290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4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074" name="Picture 2" descr="C:\Users\chronaki\Desktop\ADMIN_Volos_2011\Hmerida_Mathematics_EarlyAges_2012\fotos\1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609600"/>
            <a:ext cx="4953593" cy="59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7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l-GR" sz="3200" dirty="0">
                <a:latin typeface="Courier New" pitchFamily="49" charset="0"/>
                <a:cs typeface="Courier New" pitchFamily="49" charset="0"/>
              </a:rPr>
              <a:t>Μπορώ να φτιάξω ένα δικό μου μέτρο</a:t>
            </a:r>
            <a:r>
              <a:rPr lang="en-US" sz="3200" dirty="0">
                <a:latin typeface="Courier New" pitchFamily="49" charset="0"/>
                <a:cs typeface="Courier New" pitchFamily="49" charset="0"/>
              </a:rPr>
              <a:t>;</a:t>
            </a:r>
            <a:endParaRPr lang="el-GR" sz="3200" dirty="0">
              <a:latin typeface="Courier New" pitchFamily="49" charset="0"/>
              <a:cs typeface="Courier New" pitchFamily="49" charset="0"/>
            </a:endParaRPr>
          </a:p>
        </p:txBody>
      </p:sp>
      <p:pic>
        <p:nvPicPr>
          <p:cNvPr id="7170" name="Picture 2" descr="C:\Users\chronaki\Desktop\ADMIN_Volos_2011\Hmerida_Mathematics_EarlyAges_2012\fotos\8photos\DSC0193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33600"/>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9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l-GR" sz="3200" dirty="0">
                <a:latin typeface="Courier New" pitchFamily="49" charset="0"/>
                <a:cs typeface="Courier New" pitchFamily="49" charset="0"/>
              </a:rPr>
              <a:t>Πως θα βρω ποιο παιδί είναι πιο ψηλό</a:t>
            </a:r>
            <a:r>
              <a:rPr lang="en-US" sz="3200" dirty="0">
                <a:latin typeface="Courier New" pitchFamily="49" charset="0"/>
                <a:cs typeface="Courier New" pitchFamily="49" charset="0"/>
              </a:rPr>
              <a:t>;</a:t>
            </a:r>
            <a:endParaRPr lang="el-GR" sz="3200" dirty="0">
              <a:latin typeface="Courier New" pitchFamily="49" charset="0"/>
              <a:cs typeface="Courier New" pitchFamily="49" charset="0"/>
            </a:endParaRPr>
          </a:p>
        </p:txBody>
      </p:sp>
      <p:pic>
        <p:nvPicPr>
          <p:cNvPr id="11266" name="Picture 2" descr="C:\Users\chronaki\Desktop\ADMIN_Volos_2011\Hmerida_Mathematics_EarlyAges_2012\fotos\8photos\ΕΙΚΟΝΑ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34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1779</Words>
  <Application>Microsoft Macintosh PowerPoint</Application>
  <PresentationFormat>On-screen Show (4:3)</PresentationFormat>
  <Paragraphs>178</Paragraphs>
  <Slides>31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Century Gothic</vt:lpstr>
      <vt:lpstr>Courier New</vt:lpstr>
      <vt:lpstr>Times New Roman</vt:lpstr>
      <vt:lpstr>Office Theme</vt:lpstr>
      <vt:lpstr>Acrobat Document</vt:lpstr>
      <vt:lpstr>Slide</vt:lpstr>
      <vt:lpstr>   Μαθηματική Σκέψη  Μαθησιακές Τεχνολογίες και Παιδική Ηλικία  Καθ. Άννα Χρονάκη   Π.Τ.Π.Ε. Πανεπιστήμιο Θεσσαλίας  chronaki@uth.gr </vt:lpstr>
      <vt:lpstr>PowerPoint Presentation</vt:lpstr>
      <vt:lpstr>PowerPoint Presentation</vt:lpstr>
      <vt:lpstr>PowerPoint Presentation</vt:lpstr>
      <vt:lpstr>Πόσα γλυκά;</vt:lpstr>
      <vt:lpstr>H μέτρηση…</vt:lpstr>
      <vt:lpstr>PowerPoint Presentation</vt:lpstr>
      <vt:lpstr>Μπορώ να φτιάξω ένα δικό μου μέτρο;</vt:lpstr>
      <vt:lpstr>Πως θα βρω ποιο παιδί είναι πιο ψηλό;</vt:lpstr>
      <vt:lpstr>Μπορώ να συγκρίνω τα αρκουδάκια;</vt:lpstr>
      <vt:lpstr>Πως θα βρω το συμμετρικό σχήμα;</vt:lpstr>
      <vt:lpstr>Χωράνε όλα τα σχήματα εδώ μέσα; Τι λείπει;</vt:lpstr>
      <vt:lpstr>Μπορώ να φτιάξω ένα τετράγωνο ίσο μ’ αυτό εδώ; Αλήθεια, τι σημαίνει ίσο;</vt:lpstr>
      <vt:lpstr>Η ‘κίνηση’ μιας κούκλας κι ενός ρομπότ...</vt:lpstr>
      <vt:lpstr>Πως μπορούσαν οι άνθρωποι τα παλιά χρόνια να ‘θυμούνται’ τις ποσότητες...    Τότε που δεν είχαν ακόμη  συμφωνήσει για σύμβολα και αριθμολέξεις...</vt:lpstr>
      <vt:lpstr>Kι εγώ τι εμπιστεύομαι τώρα που μαθαίνω;...</vt:lpstr>
      <vt:lpstr>Πόσες είναι οι κότες; Μπορώ να τις συμβολίσω όλες μαζί; </vt:lpstr>
      <vt:lpstr>Πόσα είναι τα ζώα όλα μαζί;</vt:lpstr>
      <vt:lpstr>Μαθηματική Σκέψη, Μαθησιακές Τεχνολογίες  και Παιδική Ηλικία</vt:lpstr>
      <vt:lpstr>πρόγραμμα</vt:lpstr>
      <vt:lpstr>Προτεινόμενα Συγγράμματα</vt:lpstr>
      <vt:lpstr>αξιολόγηση</vt:lpstr>
      <vt:lpstr>Διαδικασία Μαθήματος</vt:lpstr>
      <vt:lpstr>PowerPoint Presentation</vt:lpstr>
      <vt:lpstr>PowerPoint Presentation</vt:lpstr>
      <vt:lpstr>Υλικό Μαθήματος</vt:lpstr>
      <vt:lpstr>PowerPoint Presentation</vt:lpstr>
      <vt:lpstr>http://mes9.ece.uth.gr/</vt:lpstr>
      <vt:lpstr>Μαθηματική Σκέψη, Μαθησιακές Τεχνολογίες και Παιδική Ηλικία</vt:lpstr>
      <vt:lpstr>‘παλιά’ και ‘νέα’ μαθηματικά</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Μαθηματικά σε Δράση</dc:title>
  <dc:creator>chronaki</dc:creator>
  <cp:lastModifiedBy>CHRONAKI ANNA</cp:lastModifiedBy>
  <cp:revision>46</cp:revision>
  <dcterms:created xsi:type="dcterms:W3CDTF">2006-08-16T00:00:00Z</dcterms:created>
  <dcterms:modified xsi:type="dcterms:W3CDTF">2025-03-21T09:15:17Z</dcterms:modified>
</cp:coreProperties>
</file>