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2" r:id="rId2"/>
    <p:sldId id="512" r:id="rId3"/>
    <p:sldId id="513" r:id="rId4"/>
    <p:sldId id="514" r:id="rId5"/>
    <p:sldId id="515"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333" autoAdjust="0"/>
  </p:normalViewPr>
  <p:slideViewPr>
    <p:cSldViewPr snapToGrid="0">
      <p:cViewPr>
        <p:scale>
          <a:sx n="77" d="100"/>
          <a:sy n="77" d="100"/>
        </p:scale>
        <p:origin x="-17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548" y="179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140477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Οι </a:t>
            </a:r>
            <a:r>
              <a:rPr lang="el-GR" dirty="0" err="1" smtClean="0">
                <a:ea typeface="Times New Roman" pitchFamily="18" charset="0"/>
                <a:cs typeface="Arial" pitchFamily="34" charset="0"/>
              </a:rPr>
              <a:t>ξεμορσαρίστρες</a:t>
            </a:r>
            <a:r>
              <a:rPr lang="el-GR" dirty="0" smtClean="0">
                <a:ea typeface="Times New Roman" pitchFamily="18" charset="0"/>
                <a:cs typeface="Arial" pitchFamily="34" charset="0"/>
              </a:rPr>
              <a:t> συνήθως τοποθετούνται εν σειρά με μηχανές διάνοιξης εγκοπών σε γραμμή παραγωγής μονάδων σκελετών επίπλων υψηλής παραγωγής. Στα μηχανήματα αυτά μπορεί να τοποθετηθούν και αυτόματα συστήματα τροφοδοσίας, αυξάνοντας έτσι την απόδοση και μειώνοντας τον αριθμό των χειριστών.</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a:t>
            </a:r>
            <a:r>
              <a:rPr lang="el-GR" i="1" dirty="0" smtClean="0"/>
              <a:t>σκελετός</a:t>
            </a:r>
            <a:r>
              <a:rPr lang="el-GR" dirty="0" smtClean="0"/>
              <a:t> του μηχανήματος (1) είναι μεταλλικός, βαριάς κατασκευής και πακτώνεται στο δάπεδο. Η </a:t>
            </a:r>
            <a:r>
              <a:rPr lang="el-GR" dirty="0" err="1" smtClean="0"/>
              <a:t>ξεμορσαρίστρα</a:t>
            </a:r>
            <a:r>
              <a:rPr lang="el-GR" dirty="0" smtClean="0"/>
              <a:t> διαθέτει δύο μεταλλικές </a:t>
            </a:r>
            <a:r>
              <a:rPr lang="el-GR" i="1" dirty="0" smtClean="0"/>
              <a:t>τράπεζες εργασίας</a:t>
            </a:r>
            <a:r>
              <a:rPr lang="el-GR" dirty="0" smtClean="0"/>
              <a:t> (2). Κάθε τράπεζα διαθέτει ευθύγραμμο </a:t>
            </a:r>
            <a:r>
              <a:rPr lang="el-GR" i="1" dirty="0" smtClean="0"/>
              <a:t>οδηγό</a:t>
            </a:r>
            <a:r>
              <a:rPr lang="el-GR" dirty="0" smtClean="0"/>
              <a:t> (5), ο οποίος έχει τη δυνατότητα να παίρνει κλίση. Το υπό κατεργασία ξυλοτεμάχιο σταθεροποιείται στην τράπεζα εργασίας με </a:t>
            </a:r>
            <a:r>
              <a:rPr lang="el-GR" i="1" dirty="0" smtClean="0"/>
              <a:t>έμβολα αέρος</a:t>
            </a:r>
            <a:r>
              <a:rPr lang="el-GR" dirty="0" smtClean="0"/>
              <a:t> (4). Η </a:t>
            </a:r>
            <a:r>
              <a:rPr lang="el-GR" i="1" dirty="0" smtClean="0"/>
              <a:t>κεφαλή κατεργασίας</a:t>
            </a:r>
            <a:r>
              <a:rPr lang="el-GR" dirty="0" smtClean="0"/>
              <a:t> (3) βρίσκεται σε οριζόντια θέση και περιβάλλεται από ειδικό </a:t>
            </a:r>
            <a:r>
              <a:rPr lang="el-GR" i="1" dirty="0" smtClean="0"/>
              <a:t>προστατευτικό</a:t>
            </a:r>
            <a:r>
              <a:rPr lang="el-GR" dirty="0" smtClean="0"/>
              <a:t> (6). Το προστατευτικό είναι ανοιχτό μόνο στο σημείο που θα εισέλθει το </a:t>
            </a:r>
            <a:r>
              <a:rPr lang="el-GR" dirty="0" err="1" smtClean="0"/>
              <a:t>σόκορο</a:t>
            </a:r>
            <a:r>
              <a:rPr lang="el-GR" dirty="0" smtClean="0"/>
              <a:t> του ξύλου για να κατεργαστεί. Με αυτόν τον τρόπο παρέχει μεγαλύτερη ασφάλεια, μειώνεται ο θόρυβος του μηχανήματος καθώς και το πέταγμα των υπολειμμάτων κατεργασίας.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χειριστής της </a:t>
            </a:r>
            <a:r>
              <a:rPr lang="el-GR" dirty="0" err="1" smtClean="0"/>
              <a:t>ξεμορσαρίστρας</a:t>
            </a:r>
            <a:r>
              <a:rPr lang="el-GR" dirty="0" smtClean="0"/>
              <a:t> ρυθμίζει την ακριβή θέση των δύο τραπεζών εργασίας και των οδηγών τους. Ρυθμίζει την πορεία κίνησης της κεφαλής κατεργασίας ανάλογα με τις διαστάσεις και τη γεωμετρία του </a:t>
            </a:r>
            <a:r>
              <a:rPr lang="el-GR" dirty="0" err="1" smtClean="0"/>
              <a:t>μόρσου</a:t>
            </a:r>
            <a:r>
              <a:rPr lang="el-GR" dirty="0" smtClean="0"/>
              <a:t>. Τοποθετεί ένα ξυλοτεμάχιο σε κάθε τράπεζα εργασίας και το σταθεροποιεί με τα έμβολα αέρος. Θέτει σε λειτουργία το μηχάνημα και η κεφαλή κατεργασίας μετακινούμενη αρχίζει να δημιουργεί </a:t>
            </a:r>
            <a:r>
              <a:rPr lang="el-GR" dirty="0" err="1" smtClean="0"/>
              <a:t>μόρσο</a:t>
            </a:r>
            <a:r>
              <a:rPr lang="el-GR" dirty="0" smtClean="0"/>
              <a:t> σε κάθε ένα ξυλοτεμάχιο. Μετά την ολοκλήρωση της κατεργασίας, ο χειριστής απομακρύνει τα κατεργασμένα στοιχεία.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420915" y="3084993"/>
            <a:ext cx="1124857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3.8. </a:t>
            </a:r>
          </a:p>
          <a:p>
            <a:pPr algn="ctr"/>
            <a:r>
              <a:rPr lang="el-GR" sz="2400" b="1" dirty="0" smtClean="0">
                <a:solidFill>
                  <a:srgbClr val="FF0000"/>
                </a:solidFill>
              </a:rPr>
              <a:t>Δημιουργία προεξοχών (</a:t>
            </a:r>
            <a:r>
              <a:rPr lang="el-GR" sz="2400" b="1" dirty="0" err="1" smtClean="0">
                <a:solidFill>
                  <a:srgbClr val="FF0000"/>
                </a:solidFill>
              </a:rPr>
              <a:t>μόρσων</a:t>
            </a:r>
            <a:r>
              <a:rPr lang="el-GR" sz="2400" b="1" dirty="0" smtClean="0">
                <a:solidFill>
                  <a:srgbClr val="FF0000"/>
                </a:solidFill>
              </a:rPr>
              <a:t>) με </a:t>
            </a:r>
            <a:r>
              <a:rPr lang="el-GR" sz="2400" b="1" dirty="0" err="1" smtClean="0">
                <a:solidFill>
                  <a:srgbClr val="FF0000"/>
                </a:solidFill>
              </a:rPr>
              <a:t>ξεμορσαρίστρα</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Δημιουργία προεξοχών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μόρσων</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με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ξεμορσαρίστρα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2386940" y="760021"/>
            <a:ext cx="7232073"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048" name="Rectangle 24"/>
          <p:cNvSpPr>
            <a:spLocks noChangeArrowheads="1"/>
          </p:cNvSpPr>
          <p:nvPr/>
        </p:nvSpPr>
        <p:spPr bwMode="auto">
          <a:xfrm>
            <a:off x="494270" y="1297460"/>
            <a:ext cx="1075037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κατάλληλα μηχανήματα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ξεμορσαρίστρες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μπορούμε να δημιουργήσουμε ειδικές προεξοχές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μόρσα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σε ξύλινα στοιχεία (Α), με σκοπό αυτά να συνδεθούν με αντίστοιχα ξύλινα στοιχεία (Β), τα οποία φέρουν ανάλογου σχήματος εγκοπές. </a:t>
            </a:r>
            <a:endParaRPr kumimoji="0" lang="el-GR" sz="3200" i="0" u="none" strike="noStrike" cap="none" normalizeH="0" baseline="0" dirty="0" smtClean="0">
              <a:ln>
                <a:noFill/>
              </a:ln>
              <a:solidFill>
                <a:schemeClr val="tx1"/>
              </a:solidFill>
              <a:effectLst/>
              <a:cs typeface="Arial" pitchFamily="34" charset="0"/>
            </a:endParaRPr>
          </a:p>
        </p:txBody>
      </p:sp>
      <p:pic>
        <p:nvPicPr>
          <p:cNvPr id="38" name="37 - Εικόνα"/>
          <p:cNvPicPr/>
          <p:nvPr/>
        </p:nvPicPr>
        <p:blipFill rotWithShape="1">
          <a:blip r:embed="rId3" cstate="print">
            <a:extLst>
              <a:ext uri="{28A0092B-C50C-407E-A947-70E740481C1C}">
                <a14:useLocalDpi xmlns:a14="http://schemas.microsoft.com/office/drawing/2010/main" xmlns="" val="0"/>
              </a:ext>
            </a:extLst>
          </a:blip>
          <a:srcRect b="38430"/>
          <a:stretch/>
        </p:blipFill>
        <p:spPr bwMode="auto">
          <a:xfrm>
            <a:off x="619202" y="3843543"/>
            <a:ext cx="3619166" cy="1815853"/>
          </a:xfrm>
          <a:prstGeom prst="rect">
            <a:avLst/>
          </a:prstGeom>
          <a:ln>
            <a:noFill/>
          </a:ln>
          <a:extLst>
            <a:ext uri="{53640926-AAD7-44D8-BBD7-CCE9431645EC}">
              <a14:shadowObscured xmlns:a14="http://schemas.microsoft.com/office/drawing/2010/main" xmlns=""/>
            </a:ext>
          </a:extLst>
        </p:spPr>
      </p:pic>
      <p:sp>
        <p:nvSpPr>
          <p:cNvPr id="35" name="34 - TextBox"/>
          <p:cNvSpPr txBox="1"/>
          <p:nvPr/>
        </p:nvSpPr>
        <p:spPr>
          <a:xfrm flipH="1">
            <a:off x="937847" y="4333970"/>
            <a:ext cx="518159" cy="369332"/>
          </a:xfrm>
          <a:prstGeom prst="rect">
            <a:avLst/>
          </a:prstGeom>
          <a:noFill/>
        </p:spPr>
        <p:txBody>
          <a:bodyPr wrap="square" rtlCol="0">
            <a:spAutoFit/>
          </a:bodyPr>
          <a:lstStyle/>
          <a:p>
            <a:pPr algn="ctr"/>
            <a:r>
              <a:rPr lang="el-GR" b="1" dirty="0" smtClean="0"/>
              <a:t>Α</a:t>
            </a:r>
            <a:endParaRPr lang="el-GR" b="1" dirty="0"/>
          </a:p>
        </p:txBody>
      </p:sp>
      <p:sp>
        <p:nvSpPr>
          <p:cNvPr id="39" name="38 - TextBox"/>
          <p:cNvSpPr txBox="1"/>
          <p:nvPr/>
        </p:nvSpPr>
        <p:spPr>
          <a:xfrm flipH="1">
            <a:off x="3001426" y="4000337"/>
            <a:ext cx="518159" cy="369332"/>
          </a:xfrm>
          <a:prstGeom prst="rect">
            <a:avLst/>
          </a:prstGeom>
          <a:noFill/>
        </p:spPr>
        <p:txBody>
          <a:bodyPr wrap="square" rtlCol="0">
            <a:spAutoFit/>
          </a:bodyPr>
          <a:lstStyle/>
          <a:p>
            <a:pPr algn="ctr"/>
            <a:r>
              <a:rPr lang="el-GR" b="1" dirty="0" smtClean="0"/>
              <a:t>Β</a:t>
            </a:r>
            <a:endParaRPr lang="el-GR" b="1" dirty="0"/>
          </a:p>
        </p:txBody>
      </p:sp>
      <p:sp>
        <p:nvSpPr>
          <p:cNvPr id="40" name="39 - Ορθογώνιο"/>
          <p:cNvSpPr/>
          <p:nvPr/>
        </p:nvSpPr>
        <p:spPr>
          <a:xfrm>
            <a:off x="588700" y="565652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41" name="40 - Ορθογώνιο"/>
          <p:cNvSpPr/>
          <p:nvPr/>
        </p:nvSpPr>
        <p:spPr>
          <a:xfrm>
            <a:off x="1295695" y="6257939"/>
            <a:ext cx="9862456" cy="369332"/>
          </a:xfrm>
          <a:prstGeom prst="rect">
            <a:avLst/>
          </a:prstGeom>
        </p:spPr>
        <p:txBody>
          <a:bodyPr wrap="square">
            <a:spAutoFit/>
          </a:bodyPr>
          <a:lstStyle/>
          <a:p>
            <a:pPr algn="ctr"/>
            <a:r>
              <a:rPr lang="el-GR" dirty="0" smtClean="0"/>
              <a:t>Ξύλινα στοιχεία: με </a:t>
            </a:r>
            <a:r>
              <a:rPr lang="el-GR" dirty="0" err="1" smtClean="0"/>
              <a:t>μόρσο</a:t>
            </a:r>
            <a:r>
              <a:rPr lang="el-GR" dirty="0" smtClean="0"/>
              <a:t> (Α) και με </a:t>
            </a:r>
            <a:r>
              <a:rPr lang="el-GR" dirty="0" err="1" smtClean="0"/>
              <a:t>μορσότρυπα</a:t>
            </a:r>
            <a:r>
              <a:rPr lang="el-GR" dirty="0" smtClean="0"/>
              <a:t> (Β</a:t>
            </a:r>
            <a:r>
              <a:rPr lang="el-GR" dirty="0" smtClean="0"/>
              <a:t>)</a:t>
            </a:r>
            <a:endParaRPr lang="el-GR" dirty="0"/>
          </a:p>
        </p:txBody>
      </p:sp>
      <p:pic>
        <p:nvPicPr>
          <p:cNvPr id="1050" name="Picture 26" descr="Σχετική εικόνα"/>
          <p:cNvPicPr>
            <a:picLocks noChangeAspect="1" noChangeArrowheads="1"/>
          </p:cNvPicPr>
          <p:nvPr/>
        </p:nvPicPr>
        <p:blipFill>
          <a:blip r:embed="rId4" cstate="print"/>
          <a:srcRect/>
          <a:stretch>
            <a:fillRect/>
          </a:stretch>
        </p:blipFill>
        <p:spPr bwMode="auto">
          <a:xfrm>
            <a:off x="8091136" y="3509318"/>
            <a:ext cx="3279891" cy="2236574"/>
          </a:xfrm>
          <a:prstGeom prst="rect">
            <a:avLst/>
          </a:prstGeom>
          <a:noFill/>
          <a:ln>
            <a:solidFill>
              <a:schemeClr val="tx1"/>
            </a:solidFill>
          </a:ln>
        </p:spPr>
      </p:pic>
      <p:sp>
        <p:nvSpPr>
          <p:cNvPr id="45" name="44 - Ορθογώνιο"/>
          <p:cNvSpPr/>
          <p:nvPr/>
        </p:nvSpPr>
        <p:spPr>
          <a:xfrm>
            <a:off x="8057447" y="5715686"/>
            <a:ext cx="3677353" cy="307777"/>
          </a:xfrm>
          <a:prstGeom prst="rect">
            <a:avLst/>
          </a:prstGeom>
        </p:spPr>
        <p:txBody>
          <a:bodyPr wrap="none">
            <a:spAutoFit/>
          </a:bodyPr>
          <a:lstStyle/>
          <a:p>
            <a:r>
              <a:rPr lang="el-GR" sz="1400" dirty="0" smtClean="0"/>
              <a:t>ΠΗΓΗ: </a:t>
            </a:r>
            <a:r>
              <a:rPr lang="en-US" sz="1400" dirty="0" smtClean="0"/>
              <a:t>https://www.canadianwoodworking.com</a:t>
            </a:r>
            <a:endParaRPr lang="el-GR" sz="1400" dirty="0"/>
          </a:p>
        </p:txBody>
      </p:sp>
      <p:pic>
        <p:nvPicPr>
          <p:cNvPr id="1052" name="Picture 28" descr="Σχετική εικόνα"/>
          <p:cNvPicPr>
            <a:picLocks noChangeAspect="1" noChangeArrowheads="1"/>
          </p:cNvPicPr>
          <p:nvPr/>
        </p:nvPicPr>
        <p:blipFill>
          <a:blip r:embed="rId5" cstate="print"/>
          <a:srcRect l="13980" t="14270"/>
          <a:stretch>
            <a:fillRect/>
          </a:stretch>
        </p:blipFill>
        <p:spPr bwMode="auto">
          <a:xfrm>
            <a:off x="4856205" y="2767791"/>
            <a:ext cx="2483708" cy="2970377"/>
          </a:xfrm>
          <a:prstGeom prst="rect">
            <a:avLst/>
          </a:prstGeom>
          <a:noFill/>
          <a:ln>
            <a:solidFill>
              <a:schemeClr val="tx1"/>
            </a:solidFill>
          </a:ln>
        </p:spPr>
      </p:pic>
      <p:sp>
        <p:nvSpPr>
          <p:cNvPr id="47" name="46 - Ορθογώνιο"/>
          <p:cNvSpPr/>
          <p:nvPr/>
        </p:nvSpPr>
        <p:spPr>
          <a:xfrm>
            <a:off x="4856666" y="5740398"/>
            <a:ext cx="2757165" cy="307777"/>
          </a:xfrm>
          <a:prstGeom prst="rect">
            <a:avLst/>
          </a:prstGeom>
        </p:spPr>
        <p:txBody>
          <a:bodyPr wrap="none">
            <a:spAutoFit/>
          </a:bodyPr>
          <a:lstStyle/>
          <a:p>
            <a:r>
              <a:rPr lang="el-GR" sz="1400" dirty="0" smtClean="0"/>
              <a:t>ΠΗΓΗ: </a:t>
            </a:r>
            <a:r>
              <a:rPr lang="en-US" sz="1400" dirty="0" smtClean="0"/>
              <a:t>https://www.primrose.co.uk</a:t>
            </a:r>
            <a:endParaRPr lang="el-GR" sz="1400" dirty="0"/>
          </a:p>
        </p:txBody>
      </p:sp>
      <p:sp>
        <p:nvSpPr>
          <p:cNvPr id="48" name="47 - TextBox"/>
          <p:cNvSpPr txBox="1"/>
          <p:nvPr/>
        </p:nvSpPr>
        <p:spPr>
          <a:xfrm flipH="1">
            <a:off x="6411890" y="3852057"/>
            <a:ext cx="518159" cy="369332"/>
          </a:xfrm>
          <a:prstGeom prst="rect">
            <a:avLst/>
          </a:prstGeom>
          <a:noFill/>
        </p:spPr>
        <p:txBody>
          <a:bodyPr wrap="square" rtlCol="0">
            <a:spAutoFit/>
          </a:bodyPr>
          <a:lstStyle/>
          <a:p>
            <a:pPr algn="ctr"/>
            <a:r>
              <a:rPr lang="el-GR" b="1" dirty="0" smtClean="0"/>
              <a:t>Α</a:t>
            </a:r>
            <a:endParaRPr lang="el-GR" b="1" dirty="0"/>
          </a:p>
        </p:txBody>
      </p:sp>
      <p:sp>
        <p:nvSpPr>
          <p:cNvPr id="49" name="48 - TextBox"/>
          <p:cNvSpPr txBox="1"/>
          <p:nvPr/>
        </p:nvSpPr>
        <p:spPr>
          <a:xfrm flipH="1">
            <a:off x="5114431" y="3629635"/>
            <a:ext cx="518159" cy="369332"/>
          </a:xfrm>
          <a:prstGeom prst="rect">
            <a:avLst/>
          </a:prstGeom>
          <a:noFill/>
        </p:spPr>
        <p:txBody>
          <a:bodyPr wrap="square" rtlCol="0">
            <a:spAutoFit/>
          </a:bodyPr>
          <a:lstStyle/>
          <a:p>
            <a:pPr algn="ctr"/>
            <a:r>
              <a:rPr lang="el-GR" b="1" dirty="0" smtClean="0"/>
              <a:t>Β</a:t>
            </a:r>
            <a:endParaRPr lang="el-GR" b="1" dirty="0"/>
          </a:p>
        </p:txBody>
      </p:sp>
      <p:sp>
        <p:nvSpPr>
          <p:cNvPr id="50" name="49 - TextBox"/>
          <p:cNvSpPr txBox="1"/>
          <p:nvPr/>
        </p:nvSpPr>
        <p:spPr>
          <a:xfrm flipH="1">
            <a:off x="8388971" y="4976521"/>
            <a:ext cx="518159" cy="369332"/>
          </a:xfrm>
          <a:prstGeom prst="rect">
            <a:avLst/>
          </a:prstGeom>
          <a:noFill/>
        </p:spPr>
        <p:txBody>
          <a:bodyPr wrap="square" rtlCol="0">
            <a:spAutoFit/>
          </a:bodyPr>
          <a:lstStyle/>
          <a:p>
            <a:pPr algn="ctr"/>
            <a:r>
              <a:rPr lang="el-GR" b="1" dirty="0" smtClean="0"/>
              <a:t>Β</a:t>
            </a:r>
            <a:endParaRPr lang="el-GR" b="1" dirty="0"/>
          </a:p>
        </p:txBody>
      </p:sp>
      <p:sp>
        <p:nvSpPr>
          <p:cNvPr id="51" name="50 - TextBox"/>
          <p:cNvSpPr txBox="1"/>
          <p:nvPr/>
        </p:nvSpPr>
        <p:spPr>
          <a:xfrm flipH="1">
            <a:off x="10291912" y="4321614"/>
            <a:ext cx="518159" cy="369332"/>
          </a:xfrm>
          <a:prstGeom prst="rect">
            <a:avLst/>
          </a:prstGeom>
          <a:noFill/>
        </p:spPr>
        <p:txBody>
          <a:bodyPr wrap="square" rtlCol="0">
            <a:spAutoFit/>
          </a:bodyPr>
          <a:lstStyle/>
          <a:p>
            <a:pPr algn="ctr"/>
            <a:r>
              <a:rPr lang="el-GR" b="1" dirty="0" smtClean="0"/>
              <a:t>Α</a:t>
            </a:r>
            <a:endParaRPr lang="el-G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 Ομάδα"/>
          <p:cNvGrpSpPr/>
          <p:nvPr/>
        </p:nvGrpSpPr>
        <p:grpSpPr>
          <a:xfrm>
            <a:off x="5782963" y="1562396"/>
            <a:ext cx="6166022" cy="3578014"/>
            <a:chOff x="5210282" y="2217306"/>
            <a:chExt cx="5029200" cy="2673350"/>
          </a:xfrm>
        </p:grpSpPr>
        <p:pic>
          <p:nvPicPr>
            <p:cNvPr id="4" name="Picture 2" descr="ksemo"/>
            <p:cNvPicPr>
              <a:picLocks noChangeAspect="1" noChangeArrowheads="1"/>
            </p:cNvPicPr>
            <p:nvPr/>
          </p:nvPicPr>
          <p:blipFill>
            <a:blip r:embed="rId3" cstate="print"/>
            <a:srcRect/>
            <a:stretch>
              <a:fillRect/>
            </a:stretch>
          </p:blipFill>
          <p:spPr bwMode="auto">
            <a:xfrm>
              <a:off x="7469580" y="2232561"/>
              <a:ext cx="2428875" cy="2571750"/>
            </a:xfrm>
            <a:prstGeom prst="rect">
              <a:avLst/>
            </a:prstGeom>
            <a:noFill/>
            <a:ln w="9525">
              <a:noFill/>
              <a:miter lim="800000"/>
              <a:headEnd/>
              <a:tailEnd/>
            </a:ln>
          </p:spPr>
        </p:pic>
        <p:grpSp>
          <p:nvGrpSpPr>
            <p:cNvPr id="5" name="Group 3"/>
            <p:cNvGrpSpPr>
              <a:grpSpLocks/>
            </p:cNvGrpSpPr>
            <p:nvPr/>
          </p:nvGrpSpPr>
          <p:grpSpPr bwMode="auto">
            <a:xfrm>
              <a:off x="5210282" y="2217306"/>
              <a:ext cx="5029200" cy="2673350"/>
              <a:chOff x="1800" y="2436"/>
              <a:chExt cx="7920" cy="4209"/>
            </a:xfrm>
          </p:grpSpPr>
          <p:sp>
            <p:nvSpPr>
              <p:cNvPr id="6" name="Text Box 4"/>
              <p:cNvSpPr txBox="1">
                <a:spLocks noChangeArrowheads="1"/>
              </p:cNvSpPr>
              <p:nvPr/>
            </p:nvSpPr>
            <p:spPr bwMode="auto">
              <a:xfrm>
                <a:off x="1800" y="2436"/>
                <a:ext cx="2700" cy="1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a:t>
                </a:r>
                <a:r>
                  <a:rPr kumimoji="0" lang="el-GR" sz="1200" b="0" u="none" strike="noStrike" cap="none" normalizeH="0" baseline="0" dirty="0" smtClean="0">
                    <a:ln>
                      <a:noFill/>
                    </a:ln>
                    <a:solidFill>
                      <a:schemeClr val="tx1"/>
                    </a:solidFill>
                    <a:effectLst/>
                    <a:cs typeface="Arial" pitchFamily="34" charset="0"/>
                  </a:rPr>
                  <a:t> Σκελετός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2:</a:t>
                </a:r>
                <a:r>
                  <a:rPr kumimoji="0" lang="el-GR" sz="120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3: </a:t>
                </a:r>
                <a:r>
                  <a:rPr kumimoji="0" lang="el-GR" sz="1200" b="0" u="none" strike="noStrike" cap="none" normalizeH="0" baseline="0" dirty="0" smtClean="0">
                    <a:ln>
                      <a:noFill/>
                    </a:ln>
                    <a:solidFill>
                      <a:schemeClr val="tx1"/>
                    </a:solidFill>
                    <a:effectLst/>
                    <a:cs typeface="Arial" pitchFamily="34" charset="0"/>
                  </a:rPr>
                  <a:t>Κεφαλή κατεργασίας</a:t>
                </a:r>
              </a:p>
              <a:p>
                <a:pPr marR="0" lvl="1" indent="-45720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4:</a:t>
                </a:r>
                <a:r>
                  <a:rPr kumimoji="0" lang="el-GR" sz="1200" b="0" u="none" strike="noStrike" cap="none" normalizeH="0" baseline="0" dirty="0" smtClean="0">
                    <a:ln>
                      <a:noFill/>
                    </a:ln>
                    <a:solidFill>
                      <a:schemeClr val="tx1"/>
                    </a:solidFill>
                    <a:effectLst/>
                    <a:cs typeface="Arial" pitchFamily="34" charset="0"/>
                  </a:rPr>
                  <a:t> Έμβολο συγκράτησης </a:t>
                </a:r>
              </a:p>
              <a:p>
                <a:pPr marR="0" lvl="1" indent="-45720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5:</a:t>
                </a:r>
                <a:r>
                  <a:rPr kumimoji="0" lang="el-GR" sz="1200" b="0" u="none" strike="noStrike" cap="none" normalizeH="0" baseline="0" dirty="0" smtClean="0">
                    <a:ln>
                      <a:noFill/>
                    </a:ln>
                    <a:solidFill>
                      <a:schemeClr val="tx1"/>
                    </a:solidFill>
                    <a:effectLst/>
                    <a:cs typeface="Arial" pitchFamily="34" charset="0"/>
                  </a:rPr>
                  <a:t> Οδηγός τράπεζας</a:t>
                </a:r>
              </a:p>
              <a:p>
                <a:pPr marR="0" lvl="1" indent="-45720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6:</a:t>
                </a:r>
                <a:r>
                  <a:rPr kumimoji="0" lang="el-GR" sz="1200" b="0" u="none" strike="noStrike" cap="none" normalizeH="0" baseline="0" dirty="0" smtClean="0">
                    <a:ln>
                      <a:noFill/>
                    </a:ln>
                    <a:solidFill>
                      <a:schemeClr val="tx1"/>
                    </a:solidFill>
                    <a:effectLst/>
                    <a:cs typeface="Arial" pitchFamily="34" charset="0"/>
                  </a:rPr>
                  <a:t> Προστατευτικό</a:t>
                </a:r>
              </a:p>
              <a:p>
                <a:pPr marL="0" marR="0" lvl="0" indent="0" algn="l" defTabSz="914400" rtl="0" eaLnBrk="1" fontAlgn="base" latinLnBrk="0" hangingPunct="1">
                  <a:lnSpc>
                    <a:spcPct val="100000"/>
                  </a:lnSpc>
                  <a:spcBef>
                    <a:spcPct val="0"/>
                  </a:spcBef>
                  <a:buClrTx/>
                  <a:buSzTx/>
                  <a:buFontTx/>
                  <a:buNone/>
                  <a:tabLst/>
                </a:pPr>
                <a:endParaRPr kumimoji="0" lang="el-GR" sz="1200" b="0" u="none" strike="noStrike" cap="none" normalizeH="0" baseline="0" dirty="0" smtClean="0">
                  <a:ln>
                    <a:noFill/>
                  </a:ln>
                  <a:solidFill>
                    <a:schemeClr val="tx1"/>
                  </a:solidFill>
                  <a:effectLst/>
                  <a:cs typeface="Arial" pitchFamily="34" charset="0"/>
                </a:endParaRPr>
              </a:p>
            </p:txBody>
          </p:sp>
          <p:sp>
            <p:nvSpPr>
              <p:cNvPr id="7" name="Rectangle 5"/>
              <p:cNvSpPr>
                <a:spLocks noChangeArrowheads="1"/>
              </p:cNvSpPr>
              <p:nvPr/>
            </p:nvSpPr>
            <p:spPr bwMode="auto">
              <a:xfrm>
                <a:off x="1800" y="2436"/>
                <a:ext cx="7740" cy="41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 name="Text Box 6"/>
              <p:cNvSpPr txBox="1">
                <a:spLocks noChangeArrowheads="1"/>
              </p:cNvSpPr>
              <p:nvPr/>
            </p:nvSpPr>
            <p:spPr bwMode="auto">
              <a:xfrm>
                <a:off x="5220" y="2436"/>
                <a:ext cx="4123" cy="4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grpSp>
            <p:nvGrpSpPr>
              <p:cNvPr id="9" name="Group 7"/>
              <p:cNvGrpSpPr>
                <a:grpSpLocks/>
              </p:cNvGrpSpPr>
              <p:nvPr/>
            </p:nvGrpSpPr>
            <p:grpSpPr bwMode="auto">
              <a:xfrm>
                <a:off x="4500" y="2436"/>
                <a:ext cx="5220" cy="3960"/>
                <a:chOff x="4500" y="2436"/>
                <a:chExt cx="5220" cy="3960"/>
              </a:xfrm>
            </p:grpSpPr>
            <p:sp>
              <p:nvSpPr>
                <p:cNvPr id="10" name="Line 8"/>
                <p:cNvSpPr>
                  <a:spLocks noChangeShapeType="1"/>
                </p:cNvSpPr>
                <p:nvPr/>
              </p:nvSpPr>
              <p:spPr bwMode="auto">
                <a:xfrm flipV="1">
                  <a:off x="5940" y="5856"/>
                  <a:ext cx="10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1" name="Line 9"/>
                <p:cNvSpPr>
                  <a:spLocks noChangeShapeType="1"/>
                </p:cNvSpPr>
                <p:nvPr/>
              </p:nvSpPr>
              <p:spPr bwMode="auto">
                <a:xfrm flipV="1">
                  <a:off x="5040" y="4056"/>
                  <a:ext cx="10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2" name="Line 10"/>
                <p:cNvSpPr>
                  <a:spLocks noChangeShapeType="1"/>
                </p:cNvSpPr>
                <p:nvPr/>
              </p:nvSpPr>
              <p:spPr bwMode="auto">
                <a:xfrm flipH="1" flipV="1">
                  <a:off x="7560" y="4416"/>
                  <a:ext cx="162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3" name="Line 11"/>
                <p:cNvSpPr>
                  <a:spLocks noChangeShapeType="1"/>
                </p:cNvSpPr>
                <p:nvPr/>
              </p:nvSpPr>
              <p:spPr bwMode="auto">
                <a:xfrm>
                  <a:off x="6660" y="2796"/>
                  <a:ext cx="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4" name="Line 12"/>
                <p:cNvSpPr>
                  <a:spLocks noChangeShapeType="1"/>
                </p:cNvSpPr>
                <p:nvPr/>
              </p:nvSpPr>
              <p:spPr bwMode="auto">
                <a:xfrm flipH="1" flipV="1">
                  <a:off x="7740" y="3876"/>
                  <a:ext cx="144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5" name="Line 13"/>
                <p:cNvSpPr>
                  <a:spLocks noChangeShapeType="1"/>
                </p:cNvSpPr>
                <p:nvPr/>
              </p:nvSpPr>
              <p:spPr bwMode="auto">
                <a:xfrm flipH="1">
                  <a:off x="8100" y="3060"/>
                  <a:ext cx="90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6" name="Text Box 14"/>
                <p:cNvSpPr txBox="1">
                  <a:spLocks noChangeArrowheads="1"/>
                </p:cNvSpPr>
                <p:nvPr/>
              </p:nvSpPr>
              <p:spPr bwMode="auto">
                <a:xfrm>
                  <a:off x="5580" y="603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1</a:t>
                  </a:r>
                  <a:endParaRPr kumimoji="0" lang="el-GR" sz="1800" b="0" i="0" u="none" strike="noStrike" cap="none" normalizeH="0" baseline="0" smtClean="0">
                    <a:ln>
                      <a:noFill/>
                    </a:ln>
                    <a:solidFill>
                      <a:schemeClr val="tx1"/>
                    </a:solidFill>
                    <a:effectLst/>
                    <a:cs typeface="Arial" pitchFamily="34" charset="0"/>
                  </a:endParaRPr>
                </a:p>
              </p:txBody>
            </p:sp>
            <p:sp>
              <p:nvSpPr>
                <p:cNvPr id="17" name="Text Box 15"/>
                <p:cNvSpPr txBox="1">
                  <a:spLocks noChangeArrowheads="1"/>
                </p:cNvSpPr>
                <p:nvPr/>
              </p:nvSpPr>
              <p:spPr bwMode="auto">
                <a:xfrm>
                  <a:off x="9180" y="531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2</a:t>
                  </a:r>
                  <a:endParaRPr kumimoji="0" lang="el-GR" sz="1800" b="0" i="0" u="none" strike="noStrike" cap="none" normalizeH="0" baseline="0" smtClean="0">
                    <a:ln>
                      <a:noFill/>
                    </a:ln>
                    <a:solidFill>
                      <a:schemeClr val="tx1"/>
                    </a:solidFill>
                    <a:effectLst/>
                    <a:cs typeface="Arial" pitchFamily="34" charset="0"/>
                  </a:endParaRPr>
                </a:p>
              </p:txBody>
            </p:sp>
            <p:sp>
              <p:nvSpPr>
                <p:cNvPr id="18" name="Text Box 16"/>
                <p:cNvSpPr txBox="1">
                  <a:spLocks noChangeArrowheads="1"/>
                </p:cNvSpPr>
                <p:nvPr/>
              </p:nvSpPr>
              <p:spPr bwMode="auto">
                <a:xfrm>
                  <a:off x="4680" y="423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2</a:t>
                  </a:r>
                  <a:endParaRPr kumimoji="0" lang="el-GR" sz="1800" b="0" i="0" u="none" strike="noStrike" cap="none" normalizeH="0" baseline="0" smtClean="0">
                    <a:ln>
                      <a:noFill/>
                    </a:ln>
                    <a:solidFill>
                      <a:schemeClr val="tx1"/>
                    </a:solidFill>
                    <a:effectLst/>
                    <a:cs typeface="Arial" pitchFamily="34" charset="0"/>
                  </a:endParaRPr>
                </a:p>
              </p:txBody>
            </p:sp>
            <p:sp>
              <p:nvSpPr>
                <p:cNvPr id="19" name="Text Box 17"/>
                <p:cNvSpPr txBox="1">
                  <a:spLocks noChangeArrowheads="1"/>
                </p:cNvSpPr>
                <p:nvPr/>
              </p:nvSpPr>
              <p:spPr bwMode="auto">
                <a:xfrm>
                  <a:off x="9000" y="27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6</a:t>
                  </a:r>
                  <a:endParaRPr kumimoji="0" lang="el-GR" sz="1800" b="0" i="0" u="none" strike="noStrike" cap="none" normalizeH="0" baseline="0" smtClean="0">
                    <a:ln>
                      <a:noFill/>
                    </a:ln>
                    <a:solidFill>
                      <a:schemeClr val="tx1"/>
                    </a:solidFill>
                    <a:effectLst/>
                    <a:cs typeface="Arial" pitchFamily="34" charset="0"/>
                  </a:endParaRPr>
                </a:p>
              </p:txBody>
            </p:sp>
            <p:sp>
              <p:nvSpPr>
                <p:cNvPr id="20" name="Text Box 18"/>
                <p:cNvSpPr txBox="1">
                  <a:spLocks noChangeArrowheads="1"/>
                </p:cNvSpPr>
                <p:nvPr/>
              </p:nvSpPr>
              <p:spPr bwMode="auto">
                <a:xfrm>
                  <a:off x="9180" y="477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3</a:t>
                  </a:r>
                  <a:endParaRPr kumimoji="0" lang="el-GR" sz="1800" b="0" i="0" u="none" strike="noStrike" cap="none" normalizeH="0" baseline="0" smtClean="0">
                    <a:ln>
                      <a:noFill/>
                    </a:ln>
                    <a:solidFill>
                      <a:schemeClr val="tx1"/>
                    </a:solidFill>
                    <a:effectLst/>
                    <a:cs typeface="Arial" pitchFamily="34" charset="0"/>
                  </a:endParaRPr>
                </a:p>
              </p:txBody>
            </p:sp>
            <p:sp>
              <p:nvSpPr>
                <p:cNvPr id="21" name="Text Box 19"/>
                <p:cNvSpPr txBox="1">
                  <a:spLocks noChangeArrowheads="1"/>
                </p:cNvSpPr>
                <p:nvPr/>
              </p:nvSpPr>
              <p:spPr bwMode="auto">
                <a:xfrm>
                  <a:off x="6480" y="243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4</a:t>
                  </a:r>
                  <a:endParaRPr kumimoji="0" lang="el-GR" sz="1800" b="0" i="0" u="none" strike="noStrike" cap="none" normalizeH="0" baseline="0" smtClean="0">
                    <a:ln>
                      <a:noFill/>
                    </a:ln>
                    <a:solidFill>
                      <a:schemeClr val="tx1"/>
                    </a:solidFill>
                    <a:effectLst/>
                    <a:cs typeface="Arial" pitchFamily="34" charset="0"/>
                  </a:endParaRPr>
                </a:p>
              </p:txBody>
            </p:sp>
            <p:sp>
              <p:nvSpPr>
                <p:cNvPr id="22" name="Line 20"/>
                <p:cNvSpPr>
                  <a:spLocks noChangeShapeType="1"/>
                </p:cNvSpPr>
                <p:nvPr/>
              </p:nvSpPr>
              <p:spPr bwMode="auto">
                <a:xfrm>
                  <a:off x="4860" y="3696"/>
                  <a:ext cx="12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3" name="Line 21"/>
                <p:cNvSpPr>
                  <a:spLocks noChangeShapeType="1"/>
                </p:cNvSpPr>
                <p:nvPr/>
              </p:nvSpPr>
              <p:spPr bwMode="auto">
                <a:xfrm flipV="1">
                  <a:off x="5760" y="4416"/>
                  <a:ext cx="10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4" name="Text Box 22"/>
                <p:cNvSpPr txBox="1">
                  <a:spLocks noChangeArrowheads="1"/>
                </p:cNvSpPr>
                <p:nvPr/>
              </p:nvSpPr>
              <p:spPr bwMode="auto">
                <a:xfrm>
                  <a:off x="4500" y="351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5</a:t>
                  </a:r>
                  <a:endParaRPr kumimoji="0" lang="el-GR" sz="1800" b="0" i="0" u="none" strike="noStrike" cap="none" normalizeH="0" baseline="0" smtClean="0">
                    <a:ln>
                      <a:noFill/>
                    </a:ln>
                    <a:solidFill>
                      <a:schemeClr val="tx1"/>
                    </a:solidFill>
                    <a:effectLst/>
                    <a:cs typeface="Arial" pitchFamily="34" charset="0"/>
                  </a:endParaRPr>
                </a:p>
              </p:txBody>
            </p:sp>
            <p:sp>
              <p:nvSpPr>
                <p:cNvPr id="25" name="Text Box 23"/>
                <p:cNvSpPr txBox="1">
                  <a:spLocks noChangeArrowheads="1"/>
                </p:cNvSpPr>
                <p:nvPr/>
              </p:nvSpPr>
              <p:spPr bwMode="auto">
                <a:xfrm>
                  <a:off x="5400" y="4596"/>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5</a:t>
                  </a:r>
                  <a:endParaRPr kumimoji="0" lang="el-GR" sz="1800" b="0" i="0" u="none" strike="noStrike" cap="none" normalizeH="0" baseline="0" smtClean="0">
                    <a:ln>
                      <a:noFill/>
                    </a:ln>
                    <a:solidFill>
                      <a:schemeClr val="tx1"/>
                    </a:solidFill>
                    <a:effectLst/>
                    <a:cs typeface="Arial" pitchFamily="34" charset="0"/>
                  </a:endParaRPr>
                </a:p>
              </p:txBody>
            </p:sp>
          </p:grpSp>
        </p:grpSp>
      </p:grpSp>
      <p:sp>
        <p:nvSpPr>
          <p:cNvPr id="26" name="25 - Ορθογώνιο"/>
          <p:cNvSpPr/>
          <p:nvPr/>
        </p:nvSpPr>
        <p:spPr>
          <a:xfrm>
            <a:off x="5803251" y="507575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7" name="26 - Ορθογώνιο"/>
          <p:cNvSpPr/>
          <p:nvPr/>
        </p:nvSpPr>
        <p:spPr>
          <a:xfrm>
            <a:off x="6351373" y="5640102"/>
            <a:ext cx="5090984" cy="369332"/>
          </a:xfrm>
          <a:prstGeom prst="rect">
            <a:avLst/>
          </a:prstGeom>
        </p:spPr>
        <p:txBody>
          <a:bodyPr wrap="square">
            <a:spAutoFit/>
          </a:bodyPr>
          <a:lstStyle/>
          <a:p>
            <a:pPr algn="ctr"/>
            <a:r>
              <a:rPr lang="el-GR" dirty="0" smtClean="0"/>
              <a:t>Μηχανή δημιουργίας </a:t>
            </a:r>
            <a:r>
              <a:rPr lang="el-GR" dirty="0" err="1" smtClean="0"/>
              <a:t>μόρσων</a:t>
            </a:r>
            <a:r>
              <a:rPr lang="el-GR" dirty="0" smtClean="0"/>
              <a:t> (</a:t>
            </a:r>
            <a:r>
              <a:rPr lang="el-GR" dirty="0" err="1" smtClean="0"/>
              <a:t>ξεμορσαρίστρα</a:t>
            </a:r>
            <a:r>
              <a:rPr lang="el-GR" dirty="0" smtClean="0"/>
              <a:t>)</a:t>
            </a:r>
            <a:endParaRPr lang="el-GR" dirty="0"/>
          </a:p>
        </p:txBody>
      </p:sp>
      <p:sp>
        <p:nvSpPr>
          <p:cNvPr id="28"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Δημιουργία προεξοχών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μόρσων</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με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ξεμορσαρίστρα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29" name="Straight Connector 65"/>
          <p:cNvCxnSpPr/>
          <p:nvPr/>
        </p:nvCxnSpPr>
        <p:spPr>
          <a:xfrm flipV="1">
            <a:off x="2386940" y="760021"/>
            <a:ext cx="7232073"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0" name="29 - Ορθογώνιο"/>
          <p:cNvSpPr/>
          <p:nvPr/>
        </p:nvSpPr>
        <p:spPr>
          <a:xfrm>
            <a:off x="556054" y="1543215"/>
            <a:ext cx="4584357" cy="2585323"/>
          </a:xfrm>
          <a:prstGeom prst="rect">
            <a:avLst/>
          </a:prstGeom>
        </p:spPr>
        <p:txBody>
          <a:bodyPr wrap="square">
            <a:spAutoFit/>
          </a:bodyPr>
          <a:lstStyle/>
          <a:p>
            <a:pPr algn="just"/>
            <a:r>
              <a:rPr lang="el-GR" dirty="0" smtClean="0"/>
              <a:t>Το βασικό κοπτικό εργαλείο της </a:t>
            </a:r>
            <a:r>
              <a:rPr lang="el-GR" dirty="0" err="1" smtClean="0"/>
              <a:t>ξεμορσαρίστρας</a:t>
            </a:r>
            <a:r>
              <a:rPr lang="el-GR" dirty="0" smtClean="0"/>
              <a:t> είναι μια σύνθετη κεφαλή προσαρμοσμένη σε οριζόντιο άξονα.</a:t>
            </a:r>
            <a:endParaRPr lang="en-GB" dirty="0" smtClean="0"/>
          </a:p>
          <a:p>
            <a:pPr algn="just"/>
            <a:endParaRPr lang="el-GR" dirty="0" smtClean="0"/>
          </a:p>
          <a:p>
            <a:pPr algn="just"/>
            <a:r>
              <a:rPr lang="el-GR" dirty="0" smtClean="0"/>
              <a:t>Η σύνθετη κεφαλή πραγματοποιεί σε κατακόρυφο επίπεδο δυο κινήσεις: μια περιστροφική περί τον άξονά της και μια σε τροχιά έλλειψης ή κύκλου, ανάλογα με το σχήμα του </a:t>
            </a:r>
            <a:r>
              <a:rPr lang="el-GR" dirty="0" err="1" smtClean="0"/>
              <a:t>μόρσου</a:t>
            </a:r>
            <a:r>
              <a:rPr lang="el-GR" dirty="0" smtClean="0"/>
              <a:t>.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rotWithShape="1">
          <a:blip r:embed="rId3" cstate="print">
            <a:extLst>
              <a:ext uri="{28A0092B-C50C-407E-A947-70E740481C1C}">
                <a14:useLocalDpi xmlns:a14="http://schemas.microsoft.com/office/drawing/2010/main" xmlns="" val="0"/>
              </a:ext>
            </a:extLst>
          </a:blip>
          <a:srcRect l="35310" t="17505" r="23195" b="8651"/>
          <a:stretch/>
        </p:blipFill>
        <p:spPr bwMode="auto">
          <a:xfrm>
            <a:off x="7489413" y="1500169"/>
            <a:ext cx="3236252" cy="4196296"/>
          </a:xfrm>
          <a:prstGeom prst="rect">
            <a:avLst/>
          </a:prstGeom>
          <a:ln>
            <a:noFill/>
          </a:ln>
          <a:extLst>
            <a:ext uri="{53640926-AAD7-44D8-BBD7-CCE9431645EC}">
              <a14:shadowObscured xmlns:a14="http://schemas.microsoft.com/office/drawing/2010/main" xmlns=""/>
            </a:ext>
          </a:extLst>
        </p:spPr>
      </p:pic>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Δημιουργία προεξοχών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μόρσων</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με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ξεμορσαρίστρα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2386940" y="760021"/>
            <a:ext cx="7232073"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974467"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6" name="5 - Ορθογώνιο"/>
          <p:cNvSpPr/>
          <p:nvPr/>
        </p:nvSpPr>
        <p:spPr>
          <a:xfrm>
            <a:off x="366584" y="1750704"/>
            <a:ext cx="6244281" cy="1200329"/>
          </a:xfrm>
          <a:prstGeom prst="rect">
            <a:avLst/>
          </a:prstGeom>
        </p:spPr>
        <p:txBody>
          <a:bodyPr wrap="square">
            <a:spAutoFit/>
          </a:bodyPr>
          <a:lstStyle/>
          <a:p>
            <a:pPr algn="just"/>
            <a:r>
              <a:rPr lang="el-GR" dirty="0" smtClean="0"/>
              <a:t>Οι ρυθμίσεις στην απλή </a:t>
            </a:r>
            <a:r>
              <a:rPr lang="el-GR" dirty="0" err="1" smtClean="0"/>
              <a:t>ξεμορσαρίστρα</a:t>
            </a:r>
            <a:r>
              <a:rPr lang="el-GR" dirty="0" smtClean="0"/>
              <a:t> (επιπλοποιείου) πραγματοποιούνται με το χέρι. Η </a:t>
            </a:r>
            <a:r>
              <a:rPr lang="el-GR" dirty="0" err="1" smtClean="0"/>
              <a:t>ξεμορσαρίστρα</a:t>
            </a:r>
            <a:r>
              <a:rPr lang="el-GR" dirty="0" smtClean="0"/>
              <a:t> έχει τη δυνατότητα να παράγει (ανάλογα με τις ρυθμίσεις) μια μεγάλη γκάμα </a:t>
            </a:r>
            <a:r>
              <a:rPr lang="el-GR" dirty="0" err="1" smtClean="0"/>
              <a:t>μόρσων</a:t>
            </a:r>
            <a:r>
              <a:rPr lang="el-GR" dirty="0" smtClean="0"/>
              <a:t>.</a:t>
            </a:r>
          </a:p>
        </p:txBody>
      </p:sp>
      <p:pic>
        <p:nvPicPr>
          <p:cNvPr id="6145" name="Picture 1" descr="ddd"/>
          <p:cNvPicPr>
            <a:picLocks noChangeAspect="1" noChangeArrowheads="1"/>
          </p:cNvPicPr>
          <p:nvPr/>
        </p:nvPicPr>
        <p:blipFill>
          <a:blip r:embed="rId4" cstate="print"/>
          <a:srcRect t="15903"/>
          <a:stretch>
            <a:fillRect/>
          </a:stretch>
        </p:blipFill>
        <p:spPr bwMode="auto">
          <a:xfrm>
            <a:off x="1421026" y="3336324"/>
            <a:ext cx="3855308" cy="2548459"/>
          </a:xfrm>
          <a:prstGeom prst="rect">
            <a:avLst/>
          </a:prstGeom>
          <a:noFill/>
          <a:ln w="9525">
            <a:noFill/>
            <a:miter lim="800000"/>
            <a:headEnd/>
            <a:tailEnd/>
          </a:ln>
        </p:spPr>
      </p:pic>
      <p:sp>
        <p:nvSpPr>
          <p:cNvPr id="8" name="7 - Ορθογώνιο"/>
          <p:cNvSpPr/>
          <p:nvPr/>
        </p:nvSpPr>
        <p:spPr>
          <a:xfrm>
            <a:off x="7459057" y="569359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9" name="8 - Ορθογώνιο"/>
          <p:cNvSpPr/>
          <p:nvPr/>
        </p:nvSpPr>
        <p:spPr>
          <a:xfrm>
            <a:off x="1379533" y="5878948"/>
            <a:ext cx="1165832" cy="307777"/>
          </a:xfrm>
          <a:prstGeom prst="rect">
            <a:avLst/>
          </a:prstGeom>
        </p:spPr>
        <p:txBody>
          <a:bodyPr wrap="none">
            <a:spAutoFit/>
          </a:bodyPr>
          <a:lstStyle/>
          <a:p>
            <a:r>
              <a:rPr lang="el-GR" sz="1400" dirty="0" smtClean="0"/>
              <a:t>ΠΗΓΗ: </a:t>
            </a:r>
            <a:r>
              <a:rPr lang="en-US" sz="1400" dirty="0" smtClean="0"/>
              <a:t>BACCI</a:t>
            </a:r>
            <a:r>
              <a:rPr lang="el-GR" sz="1400" dirty="0" smtClean="0"/>
              <a:t>.</a:t>
            </a:r>
            <a:endParaRPr lang="el-GR" sz="1400" dirty="0"/>
          </a:p>
        </p:txBody>
      </p:sp>
      <p:sp>
        <p:nvSpPr>
          <p:cNvPr id="10" name="9 - Ορθογώνιο"/>
          <p:cNvSpPr/>
          <p:nvPr/>
        </p:nvSpPr>
        <p:spPr>
          <a:xfrm>
            <a:off x="7364627" y="6010805"/>
            <a:ext cx="3595816" cy="646331"/>
          </a:xfrm>
          <a:prstGeom prst="rect">
            <a:avLst/>
          </a:prstGeom>
        </p:spPr>
        <p:txBody>
          <a:bodyPr wrap="square">
            <a:spAutoFit/>
          </a:bodyPr>
          <a:lstStyle/>
          <a:p>
            <a:pPr algn="ctr"/>
            <a:r>
              <a:rPr lang="el-GR" dirty="0" smtClean="0"/>
              <a:t>Δημιουργία </a:t>
            </a:r>
            <a:r>
              <a:rPr lang="el-GR" dirty="0" err="1" smtClean="0"/>
              <a:t>μόρσου</a:t>
            </a:r>
            <a:r>
              <a:rPr lang="el-GR" dirty="0" smtClean="0"/>
              <a:t> με </a:t>
            </a:r>
            <a:r>
              <a:rPr lang="el-GR" dirty="0" err="1" smtClean="0"/>
              <a:t>ξεμορσαρίστρα</a:t>
            </a:r>
            <a:endParaRPr lang="el-GR" dirty="0"/>
          </a:p>
        </p:txBody>
      </p:sp>
      <p:sp>
        <p:nvSpPr>
          <p:cNvPr id="11" name="10 - Ορθογώνιο"/>
          <p:cNvSpPr/>
          <p:nvPr/>
        </p:nvSpPr>
        <p:spPr>
          <a:xfrm>
            <a:off x="1890583" y="6236383"/>
            <a:ext cx="3299254" cy="369332"/>
          </a:xfrm>
          <a:prstGeom prst="rect">
            <a:avLst/>
          </a:prstGeom>
        </p:spPr>
        <p:txBody>
          <a:bodyPr wrap="square">
            <a:spAutoFit/>
          </a:bodyPr>
          <a:lstStyle/>
          <a:p>
            <a:pPr algn="ctr"/>
            <a:r>
              <a:rPr lang="el-GR" dirty="0" smtClean="0"/>
              <a:t>Διάφορες μορφές </a:t>
            </a:r>
            <a:r>
              <a:rPr lang="el-GR" dirty="0" err="1" smtClean="0"/>
              <a:t>μόρσων</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DSC00600"/>
          <p:cNvPicPr>
            <a:picLocks noChangeAspect="1" noChangeArrowheads="1"/>
          </p:cNvPicPr>
          <p:nvPr/>
        </p:nvPicPr>
        <p:blipFill>
          <a:blip r:embed="rId3" cstate="print"/>
          <a:srcRect l="5307" t="2752" r="2998" b="5651"/>
          <a:stretch>
            <a:fillRect/>
          </a:stretch>
        </p:blipFill>
        <p:spPr bwMode="auto">
          <a:xfrm>
            <a:off x="7414054" y="2545492"/>
            <a:ext cx="3842951" cy="2879124"/>
          </a:xfrm>
          <a:prstGeom prst="rect">
            <a:avLst/>
          </a:prstGeom>
          <a:noFill/>
          <a:ln w="9525">
            <a:solidFill>
              <a:schemeClr val="tx1"/>
            </a:solidFill>
            <a:miter lim="800000"/>
            <a:headEnd/>
            <a:tailEnd/>
          </a:ln>
        </p:spPr>
      </p:pic>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Δημιουργία προεξοχών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μόρσων</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με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ξεμορσαρίστρα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2386940" y="760021"/>
            <a:ext cx="7232073"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974467" y="851654"/>
            <a:ext cx="128939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Κοπτικά</a:t>
            </a:r>
            <a:endParaRPr lang="el-GR" sz="2000" i="1" dirty="0" smtClean="0">
              <a:cs typeface="Arial" pitchFamily="34" charset="0"/>
            </a:endParaRPr>
          </a:p>
        </p:txBody>
      </p:sp>
      <p:sp>
        <p:nvSpPr>
          <p:cNvPr id="6" name="5 - Ορθογώνιο"/>
          <p:cNvSpPr/>
          <p:nvPr/>
        </p:nvSpPr>
        <p:spPr>
          <a:xfrm>
            <a:off x="366584" y="1750704"/>
            <a:ext cx="6244281" cy="2308324"/>
          </a:xfrm>
          <a:prstGeom prst="rect">
            <a:avLst/>
          </a:prstGeom>
        </p:spPr>
        <p:txBody>
          <a:bodyPr wrap="square">
            <a:spAutoFit/>
          </a:bodyPr>
          <a:lstStyle/>
          <a:p>
            <a:pPr algn="just"/>
            <a:r>
              <a:rPr lang="el-GR" dirty="0" smtClean="0"/>
              <a:t>Οι σύγχρονες </a:t>
            </a:r>
            <a:r>
              <a:rPr lang="el-GR" dirty="0" err="1" smtClean="0"/>
              <a:t>ξεμορσαρίστρες</a:t>
            </a:r>
            <a:r>
              <a:rPr lang="el-GR" dirty="0" smtClean="0"/>
              <a:t> επιπλοποιείου διαθέτουν μία κοπτική κεφαλή, η οποία διαθέτει εναλλασσόμενα (βιδωτά) μαχαίρια. Η κεφαλή αποτελείται από δύο μέρη: το κυρίως στέλεχος και το στεφάνι. Το στεφάνι είναι μετακινούμενο και από την απόστασή του από το άκρο της κεφαλής, ρυθμίζεται το μήκος (βάθος) του </a:t>
            </a:r>
            <a:r>
              <a:rPr lang="el-GR" dirty="0" err="1" smtClean="0"/>
              <a:t>μόρσου</a:t>
            </a:r>
            <a:r>
              <a:rPr lang="el-GR" dirty="0" smtClean="0"/>
              <a:t>.</a:t>
            </a:r>
          </a:p>
          <a:p>
            <a:pPr algn="just"/>
            <a:r>
              <a:rPr lang="el-GR" dirty="0" smtClean="0"/>
              <a:t>Η ύπαρξη πολλών μαχαιριών, εγγυάται την άριστη ποιότητα κατεργασίας. </a:t>
            </a:r>
          </a:p>
        </p:txBody>
      </p:sp>
      <p:sp>
        <p:nvSpPr>
          <p:cNvPr id="7" name="6 - Ορθογώνιο"/>
          <p:cNvSpPr/>
          <p:nvPr/>
        </p:nvSpPr>
        <p:spPr>
          <a:xfrm>
            <a:off x="7310776" y="538467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8" name="7 - Ορθογώνιο"/>
          <p:cNvSpPr/>
          <p:nvPr/>
        </p:nvSpPr>
        <p:spPr>
          <a:xfrm>
            <a:off x="7438767" y="5837810"/>
            <a:ext cx="3941806" cy="646331"/>
          </a:xfrm>
          <a:prstGeom prst="rect">
            <a:avLst/>
          </a:prstGeom>
        </p:spPr>
        <p:txBody>
          <a:bodyPr wrap="square">
            <a:spAutoFit/>
          </a:bodyPr>
          <a:lstStyle/>
          <a:p>
            <a:pPr algn="ctr"/>
            <a:r>
              <a:rPr lang="el-GR" dirty="0" smtClean="0"/>
              <a:t>Κλασική κοπτική κεφαλή </a:t>
            </a:r>
            <a:r>
              <a:rPr lang="el-GR" dirty="0" err="1" smtClean="0"/>
              <a:t>ξεμοσραρίστρας</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5333</TotalTime>
  <Words>566</Words>
  <Application>Microsoft Office PowerPoint</Application>
  <PresentationFormat>Προσαρμογή</PresentationFormat>
  <Paragraphs>55</Paragraphs>
  <Slides>5</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Office Theme</vt:lpstr>
      <vt:lpstr>Διαφάνεια 1</vt:lpstr>
      <vt:lpstr>Διαφάνεια 2</vt:lpstr>
      <vt:lpstr>Διαφάνεια 3</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600</cp:revision>
  <dcterms:created xsi:type="dcterms:W3CDTF">2016-11-15T19:58:49Z</dcterms:created>
  <dcterms:modified xsi:type="dcterms:W3CDTF">2017-01-30T21:01:36Z</dcterms:modified>
</cp:coreProperties>
</file>