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8" r:id="rId1"/>
  </p:sldMasterIdLst>
  <p:notesMasterIdLst>
    <p:notesMasterId r:id="rId27"/>
  </p:notesMasterIdLst>
  <p:sldIdLst>
    <p:sldId id="257" r:id="rId2"/>
    <p:sldId id="258" r:id="rId3"/>
    <p:sldId id="383" r:id="rId4"/>
    <p:sldId id="384" r:id="rId5"/>
    <p:sldId id="385" r:id="rId6"/>
    <p:sldId id="399" r:id="rId7"/>
    <p:sldId id="387" r:id="rId8"/>
    <p:sldId id="407" r:id="rId9"/>
    <p:sldId id="388" r:id="rId10"/>
    <p:sldId id="389" r:id="rId11"/>
    <p:sldId id="408" r:id="rId12"/>
    <p:sldId id="409" r:id="rId13"/>
    <p:sldId id="403" r:id="rId14"/>
    <p:sldId id="404" r:id="rId15"/>
    <p:sldId id="405" r:id="rId16"/>
    <p:sldId id="391" r:id="rId17"/>
    <p:sldId id="392" r:id="rId18"/>
    <p:sldId id="393" r:id="rId19"/>
    <p:sldId id="394" r:id="rId20"/>
    <p:sldId id="395" r:id="rId21"/>
    <p:sldId id="396" r:id="rId22"/>
    <p:sldId id="283" r:id="rId23"/>
    <p:sldId id="406" r:id="rId24"/>
    <p:sldId id="381" r:id="rId25"/>
    <p:sldId id="38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080AF1-1A58-4858-9D24-EDFD394E043F}" v="3" dt="2025-03-19T11:32:36.1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87" autoAdjust="0"/>
    <p:restoredTop sz="86507" autoAdjust="0"/>
  </p:normalViewPr>
  <p:slideViewPr>
    <p:cSldViewPr snapToGrid="0">
      <p:cViewPr varScale="1">
        <p:scale>
          <a:sx n="54" d="100"/>
          <a:sy n="54" d="100"/>
        </p:scale>
        <p:origin x="888" y="60"/>
      </p:cViewPr>
      <p:guideLst/>
    </p:cSldViewPr>
  </p:slideViewPr>
  <p:outlineViewPr>
    <p:cViewPr>
      <p:scale>
        <a:sx n="33" d="100"/>
        <a:sy n="33" d="100"/>
      </p:scale>
      <p:origin x="0" y="-1913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SANDRA MARIA" userId="9a271db7-70cf-4abd-b06d-79a2ed896ded" providerId="ADAL" clId="{CD00F04F-28F2-48E3-918E-8C2EF8B9B828}"/>
    <pc:docChg chg="undo custSel addSld delSld modSld sldOrd">
      <pc:chgData name="CHASANDRA MARIA" userId="9a271db7-70cf-4abd-b06d-79a2ed896ded" providerId="ADAL" clId="{CD00F04F-28F2-48E3-918E-8C2EF8B9B828}" dt="2024-03-08T16:06:56.434" v="4382" actId="20577"/>
      <pc:docMkLst>
        <pc:docMk/>
      </pc:docMkLst>
      <pc:sldChg chg="modSp">
        <pc:chgData name="CHASANDRA MARIA" userId="9a271db7-70cf-4abd-b06d-79a2ed896ded" providerId="ADAL" clId="{CD00F04F-28F2-48E3-918E-8C2EF8B9B828}" dt="2024-03-05T10:14:01.692" v="63" actId="113"/>
        <pc:sldMkLst>
          <pc:docMk/>
          <pc:sldMk cId="3489372880" sldId="257"/>
        </pc:sldMkLst>
      </pc:sldChg>
      <pc:sldChg chg="modSp">
        <pc:chgData name="CHASANDRA MARIA" userId="9a271db7-70cf-4abd-b06d-79a2ed896ded" providerId="ADAL" clId="{CD00F04F-28F2-48E3-918E-8C2EF8B9B828}" dt="2024-03-06T16:05:20.024" v="4311" actId="20577"/>
        <pc:sldMkLst>
          <pc:docMk/>
          <pc:sldMk cId="2844987041" sldId="258"/>
        </pc:sldMkLst>
      </pc:sldChg>
      <pc:sldChg chg="modSp">
        <pc:chgData name="CHASANDRA MARIA" userId="9a271db7-70cf-4abd-b06d-79a2ed896ded" providerId="ADAL" clId="{CD00F04F-28F2-48E3-918E-8C2EF8B9B828}" dt="2024-03-06T16:02:32.946" v="4296" actId="6549"/>
        <pc:sldMkLst>
          <pc:docMk/>
          <pc:sldMk cId="815248996" sldId="283"/>
        </pc:sldMkLst>
      </pc:sldChg>
      <pc:sldChg chg="addSp delSp modSp modNotesTx">
        <pc:chgData name="CHASANDRA MARIA" userId="9a271db7-70cf-4abd-b06d-79a2ed896ded" providerId="ADAL" clId="{CD00F04F-28F2-48E3-918E-8C2EF8B9B828}" dt="2024-03-08T16:06:56.434" v="4382" actId="20577"/>
        <pc:sldMkLst>
          <pc:docMk/>
          <pc:sldMk cId="15666245" sldId="381"/>
        </pc:sldMkLst>
      </pc:sldChg>
      <pc:sldChg chg="modSp">
        <pc:chgData name="CHASANDRA MARIA" userId="9a271db7-70cf-4abd-b06d-79a2ed896ded" providerId="ADAL" clId="{CD00F04F-28F2-48E3-918E-8C2EF8B9B828}" dt="2024-03-05T10:13:51.512" v="61"/>
        <pc:sldMkLst>
          <pc:docMk/>
          <pc:sldMk cId="630246344" sldId="382"/>
        </pc:sldMkLst>
      </pc:sldChg>
      <pc:sldChg chg="modSp add">
        <pc:chgData name="CHASANDRA MARIA" userId="9a271db7-70cf-4abd-b06d-79a2ed896ded" providerId="ADAL" clId="{CD00F04F-28F2-48E3-918E-8C2EF8B9B828}" dt="2024-03-06T16:06:17.535" v="4315" actId="948"/>
        <pc:sldMkLst>
          <pc:docMk/>
          <pc:sldMk cId="3920595011" sldId="383"/>
        </pc:sldMkLst>
      </pc:sldChg>
      <pc:sldChg chg="modSp add">
        <pc:chgData name="CHASANDRA MARIA" userId="9a271db7-70cf-4abd-b06d-79a2ed896ded" providerId="ADAL" clId="{CD00F04F-28F2-48E3-918E-8C2EF8B9B828}" dt="2024-03-05T10:23:16.183" v="89" actId="6549"/>
        <pc:sldMkLst>
          <pc:docMk/>
          <pc:sldMk cId="1159031688" sldId="384"/>
        </pc:sldMkLst>
      </pc:sldChg>
      <pc:sldChg chg="modSp add">
        <pc:chgData name="CHASANDRA MARIA" userId="9a271db7-70cf-4abd-b06d-79a2ed896ded" providerId="ADAL" clId="{CD00F04F-28F2-48E3-918E-8C2EF8B9B828}" dt="2024-03-06T15:56:16.400" v="3828" actId="27636"/>
        <pc:sldMkLst>
          <pc:docMk/>
          <pc:sldMk cId="3449024198" sldId="385"/>
        </pc:sldMkLst>
      </pc:sldChg>
      <pc:sldChg chg="modSp add">
        <pc:chgData name="CHASANDRA MARIA" userId="9a271db7-70cf-4abd-b06d-79a2ed896ded" providerId="ADAL" clId="{CD00F04F-28F2-48E3-918E-8C2EF8B9B828}" dt="2024-03-06T09:37:24.071" v="2569" actId="6549"/>
        <pc:sldMkLst>
          <pc:docMk/>
          <pc:sldMk cId="248753500" sldId="387"/>
        </pc:sldMkLst>
      </pc:sldChg>
      <pc:sldChg chg="addSp delSp modSp add">
        <pc:chgData name="CHASANDRA MARIA" userId="9a271db7-70cf-4abd-b06d-79a2ed896ded" providerId="ADAL" clId="{CD00F04F-28F2-48E3-918E-8C2EF8B9B828}" dt="2024-03-06T15:45:53.752" v="3686" actId="478"/>
        <pc:sldMkLst>
          <pc:docMk/>
          <pc:sldMk cId="971903387" sldId="388"/>
        </pc:sldMkLst>
      </pc:sldChg>
      <pc:sldChg chg="addSp delSp modSp add">
        <pc:chgData name="CHASANDRA MARIA" userId="9a271db7-70cf-4abd-b06d-79a2ed896ded" providerId="ADAL" clId="{CD00F04F-28F2-48E3-918E-8C2EF8B9B828}" dt="2024-03-06T15:22:30.062" v="2918" actId="14100"/>
        <pc:sldMkLst>
          <pc:docMk/>
          <pc:sldMk cId="2684975876" sldId="389"/>
        </pc:sldMkLst>
      </pc:sldChg>
      <pc:sldChg chg="modSp add">
        <pc:chgData name="CHASANDRA MARIA" userId="9a271db7-70cf-4abd-b06d-79a2ed896ded" providerId="ADAL" clId="{CD00F04F-28F2-48E3-918E-8C2EF8B9B828}" dt="2024-03-06T15:14:37.113" v="2802" actId="122"/>
        <pc:sldMkLst>
          <pc:docMk/>
          <pc:sldMk cId="163864840" sldId="391"/>
        </pc:sldMkLst>
      </pc:sldChg>
      <pc:sldChg chg="modSp add">
        <pc:chgData name="CHASANDRA MARIA" userId="9a271db7-70cf-4abd-b06d-79a2ed896ded" providerId="ADAL" clId="{CD00F04F-28F2-48E3-918E-8C2EF8B9B828}" dt="2024-03-06T09:23:22.808" v="2347" actId="404"/>
        <pc:sldMkLst>
          <pc:docMk/>
          <pc:sldMk cId="4073547274" sldId="392"/>
        </pc:sldMkLst>
      </pc:sldChg>
      <pc:sldChg chg="modSp add">
        <pc:chgData name="CHASANDRA MARIA" userId="9a271db7-70cf-4abd-b06d-79a2ed896ded" providerId="ADAL" clId="{CD00F04F-28F2-48E3-918E-8C2EF8B9B828}" dt="2024-03-06T09:23:33.060" v="2350" actId="404"/>
        <pc:sldMkLst>
          <pc:docMk/>
          <pc:sldMk cId="753771857" sldId="393"/>
        </pc:sldMkLst>
      </pc:sldChg>
      <pc:sldChg chg="addSp modSp add">
        <pc:chgData name="CHASANDRA MARIA" userId="9a271db7-70cf-4abd-b06d-79a2ed896ded" providerId="ADAL" clId="{CD00F04F-28F2-48E3-918E-8C2EF8B9B828}" dt="2024-03-06T09:23:41.635" v="2351"/>
        <pc:sldMkLst>
          <pc:docMk/>
          <pc:sldMk cId="3228381790" sldId="394"/>
        </pc:sldMkLst>
      </pc:sldChg>
      <pc:sldChg chg="addSp modSp add">
        <pc:chgData name="CHASANDRA MARIA" userId="9a271db7-70cf-4abd-b06d-79a2ed896ded" providerId="ADAL" clId="{CD00F04F-28F2-48E3-918E-8C2EF8B9B828}" dt="2024-03-06T16:12:36.544" v="4320" actId="20577"/>
        <pc:sldMkLst>
          <pc:docMk/>
          <pc:sldMk cId="245843066" sldId="395"/>
        </pc:sldMkLst>
      </pc:sldChg>
      <pc:sldChg chg="addSp modSp add">
        <pc:chgData name="CHASANDRA MARIA" userId="9a271db7-70cf-4abd-b06d-79a2ed896ded" providerId="ADAL" clId="{CD00F04F-28F2-48E3-918E-8C2EF8B9B828}" dt="2024-03-06T16:14:00.305" v="4359" actId="6549"/>
        <pc:sldMkLst>
          <pc:docMk/>
          <pc:sldMk cId="3437131430" sldId="396"/>
        </pc:sldMkLst>
      </pc:sldChg>
      <pc:sldChg chg="modSp add">
        <pc:chgData name="CHASANDRA MARIA" userId="9a271db7-70cf-4abd-b06d-79a2ed896ded" providerId="ADAL" clId="{CD00F04F-28F2-48E3-918E-8C2EF8B9B828}" dt="2024-03-06T09:34:30.290" v="2454"/>
        <pc:sldMkLst>
          <pc:docMk/>
          <pc:sldMk cId="2757396605" sldId="399"/>
        </pc:sldMkLst>
      </pc:sldChg>
      <pc:sldChg chg="modSp add ord">
        <pc:chgData name="CHASANDRA MARIA" userId="9a271db7-70cf-4abd-b06d-79a2ed896ded" providerId="ADAL" clId="{CD00F04F-28F2-48E3-918E-8C2EF8B9B828}" dt="2024-03-06T15:43:30.967" v="3684" actId="27636"/>
        <pc:sldMkLst>
          <pc:docMk/>
          <pc:sldMk cId="2446467397" sldId="403"/>
        </pc:sldMkLst>
      </pc:sldChg>
      <pc:sldChg chg="modSp add">
        <pc:chgData name="CHASANDRA MARIA" userId="9a271db7-70cf-4abd-b06d-79a2ed896ded" providerId="ADAL" clId="{CD00F04F-28F2-48E3-918E-8C2EF8B9B828}" dt="2024-03-06T15:54:42.232" v="3817" actId="113"/>
        <pc:sldMkLst>
          <pc:docMk/>
          <pc:sldMk cId="1766421857" sldId="404"/>
        </pc:sldMkLst>
      </pc:sldChg>
      <pc:sldChg chg="addSp delSp modSp add">
        <pc:chgData name="CHASANDRA MARIA" userId="9a271db7-70cf-4abd-b06d-79a2ed896ded" providerId="ADAL" clId="{CD00F04F-28F2-48E3-918E-8C2EF8B9B828}" dt="2024-03-06T15:36:08.054" v="3286" actId="122"/>
        <pc:sldMkLst>
          <pc:docMk/>
          <pc:sldMk cId="3904581535" sldId="405"/>
        </pc:sldMkLst>
      </pc:sldChg>
      <pc:sldChg chg="addSp delSp modSp add">
        <pc:chgData name="CHASANDRA MARIA" userId="9a271db7-70cf-4abd-b06d-79a2ed896ded" providerId="ADAL" clId="{CD00F04F-28F2-48E3-918E-8C2EF8B9B828}" dt="2024-03-06T15:12:41.822" v="2691" actId="20577"/>
        <pc:sldMkLst>
          <pc:docMk/>
          <pc:sldMk cId="3172538206" sldId="406"/>
        </pc:sldMkLst>
      </pc:sldChg>
      <pc:sldChg chg="modSp add">
        <pc:chgData name="CHASANDRA MARIA" userId="9a271db7-70cf-4abd-b06d-79a2ed896ded" providerId="ADAL" clId="{CD00F04F-28F2-48E3-918E-8C2EF8B9B828}" dt="2024-03-06T15:26:24.600" v="3003"/>
        <pc:sldMkLst>
          <pc:docMk/>
          <pc:sldMk cId="3594474033" sldId="407"/>
        </pc:sldMkLst>
      </pc:sldChg>
      <pc:sldChg chg="modSp add">
        <pc:chgData name="CHASANDRA MARIA" userId="9a271db7-70cf-4abd-b06d-79a2ed896ded" providerId="ADAL" clId="{CD00F04F-28F2-48E3-918E-8C2EF8B9B828}" dt="2024-03-06T15:48:57.041" v="3724" actId="113"/>
        <pc:sldMkLst>
          <pc:docMk/>
          <pc:sldMk cId="475620096" sldId="408"/>
        </pc:sldMkLst>
      </pc:sldChg>
      <pc:sldChg chg="addSp delSp modSp add">
        <pc:chgData name="CHASANDRA MARIA" userId="9a271db7-70cf-4abd-b06d-79a2ed896ded" providerId="ADAL" clId="{CD00F04F-28F2-48E3-918E-8C2EF8B9B828}" dt="2024-03-06T15:51:59.712" v="3761" actId="1076"/>
        <pc:sldMkLst>
          <pc:docMk/>
          <pc:sldMk cId="884233525" sldId="409"/>
        </pc:sldMkLst>
      </pc:sldChg>
    </pc:docChg>
  </pc:docChgLst>
  <pc:docChgLst>
    <pc:chgData name="CHASANDRA MARIA" userId="9a271db7-70cf-4abd-b06d-79a2ed896ded" providerId="ADAL" clId="{367D17C4-DC3E-41C9-A39A-1D82ACA3960D}"/>
    <pc:docChg chg="undo redo custSel addSld delSld modSld">
      <pc:chgData name="CHASANDRA MARIA" userId="9a271db7-70cf-4abd-b06d-79a2ed896ded" providerId="ADAL" clId="{367D17C4-DC3E-41C9-A39A-1D82ACA3960D}" dt="2024-03-01T16:06:53.261" v="2403" actId="20577"/>
      <pc:docMkLst>
        <pc:docMk/>
      </pc:docMkLst>
      <pc:sldChg chg="modSp add">
        <pc:chgData name="CHASANDRA MARIA" userId="9a271db7-70cf-4abd-b06d-79a2ed896ded" providerId="ADAL" clId="{367D17C4-DC3E-41C9-A39A-1D82ACA3960D}" dt="2024-02-27T11:41:31.927" v="77" actId="27636"/>
        <pc:sldMkLst>
          <pc:docMk/>
          <pc:sldMk cId="3489372880" sldId="257"/>
        </pc:sldMkLst>
      </pc:sldChg>
      <pc:sldChg chg="modSp add">
        <pc:chgData name="CHASANDRA MARIA" userId="9a271db7-70cf-4abd-b06d-79a2ed896ded" providerId="ADAL" clId="{367D17C4-DC3E-41C9-A39A-1D82ACA3960D}" dt="2024-02-28T15:29:33.615" v="273" actId="20577"/>
        <pc:sldMkLst>
          <pc:docMk/>
          <pc:sldMk cId="2844987041" sldId="258"/>
        </pc:sldMkLst>
      </pc:sldChg>
      <pc:sldChg chg="modSp add">
        <pc:chgData name="CHASANDRA MARIA" userId="9a271db7-70cf-4abd-b06d-79a2ed896ded" providerId="ADAL" clId="{367D17C4-DC3E-41C9-A39A-1D82ACA3960D}" dt="2024-02-29T08:35:30.125" v="2072" actId="6549"/>
        <pc:sldMkLst>
          <pc:docMk/>
          <pc:sldMk cId="815248996" sldId="283"/>
        </pc:sldMkLst>
      </pc:sldChg>
      <pc:sldChg chg="addSp delSp modSp add modNotesTx">
        <pc:chgData name="CHASANDRA MARIA" userId="9a271db7-70cf-4abd-b06d-79a2ed896ded" providerId="ADAL" clId="{367D17C4-DC3E-41C9-A39A-1D82ACA3960D}" dt="2024-03-01T16:06:53.261" v="2403" actId="20577"/>
        <pc:sldMkLst>
          <pc:docMk/>
          <pc:sldMk cId="15666245" sldId="381"/>
        </pc:sldMkLst>
      </pc:sldChg>
      <pc:sldChg chg="modSp add">
        <pc:chgData name="CHASANDRA MARIA" userId="9a271db7-70cf-4abd-b06d-79a2ed896ded" providerId="ADAL" clId="{367D17C4-DC3E-41C9-A39A-1D82ACA3960D}" dt="2024-02-29T08:39:45.238" v="2077" actId="313"/>
        <pc:sldMkLst>
          <pc:docMk/>
          <pc:sldMk cId="630246344" sldId="382"/>
        </pc:sldMkLst>
      </pc:sldChg>
    </pc:docChg>
  </pc:docChgLst>
  <pc:docChgLst>
    <pc:chgData name="CHASANDRA MARIA" userId="9a271db7-70cf-4abd-b06d-79a2ed896ded" providerId="ADAL" clId="{A6080AF1-1A58-4858-9D24-EDFD394E043F}"/>
    <pc:docChg chg="undo custSel modSld sldOrd">
      <pc:chgData name="CHASANDRA MARIA" userId="9a271db7-70cf-4abd-b06d-79a2ed896ded" providerId="ADAL" clId="{A6080AF1-1A58-4858-9D24-EDFD394E043F}" dt="2025-03-19T11:35:03.741" v="212" actId="122"/>
      <pc:docMkLst>
        <pc:docMk/>
      </pc:docMkLst>
      <pc:sldChg chg="ord">
        <pc:chgData name="CHASANDRA MARIA" userId="9a271db7-70cf-4abd-b06d-79a2ed896ded" providerId="ADAL" clId="{A6080AF1-1A58-4858-9D24-EDFD394E043F}" dt="2025-03-19T11:27:12.903" v="200"/>
        <pc:sldMkLst>
          <pc:docMk/>
          <pc:sldMk cId="815248996" sldId="283"/>
        </pc:sldMkLst>
      </pc:sldChg>
      <pc:sldChg chg="modSp mod">
        <pc:chgData name="CHASANDRA MARIA" userId="9a271db7-70cf-4abd-b06d-79a2ed896ded" providerId="ADAL" clId="{A6080AF1-1A58-4858-9D24-EDFD394E043F}" dt="2025-03-19T11:32:36.141" v="206" actId="27636"/>
        <pc:sldMkLst>
          <pc:docMk/>
          <pc:sldMk cId="15666245" sldId="381"/>
        </pc:sldMkLst>
        <pc:spChg chg="mod">
          <ac:chgData name="CHASANDRA MARIA" userId="9a271db7-70cf-4abd-b06d-79a2ed896ded" providerId="ADAL" clId="{A6080AF1-1A58-4858-9D24-EDFD394E043F}" dt="2025-03-19T11:32:36.141" v="206" actId="27636"/>
          <ac:spMkLst>
            <pc:docMk/>
            <pc:sldMk cId="15666245" sldId="381"/>
            <ac:spMk id="2" creationId="{E8FC35E2-ACC9-4757-B495-0219DD79A25C}"/>
          </ac:spMkLst>
        </pc:spChg>
      </pc:sldChg>
      <pc:sldChg chg="modSp mod">
        <pc:chgData name="CHASANDRA MARIA" userId="9a271db7-70cf-4abd-b06d-79a2ed896ded" providerId="ADAL" clId="{A6080AF1-1A58-4858-9D24-EDFD394E043F}" dt="2025-03-19T11:12:46.114" v="94" actId="113"/>
        <pc:sldMkLst>
          <pc:docMk/>
          <pc:sldMk cId="248753500" sldId="387"/>
        </pc:sldMkLst>
        <pc:spChg chg="mod">
          <ac:chgData name="CHASANDRA MARIA" userId="9a271db7-70cf-4abd-b06d-79a2ed896ded" providerId="ADAL" clId="{A6080AF1-1A58-4858-9D24-EDFD394E043F}" dt="2025-03-19T11:12:46.114" v="94" actId="113"/>
          <ac:spMkLst>
            <pc:docMk/>
            <pc:sldMk cId="248753500" sldId="387"/>
            <ac:spMk id="3" creationId="{FE07073D-CABF-4F1C-982F-7290597290E3}"/>
          </ac:spMkLst>
        </pc:spChg>
      </pc:sldChg>
      <pc:sldChg chg="modSp mod">
        <pc:chgData name="CHASANDRA MARIA" userId="9a271db7-70cf-4abd-b06d-79a2ed896ded" providerId="ADAL" clId="{A6080AF1-1A58-4858-9D24-EDFD394E043F}" dt="2025-03-19T11:14:37.696" v="117" actId="403"/>
        <pc:sldMkLst>
          <pc:docMk/>
          <pc:sldMk cId="2684975876" sldId="389"/>
        </pc:sldMkLst>
        <pc:spChg chg="mod">
          <ac:chgData name="CHASANDRA MARIA" userId="9a271db7-70cf-4abd-b06d-79a2ed896ded" providerId="ADAL" clId="{A6080AF1-1A58-4858-9D24-EDFD394E043F}" dt="2025-03-19T11:14:37.696" v="117" actId="403"/>
          <ac:spMkLst>
            <pc:docMk/>
            <pc:sldMk cId="2684975876" sldId="389"/>
            <ac:spMk id="5" creationId="{080BC010-2D26-4AB0-9FCB-DE4ED7FF1C71}"/>
          </ac:spMkLst>
        </pc:spChg>
      </pc:sldChg>
      <pc:sldChg chg="modSp mod">
        <pc:chgData name="CHASANDRA MARIA" userId="9a271db7-70cf-4abd-b06d-79a2ed896ded" providerId="ADAL" clId="{A6080AF1-1A58-4858-9D24-EDFD394E043F}" dt="2025-03-19T11:24:33.040" v="126" actId="113"/>
        <pc:sldMkLst>
          <pc:docMk/>
          <pc:sldMk cId="163864840" sldId="391"/>
        </pc:sldMkLst>
        <pc:spChg chg="mod">
          <ac:chgData name="CHASANDRA MARIA" userId="9a271db7-70cf-4abd-b06d-79a2ed896ded" providerId="ADAL" clId="{A6080AF1-1A58-4858-9D24-EDFD394E043F}" dt="2025-03-19T11:24:33.040" v="126" actId="113"/>
          <ac:spMkLst>
            <pc:docMk/>
            <pc:sldMk cId="163864840" sldId="391"/>
            <ac:spMk id="3" creationId="{EC216679-B1BB-4C5C-8C6E-E1BF3E977F18}"/>
          </ac:spMkLst>
        </pc:spChg>
      </pc:sldChg>
      <pc:sldChg chg="modSp mod">
        <pc:chgData name="CHASANDRA MARIA" userId="9a271db7-70cf-4abd-b06d-79a2ed896ded" providerId="ADAL" clId="{A6080AF1-1A58-4858-9D24-EDFD394E043F}" dt="2025-03-19T11:24:54.669" v="127" actId="12"/>
        <pc:sldMkLst>
          <pc:docMk/>
          <pc:sldMk cId="4073547274" sldId="392"/>
        </pc:sldMkLst>
        <pc:spChg chg="mod">
          <ac:chgData name="CHASANDRA MARIA" userId="9a271db7-70cf-4abd-b06d-79a2ed896ded" providerId="ADAL" clId="{A6080AF1-1A58-4858-9D24-EDFD394E043F}" dt="2025-03-19T11:24:54.669" v="127" actId="12"/>
          <ac:spMkLst>
            <pc:docMk/>
            <pc:sldMk cId="4073547274" sldId="392"/>
            <ac:spMk id="3" creationId="{6F4057BB-EBCC-4895-A7AC-D9BF633D2E72}"/>
          </ac:spMkLst>
        </pc:spChg>
      </pc:sldChg>
      <pc:sldChg chg="modSp mod">
        <pc:chgData name="CHASANDRA MARIA" userId="9a271db7-70cf-4abd-b06d-79a2ed896ded" providerId="ADAL" clId="{A6080AF1-1A58-4858-9D24-EDFD394E043F}" dt="2025-03-19T11:26:30.547" v="191" actId="20577"/>
        <pc:sldMkLst>
          <pc:docMk/>
          <pc:sldMk cId="3228381790" sldId="394"/>
        </pc:sldMkLst>
        <pc:spChg chg="mod">
          <ac:chgData name="CHASANDRA MARIA" userId="9a271db7-70cf-4abd-b06d-79a2ed896ded" providerId="ADAL" clId="{A6080AF1-1A58-4858-9D24-EDFD394E043F}" dt="2025-03-19T11:25:46.493" v="188" actId="255"/>
          <ac:spMkLst>
            <pc:docMk/>
            <pc:sldMk cId="3228381790" sldId="394"/>
            <ac:spMk id="3" creationId="{EABD8F87-9E54-477C-9BF7-53CBC5CD30B9}"/>
          </ac:spMkLst>
        </pc:spChg>
        <pc:spChg chg="mod">
          <ac:chgData name="CHASANDRA MARIA" userId="9a271db7-70cf-4abd-b06d-79a2ed896ded" providerId="ADAL" clId="{A6080AF1-1A58-4858-9D24-EDFD394E043F}" dt="2025-03-19T11:26:30.547" v="191" actId="20577"/>
          <ac:spMkLst>
            <pc:docMk/>
            <pc:sldMk cId="3228381790" sldId="394"/>
            <ac:spMk id="4" creationId="{EA28C288-A437-4265-AE3E-123843C9C7DF}"/>
          </ac:spMkLst>
        </pc:spChg>
      </pc:sldChg>
      <pc:sldChg chg="modSp mod">
        <pc:chgData name="CHASANDRA MARIA" userId="9a271db7-70cf-4abd-b06d-79a2ed896ded" providerId="ADAL" clId="{A6080AF1-1A58-4858-9D24-EDFD394E043F}" dt="2025-03-19T11:26:47.077" v="194" actId="122"/>
        <pc:sldMkLst>
          <pc:docMk/>
          <pc:sldMk cId="245843066" sldId="395"/>
        </pc:sldMkLst>
        <pc:spChg chg="mod">
          <ac:chgData name="CHASANDRA MARIA" userId="9a271db7-70cf-4abd-b06d-79a2ed896ded" providerId="ADAL" clId="{A6080AF1-1A58-4858-9D24-EDFD394E043F}" dt="2025-03-19T11:26:41.942" v="192"/>
          <ac:spMkLst>
            <pc:docMk/>
            <pc:sldMk cId="245843066" sldId="395"/>
            <ac:spMk id="3" creationId="{EABD8F87-9E54-477C-9BF7-53CBC5CD30B9}"/>
          </ac:spMkLst>
        </pc:spChg>
        <pc:spChg chg="mod">
          <ac:chgData name="CHASANDRA MARIA" userId="9a271db7-70cf-4abd-b06d-79a2ed896ded" providerId="ADAL" clId="{A6080AF1-1A58-4858-9D24-EDFD394E043F}" dt="2025-03-19T11:26:47.077" v="194" actId="122"/>
          <ac:spMkLst>
            <pc:docMk/>
            <pc:sldMk cId="245843066" sldId="395"/>
            <ac:spMk id="4" creationId="{D81E6699-2295-4C72-AA07-3773D7C46D0D}"/>
          </ac:spMkLst>
        </pc:spChg>
      </pc:sldChg>
      <pc:sldChg chg="modSp mod">
        <pc:chgData name="CHASANDRA MARIA" userId="9a271db7-70cf-4abd-b06d-79a2ed896ded" providerId="ADAL" clId="{A6080AF1-1A58-4858-9D24-EDFD394E043F}" dt="2025-03-19T11:26:56.711" v="198" actId="27636"/>
        <pc:sldMkLst>
          <pc:docMk/>
          <pc:sldMk cId="3437131430" sldId="396"/>
        </pc:sldMkLst>
        <pc:spChg chg="mod">
          <ac:chgData name="CHASANDRA MARIA" userId="9a271db7-70cf-4abd-b06d-79a2ed896ded" providerId="ADAL" clId="{A6080AF1-1A58-4858-9D24-EDFD394E043F}" dt="2025-03-19T11:26:52.578" v="196" actId="122"/>
          <ac:spMkLst>
            <pc:docMk/>
            <pc:sldMk cId="3437131430" sldId="396"/>
            <ac:spMk id="3" creationId="{EABD8F87-9E54-477C-9BF7-53CBC5CD30B9}"/>
          </ac:spMkLst>
        </pc:spChg>
        <pc:spChg chg="mod">
          <ac:chgData name="CHASANDRA MARIA" userId="9a271db7-70cf-4abd-b06d-79a2ed896ded" providerId="ADAL" clId="{A6080AF1-1A58-4858-9D24-EDFD394E043F}" dt="2025-03-19T11:26:56.711" v="198" actId="27636"/>
          <ac:spMkLst>
            <pc:docMk/>
            <pc:sldMk cId="3437131430" sldId="396"/>
            <ac:spMk id="4" creationId="{9D569AB4-7EFF-48BB-B8B2-52A9300F9C04}"/>
          </ac:spMkLst>
        </pc:spChg>
      </pc:sldChg>
      <pc:sldChg chg="modSp mod">
        <pc:chgData name="CHASANDRA MARIA" userId="9a271db7-70cf-4abd-b06d-79a2ed896ded" providerId="ADAL" clId="{A6080AF1-1A58-4858-9D24-EDFD394E043F}" dt="2025-03-19T11:12:25.627" v="92" actId="20577"/>
        <pc:sldMkLst>
          <pc:docMk/>
          <pc:sldMk cId="2757396605" sldId="399"/>
        </pc:sldMkLst>
        <pc:spChg chg="mod">
          <ac:chgData name="CHASANDRA MARIA" userId="9a271db7-70cf-4abd-b06d-79a2ed896ded" providerId="ADAL" clId="{A6080AF1-1A58-4858-9D24-EDFD394E043F}" dt="2025-03-19T11:12:25.627" v="92" actId="20577"/>
          <ac:spMkLst>
            <pc:docMk/>
            <pc:sldMk cId="2757396605" sldId="399"/>
            <ac:spMk id="3" creationId="{2B88B31B-EA1E-4EDF-942A-305DE509304A}"/>
          </ac:spMkLst>
        </pc:spChg>
      </pc:sldChg>
      <pc:sldChg chg="modSp mod">
        <pc:chgData name="CHASANDRA MARIA" userId="9a271db7-70cf-4abd-b06d-79a2ed896ded" providerId="ADAL" clId="{A6080AF1-1A58-4858-9D24-EDFD394E043F}" dt="2025-03-19T11:23:09.714" v="124" actId="6549"/>
        <pc:sldMkLst>
          <pc:docMk/>
          <pc:sldMk cId="2446467397" sldId="403"/>
        </pc:sldMkLst>
        <pc:spChg chg="mod">
          <ac:chgData name="CHASANDRA MARIA" userId="9a271db7-70cf-4abd-b06d-79a2ed896ded" providerId="ADAL" clId="{A6080AF1-1A58-4858-9D24-EDFD394E043F}" dt="2025-03-19T11:23:09.714" v="124" actId="6549"/>
          <ac:spMkLst>
            <pc:docMk/>
            <pc:sldMk cId="2446467397" sldId="403"/>
            <ac:spMk id="3" creationId="{F9CFC6CF-FD52-4847-8332-1CCF0A9C6CE0}"/>
          </ac:spMkLst>
        </pc:spChg>
      </pc:sldChg>
      <pc:sldChg chg="modSp mod ord">
        <pc:chgData name="CHASANDRA MARIA" userId="9a271db7-70cf-4abd-b06d-79a2ed896ded" providerId="ADAL" clId="{A6080AF1-1A58-4858-9D24-EDFD394E043F}" dt="2025-03-19T11:35:03.741" v="212" actId="122"/>
        <pc:sldMkLst>
          <pc:docMk/>
          <pc:sldMk cId="3172538206" sldId="406"/>
        </pc:sldMkLst>
        <pc:spChg chg="mod">
          <ac:chgData name="CHASANDRA MARIA" userId="9a271db7-70cf-4abd-b06d-79a2ed896ded" providerId="ADAL" clId="{A6080AF1-1A58-4858-9D24-EDFD394E043F}" dt="2025-03-19T11:35:03.741" v="212" actId="122"/>
          <ac:spMkLst>
            <pc:docMk/>
            <pc:sldMk cId="3172538206" sldId="406"/>
            <ac:spMk id="2" creationId="{9D19E054-5C9E-4521-93AE-D02F80501CB3}"/>
          </ac:spMkLst>
        </pc:spChg>
        <pc:picChg chg="mod">
          <ac:chgData name="CHASANDRA MARIA" userId="9a271db7-70cf-4abd-b06d-79a2ed896ded" providerId="ADAL" clId="{A6080AF1-1A58-4858-9D24-EDFD394E043F}" dt="2025-03-19T11:34:55.330" v="210" actId="14100"/>
          <ac:picMkLst>
            <pc:docMk/>
            <pc:sldMk cId="3172538206" sldId="406"/>
            <ac:picMk id="4" creationId="{86DE5C4E-D034-48B4-9422-9B90794876A2}"/>
          </ac:picMkLst>
        </pc:picChg>
      </pc:sldChg>
      <pc:sldChg chg="modSp">
        <pc:chgData name="CHASANDRA MARIA" userId="9a271db7-70cf-4abd-b06d-79a2ed896ded" providerId="ADAL" clId="{A6080AF1-1A58-4858-9D24-EDFD394E043F}" dt="2025-03-19T11:13:09.167" v="95" actId="21"/>
        <pc:sldMkLst>
          <pc:docMk/>
          <pc:sldMk cId="3594474033" sldId="407"/>
        </pc:sldMkLst>
        <pc:graphicFrameChg chg="mod">
          <ac:chgData name="CHASANDRA MARIA" userId="9a271db7-70cf-4abd-b06d-79a2ed896ded" providerId="ADAL" clId="{A6080AF1-1A58-4858-9D24-EDFD394E043F}" dt="2025-03-19T11:13:09.167" v="95" actId="21"/>
          <ac:graphicFrameMkLst>
            <pc:docMk/>
            <pc:sldMk cId="3594474033" sldId="407"/>
            <ac:graphicFrameMk id="5" creationId="{B21FEE76-5420-41B2-B59F-A011EB9E2D8A}"/>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631F1B-C735-4D0D-B991-546270663F16}" type="datetimeFigureOut">
              <a:rPr lang="en-GB" smtClean="0"/>
              <a:t>19/03/2025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76C09B-E557-4634-837F-32828FBF6FDF}" type="slidenum">
              <a:rPr lang="en-GB" smtClean="0"/>
              <a:t>‹#›</a:t>
            </a:fld>
            <a:endParaRPr lang="en-GB"/>
          </a:p>
        </p:txBody>
      </p:sp>
    </p:spTree>
    <p:extLst>
      <p:ext uri="{BB962C8B-B14F-4D97-AF65-F5344CB8AC3E}">
        <p14:creationId xmlns:p14="http://schemas.microsoft.com/office/powerpoint/2010/main" val="27229592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D76C09B-E557-4634-837F-32828FBF6FDF}" type="slidenum">
              <a:rPr lang="en-GB" smtClean="0"/>
              <a:t>1</a:t>
            </a:fld>
            <a:endParaRPr lang="en-GB"/>
          </a:p>
        </p:txBody>
      </p:sp>
    </p:spTree>
    <p:extLst>
      <p:ext uri="{BB962C8B-B14F-4D97-AF65-F5344CB8AC3E}">
        <p14:creationId xmlns:p14="http://schemas.microsoft.com/office/powerpoint/2010/main" val="11128916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Arvanitis</a:t>
            </a:r>
            <a:r>
              <a:rPr lang="en-GB" dirty="0"/>
              <a:t> </a:t>
            </a:r>
            <a:r>
              <a:rPr lang="en-GB" dirty="0" err="1"/>
              <a:t>Marios</a:t>
            </a:r>
            <a:r>
              <a:rPr lang="en-GB"/>
              <a:t> </a:t>
            </a:r>
          </a:p>
          <a:p>
            <a:endParaRPr lang="en-GB" dirty="0"/>
          </a:p>
        </p:txBody>
      </p:sp>
      <p:sp>
        <p:nvSpPr>
          <p:cNvPr id="4" name="Slide Number Placeholder 3"/>
          <p:cNvSpPr>
            <a:spLocks noGrp="1"/>
          </p:cNvSpPr>
          <p:nvPr>
            <p:ph type="sldNum" sz="quarter" idx="5"/>
          </p:nvPr>
        </p:nvSpPr>
        <p:spPr/>
        <p:txBody>
          <a:bodyPr/>
          <a:lstStyle/>
          <a:p>
            <a:fld id="{BD76C09B-E557-4634-837F-32828FBF6FDF}" type="slidenum">
              <a:rPr lang="en-GB" smtClean="0"/>
              <a:t>24</a:t>
            </a:fld>
            <a:endParaRPr lang="en-GB"/>
          </a:p>
        </p:txBody>
      </p:sp>
    </p:spTree>
    <p:extLst>
      <p:ext uri="{BB962C8B-B14F-4D97-AF65-F5344CB8AC3E}">
        <p14:creationId xmlns:p14="http://schemas.microsoft.com/office/powerpoint/2010/main" val="55627950"/>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0D611A1-502D-44B6-B858-560EDE9AA5E1}" type="datetimeFigureOut">
              <a:rPr lang="en-GB" smtClean="0"/>
              <a:t>19/03/2025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30078AE8-1500-4CC6-9B0E-CC83FDAFF066}" type="slidenum">
              <a:rPr lang="en-GB" smtClean="0"/>
              <a:t>‹#›</a:t>
            </a:fld>
            <a:endParaRPr lang="en-GB"/>
          </a:p>
        </p:txBody>
      </p:sp>
    </p:spTree>
    <p:extLst>
      <p:ext uri="{BB962C8B-B14F-4D97-AF65-F5344CB8AC3E}">
        <p14:creationId xmlns:p14="http://schemas.microsoft.com/office/powerpoint/2010/main" val="3025552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611A1-502D-44B6-B858-560EDE9AA5E1}" type="datetimeFigureOut">
              <a:rPr lang="en-GB" smtClean="0"/>
              <a:t>19/03/2025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1567171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611A1-502D-44B6-B858-560EDE9AA5E1}" type="datetimeFigureOut">
              <a:rPr lang="en-GB" smtClean="0"/>
              <a:t>19/03/2025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2481851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0D611A1-502D-44B6-B858-560EDE9AA5E1}" type="datetimeFigureOut">
              <a:rPr lang="en-GB" smtClean="0"/>
              <a:t>19/03/2025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3567457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50D611A1-502D-44B6-B858-560EDE9AA5E1}" type="datetimeFigureOut">
              <a:rPr lang="en-GB" smtClean="0"/>
              <a:t>19/03/2025</a:t>
            </a:fld>
            <a:endParaRPr lang="en-GB"/>
          </a:p>
        </p:txBody>
      </p:sp>
      <p:sp>
        <p:nvSpPr>
          <p:cNvPr id="5" name="Footer Placeholder 4"/>
          <p:cNvSpPr>
            <a:spLocks noGrp="1"/>
          </p:cNvSpPr>
          <p:nvPr>
            <p:ph type="ftr" sz="quarter" idx="11"/>
          </p:nvPr>
        </p:nvSpPr>
        <p:spPr>
          <a:xfrm>
            <a:off x="2182708" y="6272784"/>
            <a:ext cx="6327648" cy="365125"/>
          </a:xfrm>
        </p:spPr>
        <p:txBody>
          <a:bodyPr/>
          <a:lstStyle/>
          <a:p>
            <a:endParaRPr lang="en-GB"/>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30078AE8-1500-4CC6-9B0E-CC83FDAFF066}" type="slidenum">
              <a:rPr lang="en-GB" smtClean="0"/>
              <a:t>‹#›</a:t>
            </a:fld>
            <a:endParaRPr lang="en-GB"/>
          </a:p>
        </p:txBody>
      </p:sp>
    </p:spTree>
    <p:extLst>
      <p:ext uri="{BB962C8B-B14F-4D97-AF65-F5344CB8AC3E}">
        <p14:creationId xmlns:p14="http://schemas.microsoft.com/office/powerpoint/2010/main" val="4197332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0D611A1-502D-44B6-B858-560EDE9AA5E1}" type="datetimeFigureOut">
              <a:rPr lang="en-GB" smtClean="0"/>
              <a:t>19/03/2025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285105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0D611A1-502D-44B6-B858-560EDE9AA5E1}" type="datetimeFigureOut">
              <a:rPr lang="en-GB" smtClean="0"/>
              <a:t>19/03/2025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1504181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0D611A1-502D-44B6-B858-560EDE9AA5E1}" type="datetimeFigureOut">
              <a:rPr lang="en-GB" smtClean="0"/>
              <a:t>19/03/2025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1743331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611A1-502D-44B6-B858-560EDE9AA5E1}" type="datetimeFigureOut">
              <a:rPr lang="en-GB" smtClean="0"/>
              <a:t>19/03/2025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3680994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0D611A1-502D-44B6-B858-560EDE9AA5E1}" type="datetimeFigureOut">
              <a:rPr lang="en-GB" smtClean="0"/>
              <a:t>19/03/2025</a:t>
            </a:fld>
            <a:endParaRPr lang="en-GB"/>
          </a:p>
        </p:txBody>
      </p:sp>
      <p:sp>
        <p:nvSpPr>
          <p:cNvPr id="6" name="Footer Placeholder 5"/>
          <p:cNvSpPr>
            <a:spLocks noGrp="1"/>
          </p:cNvSpPr>
          <p:nvPr>
            <p:ph type="ftr" sz="quarter" idx="11"/>
          </p:nvPr>
        </p:nvSpPr>
        <p:spPr/>
        <p:txBody>
          <a:bodyPr/>
          <a:lstStyle/>
          <a:p>
            <a:endParaRPr lang="en-GB"/>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314406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0D611A1-502D-44B6-B858-560EDE9AA5E1}" type="datetimeFigureOut">
              <a:rPr lang="en-GB" smtClean="0"/>
              <a:t>19/03/2025</a:t>
            </a:fld>
            <a:endParaRPr lang="en-GB"/>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30078AE8-1500-4CC6-9B0E-CC83FDAFF066}" type="slidenum">
              <a:rPr lang="en-GB" smtClean="0"/>
              <a:t>‹#›</a:t>
            </a:fld>
            <a:endParaRPr lang="en-GB"/>
          </a:p>
        </p:txBody>
      </p:sp>
    </p:spTree>
    <p:extLst>
      <p:ext uri="{BB962C8B-B14F-4D97-AF65-F5344CB8AC3E}">
        <p14:creationId xmlns:p14="http://schemas.microsoft.com/office/powerpoint/2010/main" val="2067399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0D611A1-502D-44B6-B858-560EDE9AA5E1}" type="datetimeFigureOut">
              <a:rPr lang="en-GB" smtClean="0"/>
              <a:t>19/03/2025</a:t>
            </a:fld>
            <a:endParaRPr lang="en-GB"/>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GB"/>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30078AE8-1500-4CC6-9B0E-CC83FDAFF066}" type="slidenum">
              <a:rPr lang="en-GB" smtClean="0"/>
              <a:t>‹#›</a:t>
            </a:fld>
            <a:endParaRPr lang="en-GB"/>
          </a:p>
        </p:txBody>
      </p:sp>
    </p:spTree>
    <p:extLst>
      <p:ext uri="{BB962C8B-B14F-4D97-AF65-F5344CB8AC3E}">
        <p14:creationId xmlns:p14="http://schemas.microsoft.com/office/powerpoint/2010/main" val="1961400130"/>
      </p:ext>
    </p:extLst>
  </p:cSld>
  <p:clrMap bg1="lt1" tx1="dk1" bg2="lt2" tx2="dk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forms.office.com/e/eqfPm0vr1W"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23468-0A3E-43CC-A482-14AF924DBB8D}"/>
              </a:ext>
            </a:extLst>
          </p:cNvPr>
          <p:cNvSpPr>
            <a:spLocks noGrp="1"/>
          </p:cNvSpPr>
          <p:nvPr>
            <p:ph type="ctrTitle"/>
          </p:nvPr>
        </p:nvSpPr>
        <p:spPr/>
        <p:txBody>
          <a:bodyPr>
            <a:normAutofit fontScale="90000"/>
          </a:bodyPr>
          <a:lstStyle/>
          <a:p>
            <a:r>
              <a:rPr lang="el-GR" dirty="0"/>
              <a:t>ΑΣΚΗΣΗ, ΥΓΕΙΑ ΚΑΙ ΠΟΙΟΤΗΤΑ ΖΩΗΣ</a:t>
            </a:r>
            <a:br>
              <a:rPr lang="el-GR" dirty="0"/>
            </a:br>
            <a:r>
              <a:rPr lang="el-GR" dirty="0"/>
              <a:t>ΜΚ 1057</a:t>
            </a:r>
            <a:endParaRPr lang="en-GB" dirty="0"/>
          </a:p>
        </p:txBody>
      </p:sp>
      <p:sp>
        <p:nvSpPr>
          <p:cNvPr id="3" name="Subtitle 2">
            <a:extLst>
              <a:ext uri="{FF2B5EF4-FFF2-40B4-BE49-F238E27FC236}">
                <a16:creationId xmlns:a16="http://schemas.microsoft.com/office/drawing/2014/main" id="{C1EC3CD0-C114-449C-ABA1-17B67AE88F01}"/>
              </a:ext>
            </a:extLst>
          </p:cNvPr>
          <p:cNvSpPr>
            <a:spLocks noGrp="1"/>
          </p:cNvSpPr>
          <p:nvPr>
            <p:ph type="subTitle" idx="1"/>
          </p:nvPr>
        </p:nvSpPr>
        <p:spPr>
          <a:xfrm>
            <a:off x="1051560" y="4752802"/>
            <a:ext cx="7891272" cy="1069848"/>
          </a:xfrm>
        </p:spPr>
        <p:txBody>
          <a:bodyPr>
            <a:normAutofit fontScale="77500" lnSpcReduction="20000"/>
          </a:bodyPr>
          <a:lstStyle/>
          <a:p>
            <a:r>
              <a:rPr lang="el-GR" b="1" dirty="0"/>
              <a:t>Διάλεξη 3 </a:t>
            </a:r>
            <a:endParaRPr lang="en-GB" b="1" dirty="0"/>
          </a:p>
          <a:p>
            <a:r>
              <a:rPr lang="el-GR" b="1" dirty="0"/>
              <a:t>"Κατανόηση των πλεονεκτημάτων της τακτικής φυσικής δραστηριότητας"</a:t>
            </a:r>
            <a:endParaRPr lang="en-GB" b="1" dirty="0"/>
          </a:p>
          <a:p>
            <a:r>
              <a:rPr lang="el-GR" b="1" dirty="0"/>
              <a:t>Χασάνδρα Μαρία</a:t>
            </a:r>
            <a:endParaRPr lang="en-GB" b="1" dirty="0"/>
          </a:p>
        </p:txBody>
      </p:sp>
    </p:spTree>
    <p:extLst>
      <p:ext uri="{BB962C8B-B14F-4D97-AF65-F5344CB8AC3E}">
        <p14:creationId xmlns:p14="http://schemas.microsoft.com/office/powerpoint/2010/main" val="3489372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77DD7-41B1-4445-A7A9-68685F201AB5}"/>
              </a:ext>
            </a:extLst>
          </p:cNvPr>
          <p:cNvSpPr>
            <a:spLocks noGrp="1"/>
          </p:cNvSpPr>
          <p:nvPr>
            <p:ph type="title"/>
          </p:nvPr>
        </p:nvSpPr>
        <p:spPr/>
        <p:txBody>
          <a:bodyPr>
            <a:noAutofit/>
          </a:bodyPr>
          <a:lstStyle/>
          <a:p>
            <a:r>
              <a:rPr lang="el-GR" sz="4400" cap="none" dirty="0"/>
              <a:t>ΑΝΑΠΤΥΞΗ ΔΕΞΙΟΤΗΤΩΝ ΕΠΙΚΟΙΝΩΝΙΑΣ ΚΑΙ ΑΛΛΗΛΕΠΙΔΡΑΣΗΣ</a:t>
            </a:r>
            <a:endParaRPr lang="en-GB" sz="4400" cap="none" dirty="0"/>
          </a:p>
        </p:txBody>
      </p:sp>
      <p:sp>
        <p:nvSpPr>
          <p:cNvPr id="3" name="Content Placeholder 2">
            <a:extLst>
              <a:ext uri="{FF2B5EF4-FFF2-40B4-BE49-F238E27FC236}">
                <a16:creationId xmlns:a16="http://schemas.microsoft.com/office/drawing/2014/main" id="{19E4369D-46C3-4287-9C7E-175AAB03BDF6}"/>
              </a:ext>
            </a:extLst>
          </p:cNvPr>
          <p:cNvSpPr>
            <a:spLocks noGrp="1"/>
          </p:cNvSpPr>
          <p:nvPr>
            <p:ph idx="1"/>
          </p:nvPr>
        </p:nvSpPr>
        <p:spPr>
          <a:xfrm>
            <a:off x="1069848" y="2121408"/>
            <a:ext cx="6079097" cy="4050792"/>
          </a:xfrm>
        </p:spPr>
        <p:txBody>
          <a:bodyPr>
            <a:normAutofit/>
          </a:bodyPr>
          <a:lstStyle/>
          <a:p>
            <a:r>
              <a:rPr lang="el-GR" dirty="0"/>
              <a:t>Διαπροσωπικές σχέσεις</a:t>
            </a:r>
          </a:p>
          <a:p>
            <a:r>
              <a:rPr lang="el-GR" dirty="0"/>
              <a:t>Αποτελεσματική επικοινωνία</a:t>
            </a:r>
          </a:p>
          <a:p>
            <a:r>
              <a:rPr lang="el-GR" dirty="0"/>
              <a:t>Δεξιότητες ακρόασης</a:t>
            </a:r>
          </a:p>
          <a:p>
            <a:r>
              <a:rPr lang="el-GR" dirty="0"/>
              <a:t>Δεξιότητες δημιουργίας σχέσεων και κοινότητας</a:t>
            </a:r>
          </a:p>
          <a:p>
            <a:r>
              <a:rPr lang="el-GR" dirty="0"/>
              <a:t>Μη λεκτική επικοινωνία</a:t>
            </a:r>
          </a:p>
          <a:p>
            <a:r>
              <a:rPr lang="el-GR" dirty="0"/>
              <a:t>Δίνοντας και λαμβάνοντας σχόλια/ανατροφοδότηση</a:t>
            </a:r>
          </a:p>
          <a:p>
            <a:r>
              <a:rPr lang="el-GR" dirty="0"/>
              <a:t>Ικανότητες διεκδίκησης και άρνησης</a:t>
            </a:r>
          </a:p>
          <a:p>
            <a:r>
              <a:rPr lang="el-GR" dirty="0"/>
              <a:t>Διαπραγμάτευση &amp; διαχείριση συγκρούσεων</a:t>
            </a:r>
          </a:p>
          <a:p>
            <a:endParaRPr lang="el-GR" dirty="0"/>
          </a:p>
          <a:p>
            <a:endParaRPr lang="el-GR" dirty="0"/>
          </a:p>
          <a:p>
            <a:endParaRPr lang="el-GR" dirty="0"/>
          </a:p>
          <a:p>
            <a:endParaRPr lang="el-GR" dirty="0"/>
          </a:p>
        </p:txBody>
      </p:sp>
      <p:sp>
        <p:nvSpPr>
          <p:cNvPr id="5" name="Rectangle 4">
            <a:extLst>
              <a:ext uri="{FF2B5EF4-FFF2-40B4-BE49-F238E27FC236}">
                <a16:creationId xmlns:a16="http://schemas.microsoft.com/office/drawing/2014/main" id="{080BC010-2D26-4AB0-9FCB-DE4ED7FF1C71}"/>
              </a:ext>
            </a:extLst>
          </p:cNvPr>
          <p:cNvSpPr/>
          <p:nvPr/>
        </p:nvSpPr>
        <p:spPr>
          <a:xfrm>
            <a:off x="6878781" y="2232999"/>
            <a:ext cx="4831773" cy="3728585"/>
          </a:xfrm>
          <a:prstGeom prst="rect">
            <a:avLst/>
          </a:prstGeom>
        </p:spPr>
        <p:txBody>
          <a:bodyPr wrap="square">
            <a:spAutoFit/>
          </a:bodyPr>
          <a:lstStyle/>
          <a:p>
            <a:pPr marL="285750" indent="-285750">
              <a:lnSpc>
                <a:spcPct val="150000"/>
              </a:lnSpc>
              <a:buFont typeface="Arial" panose="020B0604020202020204" pitchFamily="34" charset="0"/>
              <a:buChar char="•"/>
            </a:pPr>
            <a:r>
              <a:rPr lang="el-GR" sz="2000" dirty="0">
                <a:latin typeface="Cambria" panose="02040503050406030204" pitchFamily="18" charset="0"/>
                <a:ea typeface="Cambria" panose="02040503050406030204" pitchFamily="18" charset="0"/>
              </a:rPr>
              <a:t>Δεξιότητες για την διαμόρφωση της εικόνας του εαυτού και της εικόνας του σώματος</a:t>
            </a:r>
          </a:p>
          <a:p>
            <a:pPr marL="285750" indent="-285750">
              <a:lnSpc>
                <a:spcPct val="150000"/>
              </a:lnSpc>
              <a:buFont typeface="Arial" panose="020B0604020202020204" pitchFamily="34" charset="0"/>
              <a:buChar char="•"/>
            </a:pPr>
            <a:r>
              <a:rPr lang="el-GR" sz="2000" dirty="0" err="1"/>
              <a:t>Ενσυναίσθηση</a:t>
            </a:r>
            <a:endParaRPr lang="el-GR" sz="2000" dirty="0"/>
          </a:p>
          <a:p>
            <a:pPr marL="285750" indent="-285750">
              <a:lnSpc>
                <a:spcPct val="150000"/>
              </a:lnSpc>
              <a:buFont typeface="Arial" panose="020B0604020202020204" pitchFamily="34" charset="0"/>
              <a:buChar char="•"/>
            </a:pPr>
            <a:r>
              <a:rPr lang="el-GR" sz="2000" dirty="0"/>
              <a:t>Σχηματισμός φιλίας </a:t>
            </a:r>
          </a:p>
          <a:p>
            <a:pPr marL="285750" indent="-285750">
              <a:lnSpc>
                <a:spcPct val="150000"/>
              </a:lnSpc>
              <a:buFont typeface="Arial" panose="020B0604020202020204" pitchFamily="34" charset="0"/>
              <a:buChar char="•"/>
            </a:pPr>
            <a:r>
              <a:rPr lang="el-GR" sz="2000" dirty="0"/>
              <a:t>Δεξιότητες αντίστασης στην πίεση συνομηλίκων</a:t>
            </a:r>
          </a:p>
          <a:p>
            <a:pPr marL="285750" indent="-285750">
              <a:lnSpc>
                <a:spcPct val="150000"/>
              </a:lnSpc>
              <a:buFont typeface="Arial" panose="020B0604020202020204" pitchFamily="34" charset="0"/>
              <a:buChar char="•"/>
            </a:pPr>
            <a:r>
              <a:rPr lang="el-GR" sz="2000" dirty="0"/>
              <a:t>Ηγεσία</a:t>
            </a:r>
          </a:p>
        </p:txBody>
      </p:sp>
    </p:spTree>
    <p:extLst>
      <p:ext uri="{BB962C8B-B14F-4D97-AF65-F5344CB8AC3E}">
        <p14:creationId xmlns:p14="http://schemas.microsoft.com/office/powerpoint/2010/main" val="2684975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128E-DEEF-46A2-83C1-D204E8588FED}"/>
              </a:ext>
            </a:extLst>
          </p:cNvPr>
          <p:cNvSpPr>
            <a:spLocks noGrp="1"/>
          </p:cNvSpPr>
          <p:nvPr>
            <p:ph type="title"/>
          </p:nvPr>
        </p:nvSpPr>
        <p:spPr/>
        <p:txBody>
          <a:bodyPr>
            <a:normAutofit/>
          </a:bodyPr>
          <a:lstStyle/>
          <a:p>
            <a:r>
              <a:rPr lang="el-GR" sz="4800" b="1" cap="none" dirty="0"/>
              <a:t>ΓΝΩΣΤΙΚΑ ΟΦΕΛΗ ΤΑΚΤΙΚΗΣ ΦΔ</a:t>
            </a:r>
            <a:endParaRPr lang="en-GB" sz="4800" cap="none" dirty="0"/>
          </a:p>
        </p:txBody>
      </p:sp>
      <p:sp>
        <p:nvSpPr>
          <p:cNvPr id="3" name="Content Placeholder 2">
            <a:extLst>
              <a:ext uri="{FF2B5EF4-FFF2-40B4-BE49-F238E27FC236}">
                <a16:creationId xmlns:a16="http://schemas.microsoft.com/office/drawing/2014/main" id="{0FE83D74-F009-41D0-92EE-5607631101AE}"/>
              </a:ext>
            </a:extLst>
          </p:cNvPr>
          <p:cNvSpPr>
            <a:spLocks noGrp="1"/>
          </p:cNvSpPr>
          <p:nvPr>
            <p:ph idx="1"/>
          </p:nvPr>
        </p:nvSpPr>
        <p:spPr/>
        <p:txBody>
          <a:bodyPr>
            <a:normAutofit/>
          </a:bodyPr>
          <a:lstStyle/>
          <a:p>
            <a:r>
              <a:rPr lang="el-GR" b="1" dirty="0"/>
              <a:t>Βελτίωση της νοητικής λειτουργίας: </a:t>
            </a:r>
            <a:r>
              <a:rPr lang="el-GR" dirty="0"/>
              <a:t>Πολλές μελέτες έχουν δείξει ότι η τακτική άσκηση συνδέεται με βελτιωμένη νοητική λειτουργία, συμπεριλαμβανομένης της μνήμης, της προσοχής, της επεξεργασίας των πληροφοριών και της λειτουργίας του εγκεφάλου.</a:t>
            </a:r>
          </a:p>
          <a:p>
            <a:r>
              <a:rPr lang="el-GR" b="1" dirty="0"/>
              <a:t>Αύξηση της </a:t>
            </a:r>
            <a:r>
              <a:rPr lang="el-GR" b="1" dirty="0" err="1"/>
              <a:t>νευρογένεσης</a:t>
            </a:r>
            <a:r>
              <a:rPr lang="el-GR" b="1" dirty="0"/>
              <a:t>: </a:t>
            </a:r>
            <a:r>
              <a:rPr lang="el-GR" dirty="0"/>
              <a:t>Η άσκηση μπορεί να προωθήσει τη </a:t>
            </a:r>
            <a:r>
              <a:rPr lang="el-GR" dirty="0" err="1"/>
              <a:t>νευρογένεση</a:t>
            </a:r>
            <a:r>
              <a:rPr lang="el-GR" dirty="0"/>
              <a:t>, τη δημιουργία νέων νευρώνων στον εγκέφαλο, που μπορεί να συνδεθεί με βελτιωμένη μάθηση και μνήμη.</a:t>
            </a:r>
          </a:p>
          <a:p>
            <a:r>
              <a:rPr lang="el-GR" b="1" dirty="0"/>
              <a:t>Βελτίωση της ικανότητας λήψης αποφάσεων: </a:t>
            </a:r>
            <a:r>
              <a:rPr lang="el-GR" dirty="0"/>
              <a:t>Η τακτική άσκηση μπορεί να βελτιώσει την ικανότητα λήψης αποφάσεων και την εκτελεστική λειτουργία του εγκεφάλου.</a:t>
            </a:r>
          </a:p>
        </p:txBody>
      </p:sp>
    </p:spTree>
    <p:extLst>
      <p:ext uri="{BB962C8B-B14F-4D97-AF65-F5344CB8AC3E}">
        <p14:creationId xmlns:p14="http://schemas.microsoft.com/office/powerpoint/2010/main" val="475620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B9D3A-7DC7-4408-AF31-E293A0F7B822}"/>
              </a:ext>
            </a:extLst>
          </p:cNvPr>
          <p:cNvSpPr>
            <a:spLocks noGrp="1"/>
          </p:cNvSpPr>
          <p:nvPr>
            <p:ph type="title"/>
          </p:nvPr>
        </p:nvSpPr>
        <p:spPr>
          <a:xfrm>
            <a:off x="7450459" y="2161309"/>
            <a:ext cx="4519869" cy="2265218"/>
          </a:xfrm>
        </p:spPr>
        <p:txBody>
          <a:bodyPr>
            <a:normAutofit/>
          </a:bodyPr>
          <a:lstStyle/>
          <a:p>
            <a:r>
              <a:rPr lang="el-GR" sz="2800" dirty="0"/>
              <a:t>ΔΕΞΙΟΤΗΤΕΣ ΣΚΕΨΗΣ ΠΟΥ ΑΝΑΠΤΥΣΣΟΝΤΑΙ ΜΕ ΤΗΝ ΣΥΣΤΗΜΑΤΙΚΗ ΑΣΚΗΣΗ /ΣΠΟΡ</a:t>
            </a:r>
            <a:endParaRPr lang="en-GB" sz="2800" dirty="0"/>
          </a:p>
        </p:txBody>
      </p:sp>
      <p:graphicFrame>
        <p:nvGraphicFramePr>
          <p:cNvPr id="4" name="Content Placeholder 3">
            <a:extLst>
              <a:ext uri="{FF2B5EF4-FFF2-40B4-BE49-F238E27FC236}">
                <a16:creationId xmlns:a16="http://schemas.microsoft.com/office/drawing/2014/main" id="{68FE29DA-4BF7-4811-B41C-AF6AA21EF227}"/>
              </a:ext>
            </a:extLst>
          </p:cNvPr>
          <p:cNvGraphicFramePr>
            <a:graphicFrameLocks noGrp="1"/>
          </p:cNvGraphicFramePr>
          <p:nvPr>
            <p:ph idx="1"/>
            <p:extLst>
              <p:ext uri="{D42A27DB-BD31-4B8C-83A1-F6EECF244321}">
                <p14:modId xmlns:p14="http://schemas.microsoft.com/office/powerpoint/2010/main" val="3720828198"/>
              </p:ext>
            </p:extLst>
          </p:nvPr>
        </p:nvGraphicFramePr>
        <p:xfrm>
          <a:off x="519546" y="789709"/>
          <a:ext cx="6421760" cy="5226976"/>
        </p:xfrm>
        <a:graphic>
          <a:graphicData uri="http://schemas.openxmlformats.org/drawingml/2006/table">
            <a:tbl>
              <a:tblPr firstRow="1" firstCol="1" bandRow="1">
                <a:tableStyleId>{FABFCF23-3B69-468F-B69F-88F6DE6A72F2}</a:tableStyleId>
              </a:tblPr>
              <a:tblGrid>
                <a:gridCol w="6421760">
                  <a:extLst>
                    <a:ext uri="{9D8B030D-6E8A-4147-A177-3AD203B41FA5}">
                      <a16:colId xmlns:a16="http://schemas.microsoft.com/office/drawing/2014/main" val="1754573977"/>
                    </a:ext>
                  </a:extLst>
                </a:gridCol>
              </a:tblGrid>
              <a:tr h="859213">
                <a:tc>
                  <a:txBody>
                    <a:bodyPr/>
                    <a:lstStyle/>
                    <a:p>
                      <a:pPr algn="ctr">
                        <a:lnSpc>
                          <a:spcPct val="107000"/>
                        </a:lnSpc>
                        <a:spcAft>
                          <a:spcPts val="0"/>
                        </a:spcAft>
                      </a:pPr>
                      <a:r>
                        <a:rPr lang="el-GR" sz="1800" dirty="0">
                          <a:effectLst/>
                        </a:rPr>
                        <a:t>Δεξιότητες σκέψης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2136551006"/>
                  </a:ext>
                </a:extLst>
              </a:tr>
              <a:tr h="595044">
                <a:tc>
                  <a:txBody>
                    <a:bodyPr/>
                    <a:lstStyle/>
                    <a:p>
                      <a:pPr algn="ctr">
                        <a:lnSpc>
                          <a:spcPct val="107000"/>
                        </a:lnSpc>
                        <a:spcAft>
                          <a:spcPts val="0"/>
                        </a:spcAft>
                      </a:pPr>
                      <a:r>
                        <a:rPr lang="el-GR" sz="1800" dirty="0">
                          <a:effectLst/>
                        </a:rPr>
                        <a:t>Δημιουργικότητα</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3349908373"/>
                  </a:ext>
                </a:extLst>
              </a:tr>
              <a:tr h="595044">
                <a:tc>
                  <a:txBody>
                    <a:bodyPr/>
                    <a:lstStyle/>
                    <a:p>
                      <a:pPr algn="ctr">
                        <a:lnSpc>
                          <a:spcPct val="107000"/>
                        </a:lnSpc>
                        <a:spcAft>
                          <a:spcPts val="0"/>
                        </a:spcAft>
                      </a:pPr>
                      <a:r>
                        <a:rPr lang="el-GR" sz="1800" dirty="0">
                          <a:effectLst/>
                        </a:rPr>
                        <a:t>Κριτική σκέψη</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3986643667"/>
                  </a:ext>
                </a:extLst>
              </a:tr>
              <a:tr h="595044">
                <a:tc>
                  <a:txBody>
                    <a:bodyPr/>
                    <a:lstStyle/>
                    <a:p>
                      <a:pPr algn="ctr">
                        <a:lnSpc>
                          <a:spcPct val="107000"/>
                        </a:lnSpc>
                        <a:spcAft>
                          <a:spcPts val="0"/>
                        </a:spcAft>
                      </a:pPr>
                      <a:r>
                        <a:rPr lang="el-GR" sz="1800" dirty="0">
                          <a:effectLst/>
                        </a:rPr>
                        <a:t>Λήψη αποφάσεων</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1621684838"/>
                  </a:ext>
                </a:extLst>
              </a:tr>
              <a:tr h="595044">
                <a:tc>
                  <a:txBody>
                    <a:bodyPr/>
                    <a:lstStyle/>
                    <a:p>
                      <a:pPr algn="ctr">
                        <a:lnSpc>
                          <a:spcPct val="107000"/>
                        </a:lnSpc>
                        <a:spcAft>
                          <a:spcPts val="0"/>
                        </a:spcAft>
                      </a:pPr>
                      <a:r>
                        <a:rPr lang="el-GR" sz="1800" dirty="0">
                          <a:effectLst/>
                        </a:rPr>
                        <a:t>Επίλυση προβλήματος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737675019"/>
                  </a:ext>
                </a:extLst>
              </a:tr>
              <a:tr h="595044">
                <a:tc>
                  <a:txBody>
                    <a:bodyPr/>
                    <a:lstStyle/>
                    <a:p>
                      <a:pPr algn="ctr">
                        <a:lnSpc>
                          <a:spcPct val="107000"/>
                        </a:lnSpc>
                        <a:spcAft>
                          <a:spcPts val="0"/>
                        </a:spcAft>
                      </a:pPr>
                      <a:r>
                        <a:rPr lang="el-GR" sz="1800" dirty="0">
                          <a:effectLst/>
                        </a:rPr>
                        <a:t>Ο καθορισμός του στόχου</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3069617310"/>
                  </a:ext>
                </a:extLst>
              </a:tr>
              <a:tr h="595044">
                <a:tc>
                  <a:txBody>
                    <a:bodyPr/>
                    <a:lstStyle/>
                    <a:p>
                      <a:pPr algn="ctr">
                        <a:lnSpc>
                          <a:spcPct val="107000"/>
                        </a:lnSpc>
                        <a:spcAft>
                          <a:spcPts val="0"/>
                        </a:spcAft>
                      </a:pPr>
                      <a:r>
                        <a:rPr lang="el-GR" sz="1800" dirty="0">
                          <a:effectLst/>
                        </a:rPr>
                        <a:t>Ικανότητες εκτελεστικών λειτουργιών</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3512016389"/>
                  </a:ext>
                </a:extLst>
              </a:tr>
              <a:tr h="797499">
                <a:tc>
                  <a:txBody>
                    <a:bodyPr/>
                    <a:lstStyle/>
                    <a:p>
                      <a:pPr algn="ctr">
                        <a:lnSpc>
                          <a:spcPct val="107000"/>
                        </a:lnSpc>
                        <a:spcAft>
                          <a:spcPts val="0"/>
                        </a:spcAft>
                      </a:pPr>
                      <a:r>
                        <a:rPr lang="el-GR" sz="1800" dirty="0">
                          <a:effectLst/>
                        </a:rPr>
                        <a:t>Δεξιότητες για συλλογή πληροφοριών και δημιουργία εναλλακτικών λύσεων</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0803" marR="60803" marT="0" marB="0" anchor="ctr"/>
                </a:tc>
                <a:extLst>
                  <a:ext uri="{0D108BD9-81ED-4DB2-BD59-A6C34878D82A}">
                    <a16:rowId xmlns:a16="http://schemas.microsoft.com/office/drawing/2014/main" val="3849896525"/>
                  </a:ext>
                </a:extLst>
              </a:tr>
            </a:tbl>
          </a:graphicData>
        </a:graphic>
      </p:graphicFrame>
    </p:spTree>
    <p:extLst>
      <p:ext uri="{BB962C8B-B14F-4D97-AF65-F5344CB8AC3E}">
        <p14:creationId xmlns:p14="http://schemas.microsoft.com/office/powerpoint/2010/main" val="884233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08550-A04E-4E25-A8AA-4F600EAF81BF}"/>
              </a:ext>
            </a:extLst>
          </p:cNvPr>
          <p:cNvSpPr>
            <a:spLocks noGrp="1"/>
          </p:cNvSpPr>
          <p:nvPr>
            <p:ph type="title"/>
          </p:nvPr>
        </p:nvSpPr>
        <p:spPr/>
        <p:txBody>
          <a:bodyPr/>
          <a:lstStyle/>
          <a:p>
            <a:r>
              <a:rPr lang="el-GR" dirty="0" err="1"/>
              <a:t>Ορισμοι</a:t>
            </a:r>
            <a:r>
              <a:rPr lang="el-GR" dirty="0"/>
              <a:t> </a:t>
            </a:r>
            <a:r>
              <a:rPr lang="el-GR" dirty="0" err="1"/>
              <a:t>δεξιοτητων</a:t>
            </a:r>
            <a:r>
              <a:rPr lang="el-GR" dirty="0"/>
              <a:t> </a:t>
            </a:r>
            <a:r>
              <a:rPr lang="el-GR" dirty="0" err="1"/>
              <a:t>ζωησ</a:t>
            </a:r>
            <a:endParaRPr lang="en-GB" dirty="0"/>
          </a:p>
        </p:txBody>
      </p:sp>
      <p:sp>
        <p:nvSpPr>
          <p:cNvPr id="3" name="Content Placeholder 2">
            <a:extLst>
              <a:ext uri="{FF2B5EF4-FFF2-40B4-BE49-F238E27FC236}">
                <a16:creationId xmlns:a16="http://schemas.microsoft.com/office/drawing/2014/main" id="{F9CFC6CF-FD52-4847-8332-1CCF0A9C6CE0}"/>
              </a:ext>
            </a:extLst>
          </p:cNvPr>
          <p:cNvSpPr>
            <a:spLocks noGrp="1"/>
          </p:cNvSpPr>
          <p:nvPr>
            <p:ph idx="1"/>
          </p:nvPr>
        </p:nvSpPr>
        <p:spPr/>
        <p:txBody>
          <a:bodyPr>
            <a:noAutofit/>
          </a:bodyPr>
          <a:lstStyle/>
          <a:p>
            <a:pPr>
              <a:lnSpc>
                <a:spcPct val="150000"/>
              </a:lnSpc>
            </a:pPr>
            <a:r>
              <a:rPr lang="el-GR" sz="2400" dirty="0"/>
              <a:t>Δεξιότητες ζωής είναι οτιδήποτε διδάσκεται, εξασκείται και μεταφέρεται σε άλλους τομείς, σε άλλα περιβάλλοντα και καταστάσεις</a:t>
            </a:r>
          </a:p>
          <a:p>
            <a:pPr>
              <a:lnSpc>
                <a:spcPct val="150000"/>
              </a:lnSpc>
            </a:pPr>
            <a:r>
              <a:rPr lang="el-GR" sz="2400" dirty="0"/>
              <a:t>Οι δεξιότητες ζωής είναι εκείνες οι δεξιότητες που μας βοηθούν να πετύχουμε στο περιβάλλον που ζούμε (</a:t>
            </a:r>
            <a:r>
              <a:rPr lang="el-GR" sz="2400" dirty="0" err="1"/>
              <a:t>Danish</a:t>
            </a:r>
            <a:r>
              <a:rPr lang="el-GR" sz="2400" dirty="0"/>
              <a:t> &amp; </a:t>
            </a:r>
            <a:r>
              <a:rPr lang="el-GR" sz="2400" dirty="0" err="1"/>
              <a:t>Nellen</a:t>
            </a:r>
            <a:r>
              <a:rPr lang="el-GR" sz="2400" dirty="0"/>
              <a:t>, 1997)</a:t>
            </a:r>
          </a:p>
          <a:p>
            <a:pPr>
              <a:lnSpc>
                <a:spcPct val="150000"/>
              </a:lnSpc>
            </a:pPr>
            <a:r>
              <a:rPr lang="el-GR" sz="2400" dirty="0"/>
              <a:t>Οι δεξιότητες ζωής είναι δεξιότητες αποτελεσματικής διαβίωσης, ψυχολογικής υγείας και υψηλού επιπέδου ανθρώπινης λειτουργίας (</a:t>
            </a:r>
            <a:r>
              <a:rPr lang="el-GR" sz="2400" dirty="0" err="1"/>
              <a:t>Nelson</a:t>
            </a:r>
            <a:r>
              <a:rPr lang="el-GR" sz="2400" dirty="0"/>
              <a:t> – </a:t>
            </a:r>
            <a:r>
              <a:rPr lang="el-GR" sz="2400" dirty="0" err="1"/>
              <a:t>Jones</a:t>
            </a:r>
            <a:r>
              <a:rPr lang="el-GR" sz="2400" dirty="0"/>
              <a:t>, 1988)</a:t>
            </a:r>
            <a:endParaRPr lang="en-GB" sz="2400" dirty="0"/>
          </a:p>
        </p:txBody>
      </p:sp>
    </p:spTree>
    <p:extLst>
      <p:ext uri="{BB962C8B-B14F-4D97-AF65-F5344CB8AC3E}">
        <p14:creationId xmlns:p14="http://schemas.microsoft.com/office/powerpoint/2010/main" val="2446467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760BC-A9AC-4EE4-AC55-552F3748267E}"/>
              </a:ext>
            </a:extLst>
          </p:cNvPr>
          <p:cNvSpPr>
            <a:spLocks noGrp="1"/>
          </p:cNvSpPr>
          <p:nvPr>
            <p:ph type="title"/>
          </p:nvPr>
        </p:nvSpPr>
        <p:spPr/>
        <p:txBody>
          <a:bodyPr>
            <a:normAutofit fontScale="90000"/>
          </a:bodyPr>
          <a:lstStyle/>
          <a:p>
            <a:r>
              <a:rPr lang="el-GR" cap="none" dirty="0"/>
              <a:t>ΤΙ ΧΑΡΑΚΤΗΡΙΖΕΙ ΤΙΣ ΔΕΞΙΟΤΗΤΕΣ ΩΣ ΔΕΞΙΟΤΗΤΕΣ ΖΩΗΣ </a:t>
            </a:r>
            <a:endParaRPr lang="en-GB" cap="none" dirty="0"/>
          </a:p>
        </p:txBody>
      </p:sp>
      <p:sp>
        <p:nvSpPr>
          <p:cNvPr id="3" name="Content Placeholder 2">
            <a:extLst>
              <a:ext uri="{FF2B5EF4-FFF2-40B4-BE49-F238E27FC236}">
                <a16:creationId xmlns:a16="http://schemas.microsoft.com/office/drawing/2014/main" id="{12593F29-147C-4748-894B-45EE0C3E402B}"/>
              </a:ext>
            </a:extLst>
          </p:cNvPr>
          <p:cNvSpPr>
            <a:spLocks noGrp="1"/>
          </p:cNvSpPr>
          <p:nvPr>
            <p:ph idx="1"/>
          </p:nvPr>
        </p:nvSpPr>
        <p:spPr/>
        <p:txBody>
          <a:bodyPr>
            <a:normAutofit fontScale="92500"/>
          </a:bodyPr>
          <a:lstStyle/>
          <a:p>
            <a:pPr>
              <a:lnSpc>
                <a:spcPct val="150000"/>
              </a:lnSpc>
            </a:pPr>
            <a:r>
              <a:rPr lang="el-GR" dirty="0"/>
              <a:t>Μια δεξιότητα για να χαρακτηριστεί ως δεξιότητα ζωής χρειάζεται να είναι </a:t>
            </a:r>
            <a:r>
              <a:rPr lang="el-GR" b="1" dirty="0"/>
              <a:t>μεταβιβάσιμη σε άλλες καταστάσεις</a:t>
            </a:r>
          </a:p>
          <a:p>
            <a:pPr>
              <a:lnSpc>
                <a:spcPct val="150000"/>
              </a:lnSpc>
            </a:pPr>
            <a:r>
              <a:rPr lang="el-GR" dirty="0"/>
              <a:t>Για να μπορεί μια δεξιότητα που μαθαίνεται μέσα από τα σπορ να μεταφερθεί σε άλλες καταστάσεις, ο εκπαιδευτής / προπονητής / ΚΦΑ θα πρέπει </a:t>
            </a:r>
            <a:r>
              <a:rPr lang="el-GR" b="1" dirty="0"/>
              <a:t>ξεκάθαρα να την διδάσκει συνδέοντας την με άλλες καταστάσεις στις οποίες μπορεί να μεταφερθεί</a:t>
            </a:r>
            <a:r>
              <a:rPr lang="el-GR" dirty="0"/>
              <a:t>.</a:t>
            </a:r>
          </a:p>
          <a:p>
            <a:pPr>
              <a:lnSpc>
                <a:spcPct val="150000"/>
              </a:lnSpc>
            </a:pPr>
            <a:r>
              <a:rPr lang="el-GR" dirty="0"/>
              <a:t>Οι δεξιότητες ζωής είναι ζωτικής σημασίας για την επίτευξη των προσωπικών, κοινωνικών  και επαγγελματικών στόχων, καθώς και για την </a:t>
            </a:r>
            <a:r>
              <a:rPr lang="el-GR" b="1" dirty="0"/>
              <a:t>καλή ποιότητα ζωής</a:t>
            </a:r>
            <a:r>
              <a:rPr lang="el-GR" dirty="0"/>
              <a:t>. Ο καλός συνδυασμός αυτών των δεξιοτήτων μπορεί να οδηγήσει σε ισορροπημένη και επιτυχημένη ζωή.</a:t>
            </a:r>
          </a:p>
          <a:p>
            <a:pPr>
              <a:lnSpc>
                <a:spcPct val="150000"/>
              </a:lnSpc>
            </a:pPr>
            <a:endParaRPr lang="el-GR" dirty="0"/>
          </a:p>
        </p:txBody>
      </p:sp>
    </p:spTree>
    <p:extLst>
      <p:ext uri="{BB962C8B-B14F-4D97-AF65-F5344CB8AC3E}">
        <p14:creationId xmlns:p14="http://schemas.microsoft.com/office/powerpoint/2010/main" val="1766421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0C40-27FA-4078-A056-A9C1B7C93997}"/>
              </a:ext>
            </a:extLst>
          </p:cNvPr>
          <p:cNvSpPr>
            <a:spLocks noGrp="1"/>
          </p:cNvSpPr>
          <p:nvPr>
            <p:ph type="title"/>
          </p:nvPr>
        </p:nvSpPr>
        <p:spPr>
          <a:xfrm>
            <a:off x="1069848" y="484632"/>
            <a:ext cx="10058400" cy="1609344"/>
          </a:xfrm>
        </p:spPr>
        <p:txBody>
          <a:bodyPr/>
          <a:lstStyle/>
          <a:p>
            <a:r>
              <a:rPr lang="el-GR" cap="none" dirty="0"/>
              <a:t>Ο ΑΘΛΗΤΙΣΜΟΣ ΕΙΝΑΙ ΜΙΑ ΜΕΤΑΦΟΡΑ ΤΗΣ ΖΩΗΣ</a:t>
            </a:r>
            <a:endParaRPr lang="en-GB" cap="none" dirty="0"/>
          </a:p>
        </p:txBody>
      </p:sp>
      <p:sp>
        <p:nvSpPr>
          <p:cNvPr id="4" name="Content Placeholder 2">
            <a:extLst>
              <a:ext uri="{FF2B5EF4-FFF2-40B4-BE49-F238E27FC236}">
                <a16:creationId xmlns:a16="http://schemas.microsoft.com/office/drawing/2014/main" id="{69ADE674-947E-44DC-B1CE-DF1B177C400A}"/>
              </a:ext>
            </a:extLst>
          </p:cNvPr>
          <p:cNvSpPr txBox="1">
            <a:spLocks/>
          </p:cNvSpPr>
          <p:nvPr/>
        </p:nvSpPr>
        <p:spPr>
          <a:xfrm>
            <a:off x="817002" y="2246376"/>
            <a:ext cx="5026152" cy="4050792"/>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buNone/>
            </a:pPr>
            <a:r>
              <a:rPr lang="el-GR" dirty="0"/>
              <a:t> </a:t>
            </a:r>
            <a:r>
              <a:rPr lang="el-GR" b="1" dirty="0"/>
              <a:t>Sport και συστηματική δραστηριότητα</a:t>
            </a:r>
          </a:p>
          <a:p>
            <a:r>
              <a:rPr lang="el-GR" dirty="0"/>
              <a:t>Να θέτεις στόχους και να ξεπερνάς τα εμπόδια για την επίτευξή τους</a:t>
            </a:r>
          </a:p>
          <a:p>
            <a:r>
              <a:rPr lang="el-GR" dirty="0"/>
              <a:t>Να αποδίδεις υπό πίεση</a:t>
            </a:r>
          </a:p>
          <a:p>
            <a:r>
              <a:rPr lang="el-GR" dirty="0"/>
              <a:t>Να επιλύεις προβλήματα</a:t>
            </a:r>
          </a:p>
          <a:p>
            <a:r>
              <a:rPr lang="el-GR" dirty="0"/>
              <a:t>Να επικοινωνείς αποτελεσματικά</a:t>
            </a:r>
          </a:p>
          <a:p>
            <a:r>
              <a:rPr lang="el-GR" dirty="0"/>
              <a:t>Να χειρίζεσαι αποτελεσματικά την επιτυχία και αποτυχία</a:t>
            </a:r>
          </a:p>
          <a:p>
            <a:r>
              <a:rPr lang="el-GR" dirty="0"/>
              <a:t>Να ενεργείς αποτελεσματικά μέσα σε μια ομάδα</a:t>
            </a:r>
          </a:p>
          <a:p>
            <a:r>
              <a:rPr lang="el-GR" dirty="0"/>
              <a:t>Να σκέφτεσαι θετικά</a:t>
            </a:r>
            <a:endParaRPr lang="en-GB" dirty="0"/>
          </a:p>
        </p:txBody>
      </p:sp>
      <p:sp>
        <p:nvSpPr>
          <p:cNvPr id="7" name="Content Placeholder 2">
            <a:extLst>
              <a:ext uri="{FF2B5EF4-FFF2-40B4-BE49-F238E27FC236}">
                <a16:creationId xmlns:a16="http://schemas.microsoft.com/office/drawing/2014/main" id="{5C1C56D9-B515-47F7-89B2-1575A0356151}"/>
              </a:ext>
            </a:extLst>
          </p:cNvPr>
          <p:cNvSpPr txBox="1">
            <a:spLocks/>
          </p:cNvSpPr>
          <p:nvPr/>
        </p:nvSpPr>
        <p:spPr>
          <a:xfrm>
            <a:off x="6348846" y="2246376"/>
            <a:ext cx="5026152" cy="4050792"/>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l-GR" dirty="0"/>
              <a:t> </a:t>
            </a:r>
            <a:r>
              <a:rPr lang="el-GR" b="1" dirty="0"/>
              <a:t>Στην ζωή</a:t>
            </a:r>
          </a:p>
          <a:p>
            <a:r>
              <a:rPr lang="el-GR" dirty="0"/>
              <a:t>Να θέτεις στόχους και να ξεπερνάς τα εμπόδια για την επίτευξή τους</a:t>
            </a:r>
          </a:p>
          <a:p>
            <a:r>
              <a:rPr lang="el-GR" dirty="0"/>
              <a:t>Να αποδίδεις υπό πίεση</a:t>
            </a:r>
          </a:p>
          <a:p>
            <a:r>
              <a:rPr lang="el-GR" dirty="0"/>
              <a:t>Να επιλύεις προβλήματα</a:t>
            </a:r>
          </a:p>
          <a:p>
            <a:r>
              <a:rPr lang="el-GR" dirty="0"/>
              <a:t>Να επικοινωνείς αποτελεσματικά</a:t>
            </a:r>
          </a:p>
          <a:p>
            <a:r>
              <a:rPr lang="el-GR" dirty="0"/>
              <a:t>Να χειρίζεσαι αποτελεσματικά την επιτυχία και αποτυχία</a:t>
            </a:r>
          </a:p>
          <a:p>
            <a:r>
              <a:rPr lang="el-GR" dirty="0"/>
              <a:t>Να ενεργείς αποτελεσματικά μέσα σε μια ομάδα</a:t>
            </a:r>
          </a:p>
          <a:p>
            <a:r>
              <a:rPr lang="el-GR" dirty="0"/>
              <a:t>Να σκέφτεσαι θετικά</a:t>
            </a:r>
            <a:endParaRPr lang="en-GB" dirty="0"/>
          </a:p>
        </p:txBody>
      </p:sp>
    </p:spTree>
    <p:extLst>
      <p:ext uri="{BB962C8B-B14F-4D97-AF65-F5344CB8AC3E}">
        <p14:creationId xmlns:p14="http://schemas.microsoft.com/office/powerpoint/2010/main" val="39045815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09EED-7834-48DF-9248-C40202EE8566}"/>
              </a:ext>
            </a:extLst>
          </p:cNvPr>
          <p:cNvSpPr>
            <a:spLocks noGrp="1"/>
          </p:cNvSpPr>
          <p:nvPr>
            <p:ph type="title"/>
          </p:nvPr>
        </p:nvSpPr>
        <p:spPr/>
        <p:txBody>
          <a:bodyPr>
            <a:normAutofit/>
          </a:bodyPr>
          <a:lstStyle/>
          <a:p>
            <a:r>
              <a:rPr lang="el-GR" dirty="0"/>
              <a:t>ΕΜΠΟΔΙΑ ΚΑΙ ΔΙΕΥΚΟΛΥΝΤΕΣ ΓΙΑ </a:t>
            </a:r>
            <a:r>
              <a:rPr lang="el-GR" cap="none" dirty="0"/>
              <a:t>ΤΑΚΤΙΚΗ ΦΔ</a:t>
            </a:r>
            <a:endParaRPr lang="en-GB" dirty="0"/>
          </a:p>
        </p:txBody>
      </p:sp>
      <p:sp>
        <p:nvSpPr>
          <p:cNvPr id="3" name="Content Placeholder 2">
            <a:extLst>
              <a:ext uri="{FF2B5EF4-FFF2-40B4-BE49-F238E27FC236}">
                <a16:creationId xmlns:a16="http://schemas.microsoft.com/office/drawing/2014/main" id="{EC216679-B1BB-4C5C-8C6E-E1BF3E977F18}"/>
              </a:ext>
            </a:extLst>
          </p:cNvPr>
          <p:cNvSpPr>
            <a:spLocks noGrp="1"/>
          </p:cNvSpPr>
          <p:nvPr>
            <p:ph idx="1"/>
          </p:nvPr>
        </p:nvSpPr>
        <p:spPr/>
        <p:txBody>
          <a:bodyPr/>
          <a:lstStyle/>
          <a:p>
            <a:pPr marL="0" indent="0" algn="ctr">
              <a:buNone/>
            </a:pPr>
            <a:r>
              <a:rPr lang="el-GR" b="1" dirty="0"/>
              <a:t>ΕΜΠΟΔΙΑ</a:t>
            </a:r>
          </a:p>
          <a:p>
            <a:endParaRPr lang="el-GR" dirty="0"/>
          </a:p>
          <a:p>
            <a:r>
              <a:rPr lang="el-GR" dirty="0"/>
              <a:t>Εντοπισμός των εμποδίων για τακτική φυσική δραστηριότητα.</a:t>
            </a:r>
          </a:p>
          <a:p>
            <a:pPr marL="0" indent="0">
              <a:buNone/>
            </a:pPr>
            <a:endParaRPr lang="el-GR" dirty="0"/>
          </a:p>
          <a:p>
            <a:pPr marL="0" indent="0">
              <a:buNone/>
            </a:pPr>
            <a:endParaRPr lang="el-GR" dirty="0"/>
          </a:p>
          <a:p>
            <a:pPr marL="0" indent="0" algn="ctr">
              <a:buNone/>
            </a:pPr>
            <a:r>
              <a:rPr lang="el-GR" b="1" dirty="0"/>
              <a:t>ΔΙΕΥΚΟΛΥΝΤΕΣ</a:t>
            </a:r>
          </a:p>
          <a:p>
            <a:endParaRPr lang="el-GR" dirty="0"/>
          </a:p>
          <a:p>
            <a:r>
              <a:rPr lang="el-GR" dirty="0"/>
              <a:t>Εξερεύνηση λύσεων για την υπέρβαση των εμποδίων.</a:t>
            </a:r>
          </a:p>
          <a:p>
            <a:endParaRPr lang="en-GB" dirty="0"/>
          </a:p>
        </p:txBody>
      </p:sp>
    </p:spTree>
    <p:extLst>
      <p:ext uri="{BB962C8B-B14F-4D97-AF65-F5344CB8AC3E}">
        <p14:creationId xmlns:p14="http://schemas.microsoft.com/office/powerpoint/2010/main" val="1638648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3057B-2225-445D-A68D-EAA60F862FF1}"/>
              </a:ext>
            </a:extLst>
          </p:cNvPr>
          <p:cNvSpPr>
            <a:spLocks noGrp="1"/>
          </p:cNvSpPr>
          <p:nvPr>
            <p:ph type="title"/>
          </p:nvPr>
        </p:nvSpPr>
        <p:spPr/>
        <p:txBody>
          <a:bodyPr>
            <a:normAutofit/>
          </a:bodyPr>
          <a:lstStyle/>
          <a:p>
            <a:r>
              <a:rPr lang="el-GR" sz="4800" dirty="0"/>
              <a:t>ΓΕΝΙΚΑ ΕΜΠΟΔΙΑ ΓΙΑ </a:t>
            </a:r>
            <a:r>
              <a:rPr lang="el-GR" sz="4800" cap="none" dirty="0"/>
              <a:t>ΤΑΚΤΙΚΗ ΦΔ</a:t>
            </a:r>
            <a:endParaRPr lang="en-GB" sz="4800" dirty="0"/>
          </a:p>
        </p:txBody>
      </p:sp>
      <p:sp>
        <p:nvSpPr>
          <p:cNvPr id="3" name="Content Placeholder 2">
            <a:extLst>
              <a:ext uri="{FF2B5EF4-FFF2-40B4-BE49-F238E27FC236}">
                <a16:creationId xmlns:a16="http://schemas.microsoft.com/office/drawing/2014/main" id="{6F4057BB-EBCC-4895-A7AC-D9BF633D2E72}"/>
              </a:ext>
            </a:extLst>
          </p:cNvPr>
          <p:cNvSpPr>
            <a:spLocks noGrp="1"/>
          </p:cNvSpPr>
          <p:nvPr>
            <p:ph idx="1"/>
          </p:nvPr>
        </p:nvSpPr>
        <p:spPr/>
        <p:txBody>
          <a:bodyPr>
            <a:normAutofit/>
          </a:bodyPr>
          <a:lstStyle/>
          <a:p>
            <a:pPr marL="0" indent="0">
              <a:buNone/>
            </a:pPr>
            <a:r>
              <a:rPr lang="el-GR" dirty="0"/>
              <a:t>Τα κοινά εμπόδια στην τακτική σωματική δραστηριότητα για το γενικό πληθυσμό περιλαμβάνουν</a:t>
            </a:r>
            <a:endParaRPr lang="en-GB" dirty="0"/>
          </a:p>
          <a:p>
            <a:r>
              <a:rPr lang="el-GR" dirty="0"/>
              <a:t>Έλλειψη χρόνου</a:t>
            </a:r>
            <a:endParaRPr lang="en-GB" dirty="0"/>
          </a:p>
          <a:p>
            <a:r>
              <a:rPr lang="el-GR" dirty="0"/>
              <a:t>Έλλειψη κινήτρου</a:t>
            </a:r>
            <a:endParaRPr lang="en-GB" dirty="0"/>
          </a:p>
          <a:p>
            <a:r>
              <a:rPr lang="el-GR" dirty="0"/>
              <a:t>Κόπωση και Έλλειψη Ενέργειας</a:t>
            </a:r>
            <a:endParaRPr lang="en-GB" dirty="0"/>
          </a:p>
          <a:p>
            <a:r>
              <a:rPr lang="el-GR" dirty="0"/>
              <a:t>Οικονομικοί περιορισμοί</a:t>
            </a:r>
            <a:endParaRPr lang="en-GB" dirty="0"/>
          </a:p>
          <a:p>
            <a:r>
              <a:rPr lang="el-GR" dirty="0"/>
              <a:t>Καιρικές συνθήκες</a:t>
            </a:r>
            <a:endParaRPr lang="en-GB" dirty="0"/>
          </a:p>
          <a:p>
            <a:r>
              <a:rPr lang="el-GR" dirty="0"/>
              <a:t>Φόβος τραυματισμού</a:t>
            </a:r>
            <a:endParaRPr lang="en-GB" dirty="0"/>
          </a:p>
          <a:p>
            <a:r>
              <a:rPr lang="el-GR" dirty="0"/>
              <a:t>Έλλειψη Κοινωνικής Υποστήριξης</a:t>
            </a:r>
            <a:endParaRPr lang="en-GB" dirty="0"/>
          </a:p>
        </p:txBody>
      </p:sp>
    </p:spTree>
    <p:extLst>
      <p:ext uri="{BB962C8B-B14F-4D97-AF65-F5344CB8AC3E}">
        <p14:creationId xmlns:p14="http://schemas.microsoft.com/office/powerpoint/2010/main" val="40735472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4C129-6C2D-49B8-9A5C-5D654EBD824C}"/>
              </a:ext>
            </a:extLst>
          </p:cNvPr>
          <p:cNvSpPr>
            <a:spLocks noGrp="1"/>
          </p:cNvSpPr>
          <p:nvPr>
            <p:ph type="title"/>
          </p:nvPr>
        </p:nvSpPr>
        <p:spPr/>
        <p:txBody>
          <a:bodyPr>
            <a:normAutofit/>
          </a:bodyPr>
          <a:lstStyle/>
          <a:p>
            <a:r>
              <a:rPr lang="el-GR" sz="4800" dirty="0"/>
              <a:t>ΓΕΝΙΚΟΙ ΔΙΕΥΚΟΛΥΝΤΕΣ ΓΙΑ </a:t>
            </a:r>
            <a:r>
              <a:rPr lang="el-GR" sz="4800" cap="none" dirty="0"/>
              <a:t>ΤΑΚΤΙΚΗ ΦΔ</a:t>
            </a:r>
            <a:endParaRPr lang="en-GB" sz="4800" dirty="0"/>
          </a:p>
        </p:txBody>
      </p:sp>
      <p:sp>
        <p:nvSpPr>
          <p:cNvPr id="3" name="Content Placeholder 2">
            <a:extLst>
              <a:ext uri="{FF2B5EF4-FFF2-40B4-BE49-F238E27FC236}">
                <a16:creationId xmlns:a16="http://schemas.microsoft.com/office/drawing/2014/main" id="{18C9BE8B-0B2A-489E-9C12-D675A1A3E29F}"/>
              </a:ext>
            </a:extLst>
          </p:cNvPr>
          <p:cNvSpPr>
            <a:spLocks noGrp="1"/>
          </p:cNvSpPr>
          <p:nvPr>
            <p:ph idx="1"/>
          </p:nvPr>
        </p:nvSpPr>
        <p:spPr/>
        <p:txBody>
          <a:bodyPr>
            <a:normAutofit/>
          </a:bodyPr>
          <a:lstStyle/>
          <a:p>
            <a:r>
              <a:rPr lang="el-GR" dirty="0"/>
              <a:t>Πρόσβαση σε εγκαταστάσεις και πόρους</a:t>
            </a:r>
            <a:endParaRPr lang="en-GB" dirty="0"/>
          </a:p>
          <a:p>
            <a:r>
              <a:rPr lang="el-GR" dirty="0"/>
              <a:t>Δίκτυα κοινωνικής υποστήριξης</a:t>
            </a:r>
            <a:r>
              <a:rPr lang="en-GB" dirty="0"/>
              <a:t> </a:t>
            </a:r>
          </a:p>
          <a:p>
            <a:r>
              <a:rPr lang="el-GR" dirty="0"/>
              <a:t>Βολικές επιλογές άσκησης</a:t>
            </a:r>
            <a:endParaRPr lang="en-GB" dirty="0"/>
          </a:p>
          <a:p>
            <a:r>
              <a:rPr lang="el-GR" dirty="0"/>
              <a:t>Ευχάριστες Δραστηριότητες</a:t>
            </a:r>
          </a:p>
          <a:p>
            <a:r>
              <a:rPr lang="el-GR" dirty="0"/>
              <a:t>Ρεαλιστικοί στόχοι</a:t>
            </a:r>
          </a:p>
          <a:p>
            <a:r>
              <a:rPr lang="el-GR" dirty="0"/>
              <a:t>Κίνητρα και ανταμοιβές</a:t>
            </a:r>
          </a:p>
          <a:p>
            <a:r>
              <a:rPr lang="el-GR" dirty="0"/>
              <a:t>Εκπαίδευση και ευαισθητοποίηση</a:t>
            </a:r>
            <a:endParaRPr lang="en-GB" dirty="0"/>
          </a:p>
        </p:txBody>
      </p:sp>
    </p:spTree>
    <p:extLst>
      <p:ext uri="{BB962C8B-B14F-4D97-AF65-F5344CB8AC3E}">
        <p14:creationId xmlns:p14="http://schemas.microsoft.com/office/powerpoint/2010/main" val="7537718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4972-B05F-477F-8E7A-56BA4B669A10}"/>
              </a:ext>
            </a:extLst>
          </p:cNvPr>
          <p:cNvSpPr>
            <a:spLocks noGrp="1"/>
          </p:cNvSpPr>
          <p:nvPr>
            <p:ph type="title"/>
          </p:nvPr>
        </p:nvSpPr>
        <p:spPr/>
        <p:txBody>
          <a:bodyPr/>
          <a:lstStyle/>
          <a:p>
            <a:r>
              <a:rPr lang="el-GR" dirty="0"/>
              <a:t>ΕΜΠΟΔΙΑ ΚΑΙ ΔΙΕΥΚΟΛΥΝΤΕΣ ΣΕ ΠΑΙΔΙΑ ΓΙΑ </a:t>
            </a:r>
            <a:r>
              <a:rPr lang="el-GR" cap="none" dirty="0"/>
              <a:t>ΤΑΚΤΙΚΗ ΦΔ</a:t>
            </a:r>
            <a:endParaRPr lang="en-GB" dirty="0"/>
          </a:p>
        </p:txBody>
      </p:sp>
      <p:sp>
        <p:nvSpPr>
          <p:cNvPr id="3" name="Content Placeholder 2">
            <a:extLst>
              <a:ext uri="{FF2B5EF4-FFF2-40B4-BE49-F238E27FC236}">
                <a16:creationId xmlns:a16="http://schemas.microsoft.com/office/drawing/2014/main" id="{EABD8F87-9E54-477C-9BF7-53CBC5CD30B9}"/>
              </a:ext>
            </a:extLst>
          </p:cNvPr>
          <p:cNvSpPr>
            <a:spLocks noGrp="1"/>
          </p:cNvSpPr>
          <p:nvPr>
            <p:ph idx="1"/>
          </p:nvPr>
        </p:nvSpPr>
        <p:spPr>
          <a:xfrm>
            <a:off x="1069848" y="2121408"/>
            <a:ext cx="5026152" cy="4050792"/>
          </a:xfrm>
        </p:spPr>
        <p:txBody>
          <a:bodyPr>
            <a:normAutofit fontScale="85000" lnSpcReduction="20000"/>
          </a:bodyPr>
          <a:lstStyle/>
          <a:p>
            <a:pPr marL="0" indent="0" algn="ctr">
              <a:buNone/>
            </a:pPr>
            <a:r>
              <a:rPr lang="el-GR" sz="2100" b="1" dirty="0"/>
              <a:t>Εμπόδια</a:t>
            </a:r>
            <a:r>
              <a:rPr lang="el-GR" dirty="0"/>
              <a:t>:</a:t>
            </a:r>
          </a:p>
          <a:p>
            <a:r>
              <a:rPr lang="el-GR" dirty="0"/>
              <a:t>Έλλειψη χρόνου λόγω σχολικών υποχρεώσεων και εξωσχολικών δραστηριοτήτων.</a:t>
            </a:r>
          </a:p>
          <a:p>
            <a:r>
              <a:rPr lang="el-GR" dirty="0"/>
              <a:t>Απουσία ενθάρρυνσης από τους γονείς ή τους κηδεμόνες.</a:t>
            </a:r>
          </a:p>
          <a:p>
            <a:r>
              <a:rPr lang="el-GR" dirty="0"/>
              <a:t>Ανεπαρκής πρόσβαση σε κατάλληλους χώρους για άθληση.</a:t>
            </a:r>
          </a:p>
          <a:p>
            <a:r>
              <a:rPr lang="el-GR" dirty="0"/>
              <a:t>Περιορισμένες ευκαιρίες για κοινωνικές δραστηριότητες σε ομάδα.</a:t>
            </a:r>
          </a:p>
          <a:p>
            <a:r>
              <a:rPr lang="el-GR" dirty="0"/>
              <a:t>Έλλειψη κινήτρων ή ενδιαφέροντος για φυσική δραστηριότητα.</a:t>
            </a:r>
          </a:p>
          <a:p>
            <a:r>
              <a:rPr lang="el-GR" dirty="0"/>
              <a:t>Υπερβολική χρήση τεχνολογικών συσκευών και βίντεο παιχνιδιών.</a:t>
            </a:r>
          </a:p>
          <a:p>
            <a:r>
              <a:rPr lang="el-GR" dirty="0"/>
              <a:t>Ανεπαρκής ενίσχυση από το περιβάλλον, όπως απουσία ασφαλών περιοχών για παιχνίδι.</a:t>
            </a:r>
          </a:p>
        </p:txBody>
      </p:sp>
      <p:sp>
        <p:nvSpPr>
          <p:cNvPr id="4" name="Content Placeholder 2">
            <a:extLst>
              <a:ext uri="{FF2B5EF4-FFF2-40B4-BE49-F238E27FC236}">
                <a16:creationId xmlns:a16="http://schemas.microsoft.com/office/drawing/2014/main" id="{EA28C288-A437-4265-AE3E-123843C9C7DF}"/>
              </a:ext>
            </a:extLst>
          </p:cNvPr>
          <p:cNvSpPr txBox="1">
            <a:spLocks/>
          </p:cNvSpPr>
          <p:nvPr/>
        </p:nvSpPr>
        <p:spPr>
          <a:xfrm>
            <a:off x="5918939" y="2119607"/>
            <a:ext cx="5026152" cy="4457838"/>
          </a:xfrm>
          <a:prstGeom prst="rect">
            <a:avLst/>
          </a:prstGeom>
        </p:spPr>
        <p:txBody>
          <a:bodyPr vert="horz" lIns="91440" tIns="45720" rIns="91440" bIns="45720" rtlCol="0">
            <a:normAutofit fontScale="850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l-GR" sz="2100" b="1" dirty="0"/>
              <a:t>Διευκολυντές</a:t>
            </a:r>
            <a:r>
              <a:rPr lang="el-GR" dirty="0"/>
              <a:t>:</a:t>
            </a:r>
          </a:p>
          <a:p>
            <a:r>
              <a:rPr lang="el-GR" dirty="0"/>
              <a:t>Παρουσία οικογενειακής υποστήριξης και ενθάρρυνσης.</a:t>
            </a:r>
          </a:p>
          <a:p>
            <a:r>
              <a:rPr lang="el-GR" dirty="0"/>
              <a:t>Διαθεσιμότητα ευέλικτων προγραμμάτων φυσικής δραστηριότητας στο σχολικό περιβάλλον.</a:t>
            </a:r>
          </a:p>
          <a:p>
            <a:r>
              <a:rPr lang="el-GR" dirty="0"/>
              <a:t>Παροχή </a:t>
            </a:r>
            <a:r>
              <a:rPr lang="el-GR" dirty="0" err="1"/>
              <a:t>προσβάσιμων</a:t>
            </a:r>
            <a:r>
              <a:rPr lang="el-GR" dirty="0"/>
              <a:t> και ασφαλών χώρων για άθληση και παιχνίδι.</a:t>
            </a:r>
          </a:p>
          <a:p>
            <a:r>
              <a:rPr lang="el-GR" dirty="0"/>
              <a:t>Κοινωνική υποστήριξη από συμμαθητές και φίλους για κοινές δραστηριότητες.</a:t>
            </a:r>
          </a:p>
          <a:p>
            <a:r>
              <a:rPr lang="el-GR" dirty="0"/>
              <a:t>Δημιουργία ενδιαφέροντος μέσω ποικίλων αθλητικών και διασκεδαστικών δραστηριοτήτων.</a:t>
            </a:r>
          </a:p>
          <a:p>
            <a:r>
              <a:rPr lang="el-GR" dirty="0"/>
              <a:t>Εκπαιδευτική ενημέρωση για τα οφέλη της φυσικής δραστηριότητας.</a:t>
            </a:r>
          </a:p>
          <a:p>
            <a:r>
              <a:rPr lang="el-GR" dirty="0"/>
              <a:t>Υποστήριξη από την κοινότητα με προγράμματα και εκδηλώσεις που προωθούν τη φυσική δραστηριότητα.</a:t>
            </a:r>
            <a:endParaRPr lang="en-GB" dirty="0"/>
          </a:p>
        </p:txBody>
      </p:sp>
    </p:spTree>
    <p:extLst>
      <p:ext uri="{BB962C8B-B14F-4D97-AF65-F5344CB8AC3E}">
        <p14:creationId xmlns:p14="http://schemas.microsoft.com/office/powerpoint/2010/main" val="3228381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EC10B-C20E-4A48-82B7-FB29E1EC6037}"/>
              </a:ext>
            </a:extLst>
          </p:cNvPr>
          <p:cNvSpPr>
            <a:spLocks noGrp="1"/>
          </p:cNvSpPr>
          <p:nvPr>
            <p:ph type="title"/>
          </p:nvPr>
        </p:nvSpPr>
        <p:spPr/>
        <p:txBody>
          <a:bodyPr/>
          <a:lstStyle/>
          <a:p>
            <a:r>
              <a:rPr lang="el-GR" dirty="0"/>
              <a:t>ΠΕΡΙΕΧΟΜΕΝΑ</a:t>
            </a:r>
            <a:endParaRPr lang="en-GB" dirty="0"/>
          </a:p>
        </p:txBody>
      </p:sp>
      <p:sp>
        <p:nvSpPr>
          <p:cNvPr id="3" name="Content Placeholder 2">
            <a:extLst>
              <a:ext uri="{FF2B5EF4-FFF2-40B4-BE49-F238E27FC236}">
                <a16:creationId xmlns:a16="http://schemas.microsoft.com/office/drawing/2014/main" id="{28B8B9F1-E96F-4B2A-A09B-41A546565ADD}"/>
              </a:ext>
            </a:extLst>
          </p:cNvPr>
          <p:cNvSpPr>
            <a:spLocks noGrp="1"/>
          </p:cNvSpPr>
          <p:nvPr>
            <p:ph idx="1"/>
          </p:nvPr>
        </p:nvSpPr>
        <p:spPr/>
        <p:txBody>
          <a:bodyPr/>
          <a:lstStyle/>
          <a:p>
            <a:pPr marL="0" indent="0">
              <a:buNone/>
            </a:pPr>
            <a:r>
              <a:rPr lang="el-GR" dirty="0"/>
              <a:t>Σημασία της τακτικής φυσικής δραστηριότητας για την υγεία.</a:t>
            </a:r>
          </a:p>
          <a:p>
            <a:pPr marL="0" indent="0">
              <a:buNone/>
            </a:pPr>
            <a:r>
              <a:rPr lang="el-GR" dirty="0"/>
              <a:t>Κατανόηση των </a:t>
            </a:r>
          </a:p>
          <a:p>
            <a:r>
              <a:rPr lang="el-GR" dirty="0"/>
              <a:t>φυσικών, </a:t>
            </a:r>
          </a:p>
          <a:p>
            <a:r>
              <a:rPr lang="el-GR" dirty="0"/>
              <a:t>ψυχολογικών</a:t>
            </a:r>
          </a:p>
          <a:p>
            <a:r>
              <a:rPr lang="el-GR" dirty="0"/>
              <a:t>γνωστικών και </a:t>
            </a:r>
          </a:p>
          <a:p>
            <a:r>
              <a:rPr lang="el-GR" dirty="0"/>
              <a:t>κοινωνικών </a:t>
            </a:r>
            <a:r>
              <a:rPr lang="el-GR" dirty="0" err="1"/>
              <a:t>οφελειών</a:t>
            </a:r>
            <a:r>
              <a:rPr lang="el-GR" dirty="0"/>
              <a:t> της τακτικής άσκησης.</a:t>
            </a:r>
            <a:endParaRPr lang="en-GB" dirty="0"/>
          </a:p>
        </p:txBody>
      </p:sp>
    </p:spTree>
    <p:extLst>
      <p:ext uri="{BB962C8B-B14F-4D97-AF65-F5344CB8AC3E}">
        <p14:creationId xmlns:p14="http://schemas.microsoft.com/office/powerpoint/2010/main" val="28449870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4972-B05F-477F-8E7A-56BA4B669A10}"/>
              </a:ext>
            </a:extLst>
          </p:cNvPr>
          <p:cNvSpPr>
            <a:spLocks noGrp="1"/>
          </p:cNvSpPr>
          <p:nvPr>
            <p:ph type="title"/>
          </p:nvPr>
        </p:nvSpPr>
        <p:spPr/>
        <p:txBody>
          <a:bodyPr/>
          <a:lstStyle/>
          <a:p>
            <a:r>
              <a:rPr lang="el-GR" dirty="0"/>
              <a:t>ΕΜΠΟΔΙΑ ΚΑΙ ΔΙΕΥΚΟΛΥΝΤΕΣ ΣΕ ΕΝΗΛΙΚΕΣ ΓΙΑ </a:t>
            </a:r>
            <a:r>
              <a:rPr lang="el-GR" cap="none" dirty="0"/>
              <a:t>ΤΑΚΤΙΚΗ ΦΔ</a:t>
            </a:r>
            <a:r>
              <a:rPr lang="el-GR" dirty="0"/>
              <a:t> </a:t>
            </a:r>
            <a:endParaRPr lang="en-GB" dirty="0"/>
          </a:p>
        </p:txBody>
      </p:sp>
      <p:sp>
        <p:nvSpPr>
          <p:cNvPr id="3" name="Content Placeholder 2">
            <a:extLst>
              <a:ext uri="{FF2B5EF4-FFF2-40B4-BE49-F238E27FC236}">
                <a16:creationId xmlns:a16="http://schemas.microsoft.com/office/drawing/2014/main" id="{EABD8F87-9E54-477C-9BF7-53CBC5CD30B9}"/>
              </a:ext>
            </a:extLst>
          </p:cNvPr>
          <p:cNvSpPr>
            <a:spLocks noGrp="1"/>
          </p:cNvSpPr>
          <p:nvPr>
            <p:ph idx="1"/>
          </p:nvPr>
        </p:nvSpPr>
        <p:spPr>
          <a:xfrm>
            <a:off x="6317257" y="2273808"/>
            <a:ext cx="4915316" cy="4050792"/>
          </a:xfrm>
        </p:spPr>
        <p:txBody>
          <a:bodyPr>
            <a:normAutofit lnSpcReduction="10000"/>
          </a:bodyPr>
          <a:lstStyle/>
          <a:p>
            <a:pPr marL="0" indent="0" algn="ctr">
              <a:buNone/>
            </a:pPr>
            <a:r>
              <a:rPr lang="el-GR" sz="2000" b="1" dirty="0"/>
              <a:t>Διευκολυντές</a:t>
            </a:r>
            <a:r>
              <a:rPr lang="el-GR" dirty="0"/>
              <a:t>:</a:t>
            </a:r>
          </a:p>
          <a:p>
            <a:r>
              <a:rPr lang="el-GR" dirty="0"/>
              <a:t>Καθοδήγηση και υποστήριξη από επαγγελματίες υγείας ή προπονητές.</a:t>
            </a:r>
          </a:p>
          <a:p>
            <a:r>
              <a:rPr lang="el-GR" dirty="0"/>
              <a:t>Η ενσωμάτωση της φυσικής δραστηριότητας στην καθημερινή ρουτίνα.</a:t>
            </a:r>
          </a:p>
          <a:p>
            <a:r>
              <a:rPr lang="el-GR" dirty="0"/>
              <a:t>Υπάρχοντα περιβάλλοντα που ευνοούν την άσκηση, όπως γυμναστήρια ή πάρκα.</a:t>
            </a:r>
          </a:p>
          <a:p>
            <a:r>
              <a:rPr lang="el-GR" dirty="0"/>
              <a:t>Κοινωνική υποστήριξη από φίλους ή οικογένεια για την τακτική άσκηση.</a:t>
            </a:r>
          </a:p>
          <a:p>
            <a:r>
              <a:rPr lang="el-GR" dirty="0"/>
              <a:t>Θετική </a:t>
            </a:r>
            <a:r>
              <a:rPr lang="el-GR" dirty="0" err="1"/>
              <a:t>αυτοεικόνα</a:t>
            </a:r>
            <a:r>
              <a:rPr lang="el-GR" dirty="0"/>
              <a:t> και αυτοπεποίθηση για την άσκηση και την υγεία.</a:t>
            </a:r>
            <a:endParaRPr lang="en-GB" dirty="0"/>
          </a:p>
        </p:txBody>
      </p:sp>
      <p:sp>
        <p:nvSpPr>
          <p:cNvPr id="4" name="Content Placeholder 2">
            <a:extLst>
              <a:ext uri="{FF2B5EF4-FFF2-40B4-BE49-F238E27FC236}">
                <a16:creationId xmlns:a16="http://schemas.microsoft.com/office/drawing/2014/main" id="{D81E6699-2295-4C72-AA07-3773D7C46D0D}"/>
              </a:ext>
            </a:extLst>
          </p:cNvPr>
          <p:cNvSpPr txBox="1">
            <a:spLocks/>
          </p:cNvSpPr>
          <p:nvPr/>
        </p:nvSpPr>
        <p:spPr>
          <a:xfrm>
            <a:off x="1222248" y="2273808"/>
            <a:ext cx="4915316" cy="4050792"/>
          </a:xfrm>
          <a:prstGeom prst="rect">
            <a:avLst/>
          </a:prstGeom>
        </p:spPr>
        <p:txBody>
          <a:bodyPr vert="horz" lIns="91440" tIns="45720" rIns="91440" bIns="45720" rtlCol="0">
            <a:normAutofit/>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Font typeface="Wingdings" pitchFamily="2" charset="2"/>
              <a:buNone/>
            </a:pPr>
            <a:r>
              <a:rPr lang="el-GR" b="1" dirty="0"/>
              <a:t>Εμπόδια</a:t>
            </a:r>
            <a:r>
              <a:rPr lang="el-GR" dirty="0"/>
              <a:t>:</a:t>
            </a:r>
          </a:p>
          <a:p>
            <a:r>
              <a:rPr lang="el-GR" dirty="0"/>
              <a:t>Έλλειψη χρόνου λόγω εργασιακών ή οικογενειακών υποχρεώσεων.</a:t>
            </a:r>
          </a:p>
          <a:p>
            <a:r>
              <a:rPr lang="el-GR" dirty="0"/>
              <a:t>Έλλειψη κίνητρων για άσκηση.</a:t>
            </a:r>
          </a:p>
          <a:p>
            <a:r>
              <a:rPr lang="el-GR" dirty="0"/>
              <a:t>Κόπωση και έλλειψη ενέργειας μετά από μια κουραστική μέρα.</a:t>
            </a:r>
          </a:p>
          <a:p>
            <a:r>
              <a:rPr lang="el-GR" dirty="0"/>
              <a:t>Έλλειψη πρόσβασης σε κατάλληλα μέρη για άσκηση.</a:t>
            </a:r>
          </a:p>
          <a:p>
            <a:r>
              <a:rPr lang="el-GR" dirty="0"/>
              <a:t>Περιβαλλοντικοί περιορισμοί, όπως κακός καιρός ή ανεπαρκείς δημόσιοι χώροι για άσκηση.</a:t>
            </a:r>
          </a:p>
        </p:txBody>
      </p:sp>
    </p:spTree>
    <p:extLst>
      <p:ext uri="{BB962C8B-B14F-4D97-AF65-F5344CB8AC3E}">
        <p14:creationId xmlns:p14="http://schemas.microsoft.com/office/powerpoint/2010/main" val="2458430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4972-B05F-477F-8E7A-56BA4B669A10}"/>
              </a:ext>
            </a:extLst>
          </p:cNvPr>
          <p:cNvSpPr>
            <a:spLocks noGrp="1"/>
          </p:cNvSpPr>
          <p:nvPr>
            <p:ph type="title"/>
          </p:nvPr>
        </p:nvSpPr>
        <p:spPr/>
        <p:txBody>
          <a:bodyPr>
            <a:normAutofit fontScale="90000"/>
          </a:bodyPr>
          <a:lstStyle/>
          <a:p>
            <a:r>
              <a:rPr lang="el-GR" dirty="0"/>
              <a:t>ΕΜΠΟΔΙΑ ΚΑΙ ΔΙΕΥΚΟΛΥΝΤΕΣ ΣΕ ΥΠΕΡΗΛΙΚΟΥΣ ΓΙΑ </a:t>
            </a:r>
            <a:r>
              <a:rPr lang="el-GR" cap="none" dirty="0"/>
              <a:t>ΤΑΚΤΙΚΗ ΦΔ</a:t>
            </a:r>
            <a:r>
              <a:rPr lang="el-GR" dirty="0"/>
              <a:t> </a:t>
            </a:r>
            <a:endParaRPr lang="en-GB" dirty="0"/>
          </a:p>
        </p:txBody>
      </p:sp>
      <p:sp>
        <p:nvSpPr>
          <p:cNvPr id="3" name="Content Placeholder 2">
            <a:extLst>
              <a:ext uri="{FF2B5EF4-FFF2-40B4-BE49-F238E27FC236}">
                <a16:creationId xmlns:a16="http://schemas.microsoft.com/office/drawing/2014/main" id="{EABD8F87-9E54-477C-9BF7-53CBC5CD30B9}"/>
              </a:ext>
            </a:extLst>
          </p:cNvPr>
          <p:cNvSpPr>
            <a:spLocks noGrp="1"/>
          </p:cNvSpPr>
          <p:nvPr>
            <p:ph idx="1"/>
          </p:nvPr>
        </p:nvSpPr>
        <p:spPr>
          <a:xfrm>
            <a:off x="1069848" y="2121408"/>
            <a:ext cx="4915316" cy="4050792"/>
          </a:xfrm>
        </p:spPr>
        <p:txBody>
          <a:bodyPr>
            <a:normAutofit/>
          </a:bodyPr>
          <a:lstStyle/>
          <a:p>
            <a:pPr marL="0" indent="0" algn="ctr">
              <a:buNone/>
            </a:pPr>
            <a:r>
              <a:rPr lang="el-GR" b="1" dirty="0"/>
              <a:t>Εμπόδια</a:t>
            </a:r>
            <a:r>
              <a:rPr lang="el-GR" dirty="0"/>
              <a:t>:</a:t>
            </a:r>
          </a:p>
          <a:p>
            <a:r>
              <a:rPr lang="el-GR" dirty="0"/>
              <a:t>Πόνος ή περιορισμένη κινητικότητα λόγω χρόνιων παθήσεων ή τραυματισμών.</a:t>
            </a:r>
          </a:p>
          <a:p>
            <a:r>
              <a:rPr lang="el-GR" dirty="0"/>
              <a:t>Έλλειψη κοινωνικής στήριξης ή συντροφικής έντασης για την άσκηση.</a:t>
            </a:r>
          </a:p>
          <a:p>
            <a:r>
              <a:rPr lang="el-GR" dirty="0"/>
              <a:t>Περιορισμένη πρόσβαση σε κατάλληλα μέρη για άσκηση.</a:t>
            </a:r>
          </a:p>
          <a:p>
            <a:r>
              <a:rPr lang="el-GR" dirty="0"/>
              <a:t>Ανησυχίες για τραυματισμούς ή ασφάλεια κατά την άσκηση.</a:t>
            </a:r>
          </a:p>
          <a:p>
            <a:r>
              <a:rPr lang="el-GR" dirty="0"/>
              <a:t>Έλλειψη κινήτρων ή ενδιαφέροντος για τη φυσική δραστηριότητα.</a:t>
            </a:r>
          </a:p>
        </p:txBody>
      </p:sp>
      <p:sp>
        <p:nvSpPr>
          <p:cNvPr id="4" name="Content Placeholder 2">
            <a:extLst>
              <a:ext uri="{FF2B5EF4-FFF2-40B4-BE49-F238E27FC236}">
                <a16:creationId xmlns:a16="http://schemas.microsoft.com/office/drawing/2014/main" id="{9D569AB4-7EFF-48BB-B8B2-52A9300F9C04}"/>
              </a:ext>
            </a:extLst>
          </p:cNvPr>
          <p:cNvSpPr txBox="1">
            <a:spLocks/>
          </p:cNvSpPr>
          <p:nvPr/>
        </p:nvSpPr>
        <p:spPr>
          <a:xfrm>
            <a:off x="5985164" y="2121408"/>
            <a:ext cx="4915316" cy="4050792"/>
          </a:xfrm>
          <a:prstGeom prst="rect">
            <a:avLst/>
          </a:prstGeom>
        </p:spPr>
        <p:txBody>
          <a:bodyPr vert="horz" lIns="91440" tIns="45720" rIns="91440" bIns="45720" rtlCol="0">
            <a:normAutofit fontScale="92500" lnSpcReduction="20000"/>
          </a:bodyPr>
          <a:lst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a:lstStyle>
          <a:p>
            <a:pPr marL="0" indent="0" algn="ctr">
              <a:buNone/>
            </a:pPr>
            <a:r>
              <a:rPr lang="el-GR" sz="2000" b="1" dirty="0"/>
              <a:t>Διευκολυντές</a:t>
            </a:r>
            <a:r>
              <a:rPr lang="el-GR" dirty="0"/>
              <a:t>:</a:t>
            </a:r>
          </a:p>
          <a:p>
            <a:r>
              <a:rPr lang="el-GR" dirty="0"/>
              <a:t>Ενθάρρυνση και υποστήριξη από οικογένεια και φίλους.</a:t>
            </a:r>
          </a:p>
          <a:p>
            <a:r>
              <a:rPr lang="el-GR" dirty="0"/>
              <a:t>Προσβασιμότητα σε προγράμματα άσκησης σχεδιασμένα για τους ηλικιωμένους.</a:t>
            </a:r>
          </a:p>
          <a:p>
            <a:r>
              <a:rPr lang="el-GR" dirty="0"/>
              <a:t>Ευκολία πρόσβασης σε κατάλληλους χώρους άσκησης, όπως πάρκα ή γυμναστήρια.</a:t>
            </a:r>
          </a:p>
          <a:p>
            <a:r>
              <a:rPr lang="el-GR" dirty="0"/>
              <a:t>Κατάλληλες εναλλακτικές δραστηριότητες όπως χορός, γυμναστική, περπάτημα στη φύση ή οι συναντήσεις με φίλους για φυσική δραστηριότητα.</a:t>
            </a:r>
          </a:p>
          <a:p>
            <a:r>
              <a:rPr lang="el-GR" dirty="0"/>
              <a:t>Εκπαίδευση σχετικά με τα οφέλη της τακτικής άσκησης και των κατάλληλων τεχνικών άσκησης για τους ηλικιωμένους.</a:t>
            </a:r>
          </a:p>
          <a:p>
            <a:endParaRPr lang="en-GB" dirty="0"/>
          </a:p>
        </p:txBody>
      </p:sp>
    </p:spTree>
    <p:extLst>
      <p:ext uri="{BB962C8B-B14F-4D97-AF65-F5344CB8AC3E}">
        <p14:creationId xmlns:p14="http://schemas.microsoft.com/office/powerpoint/2010/main" val="3437131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3C063-4147-468F-9D8D-5F8B65AFA2ED}"/>
              </a:ext>
            </a:extLst>
          </p:cNvPr>
          <p:cNvSpPr>
            <a:spLocks noGrp="1"/>
          </p:cNvSpPr>
          <p:nvPr>
            <p:ph type="title"/>
          </p:nvPr>
        </p:nvSpPr>
        <p:spPr/>
        <p:txBody>
          <a:bodyPr/>
          <a:lstStyle/>
          <a:p>
            <a:r>
              <a:rPr lang="el-GR" cap="none" dirty="0"/>
              <a:t>ΕΡΓΑΣΙΑ ΔΙΑΛΕΞΗΣ 3.</a:t>
            </a:r>
            <a:endParaRPr lang="en-GB" dirty="0"/>
          </a:p>
        </p:txBody>
      </p:sp>
      <p:sp>
        <p:nvSpPr>
          <p:cNvPr id="3" name="Content Placeholder 2">
            <a:extLst>
              <a:ext uri="{FF2B5EF4-FFF2-40B4-BE49-F238E27FC236}">
                <a16:creationId xmlns:a16="http://schemas.microsoft.com/office/drawing/2014/main" id="{0B3501BB-AD74-4043-8D98-B9D7A49226A3}"/>
              </a:ext>
            </a:extLst>
          </p:cNvPr>
          <p:cNvSpPr>
            <a:spLocks noGrp="1"/>
          </p:cNvSpPr>
          <p:nvPr>
            <p:ph idx="1"/>
          </p:nvPr>
        </p:nvSpPr>
        <p:spPr/>
        <p:txBody>
          <a:bodyPr>
            <a:normAutofit/>
          </a:bodyPr>
          <a:lstStyle/>
          <a:p>
            <a:r>
              <a:rPr lang="el-GR" dirty="0"/>
              <a:t>Στον παρακάτω πίνακα βρίσκονται όλες οι δεξιότητες ζωής κατηγοριοποιημένες σε κοινωνικές συναισθηματικές και δεξιότητες σκέψης. </a:t>
            </a:r>
          </a:p>
          <a:p>
            <a:r>
              <a:rPr lang="el-GR" dirty="0"/>
              <a:t>Σε ένα αρχείο κειμένου (</a:t>
            </a:r>
            <a:r>
              <a:rPr lang="el-GR" dirty="0" err="1"/>
              <a:t>word</a:t>
            </a:r>
            <a:r>
              <a:rPr lang="el-GR" dirty="0"/>
              <a:t>) αντιγράψτε τον πίνακα (</a:t>
            </a:r>
            <a:r>
              <a:rPr lang="el-GR" dirty="0" err="1"/>
              <a:t>copy-paste</a:t>
            </a:r>
            <a:r>
              <a:rPr lang="el-GR" dirty="0"/>
              <a:t>) και στην συνέχεια:</a:t>
            </a:r>
          </a:p>
          <a:p>
            <a:r>
              <a:rPr lang="el-GR" dirty="0"/>
              <a:t>α. Μαρκάρετε (με χρώμα) τις δεξιότητες που αναπτύσσονται σε άτομα που ασκούνται στο αγαπημένο σας άθλημα. </a:t>
            </a:r>
          </a:p>
          <a:p>
            <a:r>
              <a:rPr lang="el-GR" dirty="0"/>
              <a:t>β. Επιλέξτε 2 από αυτές τις δεξιότητες ζωής και περιγράψτε πως εσείς προσωπικά μέσα από την ενασχόληση σας με το αγαπημένο σας άθλημα αναπτύξατε αυτές τις 2 δεξιότητες ζωής και παραδείγματα μεταφοράς αυτών των 2 δεξιοτήτων σε άλλες πτυχές τις καθημερινής ζωής σας (π.χ. εκπαίδευση, εργασία, κοινωνική ζωή κλπ.) </a:t>
            </a:r>
            <a:endParaRPr lang="en-GB" dirty="0"/>
          </a:p>
        </p:txBody>
      </p:sp>
    </p:spTree>
    <p:extLst>
      <p:ext uri="{BB962C8B-B14F-4D97-AF65-F5344CB8AC3E}">
        <p14:creationId xmlns:p14="http://schemas.microsoft.com/office/powerpoint/2010/main" val="8152489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19E054-5C9E-4521-93AE-D02F80501CB3}"/>
              </a:ext>
            </a:extLst>
          </p:cNvPr>
          <p:cNvSpPr>
            <a:spLocks noGrp="1"/>
          </p:cNvSpPr>
          <p:nvPr>
            <p:ph type="title"/>
          </p:nvPr>
        </p:nvSpPr>
        <p:spPr>
          <a:xfrm>
            <a:off x="1066800" y="140247"/>
            <a:ext cx="10058400" cy="1609344"/>
          </a:xfrm>
        </p:spPr>
        <p:txBody>
          <a:bodyPr/>
          <a:lstStyle/>
          <a:p>
            <a:pPr algn="ctr"/>
            <a:r>
              <a:rPr lang="el-GR" dirty="0" err="1"/>
              <a:t>Δεξιοτητεσ</a:t>
            </a:r>
            <a:r>
              <a:rPr lang="el-GR" dirty="0"/>
              <a:t> </a:t>
            </a:r>
            <a:r>
              <a:rPr lang="el-GR" dirty="0" err="1"/>
              <a:t>ζωησ</a:t>
            </a:r>
            <a:endParaRPr lang="en-GB" dirty="0"/>
          </a:p>
        </p:txBody>
      </p:sp>
      <p:pic>
        <p:nvPicPr>
          <p:cNvPr id="4" name="Content Placeholder 3">
            <a:extLst>
              <a:ext uri="{FF2B5EF4-FFF2-40B4-BE49-F238E27FC236}">
                <a16:creationId xmlns:a16="http://schemas.microsoft.com/office/drawing/2014/main" id="{86DE5C4E-D034-48B4-9422-9B90794876A2}"/>
              </a:ext>
            </a:extLst>
          </p:cNvPr>
          <p:cNvPicPr>
            <a:picLocks noGrp="1" noChangeAspect="1"/>
          </p:cNvPicPr>
          <p:nvPr>
            <p:ph idx="1"/>
          </p:nvPr>
        </p:nvPicPr>
        <p:blipFill>
          <a:blip r:embed="rId2"/>
          <a:stretch>
            <a:fillRect/>
          </a:stretch>
        </p:blipFill>
        <p:spPr>
          <a:xfrm>
            <a:off x="952543" y="1592584"/>
            <a:ext cx="9865878" cy="4579616"/>
          </a:xfrm>
          <a:prstGeom prst="rect">
            <a:avLst/>
          </a:prstGeom>
        </p:spPr>
      </p:pic>
    </p:spTree>
    <p:extLst>
      <p:ext uri="{BB962C8B-B14F-4D97-AF65-F5344CB8AC3E}">
        <p14:creationId xmlns:p14="http://schemas.microsoft.com/office/powerpoint/2010/main" val="3172538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C35E2-ACC9-4757-B495-0219DD79A25C}"/>
              </a:ext>
            </a:extLst>
          </p:cNvPr>
          <p:cNvSpPr>
            <a:spLocks noGrp="1"/>
          </p:cNvSpPr>
          <p:nvPr>
            <p:ph type="title"/>
          </p:nvPr>
        </p:nvSpPr>
        <p:spPr>
          <a:xfrm>
            <a:off x="407170" y="103910"/>
            <a:ext cx="10721493" cy="1320800"/>
          </a:xfrm>
        </p:spPr>
        <p:txBody>
          <a:bodyPr>
            <a:normAutofit/>
          </a:bodyPr>
          <a:lstStyle/>
          <a:p>
            <a:r>
              <a:rPr lang="en-GB" dirty="0"/>
              <a:t>Quiz </a:t>
            </a:r>
            <a:r>
              <a:rPr lang="en-GB" cap="none" dirty="0">
                <a:hlinkClick r:id="rId3"/>
              </a:rPr>
              <a:t>https://forms.office.com/e/eqfpm0vr1w</a:t>
            </a:r>
            <a:endParaRPr lang="en-GB" dirty="0"/>
          </a:p>
        </p:txBody>
      </p:sp>
      <p:pic>
        <p:nvPicPr>
          <p:cNvPr id="4" name="Picture 3">
            <a:extLst>
              <a:ext uri="{FF2B5EF4-FFF2-40B4-BE49-F238E27FC236}">
                <a16:creationId xmlns:a16="http://schemas.microsoft.com/office/drawing/2014/main" id="{83A7DC16-367C-481D-82A2-8592BFD9082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74372" y="1424710"/>
            <a:ext cx="5285509" cy="5285509"/>
          </a:xfrm>
          <a:prstGeom prst="rect">
            <a:avLst/>
          </a:prstGeom>
        </p:spPr>
      </p:pic>
    </p:spTree>
    <p:extLst>
      <p:ext uri="{BB962C8B-B14F-4D97-AF65-F5344CB8AC3E}">
        <p14:creationId xmlns:p14="http://schemas.microsoft.com/office/powerpoint/2010/main" val="156662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951E3-447C-4544-98DE-2EFBD71C7ADB}"/>
              </a:ext>
            </a:extLst>
          </p:cNvPr>
          <p:cNvSpPr>
            <a:spLocks noGrp="1"/>
          </p:cNvSpPr>
          <p:nvPr>
            <p:ph type="title"/>
          </p:nvPr>
        </p:nvSpPr>
        <p:spPr/>
        <p:txBody>
          <a:bodyPr/>
          <a:lstStyle/>
          <a:p>
            <a:r>
              <a:rPr lang="el-GR" cap="none" dirty="0"/>
              <a:t>ΕΥΧΑΡΙΣΤΩ ΓΙΑ ΤΗΝ ΠΡΟΣΟΧΗ ΣΑΣ</a:t>
            </a:r>
            <a:endParaRPr lang="en-GB" cap="none" dirty="0"/>
          </a:p>
        </p:txBody>
      </p:sp>
      <p:sp>
        <p:nvSpPr>
          <p:cNvPr id="3" name="Text Placeholder 2">
            <a:extLst>
              <a:ext uri="{FF2B5EF4-FFF2-40B4-BE49-F238E27FC236}">
                <a16:creationId xmlns:a16="http://schemas.microsoft.com/office/drawing/2014/main" id="{CECCA709-1AE7-464A-96A2-22006221540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630246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D67A4-A7EA-4B3E-BACF-812911C3262F}"/>
              </a:ext>
            </a:extLst>
          </p:cNvPr>
          <p:cNvSpPr>
            <a:spLocks noGrp="1"/>
          </p:cNvSpPr>
          <p:nvPr>
            <p:ph type="title"/>
          </p:nvPr>
        </p:nvSpPr>
        <p:spPr/>
        <p:txBody>
          <a:bodyPr>
            <a:normAutofit/>
          </a:bodyPr>
          <a:lstStyle/>
          <a:p>
            <a:r>
              <a:rPr lang="el-GR" sz="4800" cap="none" dirty="0"/>
              <a:t>ΤΑΚΤΙΚΗ ΦΥΣΙΚΗ ΔΡΑΣΤΗΡΙΟΤΗΤΑ </a:t>
            </a:r>
            <a:endParaRPr lang="en-GB" sz="4800" cap="none" dirty="0"/>
          </a:p>
        </p:txBody>
      </p:sp>
      <p:sp>
        <p:nvSpPr>
          <p:cNvPr id="3" name="Content Placeholder 2">
            <a:extLst>
              <a:ext uri="{FF2B5EF4-FFF2-40B4-BE49-F238E27FC236}">
                <a16:creationId xmlns:a16="http://schemas.microsoft.com/office/drawing/2014/main" id="{041A76DC-4BE6-479B-BFB1-042456D99394}"/>
              </a:ext>
            </a:extLst>
          </p:cNvPr>
          <p:cNvSpPr>
            <a:spLocks noGrp="1"/>
          </p:cNvSpPr>
          <p:nvPr>
            <p:ph idx="1"/>
          </p:nvPr>
        </p:nvSpPr>
        <p:spPr>
          <a:xfrm>
            <a:off x="1069848" y="2121408"/>
            <a:ext cx="4728279" cy="4050792"/>
          </a:xfrm>
        </p:spPr>
        <p:txBody>
          <a:bodyPr/>
          <a:lstStyle/>
          <a:p>
            <a:pPr>
              <a:lnSpc>
                <a:spcPct val="150000"/>
              </a:lnSpc>
            </a:pPr>
            <a:r>
              <a:rPr lang="el-GR" dirty="0"/>
              <a:t>Η τακτική φυσική δραστηριότητα ορίζεται ως </a:t>
            </a:r>
            <a:r>
              <a:rPr lang="el-GR" b="1" dirty="0"/>
              <a:t>η εκτέλεση συστηματικών φυσικών δραστηριοτήτων που αυξάνουν τον καρδιαγγειακό παλμό και την αναπνοή, με σκοπό τη βελτίωση ή τη διατήρηση της φυσικής κατάστασης και της υγείας</a:t>
            </a:r>
            <a:r>
              <a:rPr lang="el-GR" dirty="0"/>
              <a:t>.</a:t>
            </a:r>
          </a:p>
          <a:p>
            <a:pPr marL="0" indent="0">
              <a:lnSpc>
                <a:spcPct val="150000"/>
              </a:lnSpc>
              <a:buNone/>
            </a:pPr>
            <a:endParaRPr lang="el-GR" dirty="0"/>
          </a:p>
        </p:txBody>
      </p:sp>
    </p:spTree>
    <p:extLst>
      <p:ext uri="{BB962C8B-B14F-4D97-AF65-F5344CB8AC3E}">
        <p14:creationId xmlns:p14="http://schemas.microsoft.com/office/powerpoint/2010/main" val="392059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0CAAB-D5A0-4D6E-8A72-7E9F62DC096E}"/>
              </a:ext>
            </a:extLst>
          </p:cNvPr>
          <p:cNvSpPr>
            <a:spLocks noGrp="1"/>
          </p:cNvSpPr>
          <p:nvPr>
            <p:ph type="title"/>
          </p:nvPr>
        </p:nvSpPr>
        <p:spPr/>
        <p:txBody>
          <a:bodyPr>
            <a:normAutofit fontScale="90000"/>
          </a:bodyPr>
          <a:lstStyle/>
          <a:p>
            <a:r>
              <a:rPr lang="el-GR" cap="none" dirty="0"/>
              <a:t>ΤΑΚΤΙΚΗ ΦΥΣΙΚΗ ΔΡΑΣΤΗΡΙΟΤΗΤΑ ΑΝΑΛΟΓΑ ΜΕ ΤΗΝ ΗΛΙΚΙΑ </a:t>
            </a:r>
            <a:endParaRPr lang="en-GB" cap="none" dirty="0"/>
          </a:p>
        </p:txBody>
      </p:sp>
      <p:sp>
        <p:nvSpPr>
          <p:cNvPr id="3" name="Content Placeholder 2">
            <a:extLst>
              <a:ext uri="{FF2B5EF4-FFF2-40B4-BE49-F238E27FC236}">
                <a16:creationId xmlns:a16="http://schemas.microsoft.com/office/drawing/2014/main" id="{96028E84-36AC-4D54-8749-40A40A6B6FF9}"/>
              </a:ext>
            </a:extLst>
          </p:cNvPr>
          <p:cNvSpPr>
            <a:spLocks noGrp="1"/>
          </p:cNvSpPr>
          <p:nvPr>
            <p:ph idx="1"/>
          </p:nvPr>
        </p:nvSpPr>
        <p:spPr/>
        <p:txBody>
          <a:bodyPr>
            <a:normAutofit lnSpcReduction="10000"/>
          </a:bodyPr>
          <a:lstStyle/>
          <a:p>
            <a:r>
              <a:rPr lang="el-GR" dirty="0"/>
              <a:t>Παιδιά (6-17 ετών): Τα παιδιά και οι έφηβοι θα έπρεπε να ασκούνται τουλάχιστον 60 λεπτά την ημέρα σε μέτρια έως έντονη φυσική δραστηριότητα. Αυτές οι δραστηριότητες μπορεί να περιλαμβάνουν τρέξιμο, παιχνίδια στην αυλή, αθλητισμό, κολύμβηση κ.λπ.</a:t>
            </a:r>
          </a:p>
          <a:p>
            <a:endParaRPr lang="el-GR" dirty="0"/>
          </a:p>
          <a:p>
            <a:r>
              <a:rPr lang="el-GR" dirty="0"/>
              <a:t>Ενήλικες (18-64 ετών): Οι ενήλικες θα έπρεπε να ασκούνται τουλάχιστον 150 λεπτά την εβδομάδα σε μέτρια έως έντονη άσκηση, ή τουλάχιστον 75 λεπτά την εβδομάδα σε έντονη άσκηση. Επίσης, προτείνεται η ενίσχυση των μυών δύο ή περισσότερες φορές την εβδομάδα.</a:t>
            </a:r>
          </a:p>
          <a:p>
            <a:endParaRPr lang="el-GR" dirty="0"/>
          </a:p>
          <a:p>
            <a:r>
              <a:rPr lang="el-GR" dirty="0"/>
              <a:t>Ηλικιωμένοι (65+ ετών): Οι ηλικιωμένοι θα έπρεπε να ασκούνται τουλάχιστον 150 λεπτά την εβδομάδα σε μέτρια έως έντονη άσκηση, με εστίαση σε δραστηριότητες που βελτιώνουν την ισορροπία, την ευελιξία και τη δύναμη. Η ενίσχυση των μυών και των οστών είναι επίσης σημαντική.</a:t>
            </a:r>
            <a:endParaRPr lang="en-GB" dirty="0"/>
          </a:p>
        </p:txBody>
      </p:sp>
    </p:spTree>
    <p:extLst>
      <p:ext uri="{BB962C8B-B14F-4D97-AF65-F5344CB8AC3E}">
        <p14:creationId xmlns:p14="http://schemas.microsoft.com/office/powerpoint/2010/main" val="11590316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DF6F-14E0-49F9-9B54-9E137DB9DC58}"/>
              </a:ext>
            </a:extLst>
          </p:cNvPr>
          <p:cNvSpPr>
            <a:spLocks noGrp="1"/>
          </p:cNvSpPr>
          <p:nvPr>
            <p:ph type="title"/>
          </p:nvPr>
        </p:nvSpPr>
        <p:spPr>
          <a:xfrm>
            <a:off x="8353876" y="359941"/>
            <a:ext cx="3470979" cy="1209086"/>
          </a:xfrm>
        </p:spPr>
        <p:txBody>
          <a:bodyPr/>
          <a:lstStyle/>
          <a:p>
            <a:r>
              <a:rPr lang="en-GB" dirty="0"/>
              <a:t>PAR-Q+ 2023</a:t>
            </a:r>
          </a:p>
        </p:txBody>
      </p:sp>
      <p:sp>
        <p:nvSpPr>
          <p:cNvPr id="3" name="Content Placeholder 2">
            <a:extLst>
              <a:ext uri="{FF2B5EF4-FFF2-40B4-BE49-F238E27FC236}">
                <a16:creationId xmlns:a16="http://schemas.microsoft.com/office/drawing/2014/main" id="{E1378421-7920-4857-BA57-4362F3D0FD34}"/>
              </a:ext>
            </a:extLst>
          </p:cNvPr>
          <p:cNvSpPr>
            <a:spLocks noGrp="1"/>
          </p:cNvSpPr>
          <p:nvPr>
            <p:ph idx="1"/>
          </p:nvPr>
        </p:nvSpPr>
        <p:spPr>
          <a:xfrm>
            <a:off x="1069848" y="1371599"/>
            <a:ext cx="10058400" cy="5268191"/>
          </a:xfrm>
        </p:spPr>
        <p:txBody>
          <a:bodyPr>
            <a:normAutofit fontScale="85000" lnSpcReduction="20000"/>
          </a:bodyPr>
          <a:lstStyle/>
          <a:p>
            <a:pPr marL="0" indent="0" algn="ctr">
              <a:lnSpc>
                <a:spcPct val="130000"/>
              </a:lnSpc>
              <a:buNone/>
            </a:pPr>
            <a:r>
              <a:rPr lang="el-GR" b="1" dirty="0"/>
              <a:t>ΕΡΩΤΗΣΕΙΣ ΓΕΝΙΚΗΣ ΥΓΕΙΑΣ</a:t>
            </a:r>
            <a:endParaRPr lang="en-GB" b="1" dirty="0"/>
          </a:p>
          <a:p>
            <a:pPr marL="0" indent="0" algn="ctr">
              <a:lnSpc>
                <a:spcPct val="130000"/>
              </a:lnSpc>
              <a:buNone/>
            </a:pPr>
            <a:r>
              <a:rPr lang="el-GR" dirty="0"/>
              <a:t>Διαβάστε προσεκτικά τις παρακάτω 7 ερωτήσεις και απαντήστε σε καθεμία με ειλικρίνεια: </a:t>
            </a:r>
            <a:endParaRPr lang="en-GB" dirty="0"/>
          </a:p>
          <a:p>
            <a:pPr marL="0" indent="0" algn="ctr">
              <a:lnSpc>
                <a:spcPct val="130000"/>
              </a:lnSpc>
              <a:buNone/>
            </a:pPr>
            <a:r>
              <a:rPr lang="el-GR" dirty="0"/>
              <a:t>Επιλέξτε ΝΑΙ ή ΟΧΙ. </a:t>
            </a:r>
            <a:endParaRPr lang="en-GB" dirty="0"/>
          </a:p>
          <a:p>
            <a:pPr marL="0" indent="0">
              <a:lnSpc>
                <a:spcPct val="130000"/>
              </a:lnSpc>
              <a:buNone/>
            </a:pPr>
            <a:r>
              <a:rPr lang="el-GR" dirty="0"/>
              <a:t>1) Σας έχει πει ποτέ ο γιατρός σας ότι έχετε καρδιακή πάθηση ή υψηλή αρτηριακή πίεση;</a:t>
            </a:r>
            <a:endParaRPr lang="en-GB" dirty="0"/>
          </a:p>
          <a:p>
            <a:pPr marL="0" indent="0">
              <a:lnSpc>
                <a:spcPct val="130000"/>
              </a:lnSpc>
              <a:buNone/>
            </a:pPr>
            <a:r>
              <a:rPr lang="el-GR" dirty="0"/>
              <a:t>2) Αισθάνεστε πόνο στο στήθος σας όταν ξεκουράζεστε, κατά τις καθημερινές σας δραστηριότητες ή όταν κάνετε σωματική δραστηριότητα?</a:t>
            </a:r>
            <a:endParaRPr lang="en-GB" dirty="0"/>
          </a:p>
          <a:p>
            <a:pPr marL="0" indent="0">
              <a:lnSpc>
                <a:spcPct val="130000"/>
              </a:lnSpc>
              <a:buNone/>
            </a:pPr>
            <a:r>
              <a:rPr lang="el-GR" dirty="0"/>
              <a:t>3) Χάνετε την ισορροπία σας λόγω ζάλης ή έχετε χάσει τις αισθήσεις σας τους τελευταίους 12 μήνες;</a:t>
            </a:r>
            <a:endParaRPr lang="en-GB" dirty="0"/>
          </a:p>
          <a:p>
            <a:pPr marL="0" indent="0">
              <a:lnSpc>
                <a:spcPct val="130000"/>
              </a:lnSpc>
              <a:buNone/>
            </a:pPr>
            <a:r>
              <a:rPr lang="el-GR" dirty="0"/>
              <a:t>4) Έχετε ποτέ διαγνωστεί με άλλη χρόνια ιατρική πάθηση (εκτός από καρδιακή νόσο ή υψηλή αρτηριακή πίεση); </a:t>
            </a:r>
          </a:p>
          <a:p>
            <a:pPr marL="0" indent="0">
              <a:lnSpc>
                <a:spcPct val="130000"/>
              </a:lnSpc>
              <a:buNone/>
            </a:pPr>
            <a:r>
              <a:rPr lang="el-GR" dirty="0"/>
              <a:t>5) Παίρνετε επί του παρόντος </a:t>
            </a:r>
            <a:r>
              <a:rPr lang="el-GR" dirty="0" err="1"/>
              <a:t>συνταγογραφούμενα</a:t>
            </a:r>
            <a:r>
              <a:rPr lang="el-GR" dirty="0"/>
              <a:t> φάρμακα για μια χρόνια πάθηση;</a:t>
            </a:r>
          </a:p>
          <a:p>
            <a:pPr marL="0" indent="0">
              <a:lnSpc>
                <a:spcPct val="130000"/>
              </a:lnSpc>
              <a:buNone/>
            </a:pPr>
            <a:r>
              <a:rPr lang="el-GR" dirty="0"/>
              <a:t>6) Αυτήν τη στιγμή έχετε (ή είχατε τους τελευταίους 12 μήνες) οστό, άρθρωση ή μαλακό ιστό πρόβλημα (μύες, αρθρώσει ή τένοντες) που θα μπορούσε να επιδεινωθεί εάν γίνετε πιο σωματικοί ενεργός? </a:t>
            </a:r>
            <a:endParaRPr lang="en-GB" dirty="0"/>
          </a:p>
          <a:p>
            <a:pPr marL="0" indent="0">
              <a:lnSpc>
                <a:spcPct val="130000"/>
              </a:lnSpc>
              <a:buNone/>
            </a:pPr>
            <a:r>
              <a:rPr lang="el-GR" dirty="0"/>
              <a:t>7) Σας έχει πει ποτέ ο γιατρός σας να κάνετε σωματική δραστηριότητα μόνο υπό ιατρική επίβλεψη;</a:t>
            </a:r>
            <a:endParaRPr lang="en-GB" dirty="0"/>
          </a:p>
          <a:p>
            <a:pPr>
              <a:lnSpc>
                <a:spcPct val="130000"/>
              </a:lnSpc>
            </a:pPr>
            <a:endParaRPr lang="en-GB" dirty="0"/>
          </a:p>
        </p:txBody>
      </p:sp>
    </p:spTree>
    <p:extLst>
      <p:ext uri="{BB962C8B-B14F-4D97-AF65-F5344CB8AC3E}">
        <p14:creationId xmlns:p14="http://schemas.microsoft.com/office/powerpoint/2010/main" val="3449024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B995C-DABF-498F-B02E-5998C11D2AFB}"/>
              </a:ext>
            </a:extLst>
          </p:cNvPr>
          <p:cNvSpPr>
            <a:spLocks noGrp="1"/>
          </p:cNvSpPr>
          <p:nvPr>
            <p:ph type="title"/>
          </p:nvPr>
        </p:nvSpPr>
        <p:spPr/>
        <p:txBody>
          <a:bodyPr/>
          <a:lstStyle/>
          <a:p>
            <a:r>
              <a:rPr lang="el-GR" cap="none" dirty="0"/>
              <a:t>ΦΥΣΙΚΑ ΟΦΕΛΗ ΤΑΚΤΙΚΗΣ ΦΔ – ΚΑΡΔΙΑΓΓΕΙΑΚΗ ΥΓΕΙΑ</a:t>
            </a:r>
            <a:endParaRPr lang="en-GB" dirty="0"/>
          </a:p>
        </p:txBody>
      </p:sp>
      <p:sp>
        <p:nvSpPr>
          <p:cNvPr id="3" name="Content Placeholder 2">
            <a:extLst>
              <a:ext uri="{FF2B5EF4-FFF2-40B4-BE49-F238E27FC236}">
                <a16:creationId xmlns:a16="http://schemas.microsoft.com/office/drawing/2014/main" id="{2B88B31B-EA1E-4EDF-942A-305DE509304A}"/>
              </a:ext>
            </a:extLst>
          </p:cNvPr>
          <p:cNvSpPr>
            <a:spLocks noGrp="1"/>
          </p:cNvSpPr>
          <p:nvPr>
            <p:ph idx="1"/>
          </p:nvPr>
        </p:nvSpPr>
        <p:spPr/>
        <p:txBody>
          <a:bodyPr>
            <a:normAutofit fontScale="92500" lnSpcReduction="10000"/>
          </a:bodyPr>
          <a:lstStyle/>
          <a:p>
            <a:r>
              <a:rPr lang="el-GR" b="1" dirty="0"/>
              <a:t>Ενίσχυση της καρδιάς: </a:t>
            </a:r>
            <a:r>
              <a:rPr lang="el-GR" dirty="0"/>
              <a:t>Η άσκηση βοηθά στην ενίσχυση του μυός της καρδιάς, κάνοντάς την πιο αποτελεσματική στην αντοχή και στην αντίσταση.</a:t>
            </a:r>
          </a:p>
          <a:p>
            <a:r>
              <a:rPr lang="el-GR" b="1" dirty="0"/>
              <a:t>Βελτίωση της κυκλοφορίας του αίματος: </a:t>
            </a:r>
            <a:r>
              <a:rPr lang="el-GR" dirty="0"/>
              <a:t>Η τακτική άσκηση βοηθάει στη βελτίωση της </a:t>
            </a:r>
            <a:r>
              <a:rPr lang="el-GR" dirty="0" err="1"/>
              <a:t>αντλητικότητας</a:t>
            </a:r>
            <a:r>
              <a:rPr lang="el-GR" dirty="0"/>
              <a:t> της καρδιάς και στην αύξηση της αιματικής ροής σε όλο το σώμα, προάγοντας έτσι την </a:t>
            </a:r>
            <a:r>
              <a:rPr lang="el-GR" u="sng" dirty="0"/>
              <a:t>υγεία των αγγείων </a:t>
            </a:r>
            <a:r>
              <a:rPr lang="el-GR" dirty="0"/>
              <a:t>και τη μείωση της πιθανότητας υψηλής </a:t>
            </a:r>
            <a:r>
              <a:rPr lang="el-GR" u="sng" dirty="0"/>
              <a:t>αρτηριακής πίεσης</a:t>
            </a:r>
            <a:r>
              <a:rPr lang="el-GR" dirty="0"/>
              <a:t>.</a:t>
            </a:r>
          </a:p>
          <a:p>
            <a:r>
              <a:rPr lang="el-GR" b="1" dirty="0"/>
              <a:t>Μείωση του κινδύνου καρδιακών παθήσεων: </a:t>
            </a:r>
            <a:r>
              <a:rPr lang="el-GR" dirty="0"/>
              <a:t>Η τακτική άσκηση μπορεί να βοηθήσει στη μείωση του κινδύνου καρδιακών παθήσεων (</a:t>
            </a:r>
            <a:r>
              <a:rPr lang="el-GR" u="sng" dirty="0"/>
              <a:t>καρδιακή προσβολή και εγκεφαλικό επεισόδιο)</a:t>
            </a:r>
            <a:endParaRPr lang="el-GR" dirty="0"/>
          </a:p>
          <a:p>
            <a:r>
              <a:rPr lang="el-GR" b="1" dirty="0"/>
              <a:t>Βελτίωση των επιπέδων λιπιδίων στο αίμα:</a:t>
            </a:r>
            <a:r>
              <a:rPr lang="el-GR" dirty="0"/>
              <a:t> Η άσκηση μπορεί να βοηθήσει στην αύξηση της HDL (καλή χοληστερόλη) και στη μείωση της LDL (κακή χοληστερόλη) και των </a:t>
            </a:r>
            <a:r>
              <a:rPr lang="el-GR" dirty="0" err="1"/>
              <a:t>τριγλυκεριδίων</a:t>
            </a:r>
            <a:r>
              <a:rPr lang="el-GR" dirty="0"/>
              <a:t>, </a:t>
            </a:r>
            <a:r>
              <a:rPr lang="el-GR" u="sng" dirty="0"/>
              <a:t>βελτιώνοντας έτσι τον γενικό προφίλ λιπιδίων στο αίμα</a:t>
            </a:r>
            <a:r>
              <a:rPr lang="el-GR" dirty="0"/>
              <a:t>.</a:t>
            </a:r>
          </a:p>
          <a:p>
            <a:r>
              <a:rPr lang="el-GR" b="1" dirty="0"/>
              <a:t>Έλεγχος του σωματικού βάρους: </a:t>
            </a:r>
            <a:r>
              <a:rPr lang="el-GR" dirty="0"/>
              <a:t>Η τακτική άσκηση βοηθά στη μείωση/ διατήρηση του σωματικού βάρους και της σωματικής συνθέσεως, μειώνοντας έτσι τον κίνδυνο </a:t>
            </a:r>
            <a:r>
              <a:rPr lang="el-GR" u="sng" dirty="0"/>
              <a:t>παχυσαρκίας</a:t>
            </a:r>
            <a:r>
              <a:rPr lang="el-GR" dirty="0"/>
              <a:t> και των συνακόλουθων καρδιαγγειακών προβλημάτων.</a:t>
            </a:r>
            <a:endParaRPr lang="en-GB" dirty="0"/>
          </a:p>
        </p:txBody>
      </p:sp>
    </p:spTree>
    <p:extLst>
      <p:ext uri="{BB962C8B-B14F-4D97-AF65-F5344CB8AC3E}">
        <p14:creationId xmlns:p14="http://schemas.microsoft.com/office/powerpoint/2010/main" val="2757396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06538-50F7-4B42-8A05-C96EE51D8EDC}"/>
              </a:ext>
            </a:extLst>
          </p:cNvPr>
          <p:cNvSpPr>
            <a:spLocks noGrp="1"/>
          </p:cNvSpPr>
          <p:nvPr>
            <p:ph type="title"/>
          </p:nvPr>
        </p:nvSpPr>
        <p:spPr/>
        <p:txBody>
          <a:bodyPr>
            <a:normAutofit/>
          </a:bodyPr>
          <a:lstStyle/>
          <a:p>
            <a:r>
              <a:rPr lang="el-GR" sz="4800" cap="none" dirty="0"/>
              <a:t>ΨΥΧΟΛΟΓΙΚΑ ΟΦΕΛΗ ΤΑΚΤΙΚΗΣ ΦΔ</a:t>
            </a:r>
            <a:endParaRPr lang="en-GB" sz="4800" cap="none" dirty="0"/>
          </a:p>
        </p:txBody>
      </p:sp>
      <p:sp>
        <p:nvSpPr>
          <p:cNvPr id="3" name="Content Placeholder 2">
            <a:extLst>
              <a:ext uri="{FF2B5EF4-FFF2-40B4-BE49-F238E27FC236}">
                <a16:creationId xmlns:a16="http://schemas.microsoft.com/office/drawing/2014/main" id="{FE07073D-CABF-4F1C-982F-7290597290E3}"/>
              </a:ext>
            </a:extLst>
          </p:cNvPr>
          <p:cNvSpPr>
            <a:spLocks noGrp="1"/>
          </p:cNvSpPr>
          <p:nvPr>
            <p:ph idx="1"/>
          </p:nvPr>
        </p:nvSpPr>
        <p:spPr/>
        <p:txBody>
          <a:bodyPr/>
          <a:lstStyle/>
          <a:p>
            <a:pPr marL="0" indent="0" algn="ctr">
              <a:buNone/>
            </a:pPr>
            <a:r>
              <a:rPr lang="el-GR" b="1" dirty="0"/>
              <a:t>Μείωση Στρες</a:t>
            </a:r>
          </a:p>
          <a:p>
            <a:r>
              <a:rPr lang="el-GR" dirty="0"/>
              <a:t>Η τακτική άσκηση συμβάλλει στη μείωση του στρες και την αντιμετώπιση του, μέσω ψυχολογικών και φυσιολογικών μηχανισμών που ενεργοποιούνται κατά την άσκηση.</a:t>
            </a:r>
          </a:p>
          <a:p>
            <a:endParaRPr lang="el-GR" dirty="0"/>
          </a:p>
          <a:p>
            <a:pPr marL="0" indent="0" algn="ctr">
              <a:buNone/>
            </a:pPr>
            <a:r>
              <a:rPr lang="el-GR" b="1" dirty="0"/>
              <a:t>Βελτίωση Διάθεσης</a:t>
            </a:r>
          </a:p>
          <a:p>
            <a:r>
              <a:rPr lang="el-GR" dirty="0"/>
              <a:t>Η τακτική άσκηση συμβάλλει στη βελτίωση της διάθεσης και της ψυχικής ευεξίας και βελτιώνει την αυτοεκτίμηση και την αυτοπεποίθηση.</a:t>
            </a:r>
          </a:p>
          <a:p>
            <a:endParaRPr lang="en-GB" dirty="0"/>
          </a:p>
        </p:txBody>
      </p:sp>
    </p:spTree>
    <p:extLst>
      <p:ext uri="{BB962C8B-B14F-4D97-AF65-F5344CB8AC3E}">
        <p14:creationId xmlns:p14="http://schemas.microsoft.com/office/powerpoint/2010/main" val="2487535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5DC9D-760F-48C8-A416-C81503C2A3FE}"/>
              </a:ext>
            </a:extLst>
          </p:cNvPr>
          <p:cNvSpPr>
            <a:spLocks noGrp="1"/>
          </p:cNvSpPr>
          <p:nvPr>
            <p:ph type="title"/>
          </p:nvPr>
        </p:nvSpPr>
        <p:spPr>
          <a:xfrm>
            <a:off x="6096000" y="484631"/>
            <a:ext cx="5749636" cy="5469359"/>
          </a:xfrm>
        </p:spPr>
        <p:txBody>
          <a:bodyPr>
            <a:normAutofit/>
          </a:bodyPr>
          <a:lstStyle/>
          <a:p>
            <a:r>
              <a:rPr lang="el-GR" sz="4800" cap="none" dirty="0">
                <a:solidFill>
                  <a:schemeClr val="tx1"/>
                </a:solidFill>
              </a:rPr>
              <a:t>ΣΥΝΑΙΣΘΗΜΑΤΙΚΕΣ ΔΕΞΙΟΤΗΤΕΣ ΠΟΥ ΑΝΑΠΤΥΣΣΟΝΤΑΙ ΜΕ ΤΗΝ ΣΥΣΤΗΜΑΤΙΚΗ ΑΣΚΗΣΗ /ΣΠΟΡ</a:t>
            </a:r>
            <a:endParaRPr lang="en-GB" sz="4800" cap="none" dirty="0"/>
          </a:p>
        </p:txBody>
      </p:sp>
      <p:graphicFrame>
        <p:nvGraphicFramePr>
          <p:cNvPr id="5" name="Content Placeholder 4">
            <a:extLst>
              <a:ext uri="{FF2B5EF4-FFF2-40B4-BE49-F238E27FC236}">
                <a16:creationId xmlns:a16="http://schemas.microsoft.com/office/drawing/2014/main" id="{B21FEE76-5420-41B2-B59F-A011EB9E2D8A}"/>
              </a:ext>
            </a:extLst>
          </p:cNvPr>
          <p:cNvGraphicFramePr>
            <a:graphicFrameLocks noGrp="1"/>
          </p:cNvGraphicFramePr>
          <p:nvPr>
            <p:ph idx="1"/>
            <p:extLst>
              <p:ext uri="{D42A27DB-BD31-4B8C-83A1-F6EECF244321}">
                <p14:modId xmlns:p14="http://schemas.microsoft.com/office/powerpoint/2010/main" val="2700508746"/>
              </p:ext>
            </p:extLst>
          </p:nvPr>
        </p:nvGraphicFramePr>
        <p:xfrm>
          <a:off x="728414" y="647561"/>
          <a:ext cx="4124141" cy="5867932"/>
        </p:xfrm>
        <a:graphic>
          <a:graphicData uri="http://schemas.openxmlformats.org/drawingml/2006/table">
            <a:tbl>
              <a:tblPr firstRow="1" firstCol="1" bandRow="1">
                <a:tableStyleId>{5C22544A-7EE6-4342-B048-85BDC9FD1C3A}</a:tableStyleId>
              </a:tblPr>
              <a:tblGrid>
                <a:gridCol w="4124141">
                  <a:extLst>
                    <a:ext uri="{9D8B030D-6E8A-4147-A177-3AD203B41FA5}">
                      <a16:colId xmlns:a16="http://schemas.microsoft.com/office/drawing/2014/main" val="1121090892"/>
                    </a:ext>
                  </a:extLst>
                </a:gridCol>
              </a:tblGrid>
              <a:tr h="518675">
                <a:tc>
                  <a:txBody>
                    <a:bodyPr/>
                    <a:lstStyle/>
                    <a:p>
                      <a:pPr algn="ctr">
                        <a:lnSpc>
                          <a:spcPct val="107000"/>
                        </a:lnSpc>
                        <a:spcAft>
                          <a:spcPts val="0"/>
                        </a:spcAft>
                      </a:pPr>
                      <a:r>
                        <a:rPr lang="el-GR" sz="1800" dirty="0">
                          <a:solidFill>
                            <a:schemeClr val="tx1"/>
                          </a:solidFill>
                          <a:effectLst/>
                        </a:rPr>
                        <a:t>Συναισθηματικές δεξιότητες</a:t>
                      </a:r>
                      <a:endParaRPr lang="en-GB"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3138709394"/>
                  </a:ext>
                </a:extLst>
              </a:tr>
              <a:tr h="266680">
                <a:tc>
                  <a:txBody>
                    <a:bodyPr/>
                    <a:lstStyle/>
                    <a:p>
                      <a:pPr algn="ctr">
                        <a:lnSpc>
                          <a:spcPct val="107000"/>
                        </a:lnSpc>
                        <a:spcAft>
                          <a:spcPts val="0"/>
                        </a:spcAft>
                      </a:pPr>
                      <a:r>
                        <a:rPr lang="el-GR" sz="1800" dirty="0">
                          <a:effectLst/>
                        </a:rPr>
                        <a:t>Διαχείριση άγχους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1403514503"/>
                  </a:ext>
                </a:extLst>
              </a:tr>
              <a:tr h="466988">
                <a:tc>
                  <a:txBody>
                    <a:bodyPr/>
                    <a:lstStyle/>
                    <a:p>
                      <a:pPr algn="ctr">
                        <a:lnSpc>
                          <a:spcPct val="107000"/>
                        </a:lnSpc>
                        <a:spcAft>
                          <a:spcPts val="0"/>
                        </a:spcAft>
                      </a:pPr>
                      <a:r>
                        <a:rPr lang="el-GR" sz="1800" dirty="0">
                          <a:effectLst/>
                        </a:rPr>
                        <a:t>Συναισθηματική ρύθμιση</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2447426931"/>
                  </a:ext>
                </a:extLst>
              </a:tr>
              <a:tr h="533834">
                <a:tc>
                  <a:txBody>
                    <a:bodyPr/>
                    <a:lstStyle/>
                    <a:p>
                      <a:pPr algn="ctr">
                        <a:lnSpc>
                          <a:spcPct val="107000"/>
                        </a:lnSpc>
                        <a:spcAft>
                          <a:spcPts val="0"/>
                        </a:spcAft>
                      </a:pPr>
                      <a:r>
                        <a:rPr lang="el-GR" sz="1800" dirty="0">
                          <a:effectLst/>
                        </a:rPr>
                        <a:t>Δεξιότητες διαχείρισης χρόνου</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787028927"/>
                  </a:ext>
                </a:extLst>
              </a:tr>
              <a:tr h="251522">
                <a:tc>
                  <a:txBody>
                    <a:bodyPr/>
                    <a:lstStyle/>
                    <a:p>
                      <a:pPr algn="ctr">
                        <a:lnSpc>
                          <a:spcPct val="107000"/>
                        </a:lnSpc>
                        <a:spcAft>
                          <a:spcPts val="0"/>
                        </a:spcAft>
                      </a:pPr>
                      <a:r>
                        <a:rPr lang="el-GR" sz="1800" dirty="0">
                          <a:effectLst/>
                        </a:rPr>
                        <a:t>Θετική σκέψη</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3371922890"/>
                  </a:ext>
                </a:extLst>
              </a:tr>
              <a:tr h="266680">
                <a:tc>
                  <a:txBody>
                    <a:bodyPr/>
                    <a:lstStyle/>
                    <a:p>
                      <a:pPr algn="ctr">
                        <a:lnSpc>
                          <a:spcPct val="107000"/>
                        </a:lnSpc>
                        <a:spcAft>
                          <a:spcPts val="0"/>
                        </a:spcAft>
                      </a:pPr>
                      <a:r>
                        <a:rPr lang="el-GR" sz="1800" dirty="0">
                          <a:effectLst/>
                        </a:rPr>
                        <a:t>Ελαστικότητα</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401233079"/>
                  </a:ext>
                </a:extLst>
              </a:tr>
              <a:tr h="266680">
                <a:tc>
                  <a:txBody>
                    <a:bodyPr/>
                    <a:lstStyle/>
                    <a:p>
                      <a:pPr algn="ctr">
                        <a:lnSpc>
                          <a:spcPct val="107000"/>
                        </a:lnSpc>
                        <a:spcAft>
                          <a:spcPts val="0"/>
                        </a:spcAft>
                      </a:pPr>
                      <a:r>
                        <a:rPr lang="el-GR" sz="1800" dirty="0">
                          <a:effectLst/>
                        </a:rPr>
                        <a:t>Αυτοεκτίμηση</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284723086"/>
                  </a:ext>
                </a:extLst>
              </a:tr>
              <a:tr h="518675">
                <a:tc>
                  <a:txBody>
                    <a:bodyPr/>
                    <a:lstStyle/>
                    <a:p>
                      <a:pPr algn="ctr">
                        <a:lnSpc>
                          <a:spcPct val="107000"/>
                        </a:lnSpc>
                        <a:spcAft>
                          <a:spcPts val="0"/>
                        </a:spcAft>
                      </a:pPr>
                      <a:r>
                        <a:rPr lang="el-GR" sz="1800" dirty="0">
                          <a:effectLst/>
                        </a:rPr>
                        <a:t>Δεξιότητες αναζήτησης βοήθειας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2727699800"/>
                  </a:ext>
                </a:extLst>
              </a:tr>
              <a:tr h="266680">
                <a:tc>
                  <a:txBody>
                    <a:bodyPr/>
                    <a:lstStyle/>
                    <a:p>
                      <a:pPr algn="ctr">
                        <a:lnSpc>
                          <a:spcPct val="107000"/>
                        </a:lnSpc>
                        <a:spcAft>
                          <a:spcPts val="0"/>
                        </a:spcAft>
                      </a:pPr>
                      <a:r>
                        <a:rPr lang="el-GR" sz="1800" dirty="0">
                          <a:effectLst/>
                        </a:rPr>
                        <a:t>Αντιμετώπιση της πίεσης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3657334620"/>
                  </a:ext>
                </a:extLst>
              </a:tr>
              <a:tr h="533834">
                <a:tc>
                  <a:txBody>
                    <a:bodyPr/>
                    <a:lstStyle/>
                    <a:p>
                      <a:pPr algn="ctr">
                        <a:lnSpc>
                          <a:spcPct val="107000"/>
                        </a:lnSpc>
                        <a:spcAft>
                          <a:spcPts val="0"/>
                        </a:spcAft>
                      </a:pPr>
                      <a:r>
                        <a:rPr lang="el-GR" sz="1800" dirty="0">
                          <a:effectLst/>
                        </a:rPr>
                        <a:t>Δεξιότητες αυτό-αξιολόγησης</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1932036762"/>
                  </a:ext>
                </a:extLst>
              </a:tr>
              <a:tr h="266680">
                <a:tc>
                  <a:txBody>
                    <a:bodyPr/>
                    <a:lstStyle/>
                    <a:p>
                      <a:pPr algn="ctr">
                        <a:lnSpc>
                          <a:spcPct val="107000"/>
                        </a:lnSpc>
                        <a:spcAft>
                          <a:spcPts val="0"/>
                        </a:spcAft>
                      </a:pPr>
                      <a:r>
                        <a:rPr lang="el-GR" sz="1800" dirty="0">
                          <a:effectLst/>
                        </a:rPr>
                        <a:t>Δεξιότητες αυτοελέγχου</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4265807917"/>
                  </a:ext>
                </a:extLst>
              </a:tr>
              <a:tr h="785830">
                <a:tc>
                  <a:txBody>
                    <a:bodyPr/>
                    <a:lstStyle/>
                    <a:p>
                      <a:pPr algn="ctr">
                        <a:lnSpc>
                          <a:spcPct val="107000"/>
                        </a:lnSpc>
                        <a:spcAft>
                          <a:spcPts val="0"/>
                        </a:spcAft>
                      </a:pPr>
                      <a:r>
                        <a:rPr lang="el-GR" sz="1800" dirty="0">
                          <a:effectLst/>
                        </a:rPr>
                        <a:t>Προσδιορισμός προσωπικών δυνατοτήτων και αδυναμιών</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1367612495"/>
                  </a:ext>
                </a:extLst>
              </a:tr>
              <a:tr h="266680">
                <a:tc>
                  <a:txBody>
                    <a:bodyPr/>
                    <a:lstStyle/>
                    <a:p>
                      <a:pPr algn="ctr">
                        <a:lnSpc>
                          <a:spcPct val="107000"/>
                        </a:lnSpc>
                        <a:spcAft>
                          <a:spcPts val="0"/>
                        </a:spcAft>
                      </a:pPr>
                      <a:r>
                        <a:rPr lang="el-GR" sz="1800" dirty="0" err="1">
                          <a:effectLst/>
                        </a:rPr>
                        <a:t>Διεκδικητικότητα</a:t>
                      </a:r>
                      <a:r>
                        <a:rPr lang="el-GR"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3648690296"/>
                  </a:ext>
                </a:extLst>
              </a:tr>
              <a:tr h="266680">
                <a:tc>
                  <a:txBody>
                    <a:bodyPr/>
                    <a:lstStyle/>
                    <a:p>
                      <a:pPr algn="ctr">
                        <a:lnSpc>
                          <a:spcPct val="107000"/>
                        </a:lnSpc>
                        <a:spcAft>
                          <a:spcPts val="0"/>
                        </a:spcAft>
                      </a:pPr>
                      <a:r>
                        <a:rPr lang="el-GR" sz="1800" dirty="0">
                          <a:effectLst/>
                        </a:rPr>
                        <a:t>Αυτό-αποτελεσματικότητα</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4006147088"/>
                  </a:ext>
                </a:extLst>
              </a:tr>
              <a:tr h="266680">
                <a:tc>
                  <a:txBody>
                    <a:bodyPr/>
                    <a:lstStyle/>
                    <a:p>
                      <a:pPr algn="ctr">
                        <a:lnSpc>
                          <a:spcPct val="107000"/>
                        </a:lnSpc>
                        <a:spcAft>
                          <a:spcPts val="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34191" marR="34191" marT="0" marB="0" anchor="ctr"/>
                </a:tc>
                <a:extLst>
                  <a:ext uri="{0D108BD9-81ED-4DB2-BD59-A6C34878D82A}">
                    <a16:rowId xmlns:a16="http://schemas.microsoft.com/office/drawing/2014/main" val="1757393528"/>
                  </a:ext>
                </a:extLst>
              </a:tr>
            </a:tbl>
          </a:graphicData>
        </a:graphic>
      </p:graphicFrame>
    </p:spTree>
    <p:extLst>
      <p:ext uri="{BB962C8B-B14F-4D97-AF65-F5344CB8AC3E}">
        <p14:creationId xmlns:p14="http://schemas.microsoft.com/office/powerpoint/2010/main" val="3594474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A128E-DEEF-46A2-83C1-D204E8588FED}"/>
              </a:ext>
            </a:extLst>
          </p:cNvPr>
          <p:cNvSpPr>
            <a:spLocks noGrp="1"/>
          </p:cNvSpPr>
          <p:nvPr>
            <p:ph type="title"/>
          </p:nvPr>
        </p:nvSpPr>
        <p:spPr/>
        <p:txBody>
          <a:bodyPr>
            <a:normAutofit/>
          </a:bodyPr>
          <a:lstStyle/>
          <a:p>
            <a:r>
              <a:rPr lang="el-GR" sz="4800" b="1" cap="none" dirty="0"/>
              <a:t>ΚΟΙΝΩΝΙΚΑ ΟΦΕΛΗ ΤΑΚΤΙΚΗΣ ΦΔ</a:t>
            </a:r>
            <a:endParaRPr lang="en-GB" sz="4800" cap="none" dirty="0"/>
          </a:p>
        </p:txBody>
      </p:sp>
      <p:sp>
        <p:nvSpPr>
          <p:cNvPr id="3" name="Content Placeholder 2">
            <a:extLst>
              <a:ext uri="{FF2B5EF4-FFF2-40B4-BE49-F238E27FC236}">
                <a16:creationId xmlns:a16="http://schemas.microsoft.com/office/drawing/2014/main" id="{0FE83D74-F009-41D0-92EE-5607631101AE}"/>
              </a:ext>
            </a:extLst>
          </p:cNvPr>
          <p:cNvSpPr>
            <a:spLocks noGrp="1"/>
          </p:cNvSpPr>
          <p:nvPr>
            <p:ph idx="1"/>
          </p:nvPr>
        </p:nvSpPr>
        <p:spPr/>
        <p:txBody>
          <a:bodyPr>
            <a:normAutofit/>
          </a:bodyPr>
          <a:lstStyle/>
          <a:p>
            <a:r>
              <a:rPr lang="el-GR" dirty="0"/>
              <a:t>Συμμετοχή στην Ομάδα  (Κοινότητα) και ενίσχυση των κοινωνικών δεσμών</a:t>
            </a:r>
          </a:p>
          <a:p>
            <a:r>
              <a:rPr lang="el-GR" dirty="0"/>
              <a:t>Συνεργασία – Ομαδικότητα και Ομαδική επίδοση</a:t>
            </a:r>
          </a:p>
        </p:txBody>
      </p:sp>
    </p:spTree>
    <p:extLst>
      <p:ext uri="{BB962C8B-B14F-4D97-AF65-F5344CB8AC3E}">
        <p14:creationId xmlns:p14="http://schemas.microsoft.com/office/powerpoint/2010/main" val="9719033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1655</TotalTime>
  <Words>1723</Words>
  <Application>Microsoft Office PowerPoint</Application>
  <PresentationFormat>Ευρεία οθόνη</PresentationFormat>
  <Paragraphs>194</Paragraphs>
  <Slides>25</Slides>
  <Notes>2</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25</vt:i4>
      </vt:variant>
    </vt:vector>
  </HeadingPairs>
  <TitlesOfParts>
    <vt:vector size="32" baseType="lpstr">
      <vt:lpstr>Arial</vt:lpstr>
      <vt:lpstr>Calibri</vt:lpstr>
      <vt:lpstr>Cambria</vt:lpstr>
      <vt:lpstr>Rockwell</vt:lpstr>
      <vt:lpstr>Rockwell Condensed</vt:lpstr>
      <vt:lpstr>Wingdings</vt:lpstr>
      <vt:lpstr>Wood Type</vt:lpstr>
      <vt:lpstr>ΑΣΚΗΣΗ, ΥΓΕΙΑ ΚΑΙ ΠΟΙΟΤΗΤΑ ΖΩΗΣ ΜΚ 1057</vt:lpstr>
      <vt:lpstr>ΠΕΡΙΕΧΟΜΕΝΑ</vt:lpstr>
      <vt:lpstr>ΤΑΚΤΙΚΗ ΦΥΣΙΚΗ ΔΡΑΣΤΗΡΙΟΤΗΤΑ </vt:lpstr>
      <vt:lpstr>ΤΑΚΤΙΚΗ ΦΥΣΙΚΗ ΔΡΑΣΤΗΡΙΟΤΗΤΑ ΑΝΑΛΟΓΑ ΜΕ ΤΗΝ ΗΛΙΚΙΑ </vt:lpstr>
      <vt:lpstr>PAR-Q+ 2023</vt:lpstr>
      <vt:lpstr>ΦΥΣΙΚΑ ΟΦΕΛΗ ΤΑΚΤΙΚΗΣ ΦΔ – ΚΑΡΔΙΑΓΓΕΙΑΚΗ ΥΓΕΙΑ</vt:lpstr>
      <vt:lpstr>ΨΥΧΟΛΟΓΙΚΑ ΟΦΕΛΗ ΤΑΚΤΙΚΗΣ ΦΔ</vt:lpstr>
      <vt:lpstr>ΣΥΝΑΙΣΘΗΜΑΤΙΚΕΣ ΔΕΞΙΟΤΗΤΕΣ ΠΟΥ ΑΝΑΠΤΥΣΣΟΝΤΑΙ ΜΕ ΤΗΝ ΣΥΣΤΗΜΑΤΙΚΗ ΑΣΚΗΣΗ /ΣΠΟΡ</vt:lpstr>
      <vt:lpstr>ΚΟΙΝΩΝΙΚΑ ΟΦΕΛΗ ΤΑΚΤΙΚΗΣ ΦΔ</vt:lpstr>
      <vt:lpstr>ΑΝΑΠΤΥΞΗ ΔΕΞΙΟΤΗΤΩΝ ΕΠΙΚΟΙΝΩΝΙΑΣ ΚΑΙ ΑΛΛΗΛΕΠΙΔΡΑΣΗΣ</vt:lpstr>
      <vt:lpstr>ΓΝΩΣΤΙΚΑ ΟΦΕΛΗ ΤΑΚΤΙΚΗΣ ΦΔ</vt:lpstr>
      <vt:lpstr>ΔΕΞΙΟΤΗΤΕΣ ΣΚΕΨΗΣ ΠΟΥ ΑΝΑΠΤΥΣΣΟΝΤΑΙ ΜΕ ΤΗΝ ΣΥΣΤΗΜΑΤΙΚΗ ΑΣΚΗΣΗ /ΣΠΟΡ</vt:lpstr>
      <vt:lpstr>Ορισμοι δεξιοτητων ζωησ</vt:lpstr>
      <vt:lpstr>ΤΙ ΧΑΡΑΚΤΗΡΙΖΕΙ ΤΙΣ ΔΕΞΙΟΤΗΤΕΣ ΩΣ ΔΕΞΙΟΤΗΤΕΣ ΖΩΗΣ </vt:lpstr>
      <vt:lpstr>Ο ΑΘΛΗΤΙΣΜΟΣ ΕΙΝΑΙ ΜΙΑ ΜΕΤΑΦΟΡΑ ΤΗΣ ΖΩΗΣ</vt:lpstr>
      <vt:lpstr>ΕΜΠΟΔΙΑ ΚΑΙ ΔΙΕΥΚΟΛΥΝΤΕΣ ΓΙΑ ΤΑΚΤΙΚΗ ΦΔ</vt:lpstr>
      <vt:lpstr>ΓΕΝΙΚΑ ΕΜΠΟΔΙΑ ΓΙΑ ΤΑΚΤΙΚΗ ΦΔ</vt:lpstr>
      <vt:lpstr>ΓΕΝΙΚΟΙ ΔΙΕΥΚΟΛΥΝΤΕΣ ΓΙΑ ΤΑΚΤΙΚΗ ΦΔ</vt:lpstr>
      <vt:lpstr>ΕΜΠΟΔΙΑ ΚΑΙ ΔΙΕΥΚΟΛΥΝΤΕΣ ΣΕ ΠΑΙΔΙΑ ΓΙΑ ΤΑΚΤΙΚΗ ΦΔ</vt:lpstr>
      <vt:lpstr>ΕΜΠΟΔΙΑ ΚΑΙ ΔΙΕΥΚΟΛΥΝΤΕΣ ΣΕ ΕΝΗΛΙΚΕΣ ΓΙΑ ΤΑΚΤΙΚΗ ΦΔ </vt:lpstr>
      <vt:lpstr>ΕΜΠΟΔΙΑ ΚΑΙ ΔΙΕΥΚΟΛΥΝΤΕΣ ΣΕ ΥΠΕΡΗΛΙΚΟΥΣ ΓΙΑ ΤΑΚΤΙΚΗ ΦΔ </vt:lpstr>
      <vt:lpstr>ΕΡΓΑΣΙΑ ΔΙΑΛΕΞΗΣ 3.</vt:lpstr>
      <vt:lpstr>Δεξιοτητεσ ζωησ</vt:lpstr>
      <vt:lpstr>Quiz https://forms.office.com/e/eqfpm0vr1w</vt:lpstr>
      <vt:lpstr>ΕΥΧΑΡΙΣΤΩ ΓΙΑ ΤΗΝ ΠΡΟΣΟΧΗ ΣΑΣ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ΑΣΚΗΣΗ, ΥΓΕΙΑ ΚΑΙ ΠΟΙΟΤΗΤΑ ΖΩΗΣ ΜΚ 1057</dc:title>
  <dc:creator>CHASANDRA MARIA</dc:creator>
  <cp:lastModifiedBy>CHASANDRA MARIA</cp:lastModifiedBy>
  <cp:revision>36</cp:revision>
  <dcterms:created xsi:type="dcterms:W3CDTF">2024-02-27T11:38:57Z</dcterms:created>
  <dcterms:modified xsi:type="dcterms:W3CDTF">2025-03-19T11:35:07Z</dcterms:modified>
</cp:coreProperties>
</file>