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13" r:id="rId15"/>
    <p:sldId id="314" r:id="rId16"/>
    <p:sldId id="315" r:id="rId17"/>
    <p:sldId id="316"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25" r:id="rId31"/>
    <p:sldId id="326" r:id="rId32"/>
    <p:sldId id="327" r:id="rId33"/>
    <p:sldId id="328" r:id="rId34"/>
    <p:sldId id="329" r:id="rId35"/>
    <p:sldId id="282" r:id="rId36"/>
    <p:sldId id="340" r:id="rId37"/>
    <p:sldId id="341" r:id="rId38"/>
    <p:sldId id="342" r:id="rId39"/>
    <p:sldId id="343" r:id="rId40"/>
    <p:sldId id="344" r:id="rId41"/>
    <p:sldId id="345" r:id="rId42"/>
    <p:sldId id="283" r:id="rId43"/>
    <p:sldId id="284" r:id="rId44"/>
    <p:sldId id="285" r:id="rId45"/>
    <p:sldId id="286" r:id="rId46"/>
    <p:sldId id="330" r:id="rId47"/>
    <p:sldId id="331" r:id="rId48"/>
    <p:sldId id="332" r:id="rId49"/>
    <p:sldId id="333" r:id="rId50"/>
    <p:sldId id="289" r:id="rId51"/>
    <p:sldId id="287" r:id="rId52"/>
    <p:sldId id="288" r:id="rId53"/>
    <p:sldId id="290" r:id="rId54"/>
    <p:sldId id="334" r:id="rId55"/>
    <p:sldId id="291" r:id="rId56"/>
    <p:sldId id="292" r:id="rId57"/>
    <p:sldId id="293" r:id="rId58"/>
    <p:sldId id="294" r:id="rId59"/>
    <p:sldId id="295" r:id="rId60"/>
    <p:sldId id="335" r:id="rId61"/>
    <p:sldId id="337" r:id="rId62"/>
    <p:sldId id="338" r:id="rId63"/>
    <p:sldId id="339" r:id="rId64"/>
    <p:sldId id="336" r:id="rId65"/>
    <p:sldId id="296" r:id="rId66"/>
    <p:sldId id="297" r:id="rId67"/>
    <p:sldId id="299" r:id="rId68"/>
    <p:sldId id="300" r:id="rId69"/>
    <p:sldId id="301" r:id="rId70"/>
    <p:sldId id="302" r:id="rId71"/>
    <p:sldId id="303" r:id="rId72"/>
    <p:sldId id="304" r:id="rId73"/>
    <p:sldId id="305" r:id="rId74"/>
    <p:sldId id="306" r:id="rId75"/>
    <p:sldId id="307" r:id="rId76"/>
    <p:sldId id="308" r:id="rId77"/>
    <p:sldId id="309" r:id="rId78"/>
    <p:sldId id="310" r:id="rId79"/>
    <p:sldId id="311" r:id="rId80"/>
    <p:sldId id="312" r:id="rId81"/>
    <p:sldId id="317" r:id="rId82"/>
    <p:sldId id="318" r:id="rId83"/>
    <p:sldId id="320" r:id="rId84"/>
    <p:sldId id="321" r:id="rId85"/>
    <p:sldId id="323" r:id="rId86"/>
    <p:sldId id="324" r:id="rId87"/>
    <p:sldId id="322" r:id="rId88"/>
    <p:sldId id="319"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18/6/2025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18/6/2025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18/6/2025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107504" y="404664"/>
            <a:ext cx="8856984" cy="1728192"/>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dirty="0">
                <a:solidFill>
                  <a:srgbClr val="FFFF00"/>
                </a:solidFill>
              </a:rPr>
              <a:t>: Δέκατο τρίτο 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492896"/>
            <a:ext cx="9108504" cy="4365104"/>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Κορώνεια (Λαγκαδάς)</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0" y="1981200"/>
            <a:ext cx="9036496" cy="4114800"/>
          </a:xfrm>
        </p:spPr>
        <p:txBody>
          <a:bodyPr/>
          <a:lstStyle/>
          <a:p>
            <a:pPr algn="ctr"/>
            <a:endParaRPr lang="el-GR" sz="4000" dirty="0"/>
          </a:p>
          <a:p>
            <a:pPr algn="ctr"/>
            <a:r>
              <a:rPr lang="en-US" sz="4400" dirty="0" err="1"/>
              <a:t>Λόγω</a:t>
            </a:r>
            <a:r>
              <a:rPr lang="en-US" sz="4400" dirty="0"/>
              <a:t> </a:t>
            </a:r>
            <a:r>
              <a:rPr lang="en-US" sz="4400" dirty="0" err="1"/>
              <a:t>της</a:t>
            </a:r>
            <a:r>
              <a:rPr lang="en-US" sz="4400" dirty="0"/>
              <a:t> υπ</a:t>
            </a:r>
            <a:r>
              <a:rPr lang="en-US" sz="4400" dirty="0" err="1"/>
              <a:t>ερεκμετάλλευσης</a:t>
            </a:r>
            <a:r>
              <a:rPr lang="en-US" sz="4400" dirty="0"/>
              <a:t> </a:t>
            </a:r>
            <a:r>
              <a:rPr lang="en-US" sz="4400" dirty="0" err="1"/>
              <a:t>των</a:t>
            </a:r>
            <a:r>
              <a:rPr lang="en-US" sz="4400" dirty="0"/>
              <a:t> </a:t>
            </a:r>
            <a:r>
              <a:rPr lang="en-US" sz="4400" dirty="0" err="1"/>
              <a:t>νερών</a:t>
            </a:r>
            <a:r>
              <a:rPr lang="en-US" sz="4400" dirty="0"/>
              <a:t>, </a:t>
            </a:r>
            <a:r>
              <a:rPr lang="en-US" sz="4400" dirty="0" err="1"/>
              <a:t>της</a:t>
            </a:r>
            <a:r>
              <a:rPr lang="en-US" sz="4400" dirty="0"/>
              <a:t> </a:t>
            </a:r>
            <a:r>
              <a:rPr lang="en-US" sz="4400" dirty="0" err="1"/>
              <a:t>ρύ</a:t>
            </a:r>
            <a:r>
              <a:rPr lang="en-US" sz="4400" dirty="0"/>
              <a:t>πανσης, αλλά και της συνεχιζόμενης ανομβρίας, έφτασε για δεύτερη φορά σε σημείο πλήρους αποξήρανσης.</a:t>
            </a:r>
            <a:endParaRPr lang="el-GR" sz="4400" dirty="0"/>
          </a:p>
        </p:txBody>
      </p:sp>
    </p:spTree>
    <p:extLst>
      <p:ext uri="{BB962C8B-B14F-4D97-AF65-F5344CB8AC3E}">
        <p14:creationId xmlns:p14="http://schemas.microsoft.com/office/powerpoint/2010/main" val="20406086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3DB06-DACF-D044-9613-B055CA309AD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58DC3BF-E2F5-539C-89D6-79EDAA78E5A2}"/>
              </a:ext>
            </a:extLst>
          </p:cNvPr>
          <p:cNvSpPr>
            <a:spLocks noGrp="1"/>
          </p:cNvSpPr>
          <p:nvPr>
            <p:ph idx="1"/>
          </p:nvPr>
        </p:nvSpPr>
        <p:spPr/>
        <p:txBody>
          <a:bodyPr/>
          <a:lstStyle/>
          <a:p>
            <a:endParaRPr lang="el-GR"/>
          </a:p>
        </p:txBody>
      </p:sp>
      <p:pic>
        <p:nvPicPr>
          <p:cNvPr id="19458" name="Picture 2">
            <a:extLst>
              <a:ext uri="{FF2B5EF4-FFF2-40B4-BE49-F238E27FC236}">
                <a16:creationId xmlns:a16="http://schemas.microsoft.com/office/drawing/2014/main" id="{BE868E7B-2F5B-431B-1990-DE7A90A19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763"/>
            <a:ext cx="9144000" cy="557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984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AEB23E-A189-A04B-0D2E-70F6331E4CA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89B232E-A6FA-6DCA-E384-7C995E6348CA}"/>
              </a:ext>
            </a:extLst>
          </p:cNvPr>
          <p:cNvSpPr>
            <a:spLocks noGrp="1"/>
          </p:cNvSpPr>
          <p:nvPr>
            <p:ph idx="1"/>
          </p:nvPr>
        </p:nvSpPr>
        <p:spPr/>
        <p:txBody>
          <a:bodyPr/>
          <a:lstStyle/>
          <a:p>
            <a:endParaRPr lang="el-GR"/>
          </a:p>
        </p:txBody>
      </p:sp>
      <p:pic>
        <p:nvPicPr>
          <p:cNvPr id="20482" name="Picture 2">
            <a:extLst>
              <a:ext uri="{FF2B5EF4-FFF2-40B4-BE49-F238E27FC236}">
                <a16:creationId xmlns:a16="http://schemas.microsoft.com/office/drawing/2014/main" id="{C31BF3C7-05AE-8A63-EBB6-21AA60CF4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255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9C133-6E90-8CF1-A993-F164C152588E}"/>
              </a:ext>
            </a:extLst>
          </p:cNvPr>
          <p:cNvSpPr>
            <a:spLocks noGrp="1"/>
          </p:cNvSpPr>
          <p:nvPr>
            <p:ph type="title"/>
          </p:nvPr>
        </p:nvSpPr>
        <p:spPr>
          <a:xfrm>
            <a:off x="0" y="609600"/>
            <a:ext cx="9144000" cy="1143000"/>
          </a:xfrm>
        </p:spPr>
        <p:txBody>
          <a:bodyPr/>
          <a:lstStyle/>
          <a:p>
            <a:r>
              <a:rPr lang="el-GR" dirty="0"/>
              <a:t>Τέλος υπάρχει και το φαινόμενο </a:t>
            </a:r>
            <a:r>
              <a:rPr lang="el-GR" b="1" dirty="0"/>
              <a:t>της </a:t>
            </a:r>
            <a:r>
              <a:rPr lang="el-GR" b="1" dirty="0" err="1"/>
              <a:t>Βιοσυσσώρευσης</a:t>
            </a:r>
            <a:r>
              <a:rPr lang="el-GR" dirty="0"/>
              <a:t> </a:t>
            </a:r>
          </a:p>
        </p:txBody>
      </p:sp>
      <p:sp>
        <p:nvSpPr>
          <p:cNvPr id="3" name="Θέση περιεχομένου 2">
            <a:extLst>
              <a:ext uri="{FF2B5EF4-FFF2-40B4-BE49-F238E27FC236}">
                <a16:creationId xmlns:a16="http://schemas.microsoft.com/office/drawing/2014/main" id="{24D2E1B3-7736-8F46-F7BA-23558337D12C}"/>
              </a:ext>
            </a:extLst>
          </p:cNvPr>
          <p:cNvSpPr>
            <a:spLocks noGrp="1"/>
          </p:cNvSpPr>
          <p:nvPr>
            <p:ph idx="1"/>
          </p:nvPr>
        </p:nvSpPr>
        <p:spPr/>
        <p:txBody>
          <a:bodyPr/>
          <a:lstStyle/>
          <a:p>
            <a:endParaRPr lang="el-GR" dirty="0"/>
          </a:p>
          <a:p>
            <a:pPr algn="ctr"/>
            <a:r>
              <a:rPr lang="el-GR" dirty="0"/>
              <a:t>κατά το οποίο αυξάνεται σημαντικά η συγκέντρωση των μη </a:t>
            </a:r>
            <a:r>
              <a:rPr lang="el-GR" dirty="0" err="1"/>
              <a:t>μεταβολιζόμενων</a:t>
            </a:r>
            <a:r>
              <a:rPr lang="el-GR" dirty="0"/>
              <a:t> χημικών ουσιών (</a:t>
            </a:r>
            <a:r>
              <a:rPr lang="el-GR" dirty="0" err="1"/>
              <a:t>βαρέα</a:t>
            </a:r>
            <a:r>
              <a:rPr lang="el-GR" dirty="0"/>
              <a:t> μέταλλα) στους ιστούς των οργανισμών όσο ανεβαίνουμε στην τροφική αλυσίδα (</a:t>
            </a:r>
            <a:r>
              <a:rPr lang="el-GR" dirty="0" err="1"/>
              <a:t>Βικιπαίδεια</a:t>
            </a:r>
            <a:r>
              <a:rPr lang="el-GR" dirty="0"/>
              <a:t>).</a:t>
            </a:r>
          </a:p>
        </p:txBody>
      </p:sp>
    </p:spTree>
    <p:extLst>
      <p:ext uri="{BB962C8B-B14F-4D97-AF65-F5344CB8AC3E}">
        <p14:creationId xmlns:p14="http://schemas.microsoft.com/office/powerpoint/2010/main" val="4190404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863CCE-CF44-CA5C-EA8A-D77F95CF50ED}"/>
              </a:ext>
            </a:extLst>
          </p:cNvPr>
          <p:cNvSpPr>
            <a:spLocks noGrp="1"/>
          </p:cNvSpPr>
          <p:nvPr>
            <p:ph type="title"/>
          </p:nvPr>
        </p:nvSpPr>
        <p:spPr/>
        <p:txBody>
          <a:bodyPr/>
          <a:lstStyle/>
          <a:p>
            <a:r>
              <a:rPr lang="el-GR" dirty="0"/>
              <a:t>Τα </a:t>
            </a:r>
            <a:r>
              <a:rPr lang="el-GR" dirty="0" err="1"/>
              <a:t>βαρέα</a:t>
            </a:r>
            <a:r>
              <a:rPr lang="el-GR" dirty="0"/>
              <a:t> μέταλλα δεν </a:t>
            </a:r>
            <a:r>
              <a:rPr lang="el-GR" dirty="0" err="1"/>
              <a:t>βιοαποδομούνται</a:t>
            </a:r>
            <a:endParaRPr lang="el-GR" dirty="0"/>
          </a:p>
        </p:txBody>
      </p:sp>
      <p:sp>
        <p:nvSpPr>
          <p:cNvPr id="3" name="Θέση περιεχομένου 2">
            <a:extLst>
              <a:ext uri="{FF2B5EF4-FFF2-40B4-BE49-F238E27FC236}">
                <a16:creationId xmlns:a16="http://schemas.microsoft.com/office/drawing/2014/main" id="{9B30EFA0-3168-590F-384A-154B6373CA30}"/>
              </a:ext>
            </a:extLst>
          </p:cNvPr>
          <p:cNvSpPr>
            <a:spLocks noGrp="1"/>
          </p:cNvSpPr>
          <p:nvPr>
            <p:ph idx="1"/>
          </p:nvPr>
        </p:nvSpPr>
        <p:spPr/>
        <p:txBody>
          <a:bodyPr/>
          <a:lstStyle/>
          <a:p>
            <a:endParaRPr lang="el-GR" dirty="0"/>
          </a:p>
          <a:p>
            <a:pPr algn="ctr"/>
            <a:r>
              <a:rPr lang="el-GR" sz="3600" dirty="0"/>
              <a:t>κατά την διάρκεια του κύκλου τους στο περιβάλλον αλλά μετασχηματίζονται, κατά συνέπεια δρουν συσσωρευτικά στους οργανισμούς. </a:t>
            </a:r>
          </a:p>
        </p:txBody>
      </p:sp>
    </p:spTree>
    <p:extLst>
      <p:ext uri="{BB962C8B-B14F-4D97-AF65-F5344CB8AC3E}">
        <p14:creationId xmlns:p14="http://schemas.microsoft.com/office/powerpoint/2010/main" val="29821606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E7F59F-2631-4BA7-58C3-DA73E1C1F6EB}"/>
              </a:ext>
            </a:extLst>
          </p:cNvPr>
          <p:cNvSpPr>
            <a:spLocks noGrp="1"/>
          </p:cNvSpPr>
          <p:nvPr>
            <p:ph type="title"/>
          </p:nvPr>
        </p:nvSpPr>
        <p:spPr>
          <a:xfrm>
            <a:off x="0" y="609600"/>
            <a:ext cx="9144000" cy="1143000"/>
          </a:xfrm>
        </p:spPr>
        <p:txBody>
          <a:bodyPr/>
          <a:lstStyle/>
          <a:p>
            <a:r>
              <a:rPr lang="el-GR" dirty="0"/>
              <a:t>Μελέτες που πραγματοποιήθηκαν σε ψάρια της λίμνης Παμβώτιδας</a:t>
            </a:r>
          </a:p>
        </p:txBody>
      </p:sp>
      <p:sp>
        <p:nvSpPr>
          <p:cNvPr id="3" name="Θέση περιεχομένου 2">
            <a:extLst>
              <a:ext uri="{FF2B5EF4-FFF2-40B4-BE49-F238E27FC236}">
                <a16:creationId xmlns:a16="http://schemas.microsoft.com/office/drawing/2014/main" id="{28E2521E-CA1B-7E9E-822B-214CCBB14655}"/>
              </a:ext>
            </a:extLst>
          </p:cNvPr>
          <p:cNvSpPr>
            <a:spLocks noGrp="1"/>
          </p:cNvSpPr>
          <p:nvPr>
            <p:ph idx="1"/>
          </p:nvPr>
        </p:nvSpPr>
        <p:spPr/>
        <p:txBody>
          <a:bodyPr/>
          <a:lstStyle/>
          <a:p>
            <a:endParaRPr lang="el-GR" dirty="0"/>
          </a:p>
          <a:p>
            <a:pPr algn="ctr"/>
            <a:r>
              <a:rPr lang="el-GR" dirty="0"/>
              <a:t>υπέδειξαν υψηλές συγκεντρώσεις ορισμένων </a:t>
            </a:r>
            <a:r>
              <a:rPr lang="el-GR" dirty="0" err="1"/>
              <a:t>βαρέων</a:t>
            </a:r>
            <a:r>
              <a:rPr lang="el-GR" dirty="0"/>
              <a:t> μετάλλων, οι οποίες παρατηρήθηκαν τόσο στον μυϊκό ιστό όσο και στα βράγχια και το συκώτι των ψαριών (</a:t>
            </a:r>
            <a:r>
              <a:rPr lang="el-GR" dirty="0" err="1"/>
              <a:t>Κουσουρής</a:t>
            </a:r>
            <a:r>
              <a:rPr lang="el-GR" dirty="0"/>
              <a:t>, 2013). </a:t>
            </a:r>
            <a:r>
              <a:rPr lang="en-US" dirty="0"/>
              <a:t> </a:t>
            </a:r>
            <a:endParaRPr lang="el-GR" dirty="0"/>
          </a:p>
          <a:p>
            <a:endParaRPr lang="el-GR" dirty="0"/>
          </a:p>
        </p:txBody>
      </p:sp>
    </p:spTree>
    <p:extLst>
      <p:ext uri="{BB962C8B-B14F-4D97-AF65-F5344CB8AC3E}">
        <p14:creationId xmlns:p14="http://schemas.microsoft.com/office/powerpoint/2010/main" val="32610275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BDA58-B56C-43BE-A1B1-6CFC4A669D06}"/>
              </a:ext>
            </a:extLst>
          </p:cNvPr>
          <p:cNvSpPr>
            <a:spLocks noGrp="1"/>
          </p:cNvSpPr>
          <p:nvPr>
            <p:ph type="title"/>
          </p:nvPr>
        </p:nvSpPr>
        <p:spPr/>
        <p:txBody>
          <a:bodyPr/>
          <a:lstStyle/>
          <a:p>
            <a:r>
              <a:rPr lang="el-GR" dirty="0"/>
              <a:t>Ωστόσο οι τιμές των μετρήσεων ποικίλαν</a:t>
            </a:r>
          </a:p>
        </p:txBody>
      </p:sp>
      <p:sp>
        <p:nvSpPr>
          <p:cNvPr id="3" name="Θέση περιεχομένου 2">
            <a:extLst>
              <a:ext uri="{FF2B5EF4-FFF2-40B4-BE49-F238E27FC236}">
                <a16:creationId xmlns:a16="http://schemas.microsoft.com/office/drawing/2014/main" id="{49858C27-8469-0A23-2C33-A1A6C6D84723}"/>
              </a:ext>
            </a:extLst>
          </p:cNvPr>
          <p:cNvSpPr>
            <a:spLocks noGrp="1"/>
          </p:cNvSpPr>
          <p:nvPr>
            <p:ph idx="1"/>
          </p:nvPr>
        </p:nvSpPr>
        <p:spPr/>
        <p:txBody>
          <a:bodyPr/>
          <a:lstStyle/>
          <a:p>
            <a:pPr algn="ctr"/>
            <a:endParaRPr lang="el-GR" dirty="0"/>
          </a:p>
          <a:p>
            <a:pPr algn="ctr"/>
            <a:r>
              <a:rPr lang="el-GR" dirty="0"/>
              <a:t>ανάλογα με την εποχή του έτους που υλοποιούνταν, γεγονός που μπορεί να οφείλεται στις διαφορετικές συγκεντρώσεις των </a:t>
            </a:r>
            <a:r>
              <a:rPr lang="el-GR" dirty="0" err="1"/>
              <a:t>βαρέων</a:t>
            </a:r>
            <a:r>
              <a:rPr lang="el-GR" dirty="0"/>
              <a:t> μετάλλων στο νερό </a:t>
            </a:r>
            <a:r>
              <a:rPr lang="en-US" dirty="0"/>
              <a:t> </a:t>
            </a:r>
            <a:r>
              <a:rPr lang="el-GR" dirty="0"/>
              <a:t>ανάλογα με την εποχή (ΦΔΛΠ, 2010).</a:t>
            </a:r>
          </a:p>
          <a:p>
            <a:endParaRPr lang="el-GR" dirty="0"/>
          </a:p>
        </p:txBody>
      </p:sp>
    </p:spTree>
    <p:extLst>
      <p:ext uri="{BB962C8B-B14F-4D97-AF65-F5344CB8AC3E}">
        <p14:creationId xmlns:p14="http://schemas.microsoft.com/office/powerpoint/2010/main" val="950732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EFF8A3-09F0-C866-9155-D19DC10D72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E41AB4-C6B0-CC92-4B91-B4C5D216BB8A}"/>
              </a:ext>
            </a:extLst>
          </p:cNvPr>
          <p:cNvSpPr>
            <a:spLocks noGrp="1"/>
          </p:cNvSpPr>
          <p:nvPr>
            <p:ph idx="1"/>
          </p:nvPr>
        </p:nvSpPr>
        <p:spPr/>
        <p:txBody>
          <a:bodyPr/>
          <a:lstStyle/>
          <a:p>
            <a:endParaRPr lang="el-GR"/>
          </a:p>
        </p:txBody>
      </p:sp>
      <p:pic>
        <p:nvPicPr>
          <p:cNvPr id="21506" name="Picture 2">
            <a:extLst>
              <a:ext uri="{FF2B5EF4-FFF2-40B4-BE49-F238E27FC236}">
                <a16:creationId xmlns:a16="http://schemas.microsoft.com/office/drawing/2014/main" id="{C23B53F6-B2C3-C1C5-36AF-7DF70CD2E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3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Λίμνη Κορώνεια (Λαγκαδάς)</a:t>
            </a:r>
          </a:p>
        </p:txBody>
      </p:sp>
      <p:sp>
        <p:nvSpPr>
          <p:cNvPr id="3" name="Θέση περιεχομένου 2"/>
          <p:cNvSpPr>
            <a:spLocks noGrp="1"/>
          </p:cNvSpPr>
          <p:nvPr>
            <p:ph idx="1"/>
          </p:nvPr>
        </p:nvSpPr>
        <p:spPr/>
        <p:txBody>
          <a:bodyPr/>
          <a:lstStyle/>
          <a:p>
            <a:endParaRPr lang="el-GR"/>
          </a:p>
        </p:txBody>
      </p:sp>
      <p:pic>
        <p:nvPicPr>
          <p:cNvPr id="2050" name="Picture 2" descr="Συμμετοχή Δήμου Λαγκαδά στο έργο καθαρισμού της λίμνης Κορώνειας - Live  Volvi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86765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41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Απ</a:t>
            </a:r>
            <a:r>
              <a:rPr lang="en-US" dirty="0" err="1">
                <a:solidFill>
                  <a:srgbClr val="FFFF00"/>
                </a:solidFill>
                <a:effectLst/>
              </a:rPr>
              <a:t>οτελεί</a:t>
            </a:r>
            <a:r>
              <a:rPr lang="en-US" dirty="0">
                <a:solidFill>
                  <a:srgbClr val="FFFF00"/>
                </a:solidFill>
                <a:effectLst/>
              </a:rPr>
              <a:t> </a:t>
            </a:r>
            <a:r>
              <a:rPr lang="en-US" dirty="0" err="1">
                <a:solidFill>
                  <a:srgbClr val="FFFF00"/>
                </a:solidFill>
                <a:effectLst/>
              </a:rPr>
              <a:t>οικολογικό</a:t>
            </a:r>
            <a:r>
              <a:rPr lang="en-US" dirty="0">
                <a:solidFill>
                  <a:srgbClr val="FFFF00"/>
                </a:solidFill>
                <a:effectLst/>
              </a:rPr>
              <a:t> </a:t>
            </a:r>
            <a:r>
              <a:rPr lang="en-US" dirty="0" err="1">
                <a:solidFill>
                  <a:srgbClr val="FFFF00"/>
                </a:solidFill>
                <a:effectLst/>
              </a:rPr>
              <a:t>όνειδος</a:t>
            </a:r>
            <a:r>
              <a:rPr lang="en-US" dirty="0">
                <a:solidFill>
                  <a:srgbClr val="FFFF00"/>
                </a:solidFill>
                <a:effectLst/>
              </a:rPr>
              <a:t> </a:t>
            </a:r>
            <a:r>
              <a:rPr lang="en-US" dirty="0" err="1">
                <a:solidFill>
                  <a:srgbClr val="FFFF00"/>
                </a:solidFill>
                <a:effectLst/>
              </a:rPr>
              <a:t>της</a:t>
            </a:r>
            <a:r>
              <a:rPr lang="en-US" dirty="0">
                <a:solidFill>
                  <a:srgbClr val="FFFF00"/>
                </a:solidFill>
                <a:effectLst/>
              </a:rPr>
              <a:t> </a:t>
            </a:r>
            <a:r>
              <a:rPr lang="en-US" dirty="0" err="1">
                <a:solidFill>
                  <a:srgbClr val="FFFF00"/>
                </a:solidFill>
                <a:effectLst/>
              </a:rPr>
              <a:t>Ελλάδ</a:t>
            </a:r>
            <a:r>
              <a:rPr lang="en-US" dirty="0">
                <a:solidFill>
                  <a:srgbClr val="FFFF00"/>
                </a:solidFill>
                <a:effectLst/>
              </a:rPr>
              <a:t>ας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και το πιο χαρακτηριστικό παράδειγμα κακοδιαχείρισης υγρότοπου στη χώρα. </a:t>
            </a:r>
            <a:endParaRPr lang="el-GR" sz="4400" dirty="0"/>
          </a:p>
        </p:txBody>
      </p:sp>
    </p:spTree>
    <p:extLst>
      <p:ext uri="{BB962C8B-B14F-4D97-AF65-F5344CB8AC3E}">
        <p14:creationId xmlns:p14="http://schemas.microsoft.com/office/powerpoint/2010/main" val="236112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Η απ</a:t>
            </a:r>
            <a:r>
              <a:rPr lang="en-US" dirty="0" err="1">
                <a:solidFill>
                  <a:srgbClr val="FFFF00"/>
                </a:solidFill>
                <a:effectLst/>
              </a:rPr>
              <a:t>ώλει</a:t>
            </a:r>
            <a:r>
              <a:rPr lang="en-US" dirty="0">
                <a:solidFill>
                  <a:srgbClr val="FFFF00"/>
                </a:solidFill>
                <a:effectLst/>
              </a:rPr>
              <a:t>α του περιβαλλοντικού της πλούτου</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000" dirty="0"/>
          </a:p>
          <a:p>
            <a:pPr algn="ctr"/>
            <a:r>
              <a:rPr lang="en-US" sz="4000" dirty="0"/>
              <a:t>ανα</a:t>
            </a:r>
            <a:r>
              <a:rPr lang="en-US" sz="4000" dirty="0" err="1"/>
              <a:t>μένετ</a:t>
            </a:r>
            <a:r>
              <a:rPr lang="en-US" sz="4000" dirty="0"/>
              <a:t>αι να αποτελέσει οικονομικό τραύμα για πολλούς παραγωγικούς τομείς στην ευρύτερη περιοχή. </a:t>
            </a:r>
            <a:endParaRPr lang="el-GR" sz="4000" dirty="0"/>
          </a:p>
        </p:txBody>
      </p:sp>
    </p:spTree>
    <p:extLst>
      <p:ext uri="{BB962C8B-B14F-4D97-AF65-F5344CB8AC3E}">
        <p14:creationId xmlns:p14="http://schemas.microsoft.com/office/powerpoint/2010/main" val="371245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94688-0BB3-0CDA-FBB3-B4F6CAF2EC00}"/>
              </a:ext>
            </a:extLst>
          </p:cNvPr>
          <p:cNvSpPr>
            <a:spLocks noGrp="1"/>
          </p:cNvSpPr>
          <p:nvPr>
            <p:ph type="title"/>
          </p:nvPr>
        </p:nvSpPr>
        <p:spPr/>
        <p:txBody>
          <a:bodyPr/>
          <a:lstStyle/>
          <a:p>
            <a:r>
              <a:rPr lang="el-GR" i="0" dirty="0">
                <a:effectLst/>
                <a:latin typeface="+mn-lt"/>
              </a:rPr>
              <a:t>H λίμνη Κορώνεια «πεθαίνει»</a:t>
            </a:r>
            <a:endParaRPr lang="el-GR" dirty="0">
              <a:latin typeface="+mn-lt"/>
            </a:endParaRPr>
          </a:p>
        </p:txBody>
      </p:sp>
      <p:sp>
        <p:nvSpPr>
          <p:cNvPr id="3" name="Θέση περιεχομένου 2">
            <a:extLst>
              <a:ext uri="{FF2B5EF4-FFF2-40B4-BE49-F238E27FC236}">
                <a16:creationId xmlns:a16="http://schemas.microsoft.com/office/drawing/2014/main" id="{40590750-6D6E-9138-033D-06455B8947DC}"/>
              </a:ext>
            </a:extLst>
          </p:cNvPr>
          <p:cNvSpPr>
            <a:spLocks noGrp="1"/>
          </p:cNvSpPr>
          <p:nvPr>
            <p:ph idx="1"/>
          </p:nvPr>
        </p:nvSpPr>
        <p:spPr/>
        <p:txBody>
          <a:bodyPr/>
          <a:lstStyle/>
          <a:p>
            <a:pPr algn="ctr" fontAlgn="base"/>
            <a:endParaRPr lang="el-GR" b="1" i="0" dirty="0">
              <a:effectLst/>
            </a:endParaRPr>
          </a:p>
          <a:p>
            <a:pPr algn="ctr" fontAlgn="base"/>
            <a:r>
              <a:rPr lang="el-GR" sz="3600" i="0" dirty="0">
                <a:effectLst/>
              </a:rPr>
              <a:t>– Χιλιάδες νεκρά ψάρια στις όχθες της</a:t>
            </a:r>
          </a:p>
          <a:p>
            <a:pPr algn="ctr"/>
            <a:r>
              <a:rPr lang="el-GR" sz="3600" b="0" i="0" dirty="0">
                <a:effectLst/>
              </a:rPr>
              <a:t>Η Κορώνεια έχει σχεδόν στεγνώσει, καθώς το νερό κατέβηκε μέχρι και τα 60 εκατοστά στα μεγάλα βάθη.</a:t>
            </a:r>
          </a:p>
          <a:p>
            <a:endParaRPr lang="el-GR" dirty="0"/>
          </a:p>
        </p:txBody>
      </p:sp>
    </p:spTree>
    <p:extLst>
      <p:ext uri="{BB962C8B-B14F-4D97-AF65-F5344CB8AC3E}">
        <p14:creationId xmlns:p14="http://schemas.microsoft.com/office/powerpoint/2010/main" val="292097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2202C-63BB-56A8-EE6B-D66B472D854B}"/>
              </a:ext>
            </a:extLst>
          </p:cNvPr>
          <p:cNvSpPr>
            <a:spLocks noGrp="1"/>
          </p:cNvSpPr>
          <p:nvPr>
            <p:ph type="title"/>
          </p:nvPr>
        </p:nvSpPr>
        <p:spPr/>
        <p:txBody>
          <a:bodyPr/>
          <a:lstStyle/>
          <a:p>
            <a:r>
              <a:rPr lang="el-GR" sz="4400" b="0" i="0" dirty="0">
                <a:effectLst/>
              </a:rPr>
              <a:t>Χιλιάδες ψάρια,</a:t>
            </a:r>
            <a:endParaRPr lang="el-GR" dirty="0"/>
          </a:p>
        </p:txBody>
      </p:sp>
      <p:sp>
        <p:nvSpPr>
          <p:cNvPr id="3" name="Θέση περιεχομένου 2">
            <a:extLst>
              <a:ext uri="{FF2B5EF4-FFF2-40B4-BE49-F238E27FC236}">
                <a16:creationId xmlns:a16="http://schemas.microsoft.com/office/drawing/2014/main" id="{7BB7C477-64EA-F560-1E5F-C4A96E3A97F9}"/>
              </a:ext>
            </a:extLst>
          </p:cNvPr>
          <p:cNvSpPr>
            <a:spLocks noGrp="1"/>
          </p:cNvSpPr>
          <p:nvPr>
            <p:ph idx="1"/>
          </p:nvPr>
        </p:nvSpPr>
        <p:spPr/>
        <p:txBody>
          <a:bodyPr/>
          <a:lstStyle/>
          <a:p>
            <a:pPr algn="ctr"/>
            <a:endParaRPr lang="el-GR" sz="3600" b="0" i="0" dirty="0">
              <a:effectLst/>
            </a:endParaRPr>
          </a:p>
          <a:p>
            <a:pPr algn="ctr"/>
            <a:r>
              <a:rPr lang="el-GR" sz="3600" b="0" i="0" dirty="0">
                <a:effectLst/>
              </a:rPr>
              <a:t>κυρίως μεγάλα </a:t>
            </a:r>
            <a:r>
              <a:rPr lang="el-GR" sz="3600" b="0" i="0" dirty="0" err="1">
                <a:effectLst/>
              </a:rPr>
              <a:t>γριβάδια</a:t>
            </a:r>
            <a:r>
              <a:rPr lang="el-GR" sz="3600" b="0" i="0" dirty="0">
                <a:effectLst/>
              </a:rPr>
              <a:t> και πεταλούδες, εκβράστηκαν νεκρά τις τελευταίες δέκα μέρες, γύρω από τη λίμνη Κορώνεια. </a:t>
            </a:r>
            <a:endParaRPr lang="el-GR" sz="3600" dirty="0"/>
          </a:p>
        </p:txBody>
      </p:sp>
    </p:spTree>
    <p:extLst>
      <p:ext uri="{BB962C8B-B14F-4D97-AF65-F5344CB8AC3E}">
        <p14:creationId xmlns:p14="http://schemas.microsoft.com/office/powerpoint/2010/main" val="319804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F836F9-65E4-8554-1DFE-B9F54E53FA5F}"/>
              </a:ext>
            </a:extLst>
          </p:cNvPr>
          <p:cNvSpPr>
            <a:spLocks noGrp="1"/>
          </p:cNvSpPr>
          <p:nvPr>
            <p:ph type="title"/>
          </p:nvPr>
        </p:nvSpPr>
        <p:spPr/>
        <p:txBody>
          <a:bodyPr/>
          <a:lstStyle/>
          <a:p>
            <a:r>
              <a:rPr lang="el-GR" sz="4400" b="0" i="0" dirty="0">
                <a:effectLst/>
              </a:rPr>
              <a:t>Ενδεικτικό της οικολογικής καταστροφής</a:t>
            </a:r>
            <a:endParaRPr lang="el-GR" dirty="0"/>
          </a:p>
        </p:txBody>
      </p:sp>
      <p:sp>
        <p:nvSpPr>
          <p:cNvPr id="3" name="Θέση περιεχομένου 2">
            <a:extLst>
              <a:ext uri="{FF2B5EF4-FFF2-40B4-BE49-F238E27FC236}">
                <a16:creationId xmlns:a16="http://schemas.microsoft.com/office/drawing/2014/main" id="{6040A509-A21E-ED9C-7DC6-FF931565053D}"/>
              </a:ext>
            </a:extLst>
          </p:cNvPr>
          <p:cNvSpPr>
            <a:spLocks noGrp="1"/>
          </p:cNvSpPr>
          <p:nvPr>
            <p:ph idx="1"/>
          </p:nvPr>
        </p:nvSpPr>
        <p:spPr/>
        <p:txBody>
          <a:bodyPr/>
          <a:lstStyle/>
          <a:p>
            <a:endParaRPr lang="el-GR" sz="3200" b="0" i="0" dirty="0">
              <a:effectLst/>
            </a:endParaRPr>
          </a:p>
          <a:p>
            <a:pPr algn="ctr"/>
            <a:r>
              <a:rPr lang="el-GR" sz="3600" b="0" i="0" dirty="0">
                <a:effectLst/>
              </a:rPr>
              <a:t>και του αργού «θανάτου» της λίμνης είναι το γεγονός ότι η στάθμη του νερού έχει κατέβει πλέον δραματικά, φτάνοντας στα μεγάλα βάθη μόλις τα 60 με 80 εκατοστά.</a:t>
            </a:r>
            <a:endParaRPr lang="el-GR" sz="3600" dirty="0"/>
          </a:p>
        </p:txBody>
      </p:sp>
    </p:spTree>
    <p:extLst>
      <p:ext uri="{BB962C8B-B14F-4D97-AF65-F5344CB8AC3E}">
        <p14:creationId xmlns:p14="http://schemas.microsoft.com/office/powerpoint/2010/main" val="20057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2B0468-BEC4-48EE-9F5A-41C36C60118D}"/>
              </a:ext>
            </a:extLst>
          </p:cNvPr>
          <p:cNvSpPr>
            <a:spLocks noGrp="1"/>
          </p:cNvSpPr>
          <p:nvPr>
            <p:ph type="title"/>
          </p:nvPr>
        </p:nvSpPr>
        <p:spPr/>
        <p:txBody>
          <a:bodyPr/>
          <a:lstStyle/>
          <a:p>
            <a:r>
              <a:rPr lang="el-GR" sz="4400" b="0" i="0" dirty="0">
                <a:effectLst/>
              </a:rPr>
              <a:t>Από 2,80 μέχρι τρία μέτρα, που ήταν το βάθος της λίμνης,</a:t>
            </a:r>
            <a:endParaRPr lang="el-GR" dirty="0"/>
          </a:p>
        </p:txBody>
      </p:sp>
      <p:sp>
        <p:nvSpPr>
          <p:cNvPr id="3" name="Θέση περιεχομένου 2">
            <a:extLst>
              <a:ext uri="{FF2B5EF4-FFF2-40B4-BE49-F238E27FC236}">
                <a16:creationId xmlns:a16="http://schemas.microsoft.com/office/drawing/2014/main" id="{06BE9810-8DAC-22DC-A4F7-CE96D6E535E8}"/>
              </a:ext>
            </a:extLst>
          </p:cNvPr>
          <p:cNvSpPr>
            <a:spLocks noGrp="1"/>
          </p:cNvSpPr>
          <p:nvPr>
            <p:ph idx="1"/>
          </p:nvPr>
        </p:nvSpPr>
        <p:spPr>
          <a:xfrm>
            <a:off x="0" y="1981200"/>
            <a:ext cx="9144000" cy="4114800"/>
          </a:xfrm>
        </p:spPr>
        <p:txBody>
          <a:bodyPr/>
          <a:lstStyle/>
          <a:p>
            <a:endParaRPr lang="el-GR" sz="3600" b="0" i="0" dirty="0">
              <a:effectLst/>
            </a:endParaRPr>
          </a:p>
          <a:p>
            <a:pPr algn="ctr"/>
            <a:r>
              <a:rPr lang="el-GR" sz="3600" b="0" i="0" dirty="0">
                <a:effectLst/>
              </a:rPr>
              <a:t>μέχρι πριν από πέντε - έξι χρόνια, φτάσαμε σήμερα στα λίγα εκατοστά λόγω της ανομβρίας αλλά και της μη συντήρησης των έργων που συμβάλουν στη διοχέτευση νερού στην Κορώνεια.</a:t>
            </a:r>
            <a:endParaRPr lang="el-GR" sz="3600" dirty="0"/>
          </a:p>
        </p:txBody>
      </p:sp>
    </p:spTree>
    <p:extLst>
      <p:ext uri="{BB962C8B-B14F-4D97-AF65-F5344CB8AC3E}">
        <p14:creationId xmlns:p14="http://schemas.microsoft.com/office/powerpoint/2010/main" val="148657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609600"/>
            <a:ext cx="8784976" cy="1143000"/>
          </a:xfrm>
        </p:spPr>
        <p:txBody>
          <a:bodyPr/>
          <a:lstStyle/>
          <a:p>
            <a:br>
              <a:rPr lang="el-GR" b="1" dirty="0"/>
            </a:br>
            <a:r>
              <a:rPr lang="el-GR" dirty="0">
                <a:solidFill>
                  <a:srgbClr val="FFFF00"/>
                </a:solidFill>
                <a:effectLst/>
              </a:rPr>
              <a:t>Τεχνητή λίμνη </a:t>
            </a:r>
            <a:r>
              <a:rPr lang="el-GR" dirty="0" err="1">
                <a:solidFill>
                  <a:srgbClr val="FFFF00"/>
                </a:solidFill>
                <a:effectLst/>
              </a:rPr>
              <a:t>Πολυφύτου</a:t>
            </a:r>
            <a:r>
              <a:rPr lang="el-GR" dirty="0">
                <a:solidFill>
                  <a:srgbClr val="FFFF00"/>
                </a:solidFill>
                <a:effectLst/>
              </a:rPr>
              <a:t> (Κοζάνη)</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107504" y="1981200"/>
            <a:ext cx="8856984" cy="4114800"/>
          </a:xfrm>
        </p:spPr>
        <p:txBody>
          <a:bodyPr/>
          <a:lstStyle/>
          <a:p>
            <a:pPr algn="ctr"/>
            <a:endParaRPr lang="el-GR" dirty="0"/>
          </a:p>
          <a:p>
            <a:pPr algn="ctr"/>
            <a:r>
              <a:rPr lang="en-US" sz="4400" dirty="0"/>
              <a:t>Τα </a:t>
            </a:r>
            <a:r>
              <a:rPr lang="en-US" sz="4400" dirty="0" err="1"/>
              <a:t>τελευτ</a:t>
            </a:r>
            <a:r>
              <a:rPr lang="en-US" sz="4400" dirty="0"/>
              <a:t>αία «άνυδρα χρόνια»</a:t>
            </a:r>
            <a:r>
              <a:rPr lang="el-GR" sz="4400" dirty="0"/>
              <a:t>,</a:t>
            </a:r>
            <a:r>
              <a:rPr lang="en-US" sz="4400" dirty="0"/>
              <a:t> η τεχνητή λίμνη Πολυφύτου Κοζάνης, που δημιουργήθηκε το 1975 από το φράγμα της ΔΕΗ στο ομώνυμο χωριό</a:t>
            </a:r>
            <a:endParaRPr lang="el-GR" sz="4400" dirty="0"/>
          </a:p>
        </p:txBody>
      </p:sp>
    </p:spTree>
    <p:extLst>
      <p:ext uri="{BB962C8B-B14F-4D97-AF65-F5344CB8AC3E}">
        <p14:creationId xmlns:p14="http://schemas.microsoft.com/office/powerpoint/2010/main" val="125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και </a:t>
            </a:r>
            <a:r>
              <a:rPr lang="en-US" dirty="0" err="1">
                <a:solidFill>
                  <a:srgbClr val="FFFF00"/>
                </a:solidFill>
                <a:effectLst/>
              </a:rPr>
              <a:t>θεωρείτ</a:t>
            </a:r>
            <a:r>
              <a:rPr lang="en-US" dirty="0">
                <a:solidFill>
                  <a:srgbClr val="FFFF00"/>
                </a:solidFill>
                <a:effectLst/>
              </a:rPr>
              <a:t>αι ο μεγαλύτερος σε μήκος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τα</a:t>
            </a:r>
            <a:r>
              <a:rPr lang="en-US" sz="4400" dirty="0" err="1"/>
              <a:t>μιευτήρ</a:t>
            </a:r>
            <a:r>
              <a:rPr lang="en-US" sz="4400" dirty="0"/>
              <a:t>ας νερού χώρας (50 χλμ.), έχασε περίπου το 50% των υδάτων της</a:t>
            </a:r>
            <a:r>
              <a:rPr lang="el-GR" sz="4400" dirty="0"/>
              <a:t>.</a:t>
            </a:r>
          </a:p>
          <a:p>
            <a:pPr algn="ctr"/>
            <a:endParaRPr lang="el-GR" sz="4400" dirty="0"/>
          </a:p>
        </p:txBody>
      </p:sp>
    </p:spTree>
    <p:extLst>
      <p:ext uri="{BB962C8B-B14F-4D97-AF65-F5344CB8AC3E}">
        <p14:creationId xmlns:p14="http://schemas.microsoft.com/office/powerpoint/2010/main" val="101607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chemeClr val="accent1"/>
                </a:solidFill>
                <a:effectLst/>
              </a:rPr>
              <a:t>Η Ελλάδα σιγά σιγά χάνει τις λίμνες της</a:t>
            </a:r>
            <a:br>
              <a:rPr lang="el-GR" b="1" dirty="0">
                <a:solidFill>
                  <a:schemeClr val="accent1"/>
                </a:solidFill>
              </a:rPr>
            </a:br>
            <a:endParaRPr lang="el-GR" dirty="0">
              <a:solidFill>
                <a:schemeClr val="accent1"/>
              </a:solidFill>
            </a:endParaRPr>
          </a:p>
        </p:txBody>
      </p:sp>
      <p:sp>
        <p:nvSpPr>
          <p:cNvPr id="3" name="Θέση περιεχομένου 2"/>
          <p:cNvSpPr>
            <a:spLocks noGrp="1"/>
          </p:cNvSpPr>
          <p:nvPr>
            <p:ph idx="1"/>
          </p:nvPr>
        </p:nvSpPr>
        <p:spPr>
          <a:xfrm>
            <a:off x="179512" y="1981200"/>
            <a:ext cx="8784976" cy="4114800"/>
          </a:xfrm>
        </p:spPr>
        <p:txBody>
          <a:bodyPr/>
          <a:lstStyle/>
          <a:p>
            <a:pPr algn="ctr"/>
            <a:endParaRPr lang="el-GR" sz="4400" dirty="0"/>
          </a:p>
          <a:p>
            <a:pPr algn="ctr"/>
            <a:r>
              <a:rPr lang="en-US" sz="4400" dirty="0" err="1"/>
              <a:t>Οι</a:t>
            </a:r>
            <a:r>
              <a:rPr lang="en-US" sz="4400" dirty="0"/>
              <a:t> </a:t>
            </a:r>
            <a:r>
              <a:rPr lang="en-US" sz="4400" dirty="0" err="1"/>
              <a:t>λίμνες</a:t>
            </a:r>
            <a:r>
              <a:rPr lang="en-US" sz="4400" dirty="0"/>
              <a:t> </a:t>
            </a:r>
            <a:r>
              <a:rPr lang="en-US" sz="4400" dirty="0" err="1"/>
              <a:t>της</a:t>
            </a:r>
            <a:r>
              <a:rPr lang="en-US" sz="4400" dirty="0"/>
              <a:t> </a:t>
            </a:r>
            <a:r>
              <a:rPr lang="en-US" sz="4400" dirty="0" err="1"/>
              <a:t>Ελλάδ</a:t>
            </a:r>
            <a:r>
              <a:rPr lang="en-US" sz="4400" dirty="0"/>
              <a:t>ας φθίνουν. Η </a:t>
            </a:r>
            <a:r>
              <a:rPr lang="en-US" sz="4400" dirty="0" err="1"/>
              <a:t>στάθμη</a:t>
            </a:r>
            <a:r>
              <a:rPr lang="en-US" sz="4400" dirty="0"/>
              <a:t> </a:t>
            </a:r>
            <a:r>
              <a:rPr lang="en-US" sz="4400" dirty="0" err="1"/>
              <a:t>των</a:t>
            </a:r>
            <a:r>
              <a:rPr lang="en-US" sz="4400" dirty="0"/>
              <a:t> </a:t>
            </a:r>
            <a:r>
              <a:rPr lang="en-US" sz="4400" dirty="0" err="1"/>
              <a:t>υδάτων</a:t>
            </a:r>
            <a:r>
              <a:rPr lang="en-US" sz="4400" dirty="0"/>
              <a:t> </a:t>
            </a:r>
            <a:r>
              <a:rPr lang="en-US" sz="4400" dirty="0" err="1"/>
              <a:t>τους</a:t>
            </a:r>
            <a:r>
              <a:rPr lang="en-US" sz="4400" dirty="0"/>
              <a:t> </a:t>
            </a:r>
            <a:r>
              <a:rPr lang="en-US" sz="4400" dirty="0" err="1"/>
              <a:t>γνωρίζει</a:t>
            </a:r>
            <a:r>
              <a:rPr lang="en-US" sz="4400" dirty="0"/>
              <a:t>, τα </a:t>
            </a:r>
            <a:r>
              <a:rPr lang="en-US" sz="4400" dirty="0" err="1"/>
              <a:t>τελευτ</a:t>
            </a:r>
            <a:r>
              <a:rPr lang="en-US" sz="4400" dirty="0"/>
              <a:t>αία χρόνια, μόνο πτώση, λόγω της παρατεταμένης ανομβρίας,</a:t>
            </a:r>
            <a:endParaRPr lang="el-GR" sz="4400" dirty="0"/>
          </a:p>
        </p:txBody>
      </p:sp>
    </p:spTree>
    <p:extLst>
      <p:ext uri="{BB962C8B-B14F-4D97-AF65-F5344CB8AC3E}">
        <p14:creationId xmlns:p14="http://schemas.microsoft.com/office/powerpoint/2010/main" val="115279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Η π</a:t>
            </a:r>
            <a:r>
              <a:rPr lang="en-US" dirty="0" err="1">
                <a:solidFill>
                  <a:srgbClr val="FFFF00"/>
                </a:solidFill>
                <a:effectLst/>
              </a:rPr>
              <a:t>τώση</a:t>
            </a:r>
            <a:r>
              <a:rPr lang="en-US" dirty="0">
                <a:solidFill>
                  <a:srgbClr val="FFFF00"/>
                </a:solidFill>
                <a:effectLst/>
              </a:rPr>
              <a:t> </a:t>
            </a:r>
            <a:r>
              <a:rPr lang="en-US" dirty="0" err="1">
                <a:solidFill>
                  <a:srgbClr val="FFFF00"/>
                </a:solidFill>
                <a:effectLst/>
              </a:rPr>
              <a:t>της</a:t>
            </a:r>
            <a:r>
              <a:rPr lang="en-US" dirty="0">
                <a:solidFill>
                  <a:srgbClr val="FFFF00"/>
                </a:solidFill>
                <a:effectLst/>
              </a:rPr>
              <a:t> </a:t>
            </a:r>
            <a:r>
              <a:rPr lang="en-US" dirty="0" err="1">
                <a:solidFill>
                  <a:srgbClr val="FFFF00"/>
                </a:solidFill>
                <a:effectLst/>
              </a:rPr>
              <a:t>στάθμης</a:t>
            </a:r>
            <a:r>
              <a:rPr lang="en-US" dirty="0">
                <a:solidFill>
                  <a:srgbClr val="FFFF00"/>
                </a:solidFill>
                <a:effectLst/>
              </a:rPr>
              <a:t> </a:t>
            </a:r>
            <a:r>
              <a:rPr lang="en-US" dirty="0" err="1">
                <a:solidFill>
                  <a:srgbClr val="FFFF00"/>
                </a:solidFill>
                <a:effectLst/>
              </a:rPr>
              <a:t>της</a:t>
            </a:r>
            <a:r>
              <a:rPr lang="en-US" dirty="0">
                <a:solidFill>
                  <a:srgbClr val="FFFF00"/>
                </a:solidFill>
                <a:effectLst/>
              </a:rPr>
              <a:t> κα</a:t>
            </a:r>
            <a:r>
              <a:rPr lang="en-US" dirty="0" err="1">
                <a:solidFill>
                  <a:srgbClr val="FFFF00"/>
                </a:solidFill>
                <a:effectLst/>
              </a:rPr>
              <a:t>τά</a:t>
            </a:r>
            <a:r>
              <a:rPr lang="en-US" dirty="0">
                <a:solidFill>
                  <a:srgbClr val="FFFF00"/>
                </a:solidFill>
                <a:effectLst/>
              </a:rPr>
              <a:t> 4 </a:t>
            </a:r>
            <a:r>
              <a:rPr lang="en-US" dirty="0" err="1">
                <a:solidFill>
                  <a:srgbClr val="FFFF00"/>
                </a:solidFill>
                <a:effectLst/>
              </a:rPr>
              <a:t>μέτρ</a:t>
            </a:r>
            <a:r>
              <a:rPr lang="en-US" dirty="0">
                <a:solidFill>
                  <a:srgbClr val="FFFF00"/>
                </a:solidFill>
                <a:effectLst/>
              </a:rPr>
              <a:t>α από το 2006</a:t>
            </a:r>
            <a:endParaRPr lang="el-GR" dirty="0">
              <a:solidFill>
                <a:srgbClr val="FFFF00"/>
              </a:solidFill>
              <a:effectLst/>
            </a:endParaRPr>
          </a:p>
        </p:txBody>
      </p:sp>
      <p:sp>
        <p:nvSpPr>
          <p:cNvPr id="3" name="Θέση περιεχομένου 2"/>
          <p:cNvSpPr>
            <a:spLocks noGrp="1"/>
          </p:cNvSpPr>
          <p:nvPr>
            <p:ph idx="1"/>
          </p:nvPr>
        </p:nvSpPr>
        <p:spPr>
          <a:xfrm>
            <a:off x="107504" y="1981200"/>
            <a:ext cx="8856984" cy="4114800"/>
          </a:xfrm>
        </p:spPr>
        <p:txBody>
          <a:bodyPr/>
          <a:lstStyle/>
          <a:p>
            <a:pPr algn="ctr"/>
            <a:endParaRPr lang="el-GR" sz="3600" dirty="0"/>
          </a:p>
          <a:p>
            <a:pPr algn="ctr"/>
            <a:r>
              <a:rPr lang="en-US" sz="4400" dirty="0" err="1"/>
              <a:t>έχει</a:t>
            </a:r>
            <a:r>
              <a:rPr lang="en-US" sz="4400" dirty="0"/>
              <a:t> αποτέλεσμα να επηρεαστούν η ηλεκτροπαραγωγή του Υδροηλεκτρικού Σταθμού της ΔΕΗ, </a:t>
            </a:r>
            <a:endParaRPr lang="el-GR" sz="4400" dirty="0"/>
          </a:p>
        </p:txBody>
      </p:sp>
    </p:spTree>
    <p:extLst>
      <p:ext uri="{BB962C8B-B14F-4D97-AF65-F5344CB8AC3E}">
        <p14:creationId xmlns:p14="http://schemas.microsoft.com/office/powerpoint/2010/main" val="31379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rPr>
              <a:t>οι</a:t>
            </a:r>
            <a:r>
              <a:rPr lang="en-US" dirty="0">
                <a:solidFill>
                  <a:srgbClr val="FFFF00"/>
                </a:solidFill>
              </a:rPr>
              <a:t> α</a:t>
            </a:r>
            <a:r>
              <a:rPr lang="en-US" dirty="0" err="1">
                <a:solidFill>
                  <a:srgbClr val="FFFF00"/>
                </a:solidFill>
              </a:rPr>
              <a:t>ρδεύσιμες</a:t>
            </a:r>
            <a:r>
              <a:rPr lang="en-US" dirty="0">
                <a:solidFill>
                  <a:srgbClr val="FFFF00"/>
                </a:solidFill>
              </a:rPr>
              <a:t> παρα</a:t>
            </a:r>
            <a:r>
              <a:rPr lang="en-US" dirty="0" err="1">
                <a:solidFill>
                  <a:srgbClr val="FFFF00"/>
                </a:solidFill>
              </a:rPr>
              <a:t>λίμνιες</a:t>
            </a:r>
            <a:r>
              <a:rPr lang="en-US" dirty="0">
                <a:solidFill>
                  <a:srgbClr val="FFFF00"/>
                </a:solidFill>
              </a:rPr>
              <a:t> </a:t>
            </a:r>
            <a:r>
              <a:rPr lang="en-US" dirty="0" err="1">
                <a:solidFill>
                  <a:srgbClr val="FFFF00"/>
                </a:solidFill>
              </a:rPr>
              <a:t>εκτάσεις</a:t>
            </a:r>
            <a:r>
              <a:rPr lang="en-US" dirty="0">
                <a:solidFill>
                  <a:srgbClr val="FFFF00"/>
                </a:solidFill>
              </a:rPr>
              <a:t>,</a:t>
            </a:r>
            <a:endParaRPr lang="el-GR" dirty="0">
              <a:solidFill>
                <a:srgbClr val="FFFF00"/>
              </a:solidFill>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Οι </a:t>
            </a:r>
            <a:r>
              <a:rPr lang="en-US" sz="4400" dirty="0" err="1"/>
              <a:t>δρ</a:t>
            </a:r>
            <a:r>
              <a:rPr lang="en-US" sz="4400" dirty="0"/>
              <a:t>αστηριότητες αναψυχής και η αγροτική οικονομία της περιοχής.</a:t>
            </a:r>
            <a:endParaRPr lang="el-GR" sz="4400" dirty="0"/>
          </a:p>
          <a:p>
            <a:pPr algn="ctr"/>
            <a:endParaRPr lang="el-GR" sz="4400" dirty="0"/>
          </a:p>
        </p:txBody>
      </p:sp>
    </p:spTree>
    <p:extLst>
      <p:ext uri="{BB962C8B-B14F-4D97-AF65-F5344CB8AC3E}">
        <p14:creationId xmlns:p14="http://schemas.microsoft.com/office/powerpoint/2010/main" val="223309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Από τις ποσότητες του νερού της συγκεκριμένης λίμνης</a:t>
            </a:r>
          </a:p>
        </p:txBody>
      </p:sp>
      <p:sp>
        <p:nvSpPr>
          <p:cNvPr id="3" name="Θέση περιεχομένου 2"/>
          <p:cNvSpPr>
            <a:spLocks noGrp="1"/>
          </p:cNvSpPr>
          <p:nvPr>
            <p:ph idx="1"/>
          </p:nvPr>
        </p:nvSpPr>
        <p:spPr>
          <a:xfrm>
            <a:off x="0" y="1981200"/>
            <a:ext cx="9036496" cy="4114800"/>
          </a:xfrm>
        </p:spPr>
        <p:txBody>
          <a:bodyPr/>
          <a:lstStyle/>
          <a:p>
            <a:pPr algn="ctr"/>
            <a:endParaRPr lang="el-GR" sz="3600" dirty="0"/>
          </a:p>
          <a:p>
            <a:pPr algn="ctr"/>
            <a:r>
              <a:rPr lang="el-GR" sz="4400" dirty="0"/>
              <a:t>εξαρτώνται η ύδρευση της Θεσσαλονίκης, η άρδευση περιοχών της Ημαθίας και της Θεσσαλονίκης και τα μικρότερα υδροηλεκτρικά φράγματα </a:t>
            </a:r>
            <a:r>
              <a:rPr lang="el-GR" sz="4400" dirty="0" err="1"/>
              <a:t>Σφηκιάς</a:t>
            </a:r>
            <a:r>
              <a:rPr lang="el-GR" sz="4400" dirty="0"/>
              <a:t> και Ασωμάτων.</a:t>
            </a:r>
          </a:p>
        </p:txBody>
      </p:sp>
    </p:spTree>
    <p:extLst>
      <p:ext uri="{BB962C8B-B14F-4D97-AF65-F5344CB8AC3E}">
        <p14:creationId xmlns:p14="http://schemas.microsoft.com/office/powerpoint/2010/main" val="359624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Λίμνες Βεγορίτιδα και Πετρών (Πέλλα)</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Μετά</a:t>
            </a:r>
            <a:r>
              <a:rPr lang="en-US" sz="4400" dirty="0"/>
              <a:t> </a:t>
            </a:r>
            <a:r>
              <a:rPr lang="en-US" sz="4400" dirty="0" err="1"/>
              <a:t>την</a:t>
            </a:r>
            <a:r>
              <a:rPr lang="en-US" sz="4400" dirty="0"/>
              <a:t> </a:t>
            </a:r>
            <a:r>
              <a:rPr lang="en-US" sz="4400" dirty="0" err="1"/>
              <a:t>Κορώνει</a:t>
            </a:r>
            <a:r>
              <a:rPr lang="en-US" sz="4400" dirty="0"/>
              <a:t>α της Θεσσαλονίκης, η Βεγορίτιδα αποτελεί χαρακτηριστικό παράδειγμα μιας λίμνης που επί 45 χρόνια</a:t>
            </a:r>
            <a:endParaRPr lang="el-GR" sz="4400" dirty="0"/>
          </a:p>
        </p:txBody>
      </p:sp>
    </p:spTree>
    <p:extLst>
      <p:ext uri="{BB962C8B-B14F-4D97-AF65-F5344CB8AC3E}">
        <p14:creationId xmlns:p14="http://schemas.microsoft.com/office/powerpoint/2010/main" val="161215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υφίστ</a:t>
            </a:r>
            <a:r>
              <a:rPr lang="en-US" dirty="0">
                <a:solidFill>
                  <a:srgbClr val="FFFF00"/>
                </a:solidFill>
                <a:effectLst/>
              </a:rPr>
              <a:t>αται τη ληστρική ανθρώπινη εκμετάλλευση</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και οδηγείται, σε συνδυασμό με τη ρύπανση, σταδιακά</a:t>
            </a:r>
            <a:r>
              <a:rPr lang="el-GR" sz="4400" dirty="0"/>
              <a:t>,</a:t>
            </a:r>
            <a:r>
              <a:rPr lang="en-US" sz="4400" dirty="0"/>
              <a:t> αλλά σταθερά στην ολοκληρωτική καταστροφή. </a:t>
            </a:r>
            <a:endParaRPr lang="el-GR" sz="4400" dirty="0"/>
          </a:p>
        </p:txBody>
      </p:sp>
    </p:spTree>
    <p:extLst>
      <p:ext uri="{BB962C8B-B14F-4D97-AF65-F5344CB8AC3E}">
        <p14:creationId xmlns:p14="http://schemas.microsoft.com/office/powerpoint/2010/main" val="48962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09600"/>
            <a:ext cx="8568952" cy="1143000"/>
          </a:xfrm>
        </p:spPr>
        <p:txBody>
          <a:bodyPr/>
          <a:lstStyle/>
          <a:p>
            <a:r>
              <a:rPr lang="en-US" dirty="0" err="1">
                <a:solidFill>
                  <a:srgbClr val="FFFF00"/>
                </a:solidFill>
                <a:effectLst/>
              </a:rPr>
              <a:t>Ήτ</a:t>
            </a:r>
            <a:r>
              <a:rPr lang="en-US" dirty="0">
                <a:solidFill>
                  <a:srgbClr val="FFFF00"/>
                </a:solidFill>
                <a:effectLst/>
              </a:rPr>
              <a:t>αν η λίμνη με το μεγαλύτερο βάθος (80-85 μέτρα)</a:t>
            </a:r>
            <a:endParaRPr lang="el-GR" dirty="0">
              <a:solidFill>
                <a:srgbClr val="FFFF00"/>
              </a:solidFill>
              <a:effectLst/>
            </a:endParaRPr>
          </a:p>
        </p:txBody>
      </p:sp>
      <p:sp>
        <p:nvSpPr>
          <p:cNvPr id="3" name="Θέση περιεχομένου 2"/>
          <p:cNvSpPr>
            <a:spLocks noGrp="1"/>
          </p:cNvSpPr>
          <p:nvPr>
            <p:ph idx="1"/>
          </p:nvPr>
        </p:nvSpPr>
        <p:spPr>
          <a:xfrm>
            <a:off x="107504" y="1981200"/>
            <a:ext cx="8856984" cy="4114800"/>
          </a:xfrm>
        </p:spPr>
        <p:txBody>
          <a:bodyPr/>
          <a:lstStyle/>
          <a:p>
            <a:pPr algn="ctr"/>
            <a:endParaRPr lang="el-GR" sz="3600" dirty="0"/>
          </a:p>
          <a:p>
            <a:pPr algn="ctr"/>
            <a:r>
              <a:rPr lang="en-US" sz="4400" dirty="0" err="1"/>
              <a:t>Λόγω</a:t>
            </a:r>
            <a:r>
              <a:rPr lang="en-US" sz="4400" dirty="0"/>
              <a:t> </a:t>
            </a:r>
            <a:r>
              <a:rPr lang="en-US" sz="4400" dirty="0" err="1"/>
              <a:t>της</a:t>
            </a:r>
            <a:r>
              <a:rPr lang="en-US" sz="4400" dirty="0"/>
              <a:t> υπ</a:t>
            </a:r>
            <a:r>
              <a:rPr lang="en-US" sz="4400" dirty="0" err="1"/>
              <a:t>εράντλησης</a:t>
            </a:r>
            <a:r>
              <a:rPr lang="en-US" sz="4400" dirty="0"/>
              <a:t> </a:t>
            </a:r>
            <a:r>
              <a:rPr lang="en-US" sz="4400" dirty="0" err="1"/>
              <a:t>νερών</a:t>
            </a:r>
            <a:r>
              <a:rPr lang="en-US" sz="4400" dirty="0"/>
              <a:t> </a:t>
            </a:r>
            <a:r>
              <a:rPr lang="en-US" sz="4400" dirty="0" err="1"/>
              <a:t>γι</a:t>
            </a:r>
            <a:r>
              <a:rPr lang="en-US" sz="4400" dirty="0"/>
              <a:t>α τα εργοστάσια της ΔΕΗ και για αρδευτικούς σκοπούς, σύμφωνα με μετρήσεις του ΙΓΜΕ, έχει απολέσει το 76% του όγκου της</a:t>
            </a:r>
            <a:r>
              <a:rPr lang="el-GR" sz="4400" dirty="0"/>
              <a:t>.</a:t>
            </a:r>
          </a:p>
        </p:txBody>
      </p:sp>
    </p:spTree>
    <p:extLst>
      <p:ext uri="{BB962C8B-B14F-4D97-AF65-F5344CB8AC3E}">
        <p14:creationId xmlns:p14="http://schemas.microsoft.com/office/powerpoint/2010/main" val="36537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Λίμνη </a:t>
            </a:r>
            <a:r>
              <a:rPr lang="el-GR" dirty="0" err="1">
                <a:solidFill>
                  <a:srgbClr val="FFFF00"/>
                </a:solidFill>
                <a:effectLst/>
              </a:rPr>
              <a:t>Βιστωνίδα</a:t>
            </a:r>
            <a:br>
              <a:rPr lang="el-GR" dirty="0"/>
            </a:br>
            <a:endParaRPr lang="el-GR" dirty="0"/>
          </a:p>
        </p:txBody>
      </p:sp>
      <p:sp>
        <p:nvSpPr>
          <p:cNvPr id="3" name="Θέση περιεχομένου 2"/>
          <p:cNvSpPr>
            <a:spLocks noGrp="1"/>
          </p:cNvSpPr>
          <p:nvPr>
            <p:ph idx="1"/>
          </p:nvPr>
        </p:nvSpPr>
        <p:spPr>
          <a:xfrm>
            <a:off x="0" y="1981200"/>
            <a:ext cx="9144000" cy="4114800"/>
          </a:xfrm>
        </p:spPr>
        <p:txBody>
          <a:bodyPr/>
          <a:lstStyle/>
          <a:p>
            <a:pPr algn="ctr"/>
            <a:endParaRPr lang="el-GR" dirty="0"/>
          </a:p>
          <a:p>
            <a:pPr algn="ctr"/>
            <a:r>
              <a:rPr lang="en-US" sz="4400" dirty="0"/>
              <a:t>Η </a:t>
            </a:r>
            <a:r>
              <a:rPr lang="en-US" sz="4400" dirty="0" err="1"/>
              <a:t>έκτ</a:t>
            </a:r>
            <a:r>
              <a:rPr lang="en-US" sz="4400" dirty="0"/>
              <a:t>ασή της ανέρχεται σε περίπου 45.000 στρέμματα, αλλά λόγω κατασκευής φραγμάτων στους γύρω ποταμούς και της χρήσης των νερών για άρδευση</a:t>
            </a:r>
            <a:endParaRPr lang="el-GR" sz="4400" dirty="0"/>
          </a:p>
        </p:txBody>
      </p:sp>
    </p:spTree>
    <p:extLst>
      <p:ext uri="{BB962C8B-B14F-4D97-AF65-F5344CB8AC3E}">
        <p14:creationId xmlns:p14="http://schemas.microsoft.com/office/powerpoint/2010/main" val="204895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σημειώνοντ</a:t>
            </a:r>
            <a:r>
              <a:rPr lang="en-US" dirty="0">
                <a:solidFill>
                  <a:srgbClr val="FFFF00"/>
                </a:solidFill>
                <a:effectLst/>
              </a:rPr>
              <a:t>αι μεταβολές,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με</a:t>
            </a:r>
            <a:r>
              <a:rPr lang="en-US" sz="4400" dirty="0"/>
              <a:t> τα νερά της θάλασσας να διεισδύουν στα όρια της επικράτειάς της</a:t>
            </a:r>
            <a:r>
              <a:rPr lang="el-GR" sz="4400" dirty="0"/>
              <a:t>,</a:t>
            </a:r>
            <a:r>
              <a:rPr lang="en-US" sz="4400" dirty="0"/>
              <a:t> μέσω φυσικής διώρυγας.</a:t>
            </a:r>
            <a:endParaRPr lang="el-GR" sz="4400" dirty="0"/>
          </a:p>
          <a:p>
            <a:pPr algn="ctr"/>
            <a:endParaRPr lang="el-GR" sz="4400" dirty="0"/>
          </a:p>
        </p:txBody>
      </p:sp>
    </p:spTree>
    <p:extLst>
      <p:ext uri="{BB962C8B-B14F-4D97-AF65-F5344CB8AC3E}">
        <p14:creationId xmlns:p14="http://schemas.microsoft.com/office/powerpoint/2010/main" val="291380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Λίμνη </a:t>
            </a:r>
            <a:r>
              <a:rPr lang="el-GR" dirty="0" err="1"/>
              <a:t>Βιστωνίδα</a:t>
            </a:r>
            <a:r>
              <a:rPr lang="el-GR" dirty="0"/>
              <a:t>: Ξάνθη</a:t>
            </a:r>
          </a:p>
        </p:txBody>
      </p:sp>
      <p:sp>
        <p:nvSpPr>
          <p:cNvPr id="3" name="Θέση περιεχομένου 2"/>
          <p:cNvSpPr>
            <a:spLocks noGrp="1"/>
          </p:cNvSpPr>
          <p:nvPr>
            <p:ph idx="1"/>
          </p:nvPr>
        </p:nvSpPr>
        <p:spPr/>
        <p:txBody>
          <a:bodyPr/>
          <a:lstStyle/>
          <a:p>
            <a:endParaRPr lang="el-GR"/>
          </a:p>
        </p:txBody>
      </p:sp>
      <p:sp>
        <p:nvSpPr>
          <p:cNvPr id="4" name="AutoShape 2" descr="Πόρτο Λάγος - Λίμνη Βιστωνίδα (1080p) - YouTube"/>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Το μοναστήρι μέσα στη λίμνη - Newsbeast"/>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Λίμνη Βιστωνίδα - Βικιπαίδεια"/>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1" name="Picture 7" descr="C:\Users\Maria\Downloads\vistonid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80920" cy="449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8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Αποτέλεσμα αυτής, η αύξηση της </a:t>
            </a:r>
            <a:r>
              <a:rPr lang="el-GR" dirty="0" err="1">
                <a:solidFill>
                  <a:srgbClr val="FFFF00"/>
                </a:solidFill>
                <a:effectLst/>
              </a:rPr>
              <a:t>αλατότητας</a:t>
            </a:r>
            <a:r>
              <a:rPr lang="el-GR" dirty="0">
                <a:solidFill>
                  <a:srgbClr val="FFFF00"/>
                </a:solidFill>
                <a:effectLst/>
              </a:rPr>
              <a:t> με συνέπειες</a:t>
            </a:r>
          </a:p>
        </p:txBody>
      </p:sp>
      <p:sp>
        <p:nvSpPr>
          <p:cNvPr id="3" name="Θέση περιεχομένου 2"/>
          <p:cNvSpPr>
            <a:spLocks noGrp="1"/>
          </p:cNvSpPr>
          <p:nvPr>
            <p:ph idx="1"/>
          </p:nvPr>
        </p:nvSpPr>
        <p:spPr>
          <a:xfrm>
            <a:off x="251520" y="1981200"/>
            <a:ext cx="8640960" cy="4114800"/>
          </a:xfrm>
        </p:spPr>
        <p:txBody>
          <a:bodyPr/>
          <a:lstStyle/>
          <a:p>
            <a:pPr algn="ctr"/>
            <a:endParaRPr lang="el-GR" sz="3600" dirty="0"/>
          </a:p>
          <a:p>
            <a:pPr algn="ctr"/>
            <a:r>
              <a:rPr lang="el-GR" sz="4400" dirty="0"/>
              <a:t>στη βλάστηση και στα είδη ψαριών του γλυκού νερού. Το φαινόμενο τα τελευταία χρόνια με την αύξηση της αρδευόμενης γεωργίας είναι πιο έντονο.</a:t>
            </a:r>
          </a:p>
          <a:p>
            <a:endParaRPr lang="el-GR" sz="4400" dirty="0"/>
          </a:p>
        </p:txBody>
      </p:sp>
    </p:spTree>
    <p:extLst>
      <p:ext uri="{BB962C8B-B14F-4D97-AF65-F5344CB8AC3E}">
        <p14:creationId xmlns:p14="http://schemas.microsoft.com/office/powerpoint/2010/main" val="259060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609600"/>
            <a:ext cx="8784976" cy="1143000"/>
          </a:xfrm>
        </p:spPr>
        <p:txBody>
          <a:bodyPr/>
          <a:lstStyle/>
          <a:p>
            <a:r>
              <a:rPr lang="en-US" dirty="0">
                <a:solidFill>
                  <a:srgbClr val="FFFF00"/>
                </a:solidFill>
                <a:effectLst/>
              </a:rPr>
              <a:t>α</a:t>
            </a:r>
            <a:r>
              <a:rPr lang="en-US" dirty="0" err="1">
                <a:solidFill>
                  <a:srgbClr val="FFFF00"/>
                </a:solidFill>
                <a:effectLst/>
              </a:rPr>
              <a:t>λλά</a:t>
            </a:r>
            <a:r>
              <a:rPr lang="en-US" dirty="0">
                <a:solidFill>
                  <a:srgbClr val="FFFF00"/>
                </a:solidFill>
                <a:effectLst/>
              </a:rPr>
              <a:t> </a:t>
            </a:r>
            <a:r>
              <a:rPr lang="en-US" dirty="0" err="1">
                <a:solidFill>
                  <a:srgbClr val="FFFF00"/>
                </a:solidFill>
                <a:effectLst/>
              </a:rPr>
              <a:t>κυρίως</a:t>
            </a:r>
            <a:r>
              <a:rPr lang="el-GR" dirty="0">
                <a:solidFill>
                  <a:srgbClr val="FFFF00"/>
                </a:solidFill>
                <a:effectLst/>
              </a:rPr>
              <a:t>,</a:t>
            </a:r>
            <a:r>
              <a:rPr lang="en-US" dirty="0">
                <a:solidFill>
                  <a:srgbClr val="FFFF00"/>
                </a:solidFill>
                <a:effectLst/>
              </a:rPr>
              <a:t> </a:t>
            </a:r>
            <a:r>
              <a:rPr lang="en-US" dirty="0" err="1">
                <a:solidFill>
                  <a:srgbClr val="FFFF00"/>
                </a:solidFill>
                <a:effectLst/>
              </a:rPr>
              <a:t>λόγω</a:t>
            </a:r>
            <a:r>
              <a:rPr lang="en-US" dirty="0">
                <a:solidFill>
                  <a:srgbClr val="FFFF00"/>
                </a:solidFill>
                <a:effectLst/>
              </a:rPr>
              <a:t> </a:t>
            </a:r>
            <a:r>
              <a:rPr lang="en-US" dirty="0" err="1">
                <a:solidFill>
                  <a:srgbClr val="FFFF00"/>
                </a:solidFill>
                <a:effectLst/>
              </a:rPr>
              <a:t>της</a:t>
            </a:r>
            <a:r>
              <a:rPr lang="en-US" dirty="0">
                <a:solidFill>
                  <a:srgbClr val="FFFF00"/>
                </a:solidFill>
                <a:effectLst/>
              </a:rPr>
              <a:t> υπ</a:t>
            </a:r>
            <a:r>
              <a:rPr lang="en-US" dirty="0" err="1">
                <a:solidFill>
                  <a:srgbClr val="FFFF00"/>
                </a:solidFill>
                <a:effectLst/>
              </a:rPr>
              <a:t>εράντλησης</a:t>
            </a:r>
            <a:r>
              <a:rPr lang="en-US" dirty="0">
                <a:solidFill>
                  <a:srgbClr val="FFFF00"/>
                </a:solidFill>
                <a:effectLst/>
              </a:rPr>
              <a:t> </a:t>
            </a:r>
            <a:r>
              <a:rPr lang="en-US" dirty="0" err="1">
                <a:solidFill>
                  <a:srgbClr val="FFFF00"/>
                </a:solidFill>
                <a:effectLst/>
              </a:rPr>
              <a:t>των</a:t>
            </a:r>
            <a:r>
              <a:rPr lang="en-US" dirty="0">
                <a:solidFill>
                  <a:srgbClr val="FFFF00"/>
                </a:solidFill>
                <a:effectLst/>
              </a:rPr>
              <a:t> </a:t>
            </a:r>
            <a:r>
              <a:rPr lang="en-US" dirty="0" err="1">
                <a:solidFill>
                  <a:srgbClr val="FFFF00"/>
                </a:solidFill>
                <a:effectLst/>
              </a:rPr>
              <a:t>υδάτων</a:t>
            </a:r>
            <a:r>
              <a:rPr lang="en-US" dirty="0">
                <a:solidFill>
                  <a:srgbClr val="FFFF00"/>
                </a:solidFill>
                <a:effectLst/>
              </a:rPr>
              <a:t> </a:t>
            </a:r>
            <a:r>
              <a:rPr lang="en-US" dirty="0" err="1">
                <a:solidFill>
                  <a:srgbClr val="FFFF00"/>
                </a:solidFill>
                <a:effectLst/>
              </a:rPr>
              <a:t>τους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000" dirty="0"/>
          </a:p>
          <a:p>
            <a:pPr algn="ctr"/>
            <a:r>
              <a:rPr lang="en-US" sz="4000" dirty="0" err="1"/>
              <a:t>γι</a:t>
            </a:r>
            <a:r>
              <a:rPr lang="en-US" sz="4000" dirty="0"/>
              <a:t>α άρδευση και ύδρευση, των επιχωματώσεων και καταπατήσεων, των ανεξέλεγκτων ανθρώπινων παρεμβάσεων, της έλλειψης έργων προστασίας. </a:t>
            </a:r>
            <a:endParaRPr lang="el-GR" sz="4000" dirty="0"/>
          </a:p>
        </p:txBody>
      </p:sp>
    </p:spTree>
    <p:extLst>
      <p:ext uri="{BB962C8B-B14F-4D97-AF65-F5344CB8AC3E}">
        <p14:creationId xmlns:p14="http://schemas.microsoft.com/office/powerpoint/2010/main" val="2196658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E8C170-478C-908A-118D-595D53C6987F}"/>
              </a:ext>
            </a:extLst>
          </p:cNvPr>
          <p:cNvSpPr>
            <a:spLocks noGrp="1"/>
          </p:cNvSpPr>
          <p:nvPr>
            <p:ph type="title"/>
          </p:nvPr>
        </p:nvSpPr>
        <p:spPr/>
        <p:txBody>
          <a:bodyPr/>
          <a:lstStyle/>
          <a:p>
            <a:r>
              <a:rPr lang="el-GR" dirty="0"/>
              <a:t>Λίμνη Βιστωνίδα</a:t>
            </a:r>
          </a:p>
        </p:txBody>
      </p:sp>
      <p:sp>
        <p:nvSpPr>
          <p:cNvPr id="3" name="Θέση περιεχομένου 2">
            <a:extLst>
              <a:ext uri="{FF2B5EF4-FFF2-40B4-BE49-F238E27FC236}">
                <a16:creationId xmlns:a16="http://schemas.microsoft.com/office/drawing/2014/main" id="{1C4D31D3-0042-3D8C-5BAC-881F58A85DDB}"/>
              </a:ext>
            </a:extLst>
          </p:cNvPr>
          <p:cNvSpPr>
            <a:spLocks noGrp="1"/>
          </p:cNvSpPr>
          <p:nvPr>
            <p:ph idx="1"/>
          </p:nvPr>
        </p:nvSpPr>
        <p:spPr/>
        <p:txBody>
          <a:bodyPr/>
          <a:lstStyle/>
          <a:p>
            <a:endParaRPr lang="el-GR"/>
          </a:p>
        </p:txBody>
      </p:sp>
      <p:pic>
        <p:nvPicPr>
          <p:cNvPr id="2050" name="Picture 2" descr="Πεθαίνουν Από Ασφυξία τα Ψάρια στη Λίμνη Βιστωνίδα">
            <a:extLst>
              <a:ext uri="{FF2B5EF4-FFF2-40B4-BE49-F238E27FC236}">
                <a16:creationId xmlns:a16="http://schemas.microsoft.com/office/drawing/2014/main" id="{1B051C48-8577-E09F-9018-F2BFD7970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45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8297C-5E1B-7525-57FB-FF9C88110406}"/>
              </a:ext>
            </a:extLst>
          </p:cNvPr>
          <p:cNvSpPr>
            <a:spLocks noGrp="1"/>
          </p:cNvSpPr>
          <p:nvPr>
            <p:ph type="title"/>
          </p:nvPr>
        </p:nvSpPr>
        <p:spPr/>
        <p:txBody>
          <a:bodyPr/>
          <a:lstStyle/>
          <a:p>
            <a:r>
              <a:rPr lang="el-GR" b="0" dirty="0">
                <a:effectLst/>
              </a:rPr>
              <a:t>Σε μια τεράστια πράσινη «σούπα» </a:t>
            </a:r>
            <a:r>
              <a:rPr lang="el-GR" b="0" dirty="0" err="1">
                <a:effectLst/>
              </a:rPr>
              <a:t>φυτοπλαγκτού</a:t>
            </a:r>
            <a:endParaRPr lang="el-GR" dirty="0"/>
          </a:p>
        </p:txBody>
      </p:sp>
      <p:sp>
        <p:nvSpPr>
          <p:cNvPr id="3" name="Θέση περιεχομένου 2">
            <a:extLst>
              <a:ext uri="{FF2B5EF4-FFF2-40B4-BE49-F238E27FC236}">
                <a16:creationId xmlns:a16="http://schemas.microsoft.com/office/drawing/2014/main" id="{33731B74-6DF4-9889-0E1C-495F2A70ED35}"/>
              </a:ext>
            </a:extLst>
          </p:cNvPr>
          <p:cNvSpPr>
            <a:spLocks noGrp="1"/>
          </p:cNvSpPr>
          <p:nvPr>
            <p:ph idx="1"/>
          </p:nvPr>
        </p:nvSpPr>
        <p:spPr>
          <a:xfrm>
            <a:off x="0" y="1981200"/>
            <a:ext cx="9144000" cy="4114800"/>
          </a:xfrm>
        </p:spPr>
        <p:txBody>
          <a:bodyPr/>
          <a:lstStyle/>
          <a:p>
            <a:pPr algn="ctr"/>
            <a:endParaRPr lang="el-GR" b="0" dirty="0">
              <a:effectLst/>
            </a:endParaRPr>
          </a:p>
          <a:p>
            <a:pPr algn="ctr"/>
            <a:r>
              <a:rPr lang="el-GR" sz="3600" b="0" dirty="0">
                <a:effectLst/>
              </a:rPr>
              <a:t>μετατράπηκε τις τελευταίες ημέρες η λίμνη Βιστωνίδα, στα όρια των νομών Ροδόπης και Ξάνθης, δημιουργώντας συνθήκες ασφυξίας που οδήγησαν στον θάνατο χιλιάδες ψάρια και καβούρια.</a:t>
            </a:r>
            <a:endParaRPr lang="el-GR" sz="3600" dirty="0"/>
          </a:p>
        </p:txBody>
      </p:sp>
    </p:spTree>
    <p:extLst>
      <p:ext uri="{BB962C8B-B14F-4D97-AF65-F5344CB8AC3E}">
        <p14:creationId xmlns:p14="http://schemas.microsoft.com/office/powerpoint/2010/main" val="106493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A3A0A3-6BB7-4901-7977-6C9A0553BA51}"/>
              </a:ext>
            </a:extLst>
          </p:cNvPr>
          <p:cNvSpPr>
            <a:spLocks noGrp="1"/>
          </p:cNvSpPr>
          <p:nvPr>
            <p:ph type="title"/>
          </p:nvPr>
        </p:nvSpPr>
        <p:spPr/>
        <p:txBody>
          <a:bodyPr/>
          <a:lstStyle/>
          <a:p>
            <a:r>
              <a:rPr lang="el-GR" b="0" i="0" dirty="0">
                <a:effectLst/>
              </a:rPr>
              <a:t>Η εντατική καλλιέργεια γύρω από τη λίμνη,</a:t>
            </a:r>
            <a:endParaRPr lang="el-GR" dirty="0"/>
          </a:p>
        </p:txBody>
      </p:sp>
      <p:sp>
        <p:nvSpPr>
          <p:cNvPr id="3" name="Θέση περιεχομένου 2">
            <a:extLst>
              <a:ext uri="{FF2B5EF4-FFF2-40B4-BE49-F238E27FC236}">
                <a16:creationId xmlns:a16="http://schemas.microsoft.com/office/drawing/2014/main" id="{8DF5CCF4-E942-DFBA-6B60-94082088E0BD}"/>
              </a:ext>
            </a:extLst>
          </p:cNvPr>
          <p:cNvSpPr>
            <a:spLocks noGrp="1"/>
          </p:cNvSpPr>
          <p:nvPr>
            <p:ph idx="1"/>
          </p:nvPr>
        </p:nvSpPr>
        <p:spPr>
          <a:xfrm>
            <a:off x="0" y="1981200"/>
            <a:ext cx="9144000" cy="4114800"/>
          </a:xfrm>
        </p:spPr>
        <p:txBody>
          <a:bodyPr/>
          <a:lstStyle/>
          <a:p>
            <a:pPr algn="ctr"/>
            <a:endParaRPr lang="el-GR" b="0" i="0" dirty="0">
              <a:effectLst/>
            </a:endParaRPr>
          </a:p>
          <a:p>
            <a:pPr algn="ctr"/>
            <a:r>
              <a:rPr lang="el-GR" b="0" i="0" dirty="0">
                <a:effectLst/>
              </a:rPr>
              <a:t>οι πολλές βροχές της άνοιξης και του καλοκαιριού, η αύξηση της θερμοκρασίας και η χαμηλή παλίρροια των τελευταίων ημερών φαίνεται πως συνετέλεσαν στην εμφάνιση του φαινομένου, που είχε ως αποτέλεσμα να πληγεί σοβαρά η </a:t>
            </a:r>
            <a:r>
              <a:rPr lang="el-GR" b="0" i="0" dirty="0" err="1">
                <a:effectLst/>
              </a:rPr>
              <a:t>ιχθυοπανίδα</a:t>
            </a:r>
            <a:r>
              <a:rPr lang="el-GR" b="0" i="0" dirty="0">
                <a:effectLst/>
              </a:rPr>
              <a:t> του ευαίσθητου αυτού οικοσυστήματος.</a:t>
            </a:r>
            <a:endParaRPr lang="el-GR" dirty="0"/>
          </a:p>
        </p:txBody>
      </p:sp>
    </p:spTree>
    <p:extLst>
      <p:ext uri="{BB962C8B-B14F-4D97-AF65-F5344CB8AC3E}">
        <p14:creationId xmlns:p14="http://schemas.microsoft.com/office/powerpoint/2010/main" val="328899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127507-FF80-6BD7-754A-EB7D751DF512}"/>
              </a:ext>
            </a:extLst>
          </p:cNvPr>
          <p:cNvSpPr>
            <a:spLocks noGrp="1"/>
          </p:cNvSpPr>
          <p:nvPr>
            <p:ph type="title"/>
          </p:nvPr>
        </p:nvSpPr>
        <p:spPr/>
        <p:txBody>
          <a:bodyPr/>
          <a:lstStyle/>
          <a:p>
            <a:r>
              <a:rPr lang="el-GR" sz="4400" b="0" i="0" dirty="0">
                <a:effectLst/>
                <a:latin typeface="+mn-lt"/>
              </a:rPr>
              <a:t>Οι θρεπτικές ουσίες των λιπασμάτων</a:t>
            </a:r>
            <a:endParaRPr lang="el-GR" dirty="0">
              <a:latin typeface="+mn-lt"/>
            </a:endParaRPr>
          </a:p>
        </p:txBody>
      </p:sp>
      <p:sp>
        <p:nvSpPr>
          <p:cNvPr id="3" name="Θέση περιεχομένου 2">
            <a:extLst>
              <a:ext uri="{FF2B5EF4-FFF2-40B4-BE49-F238E27FC236}">
                <a16:creationId xmlns:a16="http://schemas.microsoft.com/office/drawing/2014/main" id="{9C72FEAB-B06A-726A-DF78-373ACBAD3B65}"/>
              </a:ext>
            </a:extLst>
          </p:cNvPr>
          <p:cNvSpPr>
            <a:spLocks noGrp="1"/>
          </p:cNvSpPr>
          <p:nvPr>
            <p:ph idx="1"/>
          </p:nvPr>
        </p:nvSpPr>
        <p:spPr/>
        <p:txBody>
          <a:bodyPr/>
          <a:lstStyle/>
          <a:p>
            <a:pPr algn="ctr"/>
            <a:endParaRPr lang="el-GR" sz="3600" b="0" i="0" dirty="0">
              <a:effectLst/>
              <a:latin typeface="Roboto" panose="02000000000000000000" pitchFamily="2" charset="0"/>
            </a:endParaRPr>
          </a:p>
          <a:p>
            <a:pPr algn="ctr"/>
            <a:r>
              <a:rPr lang="el-GR" sz="3600" b="0" i="0" dirty="0">
                <a:effectLst/>
              </a:rPr>
              <a:t>ευνόησαν τη ραγδαία ανάπτυξη </a:t>
            </a:r>
            <a:r>
              <a:rPr lang="el-GR" sz="3600" b="0" i="0" dirty="0" err="1">
                <a:effectLst/>
              </a:rPr>
              <a:t>φυτοπλαγκτού</a:t>
            </a:r>
            <a:r>
              <a:rPr lang="el-GR" sz="3600" b="0" i="0" dirty="0">
                <a:effectLst/>
              </a:rPr>
              <a:t>, το οποίο μείωσε δραματικά το οξυγόνο και αύξησε το </a:t>
            </a:r>
            <a:r>
              <a:rPr lang="el-GR" sz="3600" b="0" i="0" dirty="0" err="1">
                <a:effectLst/>
              </a:rPr>
              <a:t>pH</a:t>
            </a:r>
            <a:r>
              <a:rPr lang="el-GR" sz="3600" b="0" i="0" dirty="0">
                <a:effectLst/>
              </a:rPr>
              <a:t> του νερού, με αποτέλεσμα τα ψάρια να πεθάνουν από ασφυξία. </a:t>
            </a:r>
            <a:endParaRPr lang="el-GR" sz="3600" dirty="0"/>
          </a:p>
        </p:txBody>
      </p:sp>
    </p:spTree>
    <p:extLst>
      <p:ext uri="{BB962C8B-B14F-4D97-AF65-F5344CB8AC3E}">
        <p14:creationId xmlns:p14="http://schemas.microsoft.com/office/powerpoint/2010/main" val="351004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EFCD8-A11A-6F0A-FB18-BE797C25F91C}"/>
              </a:ext>
            </a:extLst>
          </p:cNvPr>
          <p:cNvSpPr>
            <a:spLocks noGrp="1"/>
          </p:cNvSpPr>
          <p:nvPr>
            <p:ph type="title"/>
          </p:nvPr>
        </p:nvSpPr>
        <p:spPr>
          <a:xfrm>
            <a:off x="-108520" y="609600"/>
            <a:ext cx="9252520" cy="1143000"/>
          </a:xfrm>
        </p:spPr>
        <p:txBody>
          <a:bodyPr/>
          <a:lstStyle/>
          <a:p>
            <a:r>
              <a:rPr lang="el-GR" b="0" i="0" dirty="0">
                <a:effectLst/>
                <a:latin typeface="Roboto" panose="02000000000000000000" pitchFamily="2" charset="0"/>
              </a:rPr>
              <a:t>Στην ανάπτυξη του φαινομένου φαίνεται πως συνετέλεσαν</a:t>
            </a:r>
            <a:endParaRPr lang="el-GR" dirty="0"/>
          </a:p>
        </p:txBody>
      </p:sp>
      <p:sp>
        <p:nvSpPr>
          <p:cNvPr id="3" name="Θέση περιεχομένου 2">
            <a:extLst>
              <a:ext uri="{FF2B5EF4-FFF2-40B4-BE49-F238E27FC236}">
                <a16:creationId xmlns:a16="http://schemas.microsoft.com/office/drawing/2014/main" id="{C0EB6470-B526-7B16-C0CE-864C24FC7B59}"/>
              </a:ext>
            </a:extLst>
          </p:cNvPr>
          <p:cNvSpPr>
            <a:spLocks noGrp="1"/>
          </p:cNvSpPr>
          <p:nvPr>
            <p:ph idx="1"/>
          </p:nvPr>
        </p:nvSpPr>
        <p:spPr/>
        <p:txBody>
          <a:bodyPr/>
          <a:lstStyle/>
          <a:p>
            <a:pPr algn="ctr"/>
            <a:endParaRPr lang="el-GR" b="0" i="0" dirty="0">
              <a:effectLst/>
              <a:latin typeface="Roboto" panose="02000000000000000000" pitchFamily="2" charset="0"/>
            </a:endParaRPr>
          </a:p>
          <a:p>
            <a:pPr algn="ctr"/>
            <a:r>
              <a:rPr lang="el-GR" sz="4000" b="0" i="0" dirty="0">
                <a:effectLst/>
              </a:rPr>
              <a:t>και η αύξηση της θερμοκρασίας τις τελευταίες ημέρες και η χαμηλή παλίρροια, που απέτρεπε την ανανέωση του </a:t>
            </a:r>
            <a:r>
              <a:rPr lang="el-GR" sz="4000" b="0" i="0" dirty="0" err="1">
                <a:effectLst/>
              </a:rPr>
              <a:t>υγρότοπου</a:t>
            </a:r>
            <a:r>
              <a:rPr lang="el-GR" sz="4000" b="0" i="0" dirty="0">
                <a:effectLst/>
              </a:rPr>
              <a:t> με θαλασσινό νερό.</a:t>
            </a:r>
            <a:endParaRPr lang="el-GR" sz="4000" dirty="0"/>
          </a:p>
        </p:txBody>
      </p:sp>
    </p:spTree>
    <p:extLst>
      <p:ext uri="{BB962C8B-B14F-4D97-AF65-F5344CB8AC3E}">
        <p14:creationId xmlns:p14="http://schemas.microsoft.com/office/powerpoint/2010/main" val="292699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Μικρή και Μεγάλη Πρέσπα</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0" y="1981200"/>
            <a:ext cx="9144000" cy="4114800"/>
          </a:xfrm>
        </p:spPr>
        <p:txBody>
          <a:bodyPr/>
          <a:lstStyle/>
          <a:p>
            <a:pPr algn="ctr"/>
            <a:endParaRPr lang="el-GR" sz="3600" dirty="0"/>
          </a:p>
          <a:p>
            <a:pPr algn="ctr"/>
            <a:r>
              <a:rPr lang="en-US" sz="4000" dirty="0" err="1"/>
              <a:t>Πάνω</a:t>
            </a:r>
            <a:r>
              <a:rPr lang="en-US" sz="4000" dirty="0"/>
              <a:t> από 10 </a:t>
            </a:r>
            <a:r>
              <a:rPr lang="en-US" sz="4000" dirty="0" err="1"/>
              <a:t>μέτρ</a:t>
            </a:r>
            <a:r>
              <a:rPr lang="en-US" sz="4000" dirty="0"/>
              <a:t>α έπεσε η στάθμη του νερού την τελευταία εικοσαετία στη Μεγάλη Πρέσπα. </a:t>
            </a:r>
            <a:endParaRPr lang="el-GR" sz="4000" dirty="0"/>
          </a:p>
        </p:txBody>
      </p:sp>
    </p:spTree>
    <p:extLst>
      <p:ext uri="{BB962C8B-B14F-4D97-AF65-F5344CB8AC3E}">
        <p14:creationId xmlns:p14="http://schemas.microsoft.com/office/powerpoint/2010/main" val="3595715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E36FEB-B229-9BAA-736B-9FB226699B6E}"/>
              </a:ext>
            </a:extLst>
          </p:cNvPr>
          <p:cNvSpPr>
            <a:spLocks noGrp="1"/>
          </p:cNvSpPr>
          <p:nvPr>
            <p:ph type="title"/>
          </p:nvPr>
        </p:nvSpPr>
        <p:spPr/>
        <p:txBody>
          <a:bodyPr/>
          <a:lstStyle/>
          <a:p>
            <a:r>
              <a:rPr lang="el-GR" dirty="0"/>
              <a:t>Μικρή Πρέσπα</a:t>
            </a:r>
          </a:p>
        </p:txBody>
      </p:sp>
      <p:sp>
        <p:nvSpPr>
          <p:cNvPr id="3" name="Θέση περιεχομένου 2">
            <a:extLst>
              <a:ext uri="{FF2B5EF4-FFF2-40B4-BE49-F238E27FC236}">
                <a16:creationId xmlns:a16="http://schemas.microsoft.com/office/drawing/2014/main" id="{07EE096E-C3E6-1BC3-A81F-212E5888EB8D}"/>
              </a:ext>
            </a:extLst>
          </p:cNvPr>
          <p:cNvSpPr>
            <a:spLocks noGrp="1"/>
          </p:cNvSpPr>
          <p:nvPr>
            <p:ph idx="1"/>
          </p:nvPr>
        </p:nvSpPr>
        <p:spPr/>
        <p:txBody>
          <a:bodyPr/>
          <a:lstStyle/>
          <a:p>
            <a:endParaRPr lang="el-GR"/>
          </a:p>
        </p:txBody>
      </p:sp>
      <p:pic>
        <p:nvPicPr>
          <p:cNvPr id="12290" name="Picture 2">
            <a:extLst>
              <a:ext uri="{FF2B5EF4-FFF2-40B4-BE49-F238E27FC236}">
                <a16:creationId xmlns:a16="http://schemas.microsoft.com/office/drawing/2014/main" id="{1D8DD1CC-D155-F83D-C56A-CC25BC1E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43100"/>
            <a:ext cx="7992888"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C2EE6-087A-93A4-E8CD-F6E027AC888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532F70-D481-319A-06F6-C2DFF3156345}"/>
              </a:ext>
            </a:extLst>
          </p:cNvPr>
          <p:cNvSpPr>
            <a:spLocks noGrp="1"/>
          </p:cNvSpPr>
          <p:nvPr>
            <p:ph idx="1"/>
          </p:nvPr>
        </p:nvSpPr>
        <p:spPr/>
        <p:txBody>
          <a:bodyPr/>
          <a:lstStyle/>
          <a:p>
            <a:endParaRPr lang="el-GR"/>
          </a:p>
        </p:txBody>
      </p:sp>
      <p:pic>
        <p:nvPicPr>
          <p:cNvPr id="13314" name="Picture 2">
            <a:extLst>
              <a:ext uri="{FF2B5EF4-FFF2-40B4-BE49-F238E27FC236}">
                <a16:creationId xmlns:a16="http://schemas.microsoft.com/office/drawing/2014/main" id="{E7EE72D1-7189-68AF-ECEC-58D7091D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799288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60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D30DD-C4EF-1634-70E4-310FC7586E1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B7CDFC8-2E5E-21A8-84E8-A97EF1B4E16B}"/>
              </a:ext>
            </a:extLst>
          </p:cNvPr>
          <p:cNvSpPr>
            <a:spLocks noGrp="1"/>
          </p:cNvSpPr>
          <p:nvPr>
            <p:ph idx="1"/>
          </p:nvPr>
        </p:nvSpPr>
        <p:spPr/>
        <p:txBody>
          <a:bodyPr/>
          <a:lstStyle/>
          <a:p>
            <a:endParaRPr lang="el-GR"/>
          </a:p>
        </p:txBody>
      </p:sp>
      <p:pic>
        <p:nvPicPr>
          <p:cNvPr id="14338" name="Picture 2">
            <a:extLst>
              <a:ext uri="{FF2B5EF4-FFF2-40B4-BE49-F238E27FC236}">
                <a16:creationId xmlns:a16="http://schemas.microsoft.com/office/drawing/2014/main" id="{ECE445C4-274C-7134-1740-1575917B2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7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67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2F1899-10A9-88E2-BD11-C709F87CA00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B416F4D-A022-FA6E-60AB-868B6A6C2D3C}"/>
              </a:ext>
            </a:extLst>
          </p:cNvPr>
          <p:cNvSpPr>
            <a:spLocks noGrp="1"/>
          </p:cNvSpPr>
          <p:nvPr>
            <p:ph idx="1"/>
          </p:nvPr>
        </p:nvSpPr>
        <p:spPr/>
        <p:txBody>
          <a:bodyPr/>
          <a:lstStyle/>
          <a:p>
            <a:endParaRPr lang="el-GR"/>
          </a:p>
        </p:txBody>
      </p:sp>
      <p:pic>
        <p:nvPicPr>
          <p:cNvPr id="15362" name="Picture 2">
            <a:extLst>
              <a:ext uri="{FF2B5EF4-FFF2-40B4-BE49-F238E27FC236}">
                <a16:creationId xmlns:a16="http://schemas.microsoft.com/office/drawing/2014/main" id="{01B9D480-11C8-0177-80EE-F354EA982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6" cy="57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27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Χιλιάδες στρέμματα παραλίμνιων εκτάσεων</a:t>
            </a:r>
          </a:p>
        </p:txBody>
      </p:sp>
      <p:sp>
        <p:nvSpPr>
          <p:cNvPr id="3" name="Θέση περιεχομένου 2"/>
          <p:cNvSpPr>
            <a:spLocks noGrp="1"/>
          </p:cNvSpPr>
          <p:nvPr>
            <p:ph idx="1"/>
          </p:nvPr>
        </p:nvSpPr>
        <p:spPr>
          <a:xfrm>
            <a:off x="179512" y="1981200"/>
            <a:ext cx="8784976" cy="4114800"/>
          </a:xfrm>
        </p:spPr>
        <p:txBody>
          <a:bodyPr/>
          <a:lstStyle/>
          <a:p>
            <a:pPr algn="ctr"/>
            <a:endParaRPr lang="el-GR" sz="4000" dirty="0"/>
          </a:p>
          <a:p>
            <a:pPr algn="ctr"/>
            <a:r>
              <a:rPr lang="el-GR" sz="4000" dirty="0"/>
              <a:t>μετατρέπονται σε περιστασιακές ή μόνιμες καλλιέργειες που ζητούν νερό κι άλλο νερό και ο φαύλος κύκλος της αφαίμαξης μοιάζει να μην έχει τέλος.</a:t>
            </a:r>
          </a:p>
          <a:p>
            <a:pPr algn="ctr"/>
            <a:endParaRPr lang="el-GR" sz="4000" dirty="0"/>
          </a:p>
        </p:txBody>
      </p:sp>
    </p:spTree>
    <p:extLst>
      <p:ext uri="{BB962C8B-B14F-4D97-AF65-F5344CB8AC3E}">
        <p14:creationId xmlns:p14="http://schemas.microsoft.com/office/powerpoint/2010/main" val="2604412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7FDD79-DA5C-7E57-8C29-ED3D8F9EDC48}"/>
              </a:ext>
            </a:extLst>
          </p:cNvPr>
          <p:cNvSpPr>
            <a:spLocks noGrp="1"/>
          </p:cNvSpPr>
          <p:nvPr>
            <p:ph type="title"/>
          </p:nvPr>
        </p:nvSpPr>
        <p:spPr/>
        <p:txBody>
          <a:bodyPr/>
          <a:lstStyle/>
          <a:p>
            <a:r>
              <a:rPr lang="el-GR" dirty="0"/>
              <a:t>Μεγάλη Πρέσπα</a:t>
            </a:r>
          </a:p>
        </p:txBody>
      </p:sp>
      <p:sp>
        <p:nvSpPr>
          <p:cNvPr id="3" name="Θέση περιεχομένου 2">
            <a:extLst>
              <a:ext uri="{FF2B5EF4-FFF2-40B4-BE49-F238E27FC236}">
                <a16:creationId xmlns:a16="http://schemas.microsoft.com/office/drawing/2014/main" id="{A35CB0E5-BB11-45DF-A879-419D83CBE23B}"/>
              </a:ext>
            </a:extLst>
          </p:cNvPr>
          <p:cNvSpPr>
            <a:spLocks noGrp="1"/>
          </p:cNvSpPr>
          <p:nvPr>
            <p:ph idx="1"/>
          </p:nvPr>
        </p:nvSpPr>
        <p:spPr/>
        <p:txBody>
          <a:bodyPr/>
          <a:lstStyle/>
          <a:p>
            <a:endParaRPr lang="el-GR"/>
          </a:p>
        </p:txBody>
      </p:sp>
      <p:pic>
        <p:nvPicPr>
          <p:cNvPr id="16386" name="Picture 2">
            <a:extLst>
              <a:ext uri="{FF2B5EF4-FFF2-40B4-BE49-F238E27FC236}">
                <a16:creationId xmlns:a16="http://schemas.microsoft.com/office/drawing/2014/main" id="{025088DD-4FD3-2971-1EED-344A120DE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80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F2FA6E-879A-EA6D-C184-D81AB6F6823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437EA91-F77F-749F-7C5A-62A109D4676B}"/>
              </a:ext>
            </a:extLst>
          </p:cNvPr>
          <p:cNvSpPr>
            <a:spLocks noGrp="1"/>
          </p:cNvSpPr>
          <p:nvPr>
            <p:ph idx="1"/>
          </p:nvPr>
        </p:nvSpPr>
        <p:spPr/>
        <p:txBody>
          <a:bodyPr/>
          <a:lstStyle/>
          <a:p>
            <a:endParaRPr lang="el-GR"/>
          </a:p>
        </p:txBody>
      </p:sp>
      <p:pic>
        <p:nvPicPr>
          <p:cNvPr id="17410" name="Picture 2">
            <a:extLst>
              <a:ext uri="{FF2B5EF4-FFF2-40B4-BE49-F238E27FC236}">
                <a16:creationId xmlns:a16="http://schemas.microsoft.com/office/drawing/2014/main" id="{FB5648EA-170C-9F26-738D-461C6B8D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9600"/>
            <a:ext cx="79208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87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Η </a:t>
            </a:r>
            <a:r>
              <a:rPr lang="en-US" dirty="0">
                <a:solidFill>
                  <a:srgbClr val="FFFF00"/>
                </a:solidFill>
                <a:effectLst/>
              </a:rPr>
              <a:t>α</a:t>
            </a:r>
            <a:r>
              <a:rPr lang="en-US" dirty="0" err="1">
                <a:solidFill>
                  <a:srgbClr val="FFFF00"/>
                </a:solidFill>
                <a:effectLst/>
              </a:rPr>
              <a:t>νομ</a:t>
            </a:r>
            <a:r>
              <a:rPr lang="en-US" dirty="0">
                <a:solidFill>
                  <a:srgbClr val="FFFF00"/>
                </a:solidFill>
                <a:effectLst/>
              </a:rPr>
              <a:t>βρία είναι η βασική αιτία</a:t>
            </a:r>
            <a:endParaRPr lang="el-GR" dirty="0">
              <a:solidFill>
                <a:srgbClr val="FFFF00"/>
              </a:solidFill>
              <a:effectLst/>
            </a:endParaRPr>
          </a:p>
        </p:txBody>
      </p:sp>
      <p:sp>
        <p:nvSpPr>
          <p:cNvPr id="3" name="Θέση περιεχομένου 2"/>
          <p:cNvSpPr>
            <a:spLocks noGrp="1"/>
          </p:cNvSpPr>
          <p:nvPr>
            <p:ph idx="1"/>
          </p:nvPr>
        </p:nvSpPr>
        <p:spPr>
          <a:xfrm>
            <a:off x="107504" y="1981200"/>
            <a:ext cx="8856984" cy="4114800"/>
          </a:xfrm>
        </p:spPr>
        <p:txBody>
          <a:bodyPr/>
          <a:lstStyle/>
          <a:p>
            <a:pPr algn="ctr"/>
            <a:endParaRPr lang="el-GR" sz="4400" dirty="0"/>
          </a:p>
          <a:p>
            <a:pPr algn="ctr"/>
            <a:r>
              <a:rPr lang="en-US" sz="4400" dirty="0" err="1"/>
              <a:t>γι</a:t>
            </a:r>
            <a:r>
              <a:rPr lang="en-US" sz="4400" dirty="0"/>
              <a:t>α τη μείωση του υδάτινου όγκου της μεγάλης λίμνης στη Φλώρινα, που μοιράζονται τρεις χώρες: η Ελλάδα, η Αλβανία και </a:t>
            </a:r>
            <a:r>
              <a:rPr lang="el-GR" sz="4400" dirty="0"/>
              <a:t>τα Σκόπια.</a:t>
            </a:r>
          </a:p>
          <a:p>
            <a:pPr algn="ctr"/>
            <a:endParaRPr lang="el-GR" sz="4400" dirty="0"/>
          </a:p>
        </p:txBody>
      </p:sp>
    </p:spTree>
    <p:extLst>
      <p:ext uri="{BB962C8B-B14F-4D97-AF65-F5344CB8AC3E}">
        <p14:creationId xmlns:p14="http://schemas.microsoft.com/office/powerpoint/2010/main" val="3607559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09600"/>
            <a:ext cx="8712968" cy="1143000"/>
          </a:xfrm>
        </p:spPr>
        <p:txBody>
          <a:bodyPr/>
          <a:lstStyle/>
          <a:p>
            <a:r>
              <a:rPr lang="en-US" dirty="0" err="1">
                <a:solidFill>
                  <a:srgbClr val="FFFF00"/>
                </a:solidFill>
                <a:effectLst/>
              </a:rPr>
              <a:t>Εκτός</a:t>
            </a:r>
            <a:r>
              <a:rPr lang="en-US" dirty="0">
                <a:solidFill>
                  <a:srgbClr val="FFFF00"/>
                </a:solidFill>
                <a:effectLst/>
              </a:rPr>
              <a:t> από </a:t>
            </a:r>
            <a:r>
              <a:rPr lang="en-US" dirty="0" err="1">
                <a:solidFill>
                  <a:srgbClr val="FFFF00"/>
                </a:solidFill>
                <a:effectLst/>
              </a:rPr>
              <a:t>την</a:t>
            </a:r>
            <a:r>
              <a:rPr lang="en-US" dirty="0">
                <a:solidFill>
                  <a:srgbClr val="FFFF00"/>
                </a:solidFill>
                <a:effectLst/>
              </a:rPr>
              <a:t> α</a:t>
            </a:r>
            <a:r>
              <a:rPr lang="en-US" dirty="0" err="1">
                <a:solidFill>
                  <a:srgbClr val="FFFF00"/>
                </a:solidFill>
                <a:effectLst/>
              </a:rPr>
              <a:t>νομ</a:t>
            </a:r>
            <a:r>
              <a:rPr lang="en-US" dirty="0">
                <a:solidFill>
                  <a:srgbClr val="FFFF00"/>
                </a:solidFill>
                <a:effectLst/>
              </a:rPr>
              <a:t>βρία, μεγάλος όγκος υδάτων χάνεται</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000" dirty="0"/>
          </a:p>
          <a:p>
            <a:pPr algn="ctr"/>
            <a:r>
              <a:rPr lang="en-US" sz="4000" dirty="0"/>
              <a:t>κα</a:t>
            </a:r>
            <a:r>
              <a:rPr lang="en-US" sz="4000" dirty="0" err="1"/>
              <a:t>θώς</a:t>
            </a:r>
            <a:r>
              <a:rPr lang="en-US" sz="4000" dirty="0"/>
              <a:t> καταλήγει υπογείως στην Αχρίδα μέσα από μεγάλες καταβόθρες που φαίνεται πως έχουν διανοιχθεί τα τελευταία χρόνια. </a:t>
            </a:r>
            <a:endParaRPr lang="el-GR" sz="4000" dirty="0"/>
          </a:p>
        </p:txBody>
      </p:sp>
    </p:spTree>
    <p:extLst>
      <p:ext uri="{BB962C8B-B14F-4D97-AF65-F5344CB8AC3E}">
        <p14:creationId xmlns:p14="http://schemas.microsoft.com/office/powerpoint/2010/main" val="1037432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09600"/>
            <a:ext cx="8856984" cy="1143000"/>
          </a:xfrm>
        </p:spPr>
        <p:txBody>
          <a:bodyPr/>
          <a:lstStyle/>
          <a:p>
            <a:r>
              <a:rPr lang="el-GR" dirty="0">
                <a:solidFill>
                  <a:srgbClr val="FFFF00"/>
                </a:solidFill>
                <a:effectLst/>
              </a:rPr>
              <a:t>Οι επιπτώσεις από τη μείωση του υδάτινου όγκου είναι εμφανής:</a:t>
            </a:r>
          </a:p>
        </p:txBody>
      </p:sp>
      <p:sp>
        <p:nvSpPr>
          <p:cNvPr id="3" name="Θέση περιεχομένου 2"/>
          <p:cNvSpPr>
            <a:spLocks noGrp="1"/>
          </p:cNvSpPr>
          <p:nvPr>
            <p:ph idx="1"/>
          </p:nvPr>
        </p:nvSpPr>
        <p:spPr>
          <a:xfrm>
            <a:off x="179512" y="1981200"/>
            <a:ext cx="8784976" cy="4114800"/>
          </a:xfrm>
        </p:spPr>
        <p:txBody>
          <a:bodyPr/>
          <a:lstStyle/>
          <a:p>
            <a:pPr algn="ctr"/>
            <a:endParaRPr lang="el-GR" sz="4000" dirty="0"/>
          </a:p>
          <a:p>
            <a:pPr algn="ctr"/>
            <a:r>
              <a:rPr lang="el-GR" sz="4400" dirty="0"/>
              <a:t>μείωση του πληθυσμού των ψαριών και των πουλιών, αύξηση της παραλίμνιας βλάστησης (καλαμιώνες), ρύπανση.</a:t>
            </a:r>
          </a:p>
          <a:p>
            <a:endParaRPr lang="el-GR" sz="4400" dirty="0"/>
          </a:p>
        </p:txBody>
      </p:sp>
    </p:spTree>
    <p:extLst>
      <p:ext uri="{BB962C8B-B14F-4D97-AF65-F5344CB8AC3E}">
        <p14:creationId xmlns:p14="http://schemas.microsoft.com/office/powerpoint/2010/main" val="1463313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Δοϊράνη</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b="1" dirty="0"/>
          </a:p>
          <a:p>
            <a:pPr algn="ctr"/>
            <a:r>
              <a:rPr lang="en-US" sz="4400" dirty="0"/>
              <a:t>Κα</a:t>
            </a:r>
            <a:r>
              <a:rPr lang="en-US" sz="4400" dirty="0" err="1"/>
              <a:t>τά</a:t>
            </a:r>
            <a:r>
              <a:rPr lang="en-US" sz="4400" dirty="0"/>
              <a:t> επ</a:t>
            </a:r>
            <a:r>
              <a:rPr lang="en-US" sz="4400" dirty="0" err="1"/>
              <a:t>τά</a:t>
            </a:r>
            <a:r>
              <a:rPr lang="en-US" sz="4400" dirty="0"/>
              <a:t> </a:t>
            </a:r>
            <a:r>
              <a:rPr lang="en-US" sz="4400" dirty="0" err="1"/>
              <a:t>μέτρ</a:t>
            </a:r>
            <a:r>
              <a:rPr lang="en-US" sz="4400" dirty="0"/>
              <a:t>α έπεσε στην τελευταία εικοσιπενταετία η στάθμη της λίμνης Δοϊράνης, που χωρίζεται από τα σύνορα της Ελλάδας και </a:t>
            </a:r>
            <a:r>
              <a:rPr lang="el-GR" sz="4400" dirty="0"/>
              <a:t>των Σκοπίων</a:t>
            </a:r>
            <a:r>
              <a:rPr lang="en-US" sz="4400" dirty="0"/>
              <a:t>.</a:t>
            </a:r>
            <a:endParaRPr lang="el-GR" sz="4400" dirty="0"/>
          </a:p>
        </p:txBody>
      </p:sp>
    </p:spTree>
    <p:extLst>
      <p:ext uri="{BB962C8B-B14F-4D97-AF65-F5344CB8AC3E}">
        <p14:creationId xmlns:p14="http://schemas.microsoft.com/office/powerpoint/2010/main" val="1710885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164D7A-F082-EFB9-BC4A-37A8A848F534}"/>
              </a:ext>
            </a:extLst>
          </p:cNvPr>
          <p:cNvSpPr>
            <a:spLocks noGrp="1"/>
          </p:cNvSpPr>
          <p:nvPr>
            <p:ph type="title"/>
          </p:nvPr>
        </p:nvSpPr>
        <p:spPr/>
        <p:txBody>
          <a:bodyPr/>
          <a:lstStyle/>
          <a:p>
            <a:r>
              <a:rPr lang="el-GR" dirty="0"/>
              <a:t>Λίμνη Δοϊράνη</a:t>
            </a:r>
          </a:p>
        </p:txBody>
      </p:sp>
      <p:sp>
        <p:nvSpPr>
          <p:cNvPr id="3" name="Θέση περιεχομένου 2">
            <a:extLst>
              <a:ext uri="{FF2B5EF4-FFF2-40B4-BE49-F238E27FC236}">
                <a16:creationId xmlns:a16="http://schemas.microsoft.com/office/drawing/2014/main" id="{6FCEB6DF-CC5C-C781-0B86-C80A3718E39E}"/>
              </a:ext>
            </a:extLst>
          </p:cNvPr>
          <p:cNvSpPr>
            <a:spLocks noGrp="1"/>
          </p:cNvSpPr>
          <p:nvPr>
            <p:ph idx="1"/>
          </p:nvPr>
        </p:nvSpPr>
        <p:spPr/>
        <p:txBody>
          <a:bodyPr/>
          <a:lstStyle/>
          <a:p>
            <a:endParaRPr lang="el-GR"/>
          </a:p>
        </p:txBody>
      </p:sp>
      <p:pic>
        <p:nvPicPr>
          <p:cNvPr id="1026" name="Picture 2">
            <a:extLst>
              <a:ext uri="{FF2B5EF4-FFF2-40B4-BE49-F238E27FC236}">
                <a16:creationId xmlns:a16="http://schemas.microsoft.com/office/drawing/2014/main" id="{3868DF68-9A92-6AD0-C6BC-4F3BB0313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431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6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540169-257F-CA84-4133-945C91080D02}"/>
              </a:ext>
            </a:extLst>
          </p:cNvPr>
          <p:cNvSpPr>
            <a:spLocks noGrp="1"/>
          </p:cNvSpPr>
          <p:nvPr>
            <p:ph type="title"/>
          </p:nvPr>
        </p:nvSpPr>
        <p:spPr/>
        <p:txBody>
          <a:bodyPr/>
          <a:lstStyle/>
          <a:p>
            <a:r>
              <a:rPr lang="el-GR" dirty="0"/>
              <a:t>Λίμνη Δοϊράνη</a:t>
            </a:r>
          </a:p>
        </p:txBody>
      </p:sp>
      <p:sp>
        <p:nvSpPr>
          <p:cNvPr id="3" name="Θέση περιεχομένου 2">
            <a:extLst>
              <a:ext uri="{FF2B5EF4-FFF2-40B4-BE49-F238E27FC236}">
                <a16:creationId xmlns:a16="http://schemas.microsoft.com/office/drawing/2014/main" id="{AAFD22AB-3428-2D5F-5DB9-BB960ED97E27}"/>
              </a:ext>
            </a:extLst>
          </p:cNvPr>
          <p:cNvSpPr>
            <a:spLocks noGrp="1"/>
          </p:cNvSpPr>
          <p:nvPr>
            <p:ph idx="1"/>
          </p:nvPr>
        </p:nvSpPr>
        <p:spPr/>
        <p:txBody>
          <a:bodyPr/>
          <a:lstStyle/>
          <a:p>
            <a:endParaRPr lang="el-GR"/>
          </a:p>
        </p:txBody>
      </p:sp>
      <p:pic>
        <p:nvPicPr>
          <p:cNvPr id="2050" name="Picture 2">
            <a:extLst>
              <a:ext uri="{FF2B5EF4-FFF2-40B4-BE49-F238E27FC236}">
                <a16:creationId xmlns:a16="http://schemas.microsoft.com/office/drawing/2014/main" id="{45EEAFAB-8732-FFD5-8BD8-1E613A81A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43100"/>
            <a:ext cx="77724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80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A9C3EF-4B02-2EA9-2706-ED21CA11DD0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D62F9E7-5EA0-07C9-4B83-ACA85920063A}"/>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FDB3E332-48C9-82C3-33EA-A0FCB1FA4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8064896"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85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E31BD-E084-89B7-D5F2-8E6D30906E8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AC1A664-53B2-5C23-45C8-AC989E5CC5A9}"/>
              </a:ext>
            </a:extLst>
          </p:cNvPr>
          <p:cNvSpPr>
            <a:spLocks noGrp="1"/>
          </p:cNvSpPr>
          <p:nvPr>
            <p:ph idx="1"/>
          </p:nvPr>
        </p:nvSpPr>
        <p:spPr/>
        <p:txBody>
          <a:bodyPr/>
          <a:lstStyle/>
          <a:p>
            <a:endParaRPr lang="el-GR"/>
          </a:p>
        </p:txBody>
      </p:sp>
      <p:pic>
        <p:nvPicPr>
          <p:cNvPr id="4098" name="Picture 2">
            <a:extLst>
              <a:ext uri="{FF2B5EF4-FFF2-40B4-BE49-F238E27FC236}">
                <a16:creationId xmlns:a16="http://schemas.microsoft.com/office/drawing/2014/main" id="{D3582DD9-1F4A-AEA6-88D3-91EB4BFB1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9600"/>
            <a:ext cx="7992888"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1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Λίμνη Βεγορίτιδα</a:t>
            </a:r>
          </a:p>
        </p:txBody>
      </p:sp>
      <p:sp>
        <p:nvSpPr>
          <p:cNvPr id="3" name="Θέση περιεχομένου 2"/>
          <p:cNvSpPr>
            <a:spLocks noGrp="1"/>
          </p:cNvSpPr>
          <p:nvPr>
            <p:ph idx="1"/>
          </p:nvPr>
        </p:nvSpPr>
        <p:spPr/>
        <p:txBody>
          <a:bodyPr/>
          <a:lstStyle/>
          <a:p>
            <a:endParaRPr lang="el-GR"/>
          </a:p>
        </p:txBody>
      </p:sp>
      <p:pic>
        <p:nvPicPr>
          <p:cNvPr id="1026" name="Picture 2" descr="Στις όχθες της Βεγορίτιδας — SteMajourn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6832"/>
            <a:ext cx="9144000" cy="491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11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solidFill>
                <a:srgbClr val="FFFF00"/>
              </a:solidFill>
              <a:effectLst/>
            </a:endParaRPr>
          </a:p>
        </p:txBody>
      </p:sp>
      <p:sp>
        <p:nvSpPr>
          <p:cNvPr id="3" name="Θέση περιεχομένου 2"/>
          <p:cNvSpPr>
            <a:spLocks noGrp="1"/>
          </p:cNvSpPr>
          <p:nvPr>
            <p:ph idx="1"/>
          </p:nvPr>
        </p:nvSpPr>
        <p:spPr/>
        <p:txBody>
          <a:bodyPr/>
          <a:lstStyle/>
          <a:p>
            <a:endParaRPr lang="el-GR"/>
          </a:p>
        </p:txBody>
      </p:sp>
      <p:sp>
        <p:nvSpPr>
          <p:cNvPr id="4" name="AutoShape 2" descr="Λίμνη Δοϊράνη - Βικιπαίδεια"/>
          <p:cNvSpPr>
            <a:spLocks noChangeAspect="1" noChangeArrowheads="1"/>
          </p:cNvSpPr>
          <p:nvPr/>
        </p:nvSpPr>
        <p:spPr bwMode="auto">
          <a:xfrm>
            <a:off x="155575"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5" descr="Λίμνες / Λίμνη-Δοϊράνη, NaturaGraeca"/>
          <p:cNvSpPr>
            <a:spLocks noChangeAspect="1" noChangeArrowheads="1"/>
          </p:cNvSpPr>
          <p:nvPr/>
        </p:nvSpPr>
        <p:spPr bwMode="auto">
          <a:xfrm>
            <a:off x="155575" y="-708025"/>
            <a:ext cx="3095625" cy="1485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4" name="Picture 6" descr="C:\Users\Maria\Downloads\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6" y="609600"/>
            <a:ext cx="806043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98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Η </a:t>
            </a:r>
            <a:r>
              <a:rPr lang="en-US" dirty="0" err="1">
                <a:solidFill>
                  <a:srgbClr val="FFFF00"/>
                </a:solidFill>
                <a:effectLst/>
              </a:rPr>
              <a:t>λίμνη</a:t>
            </a:r>
            <a:r>
              <a:rPr lang="en-US" dirty="0">
                <a:solidFill>
                  <a:srgbClr val="FFFF00"/>
                </a:solidFill>
                <a:effectLst/>
              </a:rPr>
              <a:t> </a:t>
            </a:r>
            <a:r>
              <a:rPr lang="en-US" dirty="0" err="1">
                <a:solidFill>
                  <a:srgbClr val="FFFF00"/>
                </a:solidFill>
                <a:effectLst/>
              </a:rPr>
              <a:t>όμως</a:t>
            </a:r>
            <a:r>
              <a:rPr lang="en-US" dirty="0">
                <a:solidFill>
                  <a:srgbClr val="FFFF00"/>
                </a:solidFill>
                <a:effectLst/>
              </a:rPr>
              <a:t> </a:t>
            </a:r>
            <a:r>
              <a:rPr lang="en-US" dirty="0" err="1">
                <a:solidFill>
                  <a:srgbClr val="FFFF00"/>
                </a:solidFill>
                <a:effectLst/>
              </a:rPr>
              <a:t>είν</a:t>
            </a:r>
            <a:r>
              <a:rPr lang="en-US" dirty="0">
                <a:solidFill>
                  <a:srgbClr val="FFFF00"/>
                </a:solidFill>
                <a:effectLst/>
              </a:rPr>
              <a:t>αι πολύ ρηχή</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και το σημερινό της βάθος φθάνει τα 3-5 μέτρα, σε αντίθεση με το βάθος των 10 μέτρων που είχε παλαιότερα. </a:t>
            </a:r>
            <a:endParaRPr lang="el-GR" sz="4400" dirty="0"/>
          </a:p>
        </p:txBody>
      </p:sp>
    </p:spTree>
    <p:extLst>
      <p:ext uri="{BB962C8B-B14F-4D97-AF65-F5344CB8AC3E}">
        <p14:creationId xmlns:p14="http://schemas.microsoft.com/office/powerpoint/2010/main" val="1106737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609600"/>
            <a:ext cx="8784976" cy="1143000"/>
          </a:xfrm>
        </p:spPr>
        <p:txBody>
          <a:bodyPr/>
          <a:lstStyle/>
          <a:p>
            <a:r>
              <a:rPr lang="el-GR" dirty="0">
                <a:solidFill>
                  <a:srgbClr val="FFFF00"/>
                </a:solidFill>
                <a:effectLst/>
              </a:rPr>
              <a:t>Η ρύπανση του νερού, η υποβάθμιση του φυσικού τοπίου</a:t>
            </a:r>
          </a:p>
        </p:txBody>
      </p:sp>
      <p:sp>
        <p:nvSpPr>
          <p:cNvPr id="3" name="Θέση περιεχομένου 2"/>
          <p:cNvSpPr>
            <a:spLocks noGrp="1"/>
          </p:cNvSpPr>
          <p:nvPr>
            <p:ph idx="1"/>
          </p:nvPr>
        </p:nvSpPr>
        <p:spPr>
          <a:xfrm>
            <a:off x="179512" y="1981200"/>
            <a:ext cx="8784976" cy="4114800"/>
          </a:xfrm>
        </p:spPr>
        <p:txBody>
          <a:bodyPr/>
          <a:lstStyle/>
          <a:p>
            <a:pPr algn="ctr"/>
            <a:endParaRPr lang="el-GR" sz="3600" dirty="0"/>
          </a:p>
          <a:p>
            <a:pPr algn="ctr"/>
            <a:r>
              <a:rPr lang="el-GR" sz="3600" dirty="0"/>
              <a:t>και η μείωση της βιοποικιλότητας απαιτούν τη λήψη μέτρων για την αναβάθμιση της λίμνης, τμήματα της οποίας έχουν χαρακτηριστεί Ζώνη Ειδικής Προστασίας, καταφύγιο Άγριας Ζωής αλλά και «φυσικής σπανιότητας».</a:t>
            </a:r>
          </a:p>
          <a:p>
            <a:pPr algn="ctr"/>
            <a:endParaRPr lang="el-GR" sz="3600" dirty="0"/>
          </a:p>
        </p:txBody>
      </p:sp>
    </p:spTree>
    <p:extLst>
      <p:ext uri="{BB962C8B-B14F-4D97-AF65-F5344CB8AC3E}">
        <p14:creationId xmlns:p14="http://schemas.microsoft.com/office/powerpoint/2010/main" val="2839781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err="1">
                <a:solidFill>
                  <a:srgbClr val="FFFF00"/>
                </a:solidFill>
                <a:effectLst/>
              </a:rPr>
              <a:t>Κερκίνη</a:t>
            </a:r>
            <a:br>
              <a:rPr lang="el-GR" dirty="0"/>
            </a:br>
            <a:endParaRPr lang="el-GR" dirty="0"/>
          </a:p>
        </p:txBody>
      </p:sp>
      <p:sp>
        <p:nvSpPr>
          <p:cNvPr id="3" name="Θέση περιεχομένου 2"/>
          <p:cNvSpPr>
            <a:spLocks noGrp="1"/>
          </p:cNvSpPr>
          <p:nvPr>
            <p:ph idx="1"/>
          </p:nvPr>
        </p:nvSpPr>
        <p:spPr>
          <a:xfrm>
            <a:off x="107504" y="1981200"/>
            <a:ext cx="8928992" cy="4114800"/>
          </a:xfrm>
        </p:spPr>
        <p:txBody>
          <a:bodyPr/>
          <a:lstStyle/>
          <a:p>
            <a:pPr algn="ctr"/>
            <a:endParaRPr lang="el-GR" sz="4400" dirty="0"/>
          </a:p>
          <a:p>
            <a:pPr algn="ctr"/>
            <a:r>
              <a:rPr lang="en-US" sz="4400" dirty="0" err="1"/>
              <a:t>Οι</a:t>
            </a:r>
            <a:r>
              <a:rPr lang="en-US" sz="4400" dirty="0"/>
              <a:t> </a:t>
            </a:r>
            <a:r>
              <a:rPr lang="en-US" sz="4400" dirty="0" err="1"/>
              <a:t>φερτές</a:t>
            </a:r>
            <a:r>
              <a:rPr lang="en-US" sz="4400" dirty="0"/>
              <a:t> </a:t>
            </a:r>
            <a:r>
              <a:rPr lang="en-US" sz="4400" dirty="0" err="1"/>
              <a:t>ύλες</a:t>
            </a:r>
            <a:r>
              <a:rPr lang="en-US" sz="4400" dirty="0"/>
              <a:t> π</a:t>
            </a:r>
            <a:r>
              <a:rPr lang="en-US" sz="4400" dirty="0" err="1"/>
              <a:t>ου</a:t>
            </a:r>
            <a:r>
              <a:rPr lang="en-US" sz="4400" dirty="0"/>
              <a:t> </a:t>
            </a:r>
            <a:r>
              <a:rPr lang="en-US" sz="4400" dirty="0" err="1"/>
              <a:t>μετέφερε</a:t>
            </a:r>
            <a:r>
              <a:rPr lang="en-US" sz="4400" dirty="0"/>
              <a:t> ο </a:t>
            </a:r>
            <a:r>
              <a:rPr lang="en-US" sz="4400" dirty="0" err="1"/>
              <a:t>Στρυμόν</a:t>
            </a:r>
            <a:r>
              <a:rPr lang="en-US" sz="4400" dirty="0"/>
              <a:t>ας μείωσ</a:t>
            </a:r>
            <a:r>
              <a:rPr lang="el-GR" sz="4400" dirty="0"/>
              <a:t>αν</a:t>
            </a:r>
            <a:r>
              <a:rPr lang="en-US" sz="4400" dirty="0"/>
              <a:t> σταδιακά τη χωρητικότητα νερού στη λίμνη Κερκίνη, που δημιουργήθηκε το 1932 στην πεδιάδα των Σερρών</a:t>
            </a:r>
            <a:r>
              <a:rPr lang="el-GR" sz="4400" dirty="0"/>
              <a:t>.</a:t>
            </a:r>
          </a:p>
        </p:txBody>
      </p:sp>
    </p:spTree>
    <p:extLst>
      <p:ext uri="{BB962C8B-B14F-4D97-AF65-F5344CB8AC3E}">
        <p14:creationId xmlns:p14="http://schemas.microsoft.com/office/powerpoint/2010/main" val="306289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EA8C1F-4A39-1DB9-F0B3-4BE934737638}"/>
              </a:ext>
            </a:extLst>
          </p:cNvPr>
          <p:cNvSpPr>
            <a:spLocks noGrp="1"/>
          </p:cNvSpPr>
          <p:nvPr>
            <p:ph type="title"/>
          </p:nvPr>
        </p:nvSpPr>
        <p:spPr/>
        <p:txBody>
          <a:bodyPr/>
          <a:lstStyle/>
          <a:p>
            <a:r>
              <a:rPr lang="el-GR" dirty="0"/>
              <a:t>Λίμνη Κερκίνη </a:t>
            </a:r>
          </a:p>
        </p:txBody>
      </p:sp>
      <p:sp>
        <p:nvSpPr>
          <p:cNvPr id="3" name="Θέση περιεχομένου 2">
            <a:extLst>
              <a:ext uri="{FF2B5EF4-FFF2-40B4-BE49-F238E27FC236}">
                <a16:creationId xmlns:a16="http://schemas.microsoft.com/office/drawing/2014/main" id="{C1973759-7632-6B98-9789-A8532415E667}"/>
              </a:ext>
            </a:extLst>
          </p:cNvPr>
          <p:cNvSpPr>
            <a:spLocks noGrp="1"/>
          </p:cNvSpPr>
          <p:nvPr>
            <p:ph idx="1"/>
          </p:nvPr>
        </p:nvSpPr>
        <p:spPr/>
        <p:txBody>
          <a:bodyPr/>
          <a:lstStyle/>
          <a:p>
            <a:endParaRPr lang="el-GR"/>
          </a:p>
        </p:txBody>
      </p:sp>
      <p:pic>
        <p:nvPicPr>
          <p:cNvPr id="5122" name="Picture 2">
            <a:extLst>
              <a:ext uri="{FF2B5EF4-FFF2-40B4-BE49-F238E27FC236}">
                <a16:creationId xmlns:a16="http://schemas.microsoft.com/office/drawing/2014/main" id="{3474CB02-2003-42FF-8528-04ECFEB87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431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47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με</a:t>
            </a:r>
            <a:r>
              <a:rPr lang="en-US" dirty="0">
                <a:solidFill>
                  <a:srgbClr val="FFFF00"/>
                </a:solidFill>
                <a:effectLst/>
              </a:rPr>
              <a:t> </a:t>
            </a:r>
            <a:r>
              <a:rPr lang="en-US" dirty="0" err="1">
                <a:solidFill>
                  <a:srgbClr val="FFFF00"/>
                </a:solidFill>
                <a:effectLst/>
              </a:rPr>
              <a:t>την</a:t>
            </a:r>
            <a:r>
              <a:rPr lang="en-US" dirty="0">
                <a:solidFill>
                  <a:srgbClr val="FFFF00"/>
                </a:solidFill>
                <a:effectLst/>
              </a:rPr>
              <a:t> κατα</a:t>
            </a:r>
            <a:r>
              <a:rPr lang="en-US" dirty="0" err="1">
                <a:solidFill>
                  <a:srgbClr val="FFFF00"/>
                </a:solidFill>
                <a:effectLst/>
              </a:rPr>
              <a:t>σκευή</a:t>
            </a:r>
            <a:r>
              <a:rPr lang="en-US" dirty="0">
                <a:solidFill>
                  <a:srgbClr val="FFFF00"/>
                </a:solidFill>
                <a:effectLst/>
              </a:rPr>
              <a:t> </a:t>
            </a:r>
            <a:r>
              <a:rPr lang="en-US" dirty="0" err="1">
                <a:solidFill>
                  <a:srgbClr val="FFFF00"/>
                </a:solidFill>
                <a:effectLst/>
              </a:rPr>
              <a:t>ενός</a:t>
            </a:r>
            <a:r>
              <a:rPr lang="en-US" dirty="0">
                <a:solidFill>
                  <a:srgbClr val="FFFF00"/>
                </a:solidFill>
                <a:effectLst/>
              </a:rPr>
              <a:t> </a:t>
            </a:r>
            <a:r>
              <a:rPr lang="en-US" dirty="0" err="1">
                <a:solidFill>
                  <a:srgbClr val="FFFF00"/>
                </a:solidFill>
                <a:effectLst/>
              </a:rPr>
              <a:t>φράγμ</a:t>
            </a:r>
            <a:r>
              <a:rPr lang="en-US" dirty="0">
                <a:solidFill>
                  <a:srgbClr val="FFFF00"/>
                </a:solidFill>
                <a:effectLst/>
              </a:rPr>
              <a:t>ατος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γι</a:t>
            </a:r>
            <a:r>
              <a:rPr lang="en-US" sz="4400" dirty="0"/>
              <a:t>α να συγκρατεί τις πλημμύρες του ποταμού και να αρδεύει την εύφορη πεδιάδα. </a:t>
            </a:r>
            <a:endParaRPr lang="el-GR" sz="4400" dirty="0"/>
          </a:p>
          <a:p>
            <a:pPr algn="ctr"/>
            <a:endParaRPr lang="el-GR" sz="4400" dirty="0"/>
          </a:p>
        </p:txBody>
      </p:sp>
    </p:spTree>
    <p:extLst>
      <p:ext uri="{BB962C8B-B14F-4D97-AF65-F5344CB8AC3E}">
        <p14:creationId xmlns:p14="http://schemas.microsoft.com/office/powerpoint/2010/main" val="760265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Λίμνη </a:t>
            </a:r>
            <a:r>
              <a:rPr lang="el-GR" dirty="0" err="1">
                <a:solidFill>
                  <a:srgbClr val="FFFF00"/>
                </a:solidFill>
                <a:effectLst/>
              </a:rPr>
              <a:t>Κερκίνη</a:t>
            </a:r>
            <a:r>
              <a:rPr lang="el-GR" dirty="0">
                <a:solidFill>
                  <a:srgbClr val="FFFF00"/>
                </a:solidFill>
                <a:effectLst/>
              </a:rPr>
              <a:t> (Σέρρες)</a:t>
            </a:r>
          </a:p>
        </p:txBody>
      </p:sp>
      <p:sp>
        <p:nvSpPr>
          <p:cNvPr id="3" name="Θέση περιεχομένου 2"/>
          <p:cNvSpPr>
            <a:spLocks noGrp="1"/>
          </p:cNvSpPr>
          <p:nvPr>
            <p:ph idx="1"/>
          </p:nvPr>
        </p:nvSpPr>
        <p:spPr/>
        <p:txBody>
          <a:bodyPr/>
          <a:lstStyle/>
          <a:p>
            <a:endParaRPr lang="el-GR"/>
          </a:p>
        </p:txBody>
      </p:sp>
      <p:pic>
        <p:nvPicPr>
          <p:cNvPr id="1026" name="Picture 2" descr="10 λόγοι να ταξιδέψετε στη λίμνη Κερκί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916832"/>
            <a:ext cx="8424936" cy="47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Λίμνη </a:t>
            </a:r>
            <a:r>
              <a:rPr lang="el-GR" dirty="0" err="1">
                <a:solidFill>
                  <a:srgbClr val="FFFF00"/>
                </a:solidFill>
                <a:effectLst/>
              </a:rPr>
              <a:t>Κερκίνη</a:t>
            </a:r>
            <a:r>
              <a:rPr lang="el-GR" dirty="0">
                <a:solidFill>
                  <a:srgbClr val="FFFF00"/>
                </a:solidFill>
                <a:effectLst/>
              </a:rPr>
              <a:t> (Σέρρες)</a:t>
            </a:r>
            <a:endParaRPr lang="el-GR" dirty="0"/>
          </a:p>
        </p:txBody>
      </p:sp>
      <p:sp>
        <p:nvSpPr>
          <p:cNvPr id="3" name="Θέση περιεχομένου 2"/>
          <p:cNvSpPr>
            <a:spLocks noGrp="1"/>
          </p:cNvSpPr>
          <p:nvPr>
            <p:ph idx="1"/>
          </p:nvPr>
        </p:nvSpPr>
        <p:spPr/>
        <p:txBody>
          <a:bodyPr/>
          <a:lstStyle/>
          <a:p>
            <a:endParaRPr lang="el-GR"/>
          </a:p>
        </p:txBody>
      </p:sp>
      <p:pic>
        <p:nvPicPr>
          <p:cNvPr id="1026" name="Picture 2" descr="Αρχείο:Kerkini lake 2.jpg - Βικιπαί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92088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02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Οι μεταβολές αυτές ωστόσο, περιορίζουν τα αβαθή</a:t>
            </a:r>
          </a:p>
        </p:txBody>
      </p:sp>
      <p:sp>
        <p:nvSpPr>
          <p:cNvPr id="3" name="Θέση περιεχομένου 2"/>
          <p:cNvSpPr>
            <a:spLocks noGrp="1"/>
          </p:cNvSpPr>
          <p:nvPr>
            <p:ph idx="1"/>
          </p:nvPr>
        </p:nvSpPr>
        <p:spPr>
          <a:xfrm>
            <a:off x="107504" y="1981200"/>
            <a:ext cx="9036496" cy="4114800"/>
          </a:xfrm>
        </p:spPr>
        <p:txBody>
          <a:bodyPr/>
          <a:lstStyle/>
          <a:p>
            <a:pPr algn="ctr"/>
            <a:endParaRPr lang="el-GR" sz="3600" dirty="0"/>
          </a:p>
          <a:p>
            <a:pPr algn="ctr"/>
            <a:r>
              <a:rPr lang="el-GR" sz="4400" dirty="0"/>
              <a:t>και πλέον παραγωγικά της μέρη, οι καλαμώνες, οι νησίδες και τα υγρά λιβάδια (τόποι φωλιάσματος πουλιών και καταφύγια ψαριών) εξαφανίζονται, </a:t>
            </a:r>
          </a:p>
        </p:txBody>
      </p:sp>
    </p:spTree>
    <p:extLst>
      <p:ext uri="{BB962C8B-B14F-4D97-AF65-F5344CB8AC3E}">
        <p14:creationId xmlns:p14="http://schemas.microsoft.com/office/powerpoint/2010/main" val="3550227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το παραποτάμιο δάσος νεκρώνεται,</a:t>
            </a:r>
          </a:p>
        </p:txBody>
      </p:sp>
      <p:sp>
        <p:nvSpPr>
          <p:cNvPr id="3" name="Θέση περιεχομένου 2"/>
          <p:cNvSpPr>
            <a:spLocks noGrp="1"/>
          </p:cNvSpPr>
          <p:nvPr>
            <p:ph idx="1"/>
          </p:nvPr>
        </p:nvSpPr>
        <p:spPr/>
        <p:txBody>
          <a:bodyPr/>
          <a:lstStyle/>
          <a:p>
            <a:endParaRPr lang="el-GR" sz="4400" dirty="0"/>
          </a:p>
          <a:p>
            <a:pPr algn="ctr"/>
            <a:endParaRPr lang="el-GR" sz="4400" dirty="0"/>
          </a:p>
          <a:p>
            <a:pPr algn="ctr"/>
            <a:r>
              <a:rPr lang="el-GR" sz="4400" dirty="0"/>
              <a:t>ενώ εκτάσεις με νούφαρα συρρικνώνονται.</a:t>
            </a:r>
          </a:p>
          <a:p>
            <a:endParaRPr lang="el-GR" sz="4400" dirty="0"/>
          </a:p>
        </p:txBody>
      </p:sp>
    </p:spTree>
    <p:extLst>
      <p:ext uri="{BB962C8B-B14F-4D97-AF65-F5344CB8AC3E}">
        <p14:creationId xmlns:p14="http://schemas.microsoft.com/office/powerpoint/2010/main" val="191187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Η </a:t>
            </a:r>
            <a:r>
              <a:rPr lang="en-US" dirty="0" err="1">
                <a:solidFill>
                  <a:srgbClr val="FFFF00"/>
                </a:solidFill>
                <a:effectLst/>
              </a:rPr>
              <a:t>εικόν</a:t>
            </a:r>
            <a:r>
              <a:rPr lang="en-US" dirty="0">
                <a:solidFill>
                  <a:srgbClr val="FFFF00"/>
                </a:solidFill>
                <a:effectLst/>
              </a:rPr>
              <a:t>α της Βεγορίτιδας είναι η εικόνα</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των</a:t>
            </a:r>
            <a:r>
              <a:rPr lang="en-US" sz="4400" dirty="0"/>
              <a:t> περισσοτέρων λιμνών της χώρας. Η </a:t>
            </a:r>
            <a:r>
              <a:rPr lang="en-US" sz="4400" dirty="0" err="1"/>
              <a:t>ισορρο</a:t>
            </a:r>
            <a:r>
              <a:rPr lang="en-US" sz="4400" dirty="0"/>
              <a:t>πία και ο βιολογικός τους πλούτος διαταράσσ</a:t>
            </a:r>
            <a:r>
              <a:rPr lang="el-GR" sz="4400" dirty="0"/>
              <a:t>ον</a:t>
            </a:r>
            <a:r>
              <a:rPr lang="en-US" sz="4400" dirty="0"/>
              <a:t>ται ολοένα και περισσότερο.</a:t>
            </a:r>
            <a:endParaRPr lang="el-GR" sz="4400" dirty="0"/>
          </a:p>
        </p:txBody>
      </p:sp>
    </p:spTree>
    <p:extLst>
      <p:ext uri="{BB962C8B-B14F-4D97-AF65-F5344CB8AC3E}">
        <p14:creationId xmlns:p14="http://schemas.microsoft.com/office/powerpoint/2010/main" val="989318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E5A0D-1C06-4F69-297D-12FAD6923B9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0AEF7CC-4CAC-9501-7487-CB28E1D7D75A}"/>
              </a:ext>
            </a:extLst>
          </p:cNvPr>
          <p:cNvSpPr>
            <a:spLocks noGrp="1"/>
          </p:cNvSpPr>
          <p:nvPr>
            <p:ph idx="1"/>
          </p:nvPr>
        </p:nvSpPr>
        <p:spPr/>
        <p:txBody>
          <a:bodyPr/>
          <a:lstStyle/>
          <a:p>
            <a:endParaRPr lang="el-GR"/>
          </a:p>
        </p:txBody>
      </p:sp>
      <p:pic>
        <p:nvPicPr>
          <p:cNvPr id="6146" name="Picture 2">
            <a:extLst>
              <a:ext uri="{FF2B5EF4-FFF2-40B4-BE49-F238E27FC236}">
                <a16:creationId xmlns:a16="http://schemas.microsoft.com/office/drawing/2014/main" id="{5CFC5344-F875-FCBE-D171-BEB481ACA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799288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87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2879B7-A94F-7087-24A5-0AD4268C5F8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A2DA98-3720-65A4-DD96-FB1334FC36B6}"/>
              </a:ext>
            </a:extLst>
          </p:cNvPr>
          <p:cNvSpPr>
            <a:spLocks noGrp="1"/>
          </p:cNvSpPr>
          <p:nvPr>
            <p:ph idx="1"/>
          </p:nvPr>
        </p:nvSpPr>
        <p:spPr/>
        <p:txBody>
          <a:bodyPr/>
          <a:lstStyle/>
          <a:p>
            <a:endParaRPr lang="el-GR"/>
          </a:p>
        </p:txBody>
      </p:sp>
      <p:pic>
        <p:nvPicPr>
          <p:cNvPr id="8194" name="Picture 2">
            <a:extLst>
              <a:ext uri="{FF2B5EF4-FFF2-40B4-BE49-F238E27FC236}">
                <a16:creationId xmlns:a16="http://schemas.microsoft.com/office/drawing/2014/main" id="{5CB63579-B41D-43F9-5AC3-A60AB8F5A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806489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78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810F86-C92D-85D1-FA4D-28F36B275A2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E172476-9BE3-75B3-E1A5-BFBEAD6B2F21}"/>
              </a:ext>
            </a:extLst>
          </p:cNvPr>
          <p:cNvSpPr>
            <a:spLocks noGrp="1"/>
          </p:cNvSpPr>
          <p:nvPr>
            <p:ph idx="1"/>
          </p:nvPr>
        </p:nvSpPr>
        <p:spPr/>
        <p:txBody>
          <a:bodyPr/>
          <a:lstStyle/>
          <a:p>
            <a:endParaRPr lang="el-GR"/>
          </a:p>
        </p:txBody>
      </p:sp>
      <p:pic>
        <p:nvPicPr>
          <p:cNvPr id="9220" name="Picture 4">
            <a:extLst>
              <a:ext uri="{FF2B5EF4-FFF2-40B4-BE49-F238E27FC236}">
                <a16:creationId xmlns:a16="http://schemas.microsoft.com/office/drawing/2014/main" id="{6AE2DAE1-5374-0DAF-18A7-4FC6B6A1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799288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26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1F46E7-CBCC-7E82-A64D-6B9793EA44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B297482-3125-8408-92F5-8735C52B7B4C}"/>
              </a:ext>
            </a:extLst>
          </p:cNvPr>
          <p:cNvSpPr>
            <a:spLocks noGrp="1"/>
          </p:cNvSpPr>
          <p:nvPr>
            <p:ph idx="1"/>
          </p:nvPr>
        </p:nvSpPr>
        <p:spPr/>
        <p:txBody>
          <a:bodyPr/>
          <a:lstStyle/>
          <a:p>
            <a:endParaRPr lang="el-GR"/>
          </a:p>
        </p:txBody>
      </p:sp>
      <p:pic>
        <p:nvPicPr>
          <p:cNvPr id="10242" name="Picture 2">
            <a:extLst>
              <a:ext uri="{FF2B5EF4-FFF2-40B4-BE49-F238E27FC236}">
                <a16:creationId xmlns:a16="http://schemas.microsoft.com/office/drawing/2014/main" id="{7E40382D-964F-B8E1-12D4-2D9DE412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920880" cy="577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58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294586-E926-B3C7-0214-DC7ECE621B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7A995A-50B1-BBAB-BA75-C50112EB3AF1}"/>
              </a:ext>
            </a:extLst>
          </p:cNvPr>
          <p:cNvSpPr>
            <a:spLocks noGrp="1"/>
          </p:cNvSpPr>
          <p:nvPr>
            <p:ph idx="1"/>
          </p:nvPr>
        </p:nvSpPr>
        <p:spPr/>
        <p:txBody>
          <a:bodyPr/>
          <a:lstStyle/>
          <a:p>
            <a:endParaRPr lang="el-GR"/>
          </a:p>
        </p:txBody>
      </p:sp>
      <p:pic>
        <p:nvPicPr>
          <p:cNvPr id="7170" name="Picture 2">
            <a:extLst>
              <a:ext uri="{FF2B5EF4-FFF2-40B4-BE49-F238E27FC236}">
                <a16:creationId xmlns:a16="http://schemas.microsoft.com/office/drawing/2014/main" id="{5CE3D6A3-15FC-436E-D46D-89A171094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9600"/>
            <a:ext cx="806489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62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Λίμνη Κρεμαστών</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107504" y="1981200"/>
            <a:ext cx="8928992" cy="4114800"/>
          </a:xfrm>
        </p:spPr>
        <p:txBody>
          <a:bodyPr/>
          <a:lstStyle/>
          <a:p>
            <a:pPr algn="ctr"/>
            <a:endParaRPr lang="el-GR" sz="3600" dirty="0"/>
          </a:p>
          <a:p>
            <a:pPr algn="ctr"/>
            <a:r>
              <a:rPr lang="el-GR" sz="4400" dirty="0"/>
              <a:t>Τ</a:t>
            </a:r>
            <a:r>
              <a:rPr lang="en-US" sz="4400" dirty="0"/>
              <a:t>α νερά έπεσαν κατά 20 μέτρα. Η α</a:t>
            </a:r>
            <a:r>
              <a:rPr lang="en-US" sz="4400" dirty="0" err="1"/>
              <a:t>νομ</a:t>
            </a:r>
            <a:r>
              <a:rPr lang="en-US" sz="4400" dirty="0"/>
              <a:t>βρία και τα έργα της εκτροπής του Αχελώου αποτελούν τις κύριες αιτίες για την πτώση της στάθμης των νερών</a:t>
            </a:r>
            <a:r>
              <a:rPr lang="el-GR" sz="4400" dirty="0"/>
              <a:t>.</a:t>
            </a:r>
          </a:p>
        </p:txBody>
      </p:sp>
    </p:spTree>
    <p:extLst>
      <p:ext uri="{BB962C8B-B14F-4D97-AF65-F5344CB8AC3E}">
        <p14:creationId xmlns:p14="http://schemas.microsoft.com/office/powerpoint/2010/main" val="3275839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740583"/>
            <a:ext cx="9144000" cy="1143000"/>
          </a:xfrm>
        </p:spPr>
        <p:txBody>
          <a:bodyPr/>
          <a:lstStyle/>
          <a:p>
            <a:r>
              <a:rPr lang="el-GR" sz="4000" dirty="0">
                <a:solidFill>
                  <a:srgbClr val="FFFF00"/>
                </a:solidFill>
                <a:effectLst/>
              </a:rPr>
              <a:t>Η λίμνη Κρεμαστών είναι η </a:t>
            </a:r>
            <a:r>
              <a:rPr lang="en-US" sz="4000" dirty="0">
                <a:solidFill>
                  <a:srgbClr val="FFFF00"/>
                </a:solidFill>
                <a:effectLst/>
              </a:rPr>
              <a:t> </a:t>
            </a:r>
            <a:r>
              <a:rPr lang="en-US" sz="4000" dirty="0" err="1">
                <a:solidFill>
                  <a:srgbClr val="FFFF00"/>
                </a:solidFill>
                <a:effectLst/>
              </a:rPr>
              <a:t>μεγ</a:t>
            </a:r>
            <a:r>
              <a:rPr lang="en-US" sz="4000" dirty="0">
                <a:solidFill>
                  <a:srgbClr val="FFFF00"/>
                </a:solidFill>
                <a:effectLst/>
              </a:rPr>
              <a:t>αλύτερη τεχνητή λίμνη της Ελλάδας,</a:t>
            </a:r>
            <a:endParaRPr lang="el-GR" sz="4000"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000" dirty="0" err="1"/>
              <a:t>τη</a:t>
            </a:r>
            <a:r>
              <a:rPr lang="en-US" sz="4000" dirty="0"/>
              <a:t> λίμνη των Κρεμαστών, </a:t>
            </a:r>
            <a:r>
              <a:rPr lang="en-US" sz="4000" dirty="0">
                <a:solidFill>
                  <a:srgbClr val="FFC000"/>
                </a:solidFill>
              </a:rPr>
              <a:t>μεταξύ Ευρυτανίας και Αιτωλοακαρνανίας</a:t>
            </a:r>
            <a:r>
              <a:rPr lang="en-US" sz="4000" dirty="0"/>
              <a:t>.</a:t>
            </a:r>
            <a:endParaRPr lang="el-GR" sz="4000" dirty="0"/>
          </a:p>
          <a:p>
            <a:endParaRPr lang="el-GR" dirty="0"/>
          </a:p>
        </p:txBody>
      </p:sp>
    </p:spTree>
    <p:extLst>
      <p:ext uri="{BB962C8B-B14F-4D97-AF65-F5344CB8AC3E}">
        <p14:creationId xmlns:p14="http://schemas.microsoft.com/office/powerpoint/2010/main" val="3227506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Λίμνη των Κρεμαστών (Ευρυτανία)</a:t>
            </a:r>
          </a:p>
        </p:txBody>
      </p:sp>
      <p:sp>
        <p:nvSpPr>
          <p:cNvPr id="3" name="Θέση περιεχομένου 2"/>
          <p:cNvSpPr>
            <a:spLocks noGrp="1"/>
          </p:cNvSpPr>
          <p:nvPr>
            <p:ph idx="1"/>
          </p:nvPr>
        </p:nvSpPr>
        <p:spPr/>
        <p:txBody>
          <a:bodyPr/>
          <a:lstStyle/>
          <a:p>
            <a:endParaRPr lang="el-GR"/>
          </a:p>
        </p:txBody>
      </p:sp>
      <p:sp>
        <p:nvSpPr>
          <p:cNvPr id="4" name="AutoShape 2" descr="Λίμνη Κρεμαστών: Η υδάτινη έκπληξη της Στερεάς Ελλάδας - ΔΙΑΚΟΠΕΣ -  diakopes.gr"/>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ΛΙΜΝΗ ΚΡΕΜΑΣΤΩΝ - ΑΜΦΙΛΟΧΙΑΣ ΔΙΟΔΟΣ"/>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3" name="Picture 5" descr="C:\Users\Maria\Downloads\limni_kremaston_evritania_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20880" cy="445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15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Λίμνη Στυμφαλία</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Έχει</a:t>
            </a:r>
            <a:r>
              <a:rPr lang="en-US" sz="4400" dirty="0"/>
              <a:t> </a:t>
            </a:r>
            <a:r>
              <a:rPr lang="en-US" sz="4400" dirty="0" err="1"/>
              <a:t>μείνει</a:t>
            </a:r>
            <a:r>
              <a:rPr lang="en-US" sz="4400" dirty="0"/>
              <a:t> η </a:t>
            </a:r>
            <a:r>
              <a:rPr lang="en-US" sz="4400" dirty="0" err="1"/>
              <a:t>μισή</a:t>
            </a:r>
            <a:r>
              <a:rPr lang="en-US" sz="4400" dirty="0"/>
              <a:t>, </a:t>
            </a:r>
            <a:r>
              <a:rPr lang="en-US" sz="4400" dirty="0" err="1"/>
              <a:t>μοιάζει</a:t>
            </a:r>
            <a:r>
              <a:rPr lang="en-US" sz="4400" dirty="0"/>
              <a:t> </a:t>
            </a:r>
            <a:r>
              <a:rPr lang="en-US" sz="4400" dirty="0" err="1"/>
              <a:t>με</a:t>
            </a:r>
            <a:r>
              <a:rPr lang="en-US" sz="4400" dirty="0"/>
              <a:t> </a:t>
            </a:r>
            <a:r>
              <a:rPr lang="en-US" sz="4400" dirty="0" err="1"/>
              <a:t>έλος</a:t>
            </a:r>
            <a:r>
              <a:rPr lang="en-US" sz="4400" dirty="0"/>
              <a:t>. </a:t>
            </a:r>
            <a:r>
              <a:rPr lang="en-US" sz="4400" dirty="0" err="1"/>
              <a:t>Κύρι</a:t>
            </a:r>
            <a:r>
              <a:rPr lang="en-US" sz="4400" dirty="0"/>
              <a:t>α αιτία θεωρείται η μείωση των βροχοπτώσεων και η υπεράντληση για καλλιέργειες.</a:t>
            </a:r>
            <a:endParaRPr lang="el-GR" sz="4400" dirty="0"/>
          </a:p>
        </p:txBody>
      </p:sp>
    </p:spTree>
    <p:extLst>
      <p:ext uri="{BB962C8B-B14F-4D97-AF65-F5344CB8AC3E}">
        <p14:creationId xmlns:p14="http://schemas.microsoft.com/office/powerpoint/2010/main" val="1048383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dirty="0">
                <a:solidFill>
                  <a:srgbClr val="FFFF00"/>
                </a:solidFill>
                <a:effectLst/>
              </a:rPr>
            </a:br>
            <a:r>
              <a:rPr lang="el-GR" dirty="0">
                <a:solidFill>
                  <a:srgbClr val="FFFF00"/>
                </a:solidFill>
                <a:effectLst/>
              </a:rPr>
              <a:t>Λίμνη Στυμφαλία</a:t>
            </a:r>
            <a:br>
              <a:rPr lang="el-GR" dirty="0">
                <a:solidFill>
                  <a:srgbClr val="FFFF00"/>
                </a:solidFill>
                <a:effectLst/>
              </a:rPr>
            </a:br>
            <a:endParaRPr lang="el-GR" dirty="0"/>
          </a:p>
        </p:txBody>
      </p:sp>
      <p:sp>
        <p:nvSpPr>
          <p:cNvPr id="3" name="Θέση περιεχομένου 2"/>
          <p:cNvSpPr>
            <a:spLocks noGrp="1"/>
          </p:cNvSpPr>
          <p:nvPr>
            <p:ph idx="1"/>
          </p:nvPr>
        </p:nvSpPr>
        <p:spPr/>
        <p:txBody>
          <a:bodyPr/>
          <a:lstStyle/>
          <a:p>
            <a:endParaRPr lang="el-GR"/>
          </a:p>
        </p:txBody>
      </p:sp>
      <p:pic>
        <p:nvPicPr>
          <p:cNvPr id="3074" name="Picture 2" descr="Λίμνες Δόξα και Στυμφαλία: Το καλοκαίρι δεν είναι μόνο για παραλία | Η  ΚΑΘΗΜΕΡΙΝ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704856" cy="406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0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Πουθενά</a:t>
            </a:r>
            <a:r>
              <a:rPr lang="en-US" dirty="0">
                <a:solidFill>
                  <a:srgbClr val="FFFF00"/>
                </a:solidFill>
                <a:effectLst/>
              </a:rPr>
              <a:t> </a:t>
            </a:r>
            <a:r>
              <a:rPr lang="en-US" dirty="0" err="1">
                <a:solidFill>
                  <a:srgbClr val="FFFF00"/>
                </a:solidFill>
                <a:effectLst/>
              </a:rPr>
              <a:t>δεν</a:t>
            </a:r>
            <a:r>
              <a:rPr lang="en-US" dirty="0">
                <a:solidFill>
                  <a:srgbClr val="FFFF00"/>
                </a:solidFill>
                <a:effectLst/>
              </a:rPr>
              <a:t> </a:t>
            </a:r>
            <a:r>
              <a:rPr lang="en-US" dirty="0" err="1">
                <a:solidFill>
                  <a:srgbClr val="FFFF00"/>
                </a:solidFill>
                <a:effectLst/>
              </a:rPr>
              <a:t>γίνοντ</a:t>
            </a:r>
            <a:r>
              <a:rPr lang="en-US" dirty="0">
                <a:solidFill>
                  <a:srgbClr val="FFFF00"/>
                </a:solidFill>
                <a:effectLst/>
              </a:rPr>
              <a:t>αι έργα ενίσχυσης της παροχής τους,</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000" dirty="0"/>
          </a:p>
          <a:p>
            <a:pPr algn="ctr"/>
            <a:r>
              <a:rPr lang="en-US" sz="4000" dirty="0" err="1"/>
              <a:t>έτσι</a:t>
            </a:r>
            <a:r>
              <a:rPr lang="en-US" sz="4000" dirty="0"/>
              <a:t> ώστε να λειτουργήσουν σαν </a:t>
            </a:r>
            <a:r>
              <a:rPr lang="en-US" sz="4000" dirty="0" err="1"/>
              <a:t>δεξ</a:t>
            </a:r>
            <a:r>
              <a:rPr lang="en-US" sz="4000" dirty="0"/>
              <a:t>αμενές νερού</a:t>
            </a:r>
            <a:r>
              <a:rPr lang="el-GR" sz="4000" dirty="0"/>
              <a:t>,</a:t>
            </a:r>
            <a:r>
              <a:rPr lang="en-US" sz="4000" dirty="0"/>
              <a:t> για να μπορούν να μας ξεδιψάσουν στο μέλλον.</a:t>
            </a:r>
            <a:endParaRPr lang="el-GR" sz="4000" dirty="0"/>
          </a:p>
        </p:txBody>
      </p:sp>
    </p:spTree>
    <p:extLst>
      <p:ext uri="{BB962C8B-B14F-4D97-AF65-F5344CB8AC3E}">
        <p14:creationId xmlns:p14="http://schemas.microsoft.com/office/powerpoint/2010/main" val="3992641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Η λίμνη σήμερα μοιάζει με έλος και η επιφάνειά της</a:t>
            </a:r>
          </a:p>
        </p:txBody>
      </p:sp>
      <p:sp>
        <p:nvSpPr>
          <p:cNvPr id="3" name="Θέση περιεχομένου 2"/>
          <p:cNvSpPr>
            <a:spLocks noGrp="1"/>
          </p:cNvSpPr>
          <p:nvPr>
            <p:ph idx="1"/>
          </p:nvPr>
        </p:nvSpPr>
        <p:spPr/>
        <p:txBody>
          <a:bodyPr/>
          <a:lstStyle/>
          <a:p>
            <a:pPr algn="ctr"/>
            <a:endParaRPr lang="el-GR" sz="4000" dirty="0"/>
          </a:p>
          <a:p>
            <a:pPr algn="ctr"/>
            <a:r>
              <a:rPr lang="el-GR" sz="4000" dirty="0"/>
              <a:t>έχει περιοριστεί στα 3.500 από τα 7.700 στρέμματα. Σπάνιος υδροβιότοπος, καταφύγιο 113 ειδών πουλιών, έχει ενταχθεί στο δίκτυο </a:t>
            </a:r>
            <a:r>
              <a:rPr lang="el-GR" sz="4000" dirty="0" err="1"/>
              <a:t>Natura</a:t>
            </a:r>
            <a:r>
              <a:rPr lang="el-GR" sz="4000" dirty="0"/>
              <a:t> 2000.</a:t>
            </a:r>
          </a:p>
          <a:p>
            <a:endParaRPr lang="el-GR" dirty="0"/>
          </a:p>
        </p:txBody>
      </p:sp>
    </p:spTree>
    <p:extLst>
      <p:ext uri="{BB962C8B-B14F-4D97-AF65-F5344CB8AC3E}">
        <p14:creationId xmlns:p14="http://schemas.microsoft.com/office/powerpoint/2010/main" val="3523429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Λίμνη Λέρνη</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0" y="1981200"/>
            <a:ext cx="9144000" cy="4114800"/>
          </a:xfrm>
        </p:spPr>
        <p:txBody>
          <a:bodyPr/>
          <a:lstStyle/>
          <a:p>
            <a:pPr algn="ctr"/>
            <a:endParaRPr lang="el-GR" dirty="0"/>
          </a:p>
          <a:p>
            <a:pPr algn="ctr"/>
            <a:r>
              <a:rPr lang="en-US" sz="4400" dirty="0"/>
              <a:t>Η </a:t>
            </a:r>
            <a:r>
              <a:rPr lang="en-US" sz="4400" dirty="0" err="1"/>
              <a:t>λίμνη</a:t>
            </a:r>
            <a:r>
              <a:rPr lang="en-US" sz="4400" dirty="0"/>
              <a:t> </a:t>
            </a:r>
            <a:r>
              <a:rPr lang="en-US" sz="4400" dirty="0" err="1"/>
              <a:t>Λέρν</a:t>
            </a:r>
            <a:r>
              <a:rPr lang="en-US" sz="4400" dirty="0"/>
              <a:t>α απέχει 7 χλμ. από </a:t>
            </a:r>
            <a:r>
              <a:rPr lang="en-US" sz="4400" dirty="0" err="1"/>
              <a:t>το</a:t>
            </a:r>
            <a:r>
              <a:rPr lang="en-US" sz="4400" dirty="0"/>
              <a:t> </a:t>
            </a:r>
            <a:r>
              <a:rPr lang="en-US" sz="4400" dirty="0" err="1"/>
              <a:t>Άργος</a:t>
            </a:r>
            <a:r>
              <a:rPr lang="en-US" sz="4400" dirty="0"/>
              <a:t>. </a:t>
            </a:r>
            <a:r>
              <a:rPr lang="en-US" sz="4400" dirty="0" err="1"/>
              <a:t>Οι</a:t>
            </a:r>
            <a:r>
              <a:rPr lang="en-US" sz="4400" dirty="0"/>
              <a:t> </a:t>
            </a:r>
            <a:r>
              <a:rPr lang="en-US" sz="4400" dirty="0" err="1"/>
              <a:t>δύο</a:t>
            </a:r>
            <a:r>
              <a:rPr lang="en-US" sz="4400" dirty="0"/>
              <a:t> </a:t>
            </a:r>
            <a:r>
              <a:rPr lang="en-US" sz="4400" dirty="0" err="1"/>
              <a:t>μεγάλοι</a:t>
            </a:r>
            <a:r>
              <a:rPr lang="en-US" sz="4400" dirty="0"/>
              <a:t> </a:t>
            </a:r>
            <a:r>
              <a:rPr lang="en-US" sz="4400" dirty="0" err="1"/>
              <a:t>δήμοι</a:t>
            </a:r>
            <a:r>
              <a:rPr lang="en-US" sz="4400" dirty="0"/>
              <a:t>, </a:t>
            </a:r>
            <a:r>
              <a:rPr lang="en-US" sz="4400" dirty="0" err="1"/>
              <a:t>Αργολίδ</a:t>
            </a:r>
            <a:r>
              <a:rPr lang="en-US" sz="4400" dirty="0"/>
              <a:t>ας και Ναυπλίου, οι ανάγκες των οποίων ανέρχονται στα 1.200 κυβικά</a:t>
            </a:r>
            <a:r>
              <a:rPr lang="el-GR" sz="4400" dirty="0"/>
              <a:t>/</a:t>
            </a:r>
            <a:r>
              <a:rPr lang="en-US" sz="4400" dirty="0" err="1"/>
              <a:t>ώρ</a:t>
            </a:r>
            <a:r>
              <a:rPr lang="en-US" sz="4400" dirty="0"/>
              <a:t>α, υδροδοτούνται από τη λίμνη Λέρνη.</a:t>
            </a:r>
            <a:endParaRPr lang="el-GR" sz="4400" dirty="0"/>
          </a:p>
        </p:txBody>
      </p:sp>
    </p:spTree>
    <p:extLst>
      <p:ext uri="{BB962C8B-B14F-4D97-AF65-F5344CB8AC3E}">
        <p14:creationId xmlns:p14="http://schemas.microsoft.com/office/powerpoint/2010/main" val="664196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Οι</a:t>
            </a:r>
            <a:r>
              <a:rPr lang="en-US" dirty="0">
                <a:solidFill>
                  <a:srgbClr val="FFFF00"/>
                </a:solidFill>
                <a:effectLst/>
              </a:rPr>
              <a:t> α</a:t>
            </a:r>
            <a:r>
              <a:rPr lang="en-US" dirty="0" err="1">
                <a:solidFill>
                  <a:srgbClr val="FFFF00"/>
                </a:solidFill>
                <a:effectLst/>
              </a:rPr>
              <a:t>υξημένες</a:t>
            </a:r>
            <a:r>
              <a:rPr lang="en-US" dirty="0">
                <a:solidFill>
                  <a:srgbClr val="FFFF00"/>
                </a:solidFill>
                <a:effectLst/>
              </a:rPr>
              <a:t> α</a:t>
            </a:r>
            <a:r>
              <a:rPr lang="en-US" dirty="0" err="1">
                <a:solidFill>
                  <a:srgbClr val="FFFF00"/>
                </a:solidFill>
                <a:effectLst/>
              </a:rPr>
              <a:t>νάγκες</a:t>
            </a:r>
            <a:r>
              <a:rPr lang="en-US" dirty="0">
                <a:solidFill>
                  <a:srgbClr val="FFFF00"/>
                </a:solidFill>
                <a:effectLst/>
              </a:rPr>
              <a:t> </a:t>
            </a:r>
            <a:r>
              <a:rPr lang="en-US" dirty="0" err="1">
                <a:solidFill>
                  <a:srgbClr val="FFFF00"/>
                </a:solidFill>
                <a:effectLst/>
              </a:rPr>
              <a:t>γι</a:t>
            </a:r>
            <a:r>
              <a:rPr lang="en-US" dirty="0">
                <a:solidFill>
                  <a:srgbClr val="FFFF00"/>
                </a:solidFill>
                <a:effectLst/>
              </a:rPr>
              <a:t>α νερό σχετίζονται επίσης</a:t>
            </a:r>
            <a:r>
              <a:rPr lang="el-GR" dirty="0">
                <a:solidFill>
                  <a:srgbClr val="FFFF00"/>
                </a:solidFill>
                <a:effectLst/>
              </a:rPr>
              <a:t>,</a:t>
            </a:r>
          </a:p>
        </p:txBody>
      </p:sp>
      <p:sp>
        <p:nvSpPr>
          <p:cNvPr id="3" name="Θέση περιεχομένου 2"/>
          <p:cNvSpPr>
            <a:spLocks noGrp="1"/>
          </p:cNvSpPr>
          <p:nvPr>
            <p:ph idx="1"/>
          </p:nvPr>
        </p:nvSpPr>
        <p:spPr>
          <a:xfrm>
            <a:off x="107504" y="1981200"/>
            <a:ext cx="8928992" cy="4114800"/>
          </a:xfrm>
        </p:spPr>
        <p:txBody>
          <a:bodyPr/>
          <a:lstStyle/>
          <a:p>
            <a:pPr algn="ctr"/>
            <a:endParaRPr lang="el-GR" sz="4400" dirty="0"/>
          </a:p>
          <a:p>
            <a:pPr algn="ctr"/>
            <a:r>
              <a:rPr lang="en-US" sz="4400" dirty="0" err="1"/>
              <a:t>με</a:t>
            </a:r>
            <a:r>
              <a:rPr lang="en-US" sz="4400" dirty="0"/>
              <a:t> την ανεξέλεγκτη άρδευση και την αύξηση των τουριστικών μονάδων (στην Ερμιονίδα σχεδιάζεται η κατασκευή γηπέδου γκολφ!).</a:t>
            </a:r>
            <a:endParaRPr lang="el-GR" sz="4400" dirty="0"/>
          </a:p>
        </p:txBody>
      </p:sp>
    </p:spTree>
    <p:extLst>
      <p:ext uri="{BB962C8B-B14F-4D97-AF65-F5344CB8AC3E}">
        <p14:creationId xmlns:p14="http://schemas.microsoft.com/office/powerpoint/2010/main" val="680445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Λίμνη Λέρνη (Αργολίδα)</a:t>
            </a:r>
          </a:p>
        </p:txBody>
      </p:sp>
      <p:sp>
        <p:nvSpPr>
          <p:cNvPr id="3" name="Θέση περιεχομένου 2"/>
          <p:cNvSpPr>
            <a:spLocks noGrp="1"/>
          </p:cNvSpPr>
          <p:nvPr>
            <p:ph idx="1"/>
          </p:nvPr>
        </p:nvSpPr>
        <p:spPr/>
        <p:txBody>
          <a:bodyPr/>
          <a:lstStyle/>
          <a:p>
            <a:endParaRPr lang="el-GR"/>
          </a:p>
        </p:txBody>
      </p:sp>
      <p:sp>
        <p:nvSpPr>
          <p:cNvPr id="4" name="AutoShape 2" descr="Η λίμνη Λέρνη της Αργολίδας εκπέμπει “S.O.S.”»"/>
          <p:cNvSpPr>
            <a:spLocks noChangeAspect="1" noChangeArrowheads="1"/>
          </p:cNvSpPr>
          <p:nvPr/>
        </p:nvSpPr>
        <p:spPr bwMode="auto">
          <a:xfrm>
            <a:off x="155575" y="-769938"/>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5" name="Picture 3" descr="C:\Users\Maria\Downloads\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2060848"/>
            <a:ext cx="75608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90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098" name="Picture 2" descr="Πώς είναι σήμερα η περιοχή όπου ο Ηρακλής σκότωσε τη Λερναία Ύδρα. Στο ίδιο  σημείο ο Μακρυγιάννης σταμάτησε τον Ιμπραήμ - ΜΗΧΑΝΗ ΤΟΥ ΧΡΟΝ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92088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54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Από </a:t>
            </a:r>
            <a:r>
              <a:rPr lang="en-US" dirty="0" err="1">
                <a:solidFill>
                  <a:srgbClr val="FFFF00"/>
                </a:solidFill>
                <a:effectLst/>
              </a:rPr>
              <a:t>τη</a:t>
            </a:r>
            <a:r>
              <a:rPr lang="en-US" dirty="0">
                <a:solidFill>
                  <a:srgbClr val="FFFF00"/>
                </a:solidFill>
                <a:effectLst/>
              </a:rPr>
              <a:t> </a:t>
            </a:r>
            <a:r>
              <a:rPr lang="en-US" dirty="0" err="1">
                <a:solidFill>
                  <a:srgbClr val="FFFF00"/>
                </a:solidFill>
                <a:effectLst/>
              </a:rPr>
              <a:t>Λέρνη</a:t>
            </a:r>
            <a:r>
              <a:rPr lang="en-US" dirty="0">
                <a:solidFill>
                  <a:srgbClr val="FFFF00"/>
                </a:solidFill>
                <a:effectLst/>
              </a:rPr>
              <a:t> α</a:t>
            </a:r>
            <a:r>
              <a:rPr lang="en-US" dirty="0" err="1">
                <a:solidFill>
                  <a:srgbClr val="FFFF00"/>
                </a:solidFill>
                <a:effectLst/>
              </a:rPr>
              <a:t>ντλούν</a:t>
            </a:r>
            <a:r>
              <a:rPr lang="en-US" dirty="0">
                <a:solidFill>
                  <a:srgbClr val="FFFF00"/>
                </a:solidFill>
                <a:effectLst/>
              </a:rPr>
              <a:t> </a:t>
            </a:r>
            <a:r>
              <a:rPr lang="en-US" dirty="0" err="1">
                <a:solidFill>
                  <a:srgbClr val="FFFF00"/>
                </a:solidFill>
                <a:effectLst/>
              </a:rPr>
              <a:t>νερό</a:t>
            </a:r>
            <a:r>
              <a:rPr lang="en-US" dirty="0">
                <a:solidFill>
                  <a:srgbClr val="FFFF00"/>
                </a:solidFill>
                <a:effectLst/>
              </a:rPr>
              <a:t> και 30.000 </a:t>
            </a:r>
            <a:r>
              <a:rPr lang="en-US" dirty="0" err="1">
                <a:solidFill>
                  <a:srgbClr val="FFFF00"/>
                </a:solidFill>
                <a:effectLst/>
              </a:rPr>
              <a:t>γεωτρήσεις</a:t>
            </a:r>
            <a:r>
              <a:rPr lang="en-US" dirty="0">
                <a:solidFill>
                  <a:srgbClr val="FFFF00"/>
                </a:solidFill>
                <a:effectLst/>
              </a:rPr>
              <a:t>,</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π</a:t>
            </a:r>
            <a:r>
              <a:rPr lang="en-US" sz="4400" dirty="0" err="1"/>
              <a:t>ου</a:t>
            </a:r>
            <a:r>
              <a:rPr lang="en-US" sz="4400" dirty="0"/>
              <a:t> </a:t>
            </a:r>
            <a:r>
              <a:rPr lang="en-US" sz="4400" dirty="0" err="1"/>
              <a:t>εμφ</a:t>
            </a:r>
            <a:r>
              <a:rPr lang="en-US" sz="4400" dirty="0"/>
              <a:t>ανίζουν υψηλές συγκεντρώσεις νιτρικών, λόγω πτώσης του υδροφόρου ορίζοντα.</a:t>
            </a:r>
            <a:endParaRPr lang="el-GR" sz="4400" dirty="0"/>
          </a:p>
        </p:txBody>
      </p:sp>
    </p:spTree>
    <p:extLst>
      <p:ext uri="{BB962C8B-B14F-4D97-AF65-F5344CB8AC3E}">
        <p14:creationId xmlns:p14="http://schemas.microsoft.com/office/powerpoint/2010/main" val="1596685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srgbClr val="FFFF00"/>
                </a:solidFill>
                <a:effectLst/>
              </a:rPr>
              <a:t>Έτσι</a:t>
            </a:r>
            <a:r>
              <a:rPr lang="en-US" dirty="0">
                <a:solidFill>
                  <a:srgbClr val="FFFF00"/>
                </a:solidFill>
                <a:effectLst/>
              </a:rPr>
              <a:t>, </a:t>
            </a:r>
            <a:r>
              <a:rPr lang="en-US" dirty="0" err="1">
                <a:solidFill>
                  <a:srgbClr val="FFFF00"/>
                </a:solidFill>
                <a:effectLst/>
              </a:rPr>
              <a:t>το</a:t>
            </a:r>
            <a:r>
              <a:rPr lang="en-US" dirty="0">
                <a:solidFill>
                  <a:srgbClr val="FFFF00"/>
                </a:solidFill>
                <a:effectLst/>
              </a:rPr>
              <a:t> </a:t>
            </a:r>
            <a:r>
              <a:rPr lang="en-US" dirty="0" err="1">
                <a:solidFill>
                  <a:srgbClr val="FFFF00"/>
                </a:solidFill>
                <a:effectLst/>
              </a:rPr>
              <a:t>νερό</a:t>
            </a:r>
            <a:r>
              <a:rPr lang="en-US" dirty="0">
                <a:solidFill>
                  <a:srgbClr val="FFFF00"/>
                </a:solidFill>
                <a:effectLst/>
              </a:rPr>
              <a:t> </a:t>
            </a:r>
            <a:r>
              <a:rPr lang="en-US" dirty="0" err="1">
                <a:solidFill>
                  <a:srgbClr val="FFFF00"/>
                </a:solidFill>
                <a:effectLst/>
              </a:rPr>
              <a:t>των</a:t>
            </a:r>
            <a:r>
              <a:rPr lang="en-US" dirty="0">
                <a:solidFill>
                  <a:srgbClr val="FFFF00"/>
                </a:solidFill>
                <a:effectLst/>
              </a:rPr>
              <a:t> </a:t>
            </a:r>
            <a:r>
              <a:rPr lang="en-US" dirty="0" err="1">
                <a:solidFill>
                  <a:srgbClr val="FFFF00"/>
                </a:solidFill>
                <a:effectLst/>
              </a:rPr>
              <a:t>γεωτρήσεων</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εμ</a:t>
            </a:r>
            <a:r>
              <a:rPr lang="en-US" sz="4400" dirty="0"/>
              <a:t>πλουτίζεται με αυτό της λίμνης, ώστε να βελτιωθούν οι ποιοτικοί δείκτες του.</a:t>
            </a:r>
            <a:endParaRPr lang="el-GR" sz="4400" dirty="0"/>
          </a:p>
        </p:txBody>
      </p:sp>
    </p:spTree>
    <p:extLst>
      <p:ext uri="{BB962C8B-B14F-4D97-AF65-F5344CB8AC3E}">
        <p14:creationId xmlns:p14="http://schemas.microsoft.com/office/powerpoint/2010/main" val="783521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Επ</a:t>
            </a:r>
            <a:r>
              <a:rPr lang="en-US" dirty="0" err="1">
                <a:solidFill>
                  <a:srgbClr val="FFFF00"/>
                </a:solidFill>
                <a:effectLst/>
              </a:rPr>
              <a:t>ειδή</a:t>
            </a:r>
            <a:r>
              <a:rPr lang="en-US" dirty="0">
                <a:solidFill>
                  <a:srgbClr val="FFFF00"/>
                </a:solidFill>
                <a:effectLst/>
              </a:rPr>
              <a:t> η π</a:t>
            </a:r>
            <a:r>
              <a:rPr lang="en-US" dirty="0" err="1">
                <a:solidFill>
                  <a:srgbClr val="FFFF00"/>
                </a:solidFill>
                <a:effectLst/>
              </a:rPr>
              <a:t>ηγή</a:t>
            </a:r>
            <a:r>
              <a:rPr lang="en-US" dirty="0">
                <a:solidFill>
                  <a:srgbClr val="FFFF00"/>
                </a:solidFill>
                <a:effectLst/>
              </a:rPr>
              <a:t> </a:t>
            </a:r>
            <a:r>
              <a:rPr lang="en-US" dirty="0" err="1">
                <a:solidFill>
                  <a:srgbClr val="FFFF00"/>
                </a:solidFill>
                <a:effectLst/>
              </a:rPr>
              <a:t>Λέρνη</a:t>
            </a:r>
            <a:r>
              <a:rPr lang="en-US" dirty="0">
                <a:solidFill>
                  <a:srgbClr val="FFFF00"/>
                </a:solidFill>
                <a:effectLst/>
              </a:rPr>
              <a:t> β</a:t>
            </a:r>
            <a:r>
              <a:rPr lang="en-US" dirty="0" err="1">
                <a:solidFill>
                  <a:srgbClr val="FFFF00"/>
                </a:solidFill>
                <a:effectLst/>
              </a:rPr>
              <a:t>ρίσκετ</a:t>
            </a:r>
            <a:r>
              <a:rPr lang="en-US" dirty="0">
                <a:solidFill>
                  <a:srgbClr val="FFFF00"/>
                </a:solidFill>
                <a:effectLst/>
              </a:rPr>
              <a:t>αι λίγο υψηλότερα</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3600" dirty="0"/>
          </a:p>
          <a:p>
            <a:pPr algn="ctr"/>
            <a:r>
              <a:rPr lang="en-US" sz="4400" dirty="0"/>
              <a:t>από την επιφάνεια της θάλασσας, κάθε φορά που η στάθμη της κατεβαίνει, </a:t>
            </a:r>
            <a:endParaRPr lang="el-GR" sz="4400" dirty="0"/>
          </a:p>
        </p:txBody>
      </p:sp>
    </p:spTree>
    <p:extLst>
      <p:ext uri="{BB962C8B-B14F-4D97-AF65-F5344CB8AC3E}">
        <p14:creationId xmlns:p14="http://schemas.microsoft.com/office/powerpoint/2010/main" val="37945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rPr>
              <a:t>παρα</a:t>
            </a:r>
            <a:r>
              <a:rPr lang="en-US" dirty="0" err="1">
                <a:solidFill>
                  <a:srgbClr val="FFFF00"/>
                </a:solidFill>
              </a:rPr>
              <a:t>τηρείτ</a:t>
            </a:r>
            <a:r>
              <a:rPr lang="en-US" dirty="0">
                <a:solidFill>
                  <a:srgbClr val="FFFF00"/>
                </a:solidFill>
              </a:rPr>
              <a:t>αι</a:t>
            </a:r>
            <a:endParaRPr lang="el-GR" dirty="0">
              <a:solidFill>
                <a:srgbClr val="FFFF00"/>
              </a:solidFill>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a:t>α</a:t>
            </a:r>
            <a:r>
              <a:rPr lang="en-US" sz="4400" dirty="0" err="1"/>
              <a:t>ντίστροφη</a:t>
            </a:r>
            <a:r>
              <a:rPr lang="en-US" sz="4400" dirty="0"/>
              <a:t> εισροή θαλασσινού νερού και το νερό της λίμνης γίνεται υφάλμυρο</a:t>
            </a:r>
            <a:r>
              <a:rPr lang="el-GR" sz="4400" dirty="0"/>
              <a:t>.</a:t>
            </a:r>
          </a:p>
          <a:p>
            <a:endParaRPr lang="el-GR" dirty="0"/>
          </a:p>
        </p:txBody>
      </p:sp>
    </p:spTree>
    <p:extLst>
      <p:ext uri="{BB962C8B-B14F-4D97-AF65-F5344CB8AC3E}">
        <p14:creationId xmlns:p14="http://schemas.microsoft.com/office/powerpoint/2010/main" val="516153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122" name="Picture 2" descr="Η λίμνη της Λέρνης | 2ο ΔΗΜΟΤΙΚΟ ΣΧΟΛΕΙΟ ΝΑΥΠΛΙ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92088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14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09600"/>
            <a:ext cx="8928992" cy="1143000"/>
          </a:xfrm>
        </p:spPr>
        <p:txBody>
          <a:bodyPr/>
          <a:lstStyle/>
          <a:p>
            <a:r>
              <a:rPr lang="en-US" dirty="0" err="1">
                <a:solidFill>
                  <a:srgbClr val="FFFF00"/>
                </a:solidFill>
                <a:effectLst/>
              </a:rPr>
              <a:t>Υδρο</a:t>
            </a:r>
            <a:r>
              <a:rPr lang="en-US" dirty="0">
                <a:solidFill>
                  <a:srgbClr val="FFFF00"/>
                </a:solidFill>
                <a:effectLst/>
              </a:rPr>
              <a:t>βιολόγοι και άλλοι ειδικοί χαρακτηρίζουν την υπεράντληση</a:t>
            </a:r>
            <a:endParaRPr lang="el-GR" dirty="0">
              <a:solidFill>
                <a:srgbClr val="FFFF00"/>
              </a:solidFill>
              <a:effectLst/>
            </a:endParaRPr>
          </a:p>
        </p:txBody>
      </p:sp>
      <p:sp>
        <p:nvSpPr>
          <p:cNvPr id="3" name="Θέση περιεχομένου 2"/>
          <p:cNvSpPr>
            <a:spLocks noGrp="1"/>
          </p:cNvSpPr>
          <p:nvPr>
            <p:ph idx="1"/>
          </p:nvPr>
        </p:nvSpPr>
        <p:spPr>
          <a:xfrm>
            <a:off x="107504" y="1981200"/>
            <a:ext cx="8928992" cy="4114800"/>
          </a:xfrm>
        </p:spPr>
        <p:txBody>
          <a:bodyPr/>
          <a:lstStyle/>
          <a:p>
            <a:pPr algn="ctr"/>
            <a:endParaRPr lang="el-GR" sz="4400" dirty="0"/>
          </a:p>
          <a:p>
            <a:pPr algn="ctr"/>
            <a:r>
              <a:rPr lang="en-US" sz="4400" dirty="0"/>
              <a:t>και τη σημερινή αδιαφορία απέναντι στη σπατάλη των νερών ως «ανεξόφλητο γραμμάτιο στις επόμενες γενιές».</a:t>
            </a:r>
            <a:endParaRPr lang="el-GR" sz="4400" dirty="0"/>
          </a:p>
        </p:txBody>
      </p:sp>
    </p:spTree>
    <p:extLst>
      <p:ext uri="{BB962C8B-B14F-4D97-AF65-F5344CB8AC3E}">
        <p14:creationId xmlns:p14="http://schemas.microsoft.com/office/powerpoint/2010/main" val="41801239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Λίμνη Λέρνη</a:t>
            </a:r>
          </a:p>
        </p:txBody>
      </p:sp>
      <p:sp>
        <p:nvSpPr>
          <p:cNvPr id="3" name="Θέση περιεχομένου 2"/>
          <p:cNvSpPr>
            <a:spLocks noGrp="1"/>
          </p:cNvSpPr>
          <p:nvPr>
            <p:ph idx="1"/>
          </p:nvPr>
        </p:nvSpPr>
        <p:spPr/>
        <p:txBody>
          <a:bodyPr/>
          <a:lstStyle/>
          <a:p>
            <a:endParaRPr lang="el-GR"/>
          </a:p>
        </p:txBody>
      </p:sp>
      <p:pic>
        <p:nvPicPr>
          <p:cNvPr id="6146" name="Picture 2" descr="Ηρακλής &amp; Λερναία Ύδρα - Μονογονείς | Κύπρος - Ελλάδα | Monogon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632848" cy="406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20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56738A-89A7-AE96-51F6-A37C7463E8A7}"/>
              </a:ext>
            </a:extLst>
          </p:cNvPr>
          <p:cNvSpPr>
            <a:spLocks noGrp="1"/>
          </p:cNvSpPr>
          <p:nvPr>
            <p:ph type="title"/>
          </p:nvPr>
        </p:nvSpPr>
        <p:spPr/>
        <p:txBody>
          <a:bodyPr/>
          <a:lstStyle/>
          <a:p>
            <a:r>
              <a:rPr lang="el-GR" dirty="0"/>
              <a:t>Λίμνη Κάρλα</a:t>
            </a:r>
          </a:p>
        </p:txBody>
      </p:sp>
      <p:sp>
        <p:nvSpPr>
          <p:cNvPr id="3" name="Θέση περιεχομένου 2">
            <a:extLst>
              <a:ext uri="{FF2B5EF4-FFF2-40B4-BE49-F238E27FC236}">
                <a16:creationId xmlns:a16="http://schemas.microsoft.com/office/drawing/2014/main" id="{DE227C89-DC95-CA92-B0E6-07A7B2741AE1}"/>
              </a:ext>
            </a:extLst>
          </p:cNvPr>
          <p:cNvSpPr>
            <a:spLocks noGrp="1"/>
          </p:cNvSpPr>
          <p:nvPr>
            <p:ph idx="1"/>
          </p:nvPr>
        </p:nvSpPr>
        <p:spPr>
          <a:xfrm>
            <a:off x="0" y="1981200"/>
            <a:ext cx="9144000" cy="4114800"/>
          </a:xfrm>
        </p:spPr>
        <p:txBody>
          <a:bodyPr/>
          <a:lstStyle/>
          <a:p>
            <a:pPr algn="ctr"/>
            <a:endParaRPr lang="el-GR" b="0" i="0" dirty="0">
              <a:effectLst/>
            </a:endParaRPr>
          </a:p>
          <a:p>
            <a:pPr algn="ctr"/>
            <a:r>
              <a:rPr lang="el-GR" b="0" i="0" dirty="0">
                <a:effectLst/>
              </a:rPr>
              <a:t>Μολυσμένο νερό με υπολείμματα από φυτοφάρμακα στην νεοσύστατη λίμνη Κάρλα, ήταν η αιτία να χάσουν τη ζωή τους 12 αγελάδες από κτηνοτροφικές μονάδες της περιοχής! Οι κτηνοτρόφοι της περιοχής βρίσκονται σε απόγνωση καθώς τα βοσκοτόπια τους έχουν πλημμυρίσει.</a:t>
            </a:r>
            <a:endParaRPr lang="el-GR" dirty="0"/>
          </a:p>
        </p:txBody>
      </p:sp>
    </p:spTree>
    <p:extLst>
      <p:ext uri="{BB962C8B-B14F-4D97-AF65-F5344CB8AC3E}">
        <p14:creationId xmlns:p14="http://schemas.microsoft.com/office/powerpoint/2010/main" val="3383953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1A1AE-DBA0-82D1-3CC7-92304E0F23CA}"/>
              </a:ext>
            </a:extLst>
          </p:cNvPr>
          <p:cNvSpPr>
            <a:spLocks noGrp="1"/>
          </p:cNvSpPr>
          <p:nvPr>
            <p:ph type="title"/>
          </p:nvPr>
        </p:nvSpPr>
        <p:spPr/>
        <p:txBody>
          <a:bodyPr/>
          <a:lstStyle/>
          <a:p>
            <a:r>
              <a:rPr lang="el-GR" sz="4400" b="0" i="0" dirty="0">
                <a:effectLst/>
              </a:rPr>
              <a:t>Τα άτυχα  ζώα που βρέθηκαν νεκρά</a:t>
            </a:r>
            <a:endParaRPr lang="el-GR" dirty="0"/>
          </a:p>
        </p:txBody>
      </p:sp>
      <p:sp>
        <p:nvSpPr>
          <p:cNvPr id="3" name="Θέση περιεχομένου 2">
            <a:extLst>
              <a:ext uri="{FF2B5EF4-FFF2-40B4-BE49-F238E27FC236}">
                <a16:creationId xmlns:a16="http://schemas.microsoft.com/office/drawing/2014/main" id="{7FD78A11-7E2F-D166-D258-5CA693192F88}"/>
              </a:ext>
            </a:extLst>
          </p:cNvPr>
          <p:cNvSpPr>
            <a:spLocks noGrp="1"/>
          </p:cNvSpPr>
          <p:nvPr>
            <p:ph idx="1"/>
          </p:nvPr>
        </p:nvSpPr>
        <p:spPr/>
        <p:txBody>
          <a:bodyPr/>
          <a:lstStyle/>
          <a:p>
            <a:pPr algn="ctr"/>
            <a:endParaRPr lang="el-GR" sz="3600" b="0" i="0" dirty="0">
              <a:effectLst/>
            </a:endParaRPr>
          </a:p>
          <a:p>
            <a:pPr algn="ctr"/>
            <a:r>
              <a:rPr lang="el-GR" sz="3600" b="0" i="0" dirty="0">
                <a:effectLst/>
              </a:rPr>
              <a:t>στις παραλίμνιες περιοχές, ήταν όλα νεαρά, υγιή και εύρωστα, πράγμα που απέκλειε την πιθανότητα να πέθαναν από άλλη αιτία εκτός της δηλητηρίασης…</a:t>
            </a:r>
            <a:endParaRPr lang="el-GR" sz="3600" dirty="0"/>
          </a:p>
        </p:txBody>
      </p:sp>
    </p:spTree>
    <p:extLst>
      <p:ext uri="{BB962C8B-B14F-4D97-AF65-F5344CB8AC3E}">
        <p14:creationId xmlns:p14="http://schemas.microsoft.com/office/powerpoint/2010/main" val="1827514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52F0E7-C7D4-9C20-6B53-253EAA1CA8A4}"/>
              </a:ext>
            </a:extLst>
          </p:cNvPr>
          <p:cNvSpPr>
            <a:spLocks noGrp="1"/>
          </p:cNvSpPr>
          <p:nvPr>
            <p:ph type="title"/>
          </p:nvPr>
        </p:nvSpPr>
        <p:spPr/>
        <p:txBody>
          <a:bodyPr/>
          <a:lstStyle/>
          <a:p>
            <a:r>
              <a:rPr lang="el-GR" dirty="0"/>
              <a:t>Μετά από επιτόπια επίσκεψη διαπιστώθηκε </a:t>
            </a:r>
          </a:p>
        </p:txBody>
      </p:sp>
      <p:sp>
        <p:nvSpPr>
          <p:cNvPr id="3" name="Θέση περιεχομένου 2">
            <a:extLst>
              <a:ext uri="{FF2B5EF4-FFF2-40B4-BE49-F238E27FC236}">
                <a16:creationId xmlns:a16="http://schemas.microsoft.com/office/drawing/2014/main" id="{094C44D6-06BD-99B8-B9A4-32524EE91B7A}"/>
              </a:ext>
            </a:extLst>
          </p:cNvPr>
          <p:cNvSpPr>
            <a:spLocks noGrp="1"/>
          </p:cNvSpPr>
          <p:nvPr>
            <p:ph idx="1"/>
          </p:nvPr>
        </p:nvSpPr>
        <p:spPr/>
        <p:txBody>
          <a:bodyPr/>
          <a:lstStyle/>
          <a:p>
            <a:pPr algn="ctr"/>
            <a:endParaRPr lang="el-GR" b="0" i="0" dirty="0">
              <a:effectLst/>
              <a:latin typeface="Times New Roman" panose="02020603050405020304" pitchFamily="18" charset="0"/>
              <a:cs typeface="Times New Roman" panose="02020603050405020304" pitchFamily="18" charset="0"/>
            </a:endParaRPr>
          </a:p>
          <a:p>
            <a:pPr algn="ctr"/>
            <a:r>
              <a:rPr lang="el-GR" sz="3600" b="0" i="0" dirty="0">
                <a:effectLst/>
                <a:latin typeface="Times New Roman" panose="02020603050405020304" pitchFamily="18" charset="0"/>
                <a:cs typeface="Times New Roman" panose="02020603050405020304" pitchFamily="18" charset="0"/>
              </a:rPr>
              <a:t>η ύπαρξη νεκρών και </a:t>
            </a:r>
            <a:r>
              <a:rPr lang="el-GR" sz="3600" b="0" i="0" dirty="0" err="1">
                <a:effectLst/>
                <a:latin typeface="Times New Roman" panose="02020603050405020304" pitchFamily="18" charset="0"/>
                <a:cs typeface="Times New Roman" panose="02020603050405020304" pitchFamily="18" charset="0"/>
              </a:rPr>
              <a:t>ημιθανόντων</a:t>
            </a:r>
            <a:r>
              <a:rPr lang="el-GR" sz="3600" b="0" i="0" dirty="0">
                <a:effectLst/>
                <a:latin typeface="Times New Roman" panose="02020603050405020304" pitchFamily="18" charset="0"/>
                <a:cs typeface="Times New Roman" panose="02020603050405020304" pitchFamily="18" charset="0"/>
              </a:rPr>
              <a:t> πουλιών κυρίως, </a:t>
            </a:r>
            <a:r>
              <a:rPr lang="el-GR" sz="3600" b="0" i="0" dirty="0" err="1">
                <a:effectLst/>
                <a:latin typeface="Times New Roman" panose="02020603050405020304" pitchFamily="18" charset="0"/>
                <a:cs typeface="Times New Roman" panose="02020603050405020304" pitchFamily="18" charset="0"/>
              </a:rPr>
              <a:t>αργυροπελεκάνων</a:t>
            </a:r>
            <a:r>
              <a:rPr lang="el-GR" sz="3600" b="0" i="0" dirty="0">
                <a:effectLst/>
                <a:latin typeface="Times New Roman" panose="02020603050405020304" pitchFamily="18" charset="0"/>
                <a:cs typeface="Times New Roman" panose="02020603050405020304" pitchFamily="18" charset="0"/>
              </a:rPr>
              <a:t> και </a:t>
            </a:r>
            <a:r>
              <a:rPr lang="el-GR" sz="3600" b="0" i="0" dirty="0" err="1">
                <a:effectLst/>
                <a:latin typeface="Times New Roman" panose="02020603050405020304" pitchFamily="18" charset="0"/>
                <a:cs typeface="Times New Roman" panose="02020603050405020304" pitchFamily="18" charset="0"/>
              </a:rPr>
              <a:t>ροδοπελεκάνων</a:t>
            </a:r>
            <a:r>
              <a:rPr lang="el-GR" sz="3600" b="0" i="0" dirty="0">
                <a:effectLst/>
                <a:latin typeface="Times New Roman" panose="02020603050405020304" pitchFamily="18" charset="0"/>
                <a:cs typeface="Times New Roman" panose="02020603050405020304" pitchFamily="18" charset="0"/>
              </a:rPr>
              <a:t>– σε παρόχθιες περιοχές της Λίμνης Κάρλας. </a:t>
            </a:r>
            <a:endParaRPr lang="el-GR" sz="3600" dirty="0"/>
          </a:p>
        </p:txBody>
      </p:sp>
    </p:spTree>
    <p:extLst>
      <p:ext uri="{BB962C8B-B14F-4D97-AF65-F5344CB8AC3E}">
        <p14:creationId xmlns:p14="http://schemas.microsoft.com/office/powerpoint/2010/main" val="1387608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EB594-C341-18A9-BE3E-89D0213AF2AC}"/>
              </a:ext>
            </a:extLst>
          </p:cNvPr>
          <p:cNvSpPr>
            <a:spLocks noGrp="1"/>
          </p:cNvSpPr>
          <p:nvPr>
            <p:ph type="title"/>
          </p:nvPr>
        </p:nvSpPr>
        <p:spPr>
          <a:xfrm>
            <a:off x="107504" y="609600"/>
            <a:ext cx="8928992" cy="1143000"/>
          </a:xfrm>
        </p:spPr>
        <p:txBody>
          <a:bodyPr/>
          <a:lstStyle/>
          <a:p>
            <a:r>
              <a:rPr lang="el-GR" b="0" i="0" dirty="0">
                <a:effectLst/>
                <a:cs typeface="Times New Roman" panose="02020603050405020304" pitchFamily="18" charset="0"/>
              </a:rPr>
              <a:t>Έγινε άμεση συλλογή δειγμάτων από αυτά τα πουλιά</a:t>
            </a:r>
            <a:endParaRPr lang="el-GR" dirty="0"/>
          </a:p>
        </p:txBody>
      </p:sp>
      <p:sp>
        <p:nvSpPr>
          <p:cNvPr id="3" name="Θέση περιεχομένου 2">
            <a:extLst>
              <a:ext uri="{FF2B5EF4-FFF2-40B4-BE49-F238E27FC236}">
                <a16:creationId xmlns:a16="http://schemas.microsoft.com/office/drawing/2014/main" id="{2851BF03-4D34-B58A-A529-104696A87946}"/>
              </a:ext>
            </a:extLst>
          </p:cNvPr>
          <p:cNvSpPr>
            <a:spLocks noGrp="1"/>
          </p:cNvSpPr>
          <p:nvPr>
            <p:ph idx="1"/>
          </p:nvPr>
        </p:nvSpPr>
        <p:spPr/>
        <p:txBody>
          <a:bodyPr/>
          <a:lstStyle/>
          <a:p>
            <a:pPr algn="ctr"/>
            <a:endParaRPr lang="el-GR" b="0" i="0" dirty="0">
              <a:effectLst/>
              <a:cs typeface="Times New Roman" panose="02020603050405020304" pitchFamily="18" charset="0"/>
            </a:endParaRPr>
          </a:p>
          <a:p>
            <a:pPr algn="ctr"/>
            <a:r>
              <a:rPr lang="el-GR" b="0" i="0" dirty="0">
                <a:effectLst/>
                <a:cs typeface="Times New Roman" panose="02020603050405020304" pitchFamily="18" charset="0"/>
              </a:rPr>
              <a:t>στα οποία έγιναν αναλύσεις προσδιορισμού των συγκεντρώσεων τριών εκ των κυριότερων </a:t>
            </a:r>
            <a:r>
              <a:rPr lang="el-GR" b="0" i="0" dirty="0" err="1">
                <a:effectLst/>
                <a:cs typeface="Times New Roman" panose="02020603050405020304" pitchFamily="18" charset="0"/>
              </a:rPr>
              <a:t>κυανοβακτηριακών</a:t>
            </a:r>
            <a:r>
              <a:rPr lang="el-GR" b="0" i="0" dirty="0">
                <a:effectLst/>
                <a:cs typeface="Times New Roman" panose="02020603050405020304" pitchFamily="18" charset="0"/>
              </a:rPr>
              <a:t> τοξινών σε διαφορετικούς ιστούς των </a:t>
            </a:r>
            <a:r>
              <a:rPr lang="el-GR" b="0" i="0" dirty="0" err="1">
                <a:effectLst/>
                <a:cs typeface="Times New Roman" panose="02020603050405020304" pitchFamily="18" charset="0"/>
              </a:rPr>
              <a:t>συλλεχθέντων</a:t>
            </a:r>
            <a:r>
              <a:rPr lang="el-GR" b="0" i="0" dirty="0">
                <a:effectLst/>
                <a:cs typeface="Times New Roman" panose="02020603050405020304" pitchFamily="18" charset="0"/>
              </a:rPr>
              <a:t> πουλιών.</a:t>
            </a:r>
            <a:endParaRPr lang="el-GR" dirty="0"/>
          </a:p>
        </p:txBody>
      </p:sp>
    </p:spTree>
    <p:extLst>
      <p:ext uri="{BB962C8B-B14F-4D97-AF65-F5344CB8AC3E}">
        <p14:creationId xmlns:p14="http://schemas.microsoft.com/office/powerpoint/2010/main" val="2743915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9A26BC-E218-D727-D53B-B9FAFC2A32C3}"/>
              </a:ext>
            </a:extLst>
          </p:cNvPr>
          <p:cNvSpPr>
            <a:spLocks noGrp="1"/>
          </p:cNvSpPr>
          <p:nvPr>
            <p:ph type="title"/>
          </p:nvPr>
        </p:nvSpPr>
        <p:spPr>
          <a:xfrm>
            <a:off x="0" y="609600"/>
            <a:ext cx="9108504" cy="1143000"/>
          </a:xfrm>
        </p:spPr>
        <p:txBody>
          <a:bodyPr/>
          <a:lstStyle/>
          <a:p>
            <a:r>
              <a:rPr lang="el-GR" sz="4400" b="0" i="0" dirty="0">
                <a:effectLst/>
                <a:latin typeface="Times New Roman" panose="02020603050405020304" pitchFamily="18" charset="0"/>
                <a:cs typeface="Times New Roman" panose="02020603050405020304" pitchFamily="18" charset="0"/>
              </a:rPr>
              <a:t>Οι αναλύσεις των ίδιων </a:t>
            </a:r>
            <a:r>
              <a:rPr lang="el-GR" sz="4400" b="0" i="0" dirty="0" err="1">
                <a:effectLst/>
                <a:latin typeface="Times New Roman" panose="02020603050405020304" pitchFamily="18" charset="0"/>
                <a:cs typeface="Times New Roman" panose="02020603050405020304" pitchFamily="18" charset="0"/>
              </a:rPr>
              <a:t>κυανοβακτηριακών</a:t>
            </a:r>
            <a:r>
              <a:rPr lang="el-GR" sz="4400" b="0" i="0" dirty="0">
                <a:effectLst/>
                <a:latin typeface="Times New Roman" panose="02020603050405020304" pitchFamily="18" charset="0"/>
                <a:cs typeface="Times New Roman" panose="02020603050405020304" pitchFamily="18" charset="0"/>
              </a:rPr>
              <a:t> τοξινών στο νερό</a:t>
            </a:r>
            <a:endParaRPr lang="el-GR" dirty="0"/>
          </a:p>
        </p:txBody>
      </p:sp>
      <p:sp>
        <p:nvSpPr>
          <p:cNvPr id="3" name="Θέση περιεχομένου 2">
            <a:extLst>
              <a:ext uri="{FF2B5EF4-FFF2-40B4-BE49-F238E27FC236}">
                <a16:creationId xmlns:a16="http://schemas.microsoft.com/office/drawing/2014/main" id="{E9B1C8D8-16A5-1B30-724A-597B997A795C}"/>
              </a:ext>
            </a:extLst>
          </p:cNvPr>
          <p:cNvSpPr>
            <a:spLocks noGrp="1"/>
          </p:cNvSpPr>
          <p:nvPr>
            <p:ph idx="1"/>
          </p:nvPr>
        </p:nvSpPr>
        <p:spPr/>
        <p:txBody>
          <a:bodyPr/>
          <a:lstStyle/>
          <a:p>
            <a:pPr algn="ctr"/>
            <a:endParaRPr lang="el-GR" sz="3600" b="0" i="0" dirty="0">
              <a:effectLst/>
              <a:latin typeface="Times New Roman" panose="02020603050405020304" pitchFamily="18" charset="0"/>
              <a:cs typeface="Times New Roman" panose="02020603050405020304" pitchFamily="18" charset="0"/>
            </a:endParaRPr>
          </a:p>
          <a:p>
            <a:pPr algn="ctr"/>
            <a:r>
              <a:rPr lang="el-GR" sz="3600" b="0" i="0" dirty="0">
                <a:effectLst/>
                <a:latin typeface="Times New Roman" panose="02020603050405020304" pitchFamily="18" charset="0"/>
                <a:cs typeface="Times New Roman" panose="02020603050405020304" pitchFamily="18" charset="0"/>
              </a:rPr>
              <a:t>έδειξαν ότι το ελάχιστο νερό που έχει απομείνει στη «Λίμνη» Κάρλα και αυτό το καλοκαίρι, έχει επίσης υψηλές συγκεντρώσεις αυτών των τοξινών.</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08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5C610-2155-338A-330A-E1B34D8FA950}"/>
              </a:ext>
            </a:extLst>
          </p:cNvPr>
          <p:cNvSpPr>
            <a:spLocks noGrp="1"/>
          </p:cNvSpPr>
          <p:nvPr>
            <p:ph type="title"/>
          </p:nvPr>
        </p:nvSpPr>
        <p:spPr/>
        <p:txBody>
          <a:bodyPr/>
          <a:lstStyle/>
          <a:p>
            <a:r>
              <a:rPr lang="el-GR" b="0" i="0" dirty="0">
                <a:effectLst/>
                <a:latin typeface="Times New Roman" panose="02020603050405020304" pitchFamily="18" charset="0"/>
                <a:cs typeface="Times New Roman" panose="02020603050405020304" pitchFamily="18" charset="0"/>
              </a:rPr>
              <a:t>Από ομάδα εργασίας</a:t>
            </a:r>
            <a:endParaRPr lang="el-GR" dirty="0"/>
          </a:p>
        </p:txBody>
      </p:sp>
      <p:sp>
        <p:nvSpPr>
          <p:cNvPr id="3" name="Θέση περιεχομένου 2">
            <a:extLst>
              <a:ext uri="{FF2B5EF4-FFF2-40B4-BE49-F238E27FC236}">
                <a16:creationId xmlns:a16="http://schemas.microsoft.com/office/drawing/2014/main" id="{1AD46BEB-A508-5440-8F57-8DD03989DB9A}"/>
              </a:ext>
            </a:extLst>
          </p:cNvPr>
          <p:cNvSpPr>
            <a:spLocks noGrp="1"/>
          </p:cNvSpPr>
          <p:nvPr>
            <p:ph idx="1"/>
          </p:nvPr>
        </p:nvSpPr>
        <p:spPr/>
        <p:txBody>
          <a:bodyPr/>
          <a:lstStyle/>
          <a:p>
            <a:pPr algn="ctr"/>
            <a:endParaRPr lang="el-GR" b="0" i="0" dirty="0">
              <a:effectLst/>
              <a:latin typeface="Times New Roman" panose="02020603050405020304" pitchFamily="18" charset="0"/>
              <a:cs typeface="Times New Roman" panose="02020603050405020304" pitchFamily="18" charset="0"/>
            </a:endParaRPr>
          </a:p>
          <a:p>
            <a:pPr algn="ctr"/>
            <a:r>
              <a:rPr lang="el-GR" b="0" i="0" dirty="0">
                <a:effectLst/>
                <a:latin typeface="Times New Roman" panose="02020603050405020304" pitchFamily="18" charset="0"/>
                <a:cs typeface="Times New Roman" panose="02020603050405020304" pitchFamily="18" charset="0"/>
              </a:rPr>
              <a:t>του προσωπικού του Φορέα  διαχείρισης διαπιστώθηκε η ύπαρξη  οκτώ  νεκρών </a:t>
            </a:r>
            <a:r>
              <a:rPr lang="el-GR" b="0" i="0" dirty="0" err="1">
                <a:effectLst/>
                <a:latin typeface="Times New Roman" panose="02020603050405020304" pitchFamily="18" charset="0"/>
                <a:cs typeface="Times New Roman" panose="02020603050405020304" pitchFamily="18" charset="0"/>
              </a:rPr>
              <a:t>αργυροπελεκάνων</a:t>
            </a:r>
            <a:r>
              <a:rPr lang="el-GR" b="0" i="0" dirty="0">
                <a:effectLst/>
                <a:latin typeface="Times New Roman" panose="02020603050405020304" pitchFamily="18" charset="0"/>
                <a:cs typeface="Times New Roman" panose="02020603050405020304" pitchFamily="18" charset="0"/>
              </a:rPr>
              <a:t>, ενός νεκρού </a:t>
            </a:r>
            <a:r>
              <a:rPr lang="el-GR" b="0" i="0" dirty="0" err="1">
                <a:effectLst/>
                <a:latin typeface="Times New Roman" panose="02020603050405020304" pitchFamily="18" charset="0"/>
                <a:cs typeface="Times New Roman" panose="02020603050405020304" pitchFamily="18" charset="0"/>
              </a:rPr>
              <a:t>ροδοπελεκάνου</a:t>
            </a:r>
            <a:r>
              <a:rPr lang="el-GR" b="0" i="0" dirty="0">
                <a:effectLst/>
                <a:latin typeface="Times New Roman" panose="02020603050405020304" pitchFamily="18" charset="0"/>
                <a:cs typeface="Times New Roman" panose="02020603050405020304" pitchFamily="18" charset="0"/>
              </a:rPr>
              <a:t>, ενός νεκρού κορμοράνου, ενός νεκρού </a:t>
            </a:r>
            <a:r>
              <a:rPr lang="el-GR" b="0" i="0" dirty="0" err="1">
                <a:effectLst/>
                <a:latin typeface="Times New Roman" panose="02020603050405020304" pitchFamily="18" charset="0"/>
                <a:cs typeface="Times New Roman" panose="02020603050405020304" pitchFamily="18" charset="0"/>
              </a:rPr>
              <a:t>λευκοτσικνιά</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328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D3B9DC-7984-6269-5C58-2D7E6D0543E6}"/>
              </a:ext>
            </a:extLst>
          </p:cNvPr>
          <p:cNvSpPr>
            <a:spLocks noGrp="1"/>
          </p:cNvSpPr>
          <p:nvPr>
            <p:ph type="title"/>
          </p:nvPr>
        </p:nvSpPr>
        <p:spPr/>
        <p:txBody>
          <a:bodyPr/>
          <a:lstStyle/>
          <a:p>
            <a:r>
              <a:rPr lang="el-GR" dirty="0"/>
              <a:t>… συνέχεια</a:t>
            </a:r>
          </a:p>
        </p:txBody>
      </p:sp>
      <p:sp>
        <p:nvSpPr>
          <p:cNvPr id="3" name="Θέση περιεχομένου 2">
            <a:extLst>
              <a:ext uri="{FF2B5EF4-FFF2-40B4-BE49-F238E27FC236}">
                <a16:creationId xmlns:a16="http://schemas.microsoft.com/office/drawing/2014/main" id="{9FD369E6-D19A-CCD3-8C2D-0430D1DB383E}"/>
              </a:ext>
            </a:extLst>
          </p:cNvPr>
          <p:cNvSpPr>
            <a:spLocks noGrp="1"/>
          </p:cNvSpPr>
          <p:nvPr>
            <p:ph idx="1"/>
          </p:nvPr>
        </p:nvSpPr>
        <p:spPr/>
        <p:txBody>
          <a:bodyPr/>
          <a:lstStyle/>
          <a:p>
            <a:endParaRPr lang="el-GR" b="0" i="0" dirty="0">
              <a:effectLst/>
              <a:latin typeface="Times New Roman" panose="02020603050405020304" pitchFamily="18" charset="0"/>
              <a:cs typeface="Times New Roman" panose="02020603050405020304" pitchFamily="18" charset="0"/>
            </a:endParaRPr>
          </a:p>
          <a:p>
            <a:pPr algn="ctr"/>
            <a:r>
              <a:rPr lang="el-GR" b="0" i="0" dirty="0">
                <a:effectLst/>
                <a:latin typeface="Times New Roman" panose="02020603050405020304" pitchFamily="18" charset="0"/>
                <a:cs typeface="Times New Roman" panose="02020603050405020304" pitchFamily="18" charset="0"/>
              </a:rPr>
              <a:t>και ενός νεκρού </a:t>
            </a:r>
            <a:r>
              <a:rPr lang="el-GR" b="0" i="0" dirty="0" err="1">
                <a:effectLst/>
                <a:latin typeface="Times New Roman" panose="02020603050405020304" pitchFamily="18" charset="0"/>
                <a:cs typeface="Times New Roman" panose="02020603050405020304" pitchFamily="18" charset="0"/>
              </a:rPr>
              <a:t>καστανοκέφαλου</a:t>
            </a:r>
            <a:r>
              <a:rPr lang="el-GR" b="0" i="0" dirty="0">
                <a:effectLst/>
                <a:latin typeface="Times New Roman" panose="02020603050405020304" pitchFamily="18" charset="0"/>
                <a:cs typeface="Times New Roman" panose="02020603050405020304" pitchFamily="18" charset="0"/>
              </a:rPr>
              <a:t> γλάρου σε διαφορετικά στάδια αποσύνθεσης, καθώς  και η ύπαρξη ληθαργικού νεαρού </a:t>
            </a:r>
            <a:r>
              <a:rPr lang="el-GR" b="0" i="0" dirty="0" err="1">
                <a:effectLst/>
                <a:latin typeface="Times New Roman" panose="02020603050405020304" pitchFamily="18" charset="0"/>
                <a:cs typeface="Times New Roman" panose="02020603050405020304" pitchFamily="18" charset="0"/>
              </a:rPr>
              <a:t>αργυροπελεκάνου</a:t>
            </a:r>
            <a:r>
              <a:rPr lang="el-GR" b="0" i="0" dirty="0">
                <a:effectLst/>
                <a:latin typeface="Times New Roman" panose="02020603050405020304" pitchFamily="18" charset="0"/>
                <a:cs typeface="Times New Roman" panose="02020603050405020304" pitchFamily="18" charset="0"/>
              </a:rPr>
              <a:t> επί προσπελάσιμης νησίδας εντός του Ταμιευτήρα.</a:t>
            </a:r>
            <a:endParaRPr lang="el-GR" dirty="0"/>
          </a:p>
        </p:txBody>
      </p:sp>
    </p:spTree>
    <p:extLst>
      <p:ext uri="{BB962C8B-B14F-4D97-AF65-F5344CB8AC3E}">
        <p14:creationId xmlns:p14="http://schemas.microsoft.com/office/powerpoint/2010/main" val="253978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F78605-7807-A98F-1951-22661530576A}"/>
              </a:ext>
            </a:extLst>
          </p:cNvPr>
          <p:cNvSpPr>
            <a:spLocks noGrp="1"/>
          </p:cNvSpPr>
          <p:nvPr>
            <p:ph type="title"/>
          </p:nvPr>
        </p:nvSpPr>
        <p:spPr/>
        <p:txBody>
          <a:bodyPr/>
          <a:lstStyle/>
          <a:p>
            <a:r>
              <a:rPr lang="el-GR" dirty="0"/>
              <a:t>Λίμνη Κάρλα</a:t>
            </a:r>
          </a:p>
        </p:txBody>
      </p:sp>
      <p:sp>
        <p:nvSpPr>
          <p:cNvPr id="3" name="Θέση περιεχομένου 2">
            <a:extLst>
              <a:ext uri="{FF2B5EF4-FFF2-40B4-BE49-F238E27FC236}">
                <a16:creationId xmlns:a16="http://schemas.microsoft.com/office/drawing/2014/main" id="{230BD338-2A3D-D4F6-C5C1-636A6C4FC614}"/>
              </a:ext>
            </a:extLst>
          </p:cNvPr>
          <p:cNvSpPr>
            <a:spLocks noGrp="1"/>
          </p:cNvSpPr>
          <p:nvPr>
            <p:ph idx="1"/>
          </p:nvPr>
        </p:nvSpPr>
        <p:spPr/>
        <p:txBody>
          <a:bodyPr/>
          <a:lstStyle/>
          <a:p>
            <a:endParaRPr lang="el-GR"/>
          </a:p>
        </p:txBody>
      </p:sp>
      <p:pic>
        <p:nvPicPr>
          <p:cNvPr id="1026" name="Picture 2">
            <a:extLst>
              <a:ext uri="{FF2B5EF4-FFF2-40B4-BE49-F238E27FC236}">
                <a16:creationId xmlns:a16="http://schemas.microsoft.com/office/drawing/2014/main" id="{33B4A065-0866-C18A-852C-27B179B7D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136904" cy="463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361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9E6B5-0E85-EBE5-3687-5117B0B0E475}"/>
              </a:ext>
            </a:extLst>
          </p:cNvPr>
          <p:cNvSpPr>
            <a:spLocks noGrp="1"/>
          </p:cNvSpPr>
          <p:nvPr>
            <p:ph type="title"/>
          </p:nvPr>
        </p:nvSpPr>
        <p:spPr/>
        <p:txBody>
          <a:bodyPr/>
          <a:lstStyle/>
          <a:p>
            <a:r>
              <a:rPr lang="el-GR" dirty="0"/>
              <a:t>Λίμνη Παμβώτιδα (Ιωάννινα)</a:t>
            </a:r>
          </a:p>
        </p:txBody>
      </p:sp>
      <p:sp>
        <p:nvSpPr>
          <p:cNvPr id="3" name="Θέση περιεχομένου 2">
            <a:extLst>
              <a:ext uri="{FF2B5EF4-FFF2-40B4-BE49-F238E27FC236}">
                <a16:creationId xmlns:a16="http://schemas.microsoft.com/office/drawing/2014/main" id="{850AC244-EFA3-74D3-16D9-E8AEB458F30C}"/>
              </a:ext>
            </a:extLst>
          </p:cNvPr>
          <p:cNvSpPr>
            <a:spLocks noGrp="1"/>
          </p:cNvSpPr>
          <p:nvPr>
            <p:ph idx="1"/>
          </p:nvPr>
        </p:nvSpPr>
        <p:spPr/>
        <p:txBody>
          <a:bodyPr/>
          <a:lstStyle/>
          <a:p>
            <a:pPr algn="ctr"/>
            <a:endParaRPr lang="el-GR" dirty="0"/>
          </a:p>
          <a:p>
            <a:pPr algn="ctr"/>
            <a:r>
              <a:rPr lang="el-GR" dirty="0"/>
              <a:t>Η λίμνη Παμβώτιδα έχει συμπληρώσει τα πέντε εκατομμύρια έτη ζωής και είναι η δεύτερη αρχαιότερη λίμνη στην Ευρώπη. Αποτελεί στολίδι των Ιωαννίνων καθώς και πνεύμονα ζωής για την οικονομία και την ανάπτυξη της πόλης.</a:t>
            </a:r>
          </a:p>
          <a:p>
            <a:endParaRPr lang="el-GR" dirty="0"/>
          </a:p>
        </p:txBody>
      </p:sp>
    </p:spTree>
    <p:extLst>
      <p:ext uri="{BB962C8B-B14F-4D97-AF65-F5344CB8AC3E}">
        <p14:creationId xmlns:p14="http://schemas.microsoft.com/office/powerpoint/2010/main" val="31227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FFFF00"/>
                </a:solidFill>
                <a:effectLst/>
              </a:rPr>
              <a:t>Επ</a:t>
            </a:r>
            <a:r>
              <a:rPr lang="en-US" dirty="0" err="1">
                <a:solidFill>
                  <a:srgbClr val="FFFF00"/>
                </a:solidFill>
                <a:effectLst/>
              </a:rPr>
              <a:t>ισημ</a:t>
            </a:r>
            <a:r>
              <a:rPr lang="en-US" dirty="0">
                <a:solidFill>
                  <a:srgbClr val="FFFF00"/>
                </a:solidFill>
                <a:effectLst/>
              </a:rPr>
              <a:t>αίνουν, δε,</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n-US" sz="4400" dirty="0" err="1"/>
              <a:t>ότι</a:t>
            </a:r>
            <a:r>
              <a:rPr lang="en-US" sz="4400" dirty="0"/>
              <a:t> είναι ορατός ο κίνδυνος εξαφάνισης σημαντικών υγροβιοτόπων.</a:t>
            </a:r>
            <a:endParaRPr lang="el-GR" sz="4400" dirty="0"/>
          </a:p>
        </p:txBody>
      </p:sp>
    </p:spTree>
    <p:extLst>
      <p:ext uri="{BB962C8B-B14F-4D97-AF65-F5344CB8AC3E}">
        <p14:creationId xmlns:p14="http://schemas.microsoft.com/office/powerpoint/2010/main" val="1760374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22BA5-C96C-3B33-AF3B-D94CE4C2EEC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8DF8F6B-C842-E815-7019-86ECA61A62CC}"/>
              </a:ext>
            </a:extLst>
          </p:cNvPr>
          <p:cNvSpPr>
            <a:spLocks noGrp="1"/>
          </p:cNvSpPr>
          <p:nvPr>
            <p:ph idx="1"/>
          </p:nvPr>
        </p:nvSpPr>
        <p:spPr/>
        <p:txBody>
          <a:bodyPr/>
          <a:lstStyle/>
          <a:p>
            <a:endParaRPr lang="el-GR"/>
          </a:p>
        </p:txBody>
      </p:sp>
      <p:pic>
        <p:nvPicPr>
          <p:cNvPr id="18434" name="Picture 2">
            <a:extLst>
              <a:ext uri="{FF2B5EF4-FFF2-40B4-BE49-F238E27FC236}">
                <a16:creationId xmlns:a16="http://schemas.microsoft.com/office/drawing/2014/main" id="{5BC47DAD-E8BF-F794-3541-DB17E0E27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8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892E92-CBBF-EBDF-516B-10B054C796D9}"/>
              </a:ext>
            </a:extLst>
          </p:cNvPr>
          <p:cNvSpPr>
            <a:spLocks noGrp="1"/>
          </p:cNvSpPr>
          <p:nvPr>
            <p:ph type="title"/>
          </p:nvPr>
        </p:nvSpPr>
        <p:spPr/>
        <p:txBody>
          <a:bodyPr/>
          <a:lstStyle/>
          <a:p>
            <a:r>
              <a:rPr lang="el-GR" dirty="0"/>
              <a:t>Ωστόσο, τα πολλά τελευταία χρόνια</a:t>
            </a:r>
          </a:p>
        </p:txBody>
      </p:sp>
      <p:sp>
        <p:nvSpPr>
          <p:cNvPr id="3" name="Θέση περιεχομένου 2">
            <a:extLst>
              <a:ext uri="{FF2B5EF4-FFF2-40B4-BE49-F238E27FC236}">
                <a16:creationId xmlns:a16="http://schemas.microsoft.com/office/drawing/2014/main" id="{1F038CDC-3901-7824-156A-60684563688C}"/>
              </a:ext>
            </a:extLst>
          </p:cNvPr>
          <p:cNvSpPr>
            <a:spLocks noGrp="1"/>
          </p:cNvSpPr>
          <p:nvPr>
            <p:ph idx="1"/>
          </p:nvPr>
        </p:nvSpPr>
        <p:spPr/>
        <p:txBody>
          <a:bodyPr/>
          <a:lstStyle/>
          <a:p>
            <a:endParaRPr lang="el-GR" dirty="0"/>
          </a:p>
          <a:p>
            <a:pPr algn="ctr"/>
            <a:r>
              <a:rPr lang="el-GR" sz="4000" dirty="0"/>
              <a:t>η εικόνα της λίμνης εκδηλώνει εμφανή σημάδια ευτροφισμού και αλλοίωσης του υδάτινου αυτού οικοσυστήματος. </a:t>
            </a:r>
          </a:p>
        </p:txBody>
      </p:sp>
    </p:spTree>
    <p:extLst>
      <p:ext uri="{BB962C8B-B14F-4D97-AF65-F5344CB8AC3E}">
        <p14:creationId xmlns:p14="http://schemas.microsoft.com/office/powerpoint/2010/main" val="34092983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5449A-A678-75AE-A29B-652F9BE1F4CC}"/>
              </a:ext>
            </a:extLst>
          </p:cNvPr>
          <p:cNvSpPr>
            <a:spLocks noGrp="1"/>
          </p:cNvSpPr>
          <p:nvPr>
            <p:ph type="title"/>
          </p:nvPr>
        </p:nvSpPr>
        <p:spPr/>
        <p:txBody>
          <a:bodyPr/>
          <a:lstStyle/>
          <a:p>
            <a:r>
              <a:rPr lang="el-GR" dirty="0"/>
              <a:t>Η απαρχή της εμφάνισης του προβλήματος χρονολογείται</a:t>
            </a:r>
          </a:p>
        </p:txBody>
      </p:sp>
      <p:sp>
        <p:nvSpPr>
          <p:cNvPr id="3" name="Θέση περιεχομένου 2">
            <a:extLst>
              <a:ext uri="{FF2B5EF4-FFF2-40B4-BE49-F238E27FC236}">
                <a16:creationId xmlns:a16="http://schemas.microsoft.com/office/drawing/2014/main" id="{6CA25951-ED76-4335-CB1E-7294695C328C}"/>
              </a:ext>
            </a:extLst>
          </p:cNvPr>
          <p:cNvSpPr>
            <a:spLocks noGrp="1"/>
          </p:cNvSpPr>
          <p:nvPr>
            <p:ph idx="1"/>
          </p:nvPr>
        </p:nvSpPr>
        <p:spPr/>
        <p:txBody>
          <a:bodyPr/>
          <a:lstStyle/>
          <a:p>
            <a:endParaRPr lang="el-GR" dirty="0"/>
          </a:p>
          <a:p>
            <a:pPr algn="ctr"/>
            <a:r>
              <a:rPr lang="el-GR" sz="3600" dirty="0"/>
              <a:t>στην δεκαετία του 1950 όταν </a:t>
            </a:r>
            <a:r>
              <a:rPr lang="el-GR" sz="3600" dirty="0" err="1"/>
              <a:t>αποξηράνθηκε</a:t>
            </a:r>
            <a:r>
              <a:rPr lang="el-GR" sz="3600" dirty="0"/>
              <a:t> η λίμνη της </a:t>
            </a:r>
            <a:r>
              <a:rPr lang="el-GR" sz="3600" dirty="0" err="1"/>
              <a:t>Λαψίστας</a:t>
            </a:r>
            <a:r>
              <a:rPr lang="el-GR" sz="3600" dirty="0"/>
              <a:t> (ΦΔΛΠ, 2020) η οποία αποτελούσε φυσική συνέχεια της λίμνης Παμβώτιδας.</a:t>
            </a:r>
            <a:r>
              <a:rPr lang="en-US" sz="3600" dirty="0"/>
              <a:t> </a:t>
            </a:r>
            <a:endParaRPr lang="el-GR" sz="3600" dirty="0"/>
          </a:p>
          <a:p>
            <a:endParaRPr lang="el-GR" dirty="0"/>
          </a:p>
        </p:txBody>
      </p:sp>
    </p:spTree>
    <p:extLst>
      <p:ext uri="{BB962C8B-B14F-4D97-AF65-F5344CB8AC3E}">
        <p14:creationId xmlns:p14="http://schemas.microsoft.com/office/powerpoint/2010/main" val="1994064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E9823B-EDA8-6484-557F-0272FF837676}"/>
              </a:ext>
            </a:extLst>
          </p:cNvPr>
          <p:cNvSpPr>
            <a:spLocks noGrp="1"/>
          </p:cNvSpPr>
          <p:nvPr>
            <p:ph type="title"/>
          </p:nvPr>
        </p:nvSpPr>
        <p:spPr/>
        <p:txBody>
          <a:bodyPr/>
          <a:lstStyle/>
          <a:p>
            <a:r>
              <a:rPr lang="el-GR" dirty="0"/>
              <a:t>Καθοριστικό επίσης υπήρξε </a:t>
            </a:r>
            <a:r>
              <a:rPr lang="en-US" dirty="0"/>
              <a:t> </a:t>
            </a:r>
            <a:r>
              <a:rPr lang="el-GR" dirty="0"/>
              <a:t>το έτος 1974,</a:t>
            </a:r>
          </a:p>
        </p:txBody>
      </p:sp>
      <p:sp>
        <p:nvSpPr>
          <p:cNvPr id="3" name="Θέση περιεχομένου 2">
            <a:extLst>
              <a:ext uri="{FF2B5EF4-FFF2-40B4-BE49-F238E27FC236}">
                <a16:creationId xmlns:a16="http://schemas.microsoft.com/office/drawing/2014/main" id="{11C164CA-31E4-7064-055D-D488F7881A33}"/>
              </a:ext>
            </a:extLst>
          </p:cNvPr>
          <p:cNvSpPr>
            <a:spLocks noGrp="1"/>
          </p:cNvSpPr>
          <p:nvPr>
            <p:ph idx="1"/>
          </p:nvPr>
        </p:nvSpPr>
        <p:spPr/>
        <p:txBody>
          <a:bodyPr/>
          <a:lstStyle/>
          <a:p>
            <a:pPr algn="ctr"/>
            <a:endParaRPr lang="el-GR" sz="4000" dirty="0"/>
          </a:p>
          <a:p>
            <a:pPr algn="ctr"/>
            <a:r>
              <a:rPr lang="el-GR" sz="4000" dirty="0"/>
              <a:t>όταν άρχισαν να κατασκευάζονται τα πρώτα αναχώματα, και όπου άρχισαν να αποκόπτονται οι εισερχόμενες φυσικές πηγές νερού στη λίμνη.</a:t>
            </a:r>
          </a:p>
        </p:txBody>
      </p:sp>
    </p:spTree>
    <p:extLst>
      <p:ext uri="{BB962C8B-B14F-4D97-AF65-F5344CB8AC3E}">
        <p14:creationId xmlns:p14="http://schemas.microsoft.com/office/powerpoint/2010/main" val="1865265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E96C1-F6F3-C779-1BE9-357AB6BFA090}"/>
              </a:ext>
            </a:extLst>
          </p:cNvPr>
          <p:cNvSpPr>
            <a:spLocks noGrp="1"/>
          </p:cNvSpPr>
          <p:nvPr>
            <p:ph type="title"/>
          </p:nvPr>
        </p:nvSpPr>
        <p:spPr/>
        <p:txBody>
          <a:bodyPr/>
          <a:lstStyle/>
          <a:p>
            <a:r>
              <a:rPr lang="el-GR" dirty="0"/>
              <a:t>Πριν την κατασκευή των αναχωμάτων</a:t>
            </a:r>
          </a:p>
        </p:txBody>
      </p:sp>
      <p:sp>
        <p:nvSpPr>
          <p:cNvPr id="3" name="Θέση περιεχομένου 2">
            <a:extLst>
              <a:ext uri="{FF2B5EF4-FFF2-40B4-BE49-F238E27FC236}">
                <a16:creationId xmlns:a16="http://schemas.microsoft.com/office/drawing/2014/main" id="{CB2F4A7B-7DBD-FB89-917F-6C91FE31BA08}"/>
              </a:ext>
            </a:extLst>
          </p:cNvPr>
          <p:cNvSpPr>
            <a:spLocks noGrp="1"/>
          </p:cNvSpPr>
          <p:nvPr>
            <p:ph idx="1"/>
          </p:nvPr>
        </p:nvSpPr>
        <p:spPr/>
        <p:txBody>
          <a:bodyPr/>
          <a:lstStyle/>
          <a:p>
            <a:endParaRPr lang="el-GR" dirty="0"/>
          </a:p>
          <a:p>
            <a:pPr algn="ctr"/>
            <a:r>
              <a:rPr lang="el-GR" dirty="0"/>
              <a:t>(αναχώματα Αμφιθέας και Ανατολής-Κατσικάς), έφταναν στην λίμνη Παμβώτιδα νερά από το όρος Μιτσικέλι, γεγονός που βοηθούσε την διαδικασία του φυσικού καθαρισμού της λίμνης.</a:t>
            </a:r>
            <a:r>
              <a:rPr lang="en-US" dirty="0"/>
              <a:t> </a:t>
            </a:r>
            <a:endParaRPr lang="el-GR" dirty="0"/>
          </a:p>
        </p:txBody>
      </p:sp>
    </p:spTree>
    <p:extLst>
      <p:ext uri="{BB962C8B-B14F-4D97-AF65-F5344CB8AC3E}">
        <p14:creationId xmlns:p14="http://schemas.microsoft.com/office/powerpoint/2010/main" val="3425630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C0B39D-A807-5019-8A33-086BABCBC3E3}"/>
              </a:ext>
            </a:extLst>
          </p:cNvPr>
          <p:cNvSpPr>
            <a:spLocks noGrp="1"/>
          </p:cNvSpPr>
          <p:nvPr>
            <p:ph type="title"/>
          </p:nvPr>
        </p:nvSpPr>
        <p:spPr/>
        <p:txBody>
          <a:bodyPr/>
          <a:lstStyle/>
          <a:p>
            <a:r>
              <a:rPr lang="el-GR" dirty="0"/>
              <a:t>Δυστυχώς</a:t>
            </a:r>
            <a:r>
              <a:rPr lang="en-US" dirty="0"/>
              <a:t>,</a:t>
            </a:r>
            <a:r>
              <a:rPr lang="el-GR" dirty="0"/>
              <a:t> το πρόβλημα οξύνθηκε περισσότερο</a:t>
            </a:r>
          </a:p>
        </p:txBody>
      </p:sp>
      <p:sp>
        <p:nvSpPr>
          <p:cNvPr id="3" name="Θέση περιεχομένου 2">
            <a:extLst>
              <a:ext uri="{FF2B5EF4-FFF2-40B4-BE49-F238E27FC236}">
                <a16:creationId xmlns:a16="http://schemas.microsoft.com/office/drawing/2014/main" id="{2E204AF1-18CA-76CC-2195-0B80E572C03E}"/>
              </a:ext>
            </a:extLst>
          </p:cNvPr>
          <p:cNvSpPr>
            <a:spLocks noGrp="1"/>
          </p:cNvSpPr>
          <p:nvPr>
            <p:ph idx="1"/>
          </p:nvPr>
        </p:nvSpPr>
        <p:spPr>
          <a:xfrm>
            <a:off x="107504" y="1981200"/>
            <a:ext cx="9036496" cy="4114800"/>
          </a:xfrm>
        </p:spPr>
        <p:txBody>
          <a:bodyPr/>
          <a:lstStyle/>
          <a:p>
            <a:pPr algn="ctr"/>
            <a:endParaRPr lang="el-GR" dirty="0"/>
          </a:p>
          <a:p>
            <a:pPr algn="ctr"/>
            <a:r>
              <a:rPr lang="el-GR" dirty="0"/>
              <a:t>με το πέρασμα των χρόνων, καθώς τη λίμνη Παμβώτιδα άρχισαν να μολύνουν τα κτηνοτροφικά απόβλητα (από μεγάλα χοιροστάσια, μεγάλες μονάδες πτηνοτροφείων και βιομηχανίες γαλακτοκομικών προϊόντων που δραστηριοποιούνται στην περιοχή),</a:t>
            </a:r>
          </a:p>
        </p:txBody>
      </p:sp>
    </p:spTree>
    <p:extLst>
      <p:ext uri="{BB962C8B-B14F-4D97-AF65-F5344CB8AC3E}">
        <p14:creationId xmlns:p14="http://schemas.microsoft.com/office/powerpoint/2010/main" val="14663107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9BBF2-F9F9-00D0-A11F-427A9D85F213}"/>
              </a:ext>
            </a:extLst>
          </p:cNvPr>
          <p:cNvSpPr>
            <a:spLocks noGrp="1"/>
          </p:cNvSpPr>
          <p:nvPr>
            <p:ph type="title"/>
          </p:nvPr>
        </p:nvSpPr>
        <p:spPr>
          <a:xfrm>
            <a:off x="0" y="609600"/>
            <a:ext cx="9144000" cy="1143000"/>
          </a:xfrm>
        </p:spPr>
        <p:txBody>
          <a:bodyPr/>
          <a:lstStyle/>
          <a:p>
            <a:r>
              <a:rPr lang="el-GR" dirty="0"/>
              <a:t>τα λιπάσματα και τα φυτοφάρμακα, τα αστικά υγρά απόβλητα</a:t>
            </a:r>
          </a:p>
        </p:txBody>
      </p:sp>
      <p:sp>
        <p:nvSpPr>
          <p:cNvPr id="3" name="Θέση περιεχομένου 2">
            <a:extLst>
              <a:ext uri="{FF2B5EF4-FFF2-40B4-BE49-F238E27FC236}">
                <a16:creationId xmlns:a16="http://schemas.microsoft.com/office/drawing/2014/main" id="{C39623FC-75BA-5D7E-8FA8-B0D93DF8C60C}"/>
              </a:ext>
            </a:extLst>
          </p:cNvPr>
          <p:cNvSpPr>
            <a:spLocks noGrp="1"/>
          </p:cNvSpPr>
          <p:nvPr>
            <p:ph idx="1"/>
          </p:nvPr>
        </p:nvSpPr>
        <p:spPr/>
        <p:txBody>
          <a:bodyPr/>
          <a:lstStyle/>
          <a:p>
            <a:endParaRPr lang="el-GR" dirty="0"/>
          </a:p>
          <a:p>
            <a:pPr algn="ctr"/>
            <a:r>
              <a:rPr lang="el-GR" dirty="0"/>
              <a:t>που χρησιμοποιούνται σε όλες τις καλλιεργήσιμες περιοχές γύρω από τη λίμνη καθώς και τα αστικά υγρά απόβλητα της πόλης των Ιωαννίνων και των γύρω κοινοτήτων και οικισμών.</a:t>
            </a:r>
          </a:p>
          <a:p>
            <a:endParaRPr lang="el-GR" dirty="0"/>
          </a:p>
        </p:txBody>
      </p:sp>
    </p:spTree>
    <p:extLst>
      <p:ext uri="{BB962C8B-B14F-4D97-AF65-F5344CB8AC3E}">
        <p14:creationId xmlns:p14="http://schemas.microsoft.com/office/powerpoint/2010/main" val="3537645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BEA63C-82C2-8468-0760-B4C1EE30C94F}"/>
              </a:ext>
            </a:extLst>
          </p:cNvPr>
          <p:cNvSpPr>
            <a:spLocks noGrp="1"/>
          </p:cNvSpPr>
          <p:nvPr>
            <p:ph type="title"/>
          </p:nvPr>
        </p:nvSpPr>
        <p:spPr>
          <a:xfrm>
            <a:off x="0" y="609600"/>
            <a:ext cx="9144000" cy="1143000"/>
          </a:xfrm>
        </p:spPr>
        <p:txBody>
          <a:bodyPr/>
          <a:lstStyle/>
          <a:p>
            <a:r>
              <a:rPr lang="el-GR" dirty="0"/>
              <a:t>Με τη δημιουργία τριτοβάθμιου βιολογικού καθαρισμού</a:t>
            </a:r>
          </a:p>
        </p:txBody>
      </p:sp>
      <p:sp>
        <p:nvSpPr>
          <p:cNvPr id="3" name="Θέση περιεχομένου 2">
            <a:extLst>
              <a:ext uri="{FF2B5EF4-FFF2-40B4-BE49-F238E27FC236}">
                <a16:creationId xmlns:a16="http://schemas.microsoft.com/office/drawing/2014/main" id="{9493B9CA-656A-A180-C9A3-932081564019}"/>
              </a:ext>
            </a:extLst>
          </p:cNvPr>
          <p:cNvSpPr>
            <a:spLocks noGrp="1"/>
          </p:cNvSpPr>
          <p:nvPr>
            <p:ph idx="1"/>
          </p:nvPr>
        </p:nvSpPr>
        <p:spPr/>
        <p:txBody>
          <a:bodyPr/>
          <a:lstStyle/>
          <a:p>
            <a:pPr algn="ctr"/>
            <a:endParaRPr lang="el-GR" dirty="0"/>
          </a:p>
          <a:p>
            <a:pPr algn="ctr"/>
            <a:r>
              <a:rPr lang="el-GR" dirty="0"/>
              <a:t>στην πόλη των Ιωαννίνων υπήρξε βελτίωση του νερού της λίμνης. Επίσης και το έργο αλλαγής του τρόπου άρδευσης του λεκανοπεδίου μέσω του οποίου εξοικονομείται νερό και κατά συνέπεια συμπαρασύρονται λιγότερα λιπάσματα και φυτοφάρμακα στα νερά της λίμνης.</a:t>
            </a:r>
          </a:p>
          <a:p>
            <a:endParaRPr lang="el-GR" dirty="0"/>
          </a:p>
        </p:txBody>
      </p:sp>
    </p:spTree>
    <p:extLst>
      <p:ext uri="{BB962C8B-B14F-4D97-AF65-F5344CB8AC3E}">
        <p14:creationId xmlns:p14="http://schemas.microsoft.com/office/powerpoint/2010/main" val="33644125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EBF89-DC5C-60CC-137C-FF476171C595}"/>
              </a:ext>
            </a:extLst>
          </p:cNvPr>
          <p:cNvSpPr>
            <a:spLocks noGrp="1"/>
          </p:cNvSpPr>
          <p:nvPr>
            <p:ph type="title"/>
          </p:nvPr>
        </p:nvSpPr>
        <p:spPr>
          <a:xfrm>
            <a:off x="0" y="609600"/>
            <a:ext cx="9144000" cy="1143000"/>
          </a:xfrm>
        </p:spPr>
        <p:txBody>
          <a:bodyPr/>
          <a:lstStyle/>
          <a:p>
            <a:r>
              <a:rPr lang="el-GR" dirty="0"/>
              <a:t>Επιπρόσθετα έγινε μία προσπάθεια λύσης του προβλήματος</a:t>
            </a:r>
          </a:p>
        </p:txBody>
      </p:sp>
      <p:sp>
        <p:nvSpPr>
          <p:cNvPr id="3" name="Θέση περιεχομένου 2">
            <a:extLst>
              <a:ext uri="{FF2B5EF4-FFF2-40B4-BE49-F238E27FC236}">
                <a16:creationId xmlns:a16="http://schemas.microsoft.com/office/drawing/2014/main" id="{B79BCC6A-3ECB-7445-9EFF-C6DD4CC2465E}"/>
              </a:ext>
            </a:extLst>
          </p:cNvPr>
          <p:cNvSpPr>
            <a:spLocks noGrp="1"/>
          </p:cNvSpPr>
          <p:nvPr>
            <p:ph idx="1"/>
          </p:nvPr>
        </p:nvSpPr>
        <p:spPr>
          <a:xfrm>
            <a:off x="0" y="1981200"/>
            <a:ext cx="9144000" cy="4114800"/>
          </a:xfrm>
        </p:spPr>
        <p:txBody>
          <a:bodyPr/>
          <a:lstStyle/>
          <a:p>
            <a:endParaRPr lang="el-GR" dirty="0"/>
          </a:p>
          <a:p>
            <a:pPr algn="ctr"/>
            <a:r>
              <a:rPr lang="el-GR" dirty="0"/>
              <a:t>του ευτροφισμού με την εισαγωγή στην λίμνη ξενικών βιολογικών ειδών. Η κίνηση αυτή στόχευε στην εισαγωγή συγκεκριμένων ειδών ψαριών που θα περιόριζαν την υπέρμετρη αύξηση της βλάστησης με την κατανάλωσή τους ως φυτοφάγα. </a:t>
            </a:r>
          </a:p>
        </p:txBody>
      </p:sp>
    </p:spTree>
    <p:extLst>
      <p:ext uri="{BB962C8B-B14F-4D97-AF65-F5344CB8AC3E}">
        <p14:creationId xmlns:p14="http://schemas.microsoft.com/office/powerpoint/2010/main" val="772019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41E4E-AF2D-1F55-1E99-405D879F4589}"/>
              </a:ext>
            </a:extLst>
          </p:cNvPr>
          <p:cNvSpPr>
            <a:spLocks noGrp="1"/>
          </p:cNvSpPr>
          <p:nvPr>
            <p:ph type="title"/>
          </p:nvPr>
        </p:nvSpPr>
        <p:spPr/>
        <p:txBody>
          <a:bodyPr/>
          <a:lstStyle/>
          <a:p>
            <a:r>
              <a:rPr lang="el-GR" dirty="0"/>
              <a:t>Τέλος, προτάθηκαν μέτρα περιορισμού</a:t>
            </a:r>
          </a:p>
        </p:txBody>
      </p:sp>
      <p:sp>
        <p:nvSpPr>
          <p:cNvPr id="3" name="Θέση περιεχομένου 2">
            <a:extLst>
              <a:ext uri="{FF2B5EF4-FFF2-40B4-BE49-F238E27FC236}">
                <a16:creationId xmlns:a16="http://schemas.microsoft.com/office/drawing/2014/main" id="{5138FD97-15F8-F256-E159-65CF411CBC55}"/>
              </a:ext>
            </a:extLst>
          </p:cNvPr>
          <p:cNvSpPr>
            <a:spLocks noGrp="1"/>
          </p:cNvSpPr>
          <p:nvPr>
            <p:ph idx="1"/>
          </p:nvPr>
        </p:nvSpPr>
        <p:spPr/>
        <p:txBody>
          <a:bodyPr/>
          <a:lstStyle/>
          <a:p>
            <a:pPr algn="ctr"/>
            <a:endParaRPr lang="el-GR" dirty="0"/>
          </a:p>
          <a:p>
            <a:pPr algn="ctr"/>
            <a:r>
              <a:rPr lang="el-GR" dirty="0"/>
              <a:t>στις επεκτατικές τάσεις της πόλης σε περιοχές γύρω από την λίμνη (εκπόνηση Ρυθμιστικού Σχεδίου για την πόλη των Ιωαννίνων) χωρίς όμως την αναμενόμενη απόκριση δυστυχώς.</a:t>
            </a:r>
          </a:p>
        </p:txBody>
      </p:sp>
    </p:spTree>
    <p:extLst>
      <p:ext uri="{BB962C8B-B14F-4D97-AF65-F5344CB8AC3E}">
        <p14:creationId xmlns:p14="http://schemas.microsoft.com/office/powerpoint/2010/main" val="2121894852"/>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7016</TotalTime>
  <Words>2163</Words>
  <Application>Microsoft Office PowerPoint</Application>
  <PresentationFormat>Προβολή στην οθόνη (4:3)</PresentationFormat>
  <Paragraphs>235</Paragraphs>
  <Slides>106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106</vt:i4>
      </vt:variant>
    </vt:vector>
  </HeadingPairs>
  <TitlesOfParts>
    <vt:vector size="111" baseType="lpstr">
      <vt:lpstr>Arial</vt:lpstr>
      <vt:lpstr>Calibri</vt:lpstr>
      <vt:lpstr>Roboto</vt:lpstr>
      <vt:lpstr>Times New Roman</vt:lpstr>
      <vt:lpstr>Πρότυπο σχεδίασης- Ύψος</vt:lpstr>
      <vt:lpstr>                         Λιμνολογία: Δέκατο τρίτο Μάθημα  </vt:lpstr>
      <vt:lpstr> Η Ελλάδα σιγά σιγά χάνει τις λίμνες της </vt:lpstr>
      <vt:lpstr>αλλά κυρίως, λόγω της υπεράντλησης των υδάτων τους</vt:lpstr>
      <vt:lpstr>Χιλιάδες στρέμματα παραλίμνιων εκτάσεων</vt:lpstr>
      <vt:lpstr>Λίμνη Βεγορίτιδα</vt:lpstr>
      <vt:lpstr>Η εικόνα της Βεγορίτιδας είναι η εικόνα</vt:lpstr>
      <vt:lpstr>Πουθενά δεν γίνονται έργα ενίσχυσης της παροχής τους,</vt:lpstr>
      <vt:lpstr>Υδροβιολόγοι και άλλοι ειδικοί χαρακτηρίζουν την υπεράντληση</vt:lpstr>
      <vt:lpstr>Επισημαίνουν, δε,</vt:lpstr>
      <vt:lpstr> Κορώνεια (Λαγκαδάς) </vt:lpstr>
      <vt:lpstr>Λίμνη Κορώνεια (Λαγκαδάς)</vt:lpstr>
      <vt:lpstr>Αποτελεί οικολογικό όνειδος της Ελλάδας</vt:lpstr>
      <vt:lpstr>Η απώλεια του περιβαλλοντικού της πλούτου</vt:lpstr>
      <vt:lpstr>H λίμνη Κορώνεια «πεθαίνει»</vt:lpstr>
      <vt:lpstr>Χιλιάδες ψάρια,</vt:lpstr>
      <vt:lpstr>Ενδεικτικό της οικολογικής καταστροφής</vt:lpstr>
      <vt:lpstr>Από 2,80 μέχρι τρία μέτρα, που ήταν το βάθος της λίμνης,</vt:lpstr>
      <vt:lpstr> Τεχνητή λίμνη Πολυφύτου (Κοζάνη) </vt:lpstr>
      <vt:lpstr>και θεωρείται ο μεγαλύτερος σε μήκος</vt:lpstr>
      <vt:lpstr>Η πτώση της στάθμης της κατά 4 μέτρα από το 2006</vt:lpstr>
      <vt:lpstr>οι αρδεύσιμες παραλίμνιες εκτάσεις,</vt:lpstr>
      <vt:lpstr>Από τις ποσότητες του νερού της συγκεκριμένης λίμνης</vt:lpstr>
      <vt:lpstr> Λίμνες Βεγορίτιδα και Πετρών (Πέλλα) </vt:lpstr>
      <vt:lpstr>υφίσταται τη ληστρική ανθρώπινη εκμετάλλευση</vt:lpstr>
      <vt:lpstr>Ήταν η λίμνη με το μεγαλύτερο βάθος (80-85 μέτρα)</vt:lpstr>
      <vt:lpstr> Λίμνη Βιστωνίδα </vt:lpstr>
      <vt:lpstr>σημειώνονται μεταβολές,</vt:lpstr>
      <vt:lpstr>Λίμνη Βιστωνίδα: Ξάνθη</vt:lpstr>
      <vt:lpstr>Αποτέλεσμα αυτής, η αύξηση της αλατότητας με συνέπειες</vt:lpstr>
      <vt:lpstr>Λίμνη Βιστωνίδα</vt:lpstr>
      <vt:lpstr>Σε μια τεράστια πράσινη «σούπα» φυτοπλαγκτού</vt:lpstr>
      <vt:lpstr>Η εντατική καλλιέργεια γύρω από τη λίμνη,</vt:lpstr>
      <vt:lpstr>Οι θρεπτικές ουσίες των λιπασμάτων</vt:lpstr>
      <vt:lpstr>Στην ανάπτυξη του φαινομένου φαίνεται πως συνετέλεσαν</vt:lpstr>
      <vt:lpstr> Μικρή και Μεγάλη Πρέσπα </vt:lpstr>
      <vt:lpstr>Μικρή Πρέσπα</vt:lpstr>
      <vt:lpstr>Παρουσίαση του PowerPoint</vt:lpstr>
      <vt:lpstr>Παρουσίαση του PowerPoint</vt:lpstr>
      <vt:lpstr>Παρουσίαση του PowerPoint</vt:lpstr>
      <vt:lpstr>Μεγάλη Πρέσπα</vt:lpstr>
      <vt:lpstr>Παρουσίαση του PowerPoint</vt:lpstr>
      <vt:lpstr>Η ανομβρία είναι η βασική αιτία</vt:lpstr>
      <vt:lpstr>Εκτός από την ανομβρία, μεγάλος όγκος υδάτων χάνεται</vt:lpstr>
      <vt:lpstr>Οι επιπτώσεις από τη μείωση του υδάτινου όγκου είναι εμφανής:</vt:lpstr>
      <vt:lpstr> Δοϊράνη </vt:lpstr>
      <vt:lpstr>Λίμνη Δοϊράνη</vt:lpstr>
      <vt:lpstr>Λίμνη Δοϊράνη</vt:lpstr>
      <vt:lpstr>Παρουσίαση του PowerPoint</vt:lpstr>
      <vt:lpstr>Παρουσίαση του PowerPoint</vt:lpstr>
      <vt:lpstr>Παρουσίαση του PowerPoint</vt:lpstr>
      <vt:lpstr>Η λίμνη όμως είναι πολύ ρηχή</vt:lpstr>
      <vt:lpstr>Η ρύπανση του νερού, η υποβάθμιση του φυσικού τοπίου</vt:lpstr>
      <vt:lpstr> Κερκίνη </vt:lpstr>
      <vt:lpstr>Λίμνη Κερκίνη </vt:lpstr>
      <vt:lpstr>με την κατασκευή ενός φράγματος</vt:lpstr>
      <vt:lpstr>Λίμνη Κερκίνη (Σέρρες)</vt:lpstr>
      <vt:lpstr>Λίμνη Κερκίνη (Σέρρες)</vt:lpstr>
      <vt:lpstr>Οι μεταβολές αυτές ωστόσο, περιορίζουν τα αβαθή</vt:lpstr>
      <vt:lpstr>το παραποτάμιο δάσος νεκρώνεται,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Λίμνη Κρεμαστών </vt:lpstr>
      <vt:lpstr>Η λίμνη Κρεμαστών είναι η  μεγαλύτερη τεχνητή λίμνη της Ελλάδας,</vt:lpstr>
      <vt:lpstr>Λίμνη των Κρεμαστών (Ευρυτανία)</vt:lpstr>
      <vt:lpstr> Λίμνη Στυμφαλία </vt:lpstr>
      <vt:lpstr> Λίμνη Στυμφαλία </vt:lpstr>
      <vt:lpstr>Η λίμνη σήμερα μοιάζει με έλος και η επιφάνειά της</vt:lpstr>
      <vt:lpstr> Λίμνη Λέρνη </vt:lpstr>
      <vt:lpstr>Οι αυξημένες ανάγκες για νερό σχετίζονται επίσης,</vt:lpstr>
      <vt:lpstr>Λίμνη Λέρνη (Αργολίδα)</vt:lpstr>
      <vt:lpstr>Παρουσίαση του PowerPoint</vt:lpstr>
      <vt:lpstr>Από τη Λέρνη αντλούν νερό και 30.000 γεωτρήσεις,</vt:lpstr>
      <vt:lpstr>Έτσι, το νερό των γεωτρήσεων</vt:lpstr>
      <vt:lpstr>Επειδή η πηγή Λέρνη βρίσκεται λίγο υψηλότερα</vt:lpstr>
      <vt:lpstr>παρατηρείται</vt:lpstr>
      <vt:lpstr>Παρουσίαση του PowerPoint</vt:lpstr>
      <vt:lpstr>Λίμνη Λέρνη</vt:lpstr>
      <vt:lpstr>Λίμνη Κάρλα</vt:lpstr>
      <vt:lpstr>Τα άτυχα  ζώα που βρέθηκαν νεκρά</vt:lpstr>
      <vt:lpstr>Μετά από επιτόπια επίσκεψη διαπιστώθηκε </vt:lpstr>
      <vt:lpstr>Έγινε άμεση συλλογή δειγμάτων από αυτά τα πουλιά</vt:lpstr>
      <vt:lpstr>Οι αναλύσεις των ίδιων κυανοβακτηριακών τοξινών στο νερό</vt:lpstr>
      <vt:lpstr>Από ομάδα εργασίας</vt:lpstr>
      <vt:lpstr>… συνέχεια</vt:lpstr>
      <vt:lpstr>Λίμνη Κάρλα</vt:lpstr>
      <vt:lpstr>Λίμνη Παμβώτιδα (Ιωάννινα)</vt:lpstr>
      <vt:lpstr>Παρουσίαση του PowerPoint</vt:lpstr>
      <vt:lpstr>Ωστόσο, τα πολλά τελευταία χρόνια</vt:lpstr>
      <vt:lpstr>Η απαρχή της εμφάνισης του προβλήματος χρονολογείται</vt:lpstr>
      <vt:lpstr>Καθοριστικό επίσης υπήρξε  το έτος 1974,</vt:lpstr>
      <vt:lpstr>Πριν την κατασκευή των αναχωμάτων</vt:lpstr>
      <vt:lpstr>Δυστυχώς, το πρόβλημα οξύνθηκε περισσότερο</vt:lpstr>
      <vt:lpstr>τα λιπάσματα και τα φυτοφάρμακα, τα αστικά υγρά απόβλητα</vt:lpstr>
      <vt:lpstr>Με τη δημιουργία τριτοβάθμιου βιολογικού καθαρισμού</vt:lpstr>
      <vt:lpstr>Επιπρόσθετα έγινε μία προσπάθεια λύσης του προβλήματος</vt:lpstr>
      <vt:lpstr>Τέλος, προτάθηκαν μέτρα περιορισμού</vt:lpstr>
      <vt:lpstr>Παρουσίαση του PowerPoint</vt:lpstr>
      <vt:lpstr>Παρουσίαση του PowerPoint</vt:lpstr>
      <vt:lpstr>Τέλος υπάρχει και το φαινόμενο της Βιοσυσσώρευσης </vt:lpstr>
      <vt:lpstr>Τα βαρέα μέταλλα δεν βιοαποδομούνται</vt:lpstr>
      <vt:lpstr>Μελέτες που πραγματοποιήθηκαν σε ψάρια της λίμνης Παμβώτιδας</vt:lpstr>
      <vt:lpstr>Ωστόσο οι τιμές των μετρήσεων ποικίλαν</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user</cp:lastModifiedBy>
  <cp:revision>342</cp:revision>
  <dcterms:created xsi:type="dcterms:W3CDTF">2019-05-10T18:29:09Z</dcterms:created>
  <dcterms:modified xsi:type="dcterms:W3CDTF">2025-06-18T06:47:13Z</dcterms:modified>
</cp:coreProperties>
</file>