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9"/>
  </p:notesMasterIdLst>
  <p:sldIdLst>
    <p:sldId id="256" r:id="rId4"/>
    <p:sldId id="542" r:id="rId5"/>
    <p:sldId id="580" r:id="rId6"/>
    <p:sldId id="257" r:id="rId7"/>
    <p:sldId id="572" r:id="rId8"/>
    <p:sldId id="560" r:id="rId9"/>
    <p:sldId id="574" r:id="rId10"/>
    <p:sldId id="575" r:id="rId11"/>
    <p:sldId id="573" r:id="rId12"/>
    <p:sldId id="561" r:id="rId13"/>
    <p:sldId id="562" r:id="rId14"/>
    <p:sldId id="576" r:id="rId15"/>
    <p:sldId id="577" r:id="rId16"/>
    <p:sldId id="578" r:id="rId17"/>
    <p:sldId id="579" r:id="rId18"/>
  </p:sldIdLst>
  <p:sldSz cx="12193588" cy="685800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postolos" initials="A" lastIdx="1" clrIdx="0">
    <p:extLst>
      <p:ext uri="{19B8F6BF-5375-455C-9EA6-DF929625EA0E}">
        <p15:presenceInfo xmlns:p15="http://schemas.microsoft.com/office/powerpoint/2012/main" userId="Apostolo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4" autoAdjust="0"/>
    <p:restoredTop sz="94660"/>
  </p:normalViewPr>
  <p:slideViewPr>
    <p:cSldViewPr>
      <p:cViewPr varScale="1">
        <p:scale>
          <a:sx n="87" d="100"/>
          <a:sy n="87" d="100"/>
        </p:scale>
        <p:origin x="52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>
            <a:extLst>
              <a:ext uri="{FF2B5EF4-FFF2-40B4-BE49-F238E27FC236}">
                <a16:creationId xmlns:a16="http://schemas.microsoft.com/office/drawing/2014/main" id="{ABC28FE0-DBCA-40B4-8423-1A462EB8E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099" name="AutoShape 2">
            <a:extLst>
              <a:ext uri="{FF2B5EF4-FFF2-40B4-BE49-F238E27FC236}">
                <a16:creationId xmlns:a16="http://schemas.microsoft.com/office/drawing/2014/main" id="{BAA70162-A110-4568-B4C1-764C96DD8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1114350-F5BC-4AB1-8E51-51CC3C0383F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3113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907EBE0A-ECCF-4CBA-A2C2-BB2AD375A4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altLang="el-GR" noProof="0"/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7C9C187F-8611-4903-80A8-A6F8C79AC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3" name="Text Box 6">
            <a:extLst>
              <a:ext uri="{FF2B5EF4-FFF2-40B4-BE49-F238E27FC236}">
                <a16:creationId xmlns:a16="http://schemas.microsoft.com/office/drawing/2014/main" id="{C5D0B747-EAFD-40A7-ABA6-35C44C92B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4" name="Text Box 7">
            <a:extLst>
              <a:ext uri="{FF2B5EF4-FFF2-40B4-BE49-F238E27FC236}">
                <a16:creationId xmlns:a16="http://schemas.microsoft.com/office/drawing/2014/main" id="{97A76F5B-2391-45CA-AB00-FA751081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E5431BF-A8B8-4C0B-9C8E-18DB5D7B3CF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DDEC7D-6AB1-4F49-AEA8-1FA98F2CD8D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56AA4307-F4EC-43B5-B25B-9AF24F236A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0076E7-6087-496C-B525-5D393B6A811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11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EEDBB4-78E9-4769-B149-24971104D34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DE811948-6A48-4634-A33F-2F3235A1F0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73917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3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0404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:a16="http://schemas.microsoft.com/office/drawing/2014/main" id="{B47DDD3D-E55C-4FEB-AD84-4FF4C680592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9586F14C-AB56-4385-9C68-785BA6A25D41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4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0554C27E-3B95-4D0C-A88B-7E0230CD8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ClrTx/>
              <a:buFontTx/>
              <a:buNone/>
            </a:pPr>
            <a:fld id="{2D1C5F59-CA0B-4D0B-902F-EBEEB6A69264}" type="slidenum">
              <a:rPr lang="el-GR" altLang="el-GR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ClrTx/>
                <a:buFontTx/>
                <a:buNone/>
              </a:pPr>
              <a:t>4</a:t>
            </a:fld>
            <a:endParaRPr lang="el-GR" altLang="el-GR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F1A6552E-2E35-40AA-95F4-C3F0AB3E6453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7D1A1DFF-6341-4C78-B812-9F3F43B5F4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5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8012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56AA4307-F4EC-43B5-B25B-9AF24F236A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0076E7-6087-496C-B525-5D393B6A811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6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EEDBB4-78E9-4769-B149-24971104D34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DE811948-6A48-4634-A33F-2F3235A1F0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84012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56AA4307-F4EC-43B5-B25B-9AF24F236A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0076E7-6087-496C-B525-5D393B6A811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7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EEDBB4-78E9-4769-B149-24971104D34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DE811948-6A48-4634-A33F-2F3235A1F0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01379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56AA4307-F4EC-43B5-B25B-9AF24F236A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0076E7-6087-496C-B525-5D393B6A811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8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EEDBB4-78E9-4769-B149-24971104D34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DE811948-6A48-4634-A33F-2F3235A1F0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02879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9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372132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56AA4307-F4EC-43B5-B25B-9AF24F236A4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0076E7-6087-496C-B525-5D393B6A811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10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>
            <a:extLst>
              <a:ext uri="{FF2B5EF4-FFF2-40B4-BE49-F238E27FC236}">
                <a16:creationId xmlns:a16="http://schemas.microsoft.com/office/drawing/2014/main" id="{64EEDBB4-78E9-4769-B149-24971104D344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DE811948-6A48-4634-A33F-2F3235A1F0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4391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DDF19EB-758F-4616-A20D-DA1E80AD046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9F661B-2439-4174-AC7D-98845195280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65C4-7E88-410B-A978-5CDD6DBCCC2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0221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F7F111A-2C2B-47AF-A2E5-FE14D6AE199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57420D-A3D4-4985-ADED-C118875646A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62DC9-4C7A-4E42-9C9C-5883D109006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8380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4438" y="1122363"/>
            <a:ext cx="2741612" cy="500221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2438" cy="500221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4D0D01C-D7D5-4336-8C53-E75E25CC62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06B262-4753-4AA2-9E0F-FD4F901D07A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E7E70-D3C2-44B5-9B48-6EE256F7B7C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65824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6BA3D0-159C-4007-8417-C4CDAFDB75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D25C48-2D77-40B3-9049-D2002688886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0F841-FD67-4E46-BCEC-F76D458D395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88812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A4C459-7DC6-41B3-9CE8-4E254957E51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7C9F8A-9739-4893-A53C-A11EEA436CC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CE46F-5104-40E2-9293-F5E4E7DA446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33720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AD7670-EAF1-40F2-A570-E5B0C296E5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AC902A-D2E7-4607-9A77-FD6C0E0213B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0DAC8-53B2-4D4D-8951-630F7325B1C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05988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78425" cy="43449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825625"/>
            <a:ext cx="5178425" cy="43449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0DA666-82B8-4A28-B3CF-2EE3A44BA4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AA6752-C565-4125-9477-F8727B8A561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CDF63-389C-45B3-AD0A-7D2B84C5541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6089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9A4FBD7-C8BE-43AF-A667-58F0632FA63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ED7EF2-684B-450B-BE44-A0381FEB0A0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8806C-88A4-4900-A22F-FFB182087B6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5862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A6CBB8-5775-413D-AA1D-0846CB60FF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4ED666B-04BA-4058-A2C8-4DA9E13F67F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B89D3-47AC-463B-904C-B2F52D0946F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56707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02491E66-606D-4EAC-AF2D-4FE3489DC11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8E1E20-8D26-45B0-A53C-E5B7ED62E68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7B65D-1C0F-4037-89DD-22168052A84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68000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2E0C16-D1D0-492F-928F-FF6D0D299C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588BA0-8D0D-4236-A032-BBF5F8F6400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C6AC0-53B3-4D7D-B197-D05AA20351C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0055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883E0E4-0D2F-4D01-9B8B-2859221109C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D8D7AE-A3F1-4716-BA56-97CC33B0342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39F6B-8D88-4741-9E85-AB5BD31007E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247364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2F7E133-7351-4CF5-BC3D-6DC701E4413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A7A199-53DA-426F-BFE2-CFF604008B2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BAFC2-E72B-4361-B1FB-E673CD208FC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473858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494FF4-DD46-4F98-A18F-ACA4EBD7F4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8EC649-0FA4-4F2D-A468-885669C49E7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2E4AC-7D1F-46C5-9C50-D711548E58F5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40700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0138" y="365125"/>
            <a:ext cx="2627312" cy="580548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29538" cy="580548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93F442-2FC6-4934-A24B-6736E6AB5F2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B1D409-1315-4F90-9793-E58579869C7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73D65-9BBF-414C-90C8-70E58C29F59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44278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011D7C-AF3A-4A58-BE1F-709B72F1A7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B36A4A-2C33-429B-92B0-BC3CF269882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2CFA4-0DD5-44B3-9F45-490B52C0BDC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72235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3817B0-0014-4F7D-9153-A6812E6C8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4C9097-9281-4D75-A71B-4207AED4492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6BA65-B341-4941-9C80-4EE7AE9F9CD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62676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B15542-F1C5-4C4C-9AA3-442D461200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A8C000-2941-4E90-9962-3E8BD80F826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4F8BC-6C79-4272-A15D-86B800E7614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693238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78425" cy="434657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825625"/>
            <a:ext cx="5180013" cy="434657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AB56E34-8454-41EF-A417-54DD83BE086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1663F-3094-4B48-B9B4-73573986586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A2976-77A4-4C2B-AB4A-BFD7BB81025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804491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45FB963-14A9-4E11-916D-B19063D22B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5503985-C679-456C-BBDA-F00FEFAD1FE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B2ACE-C6E3-4C28-B29A-D46DBB4102E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691555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631CAE3-29FB-4C2B-953E-D2B13928A1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B5BBA7-6235-4D24-B5EF-EF4EE4C7D36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E1B9-5138-47FB-A9FD-A0A098C82C7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274043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55D1417-ED91-484E-9CC9-910A1D68A57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EC33C84-ED51-4AB4-9DDC-6FB5D8DE8C5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4465B-9876-491B-9C52-038DC24B463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6670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C53A483-4B20-4E7D-8DBC-9349221771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CECAE3-2A15-4818-B68E-31DFF018202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6A552-3A1E-4F1E-9BFC-29514354CF3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08827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6F13115-E8EE-4FEE-825D-8F00311F71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72BF12-8F44-4664-A0F9-0E1F569D386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1F20A-BD97-45AE-94C7-5EC3281E981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76597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F20026-60F1-40F9-8C15-F7E61765EE7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7EFFF9-42A8-4F0A-877D-D76ACB52AAA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17706-3867-4AAC-8F08-84F7912B093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17423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D6D57-8117-4C03-9982-1672168AEE0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587F60-4F27-4EAB-A4B7-15AE931B093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74E25-A4D2-41DD-9F92-1F52E890CC4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94145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1725" y="365125"/>
            <a:ext cx="2627313" cy="580707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1125" cy="58070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A6B030-F857-4D87-8F63-9C683A97F44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9239EF-6DA3-40B2-AB44-8BC61B4955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7FCC7-A8E7-4B47-ADD3-F01907D1330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751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7025" cy="45196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604963"/>
            <a:ext cx="5407025" cy="45196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C264C8-0F7D-4738-B4BA-840AFCED05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6AF1628-54A8-4813-BD55-476A9BA8F13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75518-9852-4D46-8250-E6BE9292EDA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3097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5E2D443-B5E3-47B8-8134-BBDE6ABD76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547C4F2-ED14-4AF2-96CF-F7567E8D880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65AC9-E019-44F1-B315-6A67A86C42B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32953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C36F56-4F4A-4F03-AAD9-4681C13372E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45F1A8-F1CC-43B0-8976-BBA49842ECA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2B4B5-6EC4-45FA-BAC4-D81D3FBABDF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99627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D82CA5E-E9F9-4A92-B71A-B68F7C3D30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E15931-FB98-4D5C-A77D-AF2BBAB324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60F08-2A2F-4261-A053-DA592720AC7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7034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EA49C4-BCAD-440C-A8BD-AFCE093212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A988AA-7821-474D-B35C-359091DE723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F429-DBF0-485F-A86A-A93D0AB1833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5249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629C954-2961-4190-8EA2-C1251F92F9B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263963D-E365-4B06-B1BB-0EC3A334CE9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979C9-55DA-46C2-8664-6AA15838FAC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966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B5DB0C29-2CDC-40FD-9904-5F944E9213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122363"/>
            <a:ext cx="913765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1A14092-160C-400E-B209-E8C7201403C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4FAACA44-93E7-40BA-A13F-46CE7FEC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0BE0A5-B2DE-426B-800D-63F902ACB40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51F8311-3D5B-41DA-9EEA-70ECF44BB01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A9FC18A3-B542-432E-BCA7-3868B2E4D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0" cy="451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E1045CAB-FAA2-485C-BF82-D2EBC1617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09250" cy="131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F8A7AC1-6501-4A70-AF13-24E3BB45B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092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006C749-DC83-44F0-86B4-9BF673D774D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2053" name="Text Box 4">
            <a:extLst>
              <a:ext uri="{FF2B5EF4-FFF2-40B4-BE49-F238E27FC236}">
                <a16:creationId xmlns:a16="http://schemas.microsoft.com/office/drawing/2014/main" id="{74FD3DED-4700-46CA-9886-A0C10BD1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3B7F7A6-048C-4ACD-9943-A5FFEAE8620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A071103-0E1F-442A-B638-5CB29DA63AC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21D2A112-4B7B-432D-8EAE-07B1E7C88B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0838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51F83EA8-7F6F-45AC-8EA2-96D6D96B9A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0838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C34ACAC-D20D-4DF8-A084-5498F8BB09F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8438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C33AD6FD-4508-47EF-8014-C05522212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53537B-4AA9-49FE-8BCE-063D2EEE61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8438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FEA22C3-BDF3-44BA-B819-16C90BDFC89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ΚΛΑΣΜΑΤΙΚΟΙ ΚΑΙ ΔΕΚΑΔΙΚΟΙ ΑΡΙΘΜΟΙ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:a16="http://schemas.microsoft.com/office/drawing/2014/main" id="{697C1719-3348-48FB-85DC-9C077E53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61595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Ν.Π.Σ.-Αριθμοί (Β΄ τάξη)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64F4E-2AA3-4164-81C0-516F746CBBCB}"/>
              </a:ext>
            </a:extLst>
          </p:cNvPr>
          <p:cNvSpPr txBox="1"/>
          <p:nvPr/>
        </p:nvSpPr>
        <p:spPr>
          <a:xfrm>
            <a:off x="838200" y="1568981"/>
            <a:ext cx="10514013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χωρίζουν εμπράγματες και μη, διακριτές και συνεχείς ποσότητες (γραμμές, δυσδιάστατα σχήματα) σε ίσα μέρη: 3, 6, 5, 10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συγκρίνουν δύο ποσότητες, προσδιορίζουν τη σχέση μεγέθους και τη συνδέουν λεκτικά (τριπλάσια/ένα τρίτο, πενταπλάσια/ένα πέμπτο, εξαπλάσια/ένα έκτο, δεκαπλάσια/ένα δέκατο) και συμβολικά 1/3, 1/6, 1/5, 1/10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διερευνούν με </a:t>
            </a:r>
            <a:r>
              <a:rPr lang="el-GR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χειραπτικά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υλικά και αναπαραστάσεις και προσεγγίζουν διαισθητικά τα κλάσματα 2/4, 3/4, 2/3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λασματικοί αριθμοί (5 ώρες)</a:t>
            </a:r>
          </a:p>
        </p:txBody>
      </p:sp>
    </p:spTree>
    <p:extLst>
      <p:ext uri="{BB962C8B-B14F-4D97-AF65-F5344CB8AC3E}">
        <p14:creationId xmlns:p14="http://schemas.microsoft.com/office/powerpoint/2010/main" val="1057220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:a16="http://schemas.microsoft.com/office/drawing/2014/main" id="{697C1719-3348-48FB-85DC-9C077E53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61595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Ν.Π.Σ.-Αριθμοί (Β΄ τάξη)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64F4E-2AA3-4164-81C0-516F746CBBCB}"/>
              </a:ext>
            </a:extLst>
          </p:cNvPr>
          <p:cNvSpPr txBox="1"/>
          <p:nvPr/>
        </p:nvSpPr>
        <p:spPr>
          <a:xfrm>
            <a:off x="838200" y="1568981"/>
            <a:ext cx="10514013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Αναγνωρίζουν δεκαδικούς αριθμούς σε μια ποικιλία από καθημερινά πλαίσια (τιμές προϊόντων, μετρήσεις με χάρακα, χρόνος)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Εισάγονται διερευνητικά στη γραφή και </a:t>
            </a:r>
            <a:r>
              <a:rPr lang="el-GR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στήν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ορολογία που αφορά απλούς δεκαδικούς αριθμούς μέσα σε καθημερινά πλαίσια, όπως τα χρήματα, αντιστοιχίζοντας τα κέρματα με τούς δεκαδική τους μορφή και γραφή.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δεκαδικοί αριθμοί (3 ώρες)</a:t>
            </a:r>
          </a:p>
        </p:txBody>
      </p:sp>
    </p:spTree>
    <p:extLst>
      <p:ext uri="{BB962C8B-B14F-4D97-AF65-F5344CB8AC3E}">
        <p14:creationId xmlns:p14="http://schemas.microsoft.com/office/powerpoint/2010/main" val="653537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42EF6E10-4D68-4544-8E68-7457E5308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050" y="137160"/>
            <a:ext cx="7333488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1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2BD25893-88E6-4115-9BD7-32D07A8F5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73" y="1124744"/>
            <a:ext cx="10857812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39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F83EDB3D-6928-4029-ACFA-AD656B56C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080" y="584775"/>
            <a:ext cx="8218162" cy="579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730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8E0D015-F7A0-4781-8FCD-D240D72B1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149" y="1024000"/>
            <a:ext cx="9881189" cy="485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7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>
            <a:extLst>
              <a:ext uri="{FF2B5EF4-FFF2-40B4-BE49-F238E27FC236}">
                <a16:creationId xmlns:a16="http://schemas.microsoft.com/office/drawing/2014/main" id="{0AD28FB5-4F79-4510-A90E-668CCAE63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8CBAD"/>
          </a:solidFill>
        </p:spPr>
        <p:txBody>
          <a:bodyPr lIns="91440" tIns="45720" rIns="91440" bIns="45720" anchor="ctr"/>
          <a:lstStyle/>
          <a:p>
            <a:pPr algn="ctr" eaLnBrk="1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el-GR" alt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Αριθμοί και πράξεις</a:t>
            </a:r>
          </a:p>
        </p:txBody>
      </p:sp>
      <p:graphicFrame>
        <p:nvGraphicFramePr>
          <p:cNvPr id="5" name="Πίνακας 5">
            <a:extLst>
              <a:ext uri="{FF2B5EF4-FFF2-40B4-BE49-F238E27FC236}">
                <a16:creationId xmlns:a16="http://schemas.microsoft.com/office/drawing/2014/main" id="{5E361A3F-0543-437F-9ECA-CC8282DF63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546484"/>
              </p:ext>
            </p:extLst>
          </p:nvPr>
        </p:nvGraphicFramePr>
        <p:xfrm>
          <a:off x="870332" y="1963739"/>
          <a:ext cx="10483045" cy="4496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3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984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τάξη</a:t>
                      </a: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στόχοι</a:t>
                      </a: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534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</a:t>
                      </a: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γνωρίσουν τα κλάσματα και τους δεκαδικούς αριθμούς.</a:t>
                      </a:r>
                      <a:endParaRPr lang="el-GR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534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marL="342900" indent="-34290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εξασκηθούν στις πράξεις με δεκαδικούς αριθμούς και δεκαδικά κλάσματα.</a:t>
                      </a: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3293546435"/>
                  </a:ext>
                </a:extLst>
              </a:tr>
              <a:tr h="739534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</a:t>
                      </a: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απαγγέλλουν, να διαβάζουν, να γράφουν και να διατάσσουν φυσικούς… καθώς επίσης κλασματικούς και δεκαδικούς αριθμούς. </a:t>
                      </a: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εκτελούν τις πράξεις της πρόσθεσης, της αφαίρεσης, του πολλαπλασιασμού και της διαίρεσης φυσικών, κλασματικών και δεκαδικών αριθμών.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εκτελούν πρόσθεση και αφαίρεση συμμιγών αριθμών. 	</a:t>
                      </a:r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2224866682"/>
                  </a:ext>
                </a:extLst>
              </a:tr>
              <a:tr h="739534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</a:t>
                      </a: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l-GR" sz="20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Να απαγγέλλουν, να διαβάζουν, να γράφουν και να διατάσσουν φυσικούς, κλασματικούς και δεκαδικούς αριθμούς καθώς και να εκτελούν όλες τις πράξεις τους.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39" marR="91439" marT="45723" marB="45723"/>
                </a:tc>
                <a:extLst>
                  <a:ext uri="{0D108BD9-81ED-4DB2-BD59-A6C34878D82A}">
                    <a16:rowId xmlns:a16="http://schemas.microsoft.com/office/drawing/2014/main" val="489949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53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Α-Β ΤΑΞΗ</a:t>
            </a:r>
          </a:p>
        </p:txBody>
      </p:sp>
    </p:spTree>
    <p:extLst>
      <p:ext uri="{BB962C8B-B14F-4D97-AF65-F5344CB8AC3E}">
        <p14:creationId xmlns:p14="http://schemas.microsoft.com/office/powerpoint/2010/main" val="22696063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:a16="http://schemas.microsoft.com/office/drawing/2014/main" id="{D8C7AB6A-5FF9-4F8E-B4AF-68E36DC20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1323975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2800" b="1">
                <a:solidFill>
                  <a:srgbClr val="000000"/>
                </a:solidFill>
                <a:latin typeface="Times New Roman" panose="02020603050405020304" pitchFamily="18" charset="0"/>
              </a:rPr>
              <a:t>κατανομή του χρόνου διδασκαλίας των μαθηματικών στο δημοτικό</a:t>
            </a:r>
          </a:p>
        </p:txBody>
      </p:sp>
      <p:graphicFrame>
        <p:nvGraphicFramePr>
          <p:cNvPr id="6146" name="Group 2">
            <a:extLst>
              <a:ext uri="{FF2B5EF4-FFF2-40B4-BE49-F238E27FC236}">
                <a16:creationId xmlns:a16="http://schemas.microsoft.com/office/drawing/2014/main" id="{8B84EACD-EEEF-4668-8621-CED2B51726AA}"/>
              </a:ext>
            </a:extLst>
          </p:cNvPr>
          <p:cNvGraphicFramePr>
            <a:graphicFrameLocks noGrp="1"/>
          </p:cNvGraphicFramePr>
          <p:nvPr/>
        </p:nvGraphicFramePr>
        <p:xfrm>
          <a:off x="1416050" y="2633663"/>
          <a:ext cx="9507538" cy="3255959"/>
        </p:xfrm>
        <a:graphic>
          <a:graphicData uri="http://schemas.openxmlformats.org/drawingml/2006/table">
            <a:tbl>
              <a:tblPr/>
              <a:tblGrid>
                <a:gridCol w="319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endParaRPr kumimoji="0" lang="el-GR" altLang="el-GR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Α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Β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Γ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Δ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Ε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ΣΤ</a:t>
                      </a:r>
                    </a:p>
                  </a:txBody>
                  <a:tcPr marL="90000" marR="900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6/θέσιο και άνω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5/θέσιο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3,5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3,5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4/θέσιο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3/θέσιο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2/θέσιο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4/2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137"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1/θέσιο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2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lnSpc>
                          <a:spcPct val="92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lnSpc>
                          <a:spcPct val="92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lnSpc>
                          <a:spcPct val="92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 sz="16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lnSpc>
                          <a:spcPct val="92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9410700" algn="l"/>
                        </a:tabLst>
                      </a:pPr>
                      <a:r>
                        <a:rPr kumimoji="0" lang="el-GR" altLang="el-G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icrosoft YaHei" panose="020B0503020204020204" pitchFamily="34" charset="-122"/>
                        </a:rPr>
                        <a:t>3/2</a:t>
                      </a:r>
                    </a:p>
                  </a:txBody>
                  <a:tcPr marL="90000" marR="90000" anchor="ctr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Α΄ τάξη</a:t>
            </a:r>
          </a:p>
        </p:txBody>
      </p:sp>
    </p:spTree>
    <p:extLst>
      <p:ext uri="{BB962C8B-B14F-4D97-AF65-F5344CB8AC3E}">
        <p14:creationId xmlns:p14="http://schemas.microsoft.com/office/powerpoint/2010/main" val="40556813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:a16="http://schemas.microsoft.com/office/drawing/2014/main" id="{697C1719-3348-48FB-85DC-9C077E53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61595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Ν.Π.Σ.-Αριθμοί (Α΄ τάξη)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64F4E-2AA3-4164-81C0-516F746CBBCB}"/>
              </a:ext>
            </a:extLst>
          </p:cNvPr>
          <p:cNvSpPr txBox="1"/>
          <p:nvPr/>
        </p:nvSpPr>
        <p:spPr>
          <a:xfrm>
            <a:off x="838200" y="1568981"/>
            <a:ext cx="10514013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συγκρίνουν δύο ποσότητες με απλή σχέση μεγέθους 1/2 , 1/4 και περιγράφουν τη σχέση λεκτικά (μισή/διπλάσια…)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χωρίζουν εμπράγματες, διακριτές και συνεχείς ποσότητες (γραμμές, δυσδιάστατα σχήματα) σε ίσα μέρη: 2, 4, 8. Χωρίζουν εμπράγματες και μη, διακριτές και συνεχείς ποσότητες (γραμμές, δυσδιάστατα σχήματα) σε ίσα μέρη: 3, 6, 5, 10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λασματικοί αριθμοί (10 ώρες)</a:t>
            </a:r>
          </a:p>
        </p:txBody>
      </p:sp>
    </p:spTree>
    <p:extLst>
      <p:ext uri="{BB962C8B-B14F-4D97-AF65-F5344CB8AC3E}">
        <p14:creationId xmlns:p14="http://schemas.microsoft.com/office/powerpoint/2010/main" val="17088665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:a16="http://schemas.microsoft.com/office/drawing/2014/main" id="{697C1719-3348-48FB-85DC-9C077E53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61595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Ενδεικτική δραστηριότητα (Α΄ τάξη)-Ν.Π.Σ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64F4E-2AA3-4164-81C0-516F746CBBCB}"/>
              </a:ext>
            </a:extLst>
          </p:cNvPr>
          <p:cNvSpPr txBox="1"/>
          <p:nvPr/>
        </p:nvSpPr>
        <p:spPr>
          <a:xfrm>
            <a:off x="696194" y="1568980"/>
            <a:ext cx="10656019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σε ζευγάρια χτίζουν πολυκατοικίες όπου η μία να έχει διπλάσιους ορόφους από την άλλη (Η έννοια του μισού και του διπλάσιου με τουβλάκια)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FB9DA9B3-9BCA-4ACB-8FD7-96B95C883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630" y="3068960"/>
            <a:ext cx="3412327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449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>
            <a:extLst>
              <a:ext uri="{FF2B5EF4-FFF2-40B4-BE49-F238E27FC236}">
                <a16:creationId xmlns:a16="http://schemas.microsoft.com/office/drawing/2014/main" id="{697C1719-3348-48FB-85DC-9C077E53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10514013" cy="61595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Ενδεικτική δραστηριότητα (Α΄ τάξη)-Ν.Π.Σ.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064F4E-2AA3-4164-81C0-516F746CBBCB}"/>
              </a:ext>
            </a:extLst>
          </p:cNvPr>
          <p:cNvSpPr txBox="1"/>
          <p:nvPr/>
        </p:nvSpPr>
        <p:spPr>
          <a:xfrm>
            <a:off x="480170" y="1568981"/>
            <a:ext cx="1116124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Βρίσκουν τον τρόπο να μοιράσουν μια σοκολάτα αρχικά σε 2 και μετά σε 4 μέρη. Το υλικό που παριστάνει τη σοκολάτα είναι φτιαγμένο με τρόπο που να διευκολύνει, όχι όμως να καθοδηγεί τα παιδιά σε οφθαλμοφανή λύση:</a:t>
            </a:r>
          </a:p>
          <a:p>
            <a:pPr algn="just"/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π.χ. Μοιράστε αυτή τη σοκολάτα σε 4 παιδιά</a:t>
            </a: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ή μοιράστε αυτή τη σοκολάτα σε 6 παιδιά</a:t>
            </a: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/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Εξηγούν πώς τα μοίρασαν και τι μέρος της σοκολάτας πήρε κάθε παιδί.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A30C4B76-15F0-4765-9D36-0E6EEC001B1D}"/>
              </a:ext>
            </a:extLst>
          </p:cNvPr>
          <p:cNvSpPr/>
          <p:nvPr/>
        </p:nvSpPr>
        <p:spPr bwMode="auto">
          <a:xfrm>
            <a:off x="4080570" y="3212976"/>
            <a:ext cx="1224136" cy="432048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D2FF192-10FA-4495-AAF0-7B021C485FF1}"/>
              </a:ext>
            </a:extLst>
          </p:cNvPr>
          <p:cNvSpPr/>
          <p:nvPr/>
        </p:nvSpPr>
        <p:spPr bwMode="auto">
          <a:xfrm>
            <a:off x="5304706" y="3212976"/>
            <a:ext cx="1224136" cy="432048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8E59640-B7CB-4324-9B53-FA21A733C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111" y="4581788"/>
            <a:ext cx="1237595" cy="445047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09455F30-A59A-4FD2-8A9F-AD8E2D562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1247" y="4581788"/>
            <a:ext cx="1237595" cy="445047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146920EB-6165-4E5C-99EF-49C19B42B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5383" y="4581128"/>
            <a:ext cx="123759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42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Β΄ τάξη</a:t>
            </a:r>
          </a:p>
        </p:txBody>
      </p:sp>
    </p:spTree>
    <p:extLst>
      <p:ext uri="{BB962C8B-B14F-4D97-AF65-F5344CB8AC3E}">
        <p14:creationId xmlns:p14="http://schemas.microsoft.com/office/powerpoint/2010/main" val="36705202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39008</TotalTime>
  <Words>587</Words>
  <Application>Microsoft Office PowerPoint</Application>
  <PresentationFormat>Προσαρμογή</PresentationFormat>
  <Paragraphs>117</Paragraphs>
  <Slides>15</Slides>
  <Notes>10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Θέμα του Office</vt:lpstr>
      <vt:lpstr>Θέμα του Office</vt:lpstr>
      <vt:lpstr>Θέμα του Office</vt:lpstr>
      <vt:lpstr>Παρουσίαση του PowerPoint</vt:lpstr>
      <vt:lpstr>Αριθμοί και πράξεις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μαθηματικά δημοτικού σχολείου</dc:title>
  <dc:creator>Apostolos</dc:creator>
  <cp:lastModifiedBy>Apostolos</cp:lastModifiedBy>
  <cp:revision>228</cp:revision>
  <cp:lastPrinted>1601-01-01T00:00:00Z</cp:lastPrinted>
  <dcterms:created xsi:type="dcterms:W3CDTF">1601-01-01T00:00:00Z</dcterms:created>
  <dcterms:modified xsi:type="dcterms:W3CDTF">2021-05-11T19:32:54Z</dcterms:modified>
</cp:coreProperties>
</file>