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19"/>
  </p:notesMasterIdLst>
  <p:sldIdLst>
    <p:sldId id="256" r:id="rId4"/>
    <p:sldId id="542" r:id="rId5"/>
    <p:sldId id="580" r:id="rId6"/>
    <p:sldId id="257" r:id="rId7"/>
    <p:sldId id="572" r:id="rId8"/>
    <p:sldId id="560" r:id="rId9"/>
    <p:sldId id="574" r:id="rId10"/>
    <p:sldId id="575" r:id="rId11"/>
    <p:sldId id="573" r:id="rId12"/>
    <p:sldId id="561" r:id="rId13"/>
    <p:sldId id="562" r:id="rId14"/>
    <p:sldId id="576" r:id="rId15"/>
    <p:sldId id="577" r:id="rId16"/>
    <p:sldId id="578" r:id="rId17"/>
    <p:sldId id="579" r:id="rId18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7391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404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>
            <a:extLst>
              <a:ext uri="{FF2B5EF4-FFF2-40B4-BE49-F238E27FC236}">
                <a16:creationId xmlns:a16="http://schemas.microsoft.com/office/drawing/2014/main" id="{B47DDD3D-E55C-4FEB-AD84-4FF4C68059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586F14C-AB56-4385-9C68-785BA6A25D41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0554C27E-3B95-4D0C-A88B-7E0230CD8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D1C5F59-CA0B-4D0B-902F-EBEEB6A69264}" type="slidenum">
              <a:rPr lang="el-GR" altLang="el-G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</a:t>
            </a:fld>
            <a:endParaRPr lang="el-GR" altLang="el-GR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F1A6552E-2E35-40AA-95F4-C3F0AB3E6453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7D1A1DFF-6341-4C78-B812-9F3F43B5F4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0123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84012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01379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02879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37213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10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4391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ΚΛΑΣΜΑΤΙΚΟΙ ΚΑΙ ΔΕΚΑΔΙΚΟΙ ΑΡΙΘΜΟΙ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(Β΄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χωρίζουν εμπράγματες και μη, διακριτές και συνεχείς ποσότητες (γραμμές, δυσδιάστατα σχήματα) σε ίσα μέρη: 3, 6, 5, 10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συγκρίνουν δύο ποσότητες, προσδιορίζουν τη σχέση μεγέθους και τη συνδέουν λεκτικά (τριπλάσια/ένα τρίτο, πενταπλάσια/ένα πέμπτο, εξαπλάσια/ένα έκτο, δεκαπλάσια/ένα δέκατο) και συμβολικά 1/3, 1/6, 1/5, 1/10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διερευνούν με </a:t>
            </a:r>
            <a:r>
              <a:rPr lang="el-GR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χειραπτικά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υλικά και αναπαραστάσεις και προσεγγίζουν διαισθητικά τα κλάσματα 2/4, 3/4, 2/3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λασματικοί αριθμοί (5 ώρες)</a:t>
            </a:r>
          </a:p>
        </p:txBody>
      </p:sp>
    </p:spTree>
    <p:extLst>
      <p:ext uri="{BB962C8B-B14F-4D97-AF65-F5344CB8AC3E}">
        <p14:creationId xmlns:p14="http://schemas.microsoft.com/office/powerpoint/2010/main" val="10572201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(Β΄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Αναγνωρίζουν δεκαδικούς αριθμούς σε μια ποικιλία από καθημερινά πλαίσια (τιμές προϊόντων, μετρήσεις με χάρακα, χρόνος)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Εισάγονται διερευνητικά στη γραφή και </a:t>
            </a:r>
            <a:r>
              <a:rPr lang="el-GR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στήν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ορολογία που αφορά απλούς δεκαδικούς αριθμούς μέσα σε καθημερινά πλαίσια, όπως τα χρήματα, αντιστοιχίζοντας τα κέρματα με τούς δεκαδική τους μορφή και γραφή.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δεκαδικοί αριθμοί (3 ώρες)</a:t>
            </a:r>
          </a:p>
        </p:txBody>
      </p:sp>
    </p:spTree>
    <p:extLst>
      <p:ext uri="{BB962C8B-B14F-4D97-AF65-F5344CB8AC3E}">
        <p14:creationId xmlns:p14="http://schemas.microsoft.com/office/powerpoint/2010/main" val="6535378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42EF6E10-4D68-4544-8E68-7457E5308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50" y="137160"/>
            <a:ext cx="7333488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1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D25893-88E6-4115-9BD7-32D07A8F5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73" y="1124744"/>
            <a:ext cx="1085781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39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83EDB3D-6928-4029-ACFA-AD656B56C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080" y="584775"/>
            <a:ext cx="8218162" cy="579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30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8E0D015-F7A0-4781-8FCD-D240D72B1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49" y="1024000"/>
            <a:ext cx="9881189" cy="485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71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>
            <a:extLst>
              <a:ext uri="{FF2B5EF4-FFF2-40B4-BE49-F238E27FC236}">
                <a16:creationId xmlns:a16="http://schemas.microsoft.com/office/drawing/2014/main" id="{0AD28FB5-4F79-4510-A90E-668CCAE630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8CBAD"/>
          </a:solidFill>
        </p:spPr>
        <p:txBody>
          <a:bodyPr lIns="91440" tIns="45720" rIns="91440" bIns="45720" anchor="ctr"/>
          <a:lstStyle/>
          <a:p>
            <a:pPr algn="ctr" eaLnBrk="1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</a:t>
            </a:r>
          </a:p>
        </p:txBody>
      </p:sp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5E361A3F-0543-437F-9ECA-CC8282DF63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7546484"/>
              </p:ext>
            </p:extLst>
          </p:nvPr>
        </p:nvGraphicFramePr>
        <p:xfrm>
          <a:off x="870332" y="1963739"/>
          <a:ext cx="10483045" cy="4496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3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984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τάξη</a:t>
                      </a: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στόχοι</a:t>
                      </a: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534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γνωρίσουν τα κλάσματα και τους δεκαδικούς αριθμούς.</a:t>
                      </a:r>
                      <a:endParaRPr lang="el-GR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534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marL="342900" indent="-342900" algn="just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εξασκηθούν στις πράξεις με δεκαδικούς αριθμούς και δεκαδικά κλάσματα.</a:t>
                      </a: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3293546435"/>
                  </a:ext>
                </a:extLst>
              </a:tr>
              <a:tr h="739534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</a:t>
                      </a: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απαγγέλλουν, να διαβάζουν, να γράφουν και να διατάσσουν φυσικούς… καθώς επίσης κλασματικούς και δεκαδικούς αριθμούς.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εκτελούν τις πράξεις της πρόσθεσης, της αφαίρεσης, του πολλαπλασιασμού και της διαίρεσης φυσικών, κλασματικών και δεκαδικών αριθμών.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εκτελούν πρόσθεση και αφαίρεση συμμιγών αριθμών. 	</a:t>
                      </a: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2224866682"/>
                  </a:ext>
                </a:extLst>
              </a:tr>
              <a:tr h="739534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</a:t>
                      </a: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l-GR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απαγγέλλουν, να διαβάζουν, να γράφουν και να διατάσσουν φυσικούς, κλασματικούς και δεκαδικούς αριθμούς καθώς και να εκτελούν όλες τις πράξεις τους.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489949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531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Α-Β ΤΑΞΗ</a:t>
            </a:r>
          </a:p>
        </p:txBody>
      </p:sp>
    </p:spTree>
    <p:extLst>
      <p:ext uri="{BB962C8B-B14F-4D97-AF65-F5344CB8AC3E}">
        <p14:creationId xmlns:p14="http://schemas.microsoft.com/office/powerpoint/2010/main" val="22696063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>
            <a:extLst>
              <a:ext uri="{FF2B5EF4-FFF2-40B4-BE49-F238E27FC236}">
                <a16:creationId xmlns:a16="http://schemas.microsoft.com/office/drawing/2014/main" id="{D8C7AB6A-5FF9-4F8E-B4AF-68E36DC20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2800" b="1">
                <a:solidFill>
                  <a:srgbClr val="000000"/>
                </a:solidFill>
                <a:latin typeface="Times New Roman" panose="02020603050405020304" pitchFamily="18" charset="0"/>
              </a:rPr>
              <a:t>κατανομή του χρόνου διδασκαλίας των μαθηματικών στο δημοτικό</a:t>
            </a:r>
          </a:p>
        </p:txBody>
      </p:sp>
      <p:graphicFrame>
        <p:nvGraphicFramePr>
          <p:cNvPr id="6146" name="Group 2">
            <a:extLst>
              <a:ext uri="{FF2B5EF4-FFF2-40B4-BE49-F238E27FC236}">
                <a16:creationId xmlns:a16="http://schemas.microsoft.com/office/drawing/2014/main" id="{8B84EACD-EEEF-4668-8621-CED2B51726AA}"/>
              </a:ext>
            </a:extLst>
          </p:cNvPr>
          <p:cNvGraphicFramePr>
            <a:graphicFrameLocks noGrp="1"/>
          </p:cNvGraphicFramePr>
          <p:nvPr/>
        </p:nvGraphicFramePr>
        <p:xfrm>
          <a:off x="1416050" y="2633663"/>
          <a:ext cx="9507538" cy="3255959"/>
        </p:xfrm>
        <a:graphic>
          <a:graphicData uri="http://schemas.openxmlformats.org/drawingml/2006/table">
            <a:tbl>
              <a:tblPr/>
              <a:tblGrid>
                <a:gridCol w="3190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6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6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63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3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el-GR" altLang="el-GR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Α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Β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Γ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Δ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Ε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6/θέσιο και άνω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3,5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3,5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2/θέσιο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1/θέσιο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Α΄ τάξη</a:t>
            </a:r>
          </a:p>
        </p:txBody>
      </p:sp>
    </p:spTree>
    <p:extLst>
      <p:ext uri="{BB962C8B-B14F-4D97-AF65-F5344CB8AC3E}">
        <p14:creationId xmlns:p14="http://schemas.microsoft.com/office/powerpoint/2010/main" val="40556813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(Α΄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συγκρίνουν δύο ποσότητες με απλή σχέση μεγέθους 1/2 , 1/4 και περιγράφουν τη σχέση λεκτικά (μισή/διπλάσια…)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χωρίζουν εμπράγματες, διακριτές και συνεχείς ποσότητες (γραμμές, δυσδιάστατα σχήματα) σε ίσα μέρη: 2, 4, 8. Χωρίζουν εμπράγματες και μη, διακριτές και συνεχείς ποσότητες (γραμμές, δυσδιάστατα σχήματα) σε ίσα μέρη: 3, 6, 5, 10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λασματικοί αριθμοί (10 ώρες)</a:t>
            </a:r>
          </a:p>
        </p:txBody>
      </p:sp>
    </p:spTree>
    <p:extLst>
      <p:ext uri="{BB962C8B-B14F-4D97-AF65-F5344CB8AC3E}">
        <p14:creationId xmlns:p14="http://schemas.microsoft.com/office/powerpoint/2010/main" val="17088665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Ενδεικτική δραστηριότητα (Α΄ τάξη)-Ν.Π.Σ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696194" y="1568980"/>
            <a:ext cx="10656019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μαθητές σε ζευγάρια χτίζουν πολυκατοικίες όπου η μία να έχει διπλάσιους ορόφους από την άλλη (Η έννοια του μισού και του διπλάσιου με τουβλάκια)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9DA9B3-9BCA-4ACB-8FD7-96B95C883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630" y="3068960"/>
            <a:ext cx="341232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490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Ενδεικτική δραστηριότητα (Α΄ τάξη)-Ν.Π.Σ.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480170" y="1568981"/>
            <a:ext cx="1116124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Βρίσκουν τον τρόπο να μοιράσουν μια σοκολάτα αρχικά σε 2 και μετά σε 4 μέρη. Το υλικό που παριστάνει τη σοκολάτα είναι φτιαγμένο με τρόπο που να διευκολύνει, όχι όμως να καθοδηγεί τα παιδιά σε οφθαλμοφανή λύση:</a:t>
            </a:r>
          </a:p>
          <a:p>
            <a:pPr algn="just"/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π.χ. Μοιράστε αυτή τη σοκολάτα σε 4 παιδιά</a:t>
            </a:r>
          </a:p>
          <a:p>
            <a:pPr algn="just"/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ή μοιράστε αυτή τη σοκολάτα σε 6 παιδιά</a:t>
            </a:r>
          </a:p>
          <a:p>
            <a:pPr algn="just"/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algn="just"/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Εξηγούν πώς τα μοίρασαν και τι μέρος της σοκολάτας πήρε κάθε παιδί.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A30C4B76-15F0-4765-9D36-0E6EEC001B1D}"/>
              </a:ext>
            </a:extLst>
          </p:cNvPr>
          <p:cNvSpPr/>
          <p:nvPr/>
        </p:nvSpPr>
        <p:spPr bwMode="auto">
          <a:xfrm>
            <a:off x="4080570" y="3212976"/>
            <a:ext cx="1224136" cy="432048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4D2FF192-10FA-4495-AAF0-7B021C485FF1}"/>
              </a:ext>
            </a:extLst>
          </p:cNvPr>
          <p:cNvSpPr/>
          <p:nvPr/>
        </p:nvSpPr>
        <p:spPr bwMode="auto">
          <a:xfrm>
            <a:off x="5304706" y="3212976"/>
            <a:ext cx="1224136" cy="432048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8E59640-B7CB-4324-9B53-FA21A733C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111" y="4581788"/>
            <a:ext cx="1237595" cy="44504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09455F30-A59A-4FD2-8A9F-AD8E2D562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247" y="4581788"/>
            <a:ext cx="1237595" cy="44504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146920EB-6165-4E5C-99EF-49C19B42B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383" y="4581128"/>
            <a:ext cx="123759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242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Β΄ τάξη</a:t>
            </a:r>
          </a:p>
        </p:txBody>
      </p:sp>
    </p:spTree>
    <p:extLst>
      <p:ext uri="{BB962C8B-B14F-4D97-AF65-F5344CB8AC3E}">
        <p14:creationId xmlns:p14="http://schemas.microsoft.com/office/powerpoint/2010/main" val="36705202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39008</TotalTime>
  <Words>587</Words>
  <Application>Microsoft Office PowerPoint</Application>
  <PresentationFormat>Προσαρμογή</PresentationFormat>
  <Paragraphs>117</Paragraphs>
  <Slides>15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Αριθμοί και πράξεις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228</cp:revision>
  <cp:lastPrinted>1601-01-01T00:00:00Z</cp:lastPrinted>
  <dcterms:created xsi:type="dcterms:W3CDTF">1601-01-01T00:00:00Z</dcterms:created>
  <dcterms:modified xsi:type="dcterms:W3CDTF">2021-05-11T19:32:54Z</dcterms:modified>
</cp:coreProperties>
</file>