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82" r:id="rId2"/>
    <p:sldId id="283" r:id="rId3"/>
    <p:sldId id="284" r:id="rId4"/>
    <p:sldId id="285" r:id="rId5"/>
    <p:sldId id="286" r:id="rId6"/>
    <p:sldId id="287" r:id="rId7"/>
    <p:sldId id="288" r:id="rId8"/>
    <p:sldId id="275" r:id="rId9"/>
    <p:sldId id="257" r:id="rId10"/>
    <p:sldId id="276" r:id="rId11"/>
    <p:sldId id="29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984FDE-ECE2-45FD-99ED-A5B3FCCAB3DF}" type="doc">
      <dgm:prSet loTypeId="urn:microsoft.com/office/officeart/2005/8/layout/vList6" loCatId="list" qsTypeId="urn:microsoft.com/office/officeart/2005/8/quickstyle/simple1" qsCatId="simple" csTypeId="urn:microsoft.com/office/officeart/2005/8/colors/accent3_2" csCatId="accent3" phldr="1"/>
      <dgm:spPr/>
      <dgm:t>
        <a:bodyPr/>
        <a:lstStyle/>
        <a:p>
          <a:endParaRPr lang="en-US"/>
        </a:p>
      </dgm:t>
    </dgm:pt>
    <dgm:pt modelId="{698AEA35-A2F2-4B5B-98EB-D862829ACD98}">
      <dgm:prSet phldrT="[Κείμενο]" custT="1"/>
      <dgm:spPr/>
      <dgm:t>
        <a:bodyPr/>
        <a:lstStyle/>
        <a:p>
          <a:r>
            <a:rPr lang="el-GR" sz="2000" dirty="0">
              <a:latin typeface="Calibri" panose="020F0502020204030204" pitchFamily="34" charset="0"/>
              <a:ea typeface="Calibri" panose="020F0502020204030204" pitchFamily="34" charset="0"/>
              <a:cs typeface="Calibri" panose="020F0502020204030204" pitchFamily="34" charset="0"/>
            </a:rPr>
            <a:t>Κατηγορία Α</a:t>
          </a:r>
          <a:endParaRPr lang="en-US" sz="2000" dirty="0">
            <a:latin typeface="Calibri" panose="020F0502020204030204" pitchFamily="34" charset="0"/>
            <a:ea typeface="Calibri" panose="020F0502020204030204" pitchFamily="34" charset="0"/>
            <a:cs typeface="Calibri" panose="020F0502020204030204" pitchFamily="34" charset="0"/>
          </a:endParaRPr>
        </a:p>
      </dgm:t>
    </dgm:pt>
    <dgm:pt modelId="{5FCB3F20-1992-4A9C-A363-5510E5A06EE4}" type="parTrans" cxnId="{A8E47D8F-84A4-40EC-84C2-26371D2411F6}">
      <dgm:prSet/>
      <dgm:spPr/>
      <dgm:t>
        <a:bodyPr/>
        <a:lstStyle/>
        <a:p>
          <a:endParaRPr lang="en-US"/>
        </a:p>
      </dgm:t>
    </dgm:pt>
    <dgm:pt modelId="{66E79D9E-2C12-4156-96AC-3D74C72A4BF6}" type="sibTrans" cxnId="{A8E47D8F-84A4-40EC-84C2-26371D2411F6}">
      <dgm:prSet/>
      <dgm:spPr/>
      <dgm:t>
        <a:bodyPr/>
        <a:lstStyle/>
        <a:p>
          <a:endParaRPr lang="en-US"/>
        </a:p>
      </dgm:t>
    </dgm:pt>
    <dgm:pt modelId="{AD7B0DCC-1797-4454-9259-332DC15F39FD}">
      <dgm:prSet phldrT="[Κείμενο]"/>
      <dgm:spPr/>
      <dgm:t>
        <a:bodyPr/>
        <a:lstStyle/>
        <a:p>
          <a:pPr algn="just"/>
          <a:r>
            <a:rPr lang="el-GR" b="1" u="sng" dirty="0">
              <a:latin typeface="Calibri" panose="020F0502020204030204" pitchFamily="34" charset="0"/>
              <a:ea typeface="Calibri" panose="020F0502020204030204" pitchFamily="34" charset="0"/>
              <a:cs typeface="Calibri" panose="020F0502020204030204" pitchFamily="34" charset="0"/>
            </a:rPr>
            <a:t>Υποκατηγορία Α1: </a:t>
          </a:r>
          <a:r>
            <a:rPr lang="el-GR" dirty="0">
              <a:latin typeface="Calibri" panose="020F0502020204030204" pitchFamily="34" charset="0"/>
              <a:ea typeface="Calibri" panose="020F0502020204030204" pitchFamily="34" charset="0"/>
              <a:cs typeface="Calibri" panose="020F0502020204030204" pitchFamily="34" charset="0"/>
            </a:rPr>
            <a:t>έργα και δραστηριότητες που ενδέχεται να προκαλέσουν </a:t>
          </a:r>
          <a:r>
            <a:rPr lang="el-GR" b="1" u="none" dirty="0">
              <a:latin typeface="Calibri" panose="020F0502020204030204" pitchFamily="34" charset="0"/>
              <a:ea typeface="Calibri" panose="020F0502020204030204" pitchFamily="34" charset="0"/>
              <a:cs typeface="Calibri" panose="020F0502020204030204" pitchFamily="34" charset="0"/>
            </a:rPr>
            <a:t>πολύ σημαντικές επιπτώσεις </a:t>
          </a:r>
          <a:r>
            <a:rPr lang="el-GR" dirty="0">
              <a:latin typeface="Calibri" panose="020F0502020204030204" pitchFamily="34" charset="0"/>
              <a:ea typeface="Calibri" panose="020F0502020204030204" pitchFamily="34" charset="0"/>
              <a:cs typeface="Calibri" panose="020F0502020204030204" pitchFamily="34" charset="0"/>
            </a:rPr>
            <a:t>στο περιβάλλον </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A6EE9AFA-459D-48CA-BF11-AFCB286ECEF6}" type="parTrans" cxnId="{F57C71C7-6F05-47C5-9C40-A9A4B3BEAEEC}">
      <dgm:prSet/>
      <dgm:spPr/>
      <dgm:t>
        <a:bodyPr/>
        <a:lstStyle/>
        <a:p>
          <a:endParaRPr lang="en-US"/>
        </a:p>
      </dgm:t>
    </dgm:pt>
    <dgm:pt modelId="{BA29B0EC-30DD-4490-B42D-05801EC47DD0}" type="sibTrans" cxnId="{F57C71C7-6F05-47C5-9C40-A9A4B3BEAEEC}">
      <dgm:prSet/>
      <dgm:spPr/>
      <dgm:t>
        <a:bodyPr/>
        <a:lstStyle/>
        <a:p>
          <a:endParaRPr lang="en-US"/>
        </a:p>
      </dgm:t>
    </dgm:pt>
    <dgm:pt modelId="{74772A9E-1DF6-48F2-8D3D-5AF0FEB8E395}">
      <dgm:prSet phldrT="[Κείμενο]"/>
      <dgm:spPr/>
      <dgm:t>
        <a:bodyPr/>
        <a:lstStyle/>
        <a:p>
          <a:pPr algn="just"/>
          <a:r>
            <a:rPr lang="el-GR" b="1" u="sng" dirty="0">
              <a:latin typeface="Calibri" panose="020F0502020204030204" pitchFamily="34" charset="0"/>
              <a:ea typeface="Calibri" panose="020F0502020204030204" pitchFamily="34" charset="0"/>
              <a:cs typeface="Calibri" panose="020F0502020204030204" pitchFamily="34" charset="0"/>
            </a:rPr>
            <a:t>Υποκατηγορία Α2: </a:t>
          </a:r>
          <a:r>
            <a:rPr lang="el-GR" dirty="0">
              <a:latin typeface="Calibri" panose="020F0502020204030204" pitchFamily="34" charset="0"/>
              <a:ea typeface="Calibri" panose="020F0502020204030204" pitchFamily="34" charset="0"/>
              <a:cs typeface="Calibri" panose="020F0502020204030204" pitchFamily="34" charset="0"/>
            </a:rPr>
            <a:t>έργα και δραστηριότητες που ενδέχεται να προκαλέσουν </a:t>
          </a:r>
          <a:r>
            <a:rPr lang="el-GR" b="1" dirty="0">
              <a:latin typeface="Calibri" panose="020F0502020204030204" pitchFamily="34" charset="0"/>
              <a:ea typeface="Calibri" panose="020F0502020204030204" pitchFamily="34" charset="0"/>
              <a:cs typeface="Calibri" panose="020F0502020204030204" pitchFamily="34" charset="0"/>
            </a:rPr>
            <a:t>σημαντικές επιπτώσεις </a:t>
          </a:r>
          <a:r>
            <a:rPr lang="el-GR" dirty="0">
              <a:latin typeface="Calibri" panose="020F0502020204030204" pitchFamily="34" charset="0"/>
              <a:ea typeface="Calibri" panose="020F0502020204030204" pitchFamily="34" charset="0"/>
              <a:cs typeface="Calibri" panose="020F0502020204030204" pitchFamily="34" charset="0"/>
            </a:rPr>
            <a:t>στο περιβάλλον</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BDAC2826-F26D-487D-8F1C-9909E18E6F21}" type="parTrans" cxnId="{059858F1-2FD4-45EA-ADDC-E2B724E0DA09}">
      <dgm:prSet/>
      <dgm:spPr/>
      <dgm:t>
        <a:bodyPr/>
        <a:lstStyle/>
        <a:p>
          <a:endParaRPr lang="en-US"/>
        </a:p>
      </dgm:t>
    </dgm:pt>
    <dgm:pt modelId="{DBBB8203-F509-4CC3-8478-7024F4703FF2}" type="sibTrans" cxnId="{059858F1-2FD4-45EA-ADDC-E2B724E0DA09}">
      <dgm:prSet/>
      <dgm:spPr/>
      <dgm:t>
        <a:bodyPr/>
        <a:lstStyle/>
        <a:p>
          <a:endParaRPr lang="en-US"/>
        </a:p>
      </dgm:t>
    </dgm:pt>
    <dgm:pt modelId="{E85A2D8C-F1FE-4FD8-B0A3-D8FE879A919A}">
      <dgm:prSet phldrT="[Κείμενο]" custT="1"/>
      <dgm:spPr/>
      <dgm:t>
        <a:bodyPr/>
        <a:lstStyle/>
        <a:p>
          <a:r>
            <a:rPr lang="el-GR" sz="2000" dirty="0">
              <a:latin typeface="Calibri" panose="020F0502020204030204" pitchFamily="34" charset="0"/>
              <a:ea typeface="Calibri" panose="020F0502020204030204" pitchFamily="34" charset="0"/>
              <a:cs typeface="Calibri" panose="020F0502020204030204" pitchFamily="34" charset="0"/>
            </a:rPr>
            <a:t>Κατηγορία Β</a:t>
          </a:r>
          <a:endParaRPr lang="en-US" sz="2000" dirty="0">
            <a:latin typeface="Calibri" panose="020F0502020204030204" pitchFamily="34" charset="0"/>
            <a:ea typeface="Calibri" panose="020F0502020204030204" pitchFamily="34" charset="0"/>
            <a:cs typeface="Calibri" panose="020F0502020204030204" pitchFamily="34" charset="0"/>
          </a:endParaRPr>
        </a:p>
      </dgm:t>
    </dgm:pt>
    <dgm:pt modelId="{43B0E063-9D88-4AE4-915F-D44FF30E416B}" type="parTrans" cxnId="{684A3F05-4CD6-4497-86CF-9CF8454F7DCD}">
      <dgm:prSet/>
      <dgm:spPr/>
      <dgm:t>
        <a:bodyPr/>
        <a:lstStyle/>
        <a:p>
          <a:endParaRPr lang="en-US"/>
        </a:p>
      </dgm:t>
    </dgm:pt>
    <dgm:pt modelId="{8C54A47E-62FC-403C-AE74-1317E5D12DBB}" type="sibTrans" cxnId="{684A3F05-4CD6-4497-86CF-9CF8454F7DCD}">
      <dgm:prSet/>
      <dgm:spPr/>
      <dgm:t>
        <a:bodyPr/>
        <a:lstStyle/>
        <a:p>
          <a:endParaRPr lang="en-US"/>
        </a:p>
      </dgm:t>
    </dgm:pt>
    <dgm:pt modelId="{A59703E8-5BCD-4514-AE0B-DBC0F969FE52}">
      <dgm:prSet/>
      <dgm:spPr/>
      <dgm:t>
        <a:bodyPr/>
        <a:lstStyle/>
        <a:p>
          <a:pPr algn="just"/>
          <a:r>
            <a:rPr lang="el-GR" dirty="0">
              <a:latin typeface="Calibri" panose="020F0502020204030204" pitchFamily="34" charset="0"/>
              <a:ea typeface="Calibri" panose="020F0502020204030204" pitchFamily="34" charset="0"/>
              <a:cs typeface="Calibri" panose="020F0502020204030204" pitchFamily="34" charset="0"/>
            </a:rPr>
            <a:t>Περιλαμβάνει έργα και δραστηριότητες που χαρακτηρίζονται από τοπικές και μη σημαντικές επιπτώσεις στο περιβάλλον (π.χ. μικρά ξενοδοχεία, βενζινάδικα, συνεργεία αυτοκινήτων, μάντρες υλικών και αυτοκινήτων, σταθμοί βάσης κινητής, ασύρματης και σταθερής τηλεφωνίας χωρίς </a:t>
          </a:r>
          <a:r>
            <a:rPr lang="el-GR" dirty="0" err="1">
              <a:latin typeface="Calibri" panose="020F0502020204030204" pitchFamily="34" charset="0"/>
              <a:ea typeface="Calibri" panose="020F0502020204030204" pitchFamily="34" charset="0"/>
              <a:cs typeface="Calibri" panose="020F0502020204030204" pitchFamily="34" charset="0"/>
            </a:rPr>
            <a:t>συνοδά</a:t>
          </a:r>
          <a:r>
            <a:rPr lang="el-GR" dirty="0">
              <a:latin typeface="Calibri" panose="020F0502020204030204" pitchFamily="34" charset="0"/>
              <a:ea typeface="Calibri" panose="020F0502020204030204" pitchFamily="34" charset="0"/>
              <a:cs typeface="Calibri" panose="020F0502020204030204" pitchFamily="34" charset="0"/>
            </a:rPr>
            <a:t> έργα κ.λπ.)</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98F2E006-3DE8-4C43-8778-849A984821BA}" type="parTrans" cxnId="{F2354A7D-FC78-4A2A-A20F-F8A48AC8DD17}">
      <dgm:prSet/>
      <dgm:spPr/>
      <dgm:t>
        <a:bodyPr/>
        <a:lstStyle/>
        <a:p>
          <a:endParaRPr lang="en-US"/>
        </a:p>
      </dgm:t>
    </dgm:pt>
    <dgm:pt modelId="{AC1CF3A5-92BA-425C-AFAE-916F07CE4A99}" type="sibTrans" cxnId="{F2354A7D-FC78-4A2A-A20F-F8A48AC8DD17}">
      <dgm:prSet/>
      <dgm:spPr/>
      <dgm:t>
        <a:bodyPr/>
        <a:lstStyle/>
        <a:p>
          <a:endParaRPr lang="en-US"/>
        </a:p>
      </dgm:t>
    </dgm:pt>
    <dgm:pt modelId="{562381B1-179E-4B93-A558-15DA6FAEA1C2}" type="pres">
      <dgm:prSet presAssocID="{30984FDE-ECE2-45FD-99ED-A5B3FCCAB3DF}" presName="Name0" presStyleCnt="0">
        <dgm:presLayoutVars>
          <dgm:dir/>
          <dgm:animLvl val="lvl"/>
          <dgm:resizeHandles/>
        </dgm:presLayoutVars>
      </dgm:prSet>
      <dgm:spPr/>
    </dgm:pt>
    <dgm:pt modelId="{DDA3D655-E8E8-469E-974C-19EB865B6FF1}" type="pres">
      <dgm:prSet presAssocID="{698AEA35-A2F2-4B5B-98EB-D862829ACD98}" presName="linNode" presStyleCnt="0"/>
      <dgm:spPr/>
    </dgm:pt>
    <dgm:pt modelId="{4154D39F-EAD8-4AA2-8D2E-BB34F801F618}" type="pres">
      <dgm:prSet presAssocID="{698AEA35-A2F2-4B5B-98EB-D862829ACD98}" presName="parentShp" presStyleLbl="node1" presStyleIdx="0" presStyleCnt="2" custScaleY="141764">
        <dgm:presLayoutVars>
          <dgm:bulletEnabled val="1"/>
        </dgm:presLayoutVars>
      </dgm:prSet>
      <dgm:spPr/>
    </dgm:pt>
    <dgm:pt modelId="{135B8B25-1BF0-47D9-85F5-63F27B79CF85}" type="pres">
      <dgm:prSet presAssocID="{698AEA35-A2F2-4B5B-98EB-D862829ACD98}" presName="childShp" presStyleLbl="bgAccFollowNode1" presStyleIdx="0" presStyleCnt="2" custScaleY="160018">
        <dgm:presLayoutVars>
          <dgm:bulletEnabled val="1"/>
        </dgm:presLayoutVars>
      </dgm:prSet>
      <dgm:spPr/>
    </dgm:pt>
    <dgm:pt modelId="{4B0688F5-C336-45E4-885A-4C5B2669F9A5}" type="pres">
      <dgm:prSet presAssocID="{66E79D9E-2C12-4156-96AC-3D74C72A4BF6}" presName="spacing" presStyleCnt="0"/>
      <dgm:spPr/>
    </dgm:pt>
    <dgm:pt modelId="{01E31FCB-095B-47C6-8E20-48175C9D9A80}" type="pres">
      <dgm:prSet presAssocID="{E85A2D8C-F1FE-4FD8-B0A3-D8FE879A919A}" presName="linNode" presStyleCnt="0"/>
      <dgm:spPr/>
    </dgm:pt>
    <dgm:pt modelId="{510BB478-86DC-4783-90EF-A4E40000D60C}" type="pres">
      <dgm:prSet presAssocID="{E85A2D8C-F1FE-4FD8-B0A3-D8FE879A919A}" presName="parentShp" presStyleLbl="node1" presStyleIdx="1" presStyleCnt="2">
        <dgm:presLayoutVars>
          <dgm:bulletEnabled val="1"/>
        </dgm:presLayoutVars>
      </dgm:prSet>
      <dgm:spPr/>
    </dgm:pt>
    <dgm:pt modelId="{DCCF7952-FE59-4EB6-B52A-47FC565F2121}" type="pres">
      <dgm:prSet presAssocID="{E85A2D8C-F1FE-4FD8-B0A3-D8FE879A919A}" presName="childShp" presStyleLbl="bgAccFollowNode1" presStyleIdx="1" presStyleCnt="2">
        <dgm:presLayoutVars>
          <dgm:bulletEnabled val="1"/>
        </dgm:presLayoutVars>
      </dgm:prSet>
      <dgm:spPr/>
    </dgm:pt>
  </dgm:ptLst>
  <dgm:cxnLst>
    <dgm:cxn modelId="{684A3F05-4CD6-4497-86CF-9CF8454F7DCD}" srcId="{30984FDE-ECE2-45FD-99ED-A5B3FCCAB3DF}" destId="{E85A2D8C-F1FE-4FD8-B0A3-D8FE879A919A}" srcOrd="1" destOrd="0" parTransId="{43B0E063-9D88-4AE4-915F-D44FF30E416B}" sibTransId="{8C54A47E-62FC-403C-AE74-1317E5D12DBB}"/>
    <dgm:cxn modelId="{8B1DF31C-91E4-4245-8829-E3C8BCDBCC9C}" type="presOf" srcId="{E85A2D8C-F1FE-4FD8-B0A3-D8FE879A919A}" destId="{510BB478-86DC-4783-90EF-A4E40000D60C}" srcOrd="0" destOrd="0" presId="urn:microsoft.com/office/officeart/2005/8/layout/vList6"/>
    <dgm:cxn modelId="{10DDC238-7838-4496-AA97-F7B3B04971F2}" type="presOf" srcId="{698AEA35-A2F2-4B5B-98EB-D862829ACD98}" destId="{4154D39F-EAD8-4AA2-8D2E-BB34F801F618}" srcOrd="0" destOrd="0" presId="urn:microsoft.com/office/officeart/2005/8/layout/vList6"/>
    <dgm:cxn modelId="{4619AA43-3AA6-4022-946A-FB4F53CB3D93}" type="presOf" srcId="{30984FDE-ECE2-45FD-99ED-A5B3FCCAB3DF}" destId="{562381B1-179E-4B93-A558-15DA6FAEA1C2}" srcOrd="0" destOrd="0" presId="urn:microsoft.com/office/officeart/2005/8/layout/vList6"/>
    <dgm:cxn modelId="{ECCE266B-B3DA-42C1-ADB3-1D82B7FE32B5}" type="presOf" srcId="{AD7B0DCC-1797-4454-9259-332DC15F39FD}" destId="{135B8B25-1BF0-47D9-85F5-63F27B79CF85}" srcOrd="0" destOrd="0" presId="urn:microsoft.com/office/officeart/2005/8/layout/vList6"/>
    <dgm:cxn modelId="{8C9C5977-3464-4E3A-88EB-6CDE33850FB2}" type="presOf" srcId="{A59703E8-5BCD-4514-AE0B-DBC0F969FE52}" destId="{DCCF7952-FE59-4EB6-B52A-47FC565F2121}" srcOrd="0" destOrd="0" presId="urn:microsoft.com/office/officeart/2005/8/layout/vList6"/>
    <dgm:cxn modelId="{F2354A7D-FC78-4A2A-A20F-F8A48AC8DD17}" srcId="{E85A2D8C-F1FE-4FD8-B0A3-D8FE879A919A}" destId="{A59703E8-5BCD-4514-AE0B-DBC0F969FE52}" srcOrd="0" destOrd="0" parTransId="{98F2E006-3DE8-4C43-8778-849A984821BA}" sibTransId="{AC1CF3A5-92BA-425C-AFAE-916F07CE4A99}"/>
    <dgm:cxn modelId="{A8E47D8F-84A4-40EC-84C2-26371D2411F6}" srcId="{30984FDE-ECE2-45FD-99ED-A5B3FCCAB3DF}" destId="{698AEA35-A2F2-4B5B-98EB-D862829ACD98}" srcOrd="0" destOrd="0" parTransId="{5FCB3F20-1992-4A9C-A363-5510E5A06EE4}" sibTransId="{66E79D9E-2C12-4156-96AC-3D74C72A4BF6}"/>
    <dgm:cxn modelId="{F57C71C7-6F05-47C5-9C40-A9A4B3BEAEEC}" srcId="{698AEA35-A2F2-4B5B-98EB-D862829ACD98}" destId="{AD7B0DCC-1797-4454-9259-332DC15F39FD}" srcOrd="0" destOrd="0" parTransId="{A6EE9AFA-459D-48CA-BF11-AFCB286ECEF6}" sibTransId="{BA29B0EC-30DD-4490-B42D-05801EC47DD0}"/>
    <dgm:cxn modelId="{17D2A3DA-78C6-4FC8-952B-A47FA34D1A52}" type="presOf" srcId="{74772A9E-1DF6-48F2-8D3D-5AF0FEB8E395}" destId="{135B8B25-1BF0-47D9-85F5-63F27B79CF85}" srcOrd="0" destOrd="1" presId="urn:microsoft.com/office/officeart/2005/8/layout/vList6"/>
    <dgm:cxn modelId="{059858F1-2FD4-45EA-ADDC-E2B724E0DA09}" srcId="{698AEA35-A2F2-4B5B-98EB-D862829ACD98}" destId="{74772A9E-1DF6-48F2-8D3D-5AF0FEB8E395}" srcOrd="1" destOrd="0" parTransId="{BDAC2826-F26D-487D-8F1C-9909E18E6F21}" sibTransId="{DBBB8203-F509-4CC3-8478-7024F4703FF2}"/>
    <dgm:cxn modelId="{6A301032-4732-49E6-88A2-6D98698A04D0}" type="presParOf" srcId="{562381B1-179E-4B93-A558-15DA6FAEA1C2}" destId="{DDA3D655-E8E8-469E-974C-19EB865B6FF1}" srcOrd="0" destOrd="0" presId="urn:microsoft.com/office/officeart/2005/8/layout/vList6"/>
    <dgm:cxn modelId="{01FB49B5-D06E-41F3-A50E-4DE3392342D7}" type="presParOf" srcId="{DDA3D655-E8E8-469E-974C-19EB865B6FF1}" destId="{4154D39F-EAD8-4AA2-8D2E-BB34F801F618}" srcOrd="0" destOrd="0" presId="urn:microsoft.com/office/officeart/2005/8/layout/vList6"/>
    <dgm:cxn modelId="{0290F243-9612-44E4-9A3A-6E71FDA87790}" type="presParOf" srcId="{DDA3D655-E8E8-469E-974C-19EB865B6FF1}" destId="{135B8B25-1BF0-47D9-85F5-63F27B79CF85}" srcOrd="1" destOrd="0" presId="urn:microsoft.com/office/officeart/2005/8/layout/vList6"/>
    <dgm:cxn modelId="{F4976F08-6B5B-40EF-8457-BB1376AAB34E}" type="presParOf" srcId="{562381B1-179E-4B93-A558-15DA6FAEA1C2}" destId="{4B0688F5-C336-45E4-885A-4C5B2669F9A5}" srcOrd="1" destOrd="0" presId="urn:microsoft.com/office/officeart/2005/8/layout/vList6"/>
    <dgm:cxn modelId="{700D93B5-45B2-4380-BB65-538ED1C35BF2}" type="presParOf" srcId="{562381B1-179E-4B93-A558-15DA6FAEA1C2}" destId="{01E31FCB-095B-47C6-8E20-48175C9D9A80}" srcOrd="2" destOrd="0" presId="urn:microsoft.com/office/officeart/2005/8/layout/vList6"/>
    <dgm:cxn modelId="{6168F682-A3A1-4F20-B3A6-A09EDD461018}" type="presParOf" srcId="{01E31FCB-095B-47C6-8E20-48175C9D9A80}" destId="{510BB478-86DC-4783-90EF-A4E40000D60C}" srcOrd="0" destOrd="0" presId="urn:microsoft.com/office/officeart/2005/8/layout/vList6"/>
    <dgm:cxn modelId="{6AF20EA5-9270-4865-80CC-B99448B8D3C7}" type="presParOf" srcId="{01E31FCB-095B-47C6-8E20-48175C9D9A80}" destId="{DCCF7952-FE59-4EB6-B52A-47FC565F212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5B143D-BADB-42CB-B297-008DEF7C4289}"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50D77BAE-EEE2-4C5A-AADE-595CC852F27E}">
      <dgm:prSet phldrT="[Κείμενο]" custT="1"/>
      <dgm:spPr/>
      <dgm:t>
        <a:bodyPr/>
        <a:lstStyle/>
        <a:p>
          <a:r>
            <a:rPr lang="el-GR" sz="1200" b="0" dirty="0"/>
            <a:t>Η θέση του έργου και τα τεχνικά του χαρακτηριστικά κατά το στάδιο της κατασκευής και της λειτουργίας </a:t>
          </a:r>
          <a:endParaRPr lang="en-US" sz="1200" b="0" dirty="0"/>
        </a:p>
      </dgm:t>
    </dgm:pt>
    <dgm:pt modelId="{525333DF-EE4C-4ADC-93EB-A4E80D3A82EF}" type="parTrans" cxnId="{35EC06A7-E317-4E69-81EA-C3D4221DF201}">
      <dgm:prSet/>
      <dgm:spPr/>
      <dgm:t>
        <a:bodyPr/>
        <a:lstStyle/>
        <a:p>
          <a:endParaRPr lang="en-US"/>
        </a:p>
      </dgm:t>
    </dgm:pt>
    <dgm:pt modelId="{63F8EAEA-9C42-4813-9A29-8685E4F5BEE6}" type="sibTrans" cxnId="{35EC06A7-E317-4E69-81EA-C3D4221DF201}">
      <dgm:prSet/>
      <dgm:spPr/>
      <dgm:t>
        <a:bodyPr/>
        <a:lstStyle/>
        <a:p>
          <a:endParaRPr lang="en-US"/>
        </a:p>
      </dgm:t>
    </dgm:pt>
    <dgm:pt modelId="{88FCCFBC-1B2B-4B38-96E5-2F4C6EDF9939}">
      <dgm:prSet phldrT="[Κείμενο]" custT="1"/>
      <dgm:spPr/>
      <dgm:t>
        <a:bodyPr/>
        <a:lstStyle/>
        <a:p>
          <a:r>
            <a:rPr lang="el-GR" sz="1200" dirty="0">
              <a:latin typeface="Calibri" panose="020F0502020204030204" pitchFamily="34" charset="0"/>
              <a:ea typeface="Calibri" panose="020F0502020204030204" pitchFamily="34" charset="0"/>
              <a:cs typeface="Calibri" panose="020F0502020204030204" pitchFamily="34" charset="0"/>
            </a:rPr>
            <a:t>Οι εναλλακτικές λύσεις ιδίως ως προς τη θέση, το μέγεθος και την τεχνολογία του έργου που εξετάσθηκαν από τον φορέα του έργου και οι λόγοι επιλογής της προτεινόμενης λύσης από περιβαλλοντικής άποψης</a:t>
          </a:r>
          <a:endParaRPr lang="en-US" sz="1200" dirty="0">
            <a:latin typeface="Calibri" panose="020F0502020204030204" pitchFamily="34" charset="0"/>
            <a:ea typeface="Calibri" panose="020F0502020204030204" pitchFamily="34" charset="0"/>
            <a:cs typeface="Calibri" panose="020F0502020204030204" pitchFamily="34" charset="0"/>
          </a:endParaRPr>
        </a:p>
      </dgm:t>
    </dgm:pt>
    <dgm:pt modelId="{0720C5F6-1F95-4922-BC43-3E10FCEBEA9F}" type="parTrans" cxnId="{3461110B-14CA-4FBB-85E6-6D1892CB2205}">
      <dgm:prSet/>
      <dgm:spPr/>
      <dgm:t>
        <a:bodyPr/>
        <a:lstStyle/>
        <a:p>
          <a:endParaRPr lang="en-US"/>
        </a:p>
      </dgm:t>
    </dgm:pt>
    <dgm:pt modelId="{04A48649-D7B8-4FD9-8124-743D28AACB56}" type="sibTrans" cxnId="{3461110B-14CA-4FBB-85E6-6D1892CB2205}">
      <dgm:prSet/>
      <dgm:spPr/>
      <dgm:t>
        <a:bodyPr/>
        <a:lstStyle/>
        <a:p>
          <a:endParaRPr lang="en-US"/>
        </a:p>
      </dgm:t>
    </dgm:pt>
    <dgm:pt modelId="{049266D7-AE5E-4906-B0ED-6DF948AABCCE}">
      <dgm:prSet phldrT="[Κείμενο]" custT="1"/>
      <dgm:spPr/>
      <dgm:t>
        <a:bodyPr/>
        <a:lstStyle/>
        <a:p>
          <a:r>
            <a:rPr lang="el-GR" sz="1200" dirty="0"/>
            <a:t>Τα στοιχεία του φυσικού και ανθρωπογενούς περιβάλλοντος που ενδέχεται να θιγούν σημαντικά από το προτεινόμενο έργο (πληθυσμός, χλωρίδα, πανίδα, έδαφος, νερό, αέρας, αρχιτεκτονική και πολιτιστική κληρονομιά, τοπίο), καθώς και η περιγραφή  της </a:t>
          </a:r>
          <a:r>
            <a:rPr lang="el-GR" sz="1200" dirty="0" err="1"/>
            <a:t>αλληλεοίδραης</a:t>
          </a:r>
          <a:r>
            <a:rPr lang="el-GR" sz="1200" dirty="0"/>
            <a:t> των στοιχείων αυτών</a:t>
          </a:r>
          <a:endParaRPr lang="en-US" sz="1200" dirty="0"/>
        </a:p>
      </dgm:t>
    </dgm:pt>
    <dgm:pt modelId="{1CB751FB-B7FF-4567-8103-2181F89850B0}" type="parTrans" cxnId="{C3F0A04B-E95C-429A-99BA-151B51EE3950}">
      <dgm:prSet/>
      <dgm:spPr/>
      <dgm:t>
        <a:bodyPr/>
        <a:lstStyle/>
        <a:p>
          <a:endParaRPr lang="en-US"/>
        </a:p>
      </dgm:t>
    </dgm:pt>
    <dgm:pt modelId="{DCEAFD7D-26BD-4277-BA01-B748ED4DB427}" type="sibTrans" cxnId="{C3F0A04B-E95C-429A-99BA-151B51EE3950}">
      <dgm:prSet/>
      <dgm:spPr/>
      <dgm:t>
        <a:bodyPr/>
        <a:lstStyle/>
        <a:p>
          <a:endParaRPr lang="en-US"/>
        </a:p>
      </dgm:t>
    </dgm:pt>
    <dgm:pt modelId="{37ACF965-B760-44CD-96AA-7D64ECEFB1C5}">
      <dgm:prSet custT="1"/>
      <dgm:spPr/>
      <dgm:t>
        <a:bodyPr/>
        <a:lstStyle/>
        <a:p>
          <a:r>
            <a:rPr lang="el-GR" sz="1200" dirty="0"/>
            <a:t>ΟΙ σημαντικές επιπτώσεις τις οποίες το προτεινόμενο έργο ενδέχεται να προκαλέσει στο περιβάλλον και οι μέθοδοι που χρησιμοποιήθηκαν  για την πρόβλεψη και εκτίμηση των επιπτώσεων στο περιβάλλον</a:t>
          </a:r>
          <a:endParaRPr lang="en-US" sz="1200" dirty="0"/>
        </a:p>
      </dgm:t>
    </dgm:pt>
    <dgm:pt modelId="{4CC35CF5-44CE-440E-9DFB-2EE943738EDA}" type="parTrans" cxnId="{348AF24C-1CB1-48F3-AA72-4193E290DA8E}">
      <dgm:prSet/>
      <dgm:spPr/>
      <dgm:t>
        <a:bodyPr/>
        <a:lstStyle/>
        <a:p>
          <a:endParaRPr lang="en-US"/>
        </a:p>
      </dgm:t>
    </dgm:pt>
    <dgm:pt modelId="{F35BF6E9-1C8C-4B15-80C1-44059F4F7388}" type="sibTrans" cxnId="{348AF24C-1CB1-48F3-AA72-4193E290DA8E}">
      <dgm:prSet/>
      <dgm:spPr/>
      <dgm:t>
        <a:bodyPr/>
        <a:lstStyle/>
        <a:p>
          <a:endParaRPr lang="en-US"/>
        </a:p>
      </dgm:t>
    </dgm:pt>
    <dgm:pt modelId="{4C41AAB1-BF99-4613-80B5-9C9BCE653AFE}">
      <dgm:prSet custT="1"/>
      <dgm:spPr/>
      <dgm:t>
        <a:bodyPr/>
        <a:lstStyle/>
        <a:p>
          <a:pPr algn="just"/>
          <a:r>
            <a:rPr lang="el-GR" sz="1200" dirty="0"/>
            <a:t>Τα προτεινόμενα μέτρα για την αποφυγή, μείωση ή αντιστάθμιση των δυσμενών επιπτώσεων του έργου ή της δραστηριότητας στο περιβάλλον</a:t>
          </a:r>
          <a:endParaRPr lang="en-US" sz="1200" dirty="0"/>
        </a:p>
      </dgm:t>
    </dgm:pt>
    <dgm:pt modelId="{12EDB5FD-C96D-4A2F-AD6E-EE7CEA59FB6E}" type="parTrans" cxnId="{53373381-976D-4190-A68A-EF43B0D38786}">
      <dgm:prSet/>
      <dgm:spPr/>
      <dgm:t>
        <a:bodyPr/>
        <a:lstStyle/>
        <a:p>
          <a:endParaRPr lang="en-US"/>
        </a:p>
      </dgm:t>
    </dgm:pt>
    <dgm:pt modelId="{CE1F51AD-7D19-45FA-A1F5-79FFDD1C19EA}" type="sibTrans" cxnId="{53373381-976D-4190-A68A-EF43B0D38786}">
      <dgm:prSet/>
      <dgm:spPr/>
      <dgm:t>
        <a:bodyPr/>
        <a:lstStyle/>
        <a:p>
          <a:endParaRPr lang="en-US"/>
        </a:p>
      </dgm:t>
    </dgm:pt>
    <dgm:pt modelId="{B461DD34-F47D-473B-B07E-7E5B6A852FD5}" type="pres">
      <dgm:prSet presAssocID="{FF5B143D-BADB-42CB-B297-008DEF7C4289}" presName="linear" presStyleCnt="0">
        <dgm:presLayoutVars>
          <dgm:dir/>
          <dgm:animLvl val="lvl"/>
          <dgm:resizeHandles val="exact"/>
        </dgm:presLayoutVars>
      </dgm:prSet>
      <dgm:spPr/>
    </dgm:pt>
    <dgm:pt modelId="{DD9E6DB7-F217-47E1-AA43-8C6E9C5A7A3D}" type="pres">
      <dgm:prSet presAssocID="{50D77BAE-EEE2-4C5A-AADE-595CC852F27E}" presName="parentLin" presStyleCnt="0"/>
      <dgm:spPr/>
    </dgm:pt>
    <dgm:pt modelId="{2E5102F2-F220-4691-8EC3-3DA22FBC5FE7}" type="pres">
      <dgm:prSet presAssocID="{50D77BAE-EEE2-4C5A-AADE-595CC852F27E}" presName="parentLeftMargin" presStyleLbl="node1" presStyleIdx="0" presStyleCnt="5"/>
      <dgm:spPr/>
    </dgm:pt>
    <dgm:pt modelId="{A6965002-0241-4FB5-8FD1-DE16E34AEDDE}" type="pres">
      <dgm:prSet presAssocID="{50D77BAE-EEE2-4C5A-AADE-595CC852F27E}" presName="parentText" presStyleLbl="node1" presStyleIdx="0" presStyleCnt="5" custScaleX="111355" custScaleY="359728">
        <dgm:presLayoutVars>
          <dgm:chMax val="0"/>
          <dgm:bulletEnabled val="1"/>
        </dgm:presLayoutVars>
      </dgm:prSet>
      <dgm:spPr/>
    </dgm:pt>
    <dgm:pt modelId="{96EE18AE-286B-4C23-9A56-E5D29BD86ACD}" type="pres">
      <dgm:prSet presAssocID="{50D77BAE-EEE2-4C5A-AADE-595CC852F27E}" presName="negativeSpace" presStyleCnt="0"/>
      <dgm:spPr/>
    </dgm:pt>
    <dgm:pt modelId="{F900E797-1823-4CC7-A591-A43BD7A8D3D9}" type="pres">
      <dgm:prSet presAssocID="{50D77BAE-EEE2-4C5A-AADE-595CC852F27E}" presName="childText" presStyleLbl="conFgAcc1" presStyleIdx="0" presStyleCnt="5">
        <dgm:presLayoutVars>
          <dgm:bulletEnabled val="1"/>
        </dgm:presLayoutVars>
      </dgm:prSet>
      <dgm:spPr/>
    </dgm:pt>
    <dgm:pt modelId="{85AE67DF-5DA1-4288-A86E-FA1E08076FC3}" type="pres">
      <dgm:prSet presAssocID="{63F8EAEA-9C42-4813-9A29-8685E4F5BEE6}" presName="spaceBetweenRectangles" presStyleCnt="0"/>
      <dgm:spPr/>
    </dgm:pt>
    <dgm:pt modelId="{29498A12-405B-40DB-A280-B4DEF9291C37}" type="pres">
      <dgm:prSet presAssocID="{88FCCFBC-1B2B-4B38-96E5-2F4C6EDF9939}" presName="parentLin" presStyleCnt="0"/>
      <dgm:spPr/>
    </dgm:pt>
    <dgm:pt modelId="{398FBEA4-9474-494C-BB23-52612B8E3111}" type="pres">
      <dgm:prSet presAssocID="{88FCCFBC-1B2B-4B38-96E5-2F4C6EDF9939}" presName="parentLeftMargin" presStyleLbl="node1" presStyleIdx="0" presStyleCnt="5"/>
      <dgm:spPr/>
    </dgm:pt>
    <dgm:pt modelId="{68DAE8DB-ED8A-4136-AD8A-E12E180C0EC6}" type="pres">
      <dgm:prSet presAssocID="{88FCCFBC-1B2B-4B38-96E5-2F4C6EDF9939}" presName="parentText" presStyleLbl="node1" presStyleIdx="1" presStyleCnt="5" custScaleX="112302" custScaleY="355316" custLinFactNeighborX="-6624" custLinFactNeighborY="-13930">
        <dgm:presLayoutVars>
          <dgm:chMax val="0"/>
          <dgm:bulletEnabled val="1"/>
        </dgm:presLayoutVars>
      </dgm:prSet>
      <dgm:spPr/>
    </dgm:pt>
    <dgm:pt modelId="{BC7C20D5-A751-4F80-9096-9352477E8343}" type="pres">
      <dgm:prSet presAssocID="{88FCCFBC-1B2B-4B38-96E5-2F4C6EDF9939}" presName="negativeSpace" presStyleCnt="0"/>
      <dgm:spPr/>
    </dgm:pt>
    <dgm:pt modelId="{0D34257E-CD61-4CE7-8FBC-070533E1AEAE}" type="pres">
      <dgm:prSet presAssocID="{88FCCFBC-1B2B-4B38-96E5-2F4C6EDF9939}" presName="childText" presStyleLbl="conFgAcc1" presStyleIdx="1" presStyleCnt="5">
        <dgm:presLayoutVars>
          <dgm:bulletEnabled val="1"/>
        </dgm:presLayoutVars>
      </dgm:prSet>
      <dgm:spPr/>
    </dgm:pt>
    <dgm:pt modelId="{708EB519-6BAF-412F-85CA-854D7008E83D}" type="pres">
      <dgm:prSet presAssocID="{04A48649-D7B8-4FD9-8124-743D28AACB56}" presName="spaceBetweenRectangles" presStyleCnt="0"/>
      <dgm:spPr/>
    </dgm:pt>
    <dgm:pt modelId="{3D67D470-C14F-4F26-85FA-2319788FE0FF}" type="pres">
      <dgm:prSet presAssocID="{049266D7-AE5E-4906-B0ED-6DF948AABCCE}" presName="parentLin" presStyleCnt="0"/>
      <dgm:spPr/>
    </dgm:pt>
    <dgm:pt modelId="{FB9D57FC-1D52-49A3-A19D-1D78BDB7E04C}" type="pres">
      <dgm:prSet presAssocID="{049266D7-AE5E-4906-B0ED-6DF948AABCCE}" presName="parentLeftMargin" presStyleLbl="node1" presStyleIdx="1" presStyleCnt="5"/>
      <dgm:spPr/>
    </dgm:pt>
    <dgm:pt modelId="{C5199EEE-22D7-4FA3-8C3D-57BDCD9CCAC2}" type="pres">
      <dgm:prSet presAssocID="{049266D7-AE5E-4906-B0ED-6DF948AABCCE}" presName="parentText" presStyleLbl="node1" presStyleIdx="2" presStyleCnt="5" custScaleX="111455" custScaleY="375059">
        <dgm:presLayoutVars>
          <dgm:chMax val="0"/>
          <dgm:bulletEnabled val="1"/>
        </dgm:presLayoutVars>
      </dgm:prSet>
      <dgm:spPr/>
    </dgm:pt>
    <dgm:pt modelId="{C6DE1D58-1F46-44A7-8DE3-801495C99B8B}" type="pres">
      <dgm:prSet presAssocID="{049266D7-AE5E-4906-B0ED-6DF948AABCCE}" presName="negativeSpace" presStyleCnt="0"/>
      <dgm:spPr/>
    </dgm:pt>
    <dgm:pt modelId="{FE0BFE02-DE0A-4673-9AB2-F743B43F92A4}" type="pres">
      <dgm:prSet presAssocID="{049266D7-AE5E-4906-B0ED-6DF948AABCCE}" presName="childText" presStyleLbl="conFgAcc1" presStyleIdx="2" presStyleCnt="5">
        <dgm:presLayoutVars>
          <dgm:bulletEnabled val="1"/>
        </dgm:presLayoutVars>
      </dgm:prSet>
      <dgm:spPr/>
    </dgm:pt>
    <dgm:pt modelId="{ECB560C6-D60E-47D1-9CF2-5203673D10A6}" type="pres">
      <dgm:prSet presAssocID="{DCEAFD7D-26BD-4277-BA01-B748ED4DB427}" presName="spaceBetweenRectangles" presStyleCnt="0"/>
      <dgm:spPr/>
    </dgm:pt>
    <dgm:pt modelId="{2197456D-09E1-4D8C-94D8-5BE1D189D9EE}" type="pres">
      <dgm:prSet presAssocID="{37ACF965-B760-44CD-96AA-7D64ECEFB1C5}" presName="parentLin" presStyleCnt="0"/>
      <dgm:spPr/>
    </dgm:pt>
    <dgm:pt modelId="{B2C5C12D-2629-4D75-AB17-BDA570F46EE4}" type="pres">
      <dgm:prSet presAssocID="{37ACF965-B760-44CD-96AA-7D64ECEFB1C5}" presName="parentLeftMargin" presStyleLbl="node1" presStyleIdx="2" presStyleCnt="5"/>
      <dgm:spPr/>
    </dgm:pt>
    <dgm:pt modelId="{C3825C39-ABAD-46BB-A820-F516FACD047D}" type="pres">
      <dgm:prSet presAssocID="{37ACF965-B760-44CD-96AA-7D64ECEFB1C5}" presName="parentText" presStyleLbl="node1" presStyleIdx="3" presStyleCnt="5" custScaleX="109464" custScaleY="235105">
        <dgm:presLayoutVars>
          <dgm:chMax val="0"/>
          <dgm:bulletEnabled val="1"/>
        </dgm:presLayoutVars>
      </dgm:prSet>
      <dgm:spPr/>
    </dgm:pt>
    <dgm:pt modelId="{037AF06A-ED5C-4AE7-B9B8-4F41E7109DEE}" type="pres">
      <dgm:prSet presAssocID="{37ACF965-B760-44CD-96AA-7D64ECEFB1C5}" presName="negativeSpace" presStyleCnt="0"/>
      <dgm:spPr/>
    </dgm:pt>
    <dgm:pt modelId="{8DCC3C1F-59C2-4E9A-A79A-09CCD08C85D6}" type="pres">
      <dgm:prSet presAssocID="{37ACF965-B760-44CD-96AA-7D64ECEFB1C5}" presName="childText" presStyleLbl="conFgAcc1" presStyleIdx="3" presStyleCnt="5">
        <dgm:presLayoutVars>
          <dgm:bulletEnabled val="1"/>
        </dgm:presLayoutVars>
      </dgm:prSet>
      <dgm:spPr/>
    </dgm:pt>
    <dgm:pt modelId="{DDB87A80-C345-4D95-B0A1-48F19D34527D}" type="pres">
      <dgm:prSet presAssocID="{F35BF6E9-1C8C-4B15-80C1-44059F4F7388}" presName="spaceBetweenRectangles" presStyleCnt="0"/>
      <dgm:spPr/>
    </dgm:pt>
    <dgm:pt modelId="{CF34ED25-422D-48B1-A785-21C304146B49}" type="pres">
      <dgm:prSet presAssocID="{4C41AAB1-BF99-4613-80B5-9C9BCE653AFE}" presName="parentLin" presStyleCnt="0"/>
      <dgm:spPr/>
    </dgm:pt>
    <dgm:pt modelId="{A155FE5B-CA40-4D62-B7D9-ECD64BB9F18A}" type="pres">
      <dgm:prSet presAssocID="{4C41AAB1-BF99-4613-80B5-9C9BCE653AFE}" presName="parentLeftMargin" presStyleLbl="node1" presStyleIdx="3" presStyleCnt="5"/>
      <dgm:spPr/>
    </dgm:pt>
    <dgm:pt modelId="{2E7DBC6E-5A42-49D8-9BC4-1CF952DCDF0B}" type="pres">
      <dgm:prSet presAssocID="{4C41AAB1-BF99-4613-80B5-9C9BCE653AFE}" presName="parentText" presStyleLbl="node1" presStyleIdx="4" presStyleCnt="5" custScaleX="109778" custScaleY="253086">
        <dgm:presLayoutVars>
          <dgm:chMax val="0"/>
          <dgm:bulletEnabled val="1"/>
        </dgm:presLayoutVars>
      </dgm:prSet>
      <dgm:spPr/>
    </dgm:pt>
    <dgm:pt modelId="{4E39A45B-5114-4E9F-85DA-ABA02738B3F1}" type="pres">
      <dgm:prSet presAssocID="{4C41AAB1-BF99-4613-80B5-9C9BCE653AFE}" presName="negativeSpace" presStyleCnt="0"/>
      <dgm:spPr/>
    </dgm:pt>
    <dgm:pt modelId="{721B70FD-5152-4254-84BC-5DEA847CA56D}" type="pres">
      <dgm:prSet presAssocID="{4C41AAB1-BF99-4613-80B5-9C9BCE653AFE}" presName="childText" presStyleLbl="conFgAcc1" presStyleIdx="4" presStyleCnt="5">
        <dgm:presLayoutVars>
          <dgm:bulletEnabled val="1"/>
        </dgm:presLayoutVars>
      </dgm:prSet>
      <dgm:spPr/>
    </dgm:pt>
  </dgm:ptLst>
  <dgm:cxnLst>
    <dgm:cxn modelId="{3461110B-14CA-4FBB-85E6-6D1892CB2205}" srcId="{FF5B143D-BADB-42CB-B297-008DEF7C4289}" destId="{88FCCFBC-1B2B-4B38-96E5-2F4C6EDF9939}" srcOrd="1" destOrd="0" parTransId="{0720C5F6-1F95-4922-BC43-3E10FCEBEA9F}" sibTransId="{04A48649-D7B8-4FD9-8124-743D28AACB56}"/>
    <dgm:cxn modelId="{7A784214-9164-456B-BA86-3D740CDC159F}" type="presOf" srcId="{37ACF965-B760-44CD-96AA-7D64ECEFB1C5}" destId="{C3825C39-ABAD-46BB-A820-F516FACD047D}" srcOrd="1" destOrd="0" presId="urn:microsoft.com/office/officeart/2005/8/layout/list1"/>
    <dgm:cxn modelId="{1ADCE514-907A-44CA-8EAF-3B35E6A10232}" type="presOf" srcId="{37ACF965-B760-44CD-96AA-7D64ECEFB1C5}" destId="{B2C5C12D-2629-4D75-AB17-BDA570F46EE4}" srcOrd="0" destOrd="0" presId="urn:microsoft.com/office/officeart/2005/8/layout/list1"/>
    <dgm:cxn modelId="{D7090026-FEBA-4FF4-A860-D9A91848A023}" type="presOf" srcId="{049266D7-AE5E-4906-B0ED-6DF948AABCCE}" destId="{FB9D57FC-1D52-49A3-A19D-1D78BDB7E04C}" srcOrd="0" destOrd="0" presId="urn:microsoft.com/office/officeart/2005/8/layout/list1"/>
    <dgm:cxn modelId="{4E12C63B-A4B7-464A-A801-2DF564D5EA2C}" type="presOf" srcId="{88FCCFBC-1B2B-4B38-96E5-2F4C6EDF9939}" destId="{398FBEA4-9474-494C-BB23-52612B8E3111}" srcOrd="0" destOrd="0" presId="urn:microsoft.com/office/officeart/2005/8/layout/list1"/>
    <dgm:cxn modelId="{C3F0A04B-E95C-429A-99BA-151B51EE3950}" srcId="{FF5B143D-BADB-42CB-B297-008DEF7C4289}" destId="{049266D7-AE5E-4906-B0ED-6DF948AABCCE}" srcOrd="2" destOrd="0" parTransId="{1CB751FB-B7FF-4567-8103-2181F89850B0}" sibTransId="{DCEAFD7D-26BD-4277-BA01-B748ED4DB427}"/>
    <dgm:cxn modelId="{348AF24C-1CB1-48F3-AA72-4193E290DA8E}" srcId="{FF5B143D-BADB-42CB-B297-008DEF7C4289}" destId="{37ACF965-B760-44CD-96AA-7D64ECEFB1C5}" srcOrd="3" destOrd="0" parTransId="{4CC35CF5-44CE-440E-9DFB-2EE943738EDA}" sibTransId="{F35BF6E9-1C8C-4B15-80C1-44059F4F7388}"/>
    <dgm:cxn modelId="{53373381-976D-4190-A68A-EF43B0D38786}" srcId="{FF5B143D-BADB-42CB-B297-008DEF7C4289}" destId="{4C41AAB1-BF99-4613-80B5-9C9BCE653AFE}" srcOrd="4" destOrd="0" parTransId="{12EDB5FD-C96D-4A2F-AD6E-EE7CEA59FB6E}" sibTransId="{CE1F51AD-7D19-45FA-A1F5-79FFDD1C19EA}"/>
    <dgm:cxn modelId="{B2D52E8A-0B60-4CD9-B61B-EB865BAF4538}" type="presOf" srcId="{88FCCFBC-1B2B-4B38-96E5-2F4C6EDF9939}" destId="{68DAE8DB-ED8A-4136-AD8A-E12E180C0EC6}" srcOrd="1" destOrd="0" presId="urn:microsoft.com/office/officeart/2005/8/layout/list1"/>
    <dgm:cxn modelId="{D87B7394-A64E-4660-96CF-2462BB39CF35}" type="presOf" srcId="{FF5B143D-BADB-42CB-B297-008DEF7C4289}" destId="{B461DD34-F47D-473B-B07E-7E5B6A852FD5}" srcOrd="0" destOrd="0" presId="urn:microsoft.com/office/officeart/2005/8/layout/list1"/>
    <dgm:cxn modelId="{11436898-7D0C-492B-AB82-59E0CC56165A}" type="presOf" srcId="{50D77BAE-EEE2-4C5A-AADE-595CC852F27E}" destId="{A6965002-0241-4FB5-8FD1-DE16E34AEDDE}" srcOrd="1" destOrd="0" presId="urn:microsoft.com/office/officeart/2005/8/layout/list1"/>
    <dgm:cxn modelId="{35EC06A7-E317-4E69-81EA-C3D4221DF201}" srcId="{FF5B143D-BADB-42CB-B297-008DEF7C4289}" destId="{50D77BAE-EEE2-4C5A-AADE-595CC852F27E}" srcOrd="0" destOrd="0" parTransId="{525333DF-EE4C-4ADC-93EB-A4E80D3A82EF}" sibTransId="{63F8EAEA-9C42-4813-9A29-8685E4F5BEE6}"/>
    <dgm:cxn modelId="{7C937AA8-6F6E-4BCB-9AE6-2A6CFD996CBA}" type="presOf" srcId="{049266D7-AE5E-4906-B0ED-6DF948AABCCE}" destId="{C5199EEE-22D7-4FA3-8C3D-57BDCD9CCAC2}" srcOrd="1" destOrd="0" presId="urn:microsoft.com/office/officeart/2005/8/layout/list1"/>
    <dgm:cxn modelId="{797D75C7-588C-4C9A-A53E-99B98ACA59F1}" type="presOf" srcId="{4C41AAB1-BF99-4613-80B5-9C9BCE653AFE}" destId="{A155FE5B-CA40-4D62-B7D9-ECD64BB9F18A}" srcOrd="0" destOrd="0" presId="urn:microsoft.com/office/officeart/2005/8/layout/list1"/>
    <dgm:cxn modelId="{F9E2FFCB-C430-46F1-B434-450C78268AF4}" type="presOf" srcId="{4C41AAB1-BF99-4613-80B5-9C9BCE653AFE}" destId="{2E7DBC6E-5A42-49D8-9BC4-1CF952DCDF0B}" srcOrd="1" destOrd="0" presId="urn:microsoft.com/office/officeart/2005/8/layout/list1"/>
    <dgm:cxn modelId="{82BDA2CD-E4E0-4F37-AD51-5C3EE0407A07}" type="presOf" srcId="{50D77BAE-EEE2-4C5A-AADE-595CC852F27E}" destId="{2E5102F2-F220-4691-8EC3-3DA22FBC5FE7}" srcOrd="0" destOrd="0" presId="urn:microsoft.com/office/officeart/2005/8/layout/list1"/>
    <dgm:cxn modelId="{7096B7E9-ED32-4EE6-9E42-A0F64649F6A4}" type="presParOf" srcId="{B461DD34-F47D-473B-B07E-7E5B6A852FD5}" destId="{DD9E6DB7-F217-47E1-AA43-8C6E9C5A7A3D}" srcOrd="0" destOrd="0" presId="urn:microsoft.com/office/officeart/2005/8/layout/list1"/>
    <dgm:cxn modelId="{A286CD4D-8AAC-483E-9BC8-8A604BFF5992}" type="presParOf" srcId="{DD9E6DB7-F217-47E1-AA43-8C6E9C5A7A3D}" destId="{2E5102F2-F220-4691-8EC3-3DA22FBC5FE7}" srcOrd="0" destOrd="0" presId="urn:microsoft.com/office/officeart/2005/8/layout/list1"/>
    <dgm:cxn modelId="{42EC85A0-777E-4381-AFDC-ABAD22546E98}" type="presParOf" srcId="{DD9E6DB7-F217-47E1-AA43-8C6E9C5A7A3D}" destId="{A6965002-0241-4FB5-8FD1-DE16E34AEDDE}" srcOrd="1" destOrd="0" presId="urn:microsoft.com/office/officeart/2005/8/layout/list1"/>
    <dgm:cxn modelId="{DDB2F3F4-D95A-4A2B-935E-7F92896B625D}" type="presParOf" srcId="{B461DD34-F47D-473B-B07E-7E5B6A852FD5}" destId="{96EE18AE-286B-4C23-9A56-E5D29BD86ACD}" srcOrd="1" destOrd="0" presId="urn:microsoft.com/office/officeart/2005/8/layout/list1"/>
    <dgm:cxn modelId="{781318D3-5D8A-44EF-A55E-50A2AF14D639}" type="presParOf" srcId="{B461DD34-F47D-473B-B07E-7E5B6A852FD5}" destId="{F900E797-1823-4CC7-A591-A43BD7A8D3D9}" srcOrd="2" destOrd="0" presId="urn:microsoft.com/office/officeart/2005/8/layout/list1"/>
    <dgm:cxn modelId="{B788BC60-D1D8-4036-BCE2-40511329CE7D}" type="presParOf" srcId="{B461DD34-F47D-473B-B07E-7E5B6A852FD5}" destId="{85AE67DF-5DA1-4288-A86E-FA1E08076FC3}" srcOrd="3" destOrd="0" presId="urn:microsoft.com/office/officeart/2005/8/layout/list1"/>
    <dgm:cxn modelId="{526D2CB4-0267-49C8-AE30-AB3C4714C3A4}" type="presParOf" srcId="{B461DD34-F47D-473B-B07E-7E5B6A852FD5}" destId="{29498A12-405B-40DB-A280-B4DEF9291C37}" srcOrd="4" destOrd="0" presId="urn:microsoft.com/office/officeart/2005/8/layout/list1"/>
    <dgm:cxn modelId="{E868063B-5F49-423F-9C46-995439DEB46D}" type="presParOf" srcId="{29498A12-405B-40DB-A280-B4DEF9291C37}" destId="{398FBEA4-9474-494C-BB23-52612B8E3111}" srcOrd="0" destOrd="0" presId="urn:microsoft.com/office/officeart/2005/8/layout/list1"/>
    <dgm:cxn modelId="{595826F7-F807-44AD-8E8F-F5D46D55D54E}" type="presParOf" srcId="{29498A12-405B-40DB-A280-B4DEF9291C37}" destId="{68DAE8DB-ED8A-4136-AD8A-E12E180C0EC6}" srcOrd="1" destOrd="0" presId="urn:microsoft.com/office/officeart/2005/8/layout/list1"/>
    <dgm:cxn modelId="{0DD692A0-8899-4C0F-A70E-5FE723CDFBDD}" type="presParOf" srcId="{B461DD34-F47D-473B-B07E-7E5B6A852FD5}" destId="{BC7C20D5-A751-4F80-9096-9352477E8343}" srcOrd="5" destOrd="0" presId="urn:microsoft.com/office/officeart/2005/8/layout/list1"/>
    <dgm:cxn modelId="{01EC019F-8374-4305-B235-3E596F8A88D0}" type="presParOf" srcId="{B461DD34-F47D-473B-B07E-7E5B6A852FD5}" destId="{0D34257E-CD61-4CE7-8FBC-070533E1AEAE}" srcOrd="6" destOrd="0" presId="urn:microsoft.com/office/officeart/2005/8/layout/list1"/>
    <dgm:cxn modelId="{D4A66AB8-2C35-40B2-96FE-B3E53A567605}" type="presParOf" srcId="{B461DD34-F47D-473B-B07E-7E5B6A852FD5}" destId="{708EB519-6BAF-412F-85CA-854D7008E83D}" srcOrd="7" destOrd="0" presId="urn:microsoft.com/office/officeart/2005/8/layout/list1"/>
    <dgm:cxn modelId="{81F7ED29-6E6E-4925-B579-9A2F5CDA34CD}" type="presParOf" srcId="{B461DD34-F47D-473B-B07E-7E5B6A852FD5}" destId="{3D67D470-C14F-4F26-85FA-2319788FE0FF}" srcOrd="8" destOrd="0" presId="urn:microsoft.com/office/officeart/2005/8/layout/list1"/>
    <dgm:cxn modelId="{C889FABE-D906-49FF-B82A-85DC274E7E28}" type="presParOf" srcId="{3D67D470-C14F-4F26-85FA-2319788FE0FF}" destId="{FB9D57FC-1D52-49A3-A19D-1D78BDB7E04C}" srcOrd="0" destOrd="0" presId="urn:microsoft.com/office/officeart/2005/8/layout/list1"/>
    <dgm:cxn modelId="{EBF9BDAD-2306-438A-B097-3061323509E5}" type="presParOf" srcId="{3D67D470-C14F-4F26-85FA-2319788FE0FF}" destId="{C5199EEE-22D7-4FA3-8C3D-57BDCD9CCAC2}" srcOrd="1" destOrd="0" presId="urn:microsoft.com/office/officeart/2005/8/layout/list1"/>
    <dgm:cxn modelId="{166FA400-CC99-4E5D-BC8D-9834C1C7880A}" type="presParOf" srcId="{B461DD34-F47D-473B-B07E-7E5B6A852FD5}" destId="{C6DE1D58-1F46-44A7-8DE3-801495C99B8B}" srcOrd="9" destOrd="0" presId="urn:microsoft.com/office/officeart/2005/8/layout/list1"/>
    <dgm:cxn modelId="{81BFE159-A58D-4817-99B5-8971F0EDB146}" type="presParOf" srcId="{B461DD34-F47D-473B-B07E-7E5B6A852FD5}" destId="{FE0BFE02-DE0A-4673-9AB2-F743B43F92A4}" srcOrd="10" destOrd="0" presId="urn:microsoft.com/office/officeart/2005/8/layout/list1"/>
    <dgm:cxn modelId="{5091203D-B79E-4BFF-A146-66AC87962FEC}" type="presParOf" srcId="{B461DD34-F47D-473B-B07E-7E5B6A852FD5}" destId="{ECB560C6-D60E-47D1-9CF2-5203673D10A6}" srcOrd="11" destOrd="0" presId="urn:microsoft.com/office/officeart/2005/8/layout/list1"/>
    <dgm:cxn modelId="{97ED2065-65E9-4C3A-A5FB-E38FB5FAF7B4}" type="presParOf" srcId="{B461DD34-F47D-473B-B07E-7E5B6A852FD5}" destId="{2197456D-09E1-4D8C-94D8-5BE1D189D9EE}" srcOrd="12" destOrd="0" presId="urn:microsoft.com/office/officeart/2005/8/layout/list1"/>
    <dgm:cxn modelId="{D6ABFB74-A703-40F4-B576-647A21D4AE14}" type="presParOf" srcId="{2197456D-09E1-4D8C-94D8-5BE1D189D9EE}" destId="{B2C5C12D-2629-4D75-AB17-BDA570F46EE4}" srcOrd="0" destOrd="0" presId="urn:microsoft.com/office/officeart/2005/8/layout/list1"/>
    <dgm:cxn modelId="{982B86E0-437C-4F53-910A-A420F9985AC1}" type="presParOf" srcId="{2197456D-09E1-4D8C-94D8-5BE1D189D9EE}" destId="{C3825C39-ABAD-46BB-A820-F516FACD047D}" srcOrd="1" destOrd="0" presId="urn:microsoft.com/office/officeart/2005/8/layout/list1"/>
    <dgm:cxn modelId="{A972B0FD-3C46-4A91-8E4F-985E1A7FD8CC}" type="presParOf" srcId="{B461DD34-F47D-473B-B07E-7E5B6A852FD5}" destId="{037AF06A-ED5C-4AE7-B9B8-4F41E7109DEE}" srcOrd="13" destOrd="0" presId="urn:microsoft.com/office/officeart/2005/8/layout/list1"/>
    <dgm:cxn modelId="{584E232C-56BA-4D15-92AA-CCC6924BD68A}" type="presParOf" srcId="{B461DD34-F47D-473B-B07E-7E5B6A852FD5}" destId="{8DCC3C1F-59C2-4E9A-A79A-09CCD08C85D6}" srcOrd="14" destOrd="0" presId="urn:microsoft.com/office/officeart/2005/8/layout/list1"/>
    <dgm:cxn modelId="{B64B6E77-FF70-4350-BC72-3787CCEA5009}" type="presParOf" srcId="{B461DD34-F47D-473B-B07E-7E5B6A852FD5}" destId="{DDB87A80-C345-4D95-B0A1-48F19D34527D}" srcOrd="15" destOrd="0" presId="urn:microsoft.com/office/officeart/2005/8/layout/list1"/>
    <dgm:cxn modelId="{6DC82DD9-6346-48B0-B46F-967021EACBD0}" type="presParOf" srcId="{B461DD34-F47D-473B-B07E-7E5B6A852FD5}" destId="{CF34ED25-422D-48B1-A785-21C304146B49}" srcOrd="16" destOrd="0" presId="urn:microsoft.com/office/officeart/2005/8/layout/list1"/>
    <dgm:cxn modelId="{F595096F-FC17-49C8-9E4E-B929B45DD4B8}" type="presParOf" srcId="{CF34ED25-422D-48B1-A785-21C304146B49}" destId="{A155FE5B-CA40-4D62-B7D9-ECD64BB9F18A}" srcOrd="0" destOrd="0" presId="urn:microsoft.com/office/officeart/2005/8/layout/list1"/>
    <dgm:cxn modelId="{8BEEE809-B299-4673-B88D-A7D828B27287}" type="presParOf" srcId="{CF34ED25-422D-48B1-A785-21C304146B49}" destId="{2E7DBC6E-5A42-49D8-9BC4-1CF952DCDF0B}" srcOrd="1" destOrd="0" presId="urn:microsoft.com/office/officeart/2005/8/layout/list1"/>
    <dgm:cxn modelId="{07110908-FC49-4AE3-B540-B800AFD77E0B}" type="presParOf" srcId="{B461DD34-F47D-473B-B07E-7E5B6A852FD5}" destId="{4E39A45B-5114-4E9F-85DA-ABA02738B3F1}" srcOrd="17" destOrd="0" presId="urn:microsoft.com/office/officeart/2005/8/layout/list1"/>
    <dgm:cxn modelId="{52A164C1-9D4B-4AD1-97D2-9C1B77B359B9}" type="presParOf" srcId="{B461DD34-F47D-473B-B07E-7E5B6A852FD5}" destId="{721B70FD-5152-4254-84BC-5DEA847CA56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5B8B25-1BF0-47D9-85F5-63F27B79CF85}">
      <dsp:nvSpPr>
        <dsp:cNvPr id="0" name=""/>
        <dsp:cNvSpPr/>
      </dsp:nvSpPr>
      <dsp:spPr>
        <a:xfrm>
          <a:off x="3459673" y="840"/>
          <a:ext cx="5176853" cy="1614052"/>
        </a:xfrm>
        <a:prstGeom prst="rightArrow">
          <a:avLst>
            <a:gd name="adj1" fmla="val 75000"/>
            <a:gd name="adj2" fmla="val 50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just" defTabSz="488950">
            <a:lnSpc>
              <a:spcPct val="90000"/>
            </a:lnSpc>
            <a:spcBef>
              <a:spcPct val="0"/>
            </a:spcBef>
            <a:spcAft>
              <a:spcPct val="15000"/>
            </a:spcAft>
            <a:buChar char="•"/>
          </a:pPr>
          <a:r>
            <a:rPr lang="el-GR" sz="1100" b="1" u="sng" kern="1200" dirty="0">
              <a:latin typeface="Calibri" panose="020F0502020204030204" pitchFamily="34" charset="0"/>
              <a:ea typeface="Calibri" panose="020F0502020204030204" pitchFamily="34" charset="0"/>
              <a:cs typeface="Calibri" panose="020F0502020204030204" pitchFamily="34" charset="0"/>
            </a:rPr>
            <a:t>Υποκατηγορία Α1: </a:t>
          </a:r>
          <a:r>
            <a:rPr lang="el-GR" sz="1100" kern="1200" dirty="0">
              <a:latin typeface="Calibri" panose="020F0502020204030204" pitchFamily="34" charset="0"/>
              <a:ea typeface="Calibri" panose="020F0502020204030204" pitchFamily="34" charset="0"/>
              <a:cs typeface="Calibri" panose="020F0502020204030204" pitchFamily="34" charset="0"/>
            </a:rPr>
            <a:t>έργα και δραστηριότητες που ενδέχεται να προκαλέσουν </a:t>
          </a:r>
          <a:r>
            <a:rPr lang="el-GR" sz="1100" b="1" u="none" kern="1200" dirty="0">
              <a:latin typeface="Calibri" panose="020F0502020204030204" pitchFamily="34" charset="0"/>
              <a:ea typeface="Calibri" panose="020F0502020204030204" pitchFamily="34" charset="0"/>
              <a:cs typeface="Calibri" panose="020F0502020204030204" pitchFamily="34" charset="0"/>
            </a:rPr>
            <a:t>πολύ σημαντικές επιπτώσεις </a:t>
          </a:r>
          <a:r>
            <a:rPr lang="el-GR" sz="1100" kern="1200" dirty="0">
              <a:latin typeface="Calibri" panose="020F0502020204030204" pitchFamily="34" charset="0"/>
              <a:ea typeface="Calibri" panose="020F0502020204030204" pitchFamily="34" charset="0"/>
              <a:cs typeface="Calibri" panose="020F0502020204030204" pitchFamily="34" charset="0"/>
            </a:rPr>
            <a:t>στο περιβάλλον </a:t>
          </a:r>
          <a:endParaRPr lang="en-US" sz="1100" kern="1200" dirty="0">
            <a:latin typeface="Calibri" panose="020F0502020204030204" pitchFamily="34" charset="0"/>
            <a:ea typeface="Calibri" panose="020F0502020204030204" pitchFamily="34" charset="0"/>
            <a:cs typeface="Calibri" panose="020F0502020204030204" pitchFamily="34" charset="0"/>
          </a:endParaRPr>
        </a:p>
        <a:p>
          <a:pPr marL="57150" lvl="1" indent="-57150" algn="just" defTabSz="488950">
            <a:lnSpc>
              <a:spcPct val="90000"/>
            </a:lnSpc>
            <a:spcBef>
              <a:spcPct val="0"/>
            </a:spcBef>
            <a:spcAft>
              <a:spcPct val="15000"/>
            </a:spcAft>
            <a:buChar char="•"/>
          </a:pPr>
          <a:r>
            <a:rPr lang="el-GR" sz="1100" b="1" u="sng" kern="1200" dirty="0">
              <a:latin typeface="Calibri" panose="020F0502020204030204" pitchFamily="34" charset="0"/>
              <a:ea typeface="Calibri" panose="020F0502020204030204" pitchFamily="34" charset="0"/>
              <a:cs typeface="Calibri" panose="020F0502020204030204" pitchFamily="34" charset="0"/>
            </a:rPr>
            <a:t>Υποκατηγορία Α2: </a:t>
          </a:r>
          <a:r>
            <a:rPr lang="el-GR" sz="1100" kern="1200" dirty="0">
              <a:latin typeface="Calibri" panose="020F0502020204030204" pitchFamily="34" charset="0"/>
              <a:ea typeface="Calibri" panose="020F0502020204030204" pitchFamily="34" charset="0"/>
              <a:cs typeface="Calibri" panose="020F0502020204030204" pitchFamily="34" charset="0"/>
            </a:rPr>
            <a:t>έργα και δραστηριότητες που ενδέχεται να προκαλέσουν </a:t>
          </a:r>
          <a:r>
            <a:rPr lang="el-GR" sz="1100" b="1" kern="1200" dirty="0">
              <a:latin typeface="Calibri" panose="020F0502020204030204" pitchFamily="34" charset="0"/>
              <a:ea typeface="Calibri" panose="020F0502020204030204" pitchFamily="34" charset="0"/>
              <a:cs typeface="Calibri" panose="020F0502020204030204" pitchFamily="34" charset="0"/>
            </a:rPr>
            <a:t>σημαντικές επιπτώσεις </a:t>
          </a:r>
          <a:r>
            <a:rPr lang="el-GR" sz="1100" kern="1200" dirty="0">
              <a:latin typeface="Calibri" panose="020F0502020204030204" pitchFamily="34" charset="0"/>
              <a:ea typeface="Calibri" panose="020F0502020204030204" pitchFamily="34" charset="0"/>
              <a:cs typeface="Calibri" panose="020F0502020204030204" pitchFamily="34" charset="0"/>
            </a:rPr>
            <a:t>στο περιβάλλον</a:t>
          </a:r>
          <a:endParaRPr lang="en-US" sz="1100" kern="1200" dirty="0">
            <a:latin typeface="Calibri" panose="020F0502020204030204" pitchFamily="34" charset="0"/>
            <a:ea typeface="Calibri" panose="020F0502020204030204" pitchFamily="34" charset="0"/>
            <a:cs typeface="Calibri" panose="020F0502020204030204" pitchFamily="34" charset="0"/>
          </a:endParaRPr>
        </a:p>
      </dsp:txBody>
      <dsp:txXfrm>
        <a:off x="3459673" y="202597"/>
        <a:ext cx="4571584" cy="1210539"/>
      </dsp:txXfrm>
    </dsp:sp>
    <dsp:sp modelId="{4154D39F-EAD8-4AA2-8D2E-BB34F801F618}">
      <dsp:nvSpPr>
        <dsp:cNvPr id="0" name=""/>
        <dsp:cNvSpPr/>
      </dsp:nvSpPr>
      <dsp:spPr>
        <a:xfrm>
          <a:off x="8438" y="92901"/>
          <a:ext cx="3451235" cy="142993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Κατηγορία Α</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78241" y="162704"/>
        <a:ext cx="3311629" cy="1290324"/>
      </dsp:txXfrm>
    </dsp:sp>
    <dsp:sp modelId="{DCCF7952-FE59-4EB6-B52A-47FC565F2121}">
      <dsp:nvSpPr>
        <dsp:cNvPr id="0" name=""/>
        <dsp:cNvSpPr/>
      </dsp:nvSpPr>
      <dsp:spPr>
        <a:xfrm>
          <a:off x="3457985" y="1715760"/>
          <a:ext cx="5186979" cy="1008669"/>
        </a:xfrm>
        <a:prstGeom prst="rightArrow">
          <a:avLst>
            <a:gd name="adj1" fmla="val 75000"/>
            <a:gd name="adj2" fmla="val 50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just" defTabSz="488950">
            <a:lnSpc>
              <a:spcPct val="90000"/>
            </a:lnSpc>
            <a:spcBef>
              <a:spcPct val="0"/>
            </a:spcBef>
            <a:spcAft>
              <a:spcPct val="15000"/>
            </a:spcAft>
            <a:buChar char="•"/>
          </a:pPr>
          <a:r>
            <a:rPr lang="el-GR" sz="1100" kern="1200" dirty="0">
              <a:latin typeface="Calibri" panose="020F0502020204030204" pitchFamily="34" charset="0"/>
              <a:ea typeface="Calibri" panose="020F0502020204030204" pitchFamily="34" charset="0"/>
              <a:cs typeface="Calibri" panose="020F0502020204030204" pitchFamily="34" charset="0"/>
            </a:rPr>
            <a:t>Περιλαμβάνει έργα και δραστηριότητες που χαρακτηρίζονται από τοπικές και μη σημαντικές επιπτώσεις στο περιβάλλον (π.χ. μικρά ξενοδοχεία, βενζινάδικα, συνεργεία αυτοκινήτων, μάντρες υλικών και αυτοκινήτων, σταθμοί βάσης κινητής, ασύρματης και σταθερής τηλεφωνίας χωρίς </a:t>
          </a:r>
          <a:r>
            <a:rPr lang="el-GR" sz="1100" kern="1200" dirty="0" err="1">
              <a:latin typeface="Calibri" panose="020F0502020204030204" pitchFamily="34" charset="0"/>
              <a:ea typeface="Calibri" panose="020F0502020204030204" pitchFamily="34" charset="0"/>
              <a:cs typeface="Calibri" panose="020F0502020204030204" pitchFamily="34" charset="0"/>
            </a:rPr>
            <a:t>συνοδά</a:t>
          </a:r>
          <a:r>
            <a:rPr lang="el-GR" sz="1100" kern="1200" dirty="0">
              <a:latin typeface="Calibri" panose="020F0502020204030204" pitchFamily="34" charset="0"/>
              <a:ea typeface="Calibri" panose="020F0502020204030204" pitchFamily="34" charset="0"/>
              <a:cs typeface="Calibri" panose="020F0502020204030204" pitchFamily="34" charset="0"/>
            </a:rPr>
            <a:t> έργα κ.λπ.)</a:t>
          </a:r>
          <a:endParaRPr lang="en-US" sz="1100" kern="1200" dirty="0">
            <a:latin typeface="Calibri" panose="020F0502020204030204" pitchFamily="34" charset="0"/>
            <a:ea typeface="Calibri" panose="020F0502020204030204" pitchFamily="34" charset="0"/>
            <a:cs typeface="Calibri" panose="020F0502020204030204" pitchFamily="34" charset="0"/>
          </a:endParaRPr>
        </a:p>
      </dsp:txBody>
      <dsp:txXfrm>
        <a:off x="3457985" y="1841844"/>
        <a:ext cx="4808728" cy="756501"/>
      </dsp:txXfrm>
    </dsp:sp>
    <dsp:sp modelId="{510BB478-86DC-4783-90EF-A4E40000D60C}">
      <dsp:nvSpPr>
        <dsp:cNvPr id="0" name=""/>
        <dsp:cNvSpPr/>
      </dsp:nvSpPr>
      <dsp:spPr>
        <a:xfrm>
          <a:off x="0" y="1715760"/>
          <a:ext cx="3457986" cy="100866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Κατηγορία Β</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49239" y="1764999"/>
        <a:ext cx="3359508" cy="910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00E797-1823-4CC7-A591-A43BD7A8D3D9}">
      <dsp:nvSpPr>
        <dsp:cNvPr id="0" name=""/>
        <dsp:cNvSpPr/>
      </dsp:nvSpPr>
      <dsp:spPr>
        <a:xfrm>
          <a:off x="0" y="871181"/>
          <a:ext cx="8128000" cy="1764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965002-0241-4FB5-8FD1-DE16E34AEDDE}">
      <dsp:nvSpPr>
        <dsp:cNvPr id="0" name=""/>
        <dsp:cNvSpPr/>
      </dsp:nvSpPr>
      <dsp:spPr>
        <a:xfrm>
          <a:off x="406003" y="231159"/>
          <a:ext cx="6329466" cy="743341"/>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533400">
            <a:lnSpc>
              <a:spcPct val="90000"/>
            </a:lnSpc>
            <a:spcBef>
              <a:spcPct val="0"/>
            </a:spcBef>
            <a:spcAft>
              <a:spcPct val="35000"/>
            </a:spcAft>
            <a:buNone/>
          </a:pPr>
          <a:r>
            <a:rPr lang="el-GR" sz="1200" b="0" kern="1200" dirty="0"/>
            <a:t>Η θέση του έργου και τα τεχνικά του χαρακτηριστικά κατά το στάδιο της κατασκευής και της λειτουργίας </a:t>
          </a:r>
          <a:endParaRPr lang="en-US" sz="1200" b="0" kern="1200" dirty="0"/>
        </a:p>
      </dsp:txBody>
      <dsp:txXfrm>
        <a:off x="442290" y="267446"/>
        <a:ext cx="6256892" cy="670767"/>
      </dsp:txXfrm>
    </dsp:sp>
    <dsp:sp modelId="{0D34257E-CD61-4CE7-8FBC-070533E1AEAE}">
      <dsp:nvSpPr>
        <dsp:cNvPr id="0" name=""/>
        <dsp:cNvSpPr/>
      </dsp:nvSpPr>
      <dsp:spPr>
        <a:xfrm>
          <a:off x="0" y="1716286"/>
          <a:ext cx="8128000" cy="1764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DAE8DB-ED8A-4136-AD8A-E12E180C0EC6}">
      <dsp:nvSpPr>
        <dsp:cNvPr id="0" name=""/>
        <dsp:cNvSpPr/>
      </dsp:nvSpPr>
      <dsp:spPr>
        <a:xfrm>
          <a:off x="379109" y="1056596"/>
          <a:ext cx="6383294" cy="734224"/>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533400">
            <a:lnSpc>
              <a:spcPct val="90000"/>
            </a:lnSpc>
            <a:spcBef>
              <a:spcPct val="0"/>
            </a:spcBef>
            <a:spcAft>
              <a:spcPct val="35000"/>
            </a:spcAft>
            <a:buNone/>
          </a:pPr>
          <a:r>
            <a:rPr lang="el-GR" sz="1200" kern="1200" dirty="0">
              <a:latin typeface="Calibri" panose="020F0502020204030204" pitchFamily="34" charset="0"/>
              <a:ea typeface="Calibri" panose="020F0502020204030204" pitchFamily="34" charset="0"/>
              <a:cs typeface="Calibri" panose="020F0502020204030204" pitchFamily="34" charset="0"/>
            </a:rPr>
            <a:t>Οι εναλλακτικές λύσεις ιδίως ως προς τη θέση, το μέγεθος και την τεχνολογία του έργου που εξετάσθηκαν από τον φορέα του έργου και οι λόγοι επιλογής της προτεινόμενης λύσης από περιβαλλοντικής άποψης</a:t>
          </a:r>
          <a:endParaRPr lang="en-US" sz="1200" kern="1200" dirty="0">
            <a:latin typeface="Calibri" panose="020F0502020204030204" pitchFamily="34" charset="0"/>
            <a:ea typeface="Calibri" panose="020F0502020204030204" pitchFamily="34" charset="0"/>
            <a:cs typeface="Calibri" panose="020F0502020204030204" pitchFamily="34" charset="0"/>
          </a:endParaRPr>
        </a:p>
      </dsp:txBody>
      <dsp:txXfrm>
        <a:off x="414951" y="1092438"/>
        <a:ext cx="6311610" cy="662540"/>
      </dsp:txXfrm>
    </dsp:sp>
    <dsp:sp modelId="{FE0BFE02-DE0A-4673-9AB2-F743B43F92A4}">
      <dsp:nvSpPr>
        <dsp:cNvPr id="0" name=""/>
        <dsp:cNvSpPr/>
      </dsp:nvSpPr>
      <dsp:spPr>
        <a:xfrm>
          <a:off x="0" y="2602187"/>
          <a:ext cx="8128000" cy="1764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199EEE-22D7-4FA3-8C3D-57BDCD9CCAC2}">
      <dsp:nvSpPr>
        <dsp:cNvPr id="0" name=""/>
        <dsp:cNvSpPr/>
      </dsp:nvSpPr>
      <dsp:spPr>
        <a:xfrm>
          <a:off x="406003" y="1930486"/>
          <a:ext cx="6335150" cy="775021"/>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533400">
            <a:lnSpc>
              <a:spcPct val="90000"/>
            </a:lnSpc>
            <a:spcBef>
              <a:spcPct val="0"/>
            </a:spcBef>
            <a:spcAft>
              <a:spcPct val="35000"/>
            </a:spcAft>
            <a:buNone/>
          </a:pPr>
          <a:r>
            <a:rPr lang="el-GR" sz="1200" kern="1200" dirty="0"/>
            <a:t>Τα στοιχεία του φυσικού και ανθρωπογενούς περιβάλλοντος που ενδέχεται να θιγούν σημαντικά από το προτεινόμενο έργο (πληθυσμός, χλωρίδα, πανίδα, έδαφος, νερό, αέρας, αρχιτεκτονική και πολιτιστική κληρονομιά, τοπίο), καθώς και η περιγραφή  της </a:t>
          </a:r>
          <a:r>
            <a:rPr lang="el-GR" sz="1200" kern="1200" dirty="0" err="1"/>
            <a:t>αλληλεοίδραης</a:t>
          </a:r>
          <a:r>
            <a:rPr lang="el-GR" sz="1200" kern="1200" dirty="0"/>
            <a:t> των στοιχείων αυτών</a:t>
          </a:r>
          <a:endParaRPr lang="en-US" sz="1200" kern="1200" dirty="0"/>
        </a:p>
      </dsp:txBody>
      <dsp:txXfrm>
        <a:off x="443836" y="1968319"/>
        <a:ext cx="6259484" cy="699355"/>
      </dsp:txXfrm>
    </dsp:sp>
    <dsp:sp modelId="{8DCC3C1F-59C2-4E9A-A79A-09CCD08C85D6}">
      <dsp:nvSpPr>
        <dsp:cNvPr id="0" name=""/>
        <dsp:cNvSpPr/>
      </dsp:nvSpPr>
      <dsp:spPr>
        <a:xfrm>
          <a:off x="0" y="3198888"/>
          <a:ext cx="8128000" cy="1764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825C39-ABAD-46BB-A820-F516FACD047D}">
      <dsp:nvSpPr>
        <dsp:cNvPr id="0" name=""/>
        <dsp:cNvSpPr/>
      </dsp:nvSpPr>
      <dsp:spPr>
        <a:xfrm>
          <a:off x="406003" y="2816387"/>
          <a:ext cx="6221981" cy="48582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533400">
            <a:lnSpc>
              <a:spcPct val="90000"/>
            </a:lnSpc>
            <a:spcBef>
              <a:spcPct val="0"/>
            </a:spcBef>
            <a:spcAft>
              <a:spcPct val="35000"/>
            </a:spcAft>
            <a:buNone/>
          </a:pPr>
          <a:r>
            <a:rPr lang="el-GR" sz="1200" kern="1200" dirty="0"/>
            <a:t>ΟΙ σημαντικές επιπτώσεις τις οποίες το προτεινόμενο έργο ενδέχεται να προκαλέσει στο περιβάλλον και οι μέθοδοι που χρησιμοποιήθηκαν  για την πρόβλεψη και εκτίμηση των επιπτώσεων στο περιβάλλον</a:t>
          </a:r>
          <a:endParaRPr lang="en-US" sz="1200" kern="1200" dirty="0"/>
        </a:p>
      </dsp:txBody>
      <dsp:txXfrm>
        <a:off x="429719" y="2840103"/>
        <a:ext cx="6174549" cy="438388"/>
      </dsp:txXfrm>
    </dsp:sp>
    <dsp:sp modelId="{721B70FD-5152-4254-84BC-5DEA847CA56D}">
      <dsp:nvSpPr>
        <dsp:cNvPr id="0" name=""/>
        <dsp:cNvSpPr/>
      </dsp:nvSpPr>
      <dsp:spPr>
        <a:xfrm>
          <a:off x="0" y="3832745"/>
          <a:ext cx="8128000" cy="1764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7DBC6E-5A42-49D8-9BC4-1CF952DCDF0B}">
      <dsp:nvSpPr>
        <dsp:cNvPr id="0" name=""/>
        <dsp:cNvSpPr/>
      </dsp:nvSpPr>
      <dsp:spPr>
        <a:xfrm>
          <a:off x="406003" y="3413088"/>
          <a:ext cx="6239829" cy="522976"/>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just" defTabSz="533400">
            <a:lnSpc>
              <a:spcPct val="90000"/>
            </a:lnSpc>
            <a:spcBef>
              <a:spcPct val="0"/>
            </a:spcBef>
            <a:spcAft>
              <a:spcPct val="35000"/>
            </a:spcAft>
            <a:buNone/>
          </a:pPr>
          <a:r>
            <a:rPr lang="el-GR" sz="1200" kern="1200" dirty="0"/>
            <a:t>Τα προτεινόμενα μέτρα για την αποφυγή, μείωση ή αντιστάθμιση των δυσμενών επιπτώσεων του έργου ή της δραστηριότητας στο περιβάλλον</a:t>
          </a:r>
          <a:endParaRPr lang="en-US" sz="1200" kern="1200" dirty="0"/>
        </a:p>
      </dsp:txBody>
      <dsp:txXfrm>
        <a:off x="431533" y="3438618"/>
        <a:ext cx="6188769" cy="47191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08/11/2024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8</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pen.gov.gr/perivallon/perivallontiki-adeiodotisi/perivallontiki-adeiodotisi-erg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ypen.gov.gr/wp-content/uploads/2022/10/%CE%A4%CE%A1%CE%9F%CE%A0-%CE%A0%CE%A0%CE%94-%CE%97%CE%9B%CE%95%CE%9A%CE%A4%CE%A1%CE%9F%CE%A0%CE%91%CE%A1%CE%91%CE%93%CE%A9%CE%93%CE%97%CE%A3.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hyperlink" Target="https://eprm.ypen.gr/" TargetMode="External"/><Relationship Id="rId2" Type="http://schemas.openxmlformats.org/officeDocument/2006/relationships/hyperlink" Target="http://aepo.ypeka.g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40"/>
            <a:ext cx="8791575" cy="2461098"/>
          </a:xfrm>
        </p:spPr>
        <p:txBody>
          <a:bodyPr>
            <a:normAutofit fontScale="77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cap="none" dirty="0">
                <a:solidFill>
                  <a:schemeClr val="bg2"/>
                </a:solidFill>
                <a:latin typeface="+mj-lt"/>
                <a:ea typeface="Calibri" panose="020F0502020204030204" pitchFamily="34" charset="0"/>
                <a:cs typeface="Calibri" panose="020F0502020204030204" pitchFamily="34" charset="0"/>
              </a:rPr>
              <a:t>Ακαδημαϊκό έτος 2024 – 2025</a:t>
            </a:r>
            <a:endParaRPr lang="en-US"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Μάθημα </a:t>
            </a:r>
            <a:r>
              <a:rPr kumimoji="0" lang="en-US"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0</a:t>
            </a:r>
            <a:r>
              <a:rPr lang="el-GR" sz="2600" b="1" cap="none" dirty="0">
                <a:solidFill>
                  <a:schemeClr val="bg2"/>
                </a:solidFill>
                <a:latin typeface="+mj-lt"/>
                <a:ea typeface="Calibri" panose="020F0502020204030204" pitchFamily="34" charset="0"/>
                <a:cs typeface="Calibri" panose="020F0502020204030204" pitchFamily="34" charset="0"/>
              </a:rPr>
              <a:t>6</a:t>
            </a:r>
            <a:endPar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endParaRPr>
          </a:p>
          <a:p>
            <a:pPr marR="0" lvl="0" defTabSz="457200" rtl="0" eaLnBrk="1" fontAlgn="auto" latinLnBrk="0" hangingPunct="1">
              <a:lnSpc>
                <a:spcPct val="100000"/>
              </a:lnSpc>
              <a:spcBef>
                <a:spcPts val="1000"/>
              </a:spcBef>
              <a:spcAft>
                <a:spcPts val="0"/>
              </a:spcAft>
              <a:buClr>
                <a:srgbClr val="353535"/>
              </a:buClr>
              <a:buSzTx/>
              <a:tabLst/>
              <a:defRPr/>
            </a:pPr>
            <a:r>
              <a:rPr lang="el-GR" sz="2600" cap="none" dirty="0">
                <a:solidFill>
                  <a:schemeClr val="bg2"/>
                </a:solidFill>
                <a:latin typeface="+mj-lt"/>
                <a:ea typeface="Calibri" panose="020F0502020204030204" pitchFamily="34" charset="0"/>
                <a:cs typeface="Calibri" panose="020F0502020204030204" pitchFamily="34" charset="0"/>
              </a:rPr>
              <a:t>Η εκτίμηση περιβαλλοντικών επιπτώσεων έργων και δραστηριοτήτων (ΕΠΕ)</a:t>
            </a:r>
          </a:p>
          <a:p>
            <a:pPr marR="0" lvl="0" defTabSz="457200" rtl="0" eaLnBrk="1" fontAlgn="auto" latinLnBrk="0" hangingPunct="1">
              <a:lnSpc>
                <a:spcPct val="100000"/>
              </a:lnSpc>
              <a:spcBef>
                <a:spcPts val="1000"/>
              </a:spcBef>
              <a:spcAft>
                <a:spcPts val="0"/>
              </a:spcAft>
              <a:buClr>
                <a:srgbClr val="353535"/>
              </a:buClr>
              <a:buSzTx/>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lstStyle/>
          <a:p>
            <a:pPr algn="ct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Η διαδικασία περιβαλλοντικής αδειοδότησης (ΙΙΙ) </a:t>
            </a:r>
            <a:endParaRPr lang="en-GB"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a:bodyPr>
          <a:lstStyle/>
          <a:p>
            <a:pPr marL="0" indent="0" algn="just">
              <a:lnSpc>
                <a:spcPts val="1600"/>
              </a:lnSpc>
              <a:spcBef>
                <a:spcPts val="1200"/>
              </a:spcBef>
              <a:buNone/>
            </a:pP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Έργα Κατηγορίας Β</a:t>
            </a:r>
          </a:p>
          <a:p>
            <a:pPr algn="just">
              <a:lnSpc>
                <a:spcPts val="16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την περιβαλλοντική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αδειοδότηση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έργων και δραστηριοτήτων Β κατηγορίας δεν απαιτείται η υποβολή και αξιολόγηση ΜΠΕ </a:t>
            </a:r>
          </a:p>
          <a:p>
            <a:pPr algn="just">
              <a:lnSpc>
                <a:spcPts val="16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Τα έργα αυτά υπόκεινται σε Πρότυπες Περιβαλλοντικές Δεσμεύσεις (ΠΠΔ), δηλαδή σε τυποποιημένους περιβαλλοντικούς όρους, που αποτελούν αναπόσπαστο τμήμα των απαιτούμενων κατά περίπτωση αδειών που προβλέπονται για την κατασκευή, εγκατάσταση ή λειτουργία τους</a:t>
            </a:r>
          </a:p>
          <a:p>
            <a:pPr algn="just">
              <a:lnSpc>
                <a:spcPts val="16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Αν το έργο ή η δραστηριότητα δεν λαμβάνει άδεια λειτουργίας, τότε υπάγεται σε ΠΠΔ με ευθύνη της αρμόδιας υπηρεσίας περιβάλλοντος της Περιφέρειας</a:t>
            </a:r>
          </a:p>
          <a:p>
            <a:pPr algn="just">
              <a:lnSpc>
                <a:spcPts val="16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Ήδη, έχουν εκδοθεί από το Υπουργείο Περιβάλλοντος, 12 υπουργικές αποφάσεις που αφορούν την έγκριση ΠΠΔ για 22 κατηγορίες έργων και δραστηριοτήτων Β΄ κατηγορίας. Οι αποφάσεις αυτές είναι διαθέσιμες στον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ιστότοπο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του ΥΠΕΝ. </a:t>
            </a: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ts val="1600"/>
              </a:lnSpc>
              <a:spcBef>
                <a:spcPts val="1200"/>
              </a:spcBef>
              <a:buNone/>
            </a:pP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https://ypen.gov.gr/perivallon/perivallontiki-adeiodotisi/perivallontiki-adeiodotisi-ergon/</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ts val="1600"/>
              </a:lnSpc>
              <a:spcBef>
                <a:spcPts val="1200"/>
              </a:spcBef>
              <a:buNone/>
            </a:pP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en-GB" dirty="0"/>
          </a:p>
        </p:txBody>
      </p:sp>
      <p:sp>
        <p:nvSpPr>
          <p:cNvPr id="4" name="Βέλος: Δεξιό 3">
            <a:extLst>
              <a:ext uri="{FF2B5EF4-FFF2-40B4-BE49-F238E27FC236}">
                <a16:creationId xmlns:a16="http://schemas.microsoft.com/office/drawing/2014/main" id="{9BE219F4-C894-654B-4459-E22B8559079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3743292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E3F043-7E83-1744-88F7-DE06ADA16665}"/>
              </a:ext>
            </a:extLst>
          </p:cNvPr>
          <p:cNvSpPr>
            <a:spLocks noGrp="1"/>
          </p:cNvSpPr>
          <p:nvPr>
            <p:ph type="title"/>
          </p:nvPr>
        </p:nvSpPr>
        <p:spPr>
          <a:xfrm>
            <a:off x="1141413" y="618518"/>
            <a:ext cx="9905998" cy="797906"/>
          </a:xfrm>
        </p:spPr>
        <p:txBody>
          <a:bodyPr>
            <a:normAutofit/>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Υπουργικές αποφάσεις Πρότυπων Περιβαλλοντικών Δεσμεύσεων (ΠΠΔ)</a:t>
            </a:r>
            <a:endParaRPr lang="en-US" sz="2000" dirty="0"/>
          </a:p>
        </p:txBody>
      </p:sp>
      <p:graphicFrame>
        <p:nvGraphicFramePr>
          <p:cNvPr id="4" name="Θέση περιεχομένου 3">
            <a:extLst>
              <a:ext uri="{FF2B5EF4-FFF2-40B4-BE49-F238E27FC236}">
                <a16:creationId xmlns:a16="http://schemas.microsoft.com/office/drawing/2014/main" id="{2C1DE34B-DB18-F9B4-7984-403A7FB7D838}"/>
              </a:ext>
            </a:extLst>
          </p:cNvPr>
          <p:cNvGraphicFramePr>
            <a:graphicFrameLocks noGrp="1"/>
          </p:cNvGraphicFramePr>
          <p:nvPr>
            <p:ph idx="1"/>
            <p:extLst>
              <p:ext uri="{D42A27DB-BD31-4B8C-83A1-F6EECF244321}">
                <p14:modId xmlns:p14="http://schemas.microsoft.com/office/powerpoint/2010/main" val="2496545197"/>
              </p:ext>
            </p:extLst>
          </p:nvPr>
        </p:nvGraphicFramePr>
        <p:xfrm>
          <a:off x="1048872" y="1551456"/>
          <a:ext cx="5080093" cy="5216841"/>
        </p:xfrm>
        <a:graphic>
          <a:graphicData uri="http://schemas.openxmlformats.org/drawingml/2006/table">
            <a:tbl>
              <a:tblPr firstRow="1" firstCol="1" bandRow="1">
                <a:tableStyleId>{5C22544A-7EE6-4342-B048-85BDC9FD1C3A}</a:tableStyleId>
              </a:tblPr>
              <a:tblGrid>
                <a:gridCol w="586495">
                  <a:extLst>
                    <a:ext uri="{9D8B030D-6E8A-4147-A177-3AD203B41FA5}">
                      <a16:colId xmlns:a16="http://schemas.microsoft.com/office/drawing/2014/main" val="3845422842"/>
                    </a:ext>
                  </a:extLst>
                </a:gridCol>
                <a:gridCol w="1733614">
                  <a:extLst>
                    <a:ext uri="{9D8B030D-6E8A-4147-A177-3AD203B41FA5}">
                      <a16:colId xmlns:a16="http://schemas.microsoft.com/office/drawing/2014/main" val="2716599638"/>
                    </a:ext>
                  </a:extLst>
                </a:gridCol>
                <a:gridCol w="2759984">
                  <a:extLst>
                    <a:ext uri="{9D8B030D-6E8A-4147-A177-3AD203B41FA5}">
                      <a16:colId xmlns:a16="http://schemas.microsoft.com/office/drawing/2014/main" val="3204289773"/>
                    </a:ext>
                  </a:extLst>
                </a:gridCol>
              </a:tblGrid>
              <a:tr h="779055">
                <a:tc>
                  <a:txBody>
                    <a:bodyPr/>
                    <a:lstStyle/>
                    <a:p>
                      <a:pPr marL="0" marR="0">
                        <a:lnSpc>
                          <a:spcPct val="107000"/>
                        </a:lnSpc>
                        <a:spcAft>
                          <a:spcPts val="1200"/>
                        </a:spcAft>
                      </a:pPr>
                      <a:r>
                        <a:rPr lang="en-US" sz="900" b="1" kern="0" dirty="0">
                          <a:effectLst/>
                        </a:rPr>
                        <a:t>1</a:t>
                      </a:r>
                      <a:endParaRPr lang="en-US" sz="9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l-GR" sz="900" b="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Έργα χερσαίων και εναέριων μεταφορών</a:t>
                      </a:r>
                    </a:p>
                    <a:p>
                      <a:pPr marL="0" marR="0">
                        <a:lnSpc>
                          <a:spcPct val="107000"/>
                        </a:lnSpc>
                        <a:spcAft>
                          <a:spcPts val="120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00" dirty="0">
                          <a:effectLst/>
                        </a:rPr>
                        <a:t> </a:t>
                      </a:r>
                      <a:r>
                        <a:rPr lang="en-US" sz="900" b="0" kern="0" dirty="0">
                          <a:solidFill>
                            <a:schemeClr val="bg1"/>
                          </a:solidFill>
                          <a:effectLst/>
                        </a:rPr>
                        <a:t>ΦΕΚ 2505/Β/7-10-2013</a:t>
                      </a:r>
                      <a:endParaRPr lang="en-US" sz="900" b="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35064931"/>
                  </a:ext>
                </a:extLst>
              </a:tr>
              <a:tr h="269120">
                <a:tc>
                  <a:txBody>
                    <a:bodyPr/>
                    <a:lstStyle/>
                    <a:p>
                      <a:pPr marL="0" marR="0">
                        <a:lnSpc>
                          <a:spcPct val="107000"/>
                        </a:lnSpc>
                        <a:spcAft>
                          <a:spcPts val="1200"/>
                        </a:spcAft>
                      </a:pPr>
                      <a:r>
                        <a:rPr lang="en-US" sz="900" b="1" kern="0" dirty="0">
                          <a:effectLst/>
                          <a:latin typeface="Calibri" panose="020F0502020204030204" pitchFamily="34" charset="0"/>
                          <a:ea typeface="Calibri" panose="020F0502020204030204" pitchFamily="34" charset="0"/>
                          <a:cs typeface="Times New Roman" panose="02020603050405020304" pitchFamily="18" charset="0"/>
                        </a:rPr>
                        <a:t>2</a:t>
                      </a:r>
                      <a:endParaRPr lang="en-US" sz="9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Υδραυλικά έργα</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3071-03.12.2013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518827561"/>
                  </a:ext>
                </a:extLst>
              </a:tr>
              <a:tr h="269120">
                <a:tc>
                  <a:txBody>
                    <a:bodyPr/>
                    <a:lstStyle/>
                    <a:p>
                      <a:pPr marL="0" marR="0">
                        <a:lnSpc>
                          <a:spcPct val="107000"/>
                        </a:lnSpc>
                        <a:spcAft>
                          <a:spcPts val="1200"/>
                        </a:spcAft>
                      </a:pPr>
                      <a:r>
                        <a:rPr lang="en-US" sz="900" b="1" kern="0">
                          <a:effectLst/>
                        </a:rPr>
                        <a:t>3</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Λιμενικά έργα</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2425/27.9.2013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960170330"/>
                  </a:ext>
                </a:extLst>
              </a:tr>
              <a:tr h="384439">
                <a:tc>
                  <a:txBody>
                    <a:bodyPr/>
                    <a:lstStyle/>
                    <a:p>
                      <a:pPr marL="0" marR="0">
                        <a:lnSpc>
                          <a:spcPct val="107000"/>
                        </a:lnSpc>
                        <a:spcAft>
                          <a:spcPts val="1200"/>
                        </a:spcAft>
                      </a:pPr>
                      <a:r>
                        <a:rPr lang="en-US" sz="900" b="1" kern="0">
                          <a:effectLst/>
                        </a:rPr>
                        <a:t>4</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Συστήματα περιβαλλοντικών υποδομών</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3072-03.12.2013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3513798716"/>
                  </a:ext>
                </a:extLst>
              </a:tr>
              <a:tr h="269120">
                <a:tc>
                  <a:txBody>
                    <a:bodyPr/>
                    <a:lstStyle/>
                    <a:p>
                      <a:pPr marL="0" marR="0">
                        <a:lnSpc>
                          <a:spcPct val="107000"/>
                        </a:lnSpc>
                        <a:spcAft>
                          <a:spcPts val="1200"/>
                        </a:spcAft>
                      </a:pPr>
                      <a:r>
                        <a:rPr lang="en-US" sz="900" b="1" kern="0">
                          <a:effectLst/>
                        </a:rPr>
                        <a:t>5</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Εξορυκτικές δραστηριότητες</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2001/14.8.2013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147686402"/>
                  </a:ext>
                </a:extLst>
              </a:tr>
              <a:tr h="269120">
                <a:tc>
                  <a:txBody>
                    <a:bodyPr/>
                    <a:lstStyle/>
                    <a:p>
                      <a:pPr marL="0" marR="0">
                        <a:lnSpc>
                          <a:spcPct val="107000"/>
                        </a:lnSpc>
                        <a:spcAft>
                          <a:spcPts val="1200"/>
                        </a:spcAft>
                      </a:pPr>
                      <a:r>
                        <a:rPr lang="en-US" sz="900" b="1" kern="0" dirty="0">
                          <a:effectLst/>
                        </a:rPr>
                        <a:t>6</a:t>
                      </a:r>
                      <a:endParaRPr lang="en-US" sz="9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Τουριστικές εγκαταστάσεις</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3438/24.12.2013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441560822"/>
                  </a:ext>
                </a:extLst>
              </a:tr>
              <a:tr h="269120">
                <a:tc>
                  <a:txBody>
                    <a:bodyPr/>
                    <a:lstStyle/>
                    <a:p>
                      <a:pPr marL="0" marR="0">
                        <a:lnSpc>
                          <a:spcPct val="107000"/>
                        </a:lnSpc>
                        <a:spcAft>
                          <a:spcPts val="1200"/>
                        </a:spcAft>
                      </a:pPr>
                      <a:r>
                        <a:rPr lang="en-US" sz="900" b="1" kern="0" dirty="0">
                          <a:effectLst/>
                        </a:rPr>
                        <a:t>6</a:t>
                      </a:r>
                      <a:endParaRPr lang="en-US" sz="9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dirty="0" err="1">
                          <a:effectLst/>
                        </a:rPr>
                        <a:t>Υγειονομικές</a:t>
                      </a:r>
                      <a:r>
                        <a:rPr lang="en-US" sz="900" kern="0" dirty="0">
                          <a:effectLst/>
                        </a:rPr>
                        <a:t> </a:t>
                      </a:r>
                      <a:r>
                        <a:rPr lang="en-US" sz="900" kern="0" dirty="0" err="1">
                          <a:effectLst/>
                        </a:rPr>
                        <a:t>μονάδες</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dirty="0">
                          <a:effectLst/>
                        </a:rPr>
                        <a:t>ΦΕΚ B’ 3266/20.12.2013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815824936"/>
                  </a:ext>
                </a:extLst>
              </a:tr>
              <a:tr h="526285">
                <a:tc>
                  <a:txBody>
                    <a:bodyPr/>
                    <a:lstStyle/>
                    <a:p>
                      <a:pPr marL="0" marR="0">
                        <a:lnSpc>
                          <a:spcPct val="107000"/>
                        </a:lnSpc>
                        <a:spcAft>
                          <a:spcPts val="1200"/>
                        </a:spcAft>
                      </a:pPr>
                      <a:r>
                        <a:rPr lang="en-US" sz="900" b="1" kern="0">
                          <a:effectLst/>
                        </a:rPr>
                        <a:t>6</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l-GR" sz="900" kern="0">
                          <a:effectLst/>
                        </a:rPr>
                        <a:t>Εμπορικά κέντρα, χώροι στάθμευσης, αθλητικές εγκαταστάσεις, εκπαίδευση</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2507/Β/7-10-2013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1278367222"/>
                  </a:ext>
                </a:extLst>
              </a:tr>
              <a:tr h="384623">
                <a:tc>
                  <a:txBody>
                    <a:bodyPr/>
                    <a:lstStyle/>
                    <a:p>
                      <a:pPr marL="0" marR="0">
                        <a:lnSpc>
                          <a:spcPct val="107000"/>
                        </a:lnSpc>
                        <a:spcAft>
                          <a:spcPts val="1200"/>
                        </a:spcAft>
                      </a:pPr>
                      <a:r>
                        <a:rPr lang="en-US" sz="900" b="1" kern="0">
                          <a:effectLst/>
                        </a:rPr>
                        <a:t>7</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Κτηνο-πτηνοτροφικές εγκαταστάσεις</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2002/14.8.2013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943060637"/>
                  </a:ext>
                </a:extLst>
              </a:tr>
              <a:tr h="269120">
                <a:tc>
                  <a:txBody>
                    <a:bodyPr/>
                    <a:lstStyle/>
                    <a:p>
                      <a:pPr marL="0" marR="0">
                        <a:lnSpc>
                          <a:spcPct val="107000"/>
                        </a:lnSpc>
                        <a:spcAft>
                          <a:spcPts val="1200"/>
                        </a:spcAft>
                      </a:pPr>
                      <a:r>
                        <a:rPr lang="en-US" sz="900" b="1" kern="0">
                          <a:effectLst/>
                        </a:rPr>
                        <a:t>8</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Υδατοκαλλιέργειες</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2405/26.9.2013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467924193"/>
                  </a:ext>
                </a:extLst>
              </a:tr>
              <a:tr h="269120">
                <a:tc>
                  <a:txBody>
                    <a:bodyPr/>
                    <a:lstStyle/>
                    <a:p>
                      <a:pPr marL="0" marR="0">
                        <a:lnSpc>
                          <a:spcPct val="107000"/>
                        </a:lnSpc>
                        <a:spcAft>
                          <a:spcPts val="1200"/>
                        </a:spcAft>
                      </a:pPr>
                      <a:r>
                        <a:rPr lang="en-US" sz="900" b="1" kern="0">
                          <a:effectLst/>
                        </a:rPr>
                        <a:t>9</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dirty="0" err="1">
                          <a:effectLst/>
                        </a:rPr>
                        <a:t>Βιομηχ</a:t>
                      </a:r>
                      <a:r>
                        <a:rPr lang="en-US" sz="900" kern="0" dirty="0">
                          <a:effectLst/>
                        </a:rPr>
                        <a:t>ανικές δραστηριότητες</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a:effectLst/>
                        </a:rPr>
                        <a:t>ΦΕΚ Β’ 1275/11.4.2012</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3603550443"/>
                  </a:ext>
                </a:extLst>
              </a:tr>
              <a:tr h="675596">
                <a:tc>
                  <a:txBody>
                    <a:bodyPr/>
                    <a:lstStyle/>
                    <a:p>
                      <a:pPr marL="0" marR="0">
                        <a:lnSpc>
                          <a:spcPct val="107000"/>
                        </a:lnSpc>
                        <a:spcAft>
                          <a:spcPts val="1200"/>
                        </a:spcAft>
                      </a:pPr>
                      <a:r>
                        <a:rPr lang="en-US" sz="900" b="1" kern="0">
                          <a:effectLst/>
                        </a:rPr>
                        <a:t>9</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1200"/>
                        </a:spcAft>
                      </a:pPr>
                      <a:r>
                        <a:rPr lang="en-US" sz="900" kern="0">
                          <a:effectLst/>
                        </a:rPr>
                        <a:t>Μονάδες παραγωγής ηλεκτρικής ενέργειας</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1200"/>
                        </a:spcAft>
                      </a:pPr>
                      <a:r>
                        <a:rPr lang="en-US" sz="900" kern="0" dirty="0">
                          <a:effectLst/>
                        </a:rPr>
                        <a:t>ΦΕΚ Β’ 1999/14.8.2013,</a:t>
                      </a:r>
                      <a:endParaRPr lang="en-US" sz="900" kern="100" dirty="0">
                        <a:effectLst/>
                      </a:endParaRPr>
                    </a:p>
                    <a:p>
                      <a:pPr marL="0" marR="0" algn="just">
                        <a:lnSpc>
                          <a:spcPct val="107000"/>
                        </a:lnSpc>
                        <a:spcBef>
                          <a:spcPts val="600"/>
                        </a:spcBef>
                        <a:spcAft>
                          <a:spcPts val="600"/>
                        </a:spcAft>
                      </a:pPr>
                      <a:r>
                        <a:rPr lang="en-US" sz="900" u="sng" kern="0" dirty="0">
                          <a:solidFill>
                            <a:schemeClr val="bg1"/>
                          </a:solidFill>
                          <a:effectLst/>
                          <a:hlinkClick r:id="rId2">
                            <a:extLst>
                              <a:ext uri="{A12FA001-AC4F-418D-AE19-62706E023703}">
                                <ahyp:hlinkClr xmlns:ahyp="http://schemas.microsoft.com/office/drawing/2018/hyperlinkcolor" val="tx"/>
                              </a:ext>
                            </a:extLst>
                          </a:hlinkClick>
                        </a:rPr>
                        <a:t>ΦΕΚ 5208Β/7-10-2022</a:t>
                      </a:r>
                      <a:endParaRPr lang="en-US" sz="9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280652841"/>
                  </a:ext>
                </a:extLst>
              </a:tr>
              <a:tr h="269120">
                <a:tc>
                  <a:txBody>
                    <a:bodyPr/>
                    <a:lstStyle/>
                    <a:p>
                      <a:pPr marL="0" marR="0">
                        <a:lnSpc>
                          <a:spcPct val="107000"/>
                        </a:lnSpc>
                        <a:spcAft>
                          <a:spcPts val="800"/>
                        </a:spcAft>
                      </a:pPr>
                      <a:r>
                        <a:rPr lang="en-US" sz="900" b="1" kern="0">
                          <a:effectLst/>
                        </a:rPr>
                        <a:t>9</a:t>
                      </a:r>
                      <a:endParaRPr lang="en-US" sz="9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800"/>
                        </a:spcAft>
                      </a:pPr>
                      <a:r>
                        <a:rPr lang="en-US" sz="900" kern="0">
                          <a:effectLst/>
                        </a:rPr>
                        <a:t>Συνεργεία αυτοκινήτων</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800"/>
                        </a:spcAft>
                      </a:pPr>
                      <a:r>
                        <a:rPr lang="en-US" sz="900" kern="0">
                          <a:effectLst/>
                        </a:rPr>
                        <a:t>ΦΕΚ Β’ 2446/30.9.2013</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1672228883"/>
                  </a:ext>
                </a:extLst>
              </a:tr>
              <a:tr h="269120">
                <a:tc>
                  <a:txBody>
                    <a:bodyPr/>
                    <a:lstStyle/>
                    <a:p>
                      <a:pPr marL="0" marR="0">
                        <a:lnSpc>
                          <a:spcPct val="107000"/>
                        </a:lnSpc>
                        <a:spcAft>
                          <a:spcPts val="800"/>
                        </a:spcAft>
                      </a:pPr>
                      <a:r>
                        <a:rPr lang="en-US" sz="900" b="1" kern="0" dirty="0">
                          <a:effectLst/>
                        </a:rPr>
                        <a:t>10</a:t>
                      </a:r>
                      <a:endParaRPr lang="en-US" sz="9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55447" marT="55447" marB="55447" anchor="ctr"/>
                </a:tc>
                <a:tc>
                  <a:txBody>
                    <a:bodyPr/>
                    <a:lstStyle/>
                    <a:p>
                      <a:pPr marL="0" marR="0">
                        <a:lnSpc>
                          <a:spcPct val="107000"/>
                        </a:lnSpc>
                        <a:spcAft>
                          <a:spcPts val="800"/>
                        </a:spcAft>
                      </a:pPr>
                      <a:r>
                        <a:rPr lang="en-US" sz="900" kern="0" dirty="0" err="1">
                          <a:effectLst/>
                        </a:rPr>
                        <a:t>Αν</a:t>
                      </a:r>
                      <a:r>
                        <a:rPr lang="en-US" sz="900" kern="0" dirty="0">
                          <a:effectLst/>
                        </a:rPr>
                        <a:t>ανεώσιμες Πηγές Ενέργειας</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55447" marT="55447" marB="55447" anchor="ctr"/>
                </a:tc>
                <a:tc>
                  <a:txBody>
                    <a:bodyPr/>
                    <a:lstStyle/>
                    <a:p>
                      <a:pPr marL="0" marR="0">
                        <a:lnSpc>
                          <a:spcPct val="107000"/>
                        </a:lnSpc>
                        <a:spcAft>
                          <a:spcPts val="800"/>
                        </a:spcAft>
                      </a:pPr>
                      <a:r>
                        <a:rPr lang="en-US" sz="900" kern="0" dirty="0">
                          <a:effectLst/>
                        </a:rPr>
                        <a:t>ΦΕΚ Β’ 104/24.1.2013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447" marR="0" marT="55447" marB="55447" anchor="ctr"/>
                </a:tc>
                <a:extLst>
                  <a:ext uri="{0D108BD9-81ED-4DB2-BD59-A6C34878D82A}">
                    <a16:rowId xmlns:a16="http://schemas.microsoft.com/office/drawing/2014/main" val="2376017792"/>
                  </a:ext>
                </a:extLst>
              </a:tr>
            </a:tbl>
          </a:graphicData>
        </a:graphic>
      </p:graphicFrame>
      <p:graphicFrame>
        <p:nvGraphicFramePr>
          <p:cNvPr id="11" name="Πίνακας 10">
            <a:extLst>
              <a:ext uri="{FF2B5EF4-FFF2-40B4-BE49-F238E27FC236}">
                <a16:creationId xmlns:a16="http://schemas.microsoft.com/office/drawing/2014/main" id="{BFC1FB1F-5CC4-A449-F015-A71BA1A15743}"/>
              </a:ext>
            </a:extLst>
          </p:cNvPr>
          <p:cNvGraphicFramePr>
            <a:graphicFrameLocks noGrp="1"/>
          </p:cNvGraphicFramePr>
          <p:nvPr>
            <p:extLst>
              <p:ext uri="{D42A27DB-BD31-4B8C-83A1-F6EECF244321}">
                <p14:modId xmlns:p14="http://schemas.microsoft.com/office/powerpoint/2010/main" val="1591406702"/>
              </p:ext>
            </p:extLst>
          </p:nvPr>
        </p:nvGraphicFramePr>
        <p:xfrm>
          <a:off x="6373903" y="1551456"/>
          <a:ext cx="4769225" cy="5172080"/>
        </p:xfrm>
        <a:graphic>
          <a:graphicData uri="http://schemas.openxmlformats.org/drawingml/2006/table">
            <a:tbl>
              <a:tblPr firstRow="1" firstCol="1" bandRow="1">
                <a:tableStyleId>{5C22544A-7EE6-4342-B048-85BDC9FD1C3A}</a:tableStyleId>
              </a:tblPr>
              <a:tblGrid>
                <a:gridCol w="1160383">
                  <a:extLst>
                    <a:ext uri="{9D8B030D-6E8A-4147-A177-3AD203B41FA5}">
                      <a16:colId xmlns:a16="http://schemas.microsoft.com/office/drawing/2014/main" val="3896360032"/>
                    </a:ext>
                  </a:extLst>
                </a:gridCol>
                <a:gridCol w="1952889">
                  <a:extLst>
                    <a:ext uri="{9D8B030D-6E8A-4147-A177-3AD203B41FA5}">
                      <a16:colId xmlns:a16="http://schemas.microsoft.com/office/drawing/2014/main" val="2020687520"/>
                    </a:ext>
                  </a:extLst>
                </a:gridCol>
                <a:gridCol w="1655953">
                  <a:extLst>
                    <a:ext uri="{9D8B030D-6E8A-4147-A177-3AD203B41FA5}">
                      <a16:colId xmlns:a16="http://schemas.microsoft.com/office/drawing/2014/main" val="991494578"/>
                    </a:ext>
                  </a:extLst>
                </a:gridCol>
              </a:tblGrid>
              <a:tr h="551056">
                <a:tc>
                  <a:txBody>
                    <a:bodyPr/>
                    <a:lstStyle/>
                    <a:p>
                      <a:pPr marL="0" marR="0">
                        <a:lnSpc>
                          <a:spcPct val="107000"/>
                        </a:lnSpc>
                        <a:spcAft>
                          <a:spcPts val="800"/>
                        </a:spcAft>
                      </a:pPr>
                      <a:r>
                        <a:rPr lang="en-US" sz="1000" kern="0" dirty="0">
                          <a:effectLst/>
                        </a:rPr>
                        <a:t>11</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dirty="0">
                          <a:effectLst/>
                        </a:rPr>
                        <a:t>Κέντρα υψηλής τάσης και υποσταθμοί</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1999/14.8.2013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448986261"/>
                  </a:ext>
                </a:extLst>
              </a:tr>
              <a:tr h="551056">
                <a:tc>
                  <a:txBody>
                    <a:bodyPr/>
                    <a:lstStyle/>
                    <a:p>
                      <a:pPr marL="0" marR="0">
                        <a:lnSpc>
                          <a:spcPct val="107000"/>
                        </a:lnSpc>
                        <a:spcAft>
                          <a:spcPts val="800"/>
                        </a:spcAft>
                      </a:pPr>
                      <a:r>
                        <a:rPr lang="en-US" sz="1000" kern="0">
                          <a:effectLst/>
                        </a:rPr>
                        <a:t>11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a:effectLst/>
                        </a:rPr>
                        <a:t>Σταθμοί ανεφοδιασμού οχημάτων με καύσιμα</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2036/22.8.2013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2355609978"/>
                  </a:ext>
                </a:extLst>
              </a:tr>
              <a:tr h="551279">
                <a:tc>
                  <a:txBody>
                    <a:bodyPr/>
                    <a:lstStyle/>
                    <a:p>
                      <a:pPr marL="0" marR="0">
                        <a:lnSpc>
                          <a:spcPct val="107000"/>
                        </a:lnSpc>
                        <a:spcAft>
                          <a:spcPts val="800"/>
                        </a:spcAft>
                      </a:pPr>
                      <a:r>
                        <a:rPr lang="en-US" sz="1000" kern="0" dirty="0">
                          <a:effectLst/>
                        </a:rPr>
                        <a:t>12</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n-US" sz="1000" kern="0" dirty="0" err="1">
                          <a:effectLst/>
                        </a:rPr>
                        <a:t>Στ</a:t>
                      </a:r>
                      <a:r>
                        <a:rPr lang="en-US" sz="1000" kern="0" dirty="0">
                          <a:effectLst/>
                        </a:rPr>
                        <a:t>αθμοί βάσης κινητής τηλεφωνίας</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2498/19.9.2014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2159621827"/>
                  </a:ext>
                </a:extLst>
              </a:tr>
              <a:tr h="742019">
                <a:tc>
                  <a:txBody>
                    <a:bodyPr/>
                    <a:lstStyle/>
                    <a:p>
                      <a:pPr marL="0" marR="0">
                        <a:lnSpc>
                          <a:spcPct val="107000"/>
                        </a:lnSpc>
                        <a:spcAft>
                          <a:spcPts val="800"/>
                        </a:spcAft>
                      </a:pPr>
                      <a:r>
                        <a:rPr lang="en-US" sz="1000" kern="0">
                          <a:effectLst/>
                        </a:rPr>
                        <a:t>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dirty="0">
                          <a:effectLst/>
                        </a:rPr>
                        <a:t>Χερσαίες εγκαταστάσεις </a:t>
                      </a:r>
                      <a:r>
                        <a:rPr lang="el-GR" sz="1000" kern="0" dirty="0" err="1">
                          <a:effectLst/>
                        </a:rPr>
                        <a:t>διαχείμανσης</a:t>
                      </a:r>
                      <a:r>
                        <a:rPr lang="el-GR" sz="1000" kern="0" dirty="0">
                          <a:effectLst/>
                        </a:rPr>
                        <a:t> και μικροεπισκευής σκαφών</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2407/27.9.2013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2077837197"/>
                  </a:ext>
                </a:extLst>
              </a:tr>
              <a:tr h="932539">
                <a:tc>
                  <a:txBody>
                    <a:bodyPr/>
                    <a:lstStyle/>
                    <a:p>
                      <a:pPr marL="0" marR="0">
                        <a:lnSpc>
                          <a:spcPct val="107000"/>
                        </a:lnSpc>
                        <a:spcAft>
                          <a:spcPts val="800"/>
                        </a:spcAft>
                      </a:pPr>
                      <a:r>
                        <a:rPr lang="en-US" sz="1000" kern="0" dirty="0">
                          <a:effectLst/>
                        </a:rPr>
                        <a:t>12</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a:effectLst/>
                        </a:rPr>
                        <a:t>Χώροι συγκέντρωσης και διακίνησης παλαιών μετάλλων ή προσωρινής συγκέντρωσης οχημάτων τέλους κύκλου ζωής</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2932-20.11.2013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3510517273"/>
                  </a:ext>
                </a:extLst>
              </a:tr>
              <a:tr h="932539">
                <a:tc>
                  <a:txBody>
                    <a:bodyPr/>
                    <a:lstStyle/>
                    <a:p>
                      <a:pPr marL="0" marR="0">
                        <a:lnSpc>
                          <a:spcPct val="107000"/>
                        </a:lnSpc>
                        <a:spcAft>
                          <a:spcPts val="800"/>
                        </a:spcAft>
                      </a:pPr>
                      <a:r>
                        <a:rPr lang="en-US" sz="1000" kern="0">
                          <a:effectLst/>
                        </a:rPr>
                        <a:t>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a:effectLst/>
                        </a:rPr>
                        <a:t>Χώροι αποθήκευσης και διακίνησης οικοδομικών υλικών που περιλαμβάνουν διακίνηση χύδην υλικών (άμμος, χαλίκι κ.ά.)</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2932-20.11.2013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673847107"/>
                  </a:ext>
                </a:extLst>
              </a:tr>
              <a:tr h="551056">
                <a:tc>
                  <a:txBody>
                    <a:bodyPr/>
                    <a:lstStyle/>
                    <a:p>
                      <a:pPr marL="0" marR="0">
                        <a:lnSpc>
                          <a:spcPct val="107000"/>
                        </a:lnSpc>
                        <a:spcAft>
                          <a:spcPts val="800"/>
                        </a:spcAft>
                      </a:pPr>
                      <a:r>
                        <a:rPr lang="en-US" sz="1000" kern="0">
                          <a:effectLst/>
                        </a:rPr>
                        <a:t>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l-GR" sz="1000" kern="0">
                          <a:effectLst/>
                        </a:rPr>
                        <a:t>Σωφρονιστικά καταστήματα και κέντρα κράτησης</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marL="0" marR="0">
                        <a:lnSpc>
                          <a:spcPct val="107000"/>
                        </a:lnSpc>
                        <a:spcAft>
                          <a:spcPts val="800"/>
                        </a:spcAft>
                      </a:pPr>
                      <a:r>
                        <a:rPr lang="en-US" sz="1000" kern="0">
                          <a:effectLst/>
                        </a:rPr>
                        <a:t>ΦΕΚ Β΄ 2035/22.8.2013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0" marT="76200" marB="76200" anchor="ctr"/>
                </a:tc>
                <a:extLst>
                  <a:ext uri="{0D108BD9-81ED-4DB2-BD59-A6C34878D82A}">
                    <a16:rowId xmlns:a16="http://schemas.microsoft.com/office/drawing/2014/main" val="2715718791"/>
                  </a:ext>
                </a:extLst>
              </a:tr>
              <a:tr h="360536">
                <a:tc>
                  <a:txBody>
                    <a:bodyPr/>
                    <a:lstStyle/>
                    <a:p>
                      <a:pPr marL="0" marR="0">
                        <a:lnSpc>
                          <a:spcPct val="107000"/>
                        </a:lnSpc>
                        <a:spcAft>
                          <a:spcPts val="800"/>
                        </a:spcAft>
                      </a:pPr>
                      <a:r>
                        <a:rPr lang="en-US" sz="1000" kern="0">
                          <a:effectLst/>
                        </a:rPr>
                        <a:t>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76200" marT="76200" marB="76200" anchor="ctr"/>
                </a:tc>
                <a:tc>
                  <a:txBody>
                    <a:bodyPr/>
                    <a:lstStyle/>
                    <a:p>
                      <a:pPr marL="0" marR="0">
                        <a:lnSpc>
                          <a:spcPct val="107000"/>
                        </a:lnSpc>
                        <a:spcAft>
                          <a:spcPts val="800"/>
                        </a:spcAft>
                      </a:pPr>
                      <a:r>
                        <a:rPr lang="en-US" sz="1000" kern="0">
                          <a:effectLst/>
                        </a:rPr>
                        <a:t>Αλυκές</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ctr"/>
                </a:tc>
                <a:tc>
                  <a:txBody>
                    <a:bodyPr/>
                    <a:lstStyle/>
                    <a:p>
                      <a:pPr>
                        <a:lnSpc>
                          <a:spcPct val="107000"/>
                        </a:lnSpc>
                      </a:pPr>
                      <a:endParaRPr lang="en-US" sz="1100" kern="100" dirty="0">
                        <a:effectLst/>
                        <a:latin typeface="Calibri" panose="020F0502020204030204" pitchFamily="34"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3553104437"/>
                  </a:ext>
                </a:extLst>
              </a:tr>
            </a:tbl>
          </a:graphicData>
        </a:graphic>
      </p:graphicFrame>
      <p:sp>
        <p:nvSpPr>
          <p:cNvPr id="12" name="Rectangle 2">
            <a:extLst>
              <a:ext uri="{FF2B5EF4-FFF2-40B4-BE49-F238E27FC236}">
                <a16:creationId xmlns:a16="http://schemas.microsoft.com/office/drawing/2014/main" id="{2A0EE0AD-F237-9325-7632-CF218BAFE1E0}"/>
              </a:ext>
            </a:extLst>
          </p:cNvPr>
          <p:cNvSpPr>
            <a:spLocks noChangeArrowheads="1"/>
          </p:cNvSpPr>
          <p:nvPr/>
        </p:nvSpPr>
        <p:spPr bwMode="auto">
          <a:xfrm>
            <a:off x="1141413" y="2543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Βέλος: Δεξιό 12">
            <a:extLst>
              <a:ext uri="{FF2B5EF4-FFF2-40B4-BE49-F238E27FC236}">
                <a16:creationId xmlns:a16="http://schemas.microsoft.com/office/drawing/2014/main" id="{6C1AD858-8130-76EF-0C06-43BA26A1D374}"/>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2477501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C25EB-4E63-6F4A-B8C2-FF8753983053}"/>
              </a:ext>
            </a:extLst>
          </p:cNvPr>
          <p:cNvSpPr>
            <a:spLocks noGrp="1"/>
          </p:cNvSpPr>
          <p:nvPr>
            <p:ph type="title"/>
          </p:nvPr>
        </p:nvSpPr>
        <p:spPr>
          <a:xfrm>
            <a:off x="1141413" y="618518"/>
            <a:ext cx="9905998" cy="788941"/>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εκτίμηση περιβαλλοντικών επιπτώσεων: έννοια και σκοπός</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4EB8926-0E7E-27A6-63DD-4E3C9FD3DB0C}"/>
              </a:ext>
            </a:extLst>
          </p:cNvPr>
          <p:cNvSpPr>
            <a:spLocks noGrp="1"/>
          </p:cNvSpPr>
          <p:nvPr>
            <p:ph idx="1"/>
          </p:nvPr>
        </p:nvSpPr>
        <p:spPr>
          <a:xfrm>
            <a:off x="1141412" y="1568824"/>
            <a:ext cx="9905999" cy="4670658"/>
          </a:xfrm>
        </p:spPr>
        <p:txBody>
          <a:bodyPr>
            <a:normAutofit/>
          </a:bodyPr>
          <a:lstStyle/>
          <a:p>
            <a:pPr marL="404813" indent="-171450" algn="just">
              <a:buFontTx/>
              <a:buChar char="-"/>
            </a:pPr>
            <a:endPar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Η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Εκτίμηση Περιβαλλοντικών Επιπτώσεων (ΕΠΕ)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είναι η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διοικητική διαδικασία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με την οποία διαπιστώνονται και αξιολογούνται  οι περιβαλλοντικές επιπτώσεις ενός έργου ενόψει της απόφασης για την υλοποίησή του.</a:t>
            </a:r>
          </a:p>
          <a:p>
            <a:pPr algn="just">
              <a:lnSpc>
                <a:spcPct val="1200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Σκοπός είναι </a:t>
            </a: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η εκ των προτέρων εκτίμηση και αντιμετώπιση των συνεπειών στο περιβάλλον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από την πραγματοποίηση δημοσίων και ιδιωτικών έργων. Έτσι, πριν ληφθεί οποιαδήποτε απόφαση που θα επέτρεπε να προχωρήσει ένα τέτοιο έργο, εντοπίζονται και εκτιμώνται οι πιθανές επιπτώσεις του στο περιβάλλον. Επίσης προτείνονται τα κατάλληλα προληπτικά μέτρα που μπορεί να ελαχιστοποιήσουν και να αμβλύνουν τις ενδεχόμενες αρνητικές επιπτώσεις στο περιβάλλον.</a:t>
            </a:r>
          </a:p>
          <a:p>
            <a:pPr algn="just">
              <a:spcBef>
                <a:spcPts val="1200"/>
              </a:spcBef>
            </a:pP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Η διαδικασία ΕΠΕ αποτελεί μια από τις σημαντικότερες εκφάνσεις της αρχής της πρόληψης.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Αποτελεί μέσο πρόληψης των δυσμενών επιπτώσεων ενός έργου στο περιβάλλον.</a:t>
            </a:r>
            <a:endPar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Με βάση τα πορίσματα της διαδικασίας περιβαλλοντικής εκτίμησης, οι φορείς των έργων  οφείλουν να προσαρμόζουν καταλλήλως τα έργα με στόχο την ελαχιστοποίηση των αρνητικών επιπτώσεων, προτού αυτές όντως εκδηλωθούν, ενώ, αντιστοίχως, οι αρμόδιες  αρχές οφείλουν να ενσωματώνουν στην άδεια του έργου μέτρα άμβλυνσης των πιθανών επιπτώσεων. </a:t>
            </a:r>
          </a:p>
          <a:p>
            <a:pPr algn="just">
              <a:lnSpc>
                <a:spcPct val="120000"/>
              </a:lnSpc>
              <a:spcBef>
                <a:spcPts val="1200"/>
              </a:spcBef>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Βάσει της διαδικασίας αποτελεί η Μελέτη Περιβαλλοντικών Επιπτώσεων, η οποία σύμφωνα με τη νομολογία του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«πρέπει να έχει τα χαρακτηριστικά επιστημονικής εργασίας, της οποίας θεμελιώδες γνώρισμα είναι η λογική θεμελίωση και τεκμηρίωση των κρίσεων»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1520/1993, 1352/1994). </a:t>
            </a:r>
          </a:p>
          <a:p>
            <a:pPr marL="0" indent="0">
              <a:buNone/>
            </a:pPr>
            <a:endParaRPr lang="en-US" sz="1400" dirty="0">
              <a:solidFill>
                <a:schemeClr val="bg2"/>
              </a:solidFill>
            </a:endParaRPr>
          </a:p>
        </p:txBody>
      </p:sp>
      <p:sp>
        <p:nvSpPr>
          <p:cNvPr id="4" name="Βέλος: Δεξιό 3">
            <a:extLst>
              <a:ext uri="{FF2B5EF4-FFF2-40B4-BE49-F238E27FC236}">
                <a16:creationId xmlns:a16="http://schemas.microsoft.com/office/drawing/2014/main" id="{ADA79BA3-F527-DEDA-3458-261607949BC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120175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E4C83-510F-EDFF-CB8B-34139DFE0A54}"/>
              </a:ext>
            </a:extLst>
          </p:cNvPr>
          <p:cNvSpPr>
            <a:spLocks noGrp="1"/>
          </p:cNvSpPr>
          <p:nvPr>
            <p:ph type="title"/>
          </p:nvPr>
        </p:nvSpPr>
        <p:spPr>
          <a:xfrm>
            <a:off x="1141413" y="618518"/>
            <a:ext cx="9905998" cy="896517"/>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Έναρξη πραγματοποίησης έργου κατά τη νομολογία του </a:t>
            </a:r>
            <a:r>
              <a:rPr lang="el-GR" sz="1800" b="1" cap="none" dirty="0" err="1">
                <a:solidFill>
                  <a:schemeClr val="bg2"/>
                </a:solidFill>
                <a:latin typeface="Arial" panose="020B0604020202020204" pitchFamily="34" charset="0"/>
                <a:ea typeface="Calibri" panose="020F0502020204030204" pitchFamily="34" charset="0"/>
                <a:cs typeface="Arial" panose="020B0604020202020204" pitchFamily="34" charset="0"/>
              </a:rPr>
              <a:t>ΣτΕ</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52376E3-02EB-8AFE-F199-375D389474CA}"/>
              </a:ext>
            </a:extLst>
          </p:cNvPr>
          <p:cNvSpPr>
            <a:spLocks noGrp="1"/>
          </p:cNvSpPr>
          <p:nvPr>
            <p:ph idx="1"/>
          </p:nvPr>
        </p:nvSpPr>
        <p:spPr>
          <a:xfrm>
            <a:off x="1141412" y="1613647"/>
            <a:ext cx="9905999" cy="4177554"/>
          </a:xfrm>
        </p:spPr>
        <p:txBody>
          <a:bodyPr>
            <a:normAutofit/>
          </a:bodyPr>
          <a:lstStyle/>
          <a:p>
            <a:pPr algn="just">
              <a:lnSpc>
                <a:spcPct val="150000"/>
              </a:lnSpc>
              <a:spcAft>
                <a:spcPts val="1200"/>
              </a:spcAft>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Ως έναρξη πραγματοποίησης έργου ή δραστηριότητας θεωρείται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όχι μόνο η υλική ενέργεια εκτέλεσης αυτού αλλά και η έκδοση οποιασδήποτε διοικητικής πράξης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η οποία αποτελεί προϋπόθεση της έναρξης πραγματοποίησης του έργου ή της δραστηριότητας (βλ.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464/2013, 2138/2007, 1186/2006, 1801/2005, 526/2003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Ολομ</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1038, 1035/1993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Ολομ</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κ.ά.) </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Έτσι, έχει κριθεί ότι έναρξη εκτέλεσης έργου συνιστά: </a:t>
            </a:r>
          </a:p>
          <a:p>
            <a:pPr lvl="1" algn="just">
              <a:lnSpc>
                <a:spcPct val="150000"/>
              </a:lnSpc>
              <a:buFont typeface="Wingdings" panose="05000000000000000000" pitchFamily="2" charset="2"/>
              <a:buChar char="Ø"/>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η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προκήρυξη διαγωνισμού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καθώς και η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έγκριση του αποτελέσματος της σχετικής δημοπρασίας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Ολομ</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526/2003, 1035-1040/1993,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4637/1997)</a:t>
            </a:r>
          </a:p>
          <a:p>
            <a:pPr lvl="1" algn="just">
              <a:lnSpc>
                <a:spcPct val="150000"/>
              </a:lnSpc>
              <a:buFont typeface="Wingdings" panose="05000000000000000000" pitchFamily="2" charset="2"/>
              <a:buChar char="Ø"/>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η χορήγηση άδειας εγκατάστασης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σε μονάδα συμπαραγωγής ατμού και ηλεκτρικής ενέργειας με Πράξη του Υπουργικού Συμβουλίου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2537/1996) </a:t>
            </a:r>
          </a:p>
          <a:p>
            <a:pPr lvl="1" algn="just">
              <a:lnSpc>
                <a:spcPct val="150000"/>
              </a:lnSpc>
              <a:buFont typeface="Wingdings" panose="05000000000000000000" pitchFamily="2" charset="2"/>
              <a:buChar char="Ø"/>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η χορήγηση άδειας για την ίδρυση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χοιροτροφικής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μονάδας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2498/1992)</a:t>
            </a:r>
          </a:p>
          <a:p>
            <a:pPr lvl="1" algn="just">
              <a:lnSpc>
                <a:spcPct val="150000"/>
              </a:lnSpc>
              <a:buFont typeface="Wingdings" panose="05000000000000000000" pitchFamily="2" charset="2"/>
              <a:buChar char="Ø"/>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η πράξη κηρύξεως αναγκαστικής απαλλοτριώσεως ακινήτων</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αναγκαίων για την εκτέλεση του έργου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2138/2007, 3076/2004, 2146/2002, 1573/2001, 2479/2001, 3544/1996, κ.ά.)</a:t>
            </a:r>
          </a:p>
          <a:p>
            <a:pPr algn="just">
              <a:buFont typeface="Wingdings" panose="05000000000000000000" pitchFamily="2" charset="2"/>
              <a:buChar char="Ø"/>
            </a:pPr>
            <a:endParaRPr lang="el-GR" sz="1200" dirty="0">
              <a:solidFill>
                <a:srgbClr val="002060"/>
              </a:solidFill>
            </a:endParaRPr>
          </a:p>
        </p:txBody>
      </p:sp>
      <p:sp>
        <p:nvSpPr>
          <p:cNvPr id="4" name="Βέλος: Δεξιό 3">
            <a:extLst>
              <a:ext uri="{FF2B5EF4-FFF2-40B4-BE49-F238E27FC236}">
                <a16:creationId xmlns:a16="http://schemas.microsoft.com/office/drawing/2014/main" id="{3515F18F-8217-6F86-CE17-C1214B5B5975}"/>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3726355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C47B0-70A8-8E41-7926-A543DCDBBE92}"/>
              </a:ext>
            </a:extLst>
          </p:cNvPr>
          <p:cNvSpPr>
            <a:spLocks noGrp="1"/>
          </p:cNvSpPr>
          <p:nvPr>
            <p:ph type="title"/>
          </p:nvPr>
        </p:nvSpPr>
        <p:spPr>
          <a:xfrm>
            <a:off x="1141413" y="618518"/>
            <a:ext cx="9905998" cy="915008"/>
          </a:xfrm>
          <a:noFill/>
        </p:spPr>
        <p:txBody>
          <a:bodyPr>
            <a:normAutofit fontScale="90000"/>
          </a:bodyPr>
          <a:lstStyle/>
          <a:p>
            <a:pPr algn="ctr">
              <a:lnSpc>
                <a:spcPct val="150000"/>
              </a:lnSpc>
            </a:pPr>
            <a:br>
              <a:rPr lang="el-GR" sz="2000" b="1" dirty="0">
                <a:solidFill>
                  <a:schemeClr val="bg2"/>
                </a:solidFill>
              </a:rPr>
            </a:br>
            <a:br>
              <a:rPr lang="el-GR" sz="2000" b="1" dirty="0">
                <a:solidFill>
                  <a:schemeClr val="bg2"/>
                </a:solidFill>
              </a:rPr>
            </a:b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Οι αρχές που διέπουν τη διαδικασία της εκτίμησης</a:t>
            </a:r>
            <a:br>
              <a:rPr lang="el-GR" sz="2000" b="1" dirty="0">
                <a:solidFill>
                  <a:schemeClr val="bg2"/>
                </a:solidFill>
              </a:rPr>
            </a:br>
            <a:br>
              <a:rPr lang="el-GR" sz="2000" b="1" dirty="0">
                <a:solidFill>
                  <a:schemeClr val="bg2"/>
                </a:solidFill>
              </a:rPr>
            </a:br>
            <a:br>
              <a:rPr lang="el-GR" sz="2000" b="1" dirty="0">
                <a:solidFill>
                  <a:schemeClr val="bg2"/>
                </a:solidFill>
              </a:rPr>
            </a:br>
            <a:endParaRPr lang="en-US" sz="2000" dirty="0">
              <a:solidFill>
                <a:schemeClr val="bg2"/>
              </a:solidFill>
            </a:endParaRPr>
          </a:p>
        </p:txBody>
      </p:sp>
      <p:sp>
        <p:nvSpPr>
          <p:cNvPr id="8" name="Βέλος: Δεξιό 7">
            <a:extLst>
              <a:ext uri="{FF2B5EF4-FFF2-40B4-BE49-F238E27FC236}">
                <a16:creationId xmlns:a16="http://schemas.microsoft.com/office/drawing/2014/main" id="{2C8F1C20-A602-0B4C-C1C9-46E9141C7FDE}"/>
              </a:ext>
            </a:extLst>
          </p:cNvPr>
          <p:cNvSpPr/>
          <p:nvPr/>
        </p:nvSpPr>
        <p:spPr>
          <a:xfrm>
            <a:off x="-1789" y="515189"/>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
        <p:nvSpPr>
          <p:cNvPr id="4" name="Θέση περιεχομένου 3">
            <a:extLst>
              <a:ext uri="{FF2B5EF4-FFF2-40B4-BE49-F238E27FC236}">
                <a16:creationId xmlns:a16="http://schemas.microsoft.com/office/drawing/2014/main" id="{5F25149D-C4FC-7477-588D-354599356D61}"/>
              </a:ext>
            </a:extLst>
          </p:cNvPr>
          <p:cNvSpPr>
            <a:spLocks noGrp="1"/>
          </p:cNvSpPr>
          <p:nvPr>
            <p:ph idx="1"/>
          </p:nvPr>
        </p:nvSpPr>
        <p:spPr>
          <a:xfrm>
            <a:off x="1141413" y="1542491"/>
            <a:ext cx="9150070" cy="4849344"/>
          </a:xfrm>
        </p:spPr>
        <p:txBody>
          <a:bodyPr>
            <a:normAutofit/>
          </a:bodyPr>
          <a:lstStyle/>
          <a:p>
            <a:pPr algn="just">
              <a:lnSpc>
                <a:spcPct val="150000"/>
              </a:lnSpc>
              <a:buFont typeface="Wingdings" panose="05000000000000000000" pitchFamily="2" charset="2"/>
              <a:buChar char="Ø"/>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αρχή της έγκαιρης εκτίμησης: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Απορρέει από την εφαρμογή της αρχής της πρόληψης. Επιβάλλει στον κύριο του έργου την υποχρέωση έγκαιρης παροχής των απαραίτητων πληροφοριών για το έργο που προτίθεται να υλοποιήσει, έτσι ώστε να μην λαμβάνονται επιζήμιες για το περιβάλλον αποφάσεις λόγω πλημμελούς πληροφόρησης.</a:t>
            </a:r>
          </a:p>
          <a:p>
            <a:pPr algn="just">
              <a:lnSpc>
                <a:spcPct val="150000"/>
              </a:lnSpc>
              <a:buFont typeface="Wingdings" panose="05000000000000000000" pitchFamily="2" charset="2"/>
              <a:buChar char="Ø"/>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αρχή της συνολικής ή σφαιρικής εκτίμησης: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Επιτάσσει να γίνεται συνεκτίμηση όλων των πτυχών ενός έργου στις επί μέρους συνιστώσες του περιβάλλοντος. Τα περιβαλλοντικά αγαθά και μέσα δεν πρέπει θεωρούνται μεμονωμένα, αλλά στο σύνολο των επιπτώσεων και αλληλεπιδράσεών τους. Η αλληλεξάρτηση αυτή πρέπει να λαμβάνεται υπόψη κατά την εκτίμηση των περιβαλλοντικών επιπτώσεων.</a:t>
            </a:r>
          </a:p>
          <a:p>
            <a:pPr indent="4763" algn="just">
              <a:lnSpc>
                <a:spcPct val="100000"/>
              </a:lnSpc>
              <a:buFont typeface="Wingdings" panose="05000000000000000000" pitchFamily="2" charset="2"/>
              <a:buChar char="v"/>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2759/1994 για εκτροπή Αχελώου: η σύνταξη επί μέρους περιβαλλοντικών μελετών για μεμονωμένα τμήματα του έργου δεν μπορεί να αντικαταστήσει τη συνθετική μελέτη που θα αξιολογεί τη συνθετική επίδραση στο περιβάλλον</a:t>
            </a:r>
          </a:p>
          <a:p>
            <a:pPr indent="4763" algn="just">
              <a:lnSpc>
                <a:spcPct val="100000"/>
              </a:lnSpc>
              <a:buFont typeface="Wingdings" panose="05000000000000000000" pitchFamily="2" charset="2"/>
              <a:buChar char="v"/>
            </a:pP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1613/2024: Το στάδιο της περιβαλλοντικής εκτίμησης των επιπτώσεων του έργου περιλαμβάνει και την εκτίμηση των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συνεργιστικών</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επιπτώσεων από άλλα υφιστάμενα, υπό εξέλιξη ή προγραμματισμένα έργα ή δραστηριότητες. Η υποχρέωση αυτή απορρέει και από το δίκαιο της ΕΕ που απαιτεί την εκτίμηση και αξιολόγηση των άμεσων και έμμεσων σωρευτικών και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συνεργιστικών</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επιπτώσεων του έργου στο φυσικό και ανθρωπογενές περιβάλλον, εφόσον το έργο, εν όψει της φύσεως και των χαρακτηριστικών του, εμπίπτει καταρχήν σε μία από τις κατηγορίες που προβλέπει το παράρτημα II της οδηγίας και ενδέχεται να έχει σημαντικές επιπτώσεις στο περιβάλλον, ανεξαρτήτως αν μνημονεύεται ρητώς στην οικεία κατηγορία.</a:t>
            </a:r>
          </a:p>
          <a:p>
            <a:pPr algn="just">
              <a:lnSpc>
                <a:spcPct val="100000"/>
              </a:lnSpc>
              <a:buFont typeface="Wingdings" panose="05000000000000000000" pitchFamily="2" charset="2"/>
              <a:buChar char="Ø"/>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αρχή της διαβάθμισης των επιπτώσεων: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νομική μεταχείριση των σχεδίων δημοσίων ή ιδιωτικών έργων και δραστηριοτήτων διαφοροποιείται ανάλογα με την έκταση των επιπτώσεών τους στο περιβάλλον.</a:t>
            </a:r>
          </a:p>
          <a:p>
            <a:pPr algn="just">
              <a:lnSpc>
                <a:spcPct val="150000"/>
              </a:lnSpc>
              <a:buFont typeface="Wingdings" panose="05000000000000000000" pitchFamily="2" charset="2"/>
              <a:buChar char="Ø"/>
            </a:pPr>
            <a:endParaRPr lang="el-GR" sz="1200" dirty="0">
              <a:solidFill>
                <a:schemeClr val="bg2"/>
              </a:solidFill>
            </a:endParaRPr>
          </a:p>
        </p:txBody>
      </p:sp>
    </p:spTree>
    <p:extLst>
      <p:ext uri="{BB962C8B-B14F-4D97-AF65-F5344CB8AC3E}">
        <p14:creationId xmlns:p14="http://schemas.microsoft.com/office/powerpoint/2010/main" val="117267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30B3-D322-39DD-527A-3207460E330D}"/>
              </a:ext>
            </a:extLst>
          </p:cNvPr>
          <p:cNvSpPr>
            <a:spLocks noGrp="1"/>
          </p:cNvSpPr>
          <p:nvPr>
            <p:ph type="title"/>
          </p:nvPr>
        </p:nvSpPr>
        <p:spPr>
          <a:xfrm>
            <a:off x="1141413" y="618518"/>
            <a:ext cx="9905998" cy="591718"/>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Το πεδίο εφαρμογής της διαδικασίας εκτίμησης περιβαλλοντικών επιπτώσεων </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D222A8A-10BA-A4B7-EF14-72931FE53562}"/>
              </a:ext>
            </a:extLst>
          </p:cNvPr>
          <p:cNvSpPr>
            <a:spLocks noGrp="1"/>
          </p:cNvSpPr>
          <p:nvPr>
            <p:ph idx="1"/>
          </p:nvPr>
        </p:nvSpPr>
        <p:spPr>
          <a:xfrm>
            <a:off x="1141412" y="1398493"/>
            <a:ext cx="9535553" cy="4984378"/>
          </a:xfrm>
        </p:spPr>
        <p:txBody>
          <a:bodyPr>
            <a:normAutofit/>
          </a:bodyPr>
          <a:lstStyle/>
          <a:p>
            <a:pPr algn="just">
              <a:lnSpc>
                <a:spcPct val="100000"/>
              </a:lnSpc>
              <a:buFont typeface="Wingdings" panose="05000000000000000000" pitchFamily="2" charset="2"/>
              <a:buChar char="Ø"/>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Σε διαδικασία ΕΠΕ υπάγονται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όλα τα έργα, δημόσια και ιδιωτικά, τα οποία ενδέχεται να έχουν σημαντικές επιπτώσεις στο περιβάλλον</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lnSpc>
                <a:spcPct val="100000"/>
              </a:lnSpc>
              <a:buFont typeface="Wingdings" panose="05000000000000000000" pitchFamily="2" charset="2"/>
              <a:buChar char="Ø"/>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Τα έργα αυτά προσδιορίζονται στην ΥΑ 1958/12 (ΦΕΚ 21/Β/2012), όπως ισχύει, και διακρίνονται σε δύο κατηγορίες (Α &amp; Β) και σε 12 ομάδες έργων, κοινές για όλες τις κατηγορίες (έργα χερσαίων και εναέριων μεταφορών, υδραυλικά έργα, λιμενικά έργα, συστήματα περιβαλλοντικών υποδομών, εξορυκτικές και συναφείς δραστηριότητες, τουριστικές εγκαταστάσεις</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και έργα αστικής ανάπτυξης, κτιριακού τομέα, αθλητισμού και αναψυχής, βιομηχανικές εγκαταστάσεις,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κτηνο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-πτηνοτροφικές εγκαταστάσεις, υδατοκαλλιέργειες, ανανεώσιμες πηγές ενέργειας κ.ά.)</a:t>
            </a:r>
          </a:p>
          <a:p>
            <a:pPr marL="0" indent="0" algn="just">
              <a:lnSpc>
                <a:spcPct val="100000"/>
              </a:lnSpc>
              <a:buNone/>
              <a:defRPr/>
            </a:pP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lnSpc>
                <a:spcPct val="100000"/>
              </a:lnSpc>
              <a:defRPr/>
            </a:pP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n-US" sz="1200" b="1" dirty="0">
              <a:solidFill>
                <a:schemeClr val="bg2"/>
              </a:solidFill>
            </a:endParaRPr>
          </a:p>
        </p:txBody>
      </p:sp>
      <p:sp>
        <p:nvSpPr>
          <p:cNvPr id="4" name="Βέλος: Δεξιό 3">
            <a:extLst>
              <a:ext uri="{FF2B5EF4-FFF2-40B4-BE49-F238E27FC236}">
                <a16:creationId xmlns:a16="http://schemas.microsoft.com/office/drawing/2014/main" id="{5AA4D2AB-4F6F-E492-87EA-C24BB24B8F8F}"/>
              </a:ext>
            </a:extLst>
          </p:cNvPr>
          <p:cNvSpPr/>
          <p:nvPr/>
        </p:nvSpPr>
        <p:spPr>
          <a:xfrm>
            <a:off x="0" y="53732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graphicFrame>
        <p:nvGraphicFramePr>
          <p:cNvPr id="6" name="Διάγραμμα 5">
            <a:extLst>
              <a:ext uri="{FF2B5EF4-FFF2-40B4-BE49-F238E27FC236}">
                <a16:creationId xmlns:a16="http://schemas.microsoft.com/office/drawing/2014/main" id="{201EEC87-FAD4-F35E-8E98-FF55B68C2DE7}"/>
              </a:ext>
            </a:extLst>
          </p:cNvPr>
          <p:cNvGraphicFramePr/>
          <p:nvPr>
            <p:extLst>
              <p:ext uri="{D42A27DB-BD31-4B8C-83A1-F6EECF244321}">
                <p14:modId xmlns:p14="http://schemas.microsoft.com/office/powerpoint/2010/main" val="1413359424"/>
              </p:ext>
            </p:extLst>
          </p:nvPr>
        </p:nvGraphicFramePr>
        <p:xfrm>
          <a:off x="1515035" y="3263153"/>
          <a:ext cx="8644965" cy="2725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722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BCB450-8717-466B-4157-BD0F831165F6}"/>
              </a:ext>
            </a:extLst>
          </p:cNvPr>
          <p:cNvSpPr>
            <a:spLocks noGrp="1"/>
          </p:cNvSpPr>
          <p:nvPr>
            <p:ph type="title"/>
          </p:nvPr>
        </p:nvSpPr>
        <p:spPr>
          <a:xfrm>
            <a:off x="1141413" y="618518"/>
            <a:ext cx="9905998" cy="663435"/>
          </a:xfrm>
        </p:spPr>
        <p:txBody>
          <a:bodyPr>
            <a:noAutofit/>
          </a:bodyPr>
          <a:lstStyle/>
          <a:p>
            <a:pPr algn="ctr">
              <a:lnSpc>
                <a:spcPct val="150000"/>
              </a:lnSpc>
            </a:pP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Το νομικό πλαίσιο της διαδικασίας εκτίμησης  περιβαλλοντικών επιπτώσεων </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E10106C5-81FA-DD64-FDF2-7CCFF4E64D6C}"/>
              </a:ext>
            </a:extLst>
          </p:cNvPr>
          <p:cNvSpPr>
            <a:spLocks noGrp="1"/>
          </p:cNvSpPr>
          <p:nvPr>
            <p:ph idx="1"/>
          </p:nvPr>
        </p:nvSpPr>
        <p:spPr>
          <a:xfrm>
            <a:off x="1141412" y="1414130"/>
            <a:ext cx="9905999" cy="5560827"/>
          </a:xfrm>
        </p:spPr>
        <p:txBody>
          <a:bodyPr>
            <a:normAutofit/>
          </a:bodyPr>
          <a:lstStyle/>
          <a:p>
            <a:pPr algn="just">
              <a:buFont typeface="Wingdings" panose="05000000000000000000" pitchFamily="2" charset="2"/>
              <a:buChar char="Ø"/>
            </a:pPr>
            <a:endPar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lnSpc>
                <a:spcPct val="90000"/>
              </a:lnSpc>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Ενωσιακό επίπεδο: </a:t>
            </a:r>
          </a:p>
          <a:p>
            <a:pPr lvl="1" algn="just">
              <a:lnSpc>
                <a:spcPct val="90000"/>
              </a:lnSpc>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Οδηγία 85/337/ΕΟΚ, όπως τροποποιήθηκε με την οδηγία 97/11/ΕΚ</a:t>
            </a:r>
          </a:p>
          <a:p>
            <a:pPr lvl="1" algn="just">
              <a:lnSpc>
                <a:spcPct val="90000"/>
              </a:lnSpc>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Οδηγία 2011/92/ΕΕ, όπως τροποποιήθηκε με την οδηγία 2014/52/ΕΕ</a:t>
            </a:r>
          </a:p>
          <a:p>
            <a:pPr algn="just">
              <a:lnSpc>
                <a:spcPct val="90000"/>
              </a:lnSpc>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Εθνικό επίπεδο: </a:t>
            </a:r>
          </a:p>
          <a:p>
            <a:pPr lvl="1" algn="just">
              <a:lnSpc>
                <a:spcPct val="90000"/>
              </a:lnSpc>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Ν. 1650/1986 (άρθρα 3-5), ΚΥΑ 69269/1990</a:t>
            </a:r>
          </a:p>
          <a:p>
            <a:pPr lvl="1" algn="just">
              <a:lnSpc>
                <a:spcPct val="90000"/>
              </a:lnSpc>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Ν. 3010/2002 , ΚΥΑ 15393/2002, ΚΥΑ 11014/1990</a:t>
            </a:r>
          </a:p>
          <a:p>
            <a:pPr lvl="1" algn="just">
              <a:lnSpc>
                <a:spcPct val="90000"/>
              </a:lnSpc>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Ν. 4014/2011, όπως τροποποιήθηκε με τον Ν. 4685/2020</a:t>
            </a:r>
          </a:p>
          <a:p>
            <a:pPr lvl="1" algn="just">
              <a:lnSpc>
                <a:spcPct val="90000"/>
              </a:lnSpc>
              <a:buFont typeface="Wingdings" panose="05000000000000000000" pitchFamily="2" charset="2"/>
              <a:buChar char="Ø"/>
            </a:pPr>
            <a:endPar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lnSpc>
                <a:spcPct val="90000"/>
              </a:lnSpc>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Οι αλλαγές που επέφερε ο Ν. 4014/2011 στη διαδικασία περιβαλλοντικής αδειοδότησης: </a:t>
            </a:r>
          </a:p>
          <a:p>
            <a:pPr marL="400050" indent="-171450" algn="just">
              <a:lnSpc>
                <a:spcPct val="90000"/>
              </a:lnSpc>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Απλοποίηση</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από δύο στάδια σε ένα, από 3-5 υπουργικές υπογραφές σε μία, από  περιβαλλοντική έκθεση για κάθε μικρό έργο σε ΠΠΔ</a:t>
            </a:r>
          </a:p>
          <a:p>
            <a:pPr marL="400050" indent="-171450" algn="just">
              <a:lnSpc>
                <a:spcPct val="90000"/>
              </a:lnSpc>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Αποκέντρωση</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περισσότερα έργα υπό την ευθύνη των Αποκεντρωμένων Διοικήσεων της Χώρας (έργα Α2 υποκατηγορίας) και  των Περιφερειών (έργα Β κατηγορίας) </a:t>
            </a:r>
          </a:p>
          <a:p>
            <a:pPr marL="400050" indent="-171450" algn="just">
              <a:lnSpc>
                <a:spcPct val="90000"/>
              </a:lnSpc>
              <a:buFont typeface="Wingdings" panose="05000000000000000000" pitchFamily="2" charset="2"/>
              <a:buChar char="Ø"/>
            </a:pPr>
            <a:r>
              <a:rPr lang="el-GR" sz="12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Ψηφιοποίηση</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διαδικτυακή δημοσιοποίηση ΑΕΠΟ σε ειδικό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ιστότοπο</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του ΥΠΕΝ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http://aepo.ypeka.gr/</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 ηλεκτρονικό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περιβαλλοντικό μητρώο, δηλαδή μετατροπή της υφιστάμενης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αδειοδοτικής</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διαδικασίας σε μία πλήρως </a:t>
            </a: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ηλεκτρονική πλατφόρμα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διεκπεραίωσης και ροής εργασιών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https://eprm.ypen.gr/</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400050" indent="-171450" algn="just">
              <a:lnSpc>
                <a:spcPct val="90000"/>
              </a:lnSpc>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Ενοποίηση ΑΕΠΟ με άλλες άδειες:</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έγκριση επέμβασης στα δάση, άδεια διαχείρισης στερεών και υγρών αποβλήτων </a:t>
            </a:r>
          </a:p>
          <a:p>
            <a:pPr marL="400050" indent="-171450" algn="just">
              <a:lnSpc>
                <a:spcPct val="90000"/>
              </a:lnSpc>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Ειδική Οικολογική Αξιολόγηση στις περιοχές του δικτύου </a:t>
            </a:r>
            <a:r>
              <a:rPr lang="en-US"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Natura</a:t>
            </a: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διακριτή εφαρμογή «δέουσας εκτίμησης» της οδηγίας 92/43/ΕΟΚ </a:t>
            </a:r>
          </a:p>
          <a:p>
            <a:pPr>
              <a:buFont typeface="Wingdings" panose="05000000000000000000" pitchFamily="2" charset="2"/>
              <a:buChar char="Ø"/>
            </a:pPr>
            <a:endParaRPr lang="en-US" sz="1200" b="1" dirty="0">
              <a:solidFill>
                <a:schemeClr val="bg2"/>
              </a:solidFill>
            </a:endParaRPr>
          </a:p>
        </p:txBody>
      </p:sp>
      <p:sp>
        <p:nvSpPr>
          <p:cNvPr id="4" name="Βέλος: Δεξιό 3">
            <a:extLst>
              <a:ext uri="{FF2B5EF4-FFF2-40B4-BE49-F238E27FC236}">
                <a16:creationId xmlns:a16="http://schemas.microsoft.com/office/drawing/2014/main" id="{BB126140-C7B8-9922-8161-C3787E8B45CB}"/>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388941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9F6504-7950-63C7-4D56-938CE703425E}"/>
              </a:ext>
            </a:extLst>
          </p:cNvPr>
          <p:cNvSpPr>
            <a:spLocks noGrp="1"/>
          </p:cNvSpPr>
          <p:nvPr>
            <p:ph type="title"/>
          </p:nvPr>
        </p:nvSpPr>
        <p:spPr>
          <a:xfrm>
            <a:off x="1141413" y="618518"/>
            <a:ext cx="9905998" cy="968235"/>
          </a:xfrm>
        </p:spPr>
        <p:txBody>
          <a:bodyPr>
            <a:normAutofit/>
          </a:bodyPr>
          <a:lstStyle/>
          <a:p>
            <a:pPr algn="ctr">
              <a:lnSpc>
                <a:spcPct val="150000"/>
              </a:lnSpc>
            </a:pP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Μελέτη Περιβαλλοντικών Επιπτώσεων </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BCCC29B4-9C78-A71E-DF39-D47C53449910}"/>
              </a:ext>
            </a:extLst>
          </p:cNvPr>
          <p:cNvSpPr>
            <a:spLocks noGrp="1"/>
          </p:cNvSpPr>
          <p:nvPr>
            <p:ph idx="1"/>
          </p:nvPr>
        </p:nvSpPr>
        <p:spPr>
          <a:xfrm>
            <a:off x="1141412" y="1704975"/>
            <a:ext cx="9905999" cy="4086226"/>
          </a:xfrm>
        </p:spPr>
        <p:txBody>
          <a:bodyPr>
            <a:normAutofit/>
          </a:bodyPr>
          <a:lstStyle/>
          <a:p>
            <a:pPr marL="0" indent="0">
              <a:buNone/>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Μ.Π.Ε. αποτελεί επιστημονική μελέτη με συγκεκριμένο περιεχόμενο που καθορίζεται στον νόμο και στην οποία περιγράφονται: </a:t>
            </a:r>
          </a:p>
          <a:p>
            <a:endParaRPr lang="en-US" dirty="0"/>
          </a:p>
        </p:txBody>
      </p:sp>
      <p:sp>
        <p:nvSpPr>
          <p:cNvPr id="4" name="Βέλος: Δεξιό 3">
            <a:extLst>
              <a:ext uri="{FF2B5EF4-FFF2-40B4-BE49-F238E27FC236}">
                <a16:creationId xmlns:a16="http://schemas.microsoft.com/office/drawing/2014/main" id="{CE33A052-750E-A55D-CA65-97C2DC469B00}"/>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graphicFrame>
        <p:nvGraphicFramePr>
          <p:cNvPr id="5" name="Διάγραμμα 4">
            <a:extLst>
              <a:ext uri="{FF2B5EF4-FFF2-40B4-BE49-F238E27FC236}">
                <a16:creationId xmlns:a16="http://schemas.microsoft.com/office/drawing/2014/main" id="{E260259F-DD67-D234-1D13-0AFA829018F9}"/>
              </a:ext>
            </a:extLst>
          </p:cNvPr>
          <p:cNvGraphicFramePr/>
          <p:nvPr>
            <p:extLst>
              <p:ext uri="{D42A27DB-BD31-4B8C-83A1-F6EECF244321}">
                <p14:modId xmlns:p14="http://schemas.microsoft.com/office/powerpoint/2010/main" val="3368129348"/>
              </p:ext>
            </p:extLst>
          </p:nvPr>
        </p:nvGraphicFramePr>
        <p:xfrm>
          <a:off x="2032000" y="2232212"/>
          <a:ext cx="8128000" cy="42403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5995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685349"/>
          </a:xfrm>
        </p:spPr>
        <p:txBody>
          <a:bodyPr>
            <a:normAutofit/>
          </a:bodyPr>
          <a:lstStyle/>
          <a:p>
            <a:pPr algn="ctr"/>
            <a:r>
              <a:rPr lang="el-GR" sz="1800" b="1" cap="none" dirty="0">
                <a:solidFill>
                  <a:schemeClr val="bg2"/>
                </a:solidFill>
                <a:latin typeface="Arial" panose="020B0604020202020204" pitchFamily="34" charset="0"/>
                <a:ea typeface="+mn-ea"/>
                <a:cs typeface="Arial" panose="020B0604020202020204" pitchFamily="34" charset="0"/>
              </a:rPr>
              <a:t>Η διαδικασία περιβαλλοντικής αδειοδότησης  (Ι)</a:t>
            </a:r>
            <a:endParaRPr lang="en-GB" sz="1800" dirty="0">
              <a:solidFill>
                <a:schemeClr val="bg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03867"/>
            <a:ext cx="9905999" cy="5018556"/>
          </a:xfrm>
        </p:spPr>
        <p:txBody>
          <a:bodyPr>
            <a:normAutofit/>
          </a:bodyPr>
          <a:lstStyle/>
          <a:p>
            <a:pPr marL="0" indent="0">
              <a:buNone/>
            </a:pP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Έργα κατηγορίας Α (Α1+ Α2):  </a:t>
            </a:r>
          </a:p>
          <a:p>
            <a:pPr algn="just">
              <a:buFont typeface="Wingdings" panose="05000000000000000000" pitchFamily="2" charset="2"/>
              <a:buChar char="Ø"/>
            </a:pPr>
            <a:r>
              <a:rPr lang="el-GR" sz="1600" b="1" dirty="0">
                <a:solidFill>
                  <a:srgbClr val="002060"/>
                </a:solidFill>
                <a:latin typeface="Calibri" panose="020F0502020204030204" pitchFamily="34" charset="0"/>
                <a:ea typeface="Calibri" panose="020F0502020204030204" pitchFamily="34" charset="0"/>
                <a:cs typeface="Calibri" panose="020F0502020204030204" pitchFamily="34" charset="0"/>
              </a:rPr>
              <a:t>Κίνηση διαδικασίας:</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Ο κύριος του έργου ή της δραστηριότητας υποβάλλει, μέσω ΗΠΜ, στην αρμόδια περιβαλλοντική αρχή Μελέτη Περιβαλλοντικών Επιπτώσεων (ΜΠΕ) – Δυνατότητα υποβολής, πριν την ΜΠΕ, φακέλου Προκαταρκτικού Προσδιορισμού Περιβαλλοντικών Απαιτήσεων (ΠΠΠΑ) επί του οποίου η αρμόδια περιβαλλοντική αρχή γνωμοδοτεί θετικά ή αρνητικά </a:t>
            </a:r>
          </a:p>
          <a:p>
            <a:pPr algn="just">
              <a:buFont typeface="Wingdings" panose="05000000000000000000" pitchFamily="2" charset="2"/>
              <a:buChar char="Ø"/>
            </a:pP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Διαβούλευση με τις αρχές και το κοινό:</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Η ΜΠΕ δημοσιοποιείται ώστε να λάβει γνώση το κοινό και ταυτόχρονα αποστέλλεται σε αρμόδιες  καθ’ ύλην δημόσιες υπηρεσίες και οργανισμούς προκειμένου να γνωμοδοτήσουν επί του περιεχομένου αυτής, στο πλαίσιο των αρμοδιοτήτων τους  - Διάρκεια διαβούλευσης: όχι λιγότερο από 30 ημερολογιακές ημέρες </a:t>
            </a:r>
          </a:p>
          <a:p>
            <a:pPr>
              <a:buFont typeface="Wingdings" panose="05000000000000000000" pitchFamily="2" charset="2"/>
              <a:buChar char="Ø"/>
            </a:pP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Αξιολόγηση αποτελεσμάτων διαβούλευσης:</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Η αρμόδια περιβαλλοντική αρχή αξιολογεί και σταθμίζει τις γνώμες των αρμοδίων υπηρεσιών καθώς και τις απόψεις, παρατηρήσεις και αντιρρήσεις που τυχόν διατυπώθηκαν από το κοινό (φυσικά και νομικά πρόσωπα, συμπεριλαμβανομένων των Μη Κυβερνητικών Οργανώσεων) </a:t>
            </a:r>
          </a:p>
          <a:p>
            <a:pPr algn="just">
              <a:buFont typeface="Wingdings" panose="05000000000000000000" pitchFamily="2" charset="2"/>
              <a:buChar char="Ø"/>
            </a:pP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Έκδοση Απόφασης Έγκρισης Περιβαλλοντικών Όρων (ΑΕΠΟ):</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Μετά την αξιολόγηση των αποτελεσμάτων της διαβούλευσης, η αρμόδια περιβαλλοντική αρχή συντάσσει σχέδιο απόφασης έγκρισης περιβαλλοντικών όρων (ΑΕΠΟ) ή σχέδιο απορριπτικής απόφασης </a:t>
            </a:r>
          </a:p>
          <a:p>
            <a:pPr>
              <a:buFont typeface="Wingdings" panose="05000000000000000000" pitchFamily="2" charset="2"/>
              <a:buChar char="Ø"/>
            </a:pPr>
            <a:endParaRPr lang="el-GR" sz="2100" dirty="0">
              <a:solidFill>
                <a:srgbClr val="002060"/>
              </a:solidFill>
            </a:endParaRPr>
          </a:p>
          <a:p>
            <a:pPr>
              <a:buFont typeface="Wingdings" panose="05000000000000000000" pitchFamily="2" charset="2"/>
              <a:buChar char="Ø"/>
            </a:pPr>
            <a:endParaRPr lang="el-GR" sz="1200" i="1" dirty="0">
              <a:solidFill>
                <a:schemeClr val="bg2"/>
              </a:solidFill>
            </a:endParaRPr>
          </a:p>
          <a:p>
            <a:pPr>
              <a:buFont typeface="Wingdings" panose="05000000000000000000" pitchFamily="2" charset="2"/>
              <a:buChar char="Ø"/>
            </a:pPr>
            <a:endParaRPr lang="el-GR" sz="1200" dirty="0">
              <a:solidFill>
                <a:schemeClr val="bg2"/>
              </a:solidFill>
            </a:endParaRPr>
          </a:p>
          <a:p>
            <a:pPr>
              <a:buFont typeface="Wingdings" panose="05000000000000000000" pitchFamily="2" charset="2"/>
              <a:buChar char="Ø"/>
            </a:pPr>
            <a:endParaRPr lang="en-GB" sz="1200" b="1" dirty="0">
              <a:solidFill>
                <a:schemeClr val="bg2"/>
              </a:solidFill>
            </a:endParaRPr>
          </a:p>
        </p:txBody>
      </p:sp>
      <p:sp>
        <p:nvSpPr>
          <p:cNvPr id="6" name="Βέλος: Δεξιό 5">
            <a:extLst>
              <a:ext uri="{FF2B5EF4-FFF2-40B4-BE49-F238E27FC236}">
                <a16:creationId xmlns:a16="http://schemas.microsoft.com/office/drawing/2014/main" id="{774D9404-30B1-8B58-74E6-D7D1F32AE71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84506"/>
            <a:ext cx="9905998" cy="634779"/>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r>
              <a:rPr lang="el-GR" sz="1800" b="1" cap="none" dirty="0">
                <a:solidFill>
                  <a:schemeClr val="bg2"/>
                </a:solidFill>
                <a:latin typeface="Arial" panose="020B0604020202020204" pitchFamily="34" charset="0"/>
                <a:ea typeface="+mn-ea"/>
                <a:cs typeface="Arial" panose="020B0604020202020204" pitchFamily="34" charset="0"/>
              </a:rPr>
              <a:t>Η διαδικασία περιβαλλοντικής αδειοδότησης  (ΙI) </a:t>
            </a:r>
            <a:endParaRPr lang="en-US" sz="18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937904"/>
            <a:ext cx="9905999" cy="5733829"/>
          </a:xfrm>
        </p:spPr>
        <p:txBody>
          <a:bodyPr>
            <a:noAutofit/>
          </a:bodyPr>
          <a:lstStyle/>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Τι περιλαμβάνει η ΑΕΠΟ: </a:t>
            </a:r>
          </a:p>
          <a:p>
            <a:pPr indent="4763"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αιτιολογημένο συμπέρασμα σχετικά με τις επιπτώσεις του έργου στο περιβάλλον,</a:t>
            </a:r>
          </a:p>
          <a:p>
            <a:pPr indent="4763"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τους περιβαλλοντικούς όρους, </a:t>
            </a:r>
          </a:p>
          <a:p>
            <a:pPr indent="4763"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περιγραφή των χαρακτηριστικών του έργου και/ή των μέτρων που προβλέπονται για να αποφευχθούν ή να μειωθούν και, αν είναι δυνατόν, να αντισταθμισθούν τυχόν σημαντικές αρνητικές επιπτώσεις στο περιβάλλον, </a:t>
            </a:r>
          </a:p>
          <a:p>
            <a:pPr indent="4763"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καθώς και τα μέτρα παρακολούθησης, όπου ενδείκνυνται. </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Επίσης, η ΑΕΠΟ περιλαμβάνει περίληψη των αποτελεσμάτων της διαβούλευσης, καθώς και του τρόπου με τον οποίο τα εν λόγω αποτελέσματα ενσωματώθηκαν στην απόφαση, τις πληροφορίες που συγκεντρώθηκαν από τις αρμόδιες υπηρεσίες και φορείς στο πλαίσιο των σχετικών γνωμοδοτήσεων και κάθε τυχόν συμπληρωματική πληροφορία</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Από ποιόν εκδίδεται η ΑΕΠΟ: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Η ΑΕΠΟ υπογράφεται από τον Γενικό Διευθυντή Περιβάλλοντος του ΥΠΕΝ προκειμένου για έργα Α1 κατηγορίας ή από τον Γενικό Διευθυντή της οικείας Αποκεντρωμένης Διοίκησης προκειμένου για έργα Α2 κατηγορίας</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Διάρκεια ισχύος ΑΕΠΟ: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15 έτη – Ειδικώς για τα έργα που διαθέτουν EMAS  + 6 επιπλέον έτη, ενώ για όσα διαθέτουν ISO 14001 ή άλλο αντίστοιχο  + 4 επιπλέον έτη (εφόσον τα σχετικά συστήματα βρίσκονται σε ισχύ) </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Σε περίπτωση μεταβολής του κυρίου ή φορέα του έργου/δραστηριότητας ή προσθήκης νέου κυρίου/φορέα, τα προβλεπόμενα στις ΑΕΠΟ ισχύουν και για τον νέο κύριο ή φορέα</a:t>
            </a:r>
          </a:p>
        </p:txBody>
      </p:sp>
      <p:sp>
        <p:nvSpPr>
          <p:cNvPr id="4" name="Βέλος: Δεξιό 3">
            <a:extLst>
              <a:ext uri="{FF2B5EF4-FFF2-40B4-BE49-F238E27FC236}">
                <a16:creationId xmlns:a16="http://schemas.microsoft.com/office/drawing/2014/main" id="{0A714AA6-6242-63AF-3B13-04331F47DC6C}"/>
              </a:ext>
            </a:extLst>
          </p:cNvPr>
          <p:cNvSpPr/>
          <p:nvPr/>
        </p:nvSpPr>
        <p:spPr>
          <a:xfrm>
            <a:off x="0" y="438676"/>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919536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2847</TotalTime>
  <Words>2091</Words>
  <Application>Microsoft Office PowerPoint</Application>
  <PresentationFormat>Ευρεία οθόνη</PresentationFormat>
  <Paragraphs>164</Paragraphs>
  <Slides>12</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12</vt:i4>
      </vt:variant>
    </vt:vector>
  </HeadingPairs>
  <TitlesOfParts>
    <vt:vector size="18" baseType="lpstr">
      <vt:lpstr>Arial</vt:lpstr>
      <vt:lpstr>Calibri</vt:lpstr>
      <vt:lpstr>Tw Cen MT</vt:lpstr>
      <vt:lpstr>Wingdings</vt:lpstr>
      <vt:lpstr>Wingdings 3</vt:lpstr>
      <vt:lpstr>Κύκλωμα</vt:lpstr>
      <vt:lpstr>ΔΙΚΑΙΟ ΠΟΛΕΟΔΟΜΙΑΣ-ΧΩΡΟΤΑΞΙΑΣ ΚΑΙ ΠΕΡΙΒΑΛΛΟΝΤΟΣ ΙΙ  </vt:lpstr>
      <vt:lpstr>Η εκτίμηση περιβαλλοντικών επιπτώσεων: έννοια και σκοπός</vt:lpstr>
      <vt:lpstr>Έναρξη πραγματοποίησης έργου κατά τη νομολογία του ΣτΕ</vt:lpstr>
      <vt:lpstr>  Οι αρχές που διέπουν τη διαδικασία της εκτίμησης   </vt:lpstr>
      <vt:lpstr>Το πεδίο εφαρμογής της διαδικασίας εκτίμησης περιβαλλοντικών επιπτώσεων  </vt:lpstr>
      <vt:lpstr>Το νομικό πλαίσιο της διαδικασίας εκτίμησης  περιβαλλοντικών επιπτώσεων </vt:lpstr>
      <vt:lpstr>Η Μελέτη Περιβαλλοντικών Επιπτώσεων </vt:lpstr>
      <vt:lpstr>Η διαδικασία περιβαλλοντικής αδειοδότησης  (Ι)</vt:lpstr>
      <vt:lpstr>Η διαδικασία περιβαλλοντικής αδειοδότησης  (ΙI) </vt:lpstr>
      <vt:lpstr>Η διαδικασία περιβαλλοντικής αδειοδότησης (ΙΙΙ) </vt:lpstr>
      <vt:lpstr>Υπουργικές αποφάσεις Πρότυπων Περιβαλλοντικών Δεσμεύσεων (ΠΠΔ)</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276</cp:revision>
  <dcterms:created xsi:type="dcterms:W3CDTF">2023-11-01T21:01:17Z</dcterms:created>
  <dcterms:modified xsi:type="dcterms:W3CDTF">2024-11-08T12:06:39Z</dcterms:modified>
</cp:coreProperties>
</file>