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48" r:id="rId1"/>
  </p:sldMasterIdLst>
  <p:notesMasterIdLst>
    <p:notesMasterId r:id="rId15"/>
  </p:notesMasterIdLst>
  <p:sldIdLst>
    <p:sldId id="487" r:id="rId2"/>
    <p:sldId id="488" r:id="rId3"/>
    <p:sldId id="489" r:id="rId4"/>
    <p:sldId id="490" r:id="rId5"/>
    <p:sldId id="491" r:id="rId6"/>
    <p:sldId id="479" r:id="rId7"/>
    <p:sldId id="480" r:id="rId8"/>
    <p:sldId id="485" r:id="rId9"/>
    <p:sldId id="481" r:id="rId10"/>
    <p:sldId id="484" r:id="rId11"/>
    <p:sldId id="482" r:id="rId12"/>
    <p:sldId id="349" r:id="rId13"/>
    <p:sldId id="483" r:id="rId14"/>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600" autoAdjust="0"/>
    <p:restoredTop sz="95833" autoAdjust="0"/>
  </p:normalViewPr>
  <p:slideViewPr>
    <p:cSldViewPr snapToGrid="0">
      <p:cViewPr>
        <p:scale>
          <a:sx n="70" d="100"/>
          <a:sy n="70" d="100"/>
        </p:scale>
        <p:origin x="-456" y="-132"/>
      </p:cViewPr>
      <p:guideLst>
        <p:guide orient="horz" pos="2160"/>
        <p:guide pos="3840"/>
      </p:guideLst>
    </p:cSldViewPr>
  </p:slideViewPr>
  <p:notesTextViewPr>
    <p:cViewPr>
      <p:scale>
        <a:sx n="1" d="1"/>
        <a:sy n="1" d="1"/>
      </p:scale>
      <p:origin x="0" y="0"/>
    </p:cViewPr>
  </p:notesTextViewPr>
  <p:sorterViewPr>
    <p:cViewPr>
      <p:scale>
        <a:sx n="66" d="100"/>
        <a:sy n="66" d="100"/>
      </p:scale>
      <p:origin x="0" y="0"/>
    </p:cViewPr>
  </p:sorterViewPr>
  <p:notesViewPr>
    <p:cSldViewPr snapToGrid="0">
      <p:cViewPr>
        <p:scale>
          <a:sx n="80" d="100"/>
          <a:sy n="80" d="100"/>
        </p:scale>
        <p:origin x="-1974" y="1230"/>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dirty="0"/>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7DC02EE-4F9F-4F8A-AA92-568BEFB9040F}" type="datetimeFigureOut">
              <a:rPr lang="el-GR" smtClean="0"/>
              <a:pPr/>
              <a:t>30/1/2017</a:t>
            </a:fld>
            <a:endParaRPr lang="el-GR" dirty="0"/>
          </a:p>
        </p:txBody>
      </p:sp>
      <p:sp>
        <p:nvSpPr>
          <p:cNvPr id="4" name="3 - Θέση εικόνας διαφάνειας"/>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l-GR" dirty="0"/>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dirty="0"/>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388D66A-D739-438A-8323-D9F34D7D22A2}" type="slidenum">
              <a:rPr lang="el-GR" smtClean="0"/>
              <a:pPr/>
              <a:t>‹#›</a:t>
            </a:fld>
            <a:endParaRPr lang="el-GR" dirty="0"/>
          </a:p>
        </p:txBody>
      </p:sp>
    </p:spTree>
    <p:extLst>
      <p:ext uri="{BB962C8B-B14F-4D97-AF65-F5344CB8AC3E}">
        <p14:creationId xmlns:p14="http://schemas.microsoft.com/office/powerpoint/2010/main" xmlns="" val="27547841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3388D66A-D739-438A-8323-D9F34D7D22A2}" type="slidenum">
              <a:rPr lang="el-GR" smtClean="0"/>
              <a:pPr/>
              <a:t>1</a:t>
            </a:fld>
            <a:endParaRPr lang="el-G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3388D66A-D739-438A-8323-D9F34D7D22A2}" type="slidenum">
              <a:rPr lang="el-GR" smtClean="0"/>
              <a:pPr/>
              <a:t>10</a:t>
            </a:fld>
            <a:endParaRPr lang="el-GR"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3388D66A-D739-438A-8323-D9F34D7D22A2}" type="slidenum">
              <a:rPr lang="el-GR" smtClean="0"/>
              <a:pPr/>
              <a:t>11</a:t>
            </a:fld>
            <a:endParaRPr lang="el-GR"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1 - Θέση εικόνας διαφάνειας"/>
          <p:cNvSpPr>
            <a:spLocks noGrp="1" noRot="1" noChangeAspect="1" noTextEdit="1"/>
          </p:cNvSpPr>
          <p:nvPr>
            <p:ph type="sldImg"/>
          </p:nvPr>
        </p:nvSpPr>
        <p:spPr bwMode="auto">
          <a:noFill/>
          <a:ln>
            <a:solidFill>
              <a:srgbClr val="000000"/>
            </a:solidFill>
            <a:miter lim="800000"/>
            <a:headEnd/>
            <a:tailEnd/>
          </a:ln>
        </p:spPr>
      </p:sp>
      <p:sp>
        <p:nvSpPr>
          <p:cNvPr id="86019" name="2 - Θέση σημειώσεων"/>
          <p:cNvSpPr>
            <a:spLocks noGrp="1"/>
          </p:cNvSpPr>
          <p:nvPr>
            <p:ph type="body" idx="1"/>
          </p:nvPr>
        </p:nvSpPr>
        <p:spPr bwMode="auto">
          <a:noFill/>
        </p:spPr>
        <p:txBody>
          <a:bodyPr wrap="square" numCol="1" anchor="t" anchorCtr="0" compatLnSpc="1">
            <a:prstTxWarp prst="textNoShape">
              <a:avLst/>
            </a:prstTxWarp>
            <a:normAutofit/>
          </a:bodyPr>
          <a:lstStyle/>
          <a:p>
            <a:pPr>
              <a:spcBef>
                <a:spcPct val="0"/>
              </a:spcBef>
            </a:pPr>
            <a:endParaRPr lang="el-GR" dirty="0" smtClean="0"/>
          </a:p>
          <a:p>
            <a:pPr>
              <a:spcBef>
                <a:spcPct val="0"/>
              </a:spcBef>
            </a:pPr>
            <a:r>
              <a:rPr lang="el-GR" dirty="0" smtClean="0"/>
              <a:t> </a:t>
            </a:r>
          </a:p>
          <a:p>
            <a:pPr>
              <a:spcBef>
                <a:spcPct val="0"/>
              </a:spcBef>
            </a:pPr>
            <a:endParaRPr lang="el-GR" dirty="0" smtClean="0"/>
          </a:p>
          <a:p>
            <a:pPr>
              <a:spcBef>
                <a:spcPct val="0"/>
              </a:spcBef>
            </a:pPr>
            <a:endParaRPr lang="el-GR" dirty="0" smtClean="0"/>
          </a:p>
        </p:txBody>
      </p:sp>
      <p:sp>
        <p:nvSpPr>
          <p:cNvPr id="86020" name="3 - Θέση αριθμού διαφάνειας"/>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DA90231-ADB6-4C9E-A4D4-59C5A08F7925}" type="slidenum">
              <a:rPr lang="el-GR" smtClean="0"/>
              <a:pPr/>
              <a:t>12</a:t>
            </a:fld>
            <a:endParaRPr lang="el-GR" dirty="0"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3388D66A-D739-438A-8323-D9F34D7D22A2}" type="slidenum">
              <a:rPr lang="el-GR" smtClean="0"/>
              <a:pPr/>
              <a:t>13</a:t>
            </a:fld>
            <a:endParaRPr lang="el-G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3388D66A-D739-438A-8323-D9F34D7D22A2}" type="slidenum">
              <a:rPr lang="el-GR" smtClean="0"/>
              <a:pPr/>
              <a:t>2</a:t>
            </a:fld>
            <a:endParaRPr lang="el-GR"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3388D66A-D739-438A-8323-D9F34D7D22A2}" type="slidenum">
              <a:rPr lang="el-GR" smtClean="0"/>
              <a:pPr/>
              <a:t>3</a:t>
            </a:fld>
            <a:endParaRPr lang="el-GR"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3388D66A-D739-438A-8323-D9F34D7D22A2}" type="slidenum">
              <a:rPr lang="el-GR" smtClean="0"/>
              <a:pPr/>
              <a:t>4</a:t>
            </a:fld>
            <a:endParaRPr lang="el-G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E1FACE84-AAC0-44AE-8E0A-ACB20043C5DE}" type="slidenum">
              <a:rPr lang="el-GR" smtClean="0"/>
              <a:pPr/>
              <a:t>5</a:t>
            </a:fld>
            <a:endParaRPr lang="el-G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3388D66A-D739-438A-8323-D9F34D7D22A2}" type="slidenum">
              <a:rPr lang="el-GR" smtClean="0"/>
              <a:pPr/>
              <a:t>6</a:t>
            </a:fld>
            <a:endParaRPr lang="el-GR"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3388D66A-D739-438A-8323-D9F34D7D22A2}" type="slidenum">
              <a:rPr lang="el-GR" smtClean="0"/>
              <a:pPr/>
              <a:t>7</a:t>
            </a:fld>
            <a:endParaRPr lang="el-GR"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3388D66A-D739-438A-8323-D9F34D7D22A2}" type="slidenum">
              <a:rPr lang="el-GR" smtClean="0"/>
              <a:pPr/>
              <a:t>8</a:t>
            </a:fld>
            <a:endParaRPr lang="el-GR"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3388D66A-D739-438A-8323-D9F34D7D22A2}" type="slidenum">
              <a:rPr lang="el-GR" smtClean="0"/>
              <a:pPr/>
              <a:t>9</a:t>
            </a:fld>
            <a:endParaRPr lang="el-G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l-G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l-GR"/>
          </a:p>
        </p:txBody>
      </p:sp>
      <p:sp>
        <p:nvSpPr>
          <p:cNvPr id="4" name="Date Placeholder 3"/>
          <p:cNvSpPr>
            <a:spLocks noGrp="1"/>
          </p:cNvSpPr>
          <p:nvPr>
            <p:ph type="dt" sz="half" idx="10"/>
          </p:nvPr>
        </p:nvSpPr>
        <p:spPr/>
        <p:txBody>
          <a:bodyPr/>
          <a:lstStyle/>
          <a:p>
            <a:fld id="{49B23152-02E8-41CF-B688-A3F0C8090E90}" type="datetimeFigureOut">
              <a:rPr lang="el-GR" smtClean="0"/>
              <a:pPr/>
              <a:t>30/1/2017</a:t>
            </a:fld>
            <a:endParaRPr lang="el-GR" dirty="0"/>
          </a:p>
        </p:txBody>
      </p:sp>
      <p:sp>
        <p:nvSpPr>
          <p:cNvPr id="5" name="Footer Placeholder 4"/>
          <p:cNvSpPr>
            <a:spLocks noGrp="1"/>
          </p:cNvSpPr>
          <p:nvPr>
            <p:ph type="ftr" sz="quarter" idx="11"/>
          </p:nvPr>
        </p:nvSpPr>
        <p:spPr/>
        <p:txBody>
          <a:bodyPr/>
          <a:lstStyle/>
          <a:p>
            <a:endParaRPr lang="el-GR" dirty="0"/>
          </a:p>
        </p:txBody>
      </p:sp>
      <p:sp>
        <p:nvSpPr>
          <p:cNvPr id="6" name="Slide Number Placeholder 5"/>
          <p:cNvSpPr>
            <a:spLocks noGrp="1"/>
          </p:cNvSpPr>
          <p:nvPr>
            <p:ph type="sldNum" sz="quarter" idx="12"/>
          </p:nvPr>
        </p:nvSpPr>
        <p:spPr/>
        <p:txBody>
          <a:bodyPr/>
          <a:lstStyle/>
          <a:p>
            <a:fld id="{668BA7F0-BF32-4A2D-A040-05FAF217DA0E}" type="slidenum">
              <a:rPr lang="el-GR" smtClean="0"/>
              <a:pPr/>
              <a:t>‹#›</a:t>
            </a:fld>
            <a:endParaRPr lang="el-GR" dirty="0"/>
          </a:p>
        </p:txBody>
      </p:sp>
    </p:spTree>
    <p:extLst>
      <p:ext uri="{BB962C8B-B14F-4D97-AF65-F5344CB8AC3E}">
        <p14:creationId xmlns:p14="http://schemas.microsoft.com/office/powerpoint/2010/main" xmlns="" val="21781158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49B23152-02E8-41CF-B688-A3F0C8090E90}" type="datetimeFigureOut">
              <a:rPr lang="el-GR" smtClean="0"/>
              <a:pPr/>
              <a:t>30/1/2017</a:t>
            </a:fld>
            <a:endParaRPr lang="el-GR" dirty="0"/>
          </a:p>
        </p:txBody>
      </p:sp>
      <p:sp>
        <p:nvSpPr>
          <p:cNvPr id="5" name="Footer Placeholder 4"/>
          <p:cNvSpPr>
            <a:spLocks noGrp="1"/>
          </p:cNvSpPr>
          <p:nvPr>
            <p:ph type="ftr" sz="quarter" idx="11"/>
          </p:nvPr>
        </p:nvSpPr>
        <p:spPr/>
        <p:txBody>
          <a:bodyPr/>
          <a:lstStyle/>
          <a:p>
            <a:endParaRPr lang="el-GR" dirty="0"/>
          </a:p>
        </p:txBody>
      </p:sp>
      <p:sp>
        <p:nvSpPr>
          <p:cNvPr id="6" name="Slide Number Placeholder 5"/>
          <p:cNvSpPr>
            <a:spLocks noGrp="1"/>
          </p:cNvSpPr>
          <p:nvPr>
            <p:ph type="sldNum" sz="quarter" idx="12"/>
          </p:nvPr>
        </p:nvSpPr>
        <p:spPr/>
        <p:txBody>
          <a:bodyPr/>
          <a:lstStyle/>
          <a:p>
            <a:fld id="{668BA7F0-BF32-4A2D-A040-05FAF217DA0E}" type="slidenum">
              <a:rPr lang="el-GR" smtClean="0"/>
              <a:pPr/>
              <a:t>‹#›</a:t>
            </a:fld>
            <a:endParaRPr lang="el-GR" dirty="0"/>
          </a:p>
        </p:txBody>
      </p:sp>
    </p:spTree>
    <p:extLst>
      <p:ext uri="{BB962C8B-B14F-4D97-AF65-F5344CB8AC3E}">
        <p14:creationId xmlns:p14="http://schemas.microsoft.com/office/powerpoint/2010/main" xmlns="" val="33590780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l-G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49B23152-02E8-41CF-B688-A3F0C8090E90}" type="datetimeFigureOut">
              <a:rPr lang="el-GR" smtClean="0"/>
              <a:pPr/>
              <a:t>30/1/2017</a:t>
            </a:fld>
            <a:endParaRPr lang="el-GR" dirty="0"/>
          </a:p>
        </p:txBody>
      </p:sp>
      <p:sp>
        <p:nvSpPr>
          <p:cNvPr id="5" name="Footer Placeholder 4"/>
          <p:cNvSpPr>
            <a:spLocks noGrp="1"/>
          </p:cNvSpPr>
          <p:nvPr>
            <p:ph type="ftr" sz="quarter" idx="11"/>
          </p:nvPr>
        </p:nvSpPr>
        <p:spPr/>
        <p:txBody>
          <a:bodyPr/>
          <a:lstStyle/>
          <a:p>
            <a:endParaRPr lang="el-GR" dirty="0"/>
          </a:p>
        </p:txBody>
      </p:sp>
      <p:sp>
        <p:nvSpPr>
          <p:cNvPr id="6" name="Slide Number Placeholder 5"/>
          <p:cNvSpPr>
            <a:spLocks noGrp="1"/>
          </p:cNvSpPr>
          <p:nvPr>
            <p:ph type="sldNum" sz="quarter" idx="12"/>
          </p:nvPr>
        </p:nvSpPr>
        <p:spPr/>
        <p:txBody>
          <a:bodyPr/>
          <a:lstStyle/>
          <a:p>
            <a:fld id="{668BA7F0-BF32-4A2D-A040-05FAF217DA0E}" type="slidenum">
              <a:rPr lang="el-GR" smtClean="0"/>
              <a:pPr/>
              <a:t>‹#›</a:t>
            </a:fld>
            <a:endParaRPr lang="el-GR" dirty="0"/>
          </a:p>
        </p:txBody>
      </p:sp>
    </p:spTree>
    <p:extLst>
      <p:ext uri="{BB962C8B-B14F-4D97-AF65-F5344CB8AC3E}">
        <p14:creationId xmlns:p14="http://schemas.microsoft.com/office/powerpoint/2010/main" xmlns="" val="25953588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49B23152-02E8-41CF-B688-A3F0C8090E90}" type="datetimeFigureOut">
              <a:rPr lang="el-GR" smtClean="0"/>
              <a:pPr/>
              <a:t>30/1/2017</a:t>
            </a:fld>
            <a:endParaRPr lang="el-GR" dirty="0"/>
          </a:p>
        </p:txBody>
      </p:sp>
      <p:sp>
        <p:nvSpPr>
          <p:cNvPr id="5" name="Footer Placeholder 4"/>
          <p:cNvSpPr>
            <a:spLocks noGrp="1"/>
          </p:cNvSpPr>
          <p:nvPr>
            <p:ph type="ftr" sz="quarter" idx="11"/>
          </p:nvPr>
        </p:nvSpPr>
        <p:spPr/>
        <p:txBody>
          <a:bodyPr/>
          <a:lstStyle/>
          <a:p>
            <a:endParaRPr lang="el-GR" dirty="0"/>
          </a:p>
        </p:txBody>
      </p:sp>
      <p:sp>
        <p:nvSpPr>
          <p:cNvPr id="6" name="Slide Number Placeholder 5"/>
          <p:cNvSpPr>
            <a:spLocks noGrp="1"/>
          </p:cNvSpPr>
          <p:nvPr>
            <p:ph type="sldNum" sz="quarter" idx="12"/>
          </p:nvPr>
        </p:nvSpPr>
        <p:spPr/>
        <p:txBody>
          <a:bodyPr/>
          <a:lstStyle/>
          <a:p>
            <a:fld id="{668BA7F0-BF32-4A2D-A040-05FAF217DA0E}" type="slidenum">
              <a:rPr lang="el-GR" smtClean="0"/>
              <a:pPr/>
              <a:t>‹#›</a:t>
            </a:fld>
            <a:endParaRPr lang="el-GR" dirty="0"/>
          </a:p>
        </p:txBody>
      </p:sp>
    </p:spTree>
    <p:extLst>
      <p:ext uri="{BB962C8B-B14F-4D97-AF65-F5344CB8AC3E}">
        <p14:creationId xmlns:p14="http://schemas.microsoft.com/office/powerpoint/2010/main" xmlns="" val="40728971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l-G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9B23152-02E8-41CF-B688-A3F0C8090E90}" type="datetimeFigureOut">
              <a:rPr lang="el-GR" smtClean="0"/>
              <a:pPr/>
              <a:t>30/1/2017</a:t>
            </a:fld>
            <a:endParaRPr lang="el-GR" dirty="0"/>
          </a:p>
        </p:txBody>
      </p:sp>
      <p:sp>
        <p:nvSpPr>
          <p:cNvPr id="5" name="Footer Placeholder 4"/>
          <p:cNvSpPr>
            <a:spLocks noGrp="1"/>
          </p:cNvSpPr>
          <p:nvPr>
            <p:ph type="ftr" sz="quarter" idx="11"/>
          </p:nvPr>
        </p:nvSpPr>
        <p:spPr/>
        <p:txBody>
          <a:bodyPr/>
          <a:lstStyle/>
          <a:p>
            <a:endParaRPr lang="el-GR" dirty="0"/>
          </a:p>
        </p:txBody>
      </p:sp>
      <p:sp>
        <p:nvSpPr>
          <p:cNvPr id="6" name="Slide Number Placeholder 5"/>
          <p:cNvSpPr>
            <a:spLocks noGrp="1"/>
          </p:cNvSpPr>
          <p:nvPr>
            <p:ph type="sldNum" sz="quarter" idx="12"/>
          </p:nvPr>
        </p:nvSpPr>
        <p:spPr/>
        <p:txBody>
          <a:bodyPr/>
          <a:lstStyle/>
          <a:p>
            <a:fld id="{668BA7F0-BF32-4A2D-A040-05FAF217DA0E}" type="slidenum">
              <a:rPr lang="el-GR" smtClean="0"/>
              <a:pPr/>
              <a:t>‹#›</a:t>
            </a:fld>
            <a:endParaRPr lang="el-GR" dirty="0"/>
          </a:p>
        </p:txBody>
      </p:sp>
    </p:spTree>
    <p:extLst>
      <p:ext uri="{BB962C8B-B14F-4D97-AF65-F5344CB8AC3E}">
        <p14:creationId xmlns:p14="http://schemas.microsoft.com/office/powerpoint/2010/main" xmlns="" val="13432619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Date Placeholder 4"/>
          <p:cNvSpPr>
            <a:spLocks noGrp="1"/>
          </p:cNvSpPr>
          <p:nvPr>
            <p:ph type="dt" sz="half" idx="10"/>
          </p:nvPr>
        </p:nvSpPr>
        <p:spPr/>
        <p:txBody>
          <a:bodyPr/>
          <a:lstStyle/>
          <a:p>
            <a:fld id="{49B23152-02E8-41CF-B688-A3F0C8090E90}" type="datetimeFigureOut">
              <a:rPr lang="el-GR" smtClean="0"/>
              <a:pPr/>
              <a:t>30/1/2017</a:t>
            </a:fld>
            <a:endParaRPr lang="el-GR" dirty="0"/>
          </a:p>
        </p:txBody>
      </p:sp>
      <p:sp>
        <p:nvSpPr>
          <p:cNvPr id="6" name="Footer Placeholder 5"/>
          <p:cNvSpPr>
            <a:spLocks noGrp="1"/>
          </p:cNvSpPr>
          <p:nvPr>
            <p:ph type="ftr" sz="quarter" idx="11"/>
          </p:nvPr>
        </p:nvSpPr>
        <p:spPr/>
        <p:txBody>
          <a:bodyPr/>
          <a:lstStyle/>
          <a:p>
            <a:endParaRPr lang="el-GR" dirty="0"/>
          </a:p>
        </p:txBody>
      </p:sp>
      <p:sp>
        <p:nvSpPr>
          <p:cNvPr id="7" name="Slide Number Placeholder 6"/>
          <p:cNvSpPr>
            <a:spLocks noGrp="1"/>
          </p:cNvSpPr>
          <p:nvPr>
            <p:ph type="sldNum" sz="quarter" idx="12"/>
          </p:nvPr>
        </p:nvSpPr>
        <p:spPr/>
        <p:txBody>
          <a:bodyPr/>
          <a:lstStyle/>
          <a:p>
            <a:fld id="{668BA7F0-BF32-4A2D-A040-05FAF217DA0E}" type="slidenum">
              <a:rPr lang="el-GR" smtClean="0"/>
              <a:pPr/>
              <a:t>‹#›</a:t>
            </a:fld>
            <a:endParaRPr lang="el-GR" dirty="0"/>
          </a:p>
        </p:txBody>
      </p:sp>
    </p:spTree>
    <p:extLst>
      <p:ext uri="{BB962C8B-B14F-4D97-AF65-F5344CB8AC3E}">
        <p14:creationId xmlns:p14="http://schemas.microsoft.com/office/powerpoint/2010/main" xmlns="" val="27627499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l-G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7" name="Date Placeholder 6"/>
          <p:cNvSpPr>
            <a:spLocks noGrp="1"/>
          </p:cNvSpPr>
          <p:nvPr>
            <p:ph type="dt" sz="half" idx="10"/>
          </p:nvPr>
        </p:nvSpPr>
        <p:spPr/>
        <p:txBody>
          <a:bodyPr/>
          <a:lstStyle/>
          <a:p>
            <a:fld id="{49B23152-02E8-41CF-B688-A3F0C8090E90}" type="datetimeFigureOut">
              <a:rPr lang="el-GR" smtClean="0"/>
              <a:pPr/>
              <a:t>30/1/2017</a:t>
            </a:fld>
            <a:endParaRPr lang="el-GR" dirty="0"/>
          </a:p>
        </p:txBody>
      </p:sp>
      <p:sp>
        <p:nvSpPr>
          <p:cNvPr id="8" name="Footer Placeholder 7"/>
          <p:cNvSpPr>
            <a:spLocks noGrp="1"/>
          </p:cNvSpPr>
          <p:nvPr>
            <p:ph type="ftr" sz="quarter" idx="11"/>
          </p:nvPr>
        </p:nvSpPr>
        <p:spPr/>
        <p:txBody>
          <a:bodyPr/>
          <a:lstStyle/>
          <a:p>
            <a:endParaRPr lang="el-GR" dirty="0"/>
          </a:p>
        </p:txBody>
      </p:sp>
      <p:sp>
        <p:nvSpPr>
          <p:cNvPr id="9" name="Slide Number Placeholder 8"/>
          <p:cNvSpPr>
            <a:spLocks noGrp="1"/>
          </p:cNvSpPr>
          <p:nvPr>
            <p:ph type="sldNum" sz="quarter" idx="12"/>
          </p:nvPr>
        </p:nvSpPr>
        <p:spPr/>
        <p:txBody>
          <a:bodyPr/>
          <a:lstStyle/>
          <a:p>
            <a:fld id="{668BA7F0-BF32-4A2D-A040-05FAF217DA0E}" type="slidenum">
              <a:rPr lang="el-GR" smtClean="0"/>
              <a:pPr/>
              <a:t>‹#›</a:t>
            </a:fld>
            <a:endParaRPr lang="el-GR" dirty="0"/>
          </a:p>
        </p:txBody>
      </p:sp>
    </p:spTree>
    <p:extLst>
      <p:ext uri="{BB962C8B-B14F-4D97-AF65-F5344CB8AC3E}">
        <p14:creationId xmlns:p14="http://schemas.microsoft.com/office/powerpoint/2010/main" xmlns="" val="18236443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Date Placeholder 2"/>
          <p:cNvSpPr>
            <a:spLocks noGrp="1"/>
          </p:cNvSpPr>
          <p:nvPr>
            <p:ph type="dt" sz="half" idx="10"/>
          </p:nvPr>
        </p:nvSpPr>
        <p:spPr/>
        <p:txBody>
          <a:bodyPr/>
          <a:lstStyle/>
          <a:p>
            <a:fld id="{49B23152-02E8-41CF-B688-A3F0C8090E90}" type="datetimeFigureOut">
              <a:rPr lang="el-GR" smtClean="0"/>
              <a:pPr/>
              <a:t>30/1/2017</a:t>
            </a:fld>
            <a:endParaRPr lang="el-GR" dirty="0"/>
          </a:p>
        </p:txBody>
      </p:sp>
      <p:sp>
        <p:nvSpPr>
          <p:cNvPr id="4" name="Footer Placeholder 3"/>
          <p:cNvSpPr>
            <a:spLocks noGrp="1"/>
          </p:cNvSpPr>
          <p:nvPr>
            <p:ph type="ftr" sz="quarter" idx="11"/>
          </p:nvPr>
        </p:nvSpPr>
        <p:spPr/>
        <p:txBody>
          <a:bodyPr/>
          <a:lstStyle/>
          <a:p>
            <a:endParaRPr lang="el-GR" dirty="0"/>
          </a:p>
        </p:txBody>
      </p:sp>
      <p:sp>
        <p:nvSpPr>
          <p:cNvPr id="5" name="Slide Number Placeholder 4"/>
          <p:cNvSpPr>
            <a:spLocks noGrp="1"/>
          </p:cNvSpPr>
          <p:nvPr>
            <p:ph type="sldNum" sz="quarter" idx="12"/>
          </p:nvPr>
        </p:nvSpPr>
        <p:spPr/>
        <p:txBody>
          <a:bodyPr/>
          <a:lstStyle/>
          <a:p>
            <a:fld id="{668BA7F0-BF32-4A2D-A040-05FAF217DA0E}" type="slidenum">
              <a:rPr lang="el-GR" smtClean="0"/>
              <a:pPr/>
              <a:t>‹#›</a:t>
            </a:fld>
            <a:endParaRPr lang="el-GR" dirty="0"/>
          </a:p>
        </p:txBody>
      </p:sp>
    </p:spTree>
    <p:extLst>
      <p:ext uri="{BB962C8B-B14F-4D97-AF65-F5344CB8AC3E}">
        <p14:creationId xmlns:p14="http://schemas.microsoft.com/office/powerpoint/2010/main" xmlns="" val="18564898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9B23152-02E8-41CF-B688-A3F0C8090E90}" type="datetimeFigureOut">
              <a:rPr lang="el-GR" smtClean="0"/>
              <a:pPr/>
              <a:t>30/1/2017</a:t>
            </a:fld>
            <a:endParaRPr lang="el-GR" dirty="0"/>
          </a:p>
        </p:txBody>
      </p:sp>
      <p:sp>
        <p:nvSpPr>
          <p:cNvPr id="3" name="Footer Placeholder 2"/>
          <p:cNvSpPr>
            <a:spLocks noGrp="1"/>
          </p:cNvSpPr>
          <p:nvPr>
            <p:ph type="ftr" sz="quarter" idx="11"/>
          </p:nvPr>
        </p:nvSpPr>
        <p:spPr/>
        <p:txBody>
          <a:bodyPr/>
          <a:lstStyle/>
          <a:p>
            <a:endParaRPr lang="el-GR" dirty="0"/>
          </a:p>
        </p:txBody>
      </p:sp>
      <p:sp>
        <p:nvSpPr>
          <p:cNvPr id="4" name="Slide Number Placeholder 3"/>
          <p:cNvSpPr>
            <a:spLocks noGrp="1"/>
          </p:cNvSpPr>
          <p:nvPr>
            <p:ph type="sldNum" sz="quarter" idx="12"/>
          </p:nvPr>
        </p:nvSpPr>
        <p:spPr/>
        <p:txBody>
          <a:bodyPr/>
          <a:lstStyle/>
          <a:p>
            <a:fld id="{668BA7F0-BF32-4A2D-A040-05FAF217DA0E}" type="slidenum">
              <a:rPr lang="el-GR" smtClean="0"/>
              <a:pPr/>
              <a:t>‹#›</a:t>
            </a:fld>
            <a:endParaRPr lang="el-GR" dirty="0"/>
          </a:p>
        </p:txBody>
      </p:sp>
    </p:spTree>
    <p:extLst>
      <p:ext uri="{BB962C8B-B14F-4D97-AF65-F5344CB8AC3E}">
        <p14:creationId xmlns:p14="http://schemas.microsoft.com/office/powerpoint/2010/main" xmlns="" val="25510602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l-G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9B23152-02E8-41CF-B688-A3F0C8090E90}" type="datetimeFigureOut">
              <a:rPr lang="el-GR" smtClean="0"/>
              <a:pPr/>
              <a:t>30/1/2017</a:t>
            </a:fld>
            <a:endParaRPr lang="el-GR" dirty="0"/>
          </a:p>
        </p:txBody>
      </p:sp>
      <p:sp>
        <p:nvSpPr>
          <p:cNvPr id="6" name="Footer Placeholder 5"/>
          <p:cNvSpPr>
            <a:spLocks noGrp="1"/>
          </p:cNvSpPr>
          <p:nvPr>
            <p:ph type="ftr" sz="quarter" idx="11"/>
          </p:nvPr>
        </p:nvSpPr>
        <p:spPr/>
        <p:txBody>
          <a:bodyPr/>
          <a:lstStyle/>
          <a:p>
            <a:endParaRPr lang="el-GR" dirty="0"/>
          </a:p>
        </p:txBody>
      </p:sp>
      <p:sp>
        <p:nvSpPr>
          <p:cNvPr id="7" name="Slide Number Placeholder 6"/>
          <p:cNvSpPr>
            <a:spLocks noGrp="1"/>
          </p:cNvSpPr>
          <p:nvPr>
            <p:ph type="sldNum" sz="quarter" idx="12"/>
          </p:nvPr>
        </p:nvSpPr>
        <p:spPr/>
        <p:txBody>
          <a:bodyPr/>
          <a:lstStyle/>
          <a:p>
            <a:fld id="{668BA7F0-BF32-4A2D-A040-05FAF217DA0E}" type="slidenum">
              <a:rPr lang="el-GR" smtClean="0"/>
              <a:pPr/>
              <a:t>‹#›</a:t>
            </a:fld>
            <a:endParaRPr lang="el-GR" dirty="0"/>
          </a:p>
        </p:txBody>
      </p:sp>
    </p:spTree>
    <p:extLst>
      <p:ext uri="{BB962C8B-B14F-4D97-AF65-F5344CB8AC3E}">
        <p14:creationId xmlns:p14="http://schemas.microsoft.com/office/powerpoint/2010/main" xmlns="" val="12373500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l-G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9B23152-02E8-41CF-B688-A3F0C8090E90}" type="datetimeFigureOut">
              <a:rPr lang="el-GR" smtClean="0"/>
              <a:pPr/>
              <a:t>30/1/2017</a:t>
            </a:fld>
            <a:endParaRPr lang="el-GR" dirty="0"/>
          </a:p>
        </p:txBody>
      </p:sp>
      <p:sp>
        <p:nvSpPr>
          <p:cNvPr id="6" name="Footer Placeholder 5"/>
          <p:cNvSpPr>
            <a:spLocks noGrp="1"/>
          </p:cNvSpPr>
          <p:nvPr>
            <p:ph type="ftr" sz="quarter" idx="11"/>
          </p:nvPr>
        </p:nvSpPr>
        <p:spPr/>
        <p:txBody>
          <a:bodyPr/>
          <a:lstStyle/>
          <a:p>
            <a:endParaRPr lang="el-GR" dirty="0"/>
          </a:p>
        </p:txBody>
      </p:sp>
      <p:sp>
        <p:nvSpPr>
          <p:cNvPr id="7" name="Slide Number Placeholder 6"/>
          <p:cNvSpPr>
            <a:spLocks noGrp="1"/>
          </p:cNvSpPr>
          <p:nvPr>
            <p:ph type="sldNum" sz="quarter" idx="12"/>
          </p:nvPr>
        </p:nvSpPr>
        <p:spPr/>
        <p:txBody>
          <a:bodyPr/>
          <a:lstStyle/>
          <a:p>
            <a:fld id="{668BA7F0-BF32-4A2D-A040-05FAF217DA0E}" type="slidenum">
              <a:rPr lang="el-GR" smtClean="0"/>
              <a:pPr/>
              <a:t>‹#›</a:t>
            </a:fld>
            <a:endParaRPr lang="el-GR" dirty="0"/>
          </a:p>
        </p:txBody>
      </p:sp>
    </p:spTree>
    <p:extLst>
      <p:ext uri="{BB962C8B-B14F-4D97-AF65-F5344CB8AC3E}">
        <p14:creationId xmlns:p14="http://schemas.microsoft.com/office/powerpoint/2010/main" xmlns="" val="11620642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l-G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B23152-02E8-41CF-B688-A3F0C8090E90}" type="datetimeFigureOut">
              <a:rPr lang="el-GR" smtClean="0"/>
              <a:pPr/>
              <a:t>30/1/2017</a:t>
            </a:fld>
            <a:endParaRPr lang="el-GR"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68BA7F0-BF32-4A2D-A040-05FAF217DA0E}" type="slidenum">
              <a:rPr lang="el-GR" smtClean="0"/>
              <a:pPr/>
              <a:t>‹#›</a:t>
            </a:fld>
            <a:endParaRPr lang="el-GR" dirty="0"/>
          </a:p>
        </p:txBody>
      </p:sp>
    </p:spTree>
    <p:extLst>
      <p:ext uri="{BB962C8B-B14F-4D97-AF65-F5344CB8AC3E}">
        <p14:creationId xmlns:p14="http://schemas.microsoft.com/office/powerpoint/2010/main" xmlns="" val="28412441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60"/>
          <p:cNvSpPr txBox="1"/>
          <p:nvPr/>
        </p:nvSpPr>
        <p:spPr>
          <a:xfrm>
            <a:off x="3587748" y="2154134"/>
            <a:ext cx="4881056" cy="1708160"/>
          </a:xfrm>
          <a:prstGeom prst="rect">
            <a:avLst/>
          </a:prstGeom>
          <a:noFill/>
        </p:spPr>
        <p:txBody>
          <a:bodyPr wrap="square" lIns="45720" tIns="22860" rIns="45720" bIns="22860" rtlCol="0">
            <a:spAutoFit/>
          </a:bodyPr>
          <a:lstStyle/>
          <a:p>
            <a:pPr algn="ctr"/>
            <a:r>
              <a:rPr lang="el-GR" sz="3600" b="1" dirty="0" smtClean="0">
                <a:solidFill>
                  <a:schemeClr val="bg2">
                    <a:lumMod val="25000"/>
                  </a:schemeClr>
                </a:solidFill>
                <a:ea typeface="Open Sans Extrabold" panose="020B0906030804020204" pitchFamily="34" charset="0"/>
                <a:cs typeface="Open Sans Extrabold" panose="020B0906030804020204" pitchFamily="34" charset="0"/>
              </a:rPr>
              <a:t>Θεματική Ενότητα 3</a:t>
            </a:r>
            <a:endParaRPr lang="en-US" sz="3600" b="1" dirty="0" smtClean="0">
              <a:solidFill>
                <a:schemeClr val="bg2">
                  <a:lumMod val="25000"/>
                </a:schemeClr>
              </a:solidFill>
              <a:ea typeface="Open Sans Extrabold" panose="020B0906030804020204" pitchFamily="34" charset="0"/>
              <a:cs typeface="Open Sans Extrabold" panose="020B0906030804020204" pitchFamily="34" charset="0"/>
            </a:endParaRPr>
          </a:p>
          <a:p>
            <a:pPr algn="ctr"/>
            <a:endParaRPr lang="el-GR" sz="3600" b="1" dirty="0" smtClean="0">
              <a:solidFill>
                <a:schemeClr val="bg2">
                  <a:lumMod val="25000"/>
                </a:schemeClr>
              </a:solidFill>
              <a:ea typeface="Open Sans Extrabold" panose="020B0906030804020204" pitchFamily="34" charset="0"/>
              <a:cs typeface="Open Sans Extrabold" panose="020B0906030804020204" pitchFamily="34" charset="0"/>
            </a:endParaRPr>
          </a:p>
          <a:p>
            <a:pPr algn="ctr"/>
            <a:r>
              <a:rPr lang="el-GR" sz="3600" b="1" dirty="0" smtClean="0">
                <a:solidFill>
                  <a:srgbClr val="0070C0"/>
                </a:solidFill>
                <a:ea typeface="Open Sans Extrabold" panose="020B0906030804020204" pitchFamily="34" charset="0"/>
                <a:cs typeface="Open Sans Extrabold" panose="020B0906030804020204" pitchFamily="34" charset="0"/>
              </a:rPr>
              <a:t>«Κατεργασία Ξύλου»</a:t>
            </a:r>
            <a:endParaRPr lang="tr-TR" sz="3600" b="1" dirty="0">
              <a:solidFill>
                <a:srgbClr val="0070C0"/>
              </a:solidFill>
              <a:ea typeface="Open Sans Extrabold" panose="020B0906030804020204" pitchFamily="34" charset="0"/>
              <a:cs typeface="Open Sans Extrabold" panose="020B0906030804020204" pitchFamily="34" charset="0"/>
            </a:endParaRPr>
          </a:p>
        </p:txBody>
      </p:sp>
      <p:sp>
        <p:nvSpPr>
          <p:cNvPr id="4" name="3 - Ορθογώνιο"/>
          <p:cNvSpPr/>
          <p:nvPr/>
        </p:nvSpPr>
        <p:spPr>
          <a:xfrm>
            <a:off x="1045030" y="1140031"/>
            <a:ext cx="10129652" cy="3740727"/>
          </a:xfrm>
          <a:prstGeom prst="rect">
            <a:avLst/>
          </a:prstGeom>
          <a:no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xmlns="" val="388455220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272955" y="1536174"/>
            <a:ext cx="11641541" cy="3785652"/>
          </a:xfrm>
          <a:prstGeom prst="rect">
            <a:avLst/>
          </a:prstGeom>
        </p:spPr>
        <p:txBody>
          <a:bodyPr wrap="square">
            <a:spAutoFit/>
          </a:bodyPr>
          <a:lstStyle/>
          <a:p>
            <a:pPr marL="342900" lvl="0" indent="-342900" algn="just">
              <a:buFont typeface="Arial" panose="020B0604020202020204" pitchFamily="34" charset="0"/>
              <a:buChar char="•"/>
            </a:pPr>
            <a:r>
              <a:rPr lang="el-GR" sz="2000" dirty="0">
                <a:solidFill>
                  <a:prstClr val="black"/>
                </a:solidFill>
              </a:rPr>
              <a:t>Χρησιμοποιούμε τον πεπιεσμένο αέρα με </a:t>
            </a:r>
            <a:r>
              <a:rPr lang="el-GR" sz="2000" dirty="0" smtClean="0">
                <a:solidFill>
                  <a:prstClr val="black"/>
                </a:solidFill>
              </a:rPr>
              <a:t>προσοχή και μόνο στα σημεία όπου δεν μπορούμε να χρησιμοποιήσουμε άλλο μέσο καθαρισμού. </a:t>
            </a:r>
            <a:r>
              <a:rPr lang="el-GR" sz="2000" dirty="0">
                <a:solidFill>
                  <a:prstClr val="black"/>
                </a:solidFill>
              </a:rPr>
              <a:t>Δε φυσάμε ποτέ επάνω στα μάτια μας</a:t>
            </a:r>
            <a:r>
              <a:rPr lang="el-GR" sz="2000" dirty="0" smtClean="0">
                <a:solidFill>
                  <a:prstClr val="black"/>
                </a:solidFill>
              </a:rPr>
              <a:t>.</a:t>
            </a:r>
            <a:endParaRPr lang="en-GB" sz="2000" dirty="0" smtClean="0">
              <a:solidFill>
                <a:prstClr val="black"/>
              </a:solidFill>
            </a:endParaRPr>
          </a:p>
          <a:p>
            <a:pPr marL="95250" lvl="0" indent="-95250" algn="just">
              <a:buFont typeface="Arial" pitchFamily="34" charset="0"/>
              <a:buChar char="•"/>
            </a:pPr>
            <a:endParaRPr lang="el-GR" sz="2000" dirty="0">
              <a:solidFill>
                <a:prstClr val="black"/>
              </a:solidFill>
            </a:endParaRPr>
          </a:p>
          <a:p>
            <a:pPr marL="342900" lvl="0" indent="-342900" algn="just">
              <a:buFont typeface="Arial" panose="020B0604020202020204" pitchFamily="34" charset="0"/>
              <a:buChar char="•"/>
            </a:pPr>
            <a:r>
              <a:rPr lang="el-GR" sz="2000" dirty="0" smtClean="0">
                <a:solidFill>
                  <a:prstClr val="black"/>
                </a:solidFill>
              </a:rPr>
              <a:t>Δεν </a:t>
            </a:r>
            <a:r>
              <a:rPr lang="el-GR" sz="2000" dirty="0">
                <a:solidFill>
                  <a:prstClr val="black"/>
                </a:solidFill>
              </a:rPr>
              <a:t>αφήνουμε εργαλεία (κατσαβίδια, κλειδιά, κλπ.) επάνω στα μηχανήματα, αλλά τα τοποθετούμε μετά τη χρήση τους στις εργαλειοθήκες</a:t>
            </a:r>
            <a:r>
              <a:rPr lang="el-GR" sz="2000" dirty="0" smtClean="0">
                <a:solidFill>
                  <a:prstClr val="black"/>
                </a:solidFill>
              </a:rPr>
              <a:t>.</a:t>
            </a:r>
            <a:endParaRPr lang="en-GB" sz="2000" dirty="0" smtClean="0">
              <a:solidFill>
                <a:prstClr val="black"/>
              </a:solidFill>
            </a:endParaRPr>
          </a:p>
          <a:p>
            <a:pPr marL="95250" lvl="0" indent="-95250" algn="just">
              <a:buFont typeface="Arial" pitchFamily="34" charset="0"/>
              <a:buChar char="•"/>
            </a:pPr>
            <a:endParaRPr lang="el-GR" sz="2000" dirty="0">
              <a:solidFill>
                <a:prstClr val="black"/>
              </a:solidFill>
            </a:endParaRPr>
          </a:p>
          <a:p>
            <a:pPr marL="342900" lvl="0" indent="-342900" algn="just">
              <a:buFont typeface="Arial" panose="020B0604020202020204" pitchFamily="34" charset="0"/>
              <a:buChar char="•"/>
            </a:pPr>
            <a:r>
              <a:rPr lang="el-GR" sz="2000" dirty="0" smtClean="0">
                <a:solidFill>
                  <a:prstClr val="black"/>
                </a:solidFill>
              </a:rPr>
              <a:t>Τα </a:t>
            </a:r>
            <a:r>
              <a:rPr lang="el-GR" sz="2000" dirty="0">
                <a:solidFill>
                  <a:prstClr val="black"/>
                </a:solidFill>
              </a:rPr>
              <a:t>κοπτικά μέσα που χρησιμοποιούμε θα πρέπει να είναι σε άριστη κατάσταση</a:t>
            </a:r>
            <a:r>
              <a:rPr lang="el-GR" sz="2000" dirty="0" smtClean="0">
                <a:solidFill>
                  <a:prstClr val="black"/>
                </a:solidFill>
              </a:rPr>
              <a:t>.</a:t>
            </a:r>
            <a:endParaRPr lang="en-GB" sz="2000" dirty="0" smtClean="0">
              <a:solidFill>
                <a:prstClr val="black"/>
              </a:solidFill>
            </a:endParaRPr>
          </a:p>
          <a:p>
            <a:pPr marL="95250" lvl="0" indent="-95250" algn="just">
              <a:buFont typeface="Arial" pitchFamily="34" charset="0"/>
              <a:buChar char="•"/>
            </a:pPr>
            <a:endParaRPr lang="el-GR" sz="2000" dirty="0">
              <a:solidFill>
                <a:prstClr val="black"/>
              </a:solidFill>
            </a:endParaRPr>
          </a:p>
          <a:p>
            <a:pPr marL="342900" lvl="0" indent="-342900" algn="just">
              <a:buFont typeface="Arial" panose="020B0604020202020204" pitchFamily="34" charset="0"/>
              <a:buChar char="•"/>
            </a:pPr>
            <a:r>
              <a:rPr lang="el-GR" sz="2000" dirty="0" smtClean="0">
                <a:solidFill>
                  <a:prstClr val="black"/>
                </a:solidFill>
              </a:rPr>
              <a:t>Διατηρούμε </a:t>
            </a:r>
            <a:r>
              <a:rPr lang="el-GR" sz="2000" dirty="0">
                <a:solidFill>
                  <a:prstClr val="black"/>
                </a:solidFill>
              </a:rPr>
              <a:t>βιβλία συντήρησης για κάθε μηχάνημα</a:t>
            </a:r>
            <a:r>
              <a:rPr lang="el-GR" sz="2000" dirty="0" smtClean="0">
                <a:solidFill>
                  <a:prstClr val="black"/>
                </a:solidFill>
              </a:rPr>
              <a:t>.</a:t>
            </a:r>
            <a:endParaRPr lang="en-GB" sz="2000" dirty="0" smtClean="0">
              <a:solidFill>
                <a:prstClr val="black"/>
              </a:solidFill>
            </a:endParaRPr>
          </a:p>
          <a:p>
            <a:pPr marL="95250" lvl="0" indent="-95250" algn="just">
              <a:buFont typeface="Arial" pitchFamily="34" charset="0"/>
              <a:buChar char="•"/>
            </a:pPr>
            <a:endParaRPr lang="el-GR" sz="2000" dirty="0">
              <a:solidFill>
                <a:prstClr val="black"/>
              </a:solidFill>
            </a:endParaRPr>
          </a:p>
          <a:p>
            <a:pPr marL="342900" lvl="0" indent="-342900" algn="just">
              <a:buFont typeface="Arial" panose="020B0604020202020204" pitchFamily="34" charset="0"/>
              <a:buChar char="•"/>
            </a:pPr>
            <a:r>
              <a:rPr lang="el-GR" sz="2000" dirty="0" smtClean="0">
                <a:solidFill>
                  <a:prstClr val="black"/>
                </a:solidFill>
              </a:rPr>
              <a:t>Κατά </a:t>
            </a:r>
            <a:r>
              <a:rPr lang="el-GR" sz="2000" dirty="0">
                <a:solidFill>
                  <a:prstClr val="black"/>
                </a:solidFill>
              </a:rPr>
              <a:t>το χειρισμό των μηχανημάτων είμαστε αφοσιωμένοι μόνο στην εργασία μας. Φωνές, πειράγματα, </a:t>
            </a:r>
            <a:r>
              <a:rPr lang="el-GR" sz="2000" dirty="0" smtClean="0">
                <a:solidFill>
                  <a:prstClr val="black"/>
                </a:solidFill>
              </a:rPr>
              <a:t>και αστεία, μας </a:t>
            </a:r>
            <a:r>
              <a:rPr lang="el-GR" sz="2000" dirty="0">
                <a:solidFill>
                  <a:prstClr val="black"/>
                </a:solidFill>
              </a:rPr>
              <a:t>αποσυντονίζουν και δεν επιτρέπονται.</a:t>
            </a:r>
          </a:p>
        </p:txBody>
      </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2094505" y="1080614"/>
            <a:ext cx="8242300" cy="11588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4" name="Ορθογώνιο 3"/>
          <p:cNvSpPr/>
          <p:nvPr/>
        </p:nvSpPr>
        <p:spPr>
          <a:xfrm>
            <a:off x="1487606" y="449196"/>
            <a:ext cx="9389659" cy="461665"/>
          </a:xfrm>
          <a:prstGeom prst="rect">
            <a:avLst/>
          </a:prstGeom>
        </p:spPr>
        <p:txBody>
          <a:bodyPr wrap="square">
            <a:spAutoFit/>
          </a:bodyPr>
          <a:lstStyle/>
          <a:p>
            <a:pPr lvl="0" algn="ctr"/>
            <a:r>
              <a:rPr lang="el-GR" sz="2400" b="1" dirty="0">
                <a:solidFill>
                  <a:srgbClr val="E7E6E6">
                    <a:lumMod val="25000"/>
                  </a:srgbClr>
                </a:solidFill>
                <a:ea typeface="Open Sans Extrabold" panose="020B0906030804020204" pitchFamily="34" charset="0"/>
                <a:cs typeface="Open Sans Extrabold" panose="020B0906030804020204" pitchFamily="34" charset="0"/>
              </a:rPr>
              <a:t>Κανόνες ασφαλείας κατά τη χρήση ξυλουργικών μηχανημάτων</a:t>
            </a:r>
          </a:p>
        </p:txBody>
      </p:sp>
    </p:spTree>
    <p:extLst>
      <p:ext uri="{BB962C8B-B14F-4D97-AF65-F5344CB8AC3E}">
        <p14:creationId xmlns:p14="http://schemas.microsoft.com/office/powerpoint/2010/main" xmlns="" val="46279805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65"/>
          <p:cNvCxnSpPr/>
          <p:nvPr/>
        </p:nvCxnSpPr>
        <p:spPr>
          <a:xfrm flipV="1">
            <a:off x="1828800" y="1119116"/>
            <a:ext cx="8229600" cy="27296"/>
          </a:xfrm>
          <a:prstGeom prst="line">
            <a:avLst/>
          </a:prstGeom>
          <a:ln w="82550">
            <a:solidFill>
              <a:srgbClr val="EA6045"/>
            </a:solidFill>
          </a:ln>
        </p:spPr>
        <p:style>
          <a:lnRef idx="1">
            <a:schemeClr val="accent1"/>
          </a:lnRef>
          <a:fillRef idx="0">
            <a:schemeClr val="accent1"/>
          </a:fillRef>
          <a:effectRef idx="0">
            <a:schemeClr val="accent1"/>
          </a:effectRef>
          <a:fontRef idx="minor">
            <a:schemeClr val="tx1"/>
          </a:fontRef>
        </p:style>
      </p:cxnSp>
      <p:sp>
        <p:nvSpPr>
          <p:cNvPr id="5" name="4 - Ορθογώνιο"/>
          <p:cNvSpPr/>
          <p:nvPr/>
        </p:nvSpPr>
        <p:spPr>
          <a:xfrm>
            <a:off x="168323" y="1423116"/>
            <a:ext cx="11459570" cy="5016758"/>
          </a:xfrm>
          <a:prstGeom prst="rect">
            <a:avLst/>
          </a:prstGeom>
        </p:spPr>
        <p:txBody>
          <a:bodyPr wrap="square">
            <a:spAutoFit/>
          </a:bodyPr>
          <a:lstStyle/>
          <a:p>
            <a:pPr algn="just"/>
            <a:r>
              <a:rPr lang="el-GR" sz="2000" b="1" dirty="0" smtClean="0"/>
              <a:t>Οι κυριότεροι κανόνες ασφαλείας κατά τη χρήση των ξυλουργικών μηχανημάτων, οι οποίοι θα πρέπει να τηρούνται από τους χειριστές, είναι οι ακόλουθοι:</a:t>
            </a:r>
          </a:p>
          <a:p>
            <a:pPr algn="just"/>
            <a:endParaRPr lang="el-GR" sz="2000" b="1" dirty="0" smtClean="0"/>
          </a:p>
          <a:p>
            <a:pPr marL="342900" indent="-342900" algn="just">
              <a:buFont typeface="Arial" panose="020B0604020202020204" pitchFamily="34" charset="0"/>
              <a:buChar char="•"/>
            </a:pPr>
            <a:r>
              <a:rPr lang="el-GR" sz="2000" dirty="0" smtClean="0"/>
              <a:t>Τα προστατευτικά μέσα κάθε μηχανήματος πρέπει να χρησιμοποιούνται απαραίτητα και σύμφωνα με τις οδηγίες του κατασκευαστή του μηχανήματος και να ρυθμίζονται σωστά στην αρχή και πριν από κάθε αλλαγή κατεργασίας.</a:t>
            </a:r>
          </a:p>
          <a:p>
            <a:pPr marL="342900" indent="-342900" algn="just">
              <a:buFont typeface="Arial" panose="020B0604020202020204" pitchFamily="34" charset="0"/>
              <a:buChar char="•"/>
            </a:pPr>
            <a:endParaRPr lang="el-GR" sz="2000" dirty="0" smtClean="0"/>
          </a:p>
          <a:p>
            <a:pPr marL="342900" indent="-342900" algn="just">
              <a:buFont typeface="Arial" panose="020B0604020202020204" pitchFamily="34" charset="0"/>
              <a:buChar char="•"/>
            </a:pPr>
            <a:r>
              <a:rPr lang="el-GR" sz="2000" dirty="0" smtClean="0"/>
              <a:t>Πριν θέσουμε σε λειτουργία ένα μηχάνημα, θα πρέπει να βεβαιωθούμε ότι όλα τα μέρη του είναι σωστά ρυθμισμένα και δε </a:t>
            </a:r>
            <a:r>
              <a:rPr lang="en-GB" sz="2000" dirty="0" smtClean="0"/>
              <a:t>“</a:t>
            </a:r>
            <a:r>
              <a:rPr lang="el-GR" sz="2000" i="1" dirty="0" smtClean="0"/>
              <a:t>βρίσκουν</a:t>
            </a:r>
            <a:r>
              <a:rPr lang="en-GB" sz="2000" dirty="0" smtClean="0"/>
              <a:t>”</a:t>
            </a:r>
            <a:r>
              <a:rPr lang="el-GR" sz="2000" dirty="0" smtClean="0"/>
              <a:t> κάπου. Π.χ. στη σβούρα ελέγχουμε πριν θέσουμε σε λειτουργία το μηχάνημα, εάν το κοπτικό περιστρέφεται ελεύθερα.</a:t>
            </a:r>
          </a:p>
          <a:p>
            <a:pPr marL="342900" indent="-342900" algn="just">
              <a:buFont typeface="Arial" panose="020B0604020202020204" pitchFamily="34" charset="0"/>
              <a:buChar char="•"/>
            </a:pPr>
            <a:endParaRPr lang="el-GR" sz="2000" dirty="0" smtClean="0"/>
          </a:p>
          <a:p>
            <a:pPr marL="342900" indent="-342900" algn="just">
              <a:buFont typeface="Arial" panose="020B0604020202020204" pitchFamily="34" charset="0"/>
              <a:buChar char="•"/>
            </a:pPr>
            <a:r>
              <a:rPr lang="el-GR" sz="2000" dirty="0" smtClean="0"/>
              <a:t>Σε δύσκολες κατεργασίες, κατά τις οποίες τα χέρια του χειριστή φτάνουν κοντά στα μέσα κατεργασίας, θα πρέπει να τοποθετείται ειδικό μηχάνημα αυτόματης προώθησης των ξυλοτεμαχίων (π.χ. προωθητήρας στη σβούρα). Εάν αυτό δεν είναι εφικτό, ο χειριστής θα πρέπει να παρατηρεί συνεχώς το σημείο επαφής του κοπτικού με το ξύλο, αποφεύγοντας να τοποθετήσει τα χέρια του σε επικίνδυνα σημεία.</a:t>
            </a:r>
          </a:p>
        </p:txBody>
      </p:sp>
      <p:sp>
        <p:nvSpPr>
          <p:cNvPr id="7" name="TextBox 60"/>
          <p:cNvSpPr txBox="1"/>
          <p:nvPr/>
        </p:nvSpPr>
        <p:spPr>
          <a:xfrm>
            <a:off x="1759390" y="590118"/>
            <a:ext cx="8449135" cy="415498"/>
          </a:xfrm>
          <a:prstGeom prst="rect">
            <a:avLst/>
          </a:prstGeom>
          <a:noFill/>
        </p:spPr>
        <p:txBody>
          <a:bodyPr wrap="square" lIns="45720" tIns="22860" rIns="45720" bIns="22860" rtlCol="0">
            <a:spAutoFit/>
          </a:bodyPr>
          <a:lstStyle/>
          <a:p>
            <a:pPr algn="ctr"/>
            <a:r>
              <a:rPr lang="el-GR" sz="2400" b="1" dirty="0" smtClean="0">
                <a:solidFill>
                  <a:schemeClr val="bg2">
                    <a:lumMod val="25000"/>
                  </a:schemeClr>
                </a:solidFill>
                <a:ea typeface="Open Sans Extrabold" panose="020B0906030804020204" pitchFamily="34" charset="0"/>
                <a:cs typeface="Open Sans Extrabold" panose="020B0906030804020204" pitchFamily="34" charset="0"/>
              </a:rPr>
              <a:t>Κανόνες ασφαλείας κατά τη χρήση ξυλουργικών μηχανημάτων</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9" name="Straight Connector 65"/>
          <p:cNvCxnSpPr/>
          <p:nvPr/>
        </p:nvCxnSpPr>
        <p:spPr>
          <a:xfrm>
            <a:off x="3206338" y="1128156"/>
            <a:ext cx="5296394" cy="11875"/>
          </a:xfrm>
          <a:prstGeom prst="line">
            <a:avLst/>
          </a:prstGeom>
          <a:ln w="82550">
            <a:solidFill>
              <a:srgbClr val="EA6045"/>
            </a:solidFill>
          </a:ln>
        </p:spPr>
        <p:style>
          <a:lnRef idx="1">
            <a:schemeClr val="accent1"/>
          </a:lnRef>
          <a:fillRef idx="0">
            <a:schemeClr val="accent1"/>
          </a:fillRef>
          <a:effectRef idx="0">
            <a:schemeClr val="accent1"/>
          </a:effectRef>
          <a:fontRef idx="minor">
            <a:schemeClr val="tx1"/>
          </a:fontRef>
        </p:style>
      </p:cxnSp>
      <p:sp>
        <p:nvSpPr>
          <p:cNvPr id="20" name="TextBox 60"/>
          <p:cNvSpPr txBox="1"/>
          <p:nvPr/>
        </p:nvSpPr>
        <p:spPr>
          <a:xfrm>
            <a:off x="1759390" y="590118"/>
            <a:ext cx="8449135" cy="415498"/>
          </a:xfrm>
          <a:prstGeom prst="rect">
            <a:avLst/>
          </a:prstGeom>
          <a:noFill/>
        </p:spPr>
        <p:txBody>
          <a:bodyPr wrap="square" lIns="45720" tIns="22860" rIns="45720" bIns="22860" rtlCol="0">
            <a:spAutoFit/>
          </a:bodyPr>
          <a:lstStyle/>
          <a:p>
            <a:pPr algn="ctr"/>
            <a:r>
              <a:rPr lang="el-GR" sz="2400" b="1" dirty="0" smtClean="0">
                <a:solidFill>
                  <a:schemeClr val="bg2">
                    <a:lumMod val="25000"/>
                  </a:schemeClr>
                </a:solidFill>
                <a:ea typeface="Open Sans Extrabold" panose="020B0906030804020204" pitchFamily="34" charset="0"/>
                <a:cs typeface="Open Sans Extrabold" panose="020B0906030804020204" pitchFamily="34" charset="0"/>
              </a:rPr>
              <a:t>Κανόνες ασφαλείας κατά τη χρήση ξυλουργικών μηχανημάτων</a:t>
            </a:r>
          </a:p>
        </p:txBody>
      </p:sp>
      <p:cxnSp>
        <p:nvCxnSpPr>
          <p:cNvPr id="21" name="Straight Connector 65"/>
          <p:cNvCxnSpPr/>
          <p:nvPr/>
        </p:nvCxnSpPr>
        <p:spPr>
          <a:xfrm flipV="1">
            <a:off x="1828800" y="1119116"/>
            <a:ext cx="8229600" cy="27296"/>
          </a:xfrm>
          <a:prstGeom prst="line">
            <a:avLst/>
          </a:prstGeom>
          <a:ln w="82550">
            <a:solidFill>
              <a:srgbClr val="EA6045"/>
            </a:solidFill>
          </a:ln>
        </p:spPr>
        <p:style>
          <a:lnRef idx="1">
            <a:schemeClr val="accent1"/>
          </a:lnRef>
          <a:fillRef idx="0">
            <a:schemeClr val="accent1"/>
          </a:fillRef>
          <a:effectRef idx="0">
            <a:schemeClr val="accent1"/>
          </a:effectRef>
          <a:fontRef idx="minor">
            <a:schemeClr val="tx1"/>
          </a:fontRef>
        </p:style>
      </p:cxnSp>
      <p:sp>
        <p:nvSpPr>
          <p:cNvPr id="59393" name="Rectangle 1"/>
          <p:cNvSpPr>
            <a:spLocks noChangeArrowheads="1"/>
          </p:cNvSpPr>
          <p:nvPr/>
        </p:nvSpPr>
        <p:spPr bwMode="auto">
          <a:xfrm>
            <a:off x="436141" y="1706774"/>
            <a:ext cx="11095631" cy="378565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indent="-342900" algn="just" fontAlgn="base">
              <a:spcBef>
                <a:spcPct val="0"/>
              </a:spcBef>
              <a:spcAft>
                <a:spcPct val="0"/>
              </a:spcAft>
              <a:buFont typeface="Arial" panose="020B0604020202020204" pitchFamily="34" charset="0"/>
              <a:buChar char="•"/>
            </a:pPr>
            <a:r>
              <a:rPr lang="el-GR" sz="2000" dirty="0"/>
              <a:t>Οι εργαζόμενοι στα ξυλουργεία θα πρέπει να είναι κατάλληλα ντυμένοι. Τα μακριά μαλλιά, οι γραβάτες, τα βραχιόλια, τα κολιέ, τα μακριά, χαλαρά και σκισμένα μανίκια της φόρμας εργασίας είναι επικίνδυνα και μπορεί να αρπαχθούν από κάποιο περιστρεφόμενο στοιχείο του </a:t>
            </a:r>
            <a:r>
              <a:rPr lang="el-GR" sz="2000" dirty="0" smtClean="0"/>
              <a:t>μηχανήματος.</a:t>
            </a:r>
          </a:p>
          <a:p>
            <a:pPr marL="114300" algn="just" fontAlgn="base">
              <a:spcBef>
                <a:spcPct val="0"/>
              </a:spcBef>
              <a:spcAft>
                <a:spcPct val="0"/>
              </a:spcAft>
            </a:pPr>
            <a:endParaRPr lang="el-GR" sz="2000" dirty="0" smtClean="0"/>
          </a:p>
          <a:p>
            <a:pPr marL="457200" indent="-342900" algn="just" fontAlgn="base">
              <a:spcBef>
                <a:spcPct val="0"/>
              </a:spcBef>
              <a:spcAft>
                <a:spcPct val="0"/>
              </a:spcAft>
              <a:buFont typeface="Arial" panose="020B0604020202020204" pitchFamily="34" charset="0"/>
              <a:buChar char="•"/>
            </a:pPr>
            <a:r>
              <a:rPr kumimoji="0" lang="el-GR" sz="2000" i="0" u="none" strike="noStrike" cap="none" normalizeH="0" baseline="0" dirty="0" smtClean="0">
                <a:ln>
                  <a:noFill/>
                </a:ln>
                <a:solidFill>
                  <a:schemeClr val="tx1"/>
                </a:solidFill>
                <a:effectLst/>
                <a:ea typeface="Times New Roman" pitchFamily="18" charset="0"/>
                <a:cs typeface="Arial" pitchFamily="34" charset="0"/>
              </a:rPr>
              <a:t>Χρησιμοποιούμε</a:t>
            </a:r>
            <a:r>
              <a:rPr kumimoji="0" lang="el-GR" sz="2000" i="0" u="none" strike="noStrike" cap="none" normalizeH="0" dirty="0" smtClean="0">
                <a:ln>
                  <a:noFill/>
                </a:ln>
                <a:solidFill>
                  <a:schemeClr val="tx1"/>
                </a:solidFill>
                <a:effectLst/>
                <a:ea typeface="Times New Roman" pitchFamily="18" charset="0"/>
                <a:cs typeface="Arial" pitchFamily="34" charset="0"/>
              </a:rPr>
              <a:t> μόνο πιστοποιημένα κοπτικά. Κάθε κοπτικό θα πρέπει να αναγράφει υποχρεωτικά διάφορα τεχνικά χαρακτηριστικά (π.χ. μέγιστη ταχύτητα περιστροφής, υλικό κατασκευής, μάρκα, </a:t>
            </a:r>
            <a:r>
              <a:rPr kumimoji="0" lang="el-GR" sz="2000" i="0" u="none" strike="noStrike" cap="none" normalizeH="0" dirty="0" smtClean="0">
                <a:ln>
                  <a:noFill/>
                </a:ln>
                <a:solidFill>
                  <a:schemeClr val="tx1"/>
                </a:solidFill>
                <a:effectLst/>
                <a:ea typeface="Times New Roman" pitchFamily="18" charset="0"/>
                <a:cs typeface="Arial" pitchFamily="34" charset="0"/>
              </a:rPr>
              <a:t>κλπ.).</a:t>
            </a:r>
            <a:endParaRPr kumimoji="0" lang="el-GR" sz="2000" i="0" u="none" strike="noStrike" cap="none" normalizeH="0" dirty="0" smtClean="0">
              <a:ln>
                <a:noFill/>
              </a:ln>
              <a:solidFill>
                <a:schemeClr val="tx1"/>
              </a:solidFill>
              <a:effectLst/>
              <a:ea typeface="Times New Roman" pitchFamily="18" charset="0"/>
              <a:cs typeface="Arial" pitchFamily="34" charset="0"/>
            </a:endParaRPr>
          </a:p>
          <a:p>
            <a:pPr marL="114300" algn="just" fontAlgn="base">
              <a:spcBef>
                <a:spcPct val="0"/>
              </a:spcBef>
              <a:spcAft>
                <a:spcPct val="0"/>
              </a:spcAft>
            </a:pPr>
            <a:endParaRPr kumimoji="0" lang="el-GR" sz="2000" i="0" u="none" strike="noStrike" cap="none" normalizeH="0" dirty="0" smtClean="0">
              <a:ln>
                <a:noFill/>
              </a:ln>
              <a:solidFill>
                <a:schemeClr val="tx1"/>
              </a:solidFill>
              <a:effectLst/>
              <a:ea typeface="Times New Roman" pitchFamily="18" charset="0"/>
              <a:cs typeface="Arial" pitchFamily="34" charset="0"/>
            </a:endParaRPr>
          </a:p>
          <a:p>
            <a:pPr marL="457200" indent="-342900" algn="just" fontAlgn="base">
              <a:spcBef>
                <a:spcPct val="0"/>
              </a:spcBef>
              <a:spcAft>
                <a:spcPct val="0"/>
              </a:spcAft>
              <a:buFont typeface="Arial" panose="020B0604020202020204" pitchFamily="34" charset="0"/>
              <a:buChar char="•"/>
            </a:pPr>
            <a:r>
              <a:rPr lang="el-GR" sz="2000" dirty="0" smtClean="0">
                <a:ea typeface="Times New Roman" pitchFamily="18" charset="0"/>
                <a:cs typeface="Arial" pitchFamily="34" charset="0"/>
              </a:rPr>
              <a:t>Κ</a:t>
            </a:r>
            <a:r>
              <a:rPr kumimoji="0" lang="el-GR" sz="2000" i="0" u="none" strike="noStrike" cap="none" normalizeH="0" baseline="0" dirty="0" smtClean="0">
                <a:ln>
                  <a:noFill/>
                </a:ln>
                <a:solidFill>
                  <a:schemeClr val="tx1"/>
                </a:solidFill>
                <a:effectLst/>
                <a:ea typeface="Times New Roman" pitchFamily="18" charset="0"/>
                <a:cs typeface="Arial" pitchFamily="34" charset="0"/>
              </a:rPr>
              <a:t>ατά το χειρισμό των μηχανημάτων κατεργασίας ξύλου θα πρέπει να γνωρίζουμε ότι κάθε μηχάνημα φέρει τη δική του επικίνδυνη περιοχή. Στην περιοχή αυτή δε θα πρέπει να βρίσκεται ο χειριστής ή οποιοσδήποτε άλλος, διότι υπάρχει αυξημένος κίνδυνος εκσφενδονισμού υπολειμμάτων κατεργασίας ξύλου. </a:t>
            </a:r>
            <a:endParaRPr kumimoji="0" lang="el-GR" sz="3200" i="0" u="none" strike="noStrike" cap="none" normalizeH="0" baseline="0" dirty="0" smtClean="0">
              <a:ln>
                <a:noFill/>
              </a:ln>
              <a:solidFill>
                <a:schemeClr val="tx1"/>
              </a:solidFill>
              <a:effectLst/>
              <a:cs typeface="Arial" pitchFamily="34" charset="0"/>
            </a:endParaRP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0114" name="Group 2"/>
          <p:cNvGrpSpPr>
            <a:grpSpLocks noChangeAspect="1"/>
          </p:cNvGrpSpPr>
          <p:nvPr/>
        </p:nvGrpSpPr>
        <p:grpSpPr bwMode="auto">
          <a:xfrm>
            <a:off x="488681" y="1609939"/>
            <a:ext cx="5634782" cy="3604715"/>
            <a:chOff x="2340" y="1800"/>
            <a:chExt cx="5940" cy="3960"/>
          </a:xfrm>
        </p:grpSpPr>
        <p:grpSp>
          <p:nvGrpSpPr>
            <p:cNvPr id="90115" name="Group 3"/>
            <p:cNvGrpSpPr>
              <a:grpSpLocks noChangeAspect="1"/>
            </p:cNvGrpSpPr>
            <p:nvPr/>
          </p:nvGrpSpPr>
          <p:grpSpPr bwMode="auto">
            <a:xfrm>
              <a:off x="2880" y="2160"/>
              <a:ext cx="5040" cy="2520"/>
              <a:chOff x="2880" y="2160"/>
              <a:chExt cx="5040" cy="2520"/>
            </a:xfrm>
          </p:grpSpPr>
          <p:sp>
            <p:nvSpPr>
              <p:cNvPr id="90116" name="Line 4"/>
              <p:cNvSpPr>
                <a:spLocks noChangeAspect="1" noChangeShapeType="1"/>
              </p:cNvSpPr>
              <p:nvPr/>
            </p:nvSpPr>
            <p:spPr bwMode="auto">
              <a:xfrm>
                <a:off x="3240" y="2160"/>
                <a:ext cx="3420"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l-GR" dirty="0"/>
              </a:p>
            </p:txBody>
          </p:sp>
          <p:sp>
            <p:nvSpPr>
              <p:cNvPr id="90117" name="Line 5"/>
              <p:cNvSpPr>
                <a:spLocks noChangeAspect="1" noChangeShapeType="1"/>
              </p:cNvSpPr>
              <p:nvPr/>
            </p:nvSpPr>
            <p:spPr bwMode="auto">
              <a:xfrm>
                <a:off x="3240" y="4320"/>
                <a:ext cx="3420"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l-GR" dirty="0"/>
              </a:p>
            </p:txBody>
          </p:sp>
          <p:sp>
            <p:nvSpPr>
              <p:cNvPr id="90118" name="Line 6"/>
              <p:cNvSpPr>
                <a:spLocks noChangeAspect="1" noChangeShapeType="1"/>
              </p:cNvSpPr>
              <p:nvPr/>
            </p:nvSpPr>
            <p:spPr bwMode="auto">
              <a:xfrm>
                <a:off x="6660" y="2160"/>
                <a:ext cx="0" cy="216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l-GR" dirty="0"/>
              </a:p>
            </p:txBody>
          </p:sp>
          <p:sp>
            <p:nvSpPr>
              <p:cNvPr id="90119" name="Line 7"/>
              <p:cNvSpPr>
                <a:spLocks noChangeAspect="1" noChangeShapeType="1"/>
              </p:cNvSpPr>
              <p:nvPr/>
            </p:nvSpPr>
            <p:spPr bwMode="auto">
              <a:xfrm>
                <a:off x="3060" y="2340"/>
                <a:ext cx="0" cy="180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l-GR" dirty="0"/>
              </a:p>
            </p:txBody>
          </p:sp>
          <p:sp>
            <p:nvSpPr>
              <p:cNvPr id="90120" name="Line 8"/>
              <p:cNvSpPr>
                <a:spLocks noChangeAspect="1" noChangeShapeType="1"/>
              </p:cNvSpPr>
              <p:nvPr/>
            </p:nvSpPr>
            <p:spPr bwMode="auto">
              <a:xfrm flipH="1">
                <a:off x="3060" y="2160"/>
                <a:ext cx="180" cy="18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l-GR" dirty="0"/>
              </a:p>
            </p:txBody>
          </p:sp>
          <p:sp>
            <p:nvSpPr>
              <p:cNvPr id="90121" name="Line 9"/>
              <p:cNvSpPr>
                <a:spLocks noChangeAspect="1" noChangeShapeType="1"/>
              </p:cNvSpPr>
              <p:nvPr/>
            </p:nvSpPr>
            <p:spPr bwMode="auto">
              <a:xfrm flipH="1" flipV="1">
                <a:off x="3060" y="4140"/>
                <a:ext cx="180" cy="18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l-GR" dirty="0"/>
              </a:p>
            </p:txBody>
          </p:sp>
          <p:sp>
            <p:nvSpPr>
              <p:cNvPr id="90122" name="Rectangle 10"/>
              <p:cNvSpPr>
                <a:spLocks noChangeAspect="1" noChangeArrowheads="1"/>
              </p:cNvSpPr>
              <p:nvPr/>
            </p:nvSpPr>
            <p:spPr bwMode="auto">
              <a:xfrm>
                <a:off x="2880" y="2880"/>
                <a:ext cx="2700" cy="72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l-GR" dirty="0"/>
              </a:p>
            </p:txBody>
          </p:sp>
          <p:sp>
            <p:nvSpPr>
              <p:cNvPr id="90123" name="Line 11"/>
              <p:cNvSpPr>
                <a:spLocks noChangeAspect="1" noChangeShapeType="1"/>
              </p:cNvSpPr>
              <p:nvPr/>
            </p:nvSpPr>
            <p:spPr bwMode="auto">
              <a:xfrm flipV="1">
                <a:off x="4140" y="2700"/>
                <a:ext cx="0" cy="18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l-GR" dirty="0"/>
              </a:p>
            </p:txBody>
          </p:sp>
          <p:sp>
            <p:nvSpPr>
              <p:cNvPr id="90124" name="Line 12"/>
              <p:cNvSpPr>
                <a:spLocks noChangeAspect="1" noChangeShapeType="1"/>
              </p:cNvSpPr>
              <p:nvPr/>
            </p:nvSpPr>
            <p:spPr bwMode="auto">
              <a:xfrm flipV="1">
                <a:off x="4680" y="2700"/>
                <a:ext cx="0" cy="18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l-GR" dirty="0"/>
              </a:p>
            </p:txBody>
          </p:sp>
          <p:sp>
            <p:nvSpPr>
              <p:cNvPr id="90125" name="Line 13"/>
              <p:cNvSpPr>
                <a:spLocks noChangeAspect="1" noChangeShapeType="1"/>
              </p:cNvSpPr>
              <p:nvPr/>
            </p:nvSpPr>
            <p:spPr bwMode="auto">
              <a:xfrm>
                <a:off x="4140" y="2700"/>
                <a:ext cx="540"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l-GR" dirty="0"/>
              </a:p>
            </p:txBody>
          </p:sp>
          <p:sp>
            <p:nvSpPr>
              <p:cNvPr id="90126" name="Line 14"/>
              <p:cNvSpPr>
                <a:spLocks noChangeAspect="1" noChangeShapeType="1"/>
              </p:cNvSpPr>
              <p:nvPr/>
            </p:nvSpPr>
            <p:spPr bwMode="auto">
              <a:xfrm flipV="1">
                <a:off x="4140" y="3600"/>
                <a:ext cx="0" cy="18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l-GR" dirty="0"/>
              </a:p>
            </p:txBody>
          </p:sp>
          <p:sp>
            <p:nvSpPr>
              <p:cNvPr id="90127" name="Line 15"/>
              <p:cNvSpPr>
                <a:spLocks noChangeAspect="1" noChangeShapeType="1"/>
              </p:cNvSpPr>
              <p:nvPr/>
            </p:nvSpPr>
            <p:spPr bwMode="auto">
              <a:xfrm>
                <a:off x="4140" y="3780"/>
                <a:ext cx="540"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l-GR" dirty="0"/>
              </a:p>
            </p:txBody>
          </p:sp>
          <p:sp>
            <p:nvSpPr>
              <p:cNvPr id="90128" name="Line 16"/>
              <p:cNvSpPr>
                <a:spLocks noChangeAspect="1" noChangeShapeType="1"/>
              </p:cNvSpPr>
              <p:nvPr/>
            </p:nvSpPr>
            <p:spPr bwMode="auto">
              <a:xfrm flipV="1">
                <a:off x="4680" y="3600"/>
                <a:ext cx="0" cy="18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l-GR" dirty="0"/>
              </a:p>
            </p:txBody>
          </p:sp>
          <p:sp>
            <p:nvSpPr>
              <p:cNvPr id="90129" name="Oval 17"/>
              <p:cNvSpPr>
                <a:spLocks noChangeAspect="1" noChangeArrowheads="1"/>
              </p:cNvSpPr>
              <p:nvPr/>
            </p:nvSpPr>
            <p:spPr bwMode="auto">
              <a:xfrm>
                <a:off x="5220" y="3780"/>
                <a:ext cx="900" cy="900"/>
              </a:xfrm>
              <a:prstGeom prst="ellipse">
                <a:avLst/>
              </a:prstGeom>
              <a:solidFill>
                <a:srgbClr val="FFFFFF"/>
              </a:solidFill>
              <a:ln w="19050">
                <a:solidFill>
                  <a:srgbClr val="000000"/>
                </a:solidFill>
                <a:round/>
                <a:headEnd/>
                <a:tailEnd/>
              </a:ln>
            </p:spPr>
            <p:txBody>
              <a:bodyPr vert="horz" wrap="square" lIns="91440" tIns="45720" rIns="91440" bIns="45720" numCol="1" anchor="t" anchorCtr="0" compatLnSpc="1">
                <a:prstTxWarp prst="textNoShape">
                  <a:avLst/>
                </a:prstTxWarp>
              </a:bodyPr>
              <a:lstStyle/>
              <a:p>
                <a:endParaRPr lang="el-GR" dirty="0"/>
              </a:p>
            </p:txBody>
          </p:sp>
          <p:sp>
            <p:nvSpPr>
              <p:cNvPr id="90130" name="Freeform 18"/>
              <p:cNvSpPr>
                <a:spLocks noChangeAspect="1"/>
              </p:cNvSpPr>
              <p:nvPr/>
            </p:nvSpPr>
            <p:spPr bwMode="auto">
              <a:xfrm>
                <a:off x="5580" y="2517"/>
                <a:ext cx="2340" cy="1440"/>
              </a:xfrm>
              <a:custGeom>
                <a:avLst/>
                <a:gdLst/>
                <a:ahLst/>
                <a:cxnLst>
                  <a:cxn ang="0">
                    <a:pos x="0" y="360"/>
                  </a:cxn>
                  <a:cxn ang="0">
                    <a:pos x="2340" y="0"/>
                  </a:cxn>
                  <a:cxn ang="0">
                    <a:pos x="2340" y="1440"/>
                  </a:cxn>
                  <a:cxn ang="0">
                    <a:pos x="0" y="1080"/>
                  </a:cxn>
                  <a:cxn ang="0">
                    <a:pos x="0" y="360"/>
                  </a:cxn>
                </a:cxnLst>
                <a:rect l="0" t="0" r="r" b="b"/>
                <a:pathLst>
                  <a:path w="2340" h="1440">
                    <a:moveTo>
                      <a:pt x="0" y="360"/>
                    </a:moveTo>
                    <a:lnTo>
                      <a:pt x="2340" y="0"/>
                    </a:lnTo>
                    <a:lnTo>
                      <a:pt x="2340" y="1440"/>
                    </a:lnTo>
                    <a:lnTo>
                      <a:pt x="0" y="1080"/>
                    </a:lnTo>
                    <a:lnTo>
                      <a:pt x="0" y="360"/>
                    </a:lnTo>
                    <a:close/>
                  </a:path>
                </a:pathLst>
              </a:custGeom>
              <a:solidFill>
                <a:srgbClr val="EAEAEA"/>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l-GR" dirty="0"/>
              </a:p>
            </p:txBody>
          </p:sp>
        </p:grpSp>
        <p:grpSp>
          <p:nvGrpSpPr>
            <p:cNvPr id="90131" name="Group 19"/>
            <p:cNvGrpSpPr>
              <a:grpSpLocks noChangeAspect="1"/>
            </p:cNvGrpSpPr>
            <p:nvPr/>
          </p:nvGrpSpPr>
          <p:grpSpPr bwMode="auto">
            <a:xfrm>
              <a:off x="2880" y="4680"/>
              <a:ext cx="4323" cy="540"/>
              <a:chOff x="2877" y="4860"/>
              <a:chExt cx="4323" cy="540"/>
            </a:xfrm>
          </p:grpSpPr>
          <p:sp>
            <p:nvSpPr>
              <p:cNvPr id="90132" name="Rectangle 20"/>
              <p:cNvSpPr>
                <a:spLocks noChangeAspect="1" noChangeArrowheads="1"/>
              </p:cNvSpPr>
              <p:nvPr/>
            </p:nvSpPr>
            <p:spPr bwMode="auto">
              <a:xfrm>
                <a:off x="2877" y="4860"/>
                <a:ext cx="900" cy="360"/>
              </a:xfrm>
              <a:prstGeom prst="rect">
                <a:avLst/>
              </a:prstGeom>
              <a:solidFill>
                <a:srgbClr val="EAEAEA"/>
              </a:solidFill>
              <a:ln w="9525">
                <a:solidFill>
                  <a:srgbClr val="333333"/>
                </a:solidFill>
                <a:miter lim="800000"/>
                <a:headEnd/>
                <a:tailEnd/>
              </a:ln>
            </p:spPr>
            <p:txBody>
              <a:bodyPr vert="horz" wrap="square" lIns="91440" tIns="45720" rIns="91440" bIns="45720" numCol="1" anchor="t" anchorCtr="0" compatLnSpc="1">
                <a:prstTxWarp prst="textNoShape">
                  <a:avLst/>
                </a:prstTxWarp>
              </a:bodyPr>
              <a:lstStyle/>
              <a:p>
                <a:endParaRPr lang="el-GR" dirty="0"/>
              </a:p>
            </p:txBody>
          </p:sp>
          <p:sp>
            <p:nvSpPr>
              <p:cNvPr id="90133" name="Text Box 21"/>
              <p:cNvSpPr txBox="1">
                <a:spLocks noChangeAspect="1" noChangeArrowheads="1"/>
              </p:cNvSpPr>
              <p:nvPr/>
            </p:nvSpPr>
            <p:spPr bwMode="auto">
              <a:xfrm>
                <a:off x="4140" y="4860"/>
                <a:ext cx="3060" cy="54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1600" b="0" i="1" u="none" strike="noStrike" cap="none" normalizeH="0" baseline="0" dirty="0" smtClean="0">
                    <a:ln>
                      <a:noFill/>
                    </a:ln>
                    <a:solidFill>
                      <a:schemeClr val="tx1"/>
                    </a:solidFill>
                    <a:effectLst/>
                    <a:cs typeface="Arial" pitchFamily="34" charset="0"/>
                  </a:rPr>
                  <a:t>Επικίνδυνη περιοχή</a:t>
                </a:r>
                <a:endParaRPr kumimoji="0" lang="el-GR" sz="4000" b="0" i="0" u="none" strike="noStrike" cap="none" normalizeH="0" baseline="0" dirty="0" smtClean="0">
                  <a:ln>
                    <a:noFill/>
                  </a:ln>
                  <a:solidFill>
                    <a:schemeClr val="tx1"/>
                  </a:solidFill>
                  <a:effectLst/>
                  <a:cs typeface="Arial" pitchFamily="34" charset="0"/>
                </a:endParaRPr>
              </a:p>
            </p:txBody>
          </p:sp>
        </p:grpSp>
        <p:grpSp>
          <p:nvGrpSpPr>
            <p:cNvPr id="90134" name="Group 22"/>
            <p:cNvGrpSpPr>
              <a:grpSpLocks noChangeAspect="1"/>
            </p:cNvGrpSpPr>
            <p:nvPr/>
          </p:nvGrpSpPr>
          <p:grpSpPr bwMode="auto">
            <a:xfrm>
              <a:off x="3240" y="5220"/>
              <a:ext cx="3780" cy="540"/>
              <a:chOff x="3240" y="5400"/>
              <a:chExt cx="3780" cy="540"/>
            </a:xfrm>
          </p:grpSpPr>
          <p:sp>
            <p:nvSpPr>
              <p:cNvPr id="90135" name="Oval 23"/>
              <p:cNvSpPr>
                <a:spLocks noChangeAspect="1" noChangeArrowheads="1"/>
              </p:cNvSpPr>
              <p:nvPr/>
            </p:nvSpPr>
            <p:spPr bwMode="auto">
              <a:xfrm>
                <a:off x="3240" y="5400"/>
                <a:ext cx="363" cy="363"/>
              </a:xfrm>
              <a:prstGeom prst="ellipse">
                <a:avLst/>
              </a:prstGeom>
              <a:solidFill>
                <a:srgbClr val="FFFFFF"/>
              </a:solidFill>
              <a:ln w="19050">
                <a:solidFill>
                  <a:srgbClr val="000000"/>
                </a:solidFill>
                <a:round/>
                <a:headEnd/>
                <a:tailEnd/>
              </a:ln>
            </p:spPr>
            <p:txBody>
              <a:bodyPr vert="horz" wrap="square" lIns="91440" tIns="45720" rIns="91440" bIns="45720" numCol="1" anchor="t" anchorCtr="0" compatLnSpc="1">
                <a:prstTxWarp prst="textNoShape">
                  <a:avLst/>
                </a:prstTxWarp>
              </a:bodyPr>
              <a:lstStyle/>
              <a:p>
                <a:endParaRPr lang="el-GR" dirty="0"/>
              </a:p>
            </p:txBody>
          </p:sp>
          <p:sp>
            <p:nvSpPr>
              <p:cNvPr id="90136" name="Text Box 24"/>
              <p:cNvSpPr txBox="1">
                <a:spLocks noChangeAspect="1" noChangeArrowheads="1"/>
              </p:cNvSpPr>
              <p:nvPr/>
            </p:nvSpPr>
            <p:spPr bwMode="auto">
              <a:xfrm>
                <a:off x="3960" y="5400"/>
                <a:ext cx="3060" cy="54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1600" b="0" i="1" u="none" strike="noStrike" cap="none" normalizeH="0" baseline="0" dirty="0" smtClean="0">
                    <a:ln>
                      <a:noFill/>
                    </a:ln>
                    <a:solidFill>
                      <a:schemeClr val="tx1"/>
                    </a:solidFill>
                    <a:effectLst/>
                    <a:cs typeface="Arial" pitchFamily="34" charset="0"/>
                  </a:rPr>
                  <a:t>Θέση χειριστή</a:t>
                </a:r>
                <a:endParaRPr kumimoji="0" lang="el-GR" sz="4000" b="0" i="0" u="none" strike="noStrike" cap="none" normalizeH="0" baseline="0" dirty="0" smtClean="0">
                  <a:ln>
                    <a:noFill/>
                  </a:ln>
                  <a:solidFill>
                    <a:schemeClr val="tx1"/>
                  </a:solidFill>
                  <a:effectLst/>
                  <a:cs typeface="Arial" pitchFamily="34" charset="0"/>
                </a:endParaRPr>
              </a:p>
            </p:txBody>
          </p:sp>
        </p:grpSp>
        <p:sp>
          <p:nvSpPr>
            <p:cNvPr id="90137" name="Rectangle 25"/>
            <p:cNvSpPr>
              <a:spLocks noChangeAspect="1" noChangeArrowheads="1"/>
            </p:cNvSpPr>
            <p:nvPr/>
          </p:nvSpPr>
          <p:spPr bwMode="auto">
            <a:xfrm>
              <a:off x="2340" y="1800"/>
              <a:ext cx="5940" cy="3960"/>
            </a:xfrm>
            <a:prstGeom prst="rect">
              <a:avLst/>
            </a:prstGeom>
            <a:no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l-GR" dirty="0"/>
            </a:p>
          </p:txBody>
        </p:sp>
      </p:grpSp>
      <p:sp>
        <p:nvSpPr>
          <p:cNvPr id="26" name="25 - Ορθογώνιο"/>
          <p:cNvSpPr/>
          <p:nvPr/>
        </p:nvSpPr>
        <p:spPr>
          <a:xfrm>
            <a:off x="488681" y="5335226"/>
            <a:ext cx="2121681" cy="307777"/>
          </a:xfrm>
          <a:prstGeom prst="rect">
            <a:avLst/>
          </a:prstGeom>
        </p:spPr>
        <p:txBody>
          <a:bodyPr wrap="square">
            <a:spAutoFit/>
          </a:bodyPr>
          <a:lstStyle/>
          <a:p>
            <a:r>
              <a:rPr lang="el-GR" sz="1400" dirty="0" smtClean="0"/>
              <a:t>ΠΗΓΗ: Καραστεργίου Σ.</a:t>
            </a:r>
            <a:endParaRPr lang="el-GR" sz="1400" dirty="0"/>
          </a:p>
        </p:txBody>
      </p:sp>
      <p:sp>
        <p:nvSpPr>
          <p:cNvPr id="28" name="27 - TextBox"/>
          <p:cNvSpPr txBox="1"/>
          <p:nvPr/>
        </p:nvSpPr>
        <p:spPr>
          <a:xfrm>
            <a:off x="488680" y="5759355"/>
            <a:ext cx="5912119" cy="400110"/>
          </a:xfrm>
          <a:prstGeom prst="rect">
            <a:avLst/>
          </a:prstGeom>
          <a:noFill/>
        </p:spPr>
        <p:txBody>
          <a:bodyPr wrap="square" rtlCol="0">
            <a:spAutoFit/>
          </a:bodyPr>
          <a:lstStyle/>
          <a:p>
            <a:pPr algn="ctr"/>
            <a:r>
              <a:rPr lang="el-GR" sz="2000" dirty="0" smtClean="0"/>
              <a:t>Επικίνδυνη περιοχή στην πριονοκορδέλα</a:t>
            </a:r>
            <a:endParaRPr lang="el-GR" sz="2000" dirty="0"/>
          </a:p>
        </p:txBody>
      </p:sp>
      <p:sp>
        <p:nvSpPr>
          <p:cNvPr id="30" name="TextBox 60"/>
          <p:cNvSpPr txBox="1"/>
          <p:nvPr/>
        </p:nvSpPr>
        <p:spPr>
          <a:xfrm>
            <a:off x="1759390" y="590118"/>
            <a:ext cx="8449135" cy="415498"/>
          </a:xfrm>
          <a:prstGeom prst="rect">
            <a:avLst/>
          </a:prstGeom>
          <a:noFill/>
        </p:spPr>
        <p:txBody>
          <a:bodyPr wrap="square" lIns="45720" tIns="22860" rIns="45720" bIns="22860" rtlCol="0">
            <a:spAutoFit/>
          </a:bodyPr>
          <a:lstStyle/>
          <a:p>
            <a:pPr algn="ctr"/>
            <a:r>
              <a:rPr lang="el-GR" sz="2400" b="1" dirty="0" smtClean="0">
                <a:solidFill>
                  <a:schemeClr val="bg2">
                    <a:lumMod val="25000"/>
                  </a:schemeClr>
                </a:solidFill>
                <a:ea typeface="Open Sans Extrabold" panose="020B0906030804020204" pitchFamily="34" charset="0"/>
                <a:cs typeface="Open Sans Extrabold" panose="020B0906030804020204" pitchFamily="34" charset="0"/>
              </a:rPr>
              <a:t>Κανόνες ασφαλείας κατά τη χρήση ξυλουργικών μηχανημάτων</a:t>
            </a:r>
          </a:p>
        </p:txBody>
      </p:sp>
      <p:cxnSp>
        <p:nvCxnSpPr>
          <p:cNvPr id="31" name="Straight Connector 65"/>
          <p:cNvCxnSpPr/>
          <p:nvPr/>
        </p:nvCxnSpPr>
        <p:spPr>
          <a:xfrm flipV="1">
            <a:off x="1828800" y="1119116"/>
            <a:ext cx="8229600" cy="27296"/>
          </a:xfrm>
          <a:prstGeom prst="line">
            <a:avLst/>
          </a:prstGeom>
          <a:ln w="82550">
            <a:solidFill>
              <a:srgbClr val="EA6045"/>
            </a:solidFill>
          </a:ln>
        </p:spPr>
        <p:style>
          <a:lnRef idx="1">
            <a:schemeClr val="accent1"/>
          </a:lnRef>
          <a:fillRef idx="0">
            <a:schemeClr val="accent1"/>
          </a:fillRef>
          <a:effectRef idx="0">
            <a:schemeClr val="accent1"/>
          </a:effectRef>
          <a:fontRef idx="minor">
            <a:schemeClr val="tx1"/>
          </a:fontRef>
        </p:style>
      </p:cxnSp>
      <p:pic>
        <p:nvPicPr>
          <p:cNvPr id="90138" name="Picture 26" descr="MVC-032F"/>
          <p:cNvPicPr>
            <a:picLocks noChangeAspect="1" noChangeArrowheads="1"/>
          </p:cNvPicPr>
          <p:nvPr/>
        </p:nvPicPr>
        <p:blipFill>
          <a:blip r:embed="rId3" cstate="print"/>
          <a:srcRect/>
          <a:stretch>
            <a:fillRect/>
          </a:stretch>
        </p:blipFill>
        <p:spPr bwMode="auto">
          <a:xfrm>
            <a:off x="6400799" y="1609939"/>
            <a:ext cx="5227093" cy="3630304"/>
          </a:xfrm>
          <a:prstGeom prst="rect">
            <a:avLst/>
          </a:prstGeom>
          <a:noFill/>
          <a:ln w="9525">
            <a:noFill/>
            <a:miter lim="800000"/>
            <a:headEnd/>
            <a:tailEnd/>
          </a:ln>
        </p:spPr>
      </p:pic>
      <p:sp>
        <p:nvSpPr>
          <p:cNvPr id="33" name="32 - Ορθογώνιο"/>
          <p:cNvSpPr/>
          <p:nvPr/>
        </p:nvSpPr>
        <p:spPr>
          <a:xfrm>
            <a:off x="6400800" y="5643003"/>
            <a:ext cx="5513696" cy="1015663"/>
          </a:xfrm>
          <a:prstGeom prst="rect">
            <a:avLst/>
          </a:prstGeom>
        </p:spPr>
        <p:txBody>
          <a:bodyPr wrap="square">
            <a:spAutoFit/>
          </a:bodyPr>
          <a:lstStyle/>
          <a:p>
            <a:pPr algn="ctr"/>
            <a:r>
              <a:rPr lang="el-GR" sz="2000" dirty="0" smtClean="0"/>
              <a:t>Επικίνδυνος χειρισμός της πλάνης. </a:t>
            </a:r>
            <a:endParaRPr lang="en-GB" sz="2000" dirty="0" smtClean="0"/>
          </a:p>
          <a:p>
            <a:pPr algn="ctr"/>
            <a:r>
              <a:rPr lang="el-GR" sz="2000" dirty="0" smtClean="0"/>
              <a:t>Ο χειριστής έχει ξεχειλωμένα μανίκια και δεν τοποθέτησε τα προστατευτικά</a:t>
            </a:r>
            <a:endParaRPr lang="el-GR" sz="2000" dirty="0"/>
          </a:p>
        </p:txBody>
      </p:sp>
      <p:sp>
        <p:nvSpPr>
          <p:cNvPr id="34" name="33 - Ορθογώνιο"/>
          <p:cNvSpPr/>
          <p:nvPr/>
        </p:nvSpPr>
        <p:spPr>
          <a:xfrm>
            <a:off x="6400800" y="5335226"/>
            <a:ext cx="2105395" cy="307777"/>
          </a:xfrm>
          <a:prstGeom prst="rect">
            <a:avLst/>
          </a:prstGeom>
        </p:spPr>
        <p:txBody>
          <a:bodyPr wrap="square">
            <a:spAutoFit/>
          </a:bodyPr>
          <a:lstStyle/>
          <a:p>
            <a:r>
              <a:rPr lang="el-GR" sz="1400" dirty="0" smtClean="0"/>
              <a:t>ΠΗΓΗ: Καραστεργίου Σ.</a:t>
            </a:r>
            <a:endParaRPr lang="el-GR" sz="14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1097381" y="1511754"/>
            <a:ext cx="9851667" cy="4044301"/>
          </a:xfrm>
          <a:prstGeom prst="rect">
            <a:avLst/>
          </a:prstGeom>
        </p:spPr>
        <p:txBody>
          <a:bodyPr>
            <a:noAutofit/>
          </a:bodyPr>
          <a:lstStyle/>
          <a:p>
            <a:pPr algn="just">
              <a:lnSpc>
                <a:spcPct val="90000"/>
              </a:lnSpc>
              <a:spcBef>
                <a:spcPct val="0"/>
              </a:spcBef>
              <a:defRPr/>
            </a:pPr>
            <a:r>
              <a:rPr kumimoji="0" lang="el-GR" sz="2000" i="0" u="none" strike="noStrike" kern="1200" cap="none" spc="0" normalizeH="0" baseline="0" noProof="0" dirty="0" smtClean="0">
                <a:ln>
                  <a:noFill/>
                </a:ln>
                <a:solidFill>
                  <a:schemeClr val="tx1"/>
                </a:solidFill>
                <a:effectLst/>
                <a:uLnTx/>
                <a:uFillTx/>
                <a:latin typeface="+mn-lt"/>
                <a:ea typeface="+mj-ea"/>
                <a:cs typeface="+mj-cs"/>
              </a:rPr>
              <a:t/>
            </a:r>
            <a:br>
              <a:rPr kumimoji="0" lang="el-GR" sz="2000" i="0" u="none" strike="noStrike" kern="1200" cap="none" spc="0" normalizeH="0" baseline="0" noProof="0" dirty="0" smtClean="0">
                <a:ln>
                  <a:noFill/>
                </a:ln>
                <a:solidFill>
                  <a:schemeClr val="tx1"/>
                </a:solidFill>
                <a:effectLst/>
                <a:uLnTx/>
                <a:uFillTx/>
                <a:latin typeface="+mn-lt"/>
                <a:ea typeface="+mj-ea"/>
                <a:cs typeface="+mj-cs"/>
              </a:rPr>
            </a:br>
            <a:r>
              <a:rPr lang="el-GR" sz="2000" dirty="0" smtClean="0"/>
              <a:t>Στην 3η θεματική ενότητα ("Κατεργασίες ξύλου") παρουσιάζονται οι κατεργασίες του ξύλου και των προϊόντων ξύλου με χρήση κατάλληλων εργαλείων και μηχανημάτων, με σκοπό τη μετατροπή των προϊόντων αυτών σε συγκεκριμένες κατασκευές (επίπλων, κουφωμάτων, κλπ.). Με τις διάφορες μορφές κατεργασίας ο ξυλουργός μπορεί να διαμορφώσει το ξύλο και τα προϊόντα αυτού, προκειμένου να αποτελέσουν τμήματα ενός τελικού προϊόντος ή ένα ολόκληρο προϊόν. Ειδικότερα, ο εκπαιδευόμενος θα διδαχθεί την </a:t>
            </a:r>
            <a:r>
              <a:rPr lang="el-GR" sz="2000" dirty="0" err="1" smtClean="0"/>
              <a:t>πρίση</a:t>
            </a:r>
            <a:r>
              <a:rPr lang="el-GR" sz="2000" dirty="0" smtClean="0"/>
              <a:t> (κοπή) του ξύλου με </a:t>
            </a:r>
            <a:r>
              <a:rPr lang="el-GR" sz="2000" dirty="0" err="1" smtClean="0"/>
              <a:t>ταινιοπρίονο</a:t>
            </a:r>
            <a:r>
              <a:rPr lang="el-GR" sz="2000" dirty="0" smtClean="0"/>
              <a:t> και </a:t>
            </a:r>
            <a:r>
              <a:rPr lang="el-GR" sz="2000" dirty="0" err="1" smtClean="0"/>
              <a:t>δισκοπρίονο</a:t>
            </a:r>
            <a:r>
              <a:rPr lang="el-GR" sz="2000" dirty="0" smtClean="0"/>
              <a:t>, το πλάνισμα του ξύλου (με πλάνη, </a:t>
            </a:r>
            <a:r>
              <a:rPr lang="el-GR" sz="2000" dirty="0" err="1" smtClean="0"/>
              <a:t>ξεχονδριστήρα</a:t>
            </a:r>
            <a:r>
              <a:rPr lang="el-GR" sz="2000" dirty="0" smtClean="0"/>
              <a:t> και </a:t>
            </a:r>
            <a:r>
              <a:rPr lang="el-GR" sz="2000" dirty="0" err="1" smtClean="0"/>
              <a:t>ραμποτέζα</a:t>
            </a:r>
            <a:r>
              <a:rPr lang="el-GR" sz="2000" dirty="0" smtClean="0"/>
              <a:t>), τη διάνοιξη οπών (τρύπημα) του ξύλου διάφορα τρυπάνια (με απλό τρυπάνι, </a:t>
            </a:r>
            <a:r>
              <a:rPr lang="el-GR" sz="2000" dirty="0" err="1" smtClean="0"/>
              <a:t>μορσοτρύπανο</a:t>
            </a:r>
            <a:r>
              <a:rPr lang="el-GR" sz="2000" dirty="0" smtClean="0"/>
              <a:t>, </a:t>
            </a:r>
            <a:r>
              <a:rPr lang="el-GR" sz="2000" dirty="0" err="1" smtClean="0"/>
              <a:t>πολυτρύπανο</a:t>
            </a:r>
            <a:r>
              <a:rPr lang="el-GR" sz="2000" dirty="0" smtClean="0"/>
              <a:t>, </a:t>
            </a:r>
            <a:r>
              <a:rPr lang="el-GR" sz="2000" dirty="0" err="1" smtClean="0"/>
              <a:t>αλυσοτρύπανο</a:t>
            </a:r>
            <a:r>
              <a:rPr lang="el-GR" sz="2000" dirty="0" smtClean="0"/>
              <a:t>), τη δημιουργία προεξοχών στο ξύλο (με </a:t>
            </a:r>
            <a:r>
              <a:rPr lang="el-GR" sz="2000" dirty="0" err="1" smtClean="0"/>
              <a:t>ξεμορσαρίστρα</a:t>
            </a:r>
            <a:r>
              <a:rPr lang="el-GR" sz="2000" dirty="0" smtClean="0"/>
              <a:t>), τη δημιουργία προφίλ (με σβούρα και φρέζα) και τη λείανση του ξύλου (με λειαντικές μηχανές). Επίσης, θα διδαχθεί τη δημιουργία συμμετρικών στοιχείων (με τόρνο), τη συγκόλληση ταινιών περιθωρίου σε </a:t>
            </a:r>
            <a:r>
              <a:rPr lang="el-GR" sz="2000" dirty="0" err="1" smtClean="0"/>
              <a:t>ξυλοπλάκες</a:t>
            </a:r>
            <a:r>
              <a:rPr lang="el-GR" sz="2000" dirty="0" smtClean="0"/>
              <a:t> (με συγκολλητική περιθωρίων). Σε κάθε μορφή κατεργασίας παρουσιάζονται τα κατάλληλα μηχανήματα, τα χαρακτηριστικά τους, οι εκτελούμενες εργασίες και η εφαρμοσμένη τεχνολογία. Τέλος, παρουσιάζεται η κατεργασία του ξύλου με μηχανήματα που καθοδηγούνται από </a:t>
            </a:r>
            <a:r>
              <a:rPr lang="en-US" sz="2000" dirty="0" smtClean="0"/>
              <a:t>H</a:t>
            </a:r>
            <a:r>
              <a:rPr lang="el-GR" sz="2000" dirty="0" smtClean="0"/>
              <a:t>/</a:t>
            </a:r>
            <a:r>
              <a:rPr lang="en-US" sz="2000" dirty="0" smtClean="0"/>
              <a:t>Y</a:t>
            </a:r>
            <a:r>
              <a:rPr lang="el-GR" sz="2000" dirty="0" smtClean="0"/>
              <a:t> (μηχανές </a:t>
            </a:r>
            <a:r>
              <a:rPr lang="en-US" sz="2000" dirty="0" smtClean="0"/>
              <a:t>CNC</a:t>
            </a:r>
            <a:r>
              <a:rPr lang="el-GR" sz="2000" dirty="0" smtClean="0"/>
              <a:t>).</a:t>
            </a:r>
          </a:p>
          <a:p>
            <a:pPr lvl="0" algn="just">
              <a:lnSpc>
                <a:spcPct val="90000"/>
              </a:lnSpc>
              <a:spcBef>
                <a:spcPct val="0"/>
              </a:spcBef>
              <a:defRPr/>
            </a:pPr>
            <a:endParaRPr lang="el-GR" sz="2000" dirty="0" smtClean="0"/>
          </a:p>
          <a:p>
            <a:pPr lvl="0" algn="just">
              <a:lnSpc>
                <a:spcPct val="90000"/>
              </a:lnSpc>
              <a:spcBef>
                <a:spcPct val="0"/>
              </a:spcBef>
              <a:defRPr/>
            </a:pPr>
            <a:endParaRPr lang="el-GR" sz="2000" dirty="0" smtClean="0"/>
          </a:p>
        </p:txBody>
      </p:sp>
      <p:sp>
        <p:nvSpPr>
          <p:cNvPr id="4" name="3 - TextBox"/>
          <p:cNvSpPr txBox="1"/>
          <p:nvPr/>
        </p:nvSpPr>
        <p:spPr>
          <a:xfrm>
            <a:off x="2790700" y="843147"/>
            <a:ext cx="6115793" cy="400110"/>
          </a:xfrm>
          <a:prstGeom prst="rect">
            <a:avLst/>
          </a:prstGeom>
          <a:noFill/>
        </p:spPr>
        <p:txBody>
          <a:bodyPr wrap="square" rtlCol="0">
            <a:spAutoFit/>
          </a:bodyPr>
          <a:lstStyle/>
          <a:p>
            <a:pPr algn="ctr"/>
            <a:r>
              <a:rPr lang="el-GR" sz="2000" dirty="0" smtClean="0"/>
              <a:t>Περιεχόμενο</a:t>
            </a:r>
            <a:endParaRPr lang="el-GR" sz="2000" dirty="0"/>
          </a:p>
        </p:txBody>
      </p:sp>
      <p:sp>
        <p:nvSpPr>
          <p:cNvPr id="5" name="4 - TextBox"/>
          <p:cNvSpPr txBox="1"/>
          <p:nvPr/>
        </p:nvSpPr>
        <p:spPr>
          <a:xfrm>
            <a:off x="2838200" y="332509"/>
            <a:ext cx="6115793" cy="461665"/>
          </a:xfrm>
          <a:prstGeom prst="rect">
            <a:avLst/>
          </a:prstGeom>
          <a:noFill/>
        </p:spPr>
        <p:txBody>
          <a:bodyPr wrap="square" rtlCol="0">
            <a:spAutoFit/>
          </a:bodyPr>
          <a:lstStyle/>
          <a:p>
            <a:pPr algn="ctr"/>
            <a:r>
              <a:rPr lang="el-GR" sz="2400" b="1" dirty="0" smtClean="0"/>
              <a:t>ΘΕΜΑΤΙΚΗ ΕΝΟΤΗΤΑ 3</a:t>
            </a:r>
            <a:endParaRPr lang="el-GR" sz="2400" b="1" dirty="0"/>
          </a:p>
        </p:txBody>
      </p:sp>
      <p:cxnSp>
        <p:nvCxnSpPr>
          <p:cNvPr id="6" name="Straight Connector 65"/>
          <p:cNvCxnSpPr/>
          <p:nvPr/>
        </p:nvCxnSpPr>
        <p:spPr>
          <a:xfrm>
            <a:off x="3452966" y="808383"/>
            <a:ext cx="5433391" cy="0"/>
          </a:xfrm>
          <a:prstGeom prst="line">
            <a:avLst/>
          </a:prstGeom>
          <a:ln w="82550">
            <a:solidFill>
              <a:srgbClr val="EA6045"/>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18267621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TextBox"/>
          <p:cNvSpPr txBox="1"/>
          <p:nvPr/>
        </p:nvSpPr>
        <p:spPr>
          <a:xfrm>
            <a:off x="3063833" y="819396"/>
            <a:ext cx="6115793" cy="400110"/>
          </a:xfrm>
          <a:prstGeom prst="rect">
            <a:avLst/>
          </a:prstGeom>
          <a:noFill/>
        </p:spPr>
        <p:txBody>
          <a:bodyPr wrap="square" rtlCol="0">
            <a:spAutoFit/>
          </a:bodyPr>
          <a:lstStyle/>
          <a:p>
            <a:pPr algn="ctr"/>
            <a:r>
              <a:rPr lang="el-GR" sz="2000" dirty="0" smtClean="0"/>
              <a:t>Προσδοκώμενα μαθησιακά αποτελέσματα </a:t>
            </a:r>
            <a:endParaRPr lang="el-GR" sz="2000" dirty="0"/>
          </a:p>
        </p:txBody>
      </p:sp>
      <p:sp>
        <p:nvSpPr>
          <p:cNvPr id="5" name="4 - Ορθογώνιο"/>
          <p:cNvSpPr/>
          <p:nvPr/>
        </p:nvSpPr>
        <p:spPr>
          <a:xfrm>
            <a:off x="627797" y="1787457"/>
            <a:ext cx="11081982" cy="4801314"/>
          </a:xfrm>
          <a:prstGeom prst="rect">
            <a:avLst/>
          </a:prstGeom>
        </p:spPr>
        <p:txBody>
          <a:bodyPr wrap="square">
            <a:spAutoFit/>
          </a:bodyPr>
          <a:lstStyle/>
          <a:p>
            <a:pPr marL="342900" lvl="0" indent="-342900" algn="just">
              <a:lnSpc>
                <a:spcPct val="115000"/>
              </a:lnSpc>
              <a:spcAft>
                <a:spcPts val="0"/>
              </a:spcAft>
            </a:pPr>
            <a:r>
              <a:rPr lang="el-GR" sz="2000" b="1" dirty="0" smtClean="0">
                <a:ea typeface="Calibri"/>
                <a:cs typeface="Times New Roman"/>
              </a:rPr>
              <a:t>Ο εκπαιδευόμενος μετά το τέλος της 3</a:t>
            </a:r>
            <a:r>
              <a:rPr lang="el-GR" sz="2000" b="1" baseline="30000" dirty="0" smtClean="0">
                <a:ea typeface="Calibri"/>
                <a:cs typeface="Times New Roman"/>
              </a:rPr>
              <a:t>ης</a:t>
            </a:r>
            <a:r>
              <a:rPr lang="el-GR" sz="2000" b="1" dirty="0" smtClean="0">
                <a:ea typeface="Calibri"/>
                <a:cs typeface="Times New Roman"/>
              </a:rPr>
              <a:t> Θεματικής Ενότητας, θα πρέπει:</a:t>
            </a:r>
          </a:p>
          <a:p>
            <a:pPr marL="342900" lvl="0" indent="-342900" algn="just">
              <a:lnSpc>
                <a:spcPct val="115000"/>
              </a:lnSpc>
              <a:spcAft>
                <a:spcPts val="0"/>
              </a:spcAft>
              <a:buFont typeface="Symbol"/>
              <a:buChar char=""/>
            </a:pPr>
            <a:endParaRPr lang="el-GR" sz="2000" dirty="0" smtClean="0">
              <a:ea typeface="Calibri"/>
              <a:cs typeface="Times New Roman"/>
            </a:endParaRPr>
          </a:p>
          <a:p>
            <a:pPr marL="355600" lvl="0" indent="-355600" algn="just">
              <a:buFont typeface="Arial" pitchFamily="34" charset="0"/>
              <a:buChar char="•"/>
            </a:pPr>
            <a:r>
              <a:rPr lang="el-GR" sz="2000" dirty="0" smtClean="0"/>
              <a:t>Να γνωρίζει τον τρόπο λειτουργίας απλών μηχανημάτων κατεργασίας ξύλου (ταινιοπρίονα, </a:t>
            </a:r>
            <a:r>
              <a:rPr lang="el-GR" sz="2000" dirty="0" err="1" smtClean="0"/>
              <a:t>δισκοπρίονα</a:t>
            </a:r>
            <a:r>
              <a:rPr lang="el-GR" sz="2000" dirty="0" smtClean="0"/>
              <a:t>, πλάνη, </a:t>
            </a:r>
            <a:r>
              <a:rPr lang="el-GR" sz="2000" dirty="0" err="1" smtClean="0"/>
              <a:t>ξεχονδριστήρα</a:t>
            </a:r>
            <a:r>
              <a:rPr lang="el-GR" sz="2000" dirty="0" smtClean="0"/>
              <a:t>, σβούρα, απλό τρυπάνι, </a:t>
            </a:r>
            <a:r>
              <a:rPr lang="el-GR" sz="2000" dirty="0" err="1" smtClean="0"/>
              <a:t>μορσοτρύπανο</a:t>
            </a:r>
            <a:r>
              <a:rPr lang="el-GR" sz="2000" dirty="0" smtClean="0"/>
              <a:t>, </a:t>
            </a:r>
            <a:r>
              <a:rPr lang="el-GR" sz="2000" dirty="0" err="1" smtClean="0"/>
              <a:t>πολυτρύπανο</a:t>
            </a:r>
            <a:r>
              <a:rPr lang="el-GR" sz="2000" dirty="0" smtClean="0"/>
              <a:t>, </a:t>
            </a:r>
            <a:r>
              <a:rPr lang="el-GR" sz="2000" dirty="0" err="1" smtClean="0"/>
              <a:t>αλυσοτρύπανο</a:t>
            </a:r>
            <a:r>
              <a:rPr lang="el-GR" sz="2000" dirty="0" smtClean="0"/>
              <a:t>, λειαντικές μηχανές, </a:t>
            </a:r>
            <a:r>
              <a:rPr lang="el-GR" sz="2000" dirty="0" err="1" smtClean="0"/>
              <a:t>ξεμορσαρίστρα</a:t>
            </a:r>
            <a:r>
              <a:rPr lang="el-GR" sz="2000" dirty="0" smtClean="0"/>
              <a:t>, φρέζα, τόρνο, συγκολλητική περιθωρίων</a:t>
            </a:r>
            <a:r>
              <a:rPr lang="el-GR" sz="2000" dirty="0" smtClean="0"/>
              <a:t>).</a:t>
            </a:r>
            <a:endParaRPr lang="el-GR" sz="2000" dirty="0" smtClean="0"/>
          </a:p>
          <a:p>
            <a:pPr marL="355600" lvl="0" indent="-355600" algn="just">
              <a:buFont typeface="Arial" pitchFamily="34" charset="0"/>
              <a:buChar char="•"/>
            </a:pPr>
            <a:r>
              <a:rPr lang="el-GR" sz="2000" dirty="0" smtClean="0"/>
              <a:t>Να αντιλαμβάνεται τον ασφαλή χειρισμό των βασικών μηχανημάτων κατεργασίας </a:t>
            </a:r>
            <a:r>
              <a:rPr lang="el-GR" sz="2000" dirty="0" smtClean="0"/>
              <a:t>ξύλου.</a:t>
            </a:r>
            <a:endParaRPr lang="el-GR" sz="2000" dirty="0" smtClean="0"/>
          </a:p>
          <a:p>
            <a:pPr marL="355600" lvl="0" indent="-355600" algn="just">
              <a:buFont typeface="Arial" pitchFamily="34" charset="0"/>
              <a:buChar char="•"/>
            </a:pPr>
            <a:r>
              <a:rPr lang="el-GR" sz="2000" dirty="0" smtClean="0"/>
              <a:t>Να εφαρμόζει τα απαραίτητα μέτρα υγιεινής και ασφάλειας σε κάθε </a:t>
            </a:r>
            <a:r>
              <a:rPr lang="el-GR" sz="2000" dirty="0" smtClean="0"/>
              <a:t>μηχάνημα.</a:t>
            </a:r>
            <a:endParaRPr lang="el-GR" sz="2000" dirty="0" smtClean="0"/>
          </a:p>
          <a:p>
            <a:pPr marL="355600" lvl="0" indent="-355600" algn="just">
              <a:buFont typeface="Arial" pitchFamily="34" charset="0"/>
              <a:buChar char="•"/>
            </a:pPr>
            <a:r>
              <a:rPr lang="el-GR" sz="2000" dirty="0" smtClean="0"/>
              <a:t>Να επιλέγει το κατάλληλο μηχάνημα σε σχέση με τη μορφή κατεργασίας που καλείται να εφαρμόσει </a:t>
            </a:r>
            <a:r>
              <a:rPr lang="el-GR" sz="2000" dirty="0" smtClean="0"/>
              <a:t>(π.χ. πρίση</a:t>
            </a:r>
            <a:r>
              <a:rPr lang="el-GR" sz="2000" dirty="0" smtClean="0"/>
              <a:t>, μορφοποίηση, διάνοιξη </a:t>
            </a:r>
            <a:r>
              <a:rPr lang="el-GR" sz="2000" dirty="0" smtClean="0"/>
              <a:t>οπών και λείανση) </a:t>
            </a:r>
            <a:r>
              <a:rPr lang="el-GR" sz="2000" dirty="0" smtClean="0"/>
              <a:t>και το υλικό που διαθέτει, με γνώμονα την οικονομικότητα, την αισθητική (</a:t>
            </a:r>
            <a:r>
              <a:rPr lang="en-US" sz="2000" dirty="0" smtClean="0"/>
              <a:t>design</a:t>
            </a:r>
            <a:r>
              <a:rPr lang="el-GR" sz="2000" dirty="0" smtClean="0"/>
              <a:t>) και την ποιότητα της τελικής </a:t>
            </a:r>
            <a:r>
              <a:rPr lang="el-GR" sz="2000" dirty="0" smtClean="0"/>
              <a:t>κατασκευής.</a:t>
            </a:r>
            <a:endParaRPr lang="el-GR" sz="2000" dirty="0" smtClean="0"/>
          </a:p>
          <a:p>
            <a:pPr marL="355600" lvl="0" indent="-355600" algn="just">
              <a:buFont typeface="Arial" pitchFamily="34" charset="0"/>
              <a:buChar char="•"/>
            </a:pPr>
            <a:r>
              <a:rPr lang="el-GR" sz="2000" dirty="0" smtClean="0"/>
              <a:t>Να επιλέγει τα κατάλληλα μέσα κατεργασίας (</a:t>
            </a:r>
            <a:r>
              <a:rPr lang="el-GR" sz="2000" dirty="0" err="1" smtClean="0"/>
              <a:t>πριονοελάσματα</a:t>
            </a:r>
            <a:r>
              <a:rPr lang="el-GR" sz="2000" dirty="0" smtClean="0"/>
              <a:t>, δίσκους κοπής, τρυπάνια, λειαντικά μέσα, κοπτικά σβούρας, φρέζας, μαχαίρια πλάνης, κλπ.) αναφορικά με τον επιθυμητό στόχο και τα χαρακτηριστικά των πρώτων υλών που </a:t>
            </a:r>
            <a:r>
              <a:rPr lang="el-GR" sz="2000" dirty="0" smtClean="0"/>
              <a:t>κατεργάζεται.</a:t>
            </a:r>
            <a:endParaRPr lang="el-GR" sz="2000" dirty="0" smtClean="0"/>
          </a:p>
          <a:p>
            <a:pPr marL="355600" lvl="0" indent="-355600" algn="just">
              <a:buFont typeface="Arial" pitchFamily="34" charset="0"/>
              <a:buChar char="•"/>
            </a:pPr>
            <a:r>
              <a:rPr lang="el-GR" sz="2000" dirty="0" smtClean="0"/>
              <a:t>Να κατανοεί τον τρόπο λειτουργίας των μηχανών </a:t>
            </a:r>
            <a:r>
              <a:rPr lang="en-US" sz="2000" dirty="0" smtClean="0"/>
              <a:t>CNC</a:t>
            </a:r>
            <a:r>
              <a:rPr lang="el-GR" sz="2000" dirty="0" smtClean="0"/>
              <a:t>, τον ασφαλή χειρισμό τους και τη λήψη των απαραίτητων μέτρων </a:t>
            </a:r>
            <a:r>
              <a:rPr lang="el-GR" sz="2000" dirty="0" smtClean="0"/>
              <a:t>υγιεινής.</a:t>
            </a:r>
            <a:endParaRPr lang="el-GR" sz="2000" dirty="0" smtClean="0"/>
          </a:p>
        </p:txBody>
      </p:sp>
      <p:sp>
        <p:nvSpPr>
          <p:cNvPr id="6" name="5 - TextBox"/>
          <p:cNvSpPr txBox="1"/>
          <p:nvPr/>
        </p:nvSpPr>
        <p:spPr>
          <a:xfrm>
            <a:off x="2838200" y="332509"/>
            <a:ext cx="6115793" cy="461665"/>
          </a:xfrm>
          <a:prstGeom prst="rect">
            <a:avLst/>
          </a:prstGeom>
          <a:noFill/>
        </p:spPr>
        <p:txBody>
          <a:bodyPr wrap="square" rtlCol="0">
            <a:spAutoFit/>
          </a:bodyPr>
          <a:lstStyle/>
          <a:p>
            <a:pPr algn="ctr"/>
            <a:r>
              <a:rPr lang="el-GR" sz="2400" b="1" dirty="0" smtClean="0"/>
              <a:t>ΘΕΜΑΤΙΚΗ ΕΝΟΤΗΤΑ 3</a:t>
            </a:r>
            <a:endParaRPr lang="el-GR" sz="2400" b="1" dirty="0"/>
          </a:p>
        </p:txBody>
      </p:sp>
      <p:cxnSp>
        <p:nvCxnSpPr>
          <p:cNvPr id="7" name="Straight Connector 65"/>
          <p:cNvCxnSpPr/>
          <p:nvPr/>
        </p:nvCxnSpPr>
        <p:spPr>
          <a:xfrm>
            <a:off x="3452966" y="808383"/>
            <a:ext cx="5433391" cy="0"/>
          </a:xfrm>
          <a:prstGeom prst="line">
            <a:avLst/>
          </a:prstGeom>
          <a:ln w="82550">
            <a:solidFill>
              <a:srgbClr val="EA6045"/>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24953876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 TextBox"/>
          <p:cNvSpPr txBox="1"/>
          <p:nvPr/>
        </p:nvSpPr>
        <p:spPr>
          <a:xfrm>
            <a:off x="2909453" y="831272"/>
            <a:ext cx="6115793" cy="400110"/>
          </a:xfrm>
          <a:prstGeom prst="rect">
            <a:avLst/>
          </a:prstGeom>
          <a:noFill/>
        </p:spPr>
        <p:txBody>
          <a:bodyPr wrap="square" rtlCol="0">
            <a:spAutoFit/>
          </a:bodyPr>
          <a:lstStyle/>
          <a:p>
            <a:pPr algn="ctr"/>
            <a:r>
              <a:rPr lang="el-GR" sz="2000" dirty="0" smtClean="0"/>
              <a:t>Υποενότητες </a:t>
            </a:r>
            <a:endParaRPr lang="el-GR" sz="2000" dirty="0"/>
          </a:p>
        </p:txBody>
      </p:sp>
      <p:sp>
        <p:nvSpPr>
          <p:cNvPr id="6" name="5 - TextBox"/>
          <p:cNvSpPr txBox="1"/>
          <p:nvPr/>
        </p:nvSpPr>
        <p:spPr>
          <a:xfrm>
            <a:off x="2838200" y="332509"/>
            <a:ext cx="6115793" cy="461665"/>
          </a:xfrm>
          <a:prstGeom prst="rect">
            <a:avLst/>
          </a:prstGeom>
          <a:noFill/>
        </p:spPr>
        <p:txBody>
          <a:bodyPr wrap="square" rtlCol="0">
            <a:spAutoFit/>
          </a:bodyPr>
          <a:lstStyle/>
          <a:p>
            <a:pPr algn="ctr"/>
            <a:r>
              <a:rPr lang="el-GR" sz="2400" b="1" dirty="0" smtClean="0"/>
              <a:t>ΘΕΜΑΤΙΚΗ ΕΝΟΤΗΤΑ 3</a:t>
            </a:r>
            <a:endParaRPr lang="el-GR" sz="2400" b="1" dirty="0"/>
          </a:p>
        </p:txBody>
      </p:sp>
      <p:cxnSp>
        <p:nvCxnSpPr>
          <p:cNvPr id="7" name="Straight Connector 65"/>
          <p:cNvCxnSpPr/>
          <p:nvPr/>
        </p:nvCxnSpPr>
        <p:spPr>
          <a:xfrm>
            <a:off x="3452966" y="808383"/>
            <a:ext cx="5433391" cy="0"/>
          </a:xfrm>
          <a:prstGeom prst="line">
            <a:avLst/>
          </a:prstGeom>
          <a:ln w="82550">
            <a:solidFill>
              <a:srgbClr val="EA6045"/>
            </a:solidFill>
          </a:ln>
        </p:spPr>
        <p:style>
          <a:lnRef idx="1">
            <a:schemeClr val="accent1"/>
          </a:lnRef>
          <a:fillRef idx="0">
            <a:schemeClr val="accent1"/>
          </a:fillRef>
          <a:effectRef idx="0">
            <a:schemeClr val="accent1"/>
          </a:effectRef>
          <a:fontRef idx="minor">
            <a:schemeClr val="tx1"/>
          </a:fontRef>
        </p:style>
      </p:cxnSp>
      <p:sp>
        <p:nvSpPr>
          <p:cNvPr id="9" name="8 - TextBox"/>
          <p:cNvSpPr txBox="1"/>
          <p:nvPr/>
        </p:nvSpPr>
        <p:spPr>
          <a:xfrm>
            <a:off x="224664" y="2215053"/>
            <a:ext cx="3854548" cy="3785652"/>
          </a:xfrm>
          <a:prstGeom prst="rect">
            <a:avLst/>
          </a:prstGeom>
          <a:noFill/>
        </p:spPr>
        <p:txBody>
          <a:bodyPr wrap="square" rtlCol="0">
            <a:spAutoFit/>
          </a:bodyPr>
          <a:lstStyle/>
          <a:p>
            <a:r>
              <a:rPr lang="el-GR" sz="2000" b="1" dirty="0" smtClean="0">
                <a:solidFill>
                  <a:srgbClr val="0070C0"/>
                </a:solidFill>
              </a:rPr>
              <a:t>2.1. </a:t>
            </a:r>
            <a:r>
              <a:rPr lang="el-GR" sz="2000" b="1" dirty="0" smtClean="0">
                <a:solidFill>
                  <a:srgbClr val="000000"/>
                </a:solidFill>
              </a:rPr>
              <a:t>Υγιεινή και ασφάλεια σε  </a:t>
            </a:r>
          </a:p>
          <a:p>
            <a:r>
              <a:rPr lang="el-GR" sz="2000" b="1" dirty="0" smtClean="0">
                <a:solidFill>
                  <a:srgbClr val="000000"/>
                </a:solidFill>
              </a:rPr>
              <a:t>        χώρους κατεργασίας ξύλου </a:t>
            </a:r>
            <a:r>
              <a:rPr lang="el-GR" sz="2000" b="1" dirty="0" smtClean="0"/>
              <a:t>				</a:t>
            </a:r>
          </a:p>
          <a:p>
            <a:r>
              <a:rPr lang="el-GR" sz="2000" b="1" dirty="0" smtClean="0">
                <a:solidFill>
                  <a:srgbClr val="0070C0"/>
                </a:solidFill>
              </a:rPr>
              <a:t>2.2. </a:t>
            </a:r>
            <a:r>
              <a:rPr lang="el-GR" sz="2000" b="1" dirty="0" err="1" smtClean="0">
                <a:solidFill>
                  <a:srgbClr val="000000"/>
                </a:solidFill>
              </a:rPr>
              <a:t>Πρίση</a:t>
            </a:r>
            <a:r>
              <a:rPr lang="el-GR" sz="2000" b="1" dirty="0" smtClean="0">
                <a:solidFill>
                  <a:srgbClr val="000000"/>
                </a:solidFill>
              </a:rPr>
              <a:t> ξύλου με </a:t>
            </a:r>
            <a:r>
              <a:rPr lang="el-GR" sz="2000" b="1" dirty="0" err="1" smtClean="0">
                <a:solidFill>
                  <a:srgbClr val="000000"/>
                </a:solidFill>
              </a:rPr>
              <a:t>χειροπρίονα</a:t>
            </a:r>
            <a:endParaRPr lang="el-GR" sz="2000" b="1" dirty="0" smtClean="0">
              <a:solidFill>
                <a:srgbClr val="000000"/>
              </a:solidFill>
            </a:endParaRPr>
          </a:p>
          <a:p>
            <a:r>
              <a:rPr lang="el-GR" sz="2000" b="1" dirty="0" smtClean="0">
                <a:solidFill>
                  <a:srgbClr val="000000"/>
                </a:solidFill>
              </a:rPr>
              <a:t>        και </a:t>
            </a:r>
            <a:r>
              <a:rPr lang="el-GR" sz="2000" b="1" dirty="0" err="1" smtClean="0">
                <a:solidFill>
                  <a:srgbClr val="000000"/>
                </a:solidFill>
              </a:rPr>
              <a:t>ταινιοπρίονα</a:t>
            </a:r>
            <a:r>
              <a:rPr lang="el-GR" sz="2000" b="1" dirty="0" smtClean="0">
                <a:solidFill>
                  <a:srgbClr val="000000"/>
                </a:solidFill>
              </a:rPr>
              <a:t> </a:t>
            </a:r>
            <a:r>
              <a:rPr lang="el-GR" sz="2000" b="1" dirty="0" smtClean="0"/>
              <a:t>					</a:t>
            </a:r>
          </a:p>
          <a:p>
            <a:r>
              <a:rPr lang="el-GR" sz="2000" b="1" dirty="0" smtClean="0">
                <a:solidFill>
                  <a:srgbClr val="0070C0"/>
                </a:solidFill>
              </a:rPr>
              <a:t>2.3. </a:t>
            </a:r>
            <a:r>
              <a:rPr lang="el-GR" sz="2000" b="1" dirty="0" err="1" smtClean="0">
                <a:solidFill>
                  <a:srgbClr val="000000"/>
                </a:solidFill>
              </a:rPr>
              <a:t>Πρίση</a:t>
            </a:r>
            <a:r>
              <a:rPr lang="el-GR" sz="2000" b="1" dirty="0" smtClean="0">
                <a:solidFill>
                  <a:srgbClr val="000000"/>
                </a:solidFill>
              </a:rPr>
              <a:t> ξύλου με </a:t>
            </a:r>
            <a:r>
              <a:rPr lang="el-GR" sz="2000" b="1" dirty="0" err="1" smtClean="0">
                <a:solidFill>
                  <a:srgbClr val="000000"/>
                </a:solidFill>
              </a:rPr>
              <a:t>δισκοπρίονα</a:t>
            </a:r>
            <a:r>
              <a:rPr lang="el-GR" sz="2000" b="1" dirty="0" smtClean="0">
                <a:solidFill>
                  <a:srgbClr val="000000"/>
                </a:solidFill>
              </a:rPr>
              <a:t> </a:t>
            </a:r>
            <a:r>
              <a:rPr lang="en-US" sz="2000" b="1" dirty="0" smtClean="0"/>
              <a:t>			</a:t>
            </a:r>
            <a:endParaRPr lang="el-GR" sz="2000" b="1" dirty="0" smtClean="0"/>
          </a:p>
          <a:p>
            <a:endParaRPr lang="el-GR" sz="2000" b="1" dirty="0" smtClean="0"/>
          </a:p>
          <a:p>
            <a:r>
              <a:rPr lang="el-GR" sz="2000" b="1" dirty="0" smtClean="0">
                <a:solidFill>
                  <a:srgbClr val="0070C0"/>
                </a:solidFill>
              </a:rPr>
              <a:t>2.4. </a:t>
            </a:r>
            <a:r>
              <a:rPr lang="el-GR" sz="2000" b="1" dirty="0" smtClean="0">
                <a:solidFill>
                  <a:srgbClr val="000000"/>
                </a:solidFill>
              </a:rPr>
              <a:t>Πλάνισμα ξύλου με πλάνη, </a:t>
            </a:r>
          </a:p>
          <a:p>
            <a:r>
              <a:rPr lang="el-GR" sz="2000" b="1" dirty="0" smtClean="0">
                <a:solidFill>
                  <a:srgbClr val="000000"/>
                </a:solidFill>
              </a:rPr>
              <a:t>        </a:t>
            </a:r>
            <a:r>
              <a:rPr lang="el-GR" sz="2000" b="1" dirty="0" err="1" smtClean="0">
                <a:solidFill>
                  <a:srgbClr val="000000"/>
                </a:solidFill>
              </a:rPr>
              <a:t>ξεχονδριστήρα</a:t>
            </a:r>
            <a:r>
              <a:rPr lang="el-GR" sz="2000" b="1" dirty="0" smtClean="0">
                <a:solidFill>
                  <a:srgbClr val="000000"/>
                </a:solidFill>
              </a:rPr>
              <a:t> και </a:t>
            </a:r>
            <a:r>
              <a:rPr lang="el-GR" sz="2000" b="1" dirty="0" err="1" smtClean="0">
                <a:solidFill>
                  <a:srgbClr val="000000"/>
                </a:solidFill>
              </a:rPr>
              <a:t>ραμποτέζα</a:t>
            </a:r>
            <a:r>
              <a:rPr lang="el-GR" sz="2000" b="1" dirty="0" smtClean="0">
                <a:solidFill>
                  <a:srgbClr val="000000"/>
                </a:solidFill>
              </a:rPr>
              <a:t> </a:t>
            </a:r>
            <a:r>
              <a:rPr lang="el-GR" sz="2000" b="1" dirty="0" smtClean="0"/>
              <a:t>	</a:t>
            </a:r>
          </a:p>
        </p:txBody>
      </p:sp>
      <p:sp>
        <p:nvSpPr>
          <p:cNvPr id="10" name="9 - TextBox"/>
          <p:cNvSpPr txBox="1"/>
          <p:nvPr/>
        </p:nvSpPr>
        <p:spPr>
          <a:xfrm>
            <a:off x="4107347" y="2186917"/>
            <a:ext cx="3917537" cy="3785652"/>
          </a:xfrm>
          <a:prstGeom prst="rect">
            <a:avLst/>
          </a:prstGeom>
          <a:noFill/>
        </p:spPr>
        <p:txBody>
          <a:bodyPr wrap="square" rtlCol="0">
            <a:spAutoFit/>
          </a:bodyPr>
          <a:lstStyle/>
          <a:p>
            <a:r>
              <a:rPr lang="el-GR" sz="2000" b="1" dirty="0" smtClean="0">
                <a:solidFill>
                  <a:srgbClr val="0070C0"/>
                </a:solidFill>
              </a:rPr>
              <a:t>2.5. </a:t>
            </a:r>
            <a:r>
              <a:rPr lang="el-GR" sz="2000" b="1" dirty="0" smtClean="0">
                <a:solidFill>
                  <a:srgbClr val="000000"/>
                </a:solidFill>
              </a:rPr>
              <a:t>Μορφοποίηση ξύλου με</a:t>
            </a:r>
          </a:p>
          <a:p>
            <a:r>
              <a:rPr lang="el-GR" sz="2000" b="1" dirty="0" smtClean="0">
                <a:solidFill>
                  <a:srgbClr val="000000"/>
                </a:solidFill>
              </a:rPr>
              <a:t>        σβούρα </a:t>
            </a:r>
          </a:p>
          <a:p>
            <a:r>
              <a:rPr lang="el-GR" sz="2000" b="1" dirty="0" smtClean="0"/>
              <a:t>				</a:t>
            </a:r>
          </a:p>
          <a:p>
            <a:r>
              <a:rPr lang="el-GR" sz="2000" b="1" dirty="0" smtClean="0">
                <a:solidFill>
                  <a:srgbClr val="0070C0"/>
                </a:solidFill>
              </a:rPr>
              <a:t>2.6. </a:t>
            </a:r>
            <a:r>
              <a:rPr lang="el-GR" sz="2000" b="1" dirty="0" smtClean="0">
                <a:solidFill>
                  <a:srgbClr val="000000"/>
                </a:solidFill>
              </a:rPr>
              <a:t>Μορφοποίηση ξύλου με </a:t>
            </a:r>
          </a:p>
          <a:p>
            <a:r>
              <a:rPr lang="el-GR" sz="2000" b="1" dirty="0" smtClean="0">
                <a:solidFill>
                  <a:srgbClr val="000000"/>
                </a:solidFill>
              </a:rPr>
              <a:t>        φρέζα </a:t>
            </a:r>
            <a:r>
              <a:rPr lang="el-GR" sz="2000" b="1" dirty="0" smtClean="0"/>
              <a:t>					</a:t>
            </a:r>
          </a:p>
          <a:p>
            <a:r>
              <a:rPr lang="el-GR" sz="2000" b="1" dirty="0" smtClean="0">
                <a:solidFill>
                  <a:srgbClr val="0070C0"/>
                </a:solidFill>
              </a:rPr>
              <a:t>2.7. </a:t>
            </a:r>
            <a:r>
              <a:rPr lang="el-GR" sz="2000" b="1" dirty="0" smtClean="0">
                <a:solidFill>
                  <a:srgbClr val="000000"/>
                </a:solidFill>
              </a:rPr>
              <a:t>Διάνοιξη οπών με απλό </a:t>
            </a:r>
          </a:p>
          <a:p>
            <a:r>
              <a:rPr lang="el-GR" sz="2000" b="1" dirty="0" smtClean="0">
                <a:solidFill>
                  <a:srgbClr val="000000"/>
                </a:solidFill>
              </a:rPr>
              <a:t>       τρυπάνι, </a:t>
            </a:r>
            <a:r>
              <a:rPr lang="el-GR" sz="2000" b="1" dirty="0" err="1" smtClean="0">
                <a:solidFill>
                  <a:srgbClr val="000000"/>
                </a:solidFill>
              </a:rPr>
              <a:t>πολυτρύπανο</a:t>
            </a:r>
            <a:r>
              <a:rPr lang="el-GR" sz="2000" b="1" dirty="0" smtClean="0">
                <a:solidFill>
                  <a:srgbClr val="000000"/>
                </a:solidFill>
              </a:rPr>
              <a:t>,</a:t>
            </a:r>
          </a:p>
          <a:p>
            <a:r>
              <a:rPr lang="el-GR" sz="2000" b="1" dirty="0" smtClean="0">
                <a:solidFill>
                  <a:srgbClr val="000000"/>
                </a:solidFill>
              </a:rPr>
              <a:t>       </a:t>
            </a:r>
            <a:r>
              <a:rPr lang="el-GR" sz="2000" b="1" dirty="0" err="1" smtClean="0">
                <a:solidFill>
                  <a:srgbClr val="000000"/>
                </a:solidFill>
              </a:rPr>
              <a:t>μορσοτρύπανο</a:t>
            </a:r>
            <a:r>
              <a:rPr lang="el-GR" sz="2000" b="1" dirty="0" smtClean="0">
                <a:solidFill>
                  <a:srgbClr val="000000"/>
                </a:solidFill>
              </a:rPr>
              <a:t>, </a:t>
            </a:r>
            <a:r>
              <a:rPr lang="el-GR" sz="2000" b="1" dirty="0" err="1" smtClean="0">
                <a:solidFill>
                  <a:srgbClr val="000000"/>
                </a:solidFill>
              </a:rPr>
              <a:t>αλυσοτρύ</a:t>
            </a:r>
            <a:r>
              <a:rPr lang="el-GR" sz="2000" b="1" dirty="0" smtClean="0">
                <a:solidFill>
                  <a:srgbClr val="000000"/>
                </a:solidFill>
              </a:rPr>
              <a:t>-</a:t>
            </a:r>
          </a:p>
          <a:p>
            <a:r>
              <a:rPr lang="el-GR" sz="2000" b="1" dirty="0" smtClean="0">
                <a:solidFill>
                  <a:srgbClr val="000000"/>
                </a:solidFill>
              </a:rPr>
              <a:t>       </a:t>
            </a:r>
            <a:r>
              <a:rPr lang="el-GR" sz="2000" b="1" dirty="0" err="1" smtClean="0">
                <a:solidFill>
                  <a:srgbClr val="000000"/>
                </a:solidFill>
              </a:rPr>
              <a:t>πανο</a:t>
            </a:r>
            <a:r>
              <a:rPr lang="el-GR" sz="2000" b="1" dirty="0" smtClean="0">
                <a:solidFill>
                  <a:srgbClr val="000000"/>
                </a:solidFill>
              </a:rPr>
              <a:t> </a:t>
            </a:r>
            <a:r>
              <a:rPr lang="en-US" sz="2000" b="1" dirty="0" smtClean="0"/>
              <a:t>			</a:t>
            </a:r>
            <a:endParaRPr lang="el-GR" sz="2000" b="1" dirty="0" smtClean="0"/>
          </a:p>
          <a:p>
            <a:r>
              <a:rPr lang="el-GR" sz="2000" b="1" dirty="0" smtClean="0">
                <a:solidFill>
                  <a:srgbClr val="0070C0"/>
                </a:solidFill>
              </a:rPr>
              <a:t>2.8. </a:t>
            </a:r>
            <a:r>
              <a:rPr lang="el-GR" sz="2000" b="1" dirty="0" smtClean="0">
                <a:solidFill>
                  <a:srgbClr val="000000"/>
                </a:solidFill>
              </a:rPr>
              <a:t>Δημιουργία προεξοχών</a:t>
            </a:r>
          </a:p>
          <a:p>
            <a:r>
              <a:rPr lang="el-GR" sz="2000" b="1" dirty="0" smtClean="0">
                <a:solidFill>
                  <a:srgbClr val="000000"/>
                </a:solidFill>
              </a:rPr>
              <a:t>       (</a:t>
            </a:r>
            <a:r>
              <a:rPr lang="el-GR" sz="2000" b="1" dirty="0" err="1" smtClean="0">
                <a:solidFill>
                  <a:srgbClr val="000000"/>
                </a:solidFill>
              </a:rPr>
              <a:t>μόρσων</a:t>
            </a:r>
            <a:r>
              <a:rPr lang="el-GR" sz="2000" b="1" dirty="0" smtClean="0">
                <a:solidFill>
                  <a:srgbClr val="000000"/>
                </a:solidFill>
              </a:rPr>
              <a:t>) με </a:t>
            </a:r>
            <a:r>
              <a:rPr lang="el-GR" sz="2000" b="1" dirty="0" err="1" smtClean="0">
                <a:solidFill>
                  <a:srgbClr val="000000"/>
                </a:solidFill>
              </a:rPr>
              <a:t>ξεμορσαρίστρα</a:t>
            </a:r>
            <a:r>
              <a:rPr lang="el-GR" sz="2000" b="1" dirty="0" smtClean="0">
                <a:solidFill>
                  <a:srgbClr val="000000"/>
                </a:solidFill>
              </a:rPr>
              <a:t> </a:t>
            </a:r>
            <a:r>
              <a:rPr lang="el-GR" sz="2000" b="1" dirty="0" smtClean="0"/>
              <a:t>	</a:t>
            </a:r>
          </a:p>
        </p:txBody>
      </p:sp>
      <p:sp>
        <p:nvSpPr>
          <p:cNvPr id="11" name="10 - TextBox"/>
          <p:cNvSpPr txBox="1"/>
          <p:nvPr/>
        </p:nvSpPr>
        <p:spPr>
          <a:xfrm>
            <a:off x="8046301" y="2158782"/>
            <a:ext cx="3854548" cy="3785652"/>
          </a:xfrm>
          <a:prstGeom prst="rect">
            <a:avLst/>
          </a:prstGeom>
          <a:noFill/>
        </p:spPr>
        <p:txBody>
          <a:bodyPr wrap="square" rtlCol="0">
            <a:spAutoFit/>
          </a:bodyPr>
          <a:lstStyle/>
          <a:p>
            <a:r>
              <a:rPr lang="el-GR" sz="2000" b="1" dirty="0" smtClean="0">
                <a:solidFill>
                  <a:srgbClr val="0070C0"/>
                </a:solidFill>
              </a:rPr>
              <a:t>2.9. </a:t>
            </a:r>
            <a:r>
              <a:rPr lang="el-GR" sz="2000" b="1" dirty="0" smtClean="0">
                <a:solidFill>
                  <a:srgbClr val="000000"/>
                </a:solidFill>
              </a:rPr>
              <a:t>Δημιουργία αντικειμένων με </a:t>
            </a:r>
          </a:p>
          <a:p>
            <a:r>
              <a:rPr lang="el-GR" sz="2000" b="1" dirty="0" smtClean="0">
                <a:solidFill>
                  <a:srgbClr val="000000"/>
                </a:solidFill>
              </a:rPr>
              <a:t>        τόρνο </a:t>
            </a:r>
            <a:r>
              <a:rPr lang="el-GR" sz="2000" b="1" dirty="0" smtClean="0"/>
              <a:t>				</a:t>
            </a:r>
          </a:p>
          <a:p>
            <a:r>
              <a:rPr lang="el-GR" sz="2000" b="1" dirty="0" smtClean="0">
                <a:solidFill>
                  <a:srgbClr val="0070C0"/>
                </a:solidFill>
              </a:rPr>
              <a:t>2.10. </a:t>
            </a:r>
            <a:r>
              <a:rPr lang="el-GR" sz="2000" b="1" dirty="0" smtClean="0">
                <a:solidFill>
                  <a:srgbClr val="000000"/>
                </a:solidFill>
              </a:rPr>
              <a:t>Λείανση ξύλου </a:t>
            </a:r>
            <a:r>
              <a:rPr lang="el-GR" sz="2000" b="1" dirty="0" smtClean="0"/>
              <a:t>			</a:t>
            </a:r>
          </a:p>
          <a:p>
            <a:r>
              <a:rPr lang="el-GR" sz="2000" b="1" dirty="0" smtClean="0"/>
              <a:t>		</a:t>
            </a:r>
          </a:p>
          <a:p>
            <a:r>
              <a:rPr lang="el-GR" sz="2000" b="1" dirty="0" smtClean="0">
                <a:solidFill>
                  <a:srgbClr val="0070C0"/>
                </a:solidFill>
              </a:rPr>
              <a:t>2.11. </a:t>
            </a:r>
            <a:r>
              <a:rPr lang="el-GR" sz="2000" b="1" dirty="0" smtClean="0">
                <a:solidFill>
                  <a:srgbClr val="000000"/>
                </a:solidFill>
              </a:rPr>
              <a:t>Συγκόλληση ταινιών </a:t>
            </a:r>
            <a:r>
              <a:rPr lang="el-GR" sz="2000" b="1" dirty="0" err="1" smtClean="0">
                <a:solidFill>
                  <a:srgbClr val="000000"/>
                </a:solidFill>
              </a:rPr>
              <a:t>περιθω</a:t>
            </a:r>
            <a:r>
              <a:rPr lang="el-GR" sz="2000" b="1" dirty="0" smtClean="0">
                <a:solidFill>
                  <a:srgbClr val="000000"/>
                </a:solidFill>
              </a:rPr>
              <a:t>-</a:t>
            </a:r>
          </a:p>
          <a:p>
            <a:r>
              <a:rPr lang="el-GR" sz="2000" b="1" dirty="0" smtClean="0">
                <a:solidFill>
                  <a:srgbClr val="000000"/>
                </a:solidFill>
              </a:rPr>
              <a:t>          </a:t>
            </a:r>
            <a:r>
              <a:rPr lang="el-GR" sz="2000" b="1" dirty="0" err="1" smtClean="0">
                <a:solidFill>
                  <a:srgbClr val="000000"/>
                </a:solidFill>
              </a:rPr>
              <a:t>ρίου</a:t>
            </a:r>
            <a:r>
              <a:rPr lang="el-GR" sz="2000" b="1" dirty="0" smtClean="0">
                <a:solidFill>
                  <a:srgbClr val="000000"/>
                </a:solidFill>
              </a:rPr>
              <a:t> σε </a:t>
            </a:r>
            <a:r>
              <a:rPr lang="el-GR" sz="2000" b="1" dirty="0" err="1" smtClean="0">
                <a:solidFill>
                  <a:srgbClr val="000000"/>
                </a:solidFill>
              </a:rPr>
              <a:t>ξυλοπλάκες</a:t>
            </a:r>
            <a:r>
              <a:rPr lang="en-US" sz="2000" b="1" dirty="0" smtClean="0"/>
              <a:t>			</a:t>
            </a:r>
            <a:endParaRPr lang="el-GR" sz="2000" b="1" dirty="0" smtClean="0"/>
          </a:p>
          <a:p>
            <a:endParaRPr lang="el-GR" sz="2000" b="1" dirty="0" smtClean="0"/>
          </a:p>
          <a:p>
            <a:r>
              <a:rPr lang="el-GR" sz="2000" b="1" dirty="0" smtClean="0">
                <a:solidFill>
                  <a:srgbClr val="0070C0"/>
                </a:solidFill>
              </a:rPr>
              <a:t>2.12. </a:t>
            </a:r>
            <a:r>
              <a:rPr lang="el-GR" sz="2000" b="1" dirty="0" smtClean="0">
                <a:solidFill>
                  <a:srgbClr val="000000"/>
                </a:solidFill>
              </a:rPr>
              <a:t>Μηχανές κατεργασίας ξύλου</a:t>
            </a:r>
          </a:p>
          <a:p>
            <a:r>
              <a:rPr lang="el-GR" sz="2000" b="1" dirty="0" smtClean="0">
                <a:solidFill>
                  <a:srgbClr val="000000"/>
                </a:solidFill>
              </a:rPr>
              <a:t>          με τεχνολογία CNC </a:t>
            </a:r>
            <a:r>
              <a:rPr lang="el-GR" sz="2000" b="1" dirty="0" smtClean="0"/>
              <a:t>	</a:t>
            </a:r>
          </a:p>
        </p:txBody>
      </p:sp>
    </p:spTree>
    <p:extLst>
      <p:ext uri="{BB962C8B-B14F-4D97-AF65-F5344CB8AC3E}">
        <p14:creationId xmlns:p14="http://schemas.microsoft.com/office/powerpoint/2010/main" xmlns="" val="370483481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2000" cy="2402667"/>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45720" tIns="22860" rIns="45720" bIns="22860" rtlCol="0" anchor="ctr"/>
          <a:lstStyle/>
          <a:p>
            <a:pPr algn="ctr"/>
            <a:endParaRPr lang="tr-TR"/>
          </a:p>
        </p:txBody>
      </p:sp>
      <p:sp>
        <p:nvSpPr>
          <p:cNvPr id="19" name="TextBox 18"/>
          <p:cNvSpPr txBox="1"/>
          <p:nvPr/>
        </p:nvSpPr>
        <p:spPr>
          <a:xfrm>
            <a:off x="1227909" y="3054513"/>
            <a:ext cx="9575073" cy="784830"/>
          </a:xfrm>
          <a:prstGeom prst="rect">
            <a:avLst/>
          </a:prstGeom>
          <a:noFill/>
        </p:spPr>
        <p:txBody>
          <a:bodyPr wrap="square" lIns="45720" tIns="22860" rIns="45720" bIns="22860" rtlCol="0">
            <a:spAutoFit/>
          </a:bodyPr>
          <a:lstStyle/>
          <a:p>
            <a:pPr algn="ctr"/>
            <a:r>
              <a:rPr lang="el-GR" sz="2400" b="1" dirty="0" smtClean="0">
                <a:solidFill>
                  <a:srgbClr val="FF0000"/>
                </a:solidFill>
                <a:ea typeface="Open Sans Semibold" panose="020B0706030804020204" pitchFamily="34" charset="0"/>
                <a:cs typeface="Open Sans Semibold" panose="020B0706030804020204" pitchFamily="34" charset="0"/>
              </a:rPr>
              <a:t>Υποενότητα 3.1. </a:t>
            </a:r>
          </a:p>
          <a:p>
            <a:pPr algn="ctr"/>
            <a:r>
              <a:rPr lang="el-GR" sz="2400" b="1" dirty="0" smtClean="0">
                <a:solidFill>
                  <a:srgbClr val="FF0000"/>
                </a:solidFill>
              </a:rPr>
              <a:t>Υγιεινή και ασφάλεια σε χώρους κατεργασίας ξύλου </a:t>
            </a:r>
            <a:endParaRPr lang="tr-TR" sz="2400" b="1" dirty="0">
              <a:solidFill>
                <a:srgbClr val="FF0000"/>
              </a:solidFill>
              <a:ea typeface="Open Sans Semibold" panose="020B0706030804020204" pitchFamily="34" charset="0"/>
              <a:cs typeface="Open Sans Semibold" panose="020B0706030804020204" pitchFamily="34" charset="0"/>
            </a:endParaRPr>
          </a:p>
        </p:txBody>
      </p:sp>
    </p:spTree>
    <p:extLst>
      <p:ext uri="{BB962C8B-B14F-4D97-AF65-F5344CB8AC3E}">
        <p14:creationId xmlns:p14="http://schemas.microsoft.com/office/powerpoint/2010/main" xmlns="" val="596140904"/>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60"/>
          <p:cNvSpPr txBox="1"/>
          <p:nvPr/>
        </p:nvSpPr>
        <p:spPr>
          <a:xfrm>
            <a:off x="1854925" y="535527"/>
            <a:ext cx="8085909" cy="784830"/>
          </a:xfrm>
          <a:prstGeom prst="rect">
            <a:avLst/>
          </a:prstGeom>
          <a:noFill/>
        </p:spPr>
        <p:txBody>
          <a:bodyPr wrap="square" lIns="45720" tIns="22860" rIns="45720" bIns="22860" rtlCol="0">
            <a:spAutoFit/>
          </a:bodyPr>
          <a:lstStyle/>
          <a:p>
            <a:pPr algn="ctr"/>
            <a:r>
              <a:rPr lang="el-GR" sz="2400" b="1" dirty="0" smtClean="0">
                <a:solidFill>
                  <a:schemeClr val="bg2">
                    <a:lumMod val="25000"/>
                  </a:schemeClr>
                </a:solidFill>
                <a:ea typeface="Open Sans Extrabold" panose="020B0906030804020204" pitchFamily="34" charset="0"/>
                <a:cs typeface="Open Sans Extrabold" panose="020B0906030804020204" pitchFamily="34" charset="0"/>
              </a:rPr>
              <a:t>Υγιεινή και ασφάλεια σε χώρους κατεργασίας ξύλου</a:t>
            </a:r>
          </a:p>
          <a:p>
            <a:pPr algn="ctr"/>
            <a:endParaRPr lang="el-GR" sz="2400" b="1" dirty="0" smtClean="0">
              <a:solidFill>
                <a:schemeClr val="bg2">
                  <a:lumMod val="25000"/>
                </a:schemeClr>
              </a:solidFill>
              <a:ea typeface="Open Sans Extrabold" panose="020B0906030804020204" pitchFamily="34" charset="0"/>
              <a:cs typeface="Open Sans Extrabold" panose="020B0906030804020204" pitchFamily="34" charset="0"/>
            </a:endParaRPr>
          </a:p>
        </p:txBody>
      </p:sp>
      <p:cxnSp>
        <p:nvCxnSpPr>
          <p:cNvPr id="4" name="Straight Connector 65"/>
          <p:cNvCxnSpPr/>
          <p:nvPr/>
        </p:nvCxnSpPr>
        <p:spPr>
          <a:xfrm flipV="1">
            <a:off x="2534194" y="1123406"/>
            <a:ext cx="6753497" cy="13063"/>
          </a:xfrm>
          <a:prstGeom prst="line">
            <a:avLst/>
          </a:prstGeom>
          <a:ln w="82550">
            <a:solidFill>
              <a:srgbClr val="EA6045"/>
            </a:solidFill>
          </a:ln>
        </p:spPr>
        <p:style>
          <a:lnRef idx="1">
            <a:schemeClr val="accent1"/>
          </a:lnRef>
          <a:fillRef idx="0">
            <a:schemeClr val="accent1"/>
          </a:fillRef>
          <a:effectRef idx="0">
            <a:schemeClr val="accent1"/>
          </a:effectRef>
          <a:fontRef idx="minor">
            <a:schemeClr val="tx1"/>
          </a:fontRef>
        </p:style>
      </p:cxnSp>
      <p:sp>
        <p:nvSpPr>
          <p:cNvPr id="84994" name="Rectangle 2"/>
          <p:cNvSpPr>
            <a:spLocks noChangeArrowheads="1"/>
          </p:cNvSpPr>
          <p:nvPr/>
        </p:nvSpPr>
        <p:spPr bwMode="auto">
          <a:xfrm>
            <a:off x="795665" y="1453082"/>
            <a:ext cx="10724606" cy="501675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R="0" lvl="0" algn="just" defTabSz="914400" rtl="0" eaLnBrk="1" fontAlgn="base" latinLnBrk="0" hangingPunct="1">
              <a:lnSpc>
                <a:spcPct val="100000"/>
              </a:lnSpc>
              <a:spcBef>
                <a:spcPct val="0"/>
              </a:spcBef>
              <a:spcAft>
                <a:spcPct val="0"/>
              </a:spcAft>
              <a:buClrTx/>
              <a:buSzTx/>
              <a:buFontTx/>
              <a:buNone/>
              <a:tabLst/>
            </a:pPr>
            <a:r>
              <a:rPr kumimoji="0" lang="el-GR" sz="2000" i="0" u="none" strike="noStrike" cap="none" normalizeH="0" baseline="0" dirty="0" smtClean="0">
                <a:ln>
                  <a:noFill/>
                </a:ln>
                <a:solidFill>
                  <a:schemeClr val="tx1"/>
                </a:solidFill>
                <a:effectLst/>
                <a:ea typeface="Times New Roman" pitchFamily="18" charset="0"/>
                <a:cs typeface="Arial" pitchFamily="34" charset="0"/>
              </a:rPr>
              <a:t>Στους χώρους μηχανικής κατεργασίας του ξύλου (πριστήρια, ξυλουργεία, επιπλοποιεία, κλπ), υπάρχουν διάφορα μηχανήματα με τα οποία παράγονται διάφορα προϊόντα. Τα μηχανήματα είναι ηλεκτροκίνητα και με αυτά μπορούν οι άνθρωποι χωρίς ιδιαίτερο</a:t>
            </a:r>
            <a:r>
              <a:rPr kumimoji="0" lang="el-GR" sz="2000" i="0" u="none" strike="noStrike" cap="none" normalizeH="0" dirty="0" smtClean="0">
                <a:ln>
                  <a:noFill/>
                </a:ln>
                <a:solidFill>
                  <a:schemeClr val="tx1"/>
                </a:solidFill>
                <a:effectLst/>
                <a:ea typeface="Times New Roman" pitchFamily="18" charset="0"/>
                <a:cs typeface="Arial" pitchFamily="34" charset="0"/>
              </a:rPr>
              <a:t> </a:t>
            </a:r>
            <a:r>
              <a:rPr kumimoji="0" lang="el-GR" sz="2000" i="0" u="none" strike="noStrike" cap="none" normalizeH="0" baseline="0" dirty="0" smtClean="0">
                <a:ln>
                  <a:noFill/>
                </a:ln>
                <a:solidFill>
                  <a:schemeClr val="tx1"/>
                </a:solidFill>
                <a:effectLst/>
                <a:ea typeface="Times New Roman" pitchFamily="18" charset="0"/>
                <a:cs typeface="Arial" pitchFamily="34" charset="0"/>
              </a:rPr>
              <a:t>σωματικό κόπο να κατασκευάζουν με ευκολία, ακρίβεια και σε σύντομο χρονικό διάστημα διάφορα προϊόντα. </a:t>
            </a:r>
          </a:p>
          <a:p>
            <a:pPr lvl="0" algn="just" fontAlgn="base">
              <a:spcBef>
                <a:spcPct val="0"/>
              </a:spcBef>
              <a:spcAft>
                <a:spcPct val="0"/>
              </a:spcAft>
            </a:pPr>
            <a:endParaRPr lang="en-GB" sz="2000" dirty="0" smtClean="0">
              <a:cs typeface="Arial" pitchFamily="34" charset="0"/>
            </a:endParaRPr>
          </a:p>
          <a:p>
            <a:pPr lvl="0" algn="just" fontAlgn="base">
              <a:spcBef>
                <a:spcPct val="0"/>
              </a:spcBef>
              <a:spcAft>
                <a:spcPct val="0"/>
              </a:spcAft>
            </a:pPr>
            <a:r>
              <a:rPr lang="el-GR" sz="2000" dirty="0" smtClean="0">
                <a:cs typeface="Arial" pitchFamily="34" charset="0"/>
              </a:rPr>
              <a:t>Η κατεργασία του ξύλου επιτυγχάνεται με αφαίρεση ξύλου με τη βοήθεια κοπτικών μέσων (μαχαιριών). Η χρήση των κοπτικών μέσων εγκυμονεί κινδύνους για τη σωματική ακεραιότητα των χειριστών. Η ασφάλεια των χειριστών κατά τη χρήση ξυλουργικών μηχανημάτων εξαρτάται από τα μηχανήματα (τύπο και κατάσταση), τα κοπτικά (τύπο και κατάσταση) και τα ατομικά μέσα προστασίας των εργαζομένων.</a:t>
            </a:r>
          </a:p>
          <a:p>
            <a:pPr lvl="0" algn="just" fontAlgn="base">
              <a:spcBef>
                <a:spcPct val="0"/>
              </a:spcBef>
              <a:spcAft>
                <a:spcPct val="0"/>
              </a:spcAft>
            </a:pPr>
            <a:endParaRPr lang="en-GB" sz="2000" dirty="0" smtClean="0">
              <a:cs typeface="Arial" pitchFamily="34" charset="0"/>
            </a:endParaRPr>
          </a:p>
          <a:p>
            <a:pPr lvl="0" algn="just" fontAlgn="base">
              <a:spcBef>
                <a:spcPct val="0"/>
              </a:spcBef>
              <a:spcAft>
                <a:spcPct val="0"/>
              </a:spcAft>
            </a:pPr>
            <a:r>
              <a:rPr lang="el-GR" sz="2000" dirty="0" smtClean="0">
                <a:cs typeface="Arial" pitchFamily="34" charset="0"/>
              </a:rPr>
              <a:t>Κατά την κατεργασία του ξύλου παράγονται διάφορα υπολείμματα (ξυλόσκονη, ροκανίδια, κλπ). Τα υπολείμματα είναι βλαβερά για την υγεία του ανθρώπου και θα πρέπει να λαμβάνονται τα απαραίτητα μέτρα υγιεινής (κατάλληλη ένδυση, χρήσης μάσκας, </a:t>
            </a:r>
            <a:r>
              <a:rPr lang="el-GR" sz="2000" dirty="0" smtClean="0">
                <a:cs typeface="Arial" pitchFamily="34" charset="0"/>
              </a:rPr>
              <a:t>κ.α.). </a:t>
            </a:r>
            <a:r>
              <a:rPr lang="el-GR" sz="2000" dirty="0" smtClean="0">
                <a:cs typeface="Arial" pitchFamily="34" charset="0"/>
              </a:rPr>
              <a:t>Ο υπερβολικός θόρυβος επίσης, δημιουργεί προβλήματα υγείας (κυρίως ακουστικά) στους εργαζομένους.</a:t>
            </a:r>
          </a:p>
          <a:p>
            <a:pPr lvl="0" indent="114300" algn="just" fontAlgn="base">
              <a:spcBef>
                <a:spcPct val="0"/>
              </a:spcBef>
              <a:spcAft>
                <a:spcPct val="0"/>
              </a:spcAft>
            </a:pPr>
            <a:endParaRPr lang="el-GR" sz="2000" dirty="0" smtClean="0">
              <a:cs typeface="Arial"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60"/>
          <p:cNvSpPr txBox="1"/>
          <p:nvPr/>
        </p:nvSpPr>
        <p:spPr>
          <a:xfrm>
            <a:off x="1854925" y="535527"/>
            <a:ext cx="8085909" cy="415498"/>
          </a:xfrm>
          <a:prstGeom prst="rect">
            <a:avLst/>
          </a:prstGeom>
          <a:noFill/>
        </p:spPr>
        <p:txBody>
          <a:bodyPr wrap="square" lIns="45720" tIns="22860" rIns="45720" bIns="22860" rtlCol="0">
            <a:spAutoFit/>
          </a:bodyPr>
          <a:lstStyle/>
          <a:p>
            <a:pPr algn="ctr"/>
            <a:r>
              <a:rPr lang="el-GR" sz="2400" b="1" dirty="0" smtClean="0">
                <a:solidFill>
                  <a:schemeClr val="bg2">
                    <a:lumMod val="25000"/>
                  </a:schemeClr>
                </a:solidFill>
                <a:ea typeface="Open Sans Extrabold" panose="020B0906030804020204" pitchFamily="34" charset="0"/>
                <a:cs typeface="Open Sans Extrabold" panose="020B0906030804020204" pitchFamily="34" charset="0"/>
              </a:rPr>
              <a:t>Κανόνες ασφαλείας κατά τη χρήση ηλεκτρικού ρεύματος</a:t>
            </a:r>
          </a:p>
        </p:txBody>
      </p:sp>
      <p:cxnSp>
        <p:nvCxnSpPr>
          <p:cNvPr id="4" name="Straight Connector 65"/>
          <p:cNvCxnSpPr/>
          <p:nvPr/>
        </p:nvCxnSpPr>
        <p:spPr>
          <a:xfrm flipV="1">
            <a:off x="2183642" y="1119116"/>
            <a:ext cx="7547212" cy="27296"/>
          </a:xfrm>
          <a:prstGeom prst="line">
            <a:avLst/>
          </a:prstGeom>
          <a:ln w="82550">
            <a:solidFill>
              <a:srgbClr val="EA6045"/>
            </a:solidFill>
          </a:ln>
        </p:spPr>
        <p:style>
          <a:lnRef idx="1">
            <a:schemeClr val="accent1"/>
          </a:lnRef>
          <a:fillRef idx="0">
            <a:schemeClr val="accent1"/>
          </a:fillRef>
          <a:effectRef idx="0">
            <a:schemeClr val="accent1"/>
          </a:effectRef>
          <a:fontRef idx="minor">
            <a:schemeClr val="tx1"/>
          </a:fontRef>
        </p:style>
      </p:cxnSp>
      <p:sp>
        <p:nvSpPr>
          <p:cNvPr id="5" name="4 - Ορθογώνιο"/>
          <p:cNvSpPr/>
          <p:nvPr/>
        </p:nvSpPr>
        <p:spPr>
          <a:xfrm>
            <a:off x="592975" y="1554639"/>
            <a:ext cx="11144100" cy="3785652"/>
          </a:xfrm>
          <a:prstGeom prst="rect">
            <a:avLst/>
          </a:prstGeom>
        </p:spPr>
        <p:txBody>
          <a:bodyPr wrap="square">
            <a:spAutoFit/>
          </a:bodyPr>
          <a:lstStyle/>
          <a:p>
            <a:pPr algn="just"/>
            <a:r>
              <a:rPr lang="el-GR" sz="2000" b="1" dirty="0" smtClean="0"/>
              <a:t>Κατά τη χρήση ηλεκτρικών εργαλείων και μηχανημάτων, θα πρέπει να γνωρίζουμε και να τηρούμε τα ακόλουθα:</a:t>
            </a:r>
            <a:endParaRPr lang="en-GB" sz="2000" b="1" dirty="0" smtClean="0"/>
          </a:p>
          <a:p>
            <a:pPr algn="just"/>
            <a:endParaRPr lang="el-GR" sz="2000" b="1" dirty="0" smtClean="0"/>
          </a:p>
          <a:p>
            <a:pPr algn="just">
              <a:buFont typeface="Arial" pitchFamily="34" charset="0"/>
              <a:buChar char="•"/>
            </a:pPr>
            <a:r>
              <a:rPr lang="el-GR" sz="2000" b="1" dirty="0" smtClean="0"/>
              <a:t> </a:t>
            </a:r>
            <a:r>
              <a:rPr lang="el-GR" sz="2000" dirty="0" smtClean="0"/>
              <a:t>Κάθε μηχάνημα θα πρέπει να φέρει το δικό του διακόπτη παροχής ρεύματος στο χώρο.</a:t>
            </a:r>
            <a:endParaRPr lang="en-GB" sz="2000" dirty="0" smtClean="0"/>
          </a:p>
          <a:p>
            <a:pPr algn="just">
              <a:buFont typeface="Arial" pitchFamily="34" charset="0"/>
              <a:buChar char="•"/>
            </a:pPr>
            <a:endParaRPr lang="el-GR" sz="2000" dirty="0" smtClean="0"/>
          </a:p>
          <a:p>
            <a:pPr marL="95250" indent="-95250" algn="just">
              <a:buFont typeface="Arial" pitchFamily="34" charset="0"/>
              <a:buChar char="•"/>
            </a:pPr>
            <a:r>
              <a:rPr lang="el-GR" sz="2000" dirty="0" smtClean="0"/>
              <a:t> Κάθε μηχάνημα φέρει τους δικούς του πιστοποιημένους διακόπτες παροχής ρεύματος και εκκίνησης, οι οποίοι θα πρέπει να είναι σε άριστη κατάσταση. Διακόπτες σπασμένοι, </a:t>
            </a:r>
            <a:r>
              <a:rPr lang="en-US" sz="2000" dirty="0" smtClean="0"/>
              <a:t>“</a:t>
            </a:r>
            <a:r>
              <a:rPr lang="el-GR" sz="2000" dirty="0" smtClean="0"/>
              <a:t>ξεχαρβαλωμένοι</a:t>
            </a:r>
            <a:r>
              <a:rPr lang="en-GB" sz="2000" dirty="0" smtClean="0"/>
              <a:t>”</a:t>
            </a:r>
            <a:r>
              <a:rPr lang="el-GR" sz="2000" dirty="0" smtClean="0"/>
              <a:t> και γενικώς φθαρμένοι, θα πρέπει να αντικαθίστανται άμεσα από ειδικούς ηλεκτρολόγους και όχι από τον οποιονδήποτε.</a:t>
            </a:r>
            <a:endParaRPr lang="en-GB" sz="2000" dirty="0" smtClean="0"/>
          </a:p>
          <a:p>
            <a:pPr marL="95250" indent="-95250" algn="just">
              <a:buFont typeface="Arial" pitchFamily="34" charset="0"/>
              <a:buChar char="•"/>
            </a:pPr>
            <a:endParaRPr lang="el-GR" sz="2000" dirty="0" smtClean="0"/>
          </a:p>
          <a:p>
            <a:pPr marL="95250" indent="-95250" algn="just">
              <a:buFont typeface="Arial" pitchFamily="34" charset="0"/>
              <a:buChar char="•"/>
            </a:pPr>
            <a:r>
              <a:rPr lang="el-GR" sz="2000" dirty="0" smtClean="0"/>
              <a:t> Τα μηχανήματα καθώς και οι πρίζες θα πρέπει να είναι γειωμένες για τυχόν διαρροές ηλεκτρικού ρεύματος.</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1965278" y="382138"/>
            <a:ext cx="7697337" cy="461665"/>
          </a:xfrm>
          <a:prstGeom prst="rect">
            <a:avLst/>
          </a:prstGeom>
        </p:spPr>
        <p:txBody>
          <a:bodyPr wrap="square">
            <a:spAutoFit/>
          </a:bodyPr>
          <a:lstStyle/>
          <a:p>
            <a:pPr lvl="0" algn="ctr"/>
            <a:r>
              <a:rPr lang="el-GR" sz="2400" b="1" dirty="0">
                <a:solidFill>
                  <a:srgbClr val="E7E6E6">
                    <a:lumMod val="25000"/>
                  </a:srgbClr>
                </a:solidFill>
                <a:ea typeface="Open Sans Extrabold" panose="020B0906030804020204" pitchFamily="34" charset="0"/>
                <a:cs typeface="Open Sans Extrabold" panose="020B0906030804020204" pitchFamily="34" charset="0"/>
              </a:rPr>
              <a:t>Κανόνες ασφαλείας κατά τη χρήση ηλεκτρικού ρεύματος</a:t>
            </a:r>
          </a:p>
        </p:txBody>
      </p:sp>
      <p:pic>
        <p:nvPicPr>
          <p:cNvPr id="2050" name="Picture 2"/>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685072" y="843803"/>
            <a:ext cx="8242300" cy="11588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3" name="Ορθογώνιο 2"/>
          <p:cNvSpPr/>
          <p:nvPr/>
        </p:nvSpPr>
        <p:spPr>
          <a:xfrm>
            <a:off x="368488" y="1651479"/>
            <a:ext cx="11450471" cy="3170099"/>
          </a:xfrm>
          <a:prstGeom prst="rect">
            <a:avLst/>
          </a:prstGeom>
        </p:spPr>
        <p:txBody>
          <a:bodyPr wrap="square">
            <a:spAutoFit/>
          </a:bodyPr>
          <a:lstStyle/>
          <a:p>
            <a:pPr marL="95250" lvl="0" indent="-95250" algn="just">
              <a:buFont typeface="Arial" pitchFamily="34" charset="0"/>
              <a:buChar char="•"/>
            </a:pPr>
            <a:r>
              <a:rPr lang="el-GR" sz="2000" dirty="0">
                <a:solidFill>
                  <a:prstClr val="black"/>
                </a:solidFill>
              </a:rPr>
              <a:t> Κατά τη συντήρηση (καθαρισμό) ή αλλαγή κοπτικού σε ένα μηχάνημα, θα πρέπει οπωσδήποτε να καθιστούμε το μηχάνημα σε κατάσταση ασφαλείας, απενεργοποιώντας το ταχυφρένο του κινητήρα</a:t>
            </a:r>
            <a:r>
              <a:rPr lang="el-GR" sz="2000" dirty="0" smtClean="0">
                <a:solidFill>
                  <a:prstClr val="black"/>
                </a:solidFill>
              </a:rPr>
              <a:t>.</a:t>
            </a:r>
            <a:endParaRPr lang="en-GB" sz="2000" dirty="0" smtClean="0">
              <a:solidFill>
                <a:prstClr val="black"/>
              </a:solidFill>
            </a:endParaRPr>
          </a:p>
          <a:p>
            <a:pPr marL="95250" lvl="0" indent="-95250" algn="just">
              <a:buFont typeface="Arial" pitchFamily="34" charset="0"/>
              <a:buChar char="•"/>
            </a:pPr>
            <a:endParaRPr lang="el-GR" sz="2000" dirty="0">
              <a:solidFill>
                <a:prstClr val="black"/>
              </a:solidFill>
            </a:endParaRPr>
          </a:p>
          <a:p>
            <a:pPr marL="95250" lvl="0" indent="-95250" algn="just">
              <a:buFont typeface="Arial" pitchFamily="34" charset="0"/>
              <a:buChar char="•"/>
            </a:pPr>
            <a:r>
              <a:rPr lang="el-GR" sz="2000" dirty="0">
                <a:solidFill>
                  <a:prstClr val="black"/>
                </a:solidFill>
              </a:rPr>
              <a:t> Ελέγχουμε τακτικά την κατάσταση των εμφανών καλωδίων των μηχανημάτων και ιδιαίτερα αυτά που υπάρχουν στο δάπεδο και κατευθύνονται προς τον κεντρικό πίνακα παροχής ρεύματος</a:t>
            </a:r>
            <a:r>
              <a:rPr lang="el-GR" sz="2000" dirty="0" smtClean="0">
                <a:solidFill>
                  <a:prstClr val="black"/>
                </a:solidFill>
              </a:rPr>
              <a:t>.</a:t>
            </a:r>
            <a:endParaRPr lang="en-GB" sz="2000" dirty="0" smtClean="0">
              <a:solidFill>
                <a:prstClr val="black"/>
              </a:solidFill>
            </a:endParaRPr>
          </a:p>
          <a:p>
            <a:pPr marL="95250" lvl="0" indent="-95250" algn="just">
              <a:buFont typeface="Arial" pitchFamily="34" charset="0"/>
              <a:buChar char="•"/>
            </a:pPr>
            <a:endParaRPr lang="el-GR" sz="2000" dirty="0">
              <a:solidFill>
                <a:prstClr val="black"/>
              </a:solidFill>
            </a:endParaRPr>
          </a:p>
          <a:p>
            <a:pPr marL="95250" lvl="0" indent="-95250" algn="just">
              <a:buFont typeface="Arial" pitchFamily="34" charset="0"/>
              <a:buChar char="•"/>
            </a:pPr>
            <a:r>
              <a:rPr lang="el-GR" sz="2000" dirty="0">
                <a:solidFill>
                  <a:prstClr val="black"/>
                </a:solidFill>
              </a:rPr>
              <a:t> Δεν ακουμπάμε μηχανήματα και εργαλεία με βρεγμένα χέρια</a:t>
            </a:r>
            <a:r>
              <a:rPr lang="el-GR" sz="2000" dirty="0" smtClean="0">
                <a:solidFill>
                  <a:prstClr val="black"/>
                </a:solidFill>
              </a:rPr>
              <a:t>.</a:t>
            </a:r>
            <a:endParaRPr lang="en-GB" sz="2000" dirty="0" smtClean="0">
              <a:solidFill>
                <a:prstClr val="black"/>
              </a:solidFill>
            </a:endParaRPr>
          </a:p>
          <a:p>
            <a:pPr marL="95250" lvl="0" indent="-95250" algn="just">
              <a:buFont typeface="Arial" pitchFamily="34" charset="0"/>
              <a:buChar char="•"/>
            </a:pPr>
            <a:endParaRPr lang="el-GR" sz="2000" dirty="0">
              <a:solidFill>
                <a:prstClr val="black"/>
              </a:solidFill>
            </a:endParaRPr>
          </a:p>
          <a:p>
            <a:pPr marL="95250" lvl="0" indent="-95250" algn="just">
              <a:buFont typeface="Arial" pitchFamily="34" charset="0"/>
              <a:buChar char="•"/>
            </a:pPr>
            <a:r>
              <a:rPr lang="el-GR" sz="2000" dirty="0">
                <a:solidFill>
                  <a:prstClr val="black"/>
                </a:solidFill>
              </a:rPr>
              <a:t> Το άπλωμα και το μάζεμα της μπαλαντέζας επιτρέπεται μόνο αφού την έχουμε </a:t>
            </a:r>
            <a:r>
              <a:rPr lang="el-GR" sz="2000" dirty="0" smtClean="0">
                <a:solidFill>
                  <a:prstClr val="black"/>
                </a:solidFill>
              </a:rPr>
              <a:t>αποσυνδέσει </a:t>
            </a:r>
            <a:r>
              <a:rPr lang="el-GR" sz="2000" dirty="0">
                <a:solidFill>
                  <a:prstClr val="black"/>
                </a:solidFill>
              </a:rPr>
              <a:t>από το ρεύμα. Απαγορεύεται οποιοδήποτε φθαρμένο καλώδιο να είναι καλυμμένο με μονωτική ταινία.</a:t>
            </a:r>
          </a:p>
        </p:txBody>
      </p:sp>
    </p:spTree>
    <p:extLst>
      <p:ext uri="{BB962C8B-B14F-4D97-AF65-F5344CB8AC3E}">
        <p14:creationId xmlns:p14="http://schemas.microsoft.com/office/powerpoint/2010/main" xmlns="" val="311818314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60"/>
          <p:cNvSpPr txBox="1"/>
          <p:nvPr/>
        </p:nvSpPr>
        <p:spPr>
          <a:xfrm>
            <a:off x="1759390" y="535527"/>
            <a:ext cx="8449135" cy="415498"/>
          </a:xfrm>
          <a:prstGeom prst="rect">
            <a:avLst/>
          </a:prstGeom>
          <a:noFill/>
        </p:spPr>
        <p:txBody>
          <a:bodyPr wrap="square" lIns="45720" tIns="22860" rIns="45720" bIns="22860" rtlCol="0">
            <a:spAutoFit/>
          </a:bodyPr>
          <a:lstStyle/>
          <a:p>
            <a:pPr algn="ctr"/>
            <a:r>
              <a:rPr lang="el-GR" sz="2400" b="1" dirty="0" smtClean="0">
                <a:solidFill>
                  <a:schemeClr val="bg2">
                    <a:lumMod val="25000"/>
                  </a:schemeClr>
                </a:solidFill>
                <a:ea typeface="Open Sans Extrabold" panose="020B0906030804020204" pitchFamily="34" charset="0"/>
                <a:cs typeface="Open Sans Extrabold" panose="020B0906030804020204" pitchFamily="34" charset="0"/>
              </a:rPr>
              <a:t>Κανόνες ασφαλείας κατά τη χρήση ξυλουργικών μηχανημάτων</a:t>
            </a:r>
          </a:p>
        </p:txBody>
      </p:sp>
      <p:cxnSp>
        <p:nvCxnSpPr>
          <p:cNvPr id="4" name="Straight Connector 65"/>
          <p:cNvCxnSpPr/>
          <p:nvPr/>
        </p:nvCxnSpPr>
        <p:spPr>
          <a:xfrm flipV="1">
            <a:off x="1828800" y="1119116"/>
            <a:ext cx="8229600" cy="27296"/>
          </a:xfrm>
          <a:prstGeom prst="line">
            <a:avLst/>
          </a:prstGeom>
          <a:ln w="82550">
            <a:solidFill>
              <a:srgbClr val="EA6045"/>
            </a:solidFill>
          </a:ln>
        </p:spPr>
        <p:style>
          <a:lnRef idx="1">
            <a:schemeClr val="accent1"/>
          </a:lnRef>
          <a:fillRef idx="0">
            <a:schemeClr val="accent1"/>
          </a:fillRef>
          <a:effectRef idx="0">
            <a:schemeClr val="accent1"/>
          </a:effectRef>
          <a:fontRef idx="minor">
            <a:schemeClr val="tx1"/>
          </a:fontRef>
        </p:style>
      </p:cxnSp>
      <p:sp>
        <p:nvSpPr>
          <p:cNvPr id="7" name="6 - Ορθογώνιο"/>
          <p:cNvSpPr/>
          <p:nvPr/>
        </p:nvSpPr>
        <p:spPr>
          <a:xfrm>
            <a:off x="250208" y="1284617"/>
            <a:ext cx="11555105" cy="5324535"/>
          </a:xfrm>
          <a:prstGeom prst="rect">
            <a:avLst/>
          </a:prstGeom>
        </p:spPr>
        <p:txBody>
          <a:bodyPr wrap="square">
            <a:spAutoFit/>
          </a:bodyPr>
          <a:lstStyle/>
          <a:p>
            <a:pPr algn="just"/>
            <a:r>
              <a:rPr lang="el-GR" sz="2000" b="1" dirty="0" smtClean="0"/>
              <a:t>Οι κανόνες ασφαλείας οι οποίοι θα πρέπει να τηρούνται στους εργασιακούς χώρους, όπου υπάρχουν ξυλουργικά μηχανήματα, είναι οι ακόλουθοι:</a:t>
            </a:r>
            <a:endParaRPr lang="en-GB" sz="2000" b="1" dirty="0" smtClean="0"/>
          </a:p>
          <a:p>
            <a:pPr algn="just"/>
            <a:endParaRPr lang="el-GR" sz="2000" b="1" dirty="0" smtClean="0"/>
          </a:p>
          <a:p>
            <a:pPr marL="342900" indent="-342900" algn="just">
              <a:buFont typeface="Arial" panose="020B0604020202020204" pitchFamily="34" charset="0"/>
              <a:buChar char="•"/>
            </a:pPr>
            <a:r>
              <a:rPr lang="el-GR" sz="2000" dirty="0" smtClean="0"/>
              <a:t>Τα μηχανήματα θα πρέπει να τοποθετούνται στο χώρο με διάταξη, ώστε να διευκολύνουν την παραγωγική διαδικασία. Κάθε μηχάνημα απαιτεί ένα ελάχιστο χώρο, ώστε ο χειρισμός του να γίνεται με ασφάλεια. Ο χώρος αυτός καθορίζεται στις τεχνικές προδιαγραφές του μηχανήματος.</a:t>
            </a:r>
            <a:endParaRPr lang="en-GB" sz="2000" dirty="0" smtClean="0"/>
          </a:p>
          <a:p>
            <a:pPr marL="342900" indent="-342900" algn="just">
              <a:buFont typeface="Arial" panose="020B0604020202020204" pitchFamily="34" charset="0"/>
              <a:buChar char="•"/>
            </a:pPr>
            <a:endParaRPr lang="el-GR" sz="2000" dirty="0" smtClean="0"/>
          </a:p>
          <a:p>
            <a:pPr marL="342900" indent="-342900" algn="just">
              <a:buFont typeface="Arial" panose="020B0604020202020204" pitchFamily="34" charset="0"/>
              <a:buChar char="•"/>
            </a:pPr>
            <a:r>
              <a:rPr lang="el-GR" sz="2000" dirty="0" smtClean="0"/>
              <a:t>Ο χώρος κατεργασίας ξύλου θα πρέπει να διαθέτει επαρκή φωτισμό και να αερίζεται καλά.</a:t>
            </a:r>
            <a:endParaRPr lang="en-GB" sz="2000" dirty="0" smtClean="0"/>
          </a:p>
          <a:p>
            <a:pPr marL="342900" indent="-342900" algn="just">
              <a:buFont typeface="Arial" panose="020B0604020202020204" pitchFamily="34" charset="0"/>
              <a:buChar char="•"/>
            </a:pPr>
            <a:endParaRPr lang="el-GR" sz="2000" dirty="0" smtClean="0"/>
          </a:p>
          <a:p>
            <a:pPr marL="342900" indent="-342900" algn="just">
              <a:buFont typeface="Arial" panose="020B0604020202020204" pitchFamily="34" charset="0"/>
              <a:buChar char="•"/>
            </a:pPr>
            <a:r>
              <a:rPr lang="el-GR" sz="2000" dirty="0" smtClean="0"/>
              <a:t>Ο χώρος κατεργασίας ξύλου θα πρέπει να διαθέτει επαρκές σύστημα απαγωγής των υπολειμμάτων (απορρόφηση).</a:t>
            </a:r>
            <a:endParaRPr lang="en-GB" sz="2000" dirty="0" smtClean="0"/>
          </a:p>
          <a:p>
            <a:pPr marL="342900" indent="-342900" algn="just">
              <a:buFont typeface="Arial" panose="020B0604020202020204" pitchFamily="34" charset="0"/>
              <a:buChar char="•"/>
            </a:pPr>
            <a:endParaRPr lang="el-GR" sz="2000" dirty="0" smtClean="0"/>
          </a:p>
          <a:p>
            <a:pPr marL="342900" indent="-342900" algn="just">
              <a:buFont typeface="Arial" panose="020B0604020202020204" pitchFamily="34" charset="0"/>
              <a:buChar char="•"/>
            </a:pPr>
            <a:r>
              <a:rPr lang="el-GR" sz="2000" dirty="0" smtClean="0"/>
              <a:t>Ο χώρος θα πρέπει να καθαρίζεται τακτικά.</a:t>
            </a:r>
            <a:endParaRPr lang="en-GB" sz="2000" dirty="0" smtClean="0"/>
          </a:p>
          <a:p>
            <a:pPr marL="342900" indent="-342900" algn="just">
              <a:buFont typeface="Arial" panose="020B0604020202020204" pitchFamily="34" charset="0"/>
              <a:buChar char="•"/>
            </a:pPr>
            <a:endParaRPr lang="el-GR" sz="2000" dirty="0" smtClean="0"/>
          </a:p>
          <a:p>
            <a:pPr marL="342900" indent="-342900" algn="just">
              <a:buFont typeface="Arial" panose="020B0604020202020204" pitchFamily="34" charset="0"/>
              <a:buChar char="•"/>
            </a:pPr>
            <a:r>
              <a:rPr lang="el-GR" sz="2000" dirty="0" smtClean="0"/>
              <a:t>Μόλις τελειώσουμε από το χειρισμό ενός μηχανήματος, το καθαρίζουμε για να το βρει ο επόμενος καθαρό. Δε φυσάμε με αέρα στο πάτωμα γιατί δημιουργούμε σύννεφο σκόνης.</a:t>
            </a:r>
          </a:p>
          <a:p>
            <a:pPr marL="342900" indent="-342900" algn="just">
              <a:buFont typeface="Arial" panose="020B0604020202020204" pitchFamily="34" charset="0"/>
              <a:buChar char="•"/>
            </a:pPr>
            <a:endParaRPr lang="el-GR" sz="2000" b="1" dirty="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4600</TotalTime>
  <Words>1232</Words>
  <Application>Microsoft Office PowerPoint</Application>
  <PresentationFormat>Προσαρμογή</PresentationFormat>
  <Paragraphs>129</Paragraphs>
  <Slides>13</Slides>
  <Notes>13</Notes>
  <HiddenSlides>0</HiddenSlides>
  <MMClips>0</MMClips>
  <ScaleCrop>false</ScaleCrop>
  <HeadingPairs>
    <vt:vector size="4" baseType="variant">
      <vt:variant>
        <vt:lpstr>Θέμα</vt:lpstr>
      </vt:variant>
      <vt:variant>
        <vt:i4>1</vt:i4>
      </vt:variant>
      <vt:variant>
        <vt:lpstr>Τίτλοι διαφανειών</vt:lpstr>
      </vt:variant>
      <vt:variant>
        <vt:i4>13</vt:i4>
      </vt:variant>
    </vt:vector>
  </HeadingPairs>
  <TitlesOfParts>
    <vt:vector size="14" baseType="lpstr">
      <vt:lpstr>Office Theme</vt:lpstr>
      <vt:lpstr>Διαφάνεια 1</vt:lpstr>
      <vt:lpstr>Διαφάνεια 2</vt:lpstr>
      <vt:lpstr>Διαφάνεια 3</vt:lpstr>
      <vt:lpstr>Διαφάνεια 4</vt:lpstr>
      <vt:lpstr>Διαφάνεια 5</vt:lpstr>
      <vt:lpstr>Διαφάνεια 6</vt:lpstr>
      <vt:lpstr>Διαφάνεια 7</vt:lpstr>
      <vt:lpstr>Διαφάνεια 8</vt:lpstr>
      <vt:lpstr>Διαφάνεια 9</vt:lpstr>
      <vt:lpstr>Διαφάνεια 10</vt:lpstr>
      <vt:lpstr>Διαφάνεια 11</vt:lpstr>
      <vt:lpstr>Διαφάνεια 12</vt:lpstr>
      <vt:lpstr>Διαφάνεια 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Καραστεργίου Σωτήριος</dc:creator>
  <cp:lastModifiedBy>sotiris karastergiou</cp:lastModifiedBy>
  <cp:revision>461</cp:revision>
  <dcterms:created xsi:type="dcterms:W3CDTF">2016-11-15T19:58:49Z</dcterms:created>
  <dcterms:modified xsi:type="dcterms:W3CDTF">2017-01-30T19:47:31Z</dcterms:modified>
</cp:coreProperties>
</file>