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8"/>
  </p:notesMasterIdLst>
  <p:handoutMasterIdLst>
    <p:handoutMasterId r:id="rId19"/>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306" r:id="rId1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92" autoAdjust="0"/>
    <p:restoredTop sz="96327" autoAdjust="0"/>
  </p:normalViewPr>
  <p:slideViewPr>
    <p:cSldViewPr snapToGrid="0" snapToObjects="1">
      <p:cViewPr varScale="1">
        <p:scale>
          <a:sx n="101" d="100"/>
          <a:sy n="101" d="100"/>
        </p:scale>
        <p:origin x="1080"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9/15/23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8963472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dirty="0"/>
              <a:t>Click to edit Master text styles</a:t>
            </a:r>
          </a:p>
          <a:p>
            <a:pPr lvl="1"/>
            <a:r>
              <a:rPr lang="el-GR" dirty="0"/>
              <a:t>Second level</a:t>
            </a:r>
          </a:p>
          <a:p>
            <a:pPr lvl="2"/>
            <a:r>
              <a:rPr lang="el-GR" dirty="0"/>
              <a:t>Third level</a:t>
            </a:r>
          </a:p>
          <a:p>
            <a:pPr lvl="3"/>
            <a:r>
              <a:rPr lang="el-GR" dirty="0"/>
              <a:t>Fourth level</a:t>
            </a:r>
          </a:p>
          <a:p>
            <a:pPr lvl="4"/>
            <a:r>
              <a:rPr lang="el-GR"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6" name="Slide Number Placeholder 5"/>
          <p:cNvSpPr>
            <a:spLocks noGrp="1"/>
          </p:cNvSpPr>
          <p:nvPr>
            <p:ph type="sldNum" sz="quarter" idx="11"/>
          </p:nvPr>
        </p:nvSpPr>
        <p:spPr/>
        <p:txBody>
          <a:bodyPr/>
          <a:lstStyle>
            <a:lvl1pPr>
              <a:defRPr/>
            </a:lvl1pPr>
          </a:lstStyle>
          <a:p>
            <a:pPr>
              <a:defRPr/>
            </a:pPr>
            <a:r>
              <a:rPr lang="el-GR"/>
              <a:t>Διαφάνεια </a:t>
            </a:r>
            <a:fld id="{624B0523-D47E-2247-B983-B9E272A2D9C0}" type="slidenum">
              <a:rPr lang="en-US"/>
              <a:pPr>
                <a:defRPr/>
              </a:pPr>
              <a:t>‹#›</a:t>
            </a:fld>
            <a:endParaRPr lang="en-US"/>
          </a:p>
        </p:txBody>
      </p:sp>
    </p:spTree>
    <p:extLst>
      <p:ext uri="{BB962C8B-B14F-4D97-AF65-F5344CB8AC3E}">
        <p14:creationId xmlns:p14="http://schemas.microsoft.com/office/powerpoint/2010/main" val="1720621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21</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Μέθοδοι Ψηφιακής Έρευνας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Autofit/>
          </a:bodyPr>
          <a:lstStyle/>
          <a:p>
            <a:r>
              <a:rPr lang="el-GR" sz="3600" dirty="0"/>
              <a:t>Προσεγγίσεις για την Ανάλυση Δεδομένων</a:t>
            </a:r>
            <a:endParaRPr lang="en-US" sz="3600" dirty="0"/>
          </a:p>
        </p:txBody>
      </p:sp>
      <p:sp>
        <p:nvSpPr>
          <p:cNvPr id="8" name="Content Placeholder 7"/>
          <p:cNvSpPr>
            <a:spLocks noGrp="1"/>
          </p:cNvSpPr>
          <p:nvPr>
            <p:ph type="body" idx="1"/>
          </p:nvPr>
        </p:nvSpPr>
        <p:spPr/>
        <p:txBody>
          <a:bodyPr>
            <a:normAutofit/>
          </a:bodyPr>
          <a:lstStyle/>
          <a:p>
            <a:pPr lvl="0"/>
            <a:r>
              <a:rPr lang="el-GR" sz="2400" dirty="0"/>
              <a:t>Ανάλυση κοινωνικών δικτύων</a:t>
            </a:r>
            <a:r>
              <a:rPr lang="en-GB" sz="2400" dirty="0"/>
              <a:t>: </a:t>
            </a:r>
            <a:r>
              <a:rPr lang="el-GR" sz="2400" dirty="0"/>
              <a:t>εστιάζει στις δομές και στα μοτίβα των σχέσεων ανάμεσα στους κοινωνικούς παράγοντες μέσα σε ένα δίκτυο </a:t>
            </a:r>
          </a:p>
          <a:p>
            <a:pPr lvl="1"/>
            <a:r>
              <a:rPr lang="el-GR" sz="2400" dirty="0"/>
              <a:t>Κόμβοι</a:t>
            </a:r>
            <a:r>
              <a:rPr lang="en-US" sz="2400" dirty="0"/>
              <a:t>= </a:t>
            </a:r>
            <a:r>
              <a:rPr lang="el-GR" sz="2400" dirty="0"/>
              <a:t>οι κοινωνικοί δράστες οι οποίοι διερευνώνται</a:t>
            </a:r>
            <a:r>
              <a:rPr lang="en-US" sz="2400" dirty="0"/>
              <a:t> 	</a:t>
            </a:r>
            <a:endParaRPr lang="el-GR" sz="2400" dirty="0"/>
          </a:p>
          <a:p>
            <a:pPr lvl="1"/>
            <a:r>
              <a:rPr lang="el-GR" sz="2400" dirty="0"/>
              <a:t>Σύνδεσμοι</a:t>
            </a:r>
            <a:r>
              <a:rPr lang="en-US" sz="2400" dirty="0"/>
              <a:t>  = </a:t>
            </a:r>
            <a:r>
              <a:rPr lang="el-GR" sz="2400" dirty="0"/>
              <a:t>οι σχέσεις μεταξύ τους</a:t>
            </a:r>
            <a:r>
              <a:rPr lang="en-US" sz="2400" dirty="0"/>
              <a:t> </a:t>
            </a:r>
          </a:p>
        </p:txBody>
      </p:sp>
    </p:spTree>
    <p:extLst>
      <p:ext uri="{BB962C8B-B14F-4D97-AF65-F5344CB8AC3E}">
        <p14:creationId xmlns:p14="http://schemas.microsoft.com/office/powerpoint/2010/main" val="2543205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Ανάλυση Εγγράφων στην Ψηφιακή Έρευνα </a:t>
            </a:r>
            <a:endParaRPr lang="en-US" sz="3600" dirty="0"/>
          </a:p>
        </p:txBody>
      </p:sp>
      <p:sp>
        <p:nvSpPr>
          <p:cNvPr id="3" name="Content Placeholder 2"/>
          <p:cNvSpPr>
            <a:spLocks noGrp="1"/>
          </p:cNvSpPr>
          <p:nvPr>
            <p:ph type="body" idx="1"/>
          </p:nvPr>
        </p:nvSpPr>
        <p:spPr/>
        <p:txBody>
          <a:bodyPr>
            <a:normAutofit/>
          </a:bodyPr>
          <a:lstStyle/>
          <a:p>
            <a:pPr lvl="0"/>
            <a:r>
              <a:rPr lang="el-GR" sz="2400" dirty="0"/>
              <a:t>Η μελέτη υπαρχόντων εγγράφων του διαδικτύου </a:t>
            </a:r>
            <a:br>
              <a:rPr lang="el-GR" sz="2400" dirty="0"/>
            </a:br>
            <a:r>
              <a:rPr lang="el-GR" sz="2400" dirty="0"/>
              <a:t>ή την ανάρτηση εγγράφων στο διαδίκτυο, προκειμένου να αναζητηθούν οι απόψεις συμμετεχόντων </a:t>
            </a:r>
            <a:endParaRPr lang="en-GB" sz="2400" dirty="0"/>
          </a:p>
          <a:p>
            <a:pPr lvl="0"/>
            <a:r>
              <a:rPr lang="el-GR" sz="2400" dirty="0" err="1"/>
              <a:t>Ιστολόγια</a:t>
            </a:r>
            <a:r>
              <a:rPr lang="el-GR" sz="2400" dirty="0"/>
              <a:t> και προσωπικά ημερολόγια </a:t>
            </a:r>
            <a:r>
              <a:rPr lang="en-GB" sz="2400" dirty="0"/>
              <a:t>= </a:t>
            </a:r>
            <a:r>
              <a:rPr lang="el-GR" sz="2400" dirty="0"/>
              <a:t>πλούσια πηγή διαδικτυακών δεδομένων</a:t>
            </a:r>
            <a:r>
              <a:rPr lang="en-US" sz="2400" dirty="0"/>
              <a:t> </a:t>
            </a:r>
            <a:endParaRPr lang="el-GR" sz="2400" dirty="0"/>
          </a:p>
          <a:p>
            <a:pPr lvl="0"/>
            <a:r>
              <a:rPr lang="el-GR" sz="2400" dirty="0"/>
              <a:t>Τα </a:t>
            </a:r>
            <a:r>
              <a:rPr lang="el-GR" sz="2400" dirty="0" err="1"/>
              <a:t>ιστολόγια</a:t>
            </a:r>
            <a:r>
              <a:rPr lang="el-GR" sz="2400" dirty="0"/>
              <a:t> ειδικού σκοπού εξαλείφουν την ανάγκη απομαγνητοφώνησης και είναι βολικά στη χρήση για τους συμμετέχοντες</a:t>
            </a:r>
            <a:endParaRPr lang="en-US" sz="2400" dirty="0"/>
          </a:p>
        </p:txBody>
      </p:sp>
    </p:spTree>
    <p:extLst>
      <p:ext uri="{BB962C8B-B14F-4D97-AF65-F5344CB8AC3E}">
        <p14:creationId xmlns:p14="http://schemas.microsoft.com/office/powerpoint/2010/main" val="1480116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Στρατολόγηση Συμμετεχόντων</a:t>
            </a:r>
            <a:endParaRPr lang="en-US" dirty="0"/>
          </a:p>
        </p:txBody>
      </p:sp>
      <p:sp>
        <p:nvSpPr>
          <p:cNvPr id="3" name="Content Placeholder 2"/>
          <p:cNvSpPr>
            <a:spLocks noGrp="1"/>
          </p:cNvSpPr>
          <p:nvPr>
            <p:ph type="body" idx="1"/>
          </p:nvPr>
        </p:nvSpPr>
        <p:spPr/>
        <p:txBody>
          <a:bodyPr numCol="2">
            <a:normAutofit fontScale="85000" lnSpcReduction="20000"/>
          </a:bodyPr>
          <a:lstStyle/>
          <a:p>
            <a:r>
              <a:rPr lang="el-GR" sz="2000" b="1" dirty="0"/>
              <a:t>Βασισμένες σε </a:t>
            </a:r>
            <a:r>
              <a:rPr lang="en-US" sz="2000" b="1" dirty="0"/>
              <a:t>e-mail</a:t>
            </a:r>
            <a:r>
              <a:rPr lang="el-GR" sz="2000" b="1" dirty="0"/>
              <a:t>:</a:t>
            </a:r>
            <a:endParaRPr lang="en-US" sz="2000" dirty="0"/>
          </a:p>
          <a:p>
            <a:pPr lvl="1"/>
            <a:r>
              <a:rPr lang="el-GR" sz="2000" dirty="0"/>
              <a:t>Ομάδες συζητήσεων (Αυτόματα άμεσα μηνύματα σε όλους τους συμμετέχοντες)</a:t>
            </a:r>
            <a:endParaRPr lang="en-US" sz="2000" dirty="0"/>
          </a:p>
          <a:p>
            <a:pPr lvl="2"/>
            <a:r>
              <a:rPr lang="el-GR" sz="2000" dirty="0"/>
              <a:t>Με συντονιστή</a:t>
            </a:r>
            <a:endParaRPr lang="en-US" sz="2000" dirty="0"/>
          </a:p>
          <a:p>
            <a:pPr lvl="2"/>
            <a:r>
              <a:rPr lang="el-GR" sz="2000" dirty="0"/>
              <a:t>Χωρίς συντονιστή</a:t>
            </a:r>
            <a:endParaRPr lang="en-US" sz="2000" dirty="0"/>
          </a:p>
          <a:p>
            <a:pPr lvl="1"/>
            <a:r>
              <a:rPr lang="el-GR" sz="2000" dirty="0"/>
              <a:t>Λίστες αλληλογραφίας οργανισμών</a:t>
            </a:r>
            <a:endParaRPr lang="en-US" sz="2000" dirty="0"/>
          </a:p>
          <a:p>
            <a:pPr lvl="1"/>
            <a:r>
              <a:rPr lang="el-GR" sz="2000" dirty="0"/>
              <a:t>Εμπορικά διαδικτυακά πάνελ δημοσκοπήσεων</a:t>
            </a:r>
            <a:endParaRPr lang="en-US" sz="2000" dirty="0"/>
          </a:p>
          <a:p>
            <a:endParaRPr lang="el-GR" sz="2000" b="1" dirty="0"/>
          </a:p>
          <a:p>
            <a:endParaRPr lang="el-GR" sz="2000" b="1" dirty="0"/>
          </a:p>
          <a:p>
            <a:endParaRPr lang="el-GR" sz="2000" b="1" dirty="0"/>
          </a:p>
          <a:p>
            <a:endParaRPr lang="el-GR" sz="2000" b="1" dirty="0"/>
          </a:p>
          <a:p>
            <a:r>
              <a:rPr lang="el-GR" sz="2000" b="1" dirty="0"/>
              <a:t>Βασισμένες στο διαδίκτυο:</a:t>
            </a:r>
            <a:endParaRPr lang="en-US" sz="2000" dirty="0"/>
          </a:p>
          <a:p>
            <a:pPr lvl="1"/>
            <a:r>
              <a:rPr lang="el-GR" sz="2000" dirty="0"/>
              <a:t>Ομάδες συζητήσεων και ενημέρωσης</a:t>
            </a:r>
            <a:endParaRPr lang="en-US" sz="2000" dirty="0"/>
          </a:p>
          <a:p>
            <a:pPr lvl="2"/>
            <a:r>
              <a:rPr lang="el-GR" sz="2000" dirty="0"/>
              <a:t>Με συντονιστή</a:t>
            </a:r>
            <a:endParaRPr lang="en-US" sz="2000" dirty="0"/>
          </a:p>
          <a:p>
            <a:pPr lvl="2"/>
            <a:r>
              <a:rPr lang="el-GR" sz="2000" dirty="0"/>
              <a:t>Χωρίς συντονιστή</a:t>
            </a:r>
            <a:endParaRPr lang="en-US" sz="2000" dirty="0"/>
          </a:p>
          <a:p>
            <a:pPr lvl="1"/>
            <a:r>
              <a:rPr lang="el-GR" sz="2000" dirty="0"/>
              <a:t>Σύνδεσμοι σε εμπορικές ιστοσελίδες για δημοσκόπηση</a:t>
            </a:r>
            <a:endParaRPr lang="en-US" sz="2000" dirty="0"/>
          </a:p>
          <a:p>
            <a:pPr lvl="2"/>
            <a:r>
              <a:rPr lang="el-GR" sz="2000" dirty="0"/>
              <a:t>Συμβατικά</a:t>
            </a:r>
            <a:endParaRPr lang="en-US" sz="2000" dirty="0"/>
          </a:p>
          <a:p>
            <a:pPr lvl="2"/>
            <a:r>
              <a:rPr lang="el-GR" sz="2000" dirty="0"/>
              <a:t>Πληρωμένες διαφημίσεις</a:t>
            </a:r>
            <a:endParaRPr lang="en-US" sz="2000" dirty="0"/>
          </a:p>
          <a:p>
            <a:pPr lvl="1"/>
            <a:r>
              <a:rPr lang="el-GR" sz="2000" dirty="0"/>
              <a:t>Μηχανές Αναζήτησης</a:t>
            </a:r>
            <a:endParaRPr lang="en-US" sz="2000" dirty="0"/>
          </a:p>
          <a:p>
            <a:pPr lvl="1"/>
            <a:r>
              <a:rPr lang="el-GR" sz="2000" dirty="0"/>
              <a:t>Αίθουσες ζωντανών συνομιλιών</a:t>
            </a:r>
            <a:endParaRPr lang="en-US" sz="2000" dirty="0"/>
          </a:p>
          <a:p>
            <a:pPr lvl="2"/>
            <a:r>
              <a:rPr lang="el-GR" sz="2000" dirty="0"/>
              <a:t>Πρωτόκολλα συζητήσεων πολλών-προς-πολλούς (Διαδικτυακή Ανταλλαγή Μηνυμάτων (</a:t>
            </a:r>
            <a:r>
              <a:rPr lang="en-US" sz="2000" dirty="0"/>
              <a:t>IRC</a:t>
            </a:r>
            <a:r>
              <a:rPr lang="el-GR" sz="2000" dirty="0"/>
              <a:t>))</a:t>
            </a:r>
            <a:endParaRPr lang="en-US" sz="2000" dirty="0"/>
          </a:p>
          <a:p>
            <a:pPr lvl="2"/>
            <a:r>
              <a:rPr lang="el-GR" sz="2000" dirty="0"/>
              <a:t>Πρωτόκολλα συζητήσεων ένας-προς-ένας (</a:t>
            </a:r>
            <a:r>
              <a:rPr lang="en-US" sz="2000" dirty="0"/>
              <a:t>AOL</a:t>
            </a:r>
            <a:r>
              <a:rPr lang="el-GR" sz="2000" dirty="0"/>
              <a:t>, </a:t>
            </a:r>
            <a:r>
              <a:rPr lang="en-US" sz="2000" dirty="0"/>
              <a:t>ICQ</a:t>
            </a:r>
            <a:r>
              <a:rPr lang="el-GR" sz="2000" dirty="0"/>
              <a:t>)</a:t>
            </a:r>
            <a:endParaRPr lang="en-US" sz="2000" dirty="0"/>
          </a:p>
        </p:txBody>
      </p:sp>
    </p:spTree>
    <p:extLst>
      <p:ext uri="{BB962C8B-B14F-4D97-AF65-F5344CB8AC3E}">
        <p14:creationId xmlns:p14="http://schemas.microsoft.com/office/powerpoint/2010/main" val="3627066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Δεοντολογία στην Ψηφιακή Έρευνα</a:t>
            </a:r>
            <a:endParaRPr lang="en-US" dirty="0"/>
          </a:p>
        </p:txBody>
      </p:sp>
      <p:sp>
        <p:nvSpPr>
          <p:cNvPr id="3" name="Content Placeholder 2"/>
          <p:cNvSpPr>
            <a:spLocks noGrp="1"/>
          </p:cNvSpPr>
          <p:nvPr>
            <p:ph type="body" idx="1"/>
          </p:nvPr>
        </p:nvSpPr>
        <p:spPr/>
        <p:txBody>
          <a:bodyPr>
            <a:normAutofit lnSpcReduction="10000"/>
          </a:bodyPr>
          <a:lstStyle/>
          <a:p>
            <a:pPr lvl="0"/>
            <a:r>
              <a:rPr lang="el-GR" sz="2400" dirty="0"/>
              <a:t>Αν και το διαδίκτυο δημιουργεί μία θεωρητική απόσταση ανάμεσα στον ερευνητή και τον συμμετέχοντα, η μελέτη έχει να κάνει ακόμα με πραγματικούς ανθρώπους</a:t>
            </a:r>
            <a:r>
              <a:rPr lang="en-US" sz="2400" dirty="0"/>
              <a:t> </a:t>
            </a:r>
            <a:endParaRPr lang="el-GR" sz="2400" dirty="0"/>
          </a:p>
          <a:p>
            <a:pPr lvl="0"/>
            <a:r>
              <a:rPr lang="el-GR" sz="2400" dirty="0"/>
              <a:t>Βασικές αρχές</a:t>
            </a:r>
            <a:r>
              <a:rPr lang="en-US" sz="2400" dirty="0"/>
              <a:t>:</a:t>
            </a:r>
          </a:p>
          <a:p>
            <a:pPr lvl="1"/>
            <a:r>
              <a:rPr lang="el-GR" sz="2400" dirty="0"/>
              <a:t>Εν </a:t>
            </a:r>
            <a:r>
              <a:rPr lang="el-GR" sz="2400" dirty="0" err="1"/>
              <a:t>επιγνώσει</a:t>
            </a:r>
            <a:r>
              <a:rPr lang="el-GR" sz="2400" dirty="0"/>
              <a:t> συναίνεση </a:t>
            </a:r>
            <a:r>
              <a:rPr lang="en-US" sz="2400" dirty="0"/>
              <a:t>– </a:t>
            </a:r>
            <a:r>
              <a:rPr lang="el-GR" sz="2400" dirty="0"/>
              <a:t>δυσκολότερο να παρακολουθηθεί</a:t>
            </a:r>
            <a:r>
              <a:rPr lang="en-US" sz="2400" dirty="0"/>
              <a:t> </a:t>
            </a:r>
            <a:endParaRPr lang="el-GR" sz="2400" dirty="0"/>
          </a:p>
          <a:p>
            <a:pPr lvl="1"/>
            <a:r>
              <a:rPr lang="el-GR" sz="2400" dirty="0"/>
              <a:t>Το δικαίωμα παραίτησης </a:t>
            </a:r>
            <a:r>
              <a:rPr lang="en-US" sz="2400" dirty="0"/>
              <a:t>– </a:t>
            </a:r>
            <a:r>
              <a:rPr lang="el-GR" sz="2400" dirty="0"/>
              <a:t>τοποθέτηση  κουμπιού «Παραιτούμαι» </a:t>
            </a:r>
            <a:endParaRPr lang="en-US" sz="2400" dirty="0"/>
          </a:p>
          <a:p>
            <a:pPr lvl="1"/>
            <a:r>
              <a:rPr lang="el-GR" sz="2400" dirty="0"/>
              <a:t>Εμπιστευτικότητα</a:t>
            </a:r>
          </a:p>
          <a:p>
            <a:pPr lvl="1"/>
            <a:r>
              <a:rPr lang="el-GR" sz="2400" dirty="0"/>
              <a:t>Αποθήκευση και ασφάλεια δεδομένων </a:t>
            </a:r>
            <a:r>
              <a:rPr lang="en-US" sz="2400" dirty="0"/>
              <a:t>– </a:t>
            </a:r>
            <a:r>
              <a:rPr lang="el-GR" sz="2400" dirty="0"/>
              <a:t>λογισμικά τρίτων </a:t>
            </a:r>
            <a:r>
              <a:rPr lang="en-US" sz="2400" dirty="0"/>
              <a:t>	</a:t>
            </a:r>
            <a:r>
              <a:rPr lang="el-GR" sz="2400" dirty="0"/>
              <a:t>Δημόσιοι και ιδιωτικοί χώροι</a:t>
            </a:r>
            <a:endParaRPr lang="en-US" sz="2400" dirty="0"/>
          </a:p>
        </p:txBody>
      </p:sp>
    </p:spTree>
    <p:extLst>
      <p:ext uri="{BB962C8B-B14F-4D97-AF65-F5344CB8AC3E}">
        <p14:creationId xmlns:p14="http://schemas.microsoft.com/office/powerpoint/2010/main" val="1911906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Το Μέλλον Των Μεθόδων Της Ψηφιακής Έρευνας</a:t>
            </a:r>
            <a:endParaRPr lang="en-US" sz="3600" dirty="0"/>
          </a:p>
        </p:txBody>
      </p:sp>
      <p:sp>
        <p:nvSpPr>
          <p:cNvPr id="3" name="Content Placeholder 2"/>
          <p:cNvSpPr>
            <a:spLocks noGrp="1"/>
          </p:cNvSpPr>
          <p:nvPr>
            <p:ph type="body" idx="1"/>
          </p:nvPr>
        </p:nvSpPr>
        <p:spPr/>
        <p:txBody>
          <a:bodyPr>
            <a:normAutofit lnSpcReduction="10000"/>
          </a:bodyPr>
          <a:lstStyle/>
          <a:p>
            <a:r>
              <a:rPr lang="el-GR" sz="2400" dirty="0"/>
              <a:t>Εφαρμογές κινητής τηλεφωνίας για τη συλλογή δεδομένων</a:t>
            </a:r>
            <a:endParaRPr lang="en-GB" sz="2400" dirty="0"/>
          </a:p>
          <a:p>
            <a:r>
              <a:rPr lang="el-GR" sz="2400" dirty="0"/>
              <a:t>Οι ερευνητές πρέπει να αποφύγουν το «σκάλισμα των δεδομένων» </a:t>
            </a:r>
            <a:r>
              <a:rPr lang="en-GB" sz="2400" dirty="0">
                <a:sym typeface="Wingdings" panose="05000000000000000000" pitchFamily="2" charset="2"/>
              </a:rPr>
              <a:t> </a:t>
            </a:r>
            <a:r>
              <a:rPr lang="el-GR" sz="2400" dirty="0">
                <a:sym typeface="Wingdings" panose="05000000000000000000" pitchFamily="2" charset="2"/>
              </a:rPr>
              <a:t>βεβαιωθείτε ότι όλες οι παρατηρήσεις είναι συνδεδεμένες με το ερώτημα της έρευνας</a:t>
            </a:r>
            <a:endParaRPr lang="en-GB" sz="2400" dirty="0">
              <a:sym typeface="Wingdings" panose="05000000000000000000" pitchFamily="2" charset="2"/>
            </a:endParaRPr>
          </a:p>
          <a:p>
            <a:r>
              <a:rPr lang="el-GR" sz="2400" dirty="0"/>
              <a:t>Η πρόσβαση στα δεδομένα μπορεί να περιορίζεται από θεματοφύλακες, ή να χειραγωγείται, ή να ελέγχεται από ανθρώπους υπεύθυνους </a:t>
            </a:r>
            <a:endParaRPr lang="en-GB" sz="2400" dirty="0">
              <a:sym typeface="Wingdings" panose="05000000000000000000" pitchFamily="2" charset="2"/>
            </a:endParaRPr>
          </a:p>
          <a:p>
            <a:r>
              <a:rPr lang="el-GR" sz="2400" dirty="0"/>
              <a:t>Λάβετε υπόψη όχι μόνο τα «Μεγάλα Δεδομένα» αλλά τα «πυκνά δεδομένα» - μικρότερα σύνολα δεδομένων πλούσια σε λεπτομέρειες.</a:t>
            </a:r>
            <a:r>
              <a:rPr lang="en-US" sz="2400" dirty="0"/>
              <a:t> </a:t>
            </a:r>
          </a:p>
        </p:txBody>
      </p:sp>
    </p:spTree>
    <p:extLst>
      <p:ext uri="{BB962C8B-B14F-4D97-AF65-F5344CB8AC3E}">
        <p14:creationId xmlns:p14="http://schemas.microsoft.com/office/powerpoint/2010/main" val="2801037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fontScale="92500" lnSpcReduction="20000"/>
          </a:bodyPr>
          <a:lstStyle/>
          <a:p>
            <a:pPr marL="0" indent="0">
              <a:buNone/>
            </a:pPr>
            <a:r>
              <a:rPr lang="el-GR" sz="2400" dirty="0"/>
              <a:t>Έχοντας μελετήσει αυτό το κεφάλαιο θα είστε σε θέση να:</a:t>
            </a:r>
          </a:p>
          <a:p>
            <a:pPr lvl="0"/>
            <a:r>
              <a:rPr lang="el-GR" sz="2400" dirty="0"/>
              <a:t>Διακρίνετε μεταξύ των διαφορετικών μεθόδων ψηφιακής έρευνας.</a:t>
            </a:r>
            <a:endParaRPr lang="en-US" sz="2400" dirty="0"/>
          </a:p>
          <a:p>
            <a:pPr lvl="0"/>
            <a:r>
              <a:rPr lang="el-GR" sz="2400" dirty="0"/>
              <a:t>Τεκμηριώνετε τα οφέλη της χρήσης μεθόδων ψηφιακής έρευνας.</a:t>
            </a:r>
            <a:endParaRPr lang="en-US" sz="2400" dirty="0"/>
          </a:p>
          <a:p>
            <a:pPr lvl="0"/>
            <a:r>
              <a:rPr lang="el-GR" sz="2400" dirty="0"/>
              <a:t>Σχεδιάζετε μία λειτουργική διαδικτυακή δημοσκόπηση.</a:t>
            </a:r>
            <a:endParaRPr lang="en-US" sz="2400" dirty="0"/>
          </a:p>
          <a:p>
            <a:pPr lvl="0"/>
            <a:r>
              <a:rPr lang="el-GR" sz="2400" dirty="0"/>
              <a:t>Χρησιμοποιείτε τα κοινωνικά μέσα ως μέρος μιας μελέτης ψηφιακής έρευνας.</a:t>
            </a:r>
            <a:endParaRPr lang="en-US" sz="2400" dirty="0"/>
          </a:p>
          <a:p>
            <a:pPr lvl="0"/>
            <a:r>
              <a:rPr lang="el-GR" sz="2400" dirty="0"/>
              <a:t>Διεξάγετε ψηφιακή έρευνα με έναν δεοντολογικό τρόπο.</a:t>
            </a:r>
            <a:endParaRPr lang="en-US" sz="2400" dirty="0"/>
          </a:p>
          <a:p>
            <a:pPr lvl="0"/>
            <a:r>
              <a:rPr lang="el-GR" sz="2400" dirty="0"/>
              <a:t>Αναλύετε ψηφιακά παραγόμενα δεδομένα.</a:t>
            </a:r>
            <a:endParaRPr lang="en-US" sz="2400" dirty="0"/>
          </a:p>
          <a:p>
            <a:pPr lvl="0"/>
            <a:r>
              <a:rPr lang="el-GR" sz="2400" dirty="0" err="1"/>
              <a:t>Εικάζετε</a:t>
            </a:r>
            <a:r>
              <a:rPr lang="el-GR" sz="2400" dirty="0"/>
              <a:t> το μέλλον για τη ψηφιακή έρευνα.</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Γιατί Μέθοδοι Ψηφιακής Έρευνας;</a:t>
            </a:r>
            <a:endParaRPr lang="en-US" dirty="0"/>
          </a:p>
        </p:txBody>
      </p:sp>
      <p:sp>
        <p:nvSpPr>
          <p:cNvPr id="3" name="Content Placeholder 2"/>
          <p:cNvSpPr>
            <a:spLocks noGrp="1"/>
          </p:cNvSpPr>
          <p:nvPr>
            <p:ph type="body" idx="1"/>
          </p:nvPr>
        </p:nvSpPr>
        <p:spPr/>
        <p:txBody>
          <a:bodyPr>
            <a:normAutofit/>
          </a:bodyPr>
          <a:lstStyle/>
          <a:p>
            <a:r>
              <a:rPr lang="el-GR" sz="2400" dirty="0"/>
              <a:t>Διευκολύνει την πρόσβαση του ερευνητή σε πρωτογενή δεδομένα</a:t>
            </a:r>
            <a:endParaRPr lang="en-US" sz="2400" dirty="0"/>
          </a:p>
          <a:p>
            <a:r>
              <a:rPr lang="el-GR" sz="2400" dirty="0"/>
              <a:t>Μεγάλο πλήθος συμμετεχόντων μπορεί μέσω του διαδικτύου να στρατολογηθεί σχετικά γρήγορα</a:t>
            </a:r>
          </a:p>
          <a:p>
            <a:r>
              <a:rPr lang="el-GR" sz="2400" dirty="0"/>
              <a:t>Τα άτομα μπορούν να εκμεταλλευτούν την φαινομενική ανωνυμία του διαδικτύου για να αποκαλύψουν περισσότερα </a:t>
            </a:r>
            <a:endParaRPr lang="en-US" sz="2400" dirty="0"/>
          </a:p>
          <a:p>
            <a:r>
              <a:rPr lang="el-GR" sz="2400" dirty="0"/>
              <a:t>Περιθωριοποιημένες ή αντιδραστικές κουλτούρες μπορούν να έχουν φωνή</a:t>
            </a:r>
            <a:endParaRPr lang="en-US" sz="2400" dirty="0"/>
          </a:p>
        </p:txBody>
      </p:sp>
    </p:spTree>
    <p:extLst>
      <p:ext uri="{BB962C8B-B14F-4D97-AF65-F5344CB8AC3E}">
        <p14:creationId xmlns:p14="http://schemas.microsoft.com/office/powerpoint/2010/main" val="1287356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Μειονεκτήματα Ψηφιακής Έρευνας</a:t>
            </a:r>
            <a:endParaRPr lang="en-US" dirty="0"/>
          </a:p>
        </p:txBody>
      </p:sp>
      <p:sp>
        <p:nvSpPr>
          <p:cNvPr id="3" name="Content Placeholder 2"/>
          <p:cNvSpPr>
            <a:spLocks noGrp="1"/>
          </p:cNvSpPr>
          <p:nvPr>
            <p:ph type="body" idx="1"/>
          </p:nvPr>
        </p:nvSpPr>
        <p:spPr/>
        <p:txBody>
          <a:bodyPr>
            <a:normAutofit/>
          </a:bodyPr>
          <a:lstStyle/>
          <a:p>
            <a:r>
              <a:rPr lang="el-GR" sz="2400" dirty="0"/>
              <a:t>Η προκατάληψη κατά τη δειγματοληψία, εξαιτίας των ανισοτήτων πρόσβασης στο διαδίκτυο για ορισμένες ομάδες</a:t>
            </a:r>
          </a:p>
          <a:p>
            <a:r>
              <a:rPr lang="el-GR" sz="2400" dirty="0"/>
              <a:t>Δεν μπορούν να συλλάβουν τα λεπτά σημεία και τις μικρο-διαφοροποιήσεις στη γλώσσα και στο συναίσθημα </a:t>
            </a:r>
          </a:p>
          <a:p>
            <a:r>
              <a:rPr lang="el-GR" sz="2400" dirty="0"/>
              <a:t>Δεν είναι δυνατόν οι ερευνητές να επανέλθουν με πρόσθετες ερωτήσεις</a:t>
            </a:r>
            <a:r>
              <a:rPr lang="en-US" sz="2400" dirty="0"/>
              <a:t> </a:t>
            </a:r>
            <a:endParaRPr lang="el-GR" sz="2400" dirty="0"/>
          </a:p>
          <a:p>
            <a:r>
              <a:rPr lang="el-GR" sz="2400" dirty="0"/>
              <a:t>Οι πλατφόρμες κοινωνικής δικτύωσης δεν μας παρουσιάζουν ακατέργαστα δεδομένα, αλλά μορφοποιημένη πληροφορία</a:t>
            </a:r>
            <a:r>
              <a:rPr lang="en-US" sz="2400" dirty="0"/>
              <a:t> </a:t>
            </a:r>
          </a:p>
        </p:txBody>
      </p:sp>
    </p:spTree>
    <p:extLst>
      <p:ext uri="{BB962C8B-B14F-4D97-AF65-F5344CB8AC3E}">
        <p14:creationId xmlns:p14="http://schemas.microsoft.com/office/powerpoint/2010/main" val="328538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4575"/>
            <a:ext cx="8229600" cy="1066799"/>
          </a:xfrm>
        </p:spPr>
        <p:txBody>
          <a:bodyPr>
            <a:noAutofit/>
          </a:bodyPr>
          <a:lstStyle/>
          <a:p>
            <a:r>
              <a:rPr lang="el-GR" sz="3600" dirty="0"/>
              <a:t>Χαρτογράφηση των μεθόδων ψηφιακής έρευνας </a:t>
            </a:r>
            <a:endParaRPr lang="en-US" sz="3600" dirty="0"/>
          </a:p>
        </p:txBody>
      </p:sp>
      <p:sp>
        <p:nvSpPr>
          <p:cNvPr id="3" name="Text Placeholder 2">
            <a:extLst>
              <a:ext uri="{FF2B5EF4-FFF2-40B4-BE49-F238E27FC236}">
                <a16:creationId xmlns:a16="http://schemas.microsoft.com/office/drawing/2014/main" id="{75A166F1-6684-5DC8-6E16-FEAC6ABE28BA}"/>
              </a:ext>
            </a:extLst>
          </p:cNvPr>
          <p:cNvSpPr>
            <a:spLocks noGrp="1"/>
          </p:cNvSpPr>
          <p:nvPr>
            <p:ph type="body" idx="1"/>
          </p:nvPr>
        </p:nvSpPr>
        <p:spPr>
          <a:xfrm>
            <a:off x="939800" y="6059384"/>
            <a:ext cx="7747000" cy="570016"/>
          </a:xfrm>
        </p:spPr>
        <p:txBody>
          <a:bodyPr/>
          <a:lstStyle/>
          <a:p>
            <a:r>
              <a:rPr lang="el-GR" sz="1000" dirty="0"/>
              <a:t>Προσαρμογή από </a:t>
            </a:r>
            <a:r>
              <a:rPr lang="en-US" sz="1000" dirty="0"/>
              <a:t>Hewson et al., 2016</a:t>
            </a:r>
          </a:p>
        </p:txBody>
      </p:sp>
      <p:pic>
        <p:nvPicPr>
          <p:cNvPr id="8" name="Picture 7" descr="A diagram of a company&#10;&#10;Description automatically generated with medium confidence">
            <a:extLst>
              <a:ext uri="{FF2B5EF4-FFF2-40B4-BE49-F238E27FC236}">
                <a16:creationId xmlns:a16="http://schemas.microsoft.com/office/drawing/2014/main" id="{19B46835-CA05-4B3D-7E21-30BE7BCC856C}"/>
              </a:ext>
            </a:extLst>
          </p:cNvPr>
          <p:cNvPicPr>
            <a:picLocks noChangeAspect="1"/>
          </p:cNvPicPr>
          <p:nvPr/>
        </p:nvPicPr>
        <p:blipFill>
          <a:blip r:embed="rId2"/>
          <a:stretch>
            <a:fillRect/>
          </a:stretch>
        </p:blipFill>
        <p:spPr>
          <a:xfrm>
            <a:off x="1104900" y="1320236"/>
            <a:ext cx="6705600" cy="4739148"/>
          </a:xfrm>
          <a:prstGeom prst="rect">
            <a:avLst/>
          </a:prstGeom>
        </p:spPr>
      </p:pic>
    </p:spTree>
    <p:extLst>
      <p:ext uri="{BB962C8B-B14F-4D97-AF65-F5344CB8AC3E}">
        <p14:creationId xmlns:p14="http://schemas.microsoft.com/office/powerpoint/2010/main" val="120258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Είδη Μεθόδων Ψηφιακής Έρευνας</a:t>
            </a:r>
            <a:endParaRPr lang="en-US" dirty="0"/>
          </a:p>
        </p:txBody>
      </p:sp>
      <p:sp>
        <p:nvSpPr>
          <p:cNvPr id="3" name="Content Placeholder 2"/>
          <p:cNvSpPr>
            <a:spLocks noGrp="1"/>
          </p:cNvSpPr>
          <p:nvPr>
            <p:ph type="body" idx="1"/>
          </p:nvPr>
        </p:nvSpPr>
        <p:spPr/>
        <p:txBody>
          <a:bodyPr>
            <a:normAutofit fontScale="92500"/>
          </a:bodyPr>
          <a:lstStyle/>
          <a:p>
            <a:r>
              <a:rPr lang="el-GR" sz="1800" dirty="0"/>
              <a:t>Οι συνεντεύξεις μπορούν να χρησιμοποιηθούν για να απαντήσουν ερευνητικά ερωτήματα όπως</a:t>
            </a:r>
            <a:r>
              <a:rPr lang="en-US" sz="1800" dirty="0"/>
              <a:t> :</a:t>
            </a:r>
          </a:p>
          <a:p>
            <a:pPr marL="1090612" lvl="2" indent="-342900">
              <a:buFont typeface="+mj-lt"/>
              <a:buAutoNum type="arabicPeriod"/>
            </a:pPr>
            <a:r>
              <a:rPr lang="el-GR" sz="1800" dirty="0"/>
              <a:t>Πώς σχετίζονται οι άνθρωποι με τις πληροφορίες και τις εμπειρίες στο διαδίκτυο και πως τις συνδέουν αυτές με τις ζωές τους εκτός δικτύου;</a:t>
            </a:r>
            <a:endParaRPr lang="en-US" sz="1800" dirty="0"/>
          </a:p>
          <a:p>
            <a:pPr marL="1090612" lvl="2" indent="-342900">
              <a:buFont typeface="+mj-lt"/>
              <a:buAutoNum type="arabicPeriod"/>
            </a:pPr>
            <a:r>
              <a:rPr lang="el-GR" sz="1800" dirty="0"/>
              <a:t>Ποια επίδραση έχουν οι εμπειρίες των ανθρώπων στο διαδίκτυο στις αλληλεπιδράσεις και τις σχέσεις τους με την οικογένεια, τους φίλους και τους συναδέλφους τους;</a:t>
            </a:r>
            <a:endParaRPr lang="en-US" sz="1800" dirty="0"/>
          </a:p>
          <a:p>
            <a:pPr marL="1090612" lvl="2" indent="-342900">
              <a:buFont typeface="+mj-lt"/>
              <a:buAutoNum type="arabicPeriod"/>
            </a:pPr>
            <a:r>
              <a:rPr lang="el-GR" sz="1800" dirty="0"/>
              <a:t>Πως οι εμπειρίες των ανθρώπων στο διαδίκτυο επηρεάζουν τη συναισθηματική τους κατάσταση και την ευημερία τους;</a:t>
            </a:r>
            <a:endParaRPr lang="en-US" sz="1800" dirty="0"/>
          </a:p>
          <a:p>
            <a:r>
              <a:rPr lang="el-GR" sz="1800" dirty="0"/>
              <a:t>Τα φόρουμ συζητήσεων μπορούν να χρησιμοποιηθούν για να ξεκινήσουν δημοσκοπήσεις, να διεξαχθούν συνεντεύξεις, ή να παρατηρήσουμε ή να λάβουμε μέρος σε συζητήσεις </a:t>
            </a:r>
            <a:endParaRPr lang="en-US" sz="1800" b="1" dirty="0"/>
          </a:p>
          <a:p>
            <a:r>
              <a:rPr lang="el-GR" sz="1800" dirty="0"/>
              <a:t>Συνεντεύξεις και ομάδες εστίασης μέσω e-mails</a:t>
            </a:r>
            <a:r>
              <a:rPr lang="en-US" sz="1800" dirty="0"/>
              <a:t>: </a:t>
            </a:r>
            <a:r>
              <a:rPr lang="el-GR" sz="1800" dirty="0"/>
              <a:t>μπορούν να προσκαλέσουν για συμμετοχή μεγάλα, και γεωγραφικά διασκορπισμένα, δείγματα ερωτώμενων</a:t>
            </a:r>
            <a:endParaRPr lang="en-US" sz="1800" dirty="0"/>
          </a:p>
        </p:txBody>
      </p:sp>
    </p:spTree>
    <p:extLst>
      <p:ext uri="{BB962C8B-B14F-4D97-AF65-F5344CB8AC3E}">
        <p14:creationId xmlns:p14="http://schemas.microsoft.com/office/powerpoint/2010/main" val="935763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Είδη Μεθόδων Ψηφιακής Έρευνας</a:t>
            </a:r>
            <a:r>
              <a:rPr lang="en-GB" dirty="0"/>
              <a:t>: </a:t>
            </a:r>
            <a:r>
              <a:rPr lang="el-GR" dirty="0"/>
              <a:t>Δημοσκοπήσεις</a:t>
            </a:r>
            <a:endParaRPr lang="en-US" dirty="0"/>
          </a:p>
        </p:txBody>
      </p:sp>
      <p:sp>
        <p:nvSpPr>
          <p:cNvPr id="3" name="Content Placeholder 2"/>
          <p:cNvSpPr>
            <a:spLocks noGrp="1"/>
          </p:cNvSpPr>
          <p:nvPr>
            <p:ph type="body" idx="1"/>
          </p:nvPr>
        </p:nvSpPr>
        <p:spPr/>
        <p:txBody>
          <a:bodyPr>
            <a:normAutofit fontScale="92500" lnSpcReduction="20000"/>
          </a:bodyPr>
          <a:lstStyle/>
          <a:p>
            <a:r>
              <a:rPr lang="el-GR" sz="2000" b="1" i="1" dirty="0"/>
              <a:t>Διάταξη οθόνης</a:t>
            </a:r>
            <a:r>
              <a:rPr lang="en-GB" sz="2000" dirty="0"/>
              <a:t>: </a:t>
            </a:r>
            <a:r>
              <a:rPr lang="el-GR" sz="2000" dirty="0"/>
              <a:t>να τη δοκιμάσουμε σε διάφορα λειτουργικά συστήματα και </a:t>
            </a:r>
            <a:r>
              <a:rPr lang="el-GR" sz="2000" dirty="0" err="1"/>
              <a:t>φυλλομετρητές</a:t>
            </a:r>
            <a:r>
              <a:rPr lang="el-GR" sz="2000" dirty="0"/>
              <a:t> για να δούμε αν η εμφάνισή της είναι συνεπής</a:t>
            </a:r>
            <a:r>
              <a:rPr lang="en-US" sz="2000" dirty="0"/>
              <a:t> </a:t>
            </a:r>
            <a:endParaRPr lang="en-GB" sz="2000" dirty="0"/>
          </a:p>
          <a:p>
            <a:r>
              <a:rPr lang="el-GR" sz="2000" b="1" i="1" dirty="0"/>
              <a:t>Έλεγχος πρόσβασης</a:t>
            </a:r>
            <a:r>
              <a:rPr lang="en-GB" sz="2000" dirty="0"/>
              <a:t>: </a:t>
            </a:r>
            <a:r>
              <a:rPr lang="el-GR" sz="2000" dirty="0"/>
              <a:t>Χρησιμοποιούμε προσωπικές </a:t>
            </a:r>
            <a:r>
              <a:rPr lang="el-GR" sz="2000" dirty="0" err="1"/>
              <a:t>ταυτοποιήσεις</a:t>
            </a:r>
            <a:r>
              <a:rPr lang="el-GR" sz="2000" dirty="0"/>
              <a:t> για να ελέγξουμε την πρόσβαση στη δημοσκόπηση και για να διασφαλίσουμε πως οι συμμετέχοντες θα τη συμπληρώσουν μόνο μία φορά</a:t>
            </a:r>
            <a:r>
              <a:rPr lang="en-US" sz="2000" dirty="0"/>
              <a:t> </a:t>
            </a:r>
          </a:p>
          <a:p>
            <a:r>
              <a:rPr lang="el-GR" sz="2000" b="1" i="1" dirty="0"/>
              <a:t>Κυλιόμενη ή σελιδοποιημένη</a:t>
            </a:r>
            <a:r>
              <a:rPr lang="en-US" sz="2000" dirty="0"/>
              <a:t>: </a:t>
            </a:r>
            <a:r>
              <a:rPr lang="el-GR" sz="2000" dirty="0"/>
              <a:t>ο ερωτώμενος έχει μία πλήρη εικόνα του ερωτηματολογίου, αλλά αν ο ερωτώμενος κλείσει τον </a:t>
            </a:r>
            <a:r>
              <a:rPr lang="el-GR" sz="2000" dirty="0" err="1"/>
              <a:t>φυλλομετρητή</a:t>
            </a:r>
            <a:r>
              <a:rPr lang="el-GR" sz="2000" dirty="0"/>
              <a:t> του πριν να πατήσει το κουμπί υποβολής, όλες οι απαντήσεις θα χαθούν </a:t>
            </a:r>
            <a:endParaRPr lang="en-US" sz="2000" dirty="0"/>
          </a:p>
          <a:p>
            <a:r>
              <a:rPr lang="el-GR" sz="2000" b="1" i="1" dirty="0"/>
              <a:t>Σελίδα καλωσορίσματος</a:t>
            </a:r>
            <a:r>
              <a:rPr lang="en-US" sz="2000" dirty="0"/>
              <a:t>: </a:t>
            </a:r>
            <a:r>
              <a:rPr lang="el-GR" sz="2000" dirty="0"/>
              <a:t>παρέχει στους ερωτώμενους μία ένδειξη για το πόσο θα διαρκέσει η δημοσκόπηση, για το σκοπό της και για το από που προέρχεται</a:t>
            </a:r>
            <a:r>
              <a:rPr lang="en-US" sz="2000" dirty="0"/>
              <a:t> </a:t>
            </a:r>
            <a:endParaRPr lang="el-GR" sz="2000" dirty="0"/>
          </a:p>
          <a:p>
            <a:r>
              <a:rPr lang="el-GR" sz="2000" b="1" i="1" dirty="0"/>
              <a:t>Μορφές απαντήσεων</a:t>
            </a:r>
            <a:r>
              <a:rPr lang="en-US" sz="2000" dirty="0"/>
              <a:t>: </a:t>
            </a:r>
            <a:r>
              <a:rPr lang="el-GR" sz="2000" dirty="0"/>
              <a:t>κουμπιά επιλογής</a:t>
            </a:r>
            <a:r>
              <a:rPr lang="en-US" sz="2000" dirty="0"/>
              <a:t>, </a:t>
            </a:r>
            <a:r>
              <a:rPr lang="el-GR" sz="2000" dirty="0"/>
              <a:t>κουτάκια ελέγχου, αναπτυσσόμενα μενού</a:t>
            </a:r>
            <a:r>
              <a:rPr lang="en-US" sz="2000" dirty="0"/>
              <a:t>, </a:t>
            </a:r>
            <a:r>
              <a:rPr lang="el-GR" sz="2000" dirty="0"/>
              <a:t>πεδία κειμένου</a:t>
            </a:r>
            <a:r>
              <a:rPr lang="en-US" sz="2000" dirty="0"/>
              <a:t>, </a:t>
            </a:r>
            <a:r>
              <a:rPr lang="el-GR" sz="2000" dirty="0"/>
              <a:t>πίνακες</a:t>
            </a:r>
            <a:endParaRPr lang="en-US" sz="2000" dirty="0"/>
          </a:p>
        </p:txBody>
      </p:sp>
    </p:spTree>
    <p:extLst>
      <p:ext uri="{BB962C8B-B14F-4D97-AF65-F5344CB8AC3E}">
        <p14:creationId xmlns:p14="http://schemas.microsoft.com/office/powerpoint/2010/main" val="4219368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Παρατηρήσεις – Ψηφιακή εθνογραφία</a:t>
            </a:r>
            <a:endParaRPr lang="en-US" sz="3600" dirty="0"/>
          </a:p>
        </p:txBody>
      </p:sp>
      <p:sp>
        <p:nvSpPr>
          <p:cNvPr id="3" name="Content Placeholder 2"/>
          <p:cNvSpPr>
            <a:spLocks noGrp="1"/>
          </p:cNvSpPr>
          <p:nvPr>
            <p:ph type="body" idx="1"/>
          </p:nvPr>
        </p:nvSpPr>
        <p:spPr/>
        <p:txBody>
          <a:bodyPr>
            <a:normAutofit lnSpcReduction="10000"/>
          </a:bodyPr>
          <a:lstStyle/>
          <a:p>
            <a:r>
              <a:rPr lang="el-GR" sz="2400" dirty="0"/>
              <a:t>Οι </a:t>
            </a:r>
            <a:r>
              <a:rPr lang="el-GR" sz="2400" i="1" dirty="0"/>
              <a:t>παραδοσιακοί</a:t>
            </a:r>
            <a:r>
              <a:rPr lang="el-GR" sz="2400" dirty="0"/>
              <a:t> εθνογράφοι θεωρούν τους διαδικτυακούς κοινωνικούς χώρους ως μία </a:t>
            </a:r>
            <a:r>
              <a:rPr lang="el-GR" sz="2400" i="1" dirty="0"/>
              <a:t>πτυχή</a:t>
            </a:r>
            <a:r>
              <a:rPr lang="el-GR" sz="2400" dirty="0"/>
              <a:t> του ερευνητικού σχεδιασμού τους, οι </a:t>
            </a:r>
            <a:r>
              <a:rPr lang="el-GR" sz="2400" dirty="0" err="1"/>
              <a:t>κυβερνό</a:t>
            </a:r>
            <a:r>
              <a:rPr lang="el-GR" sz="2400" dirty="0"/>
              <a:t> -εθνογράφοι σχεδιάζουν μελέτες οι οποίες συχνά επικεντρώνουν αποκλειστικά στον διαδικτυακό βίο</a:t>
            </a:r>
            <a:r>
              <a:rPr lang="en-US" sz="2400" dirty="0"/>
              <a:t> </a:t>
            </a:r>
            <a:r>
              <a:rPr lang="el-GR" sz="2400" dirty="0"/>
              <a:t> </a:t>
            </a:r>
            <a:endParaRPr lang="en-US" sz="2400" dirty="0"/>
          </a:p>
          <a:p>
            <a:r>
              <a:rPr lang="el-GR" sz="2400" dirty="0"/>
              <a:t>Δεν είναι αποδεκτό για τη συλλογή δεδομένων από ομάδες χωρίς να έχουμε συστήσει πρώτα τον εαυτό μας ως ερευνητή και χωρίς να ζητήσουμε την άδεια </a:t>
            </a:r>
          </a:p>
          <a:p>
            <a:pPr lvl="0"/>
            <a:r>
              <a:rPr lang="el-GR" sz="2400" dirty="0"/>
              <a:t>Τα δεδομένα μπορούν να εκμαιευτούν, καθώς ο ερευνητής ζητά από τους ερωτώμενους να συμπληρώσουν τα </a:t>
            </a:r>
            <a:r>
              <a:rPr lang="el-GR" sz="2400" dirty="0" err="1"/>
              <a:t>ιστολόγια</a:t>
            </a:r>
            <a:r>
              <a:rPr lang="el-GR" sz="2400" dirty="0"/>
              <a:t> ή τα ημερολόγιά τους με τις διαδικτυακές τους εμπειρίες</a:t>
            </a:r>
            <a:endParaRPr lang="en-US" sz="2400" dirty="0"/>
          </a:p>
        </p:txBody>
      </p:sp>
    </p:spTree>
    <p:extLst>
      <p:ext uri="{BB962C8B-B14F-4D97-AF65-F5344CB8AC3E}">
        <p14:creationId xmlns:p14="http://schemas.microsoft.com/office/powerpoint/2010/main" val="1567631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l-GR" dirty="0"/>
              <a:t>Χρήση των Πλατφορμών Κοινωνικής Δικτύωσης</a:t>
            </a:r>
            <a:endParaRPr lang="en-US" dirty="0"/>
          </a:p>
        </p:txBody>
      </p:sp>
      <p:sp>
        <p:nvSpPr>
          <p:cNvPr id="7" name="Content Placeholder 6"/>
          <p:cNvSpPr>
            <a:spLocks noGrp="1"/>
          </p:cNvSpPr>
          <p:nvPr>
            <p:ph type="body" idx="1"/>
          </p:nvPr>
        </p:nvSpPr>
        <p:spPr>
          <a:xfrm>
            <a:off x="457200" y="1600200"/>
            <a:ext cx="3932238" cy="4525963"/>
          </a:xfrm>
        </p:spPr>
        <p:txBody>
          <a:bodyPr>
            <a:normAutofit/>
          </a:bodyPr>
          <a:lstStyle/>
          <a:p>
            <a:pPr marL="0" lvl="0" indent="-91440"/>
            <a:r>
              <a:rPr lang="el-GR" sz="2400" dirty="0"/>
              <a:t>Τέσσερα ιδανικά είδη διαδικτυακών κοινωνικών εκφράσεων στις ιστοσελίδες </a:t>
            </a:r>
            <a:endParaRPr lang="en-GB" sz="2400" dirty="0"/>
          </a:p>
          <a:p>
            <a:pPr marL="0" lvl="0" indent="-91440"/>
            <a:r>
              <a:rPr lang="el-GR" sz="2400" dirty="0"/>
              <a:t>Κάθε ιστοσελίδα μπορεί να χρησιμοποιηθεί για όλους τους σκοπού και ότι αυτές δεν είναι απόλυτες κατηγορίες.</a:t>
            </a:r>
            <a:endParaRPr lang="en-US" sz="2400" dirty="0"/>
          </a:p>
        </p:txBody>
      </p:sp>
      <p:pic>
        <p:nvPicPr>
          <p:cNvPr id="3" name="Picture 2" descr="A blue squares with white text&#10;&#10;Description automatically generated">
            <a:extLst>
              <a:ext uri="{FF2B5EF4-FFF2-40B4-BE49-F238E27FC236}">
                <a16:creationId xmlns:a16="http://schemas.microsoft.com/office/drawing/2014/main" id="{DCE0081B-4159-B56B-A7C6-99C6CDA68B0A}"/>
              </a:ext>
            </a:extLst>
          </p:cNvPr>
          <p:cNvPicPr>
            <a:picLocks noChangeAspect="1"/>
          </p:cNvPicPr>
          <p:nvPr/>
        </p:nvPicPr>
        <p:blipFill>
          <a:blip r:embed="rId2"/>
          <a:stretch>
            <a:fillRect/>
          </a:stretch>
        </p:blipFill>
        <p:spPr>
          <a:xfrm>
            <a:off x="4381500" y="1600200"/>
            <a:ext cx="4762500" cy="3937000"/>
          </a:xfrm>
          <a:prstGeom prst="rect">
            <a:avLst/>
          </a:prstGeom>
        </p:spPr>
      </p:pic>
    </p:spTree>
    <p:extLst>
      <p:ext uri="{BB962C8B-B14F-4D97-AF65-F5344CB8AC3E}">
        <p14:creationId xmlns:p14="http://schemas.microsoft.com/office/powerpoint/2010/main" val="2754850229"/>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11</TotalTime>
  <Words>1191</Words>
  <Application>Microsoft Macintosh PowerPoint</Application>
  <PresentationFormat>On-screen Show (4:3)</PresentationFormat>
  <Paragraphs>95</Paragraphs>
  <Slides>15</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Γιατί Μέθοδοι Ψηφιακής Έρευνας;</vt:lpstr>
      <vt:lpstr>Μειονεκτήματα Ψηφιακής Έρευνας</vt:lpstr>
      <vt:lpstr>Χαρτογράφηση των μεθόδων ψηφιακής έρευνας </vt:lpstr>
      <vt:lpstr>Είδη Μεθόδων Ψηφιακής Έρευνας</vt:lpstr>
      <vt:lpstr>Είδη Μεθόδων Ψηφιακής Έρευνας: Δημοσκοπήσεις</vt:lpstr>
      <vt:lpstr>Παρατηρήσεις – Ψηφιακή εθνογραφία</vt:lpstr>
      <vt:lpstr>Χρήση των Πλατφορμών Κοινωνικής Δικτύωσης</vt:lpstr>
      <vt:lpstr>Προσεγγίσεις για την Ανάλυση Δεδομένων</vt:lpstr>
      <vt:lpstr>Ανάλυση Εγγράφων στην Ψηφιακή Έρευνα </vt:lpstr>
      <vt:lpstr>Στρατολόγηση Συμμετεχόντων</vt:lpstr>
      <vt:lpstr>Δεοντολογία στην Ψηφιακή Έρευνα</vt:lpstr>
      <vt:lpstr>Το Μέλλον Των Μεθόδων Της Ψηφιακής Έρευνας</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3</cp:revision>
  <dcterms:created xsi:type="dcterms:W3CDTF">2023-09-15T06:20:06Z</dcterms:created>
  <dcterms:modified xsi:type="dcterms:W3CDTF">2023-09-15T06:31:19Z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