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13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3521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9376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0008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7894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9099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51766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3058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01422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6524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58372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502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D1E3-53BE-424D-86C2-389B95BBD5F0}" type="datetimeFigureOut">
              <a:rPr lang="el-GR" smtClean="0"/>
              <a:pPr/>
              <a:t>31/3/2021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1DB12-325B-4E32-9C79-5712D981593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9001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office\Desktop\&#960;&#961;&#945;&#954;&#964;&#953;&#954;&#942;%202\&#960;&#959;&#955;&#965;&#947;&#961;&#945;&#956;&#956;&#945;&#964;&#953;&#963;&#956;&#959;&#953;\&#914;&#961;&#959;&#967;&#942;%20&#960;&#940;&#957;&#969;%20&#963;&#949;%20&#964;&#950;&#940;&#956;&#953;%20&#956;&#949;%20&#945;&#948;&#953;&#945;&#946;&#961;&#959;&#967;&#959;&#960;&#959;&#943;&#951;&#963;&#951;.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office\Desktop\&#960;&#961;&#945;&#954;&#964;&#953;&#954;&#942;%202\&#960;&#959;&#955;&#965;&#947;&#961;&#945;&#956;&#956;&#945;&#964;&#953;&#963;&#956;&#959;&#953;\&#931;&#945;&#962;%20&#913;&#961;&#941;&#963;&#949;&#953;%20&#951;%20&#914;&#961;&#959;&#967;&#942;;%20&#934;&#969;&#964;&#959;&#947;&#961;&#945;&#966;&#953;&#954;&#972;%20&#919;&#967;&#951;&#964;&#953;&#954;&#972;%20&#913;&#966;&#953;&#941;&#961;&#969;&#956;&#945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office\Desktop\&#905;&#967;&#959;&#953;%20&#964;&#951;&#962;%20&#952;&#940;&#955;&#945;&#963;&#963;&#945;&#962;.mp3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office\Desktop\&#960;&#961;&#945;&#954;&#964;&#953;&#954;&#942;%202\&#960;&#959;&#955;&#965;&#947;&#961;&#945;&#956;&#956;&#945;&#964;&#953;&#963;&#956;&#959;&#953;\&#931;&#945;&#962;%20&#913;&#961;&#941;&#963;&#949;&#953;%20&#951;%20&#914;&#961;&#959;&#967;&#942;;%20&#934;&#969;&#964;&#959;&#947;&#961;&#945;&#966;&#953;&#954;&#972;%20&#919;&#967;&#951;&#964;&#953;&#954;&#972;%20&#913;&#966;&#953;&#941;&#961;&#969;&#956;&#945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l-GR" dirty="0" smtClean="0">
                <a:solidFill>
                  <a:srgbClr val="FF0000"/>
                </a:solidFill>
              </a:rPr>
              <a:t>Ο βάτραχος είναι ήρωας</a:t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M</a:t>
            </a:r>
            <a:r>
              <a:rPr lang="el-GR" sz="1200" dirty="0" err="1" smtClean="0">
                <a:solidFill>
                  <a:srgbClr val="FF0000"/>
                </a:solidFill>
              </a:rPr>
              <a:t>αξ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err="1" smtClean="0">
                <a:solidFill>
                  <a:srgbClr val="FF0000"/>
                </a:solidFill>
              </a:rPr>
              <a:t>Βέλθουις</a:t>
            </a:r>
            <a:endParaRPr lang="el-GR" sz="1200" dirty="0">
              <a:solidFill>
                <a:srgbClr val="FF000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98003"/>
          </a:xfrm>
        </p:spPr>
        <p:txBody>
          <a:bodyPr/>
          <a:lstStyle/>
          <a:p>
            <a:r>
              <a:rPr lang="el-GR" dirty="0" smtClean="0"/>
              <a:t>Αναλύοντας την εικονική αφηγηματικότητα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224619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Εύρος στηριγμάτων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63712" y="1825623"/>
            <a:ext cx="5181600" cy="4628963"/>
          </a:xfrm>
        </p:spPr>
        <p:txBody>
          <a:bodyPr/>
          <a:lstStyle/>
          <a:p>
            <a:endParaRPr lang="el-GR" dirty="0"/>
          </a:p>
          <a:p>
            <a:endParaRPr lang="el-GR" dirty="0"/>
          </a:p>
        </p:txBody>
      </p:sp>
      <p:pic>
        <p:nvPicPr>
          <p:cNvPr id="5" name="Picture 4" descr="σάρωση00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074" t="6787" b="23009"/>
          <a:stretch>
            <a:fillRect/>
          </a:stretch>
        </p:blipFill>
        <p:spPr bwMode="auto">
          <a:xfrm>
            <a:off x="268941" y="1690686"/>
            <a:ext cx="5693448" cy="4763901"/>
          </a:xfrm>
          <a:prstGeom prst="rect">
            <a:avLst/>
          </a:prstGeom>
          <a:noFill/>
        </p:spPr>
      </p:pic>
      <p:pic>
        <p:nvPicPr>
          <p:cNvPr id="6" name="Picture 4" descr="σάρωση00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407" y="1690686"/>
            <a:ext cx="5663593" cy="4763900"/>
          </a:xfrm>
          <a:prstGeom prst="rect">
            <a:avLst/>
          </a:prstGeom>
          <a:noFill/>
        </p:spPr>
      </p:pic>
      <p:pic>
        <p:nvPicPr>
          <p:cNvPr id="7" name="Βροχή πάνω σε τζάμι με αδιαβροχοποίηση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65532" y="314152"/>
            <a:ext cx="1376536" cy="1376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631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500061"/>
            <a:ext cx="10515600" cy="1325563"/>
          </a:xfrm>
        </p:spPr>
        <p:txBody>
          <a:bodyPr/>
          <a:lstStyle/>
          <a:p>
            <a:r>
              <a:rPr lang="el-GR" dirty="0" smtClean="0"/>
              <a:t> η ανατροπή.. εικονικά αλλά πώς?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45656"/>
          </a:xfrm>
        </p:spPr>
        <p:txBody>
          <a:bodyPr/>
          <a:lstStyle/>
          <a:p>
            <a:r>
              <a:rPr lang="el-GR" dirty="0" smtClean="0"/>
              <a:t>Τραπέζι;</a:t>
            </a:r>
          </a:p>
          <a:p>
            <a:r>
              <a:rPr lang="el-GR" dirty="0" smtClean="0"/>
              <a:t>Στάση σώματος; Κατεύθυνση Βλέμματος; (συμπερασματική κατανόηση)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pPr lvl="1"/>
            <a:r>
              <a:rPr lang="el-GR" dirty="0" smtClean="0"/>
              <a:t>Στρατηγική Πρόβλεψης </a:t>
            </a:r>
            <a:r>
              <a:rPr lang="el-GR" dirty="0" err="1" smtClean="0"/>
              <a:t>κειμενικής</a:t>
            </a:r>
            <a:r>
              <a:rPr lang="el-GR" dirty="0" smtClean="0"/>
              <a:t> δομής</a:t>
            </a:r>
            <a:endParaRPr lang="el-GR" dirty="0"/>
          </a:p>
        </p:txBody>
      </p:sp>
      <p:pic>
        <p:nvPicPr>
          <p:cNvPr id="5" name="Picture 4" descr="σάρωση00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90" t="8589" r="-2051" b="8589"/>
          <a:stretch>
            <a:fillRect/>
          </a:stretch>
        </p:blipFill>
        <p:spPr bwMode="auto">
          <a:xfrm>
            <a:off x="0" y="1825624"/>
            <a:ext cx="5943599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Βέλος προς τα κάτω 5"/>
          <p:cNvSpPr/>
          <p:nvPr/>
        </p:nvSpPr>
        <p:spPr>
          <a:xfrm>
            <a:off x="8167607" y="3719593"/>
            <a:ext cx="484632" cy="8834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831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3363"/>
          </a:xfrm>
        </p:spPr>
        <p:txBody>
          <a:bodyPr/>
          <a:lstStyle/>
          <a:p>
            <a:r>
              <a:rPr lang="el-GR" dirty="0" smtClean="0"/>
              <a:t>Τοποθέτηση ενδείξεων ανατροπής: </a:t>
            </a:r>
            <a:br>
              <a:rPr lang="el-GR" dirty="0" smtClean="0"/>
            </a:br>
            <a:r>
              <a:rPr lang="el-GR" dirty="0" smtClean="0"/>
              <a:t>καδράρισμα, μακριές-κοντινές λήψεις…</a:t>
            </a:r>
            <a:endParaRPr lang="el-GR" dirty="0"/>
          </a:p>
        </p:txBody>
      </p:sp>
      <p:pic>
        <p:nvPicPr>
          <p:cNvPr id="5" name="Picture 4" descr="σάρωση00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132" t="3157" r="9132" b="23526"/>
          <a:stretch>
            <a:fillRect/>
          </a:stretch>
        </p:blipFill>
        <p:spPr bwMode="auto">
          <a:xfrm>
            <a:off x="6432330" y="1825624"/>
            <a:ext cx="5202621" cy="5032375"/>
          </a:xfrm>
          <a:prstGeom prst="rect">
            <a:avLst/>
          </a:prstGeom>
          <a:noFill/>
        </p:spPr>
      </p:pic>
      <p:pic>
        <p:nvPicPr>
          <p:cNvPr id="6" name="Picture 4" descr="σάρωση00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5690" t="8589" r="-2051" b="8589"/>
          <a:stretch>
            <a:fillRect/>
          </a:stretch>
        </p:blipFill>
        <p:spPr bwMode="auto">
          <a:xfrm>
            <a:off x="536029" y="1825625"/>
            <a:ext cx="529721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Σας Αρέσει η Βροχή; Φωτογραφικό Ηχητικό Αφιέρωμα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105536" y="595858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319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2267" y="411621"/>
            <a:ext cx="11070021" cy="95917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Στηρίγματα.., χαμηλή-πανοραμική λήψη : Ρόλος τους;</a:t>
            </a:r>
            <a:endParaRPr lang="el-GR" dirty="0"/>
          </a:p>
        </p:txBody>
      </p:sp>
      <p:pic>
        <p:nvPicPr>
          <p:cNvPr id="5" name="Picture 4" descr="σάρωση00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703" r="7460" b="23526"/>
          <a:stretch>
            <a:fillRect/>
          </a:stretch>
        </p:blipFill>
        <p:spPr bwMode="auto">
          <a:xfrm>
            <a:off x="1" y="1545022"/>
            <a:ext cx="6096000" cy="531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σάρωση00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861" t="22595" r="2348"/>
          <a:stretch>
            <a:fillRect/>
          </a:stretch>
        </p:blipFill>
        <p:spPr bwMode="auto">
          <a:xfrm>
            <a:off x="5774842" y="1545021"/>
            <a:ext cx="6080827" cy="531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545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4037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Θα σωθεί;</a:t>
            </a:r>
            <a:endParaRPr lang="el-GR" dirty="0"/>
          </a:p>
        </p:txBody>
      </p:sp>
      <p:pic>
        <p:nvPicPr>
          <p:cNvPr id="9" name="Picture 4" descr="σάρωση00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680" t="3157" r="6575" b="28270"/>
          <a:stretch>
            <a:fillRect/>
          </a:stretch>
        </p:blipFill>
        <p:spPr bwMode="auto">
          <a:xfrm>
            <a:off x="567560" y="1270862"/>
            <a:ext cx="5360274" cy="558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σάρωση00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8913" t="27597" r="6026" b="11987"/>
          <a:stretch>
            <a:fillRect/>
          </a:stretch>
        </p:blipFill>
        <p:spPr bwMode="auto">
          <a:xfrm>
            <a:off x="6653047" y="1270862"/>
            <a:ext cx="4950373" cy="5300419"/>
          </a:xfrm>
          <a:prstGeom prst="rect">
            <a:avLst/>
          </a:prstGeom>
          <a:noFill/>
        </p:spPr>
      </p:pic>
      <p:pic>
        <p:nvPicPr>
          <p:cNvPr id="11" name="Ήχοι της θάλασσα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532743" y="237911"/>
            <a:ext cx="728464" cy="728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26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δράστης της σωτηρίας.., 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 smtClean="0"/>
              <a:t>Αναπαραστατικά;</a:t>
            </a:r>
          </a:p>
          <a:p>
            <a:r>
              <a:rPr lang="el-GR" dirty="0" err="1" smtClean="0"/>
              <a:t>Διαδραστικά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5" name="Picture 4" descr="σάρωση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214" r="9279" b="23558"/>
          <a:stretch>
            <a:fillRect/>
          </a:stretch>
        </p:blipFill>
        <p:spPr bwMode="auto">
          <a:xfrm>
            <a:off x="441435" y="1456841"/>
            <a:ext cx="4871910" cy="5114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40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0717" y="365125"/>
            <a:ext cx="11133083" cy="1325563"/>
          </a:xfrm>
        </p:spPr>
        <p:txBody>
          <a:bodyPr/>
          <a:lstStyle/>
          <a:p>
            <a:r>
              <a:rPr lang="el-GR" dirty="0" smtClean="0"/>
              <a:t>Εναλλαγή αναπαραστατικότητας, διαδραστικότας: νοήματα;;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4" descr="σάρωση00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328" t="3256" r="11684" b="33064"/>
          <a:stretch>
            <a:fillRect/>
          </a:stretch>
        </p:blipFill>
        <p:spPr bwMode="auto">
          <a:xfrm>
            <a:off x="220717" y="1825625"/>
            <a:ext cx="5336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σάρωση0051"/>
          <p:cNvPicPr>
            <a:picLocks noChangeAspect="1" noChangeArrowheads="1"/>
          </p:cNvPicPr>
          <p:nvPr/>
        </p:nvPicPr>
        <p:blipFill>
          <a:blip r:embed="rId3" cstate="print"/>
          <a:srcRect l="4805" t="8382" r="3787" b="18536"/>
          <a:stretch>
            <a:fillRect/>
          </a:stretch>
        </p:blipFill>
        <p:spPr bwMode="auto">
          <a:xfrm>
            <a:off x="6172200" y="1946796"/>
            <a:ext cx="518160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0368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Τίτλος σκηνής;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5" name="Picture 4" descr="σάρωση005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134" y="1825625"/>
            <a:ext cx="5423637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59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7030A0"/>
                </a:solidFill>
              </a:rPr>
              <a:t>Γλωσσικό και εικονικό νόημα </a:t>
            </a:r>
            <a:r>
              <a:rPr lang="el-GR" dirty="0" smtClean="0"/>
              <a:t>(1)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128353" cy="48131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b="1" dirty="0" smtClean="0"/>
              <a:t>Λειτουργίες του γλωσσικού μηνύματος: ποια η σχέση του με εικονικό συμβολισμό;</a:t>
            </a:r>
          </a:p>
          <a:p>
            <a:pPr marL="0" indent="0">
              <a:buNone/>
            </a:pP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Ταυτίζεται με εικονικό;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Επεκτείνει;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Επεξεργάζεται;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Γενικεύει;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 smtClean="0"/>
              <a:t>Σημασία της σχέσης τους για τη διδασκαλία</a:t>
            </a:r>
            <a:r>
              <a:rPr lang="el-GR" dirty="0" smtClean="0"/>
              <a:t>;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188665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7030A0"/>
                </a:solidFill>
              </a:rPr>
              <a:t>Από τον εικονικό στο γλωσσικό </a:t>
            </a:r>
            <a:r>
              <a:rPr lang="el-GR" b="1" dirty="0" err="1" smtClean="0">
                <a:solidFill>
                  <a:srgbClr val="7030A0"/>
                </a:solidFill>
              </a:rPr>
              <a:t>γραμματισμό</a:t>
            </a:r>
            <a:endParaRPr lang="el-GR" b="1" dirty="0">
              <a:solidFill>
                <a:srgbClr val="7030A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06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 smtClean="0">
                <a:solidFill>
                  <a:srgbClr val="7030A0"/>
                </a:solidFill>
              </a:rPr>
              <a:t>Επίπεδα γλωσσικού </a:t>
            </a:r>
            <a:r>
              <a:rPr lang="el-GR" dirty="0" err="1" smtClean="0">
                <a:solidFill>
                  <a:srgbClr val="7030A0"/>
                </a:solidFill>
              </a:rPr>
              <a:t>γραμματισμού</a:t>
            </a:r>
            <a:r>
              <a:rPr lang="el-GR" dirty="0" smtClean="0"/>
              <a:t>:</a:t>
            </a:r>
          </a:p>
          <a:p>
            <a:pPr marL="0" indent="0">
              <a:buNone/>
            </a:pPr>
            <a:endParaRPr lang="el-G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Το βιβλίο και το είδος του βιβλίου (μυθοπλασία, πληροφοριακό, βιογραφικό, ιστορικό…. </a:t>
            </a:r>
            <a:r>
              <a:rPr lang="el-GR" dirty="0" err="1" smtClean="0"/>
              <a:t>κτλ</a:t>
            </a:r>
            <a:r>
              <a:rPr lang="el-GR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</a:t>
            </a:r>
            <a:r>
              <a:rPr lang="el-GR" dirty="0" smtClean="0"/>
              <a:t>Οικοδόμηση νοημάτων (πλαίσιο: σκηνών, κειμένου ως ολότητα…)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</a:t>
            </a:r>
            <a:r>
              <a:rPr lang="el-GR" dirty="0" smtClean="0"/>
              <a:t>Οργάνωση λόγου σε παραμύθι (</a:t>
            </a:r>
            <a:r>
              <a:rPr lang="el-GR" dirty="0" err="1" smtClean="0"/>
              <a:t>μακροδομικά</a:t>
            </a:r>
            <a:r>
              <a:rPr lang="el-GR" dirty="0" smtClean="0"/>
              <a:t> χαρακτηριστικά)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</a:t>
            </a:r>
            <a:r>
              <a:rPr lang="el-GR" dirty="0" smtClean="0"/>
              <a:t>Τυπικές δηλώσεις του είδους (?)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Λεξιλόγιο του παραμυθιού….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Συμβολισμός γραφής. 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6119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4305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Μεταλειτουργίες</a:t>
            </a:r>
            <a:r>
              <a:rPr lang="el-GR" dirty="0" smtClean="0"/>
              <a:t> εικονικού συμβολισμού</a:t>
            </a:r>
            <a:endParaRPr lang="el-GR" dirty="0"/>
          </a:p>
        </p:txBody>
      </p:sp>
      <p:pic>
        <p:nvPicPr>
          <p:cNvPr id="4" name="Picture 4" descr="σάρωση00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3351" y="869430"/>
            <a:ext cx="5217783" cy="5711252"/>
          </a:xfrm>
          <a:prstGeom prst="rect">
            <a:avLst/>
          </a:prstGeom>
          <a:noFill/>
        </p:spPr>
      </p:pic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Πώς εκφράζονται: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Αναπαραστατική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Διαπροσωπική (δράστες+ θεατής)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err="1" smtClean="0"/>
              <a:t>Κειμενική</a:t>
            </a:r>
            <a:endParaRPr lang="el-GR" dirty="0" smtClean="0"/>
          </a:p>
          <a:p>
            <a:pPr>
              <a:buFont typeface="Wingdings" panose="05000000000000000000" pitchFamily="2" charset="2"/>
              <a:buChar char="ü"/>
            </a:pPr>
            <a:endParaRPr lang="el-GR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Σχέση εικονικού- γραφικού συμβολισμού;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 smtClean="0"/>
          </a:p>
        </p:txBody>
      </p:sp>
    </p:spTree>
    <p:extLst>
      <p:ext uri="{BB962C8B-B14F-4D97-AF65-F5344CB8AC3E}">
        <p14:creationId xmlns="" xmlns:p14="http://schemas.microsoft.com/office/powerpoint/2010/main" val="363308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6748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Εστίαση στο γλωσσικό </a:t>
            </a:r>
            <a:r>
              <a:rPr lang="el-GR" b="1" dirty="0" err="1" smtClean="0">
                <a:solidFill>
                  <a:srgbClr val="7030A0"/>
                </a:solidFill>
              </a:rPr>
              <a:t>γραμματισμό</a:t>
            </a:r>
            <a:r>
              <a:rPr lang="el-GR" b="1" dirty="0" smtClean="0">
                <a:solidFill>
                  <a:srgbClr val="7030A0"/>
                </a:solidFill>
              </a:rPr>
              <a:t> </a:t>
            </a:r>
            <a:r>
              <a:rPr lang="el-GR" b="1" dirty="0" smtClean="0"/>
              <a:t>1</a:t>
            </a:r>
            <a:r>
              <a:rPr lang="el-GR" b="1" dirty="0"/>
              <a:t/>
            </a:r>
            <a:br>
              <a:rPr lang="el-GR" b="1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04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 Γλωσσικά  συστατικά </a:t>
            </a:r>
            <a:r>
              <a:rPr lang="el-GR" dirty="0" err="1" smtClean="0"/>
              <a:t>εξωφύλου</a:t>
            </a:r>
            <a:r>
              <a:rPr lang="el-GR" dirty="0" smtClean="0"/>
              <a:t> και </a:t>
            </a:r>
            <a:r>
              <a:rPr lang="el-GR" dirty="0" err="1" smtClean="0"/>
              <a:t>οπισθοφύλλου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Εάν </a:t>
            </a:r>
            <a:r>
              <a:rPr lang="el-GR" dirty="0"/>
              <a:t>ειδικός στόχος: αφηγηματική δομή: Επιλογή εικόνων (σκηνών) ;</a:t>
            </a:r>
          </a:p>
          <a:p>
            <a:endParaRPr lang="el-GR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Εάν ειδικός στόχος λεξιλόγιο: Ποιες λέξεις; εκφράσεις 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Ποιες </a:t>
            </a:r>
            <a:r>
              <a:rPr lang="el-GR" dirty="0"/>
              <a:t>γλωσσικές δομές «προβλέπετε» ότι πιθανά να αποτελέσουν πρόβλημα; </a:t>
            </a:r>
            <a:endParaRPr lang="el-GR" dirty="0" smtClean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76898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7030A0"/>
                </a:solidFill>
              </a:rPr>
              <a:t>Εστίαση στο γλωσσικό </a:t>
            </a:r>
            <a:r>
              <a:rPr lang="el-GR" b="1" dirty="0" err="1" smtClean="0">
                <a:solidFill>
                  <a:srgbClr val="7030A0"/>
                </a:solidFill>
              </a:rPr>
              <a:t>γραμματισμό</a:t>
            </a:r>
            <a:r>
              <a:rPr lang="el-GR" b="1" dirty="0" smtClean="0">
                <a:solidFill>
                  <a:srgbClr val="7030A0"/>
                </a:solidFill>
              </a:rPr>
              <a:t> (2)</a:t>
            </a:r>
            <a:r>
              <a:rPr lang="el-GR" b="1" dirty="0">
                <a:solidFill>
                  <a:srgbClr val="7030A0"/>
                </a:solidFill>
              </a:rPr>
              <a:t/>
            </a:r>
            <a:br>
              <a:rPr lang="el-GR" b="1" dirty="0">
                <a:solidFill>
                  <a:srgbClr val="7030A0"/>
                </a:solidFill>
              </a:rPr>
            </a:br>
            <a:endParaRPr lang="el-GR" dirty="0">
              <a:solidFill>
                <a:srgbClr val="7030A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265128"/>
            <a:ext cx="11211838" cy="5423771"/>
          </a:xfrm>
        </p:spPr>
        <p:txBody>
          <a:bodyPr/>
          <a:lstStyle/>
          <a:p>
            <a:r>
              <a:rPr lang="el-GR" dirty="0" smtClean="0"/>
              <a:t>Προώθηση – αξιολόγηση κατανόησης</a:t>
            </a:r>
          </a:p>
          <a:p>
            <a:pPr marL="0" indent="0">
              <a:buNone/>
            </a:pPr>
            <a:r>
              <a:rPr lang="el-GR" dirty="0" smtClean="0"/>
              <a:t>Ερωτήσεις </a:t>
            </a:r>
            <a:r>
              <a:rPr lang="el-GR" dirty="0" err="1" smtClean="0"/>
              <a:t>καταδηλωτικής</a:t>
            </a:r>
            <a:r>
              <a:rPr lang="el-GR" dirty="0" smtClean="0"/>
              <a:t>, συμπερασματικής, ερμηνευτικής κατανόησης; Κριτικής παιδαγωγικής (κριτικός </a:t>
            </a:r>
            <a:r>
              <a:rPr lang="el-GR" dirty="0" err="1" smtClean="0"/>
              <a:t>γραμματισμός</a:t>
            </a:r>
            <a:r>
              <a:rPr lang="el-GR" dirty="0" smtClean="0"/>
              <a:t>;)</a:t>
            </a:r>
          </a:p>
          <a:p>
            <a:endParaRPr lang="el-GR" dirty="0"/>
          </a:p>
          <a:p>
            <a:r>
              <a:rPr lang="el-GR" dirty="0" smtClean="0"/>
              <a:t>Λοιπά μέσα αξιολόγησης πτυχών κατανόησης;</a:t>
            </a:r>
          </a:p>
          <a:p>
            <a:r>
              <a:rPr lang="el-GR" dirty="0" smtClean="0"/>
              <a:t>Ζωγραφίζουν (τι, γιατί; Πώς;)</a:t>
            </a:r>
          </a:p>
          <a:p>
            <a:r>
              <a:rPr lang="el-GR" dirty="0" smtClean="0"/>
              <a:t>Δραματοποιούν (τι, γιατί, πώς;)</a:t>
            </a:r>
          </a:p>
          <a:p>
            <a:r>
              <a:rPr lang="el-GR" dirty="0" smtClean="0"/>
              <a:t>Κατασκευάζουν (τι, γιατί, πώς;)</a:t>
            </a:r>
          </a:p>
          <a:p>
            <a:r>
              <a:rPr lang="el-GR" dirty="0" smtClean="0"/>
              <a:t>Άλλα ;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67491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Ενδεικτικοί προσανατολισμοί συζήτησης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Τι βλέπουμε στην εικόνα;</a:t>
            </a:r>
          </a:p>
          <a:p>
            <a:r>
              <a:rPr lang="el-GR" dirty="0" smtClean="0"/>
              <a:t>Γνωρίζονται μεταξύ τους ή όχι; Τι λέτε; … εγώ νομίζω ότι... Διότι…</a:t>
            </a:r>
          </a:p>
          <a:p>
            <a:r>
              <a:rPr lang="el-GR" dirty="0" smtClean="0"/>
              <a:t>Ποιόν βλέπουμε μπροστά-μπροστά; Γιατί; Μάλλον θα είναι ο κεντρικός ήρωας του παραμυθιού..</a:t>
            </a:r>
          </a:p>
          <a:p>
            <a:pPr marL="0" indent="0">
              <a:buNone/>
            </a:pPr>
            <a:r>
              <a:rPr lang="el-GR" dirty="0" smtClean="0"/>
              <a:t>Ποιον λέμε (ονομάζουμε) κεντρικό ήρωα; Πώς αλλιώς τον λέμε;</a:t>
            </a:r>
          </a:p>
          <a:p>
            <a:pPr marL="0" indent="0">
              <a:buNone/>
            </a:pPr>
            <a:r>
              <a:rPr lang="el-GR" dirty="0" smtClean="0"/>
              <a:t>(ενδεχόμενο πέρασμα σε «βάτραχο» του τίτλου…, - σύνδεση και με </a:t>
            </a:r>
            <a:r>
              <a:rPr lang="el-GR" dirty="0" err="1" smtClean="0"/>
              <a:t>Βα-σίλη</a:t>
            </a:r>
            <a:r>
              <a:rPr lang="el-GR" dirty="0" smtClean="0"/>
              <a:t>?)</a:t>
            </a:r>
          </a:p>
          <a:p>
            <a:pPr marL="0" indent="0">
              <a:buNone/>
            </a:pPr>
            <a:endParaRPr lang="el-GR" dirty="0" smtClean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l-GR" dirty="0" smtClean="0"/>
              <a:t>Πού βρίσκονται; Τι συμβαίνει στο περιβάλλον; (βρέχει..)Τι κάνετε εσείς </a:t>
            </a:r>
            <a:r>
              <a:rPr lang="el-GR" dirty="0"/>
              <a:t>όταν βρέχει; </a:t>
            </a:r>
            <a:r>
              <a:rPr lang="el-GR" dirty="0" smtClean="0"/>
              <a:t>………… οι ήρωες τι λέτε να κάνουν; </a:t>
            </a:r>
          </a:p>
          <a:p>
            <a:r>
              <a:rPr lang="el-GR" dirty="0" smtClean="0"/>
              <a:t>Τι λέτε να συμβεί </a:t>
            </a:r>
            <a:r>
              <a:rPr lang="el-GR" smtClean="0"/>
              <a:t>στην ιστορία;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07143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4597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Μεταλειτουργίες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5" name="Picture 4" descr="σάρωση00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922" t="8186" r="8051" b="8206"/>
          <a:stretch>
            <a:fillRect/>
          </a:stretch>
        </p:blipFill>
        <p:spPr bwMode="auto">
          <a:xfrm>
            <a:off x="0" y="989352"/>
            <a:ext cx="5321508" cy="5868648"/>
          </a:xfrm>
          <a:prstGeom prst="rect">
            <a:avLst/>
          </a:prstGeom>
          <a:noFill/>
        </p:spPr>
      </p:pic>
      <p:pic>
        <p:nvPicPr>
          <p:cNvPr id="6" name="Picture 4" descr="σάρωση00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54" r="7610" b="23502"/>
          <a:stretch>
            <a:fillRect/>
          </a:stretch>
        </p:blipFill>
        <p:spPr bwMode="auto">
          <a:xfrm>
            <a:off x="7004668" y="989352"/>
            <a:ext cx="5187332" cy="5606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4898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Ρόλος φόντου, γωνία λήψης, κίνησης: συμπεράσματα; Ερμηνείες;</a:t>
            </a:r>
            <a:endParaRPr lang="el-GR" dirty="0"/>
          </a:p>
        </p:txBody>
      </p:sp>
      <p:pic>
        <p:nvPicPr>
          <p:cNvPr id="5" name="Picture 4" descr="σάρωση00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875" t="28352" r="8360" b="11455"/>
          <a:stretch>
            <a:fillRect/>
          </a:stretch>
        </p:blipFill>
        <p:spPr bwMode="auto">
          <a:xfrm>
            <a:off x="415636" y="1825625"/>
            <a:ext cx="4993807" cy="4351338"/>
          </a:xfrm>
          <a:prstGeom prst="rect">
            <a:avLst/>
          </a:prstGeom>
          <a:noFill/>
        </p:spPr>
      </p:pic>
      <p:pic>
        <p:nvPicPr>
          <p:cNvPr id="6" name="Picture 4" descr="σάρωση00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-203" t="4520" r="3929" b="22853"/>
          <a:stretch>
            <a:fillRect/>
          </a:stretch>
        </p:blipFill>
        <p:spPr bwMode="auto">
          <a:xfrm>
            <a:off x="5974080" y="1825625"/>
            <a:ext cx="6006109" cy="4562983"/>
          </a:xfrm>
          <a:prstGeom prst="rect">
            <a:avLst/>
          </a:prstGeom>
          <a:noFill/>
        </p:spPr>
      </p:pic>
      <p:pic>
        <p:nvPicPr>
          <p:cNvPr id="7" name="Σας Αρέσει η Βροχή; Φωτογραφικό Ηχητικό Αφιέρωμα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569844" y="595858"/>
            <a:ext cx="1038387" cy="864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51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7825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Στηρίγματα;</a:t>
            </a:r>
            <a:endParaRPr lang="el-GR" dirty="0"/>
          </a:p>
        </p:txBody>
      </p:sp>
      <p:pic>
        <p:nvPicPr>
          <p:cNvPr id="5" name="Picture 4" descr="σάρωση0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2297" r="4561" b="4889"/>
          <a:stretch>
            <a:fillRect/>
          </a:stretch>
        </p:blipFill>
        <p:spPr bwMode="auto">
          <a:xfrm>
            <a:off x="190500" y="1009650"/>
            <a:ext cx="6000749" cy="5848350"/>
          </a:xfrm>
          <a:prstGeom prst="rect">
            <a:avLst/>
          </a:prstGeom>
          <a:noFill/>
        </p:spPr>
      </p:pic>
      <p:pic>
        <p:nvPicPr>
          <p:cNvPr id="6" name="Picture 4" descr="σάρωση0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5765" b="23553"/>
          <a:stretch>
            <a:fillRect/>
          </a:stretch>
        </p:blipFill>
        <p:spPr bwMode="auto">
          <a:xfrm>
            <a:off x="6324600" y="1009650"/>
            <a:ext cx="5638800" cy="5848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743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11601" cy="4351338"/>
          </a:xfrm>
        </p:spPr>
        <p:txBody>
          <a:bodyPr/>
          <a:lstStyle/>
          <a:p>
            <a:r>
              <a:rPr lang="el-GR" dirty="0" smtClean="0"/>
              <a:t>Ρόλος γωνίας λήψης;</a:t>
            </a:r>
          </a:p>
          <a:p>
            <a:r>
              <a:rPr lang="el-GR" dirty="0" smtClean="0"/>
              <a:t>Θέση βατράχου;</a:t>
            </a:r>
          </a:p>
          <a:p>
            <a:r>
              <a:rPr lang="el-GR" dirty="0" smtClean="0"/>
              <a:t>Στηρίγματα;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10" name="Picture 4" descr="σάρωση00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120" t="449" b="23526"/>
          <a:stretch>
            <a:fillRect/>
          </a:stretch>
        </p:blipFill>
        <p:spPr bwMode="auto">
          <a:xfrm>
            <a:off x="4749801" y="660400"/>
            <a:ext cx="7442200" cy="619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7089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1475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Σχέση ανάμεσα στις εικόνες?</a:t>
            </a:r>
            <a:endParaRPr lang="el-GR" dirty="0"/>
          </a:p>
        </p:txBody>
      </p:sp>
      <p:pic>
        <p:nvPicPr>
          <p:cNvPr id="5" name="Picture 4" descr="σάρωση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452" t="23427" b="5046"/>
          <a:stretch>
            <a:fillRect/>
          </a:stretch>
        </p:blipFill>
        <p:spPr bwMode="auto">
          <a:xfrm>
            <a:off x="381000" y="965200"/>
            <a:ext cx="5410200" cy="5211763"/>
          </a:xfrm>
          <a:prstGeom prst="rect">
            <a:avLst/>
          </a:prstGeom>
          <a:noFill/>
        </p:spPr>
      </p:pic>
      <p:pic>
        <p:nvPicPr>
          <p:cNvPr id="6" name="Picture 4" descr="σάρωση00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0" y="736600"/>
            <a:ext cx="6223000" cy="5440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9493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499"/>
          </a:xfrm>
        </p:spPr>
        <p:txBody>
          <a:bodyPr/>
          <a:lstStyle/>
          <a:p>
            <a:r>
              <a:rPr lang="el-GR" dirty="0" smtClean="0"/>
              <a:t> συμπερασματικές, ερμηνευτικές δυνατότητες εικονικότητας</a:t>
            </a:r>
            <a:endParaRPr lang="el-GR" dirty="0"/>
          </a:p>
        </p:txBody>
      </p:sp>
      <p:pic>
        <p:nvPicPr>
          <p:cNvPr id="4" name="Picture 4" descr="σάρωση0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22" t="8186" r="8051" b="8206"/>
          <a:stretch>
            <a:fillRect/>
          </a:stretch>
        </p:blipFill>
        <p:spPr bwMode="auto">
          <a:xfrm>
            <a:off x="838200" y="1825624"/>
            <a:ext cx="4164106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σάρωση0031"/>
          <p:cNvPicPr>
            <a:picLocks noChangeAspect="1" noChangeArrowheads="1"/>
          </p:cNvPicPr>
          <p:nvPr/>
        </p:nvPicPr>
        <p:blipFill>
          <a:blip r:embed="rId3" cstate="print"/>
          <a:srcRect l="2452" t="23427" b="5046"/>
          <a:stretch>
            <a:fillRect/>
          </a:stretch>
        </p:blipFill>
        <p:spPr bwMode="auto">
          <a:xfrm>
            <a:off x="5002306" y="1825624"/>
            <a:ext cx="3173506" cy="460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σάρωση0033"/>
          <p:cNvPicPr>
            <a:picLocks noChangeAspect="1" noChangeArrowheads="1"/>
          </p:cNvPicPr>
          <p:nvPr/>
        </p:nvPicPr>
        <p:blipFill>
          <a:blip r:embed="rId4" cstate="print"/>
          <a:srcRect l="1283" t="23526" r="5554" b="11987"/>
          <a:stretch>
            <a:fillRect/>
          </a:stretch>
        </p:blipFill>
        <p:spPr bwMode="auto">
          <a:xfrm>
            <a:off x="8175812" y="1690688"/>
            <a:ext cx="4016188" cy="4737006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335858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427</Words>
  <Application>Microsoft Office PowerPoint</Application>
  <PresentationFormat>Προσαρμογή</PresentationFormat>
  <Paragraphs>82</Paragraphs>
  <Slides>21</Slides>
  <Notes>0</Notes>
  <HiddenSlides>0</HiddenSlides>
  <MMClips>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Θέμα του Office</vt:lpstr>
      <vt:lpstr>Ο βάτραχος είναι ήρωας Mαξ Βέλθουις</vt:lpstr>
      <vt:lpstr>Μεταλειτουργίες εικονικού συμβολισμού</vt:lpstr>
      <vt:lpstr>Ενδεικτικοί προσανατολισμοί συζήτησης </vt:lpstr>
      <vt:lpstr>Μεταλειτουργίες;</vt:lpstr>
      <vt:lpstr>Ρόλος φόντου, γωνία λήψης, κίνησης: συμπεράσματα; Ερμηνείες;</vt:lpstr>
      <vt:lpstr>Στηρίγματα;</vt:lpstr>
      <vt:lpstr>Διαφάνεια 7</vt:lpstr>
      <vt:lpstr>Σχέση ανάμεσα στις εικόνες?</vt:lpstr>
      <vt:lpstr> συμπερασματικές, ερμηνευτικές δυνατότητες εικονικότητας</vt:lpstr>
      <vt:lpstr>Εύρος στηριγμάτων</vt:lpstr>
      <vt:lpstr> η ανατροπή.. εικονικά αλλά πώς?</vt:lpstr>
      <vt:lpstr>Τοποθέτηση ενδείξεων ανατροπής:  καδράρισμα, μακριές-κοντινές λήψεις…</vt:lpstr>
      <vt:lpstr>Στηρίγματα.., χαμηλή-πανοραμική λήψη : Ρόλος τους;</vt:lpstr>
      <vt:lpstr>Θα σωθεί;</vt:lpstr>
      <vt:lpstr>Ο δράστης της σωτηρίας.., </vt:lpstr>
      <vt:lpstr>Εναλλαγή αναπαραστατικότητας, διαδραστικότας: νοήματα;;</vt:lpstr>
      <vt:lpstr>Τίτλος σκηνής;</vt:lpstr>
      <vt:lpstr>Γλωσσικό και εικονικό νόημα (1)</vt:lpstr>
      <vt:lpstr>Από τον εικονικό στο γλωσσικό γραμματισμό</vt:lpstr>
      <vt:lpstr>Εστίαση στο γλωσσικό γραμματισμό 1 </vt:lpstr>
      <vt:lpstr>Εστίαση στο γλωσσικό γραμματισμό (2)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uth1</dc:creator>
  <cp:lastModifiedBy>Ελένη Γκανά</cp:lastModifiedBy>
  <cp:revision>29</cp:revision>
  <dcterms:created xsi:type="dcterms:W3CDTF">2015-02-25T17:37:03Z</dcterms:created>
  <dcterms:modified xsi:type="dcterms:W3CDTF">2021-03-31T17:51:57Z</dcterms:modified>
</cp:coreProperties>
</file>