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35"/>
  </p:notesMasterIdLst>
  <p:sldIdLst>
    <p:sldId id="258" r:id="rId4"/>
    <p:sldId id="281" r:id="rId5"/>
    <p:sldId id="272" r:id="rId6"/>
    <p:sldId id="273" r:id="rId7"/>
    <p:sldId id="282" r:id="rId8"/>
    <p:sldId id="278" r:id="rId9"/>
    <p:sldId id="283" r:id="rId10"/>
    <p:sldId id="284" r:id="rId11"/>
    <p:sldId id="277" r:id="rId12"/>
    <p:sldId id="256" r:id="rId13"/>
    <p:sldId id="270" r:id="rId14"/>
    <p:sldId id="257" r:id="rId15"/>
    <p:sldId id="286" r:id="rId16"/>
    <p:sldId id="287" r:id="rId17"/>
    <p:sldId id="288" r:id="rId18"/>
    <p:sldId id="259" r:id="rId19"/>
    <p:sldId id="260" r:id="rId20"/>
    <p:sldId id="265" r:id="rId21"/>
    <p:sldId id="263" r:id="rId22"/>
    <p:sldId id="262" r:id="rId23"/>
    <p:sldId id="264" r:id="rId24"/>
    <p:sldId id="269" r:id="rId25"/>
    <p:sldId id="289" r:id="rId26"/>
    <p:sldId id="271" r:id="rId27"/>
    <p:sldId id="276" r:id="rId28"/>
    <p:sldId id="275" r:id="rId29"/>
    <p:sldId id="274" r:id="rId30"/>
    <p:sldId id="280" r:id="rId31"/>
    <p:sldId id="279" r:id="rId32"/>
    <p:sldId id="285" r:id="rId33"/>
    <p:sldId id="261" r:id="rId3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5" autoAdjust="0"/>
    <p:restoredTop sz="94660"/>
  </p:normalViewPr>
  <p:slideViewPr>
    <p:cSldViewPr snapToGrid="0">
      <p:cViewPr varScale="1">
        <p:scale>
          <a:sx n="101" d="100"/>
          <a:sy n="101" d="100"/>
        </p:scale>
        <p:origin x="8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4A05C-4B0B-4945-ACC4-43E337973940}" type="datetimeFigureOut">
              <a:rPr lang="el-GR" smtClean="0"/>
              <a:t>12/1/2024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962CF3-6C29-473D-AED4-C9070401AA12}" type="slidenum">
              <a:rPr lang="el-GR" smtClean="0"/>
              <a:t>‹#›</a:t>
            </a:fld>
            <a:endParaRPr lang="el-GR"/>
          </a:p>
        </p:txBody>
      </p:sp>
    </p:spTree>
    <p:extLst>
      <p:ext uri="{BB962C8B-B14F-4D97-AF65-F5344CB8AC3E}">
        <p14:creationId xmlns:p14="http://schemas.microsoft.com/office/powerpoint/2010/main" val="2022873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99BF29D1-2703-41F8-AC74-575D8C798D7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5FF163-9CDB-4039-A155-552767757182}"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19" name="Rectangle 2">
            <a:extLst>
              <a:ext uri="{FF2B5EF4-FFF2-40B4-BE49-F238E27FC236}">
                <a16:creationId xmlns:a16="http://schemas.microsoft.com/office/drawing/2014/main" id="{E22E8267-A69B-4B4E-A4ED-3B936E2CC2C7}"/>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3A5C036B-2782-463A-B38F-93C328203F91}"/>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602839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71461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965604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226543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717975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909842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4002970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641456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558229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645698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87159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353735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140734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762654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958358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131632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728483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4184390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524437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683080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574456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0165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4066622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747201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163437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344417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1191849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3822928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EC5123F-B194-4AFB-A7EF-A64E1622DA5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7CF5B7-C5A8-4CB8-AD44-B12F91DEBF3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a:extLst>
              <a:ext uri="{FF2B5EF4-FFF2-40B4-BE49-F238E27FC236}">
                <a16:creationId xmlns:a16="http://schemas.microsoft.com/office/drawing/2014/main" id="{AFBE6AA4-B38E-4714-8DDB-7FA64C1221C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562C73C-F475-4C2E-9F95-ECEBB6BEC54D}"/>
              </a:ext>
            </a:extLst>
          </p:cNvPr>
          <p:cNvSpPr>
            <a:spLocks noGrp="1" noChangeArrowheads="1"/>
          </p:cNvSpPr>
          <p:nvPr>
            <p:ph type="body" idx="1"/>
          </p:nvPr>
        </p:nvSpPr>
        <p:spPr>
          <a:noFill/>
        </p:spPr>
        <p:txBody>
          <a:bodyPr/>
          <a:lstStyle/>
          <a:p>
            <a:pPr eaLnBrk="1" hangingPunct="1"/>
            <a:endParaRPr lang="el-GR" altLang="el-GR">
              <a:latin typeface="Arial" panose="020B0604020202020204" pitchFamily="34" charset="0"/>
            </a:endParaRPr>
          </a:p>
        </p:txBody>
      </p:sp>
    </p:spTree>
    <p:extLst>
      <p:ext uri="{BB962C8B-B14F-4D97-AF65-F5344CB8AC3E}">
        <p14:creationId xmlns:p14="http://schemas.microsoft.com/office/powerpoint/2010/main" val="2667226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BDCBB75C-A380-429B-B546-0F246D2AA63F}" type="datetimeFigureOut">
              <a:rPr lang="el-GR" smtClean="0"/>
              <a:t>12/1/2024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3F59B3E-B26B-4DC9-8378-A32E3DD52C44}" type="slidenum">
              <a:rPr lang="el-GR" smtClean="0"/>
              <a:t>‹#›</a:t>
            </a:fld>
            <a:endParaRPr lang="el-GR"/>
          </a:p>
        </p:txBody>
      </p:sp>
    </p:spTree>
    <p:extLst>
      <p:ext uri="{BB962C8B-B14F-4D97-AF65-F5344CB8AC3E}">
        <p14:creationId xmlns:p14="http://schemas.microsoft.com/office/powerpoint/2010/main" val="4013804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BDCBB75C-A380-429B-B546-0F246D2AA63F}" type="datetimeFigureOut">
              <a:rPr lang="el-GR" smtClean="0"/>
              <a:t>12/1/2024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3F59B3E-B26B-4DC9-8378-A32E3DD52C44}" type="slidenum">
              <a:rPr lang="el-GR" smtClean="0"/>
              <a:t>‹#›</a:t>
            </a:fld>
            <a:endParaRPr lang="el-GR"/>
          </a:p>
        </p:txBody>
      </p:sp>
    </p:spTree>
    <p:extLst>
      <p:ext uri="{BB962C8B-B14F-4D97-AF65-F5344CB8AC3E}">
        <p14:creationId xmlns:p14="http://schemas.microsoft.com/office/powerpoint/2010/main" val="74135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BDCBB75C-A380-429B-B546-0F246D2AA63F}" type="datetimeFigureOut">
              <a:rPr lang="el-GR" smtClean="0"/>
              <a:t>12/1/2024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3F59B3E-B26B-4DC9-8378-A32E3DD52C44}" type="slidenum">
              <a:rPr lang="el-GR" smtClean="0"/>
              <a:t>‹#›</a:t>
            </a:fld>
            <a:endParaRPr lang="el-GR"/>
          </a:p>
        </p:txBody>
      </p:sp>
    </p:spTree>
    <p:extLst>
      <p:ext uri="{BB962C8B-B14F-4D97-AF65-F5344CB8AC3E}">
        <p14:creationId xmlns:p14="http://schemas.microsoft.com/office/powerpoint/2010/main" val="245467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a:extLst>
              <a:ext uri="{FF2B5EF4-FFF2-40B4-BE49-F238E27FC236}">
                <a16:creationId xmlns:a16="http://schemas.microsoft.com/office/drawing/2014/main" id="{5FF79590-0512-4898-9145-5E2CC4E7714B}"/>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9">
            <a:extLst>
              <a:ext uri="{FF2B5EF4-FFF2-40B4-BE49-F238E27FC236}">
                <a16:creationId xmlns:a16="http://schemas.microsoft.com/office/drawing/2014/main" id="{91B3398E-3821-4B16-90C8-C08F5C28A85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6" name="Rectangle 10">
            <a:extLst>
              <a:ext uri="{FF2B5EF4-FFF2-40B4-BE49-F238E27FC236}">
                <a16:creationId xmlns:a16="http://schemas.microsoft.com/office/drawing/2014/main" id="{F86AB812-5337-4808-830C-665F8DCAB74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CCED04-2955-4931-B732-4B57B186BF40}"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6929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8">
            <a:extLst>
              <a:ext uri="{FF2B5EF4-FFF2-40B4-BE49-F238E27FC236}">
                <a16:creationId xmlns:a16="http://schemas.microsoft.com/office/drawing/2014/main" id="{BA63B03D-5790-4804-A915-D73F30DC157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9">
            <a:extLst>
              <a:ext uri="{FF2B5EF4-FFF2-40B4-BE49-F238E27FC236}">
                <a16:creationId xmlns:a16="http://schemas.microsoft.com/office/drawing/2014/main" id="{75AA62D0-2809-445B-9640-F4C3FA62C48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6" name="Rectangle 10">
            <a:extLst>
              <a:ext uri="{FF2B5EF4-FFF2-40B4-BE49-F238E27FC236}">
                <a16:creationId xmlns:a16="http://schemas.microsoft.com/office/drawing/2014/main" id="{647332EF-BFCB-4FDF-8361-46F98AF5753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006178-C40A-4240-A4EB-0F785B4B9E43}"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8978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711200" y="1828800"/>
            <a:ext cx="5334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248400" y="1828800"/>
            <a:ext cx="5334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8">
            <a:extLst>
              <a:ext uri="{FF2B5EF4-FFF2-40B4-BE49-F238E27FC236}">
                <a16:creationId xmlns:a16="http://schemas.microsoft.com/office/drawing/2014/main" id="{A853136B-01F2-4C4A-BC3C-B2CBAC65CCE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Rectangle 9">
            <a:extLst>
              <a:ext uri="{FF2B5EF4-FFF2-40B4-BE49-F238E27FC236}">
                <a16:creationId xmlns:a16="http://schemas.microsoft.com/office/drawing/2014/main" id="{2573DA63-01C9-4B7F-9DA2-7E4EABDD3991}"/>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7" name="Rectangle 10">
            <a:extLst>
              <a:ext uri="{FF2B5EF4-FFF2-40B4-BE49-F238E27FC236}">
                <a16:creationId xmlns:a16="http://schemas.microsoft.com/office/drawing/2014/main" id="{B874DCE4-47FB-4C72-AC62-938E30F87A3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B536AE-708F-4589-A7CD-F02D7055E6F2}"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50499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8">
            <a:extLst>
              <a:ext uri="{FF2B5EF4-FFF2-40B4-BE49-F238E27FC236}">
                <a16:creationId xmlns:a16="http://schemas.microsoft.com/office/drawing/2014/main" id="{91313252-093F-4F1F-B907-4AEECF914DE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8" name="Rectangle 9">
            <a:extLst>
              <a:ext uri="{FF2B5EF4-FFF2-40B4-BE49-F238E27FC236}">
                <a16:creationId xmlns:a16="http://schemas.microsoft.com/office/drawing/2014/main" id="{405AC214-73CB-4625-9334-4B504A3AB73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9" name="Rectangle 10">
            <a:extLst>
              <a:ext uri="{FF2B5EF4-FFF2-40B4-BE49-F238E27FC236}">
                <a16:creationId xmlns:a16="http://schemas.microsoft.com/office/drawing/2014/main" id="{B3B16DE9-5255-46E1-B0B2-DE4DB78BD7A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5D55FF-3B76-4B0D-8695-949B99CF356B}"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77553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8">
            <a:extLst>
              <a:ext uri="{FF2B5EF4-FFF2-40B4-BE49-F238E27FC236}">
                <a16:creationId xmlns:a16="http://schemas.microsoft.com/office/drawing/2014/main" id="{E62F51DE-EC03-4AE2-981F-69BD0168AE5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 name="Rectangle 9">
            <a:extLst>
              <a:ext uri="{FF2B5EF4-FFF2-40B4-BE49-F238E27FC236}">
                <a16:creationId xmlns:a16="http://schemas.microsoft.com/office/drawing/2014/main" id="{2590183F-C3DD-4961-8B29-0F3165FA8C1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5" name="Rectangle 10">
            <a:extLst>
              <a:ext uri="{FF2B5EF4-FFF2-40B4-BE49-F238E27FC236}">
                <a16:creationId xmlns:a16="http://schemas.microsoft.com/office/drawing/2014/main" id="{A8232496-186A-49D4-9131-C2BE06471CA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18570A-3E5D-4929-8495-248372289107}"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52061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E15A764-5FC2-4BAE-8EEB-6C3BF65B61E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 name="Rectangle 9">
            <a:extLst>
              <a:ext uri="{FF2B5EF4-FFF2-40B4-BE49-F238E27FC236}">
                <a16:creationId xmlns:a16="http://schemas.microsoft.com/office/drawing/2014/main" id="{CE4A4A33-356E-4F6F-AE25-E67D23A047B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4" name="Rectangle 10">
            <a:extLst>
              <a:ext uri="{FF2B5EF4-FFF2-40B4-BE49-F238E27FC236}">
                <a16:creationId xmlns:a16="http://schemas.microsoft.com/office/drawing/2014/main" id="{1EC78C2B-3F1B-48BC-82D6-AA49EDDC021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F47D5A-121C-44E6-978B-9226BDEA06D6}"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4390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8">
            <a:extLst>
              <a:ext uri="{FF2B5EF4-FFF2-40B4-BE49-F238E27FC236}">
                <a16:creationId xmlns:a16="http://schemas.microsoft.com/office/drawing/2014/main" id="{050352AA-234A-43B0-9295-5B150A927E5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Rectangle 9">
            <a:extLst>
              <a:ext uri="{FF2B5EF4-FFF2-40B4-BE49-F238E27FC236}">
                <a16:creationId xmlns:a16="http://schemas.microsoft.com/office/drawing/2014/main" id="{D68B048C-F5D3-4FFC-ACA1-B2A609CB031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7" name="Rectangle 10">
            <a:extLst>
              <a:ext uri="{FF2B5EF4-FFF2-40B4-BE49-F238E27FC236}">
                <a16:creationId xmlns:a16="http://schemas.microsoft.com/office/drawing/2014/main" id="{24BF5290-2545-41DA-9B80-D986ADFAEDE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24A47F-9165-43AB-ABC1-FCCCE05098CB}"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92958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8">
            <a:extLst>
              <a:ext uri="{FF2B5EF4-FFF2-40B4-BE49-F238E27FC236}">
                <a16:creationId xmlns:a16="http://schemas.microsoft.com/office/drawing/2014/main" id="{43E4C943-6E41-4727-91AE-4D39776DE40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Rectangle 9">
            <a:extLst>
              <a:ext uri="{FF2B5EF4-FFF2-40B4-BE49-F238E27FC236}">
                <a16:creationId xmlns:a16="http://schemas.microsoft.com/office/drawing/2014/main" id="{72A61416-C528-44C9-B10D-DE4EECD9409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7" name="Rectangle 10">
            <a:extLst>
              <a:ext uri="{FF2B5EF4-FFF2-40B4-BE49-F238E27FC236}">
                <a16:creationId xmlns:a16="http://schemas.microsoft.com/office/drawing/2014/main" id="{B525353C-C334-465C-8646-CD2FC787D7B0}"/>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425DA67-02C5-4062-843D-704222EE882A}"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1111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BDCBB75C-A380-429B-B546-0F246D2AA63F}" type="datetimeFigureOut">
              <a:rPr lang="el-GR" smtClean="0"/>
              <a:t>12/1/2024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3F59B3E-B26B-4DC9-8378-A32E3DD52C44}" type="slidenum">
              <a:rPr lang="el-GR" smtClean="0"/>
              <a:t>‹#›</a:t>
            </a:fld>
            <a:endParaRPr lang="el-GR"/>
          </a:p>
        </p:txBody>
      </p:sp>
    </p:spTree>
    <p:extLst>
      <p:ext uri="{BB962C8B-B14F-4D97-AF65-F5344CB8AC3E}">
        <p14:creationId xmlns:p14="http://schemas.microsoft.com/office/powerpoint/2010/main" val="2689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a:extLst>
              <a:ext uri="{FF2B5EF4-FFF2-40B4-BE49-F238E27FC236}">
                <a16:creationId xmlns:a16="http://schemas.microsoft.com/office/drawing/2014/main" id="{8AE51ED6-9E90-453F-A1B6-2CE9E987908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9">
            <a:extLst>
              <a:ext uri="{FF2B5EF4-FFF2-40B4-BE49-F238E27FC236}">
                <a16:creationId xmlns:a16="http://schemas.microsoft.com/office/drawing/2014/main" id="{8890CA89-5214-4D5F-8C31-D0DEF81767D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6" name="Rectangle 10">
            <a:extLst>
              <a:ext uri="{FF2B5EF4-FFF2-40B4-BE49-F238E27FC236}">
                <a16:creationId xmlns:a16="http://schemas.microsoft.com/office/drawing/2014/main" id="{B45B5512-E6EA-4F0B-B4B9-DFBD8569731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F17647-1241-493C-8563-451DA132E272}"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2668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64600" y="473076"/>
            <a:ext cx="2717800" cy="53943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711200" y="473076"/>
            <a:ext cx="7950200" cy="53943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a:extLst>
              <a:ext uri="{FF2B5EF4-FFF2-40B4-BE49-F238E27FC236}">
                <a16:creationId xmlns:a16="http://schemas.microsoft.com/office/drawing/2014/main" id="{CB575A51-23F7-439F-9632-FFC34D3BF69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9">
            <a:extLst>
              <a:ext uri="{FF2B5EF4-FFF2-40B4-BE49-F238E27FC236}">
                <a16:creationId xmlns:a16="http://schemas.microsoft.com/office/drawing/2014/main" id="{C6C58C1C-1AC1-436D-88FC-DAA9564E800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6" name="Rectangle 10">
            <a:extLst>
              <a:ext uri="{FF2B5EF4-FFF2-40B4-BE49-F238E27FC236}">
                <a16:creationId xmlns:a16="http://schemas.microsoft.com/office/drawing/2014/main" id="{BE91AA5D-87E4-4CDE-BB25-DF0E5EC44B10}"/>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EE353D-41ED-4DA0-B200-964201096060}"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88566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473075"/>
            <a:ext cx="108712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711200" y="1828800"/>
            <a:ext cx="5334000" cy="40386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248400" y="1828800"/>
            <a:ext cx="5334000" cy="40386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8">
            <a:extLst>
              <a:ext uri="{FF2B5EF4-FFF2-40B4-BE49-F238E27FC236}">
                <a16:creationId xmlns:a16="http://schemas.microsoft.com/office/drawing/2014/main" id="{4575B981-0847-4E87-8A9F-ECB95D2EFFD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Rectangle 9">
            <a:extLst>
              <a:ext uri="{FF2B5EF4-FFF2-40B4-BE49-F238E27FC236}">
                <a16:creationId xmlns:a16="http://schemas.microsoft.com/office/drawing/2014/main" id="{7ABAD019-7A3D-4AEE-8C67-65E27484470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7" name="Rectangle 10">
            <a:extLst>
              <a:ext uri="{FF2B5EF4-FFF2-40B4-BE49-F238E27FC236}">
                <a16:creationId xmlns:a16="http://schemas.microsoft.com/office/drawing/2014/main" id="{C26D3DEA-D2EB-4F6A-9514-9F33BD84C6B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91D651-DFBF-43D1-8AB8-3D246BD79930}"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12422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473075"/>
            <a:ext cx="108712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711200" y="1828800"/>
            <a:ext cx="5334000" cy="40386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6248400" y="1828800"/>
            <a:ext cx="5334000" cy="19431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6248400" y="3924300"/>
            <a:ext cx="5334000" cy="19431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8">
            <a:extLst>
              <a:ext uri="{FF2B5EF4-FFF2-40B4-BE49-F238E27FC236}">
                <a16:creationId xmlns:a16="http://schemas.microsoft.com/office/drawing/2014/main" id="{B4071801-5A7B-49B1-B5D4-6059A86F8CA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 name="Rectangle 9">
            <a:extLst>
              <a:ext uri="{FF2B5EF4-FFF2-40B4-BE49-F238E27FC236}">
                <a16:creationId xmlns:a16="http://schemas.microsoft.com/office/drawing/2014/main" id="{F9F26A1A-E7A2-4CFC-8566-1723A065530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8" name="Rectangle 10">
            <a:extLst>
              <a:ext uri="{FF2B5EF4-FFF2-40B4-BE49-F238E27FC236}">
                <a16:creationId xmlns:a16="http://schemas.microsoft.com/office/drawing/2014/main" id="{3994B2A1-70AC-4823-BFC6-140EB335788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D93898-5FD1-4D98-B85C-E1DCE29BD038}"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32492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711200" y="473075"/>
            <a:ext cx="10871200" cy="1143000"/>
          </a:xfrm>
        </p:spPr>
        <p:txBody>
          <a:bodyPr/>
          <a:lstStyle/>
          <a:p>
            <a:r>
              <a:rPr lang="el-GR"/>
              <a:t>Στυλ κύριου τίτλου</a:t>
            </a:r>
          </a:p>
        </p:txBody>
      </p:sp>
      <p:sp>
        <p:nvSpPr>
          <p:cNvPr id="3" name="Θέση περιεχομένου 2"/>
          <p:cNvSpPr>
            <a:spLocks noGrp="1"/>
          </p:cNvSpPr>
          <p:nvPr>
            <p:ph sz="quarter" idx="1"/>
          </p:nvPr>
        </p:nvSpPr>
        <p:spPr>
          <a:xfrm>
            <a:off x="711200" y="1828800"/>
            <a:ext cx="5334000" cy="19431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quarter" idx="2"/>
          </p:nvPr>
        </p:nvSpPr>
        <p:spPr>
          <a:xfrm>
            <a:off x="6248400" y="1828800"/>
            <a:ext cx="5334000" cy="19431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περιεχομένου 4"/>
          <p:cNvSpPr>
            <a:spLocks noGrp="1"/>
          </p:cNvSpPr>
          <p:nvPr>
            <p:ph sz="quarter" idx="3"/>
          </p:nvPr>
        </p:nvSpPr>
        <p:spPr>
          <a:xfrm>
            <a:off x="711200" y="3924300"/>
            <a:ext cx="5334000" cy="19431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περιεχομένου 5"/>
          <p:cNvSpPr>
            <a:spLocks noGrp="1"/>
          </p:cNvSpPr>
          <p:nvPr>
            <p:ph sz="quarter" idx="4"/>
          </p:nvPr>
        </p:nvSpPr>
        <p:spPr>
          <a:xfrm>
            <a:off x="6248400" y="3924300"/>
            <a:ext cx="5334000" cy="19431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8">
            <a:extLst>
              <a:ext uri="{FF2B5EF4-FFF2-40B4-BE49-F238E27FC236}">
                <a16:creationId xmlns:a16="http://schemas.microsoft.com/office/drawing/2014/main" id="{55ADE697-BEAC-4460-AD09-4ED39B2C582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8" name="Rectangle 9">
            <a:extLst>
              <a:ext uri="{FF2B5EF4-FFF2-40B4-BE49-F238E27FC236}">
                <a16:creationId xmlns:a16="http://schemas.microsoft.com/office/drawing/2014/main" id="{B2CB5EC9-F2A1-47AF-AEA5-E0EA2D13194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9" name="Rectangle 10">
            <a:extLst>
              <a:ext uri="{FF2B5EF4-FFF2-40B4-BE49-F238E27FC236}">
                <a16:creationId xmlns:a16="http://schemas.microsoft.com/office/drawing/2014/main" id="{D973F56B-DFDE-41EE-80D0-8CF923AB011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27DBC0-B477-41FC-BA1D-3BAAD884399E}"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33976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a:extLst>
              <a:ext uri="{FF2B5EF4-FFF2-40B4-BE49-F238E27FC236}">
                <a16:creationId xmlns:a16="http://schemas.microsoft.com/office/drawing/2014/main" id="{5FF79590-0512-4898-9145-5E2CC4E7714B}"/>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9">
            <a:extLst>
              <a:ext uri="{FF2B5EF4-FFF2-40B4-BE49-F238E27FC236}">
                <a16:creationId xmlns:a16="http://schemas.microsoft.com/office/drawing/2014/main" id="{91B3398E-3821-4B16-90C8-C08F5C28A85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6" name="Rectangle 10">
            <a:extLst>
              <a:ext uri="{FF2B5EF4-FFF2-40B4-BE49-F238E27FC236}">
                <a16:creationId xmlns:a16="http://schemas.microsoft.com/office/drawing/2014/main" id="{F86AB812-5337-4808-830C-665F8DCAB74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CCED04-2955-4931-B732-4B57B186BF40}"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60207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8">
            <a:extLst>
              <a:ext uri="{FF2B5EF4-FFF2-40B4-BE49-F238E27FC236}">
                <a16:creationId xmlns:a16="http://schemas.microsoft.com/office/drawing/2014/main" id="{BA63B03D-5790-4804-A915-D73F30DC1571}"/>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9">
            <a:extLst>
              <a:ext uri="{FF2B5EF4-FFF2-40B4-BE49-F238E27FC236}">
                <a16:creationId xmlns:a16="http://schemas.microsoft.com/office/drawing/2014/main" id="{75AA62D0-2809-445B-9640-F4C3FA62C48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6" name="Rectangle 10">
            <a:extLst>
              <a:ext uri="{FF2B5EF4-FFF2-40B4-BE49-F238E27FC236}">
                <a16:creationId xmlns:a16="http://schemas.microsoft.com/office/drawing/2014/main" id="{647332EF-BFCB-4FDF-8361-46F98AF5753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006178-C40A-4240-A4EB-0F785B4B9E43}"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86915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711200" y="1828800"/>
            <a:ext cx="5334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248400" y="1828800"/>
            <a:ext cx="5334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8">
            <a:extLst>
              <a:ext uri="{FF2B5EF4-FFF2-40B4-BE49-F238E27FC236}">
                <a16:creationId xmlns:a16="http://schemas.microsoft.com/office/drawing/2014/main" id="{A853136B-01F2-4C4A-BC3C-B2CBAC65CCEE}"/>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Rectangle 9">
            <a:extLst>
              <a:ext uri="{FF2B5EF4-FFF2-40B4-BE49-F238E27FC236}">
                <a16:creationId xmlns:a16="http://schemas.microsoft.com/office/drawing/2014/main" id="{2573DA63-01C9-4B7F-9DA2-7E4EABDD3991}"/>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7" name="Rectangle 10">
            <a:extLst>
              <a:ext uri="{FF2B5EF4-FFF2-40B4-BE49-F238E27FC236}">
                <a16:creationId xmlns:a16="http://schemas.microsoft.com/office/drawing/2014/main" id="{B874DCE4-47FB-4C72-AC62-938E30F87A3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B536AE-708F-4589-A7CD-F02D7055E6F2}"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08155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8">
            <a:extLst>
              <a:ext uri="{FF2B5EF4-FFF2-40B4-BE49-F238E27FC236}">
                <a16:creationId xmlns:a16="http://schemas.microsoft.com/office/drawing/2014/main" id="{91313252-093F-4F1F-B907-4AEECF914DE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8" name="Rectangle 9">
            <a:extLst>
              <a:ext uri="{FF2B5EF4-FFF2-40B4-BE49-F238E27FC236}">
                <a16:creationId xmlns:a16="http://schemas.microsoft.com/office/drawing/2014/main" id="{405AC214-73CB-4625-9334-4B504A3AB733}"/>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9" name="Rectangle 10">
            <a:extLst>
              <a:ext uri="{FF2B5EF4-FFF2-40B4-BE49-F238E27FC236}">
                <a16:creationId xmlns:a16="http://schemas.microsoft.com/office/drawing/2014/main" id="{B3B16DE9-5255-46E1-B0B2-DE4DB78BD7AC}"/>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5D55FF-3B76-4B0D-8695-949B99CF356B}"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635610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8">
            <a:extLst>
              <a:ext uri="{FF2B5EF4-FFF2-40B4-BE49-F238E27FC236}">
                <a16:creationId xmlns:a16="http://schemas.microsoft.com/office/drawing/2014/main" id="{E62F51DE-EC03-4AE2-981F-69BD0168AE5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 name="Rectangle 9">
            <a:extLst>
              <a:ext uri="{FF2B5EF4-FFF2-40B4-BE49-F238E27FC236}">
                <a16:creationId xmlns:a16="http://schemas.microsoft.com/office/drawing/2014/main" id="{2590183F-C3DD-4961-8B29-0F3165FA8C1B}"/>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5" name="Rectangle 10">
            <a:extLst>
              <a:ext uri="{FF2B5EF4-FFF2-40B4-BE49-F238E27FC236}">
                <a16:creationId xmlns:a16="http://schemas.microsoft.com/office/drawing/2014/main" id="{A8232496-186A-49D4-9131-C2BE06471CA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18570A-3E5D-4929-8495-248372289107}"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61313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BDCBB75C-A380-429B-B546-0F246D2AA63F}" type="datetimeFigureOut">
              <a:rPr lang="el-GR" smtClean="0"/>
              <a:t>12/1/2024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B3F59B3E-B26B-4DC9-8378-A32E3DD52C44}" type="slidenum">
              <a:rPr lang="el-GR" smtClean="0"/>
              <a:t>‹#›</a:t>
            </a:fld>
            <a:endParaRPr lang="el-GR"/>
          </a:p>
        </p:txBody>
      </p:sp>
    </p:spTree>
    <p:extLst>
      <p:ext uri="{BB962C8B-B14F-4D97-AF65-F5344CB8AC3E}">
        <p14:creationId xmlns:p14="http://schemas.microsoft.com/office/powerpoint/2010/main" val="3971350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E15A764-5FC2-4BAE-8EEB-6C3BF65B61E9}"/>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 name="Rectangle 9">
            <a:extLst>
              <a:ext uri="{FF2B5EF4-FFF2-40B4-BE49-F238E27FC236}">
                <a16:creationId xmlns:a16="http://schemas.microsoft.com/office/drawing/2014/main" id="{CE4A4A33-356E-4F6F-AE25-E67D23A047B4}"/>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4" name="Rectangle 10">
            <a:extLst>
              <a:ext uri="{FF2B5EF4-FFF2-40B4-BE49-F238E27FC236}">
                <a16:creationId xmlns:a16="http://schemas.microsoft.com/office/drawing/2014/main" id="{1EC78C2B-3F1B-48BC-82D6-AA49EDDC021E}"/>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F47D5A-121C-44E6-978B-9226BDEA06D6}"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24832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8">
            <a:extLst>
              <a:ext uri="{FF2B5EF4-FFF2-40B4-BE49-F238E27FC236}">
                <a16:creationId xmlns:a16="http://schemas.microsoft.com/office/drawing/2014/main" id="{050352AA-234A-43B0-9295-5B150A927E57}"/>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Rectangle 9">
            <a:extLst>
              <a:ext uri="{FF2B5EF4-FFF2-40B4-BE49-F238E27FC236}">
                <a16:creationId xmlns:a16="http://schemas.microsoft.com/office/drawing/2014/main" id="{D68B048C-F5D3-4FFC-ACA1-B2A609CB0319}"/>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7" name="Rectangle 10">
            <a:extLst>
              <a:ext uri="{FF2B5EF4-FFF2-40B4-BE49-F238E27FC236}">
                <a16:creationId xmlns:a16="http://schemas.microsoft.com/office/drawing/2014/main" id="{24BF5290-2545-41DA-9B80-D986ADFAEDE5}"/>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24A47F-9165-43AB-ABC1-FCCCE05098CB}"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59621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8">
            <a:extLst>
              <a:ext uri="{FF2B5EF4-FFF2-40B4-BE49-F238E27FC236}">
                <a16:creationId xmlns:a16="http://schemas.microsoft.com/office/drawing/2014/main" id="{43E4C943-6E41-4727-91AE-4D39776DE40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Rectangle 9">
            <a:extLst>
              <a:ext uri="{FF2B5EF4-FFF2-40B4-BE49-F238E27FC236}">
                <a16:creationId xmlns:a16="http://schemas.microsoft.com/office/drawing/2014/main" id="{72A61416-C528-44C9-B10D-DE4EECD9409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7" name="Rectangle 10">
            <a:extLst>
              <a:ext uri="{FF2B5EF4-FFF2-40B4-BE49-F238E27FC236}">
                <a16:creationId xmlns:a16="http://schemas.microsoft.com/office/drawing/2014/main" id="{B525353C-C334-465C-8646-CD2FC787D7B0}"/>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425DA67-02C5-4062-843D-704222EE882A}"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3735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a:extLst>
              <a:ext uri="{FF2B5EF4-FFF2-40B4-BE49-F238E27FC236}">
                <a16:creationId xmlns:a16="http://schemas.microsoft.com/office/drawing/2014/main" id="{8AE51ED6-9E90-453F-A1B6-2CE9E9879086}"/>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9">
            <a:extLst>
              <a:ext uri="{FF2B5EF4-FFF2-40B4-BE49-F238E27FC236}">
                <a16:creationId xmlns:a16="http://schemas.microsoft.com/office/drawing/2014/main" id="{8890CA89-5214-4D5F-8C31-D0DEF81767D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6" name="Rectangle 10">
            <a:extLst>
              <a:ext uri="{FF2B5EF4-FFF2-40B4-BE49-F238E27FC236}">
                <a16:creationId xmlns:a16="http://schemas.microsoft.com/office/drawing/2014/main" id="{B45B5512-E6EA-4F0B-B4B9-DFBD8569731F}"/>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F17647-1241-493C-8563-451DA132E272}"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30119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64600" y="473076"/>
            <a:ext cx="2717800" cy="53943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711200" y="473076"/>
            <a:ext cx="7950200" cy="53943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a:extLst>
              <a:ext uri="{FF2B5EF4-FFF2-40B4-BE49-F238E27FC236}">
                <a16:creationId xmlns:a16="http://schemas.microsoft.com/office/drawing/2014/main" id="{CB575A51-23F7-439F-9632-FFC34D3BF69A}"/>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5" name="Rectangle 9">
            <a:extLst>
              <a:ext uri="{FF2B5EF4-FFF2-40B4-BE49-F238E27FC236}">
                <a16:creationId xmlns:a16="http://schemas.microsoft.com/office/drawing/2014/main" id="{C6C58C1C-1AC1-436D-88FC-DAA9564E800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6" name="Rectangle 10">
            <a:extLst>
              <a:ext uri="{FF2B5EF4-FFF2-40B4-BE49-F238E27FC236}">
                <a16:creationId xmlns:a16="http://schemas.microsoft.com/office/drawing/2014/main" id="{BE91AA5D-87E4-4CDE-BB25-DF0E5EC44B10}"/>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EE353D-41ED-4DA0-B200-964201096060}"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79126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473075"/>
            <a:ext cx="108712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711200" y="1828800"/>
            <a:ext cx="5334000" cy="40386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248400" y="1828800"/>
            <a:ext cx="5334000" cy="40386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8">
            <a:extLst>
              <a:ext uri="{FF2B5EF4-FFF2-40B4-BE49-F238E27FC236}">
                <a16:creationId xmlns:a16="http://schemas.microsoft.com/office/drawing/2014/main" id="{4575B981-0847-4E87-8A9F-ECB95D2EFFD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6" name="Rectangle 9">
            <a:extLst>
              <a:ext uri="{FF2B5EF4-FFF2-40B4-BE49-F238E27FC236}">
                <a16:creationId xmlns:a16="http://schemas.microsoft.com/office/drawing/2014/main" id="{7ABAD019-7A3D-4AEE-8C67-65E27484470F}"/>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7" name="Rectangle 10">
            <a:extLst>
              <a:ext uri="{FF2B5EF4-FFF2-40B4-BE49-F238E27FC236}">
                <a16:creationId xmlns:a16="http://schemas.microsoft.com/office/drawing/2014/main" id="{C26D3DEA-D2EB-4F6A-9514-9F33BD84C6B8}"/>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91D651-DFBF-43D1-8AB8-3D246BD79930}"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86961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711200" y="473075"/>
            <a:ext cx="108712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711200" y="1828800"/>
            <a:ext cx="5334000" cy="40386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6248400" y="1828800"/>
            <a:ext cx="5334000" cy="19431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6248400" y="3924300"/>
            <a:ext cx="5334000" cy="19431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Rectangle 8">
            <a:extLst>
              <a:ext uri="{FF2B5EF4-FFF2-40B4-BE49-F238E27FC236}">
                <a16:creationId xmlns:a16="http://schemas.microsoft.com/office/drawing/2014/main" id="{B4071801-5A7B-49B1-B5D4-6059A86F8CAC}"/>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7" name="Rectangle 9">
            <a:extLst>
              <a:ext uri="{FF2B5EF4-FFF2-40B4-BE49-F238E27FC236}">
                <a16:creationId xmlns:a16="http://schemas.microsoft.com/office/drawing/2014/main" id="{F9F26A1A-E7A2-4CFC-8566-1723A065530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8" name="Rectangle 10">
            <a:extLst>
              <a:ext uri="{FF2B5EF4-FFF2-40B4-BE49-F238E27FC236}">
                <a16:creationId xmlns:a16="http://schemas.microsoft.com/office/drawing/2014/main" id="{3994B2A1-70AC-4823-BFC6-140EB335788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D93898-5FD1-4D98-B85C-E1DCE29BD038}"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7128477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711200" y="473075"/>
            <a:ext cx="10871200" cy="1143000"/>
          </a:xfrm>
        </p:spPr>
        <p:txBody>
          <a:bodyPr/>
          <a:lstStyle/>
          <a:p>
            <a:r>
              <a:rPr lang="el-GR"/>
              <a:t>Στυλ κύριου τίτλου</a:t>
            </a:r>
          </a:p>
        </p:txBody>
      </p:sp>
      <p:sp>
        <p:nvSpPr>
          <p:cNvPr id="3" name="Θέση περιεχομένου 2"/>
          <p:cNvSpPr>
            <a:spLocks noGrp="1"/>
          </p:cNvSpPr>
          <p:nvPr>
            <p:ph sz="quarter" idx="1"/>
          </p:nvPr>
        </p:nvSpPr>
        <p:spPr>
          <a:xfrm>
            <a:off x="711200" y="1828800"/>
            <a:ext cx="5334000" cy="19431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quarter" idx="2"/>
          </p:nvPr>
        </p:nvSpPr>
        <p:spPr>
          <a:xfrm>
            <a:off x="6248400" y="1828800"/>
            <a:ext cx="5334000" cy="19431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περιεχομένου 4"/>
          <p:cNvSpPr>
            <a:spLocks noGrp="1"/>
          </p:cNvSpPr>
          <p:nvPr>
            <p:ph sz="quarter" idx="3"/>
          </p:nvPr>
        </p:nvSpPr>
        <p:spPr>
          <a:xfrm>
            <a:off x="711200" y="3924300"/>
            <a:ext cx="5334000" cy="19431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περιεχομένου 5"/>
          <p:cNvSpPr>
            <a:spLocks noGrp="1"/>
          </p:cNvSpPr>
          <p:nvPr>
            <p:ph sz="quarter" idx="4"/>
          </p:nvPr>
        </p:nvSpPr>
        <p:spPr>
          <a:xfrm>
            <a:off x="6248400" y="3924300"/>
            <a:ext cx="5334000" cy="19431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8">
            <a:extLst>
              <a:ext uri="{FF2B5EF4-FFF2-40B4-BE49-F238E27FC236}">
                <a16:creationId xmlns:a16="http://schemas.microsoft.com/office/drawing/2014/main" id="{55ADE697-BEAC-4460-AD09-4ED39B2C582D}"/>
              </a:ext>
            </a:extLst>
          </p:cNvPr>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8" name="Rectangle 9">
            <a:extLst>
              <a:ext uri="{FF2B5EF4-FFF2-40B4-BE49-F238E27FC236}">
                <a16:creationId xmlns:a16="http://schemas.microsoft.com/office/drawing/2014/main" id="{B2CB5EC9-F2A1-47AF-AEA5-E0EA2D13194E}"/>
              </a:ext>
            </a:extLst>
          </p:cNvPr>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9" name="Rectangle 10">
            <a:extLst>
              <a:ext uri="{FF2B5EF4-FFF2-40B4-BE49-F238E27FC236}">
                <a16:creationId xmlns:a16="http://schemas.microsoft.com/office/drawing/2014/main" id="{D973F56B-DFDE-41EE-80D0-8CF923AB0112}"/>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27DBC0-B477-41FC-BA1D-3BAAD884399E}"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18727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BDCBB75C-A380-429B-B546-0F246D2AA63F}" type="datetimeFigureOut">
              <a:rPr lang="el-GR" smtClean="0"/>
              <a:t>12/1/2024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3F59B3E-B26B-4DC9-8378-A32E3DD52C44}" type="slidenum">
              <a:rPr lang="el-GR" smtClean="0"/>
              <a:t>‹#›</a:t>
            </a:fld>
            <a:endParaRPr lang="el-GR"/>
          </a:p>
        </p:txBody>
      </p:sp>
    </p:spTree>
    <p:extLst>
      <p:ext uri="{BB962C8B-B14F-4D97-AF65-F5344CB8AC3E}">
        <p14:creationId xmlns:p14="http://schemas.microsoft.com/office/powerpoint/2010/main" val="39201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BDCBB75C-A380-429B-B546-0F246D2AA63F}" type="datetimeFigureOut">
              <a:rPr lang="el-GR" smtClean="0"/>
              <a:t>12/1/2024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B3F59B3E-B26B-4DC9-8378-A32E3DD52C44}" type="slidenum">
              <a:rPr lang="el-GR" smtClean="0"/>
              <a:t>‹#›</a:t>
            </a:fld>
            <a:endParaRPr lang="el-GR"/>
          </a:p>
        </p:txBody>
      </p:sp>
    </p:spTree>
    <p:extLst>
      <p:ext uri="{BB962C8B-B14F-4D97-AF65-F5344CB8AC3E}">
        <p14:creationId xmlns:p14="http://schemas.microsoft.com/office/powerpoint/2010/main" val="189858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BDCBB75C-A380-429B-B546-0F246D2AA63F}" type="datetimeFigureOut">
              <a:rPr lang="el-GR" smtClean="0"/>
              <a:t>12/1/2024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B3F59B3E-B26B-4DC9-8378-A32E3DD52C44}" type="slidenum">
              <a:rPr lang="el-GR" smtClean="0"/>
              <a:t>‹#›</a:t>
            </a:fld>
            <a:endParaRPr lang="el-GR"/>
          </a:p>
        </p:txBody>
      </p:sp>
    </p:spTree>
    <p:extLst>
      <p:ext uri="{BB962C8B-B14F-4D97-AF65-F5344CB8AC3E}">
        <p14:creationId xmlns:p14="http://schemas.microsoft.com/office/powerpoint/2010/main" val="249650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DCBB75C-A380-429B-B546-0F246D2AA63F}" type="datetimeFigureOut">
              <a:rPr lang="el-GR" smtClean="0"/>
              <a:t>12/1/2024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B3F59B3E-B26B-4DC9-8378-A32E3DD52C44}" type="slidenum">
              <a:rPr lang="el-GR" smtClean="0"/>
              <a:t>‹#›</a:t>
            </a:fld>
            <a:endParaRPr lang="el-GR"/>
          </a:p>
        </p:txBody>
      </p:sp>
    </p:spTree>
    <p:extLst>
      <p:ext uri="{BB962C8B-B14F-4D97-AF65-F5344CB8AC3E}">
        <p14:creationId xmlns:p14="http://schemas.microsoft.com/office/powerpoint/2010/main" val="3082747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BDCBB75C-A380-429B-B546-0F246D2AA63F}" type="datetimeFigureOut">
              <a:rPr lang="el-GR" smtClean="0"/>
              <a:t>12/1/2024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3F59B3E-B26B-4DC9-8378-A32E3DD52C44}" type="slidenum">
              <a:rPr lang="el-GR" smtClean="0"/>
              <a:t>‹#›</a:t>
            </a:fld>
            <a:endParaRPr lang="el-GR"/>
          </a:p>
        </p:txBody>
      </p:sp>
    </p:spTree>
    <p:extLst>
      <p:ext uri="{BB962C8B-B14F-4D97-AF65-F5344CB8AC3E}">
        <p14:creationId xmlns:p14="http://schemas.microsoft.com/office/powerpoint/2010/main" val="3609892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BDCBB75C-A380-429B-B546-0F246D2AA63F}" type="datetimeFigureOut">
              <a:rPr lang="el-GR" smtClean="0"/>
              <a:t>12/1/2024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B3F59B3E-B26B-4DC9-8378-A32E3DD52C44}" type="slidenum">
              <a:rPr lang="el-GR" smtClean="0"/>
              <a:t>‹#›</a:t>
            </a:fld>
            <a:endParaRPr lang="el-GR"/>
          </a:p>
        </p:txBody>
      </p:sp>
    </p:spTree>
    <p:extLst>
      <p:ext uri="{BB962C8B-B14F-4D97-AF65-F5344CB8AC3E}">
        <p14:creationId xmlns:p14="http://schemas.microsoft.com/office/powerpoint/2010/main" val="3016756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BB75C-A380-429B-B546-0F246D2AA63F}" type="datetimeFigureOut">
              <a:rPr lang="el-GR" smtClean="0"/>
              <a:t>12/1/2024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59B3E-B26B-4DC9-8378-A32E3DD52C44}" type="slidenum">
              <a:rPr lang="el-GR" smtClean="0"/>
              <a:t>‹#›</a:t>
            </a:fld>
            <a:endParaRPr lang="el-GR"/>
          </a:p>
        </p:txBody>
      </p:sp>
    </p:spTree>
    <p:extLst>
      <p:ext uri="{BB962C8B-B14F-4D97-AF65-F5344CB8AC3E}">
        <p14:creationId xmlns:p14="http://schemas.microsoft.com/office/powerpoint/2010/main" val="738245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DFEA8D7-37F7-431E-9A4B-77B67D433103}"/>
              </a:ext>
            </a:extLst>
          </p:cNvPr>
          <p:cNvGrpSpPr>
            <a:grpSpLocks/>
          </p:cNvGrpSpPr>
          <p:nvPr/>
        </p:nvGrpSpPr>
        <p:grpSpPr bwMode="auto">
          <a:xfrm>
            <a:off x="304800" y="228600"/>
            <a:ext cx="11582400" cy="5943600"/>
            <a:chOff x="144" y="144"/>
            <a:chExt cx="5472" cy="3744"/>
          </a:xfrm>
        </p:grpSpPr>
        <p:sp>
          <p:nvSpPr>
            <p:cNvPr id="1032" name="Rectangle 3">
              <a:extLst>
                <a:ext uri="{FF2B5EF4-FFF2-40B4-BE49-F238E27FC236}">
                  <a16:creationId xmlns:a16="http://schemas.microsoft.com/office/drawing/2014/main" id="{355DFA48-5B02-4D12-B5F2-CEBC8C7EA815}"/>
                </a:ext>
              </a:extLst>
            </p:cNvPr>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altLang="el-GR" sz="2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033" name="Rectangle 4">
              <a:extLst>
                <a:ext uri="{FF2B5EF4-FFF2-40B4-BE49-F238E27FC236}">
                  <a16:creationId xmlns:a16="http://schemas.microsoft.com/office/drawing/2014/main" id="{AE1134D5-EBA0-4A0C-8467-F4932C539FAB}"/>
                </a:ext>
              </a:extLst>
            </p:cNvPr>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altLang="el-GR" sz="2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034" name="Line 5">
              <a:extLst>
                <a:ext uri="{FF2B5EF4-FFF2-40B4-BE49-F238E27FC236}">
                  <a16:creationId xmlns:a16="http://schemas.microsoft.com/office/drawing/2014/main" id="{F785A4F5-27C3-4B53-BCAC-A0159CCBB85C}"/>
                </a:ext>
              </a:extLst>
            </p:cNvPr>
            <p:cNvSpPr>
              <a:spLocks noChangeShapeType="1"/>
            </p:cNvSpPr>
            <p:nvPr/>
          </p:nvSpPr>
          <p:spPr bwMode="auto">
            <a:xfrm>
              <a:off x="336" y="1092"/>
              <a:ext cx="5136"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027" name="Rectangle 6">
            <a:extLst>
              <a:ext uri="{FF2B5EF4-FFF2-40B4-BE49-F238E27FC236}">
                <a16:creationId xmlns:a16="http://schemas.microsoft.com/office/drawing/2014/main" id="{4F36A4AE-7CE6-42F0-8010-6B7904C8F64D}"/>
              </a:ext>
            </a:extLst>
          </p:cNvPr>
          <p:cNvSpPr>
            <a:spLocks noGrp="1" noChangeArrowheads="1"/>
          </p:cNvSpPr>
          <p:nvPr>
            <p:ph type="title"/>
          </p:nvPr>
        </p:nvSpPr>
        <p:spPr bwMode="auto">
          <a:xfrm>
            <a:off x="711200" y="473075"/>
            <a:ext cx="1087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l-GR" altLang="el-GR"/>
              <a:t>Κάντε κλικ για να επεξεργαστείτε τον τίτλο</a:t>
            </a:r>
          </a:p>
        </p:txBody>
      </p:sp>
      <p:sp>
        <p:nvSpPr>
          <p:cNvPr id="1028" name="Rectangle 7">
            <a:extLst>
              <a:ext uri="{FF2B5EF4-FFF2-40B4-BE49-F238E27FC236}">
                <a16:creationId xmlns:a16="http://schemas.microsoft.com/office/drawing/2014/main" id="{A29FB3CD-CE54-4D66-A685-CD8A931F4892}"/>
              </a:ext>
            </a:extLst>
          </p:cNvPr>
          <p:cNvSpPr>
            <a:spLocks noGrp="1" noChangeArrowheads="1"/>
          </p:cNvSpPr>
          <p:nvPr>
            <p:ph type="body" idx="1"/>
          </p:nvPr>
        </p:nvSpPr>
        <p:spPr bwMode="auto">
          <a:xfrm>
            <a:off x="711200" y="1828800"/>
            <a:ext cx="10871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355336" name="Rectangle 8">
            <a:extLst>
              <a:ext uri="{FF2B5EF4-FFF2-40B4-BE49-F238E27FC236}">
                <a16:creationId xmlns:a16="http://schemas.microsoft.com/office/drawing/2014/main" id="{7FFF5FDD-63F8-4DB9-A3CB-02B5B998B340}"/>
              </a:ext>
            </a:extLst>
          </p:cNvPr>
          <p:cNvSpPr>
            <a:spLocks noGrp="1" noChangeArrowheads="1"/>
          </p:cNvSpPr>
          <p:nvPr>
            <p:ph type="dt" sz="half" idx="2"/>
          </p:nvPr>
        </p:nvSpPr>
        <p:spPr bwMode="auto">
          <a:xfrm>
            <a:off x="711200" y="6248400"/>
            <a:ext cx="2743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atin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55337" name="Rectangle 9">
            <a:extLst>
              <a:ext uri="{FF2B5EF4-FFF2-40B4-BE49-F238E27FC236}">
                <a16:creationId xmlns:a16="http://schemas.microsoft.com/office/drawing/2014/main" id="{5701D318-00A6-4B3E-954B-800804176DA4}"/>
              </a:ext>
            </a:extLst>
          </p:cNvPr>
          <p:cNvSpPr>
            <a:spLocks noGrp="1" noChangeArrowheads="1"/>
          </p:cNvSpPr>
          <p:nvPr>
            <p:ph type="ftr" sz="quarter" idx="3"/>
          </p:nvPr>
        </p:nvSpPr>
        <p:spPr bwMode="auto">
          <a:xfrm>
            <a:off x="43180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atin typeface="Arial"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355338" name="Rectangle 10">
            <a:extLst>
              <a:ext uri="{FF2B5EF4-FFF2-40B4-BE49-F238E27FC236}">
                <a16:creationId xmlns:a16="http://schemas.microsoft.com/office/drawing/2014/main" id="{C081DAF7-86B8-4D36-AAD1-4B8BCB3B1136}"/>
              </a:ext>
            </a:extLst>
          </p:cNvPr>
          <p:cNvSpPr>
            <a:spLocks noGrp="1" noChangeArrowheads="1"/>
          </p:cNvSpPr>
          <p:nvPr>
            <p:ph type="sldNum" sz="quarter" idx="4"/>
          </p:nvPr>
        </p:nvSpPr>
        <p:spPr bwMode="auto">
          <a:xfrm>
            <a:off x="9042400" y="62484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92D9B6-4268-47A9-95DB-D5BB2F6B2C43}"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688923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DFEA8D7-37F7-431E-9A4B-77B67D433103}"/>
              </a:ext>
            </a:extLst>
          </p:cNvPr>
          <p:cNvGrpSpPr>
            <a:grpSpLocks/>
          </p:cNvGrpSpPr>
          <p:nvPr/>
        </p:nvGrpSpPr>
        <p:grpSpPr bwMode="auto">
          <a:xfrm>
            <a:off x="304800" y="228600"/>
            <a:ext cx="11582400" cy="5943600"/>
            <a:chOff x="144" y="144"/>
            <a:chExt cx="5472" cy="3744"/>
          </a:xfrm>
        </p:grpSpPr>
        <p:sp>
          <p:nvSpPr>
            <p:cNvPr id="1032" name="Rectangle 3">
              <a:extLst>
                <a:ext uri="{FF2B5EF4-FFF2-40B4-BE49-F238E27FC236}">
                  <a16:creationId xmlns:a16="http://schemas.microsoft.com/office/drawing/2014/main" id="{355DFA48-5B02-4D12-B5F2-CEBC8C7EA815}"/>
                </a:ext>
              </a:extLst>
            </p:cNvPr>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altLang="el-GR" sz="2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033" name="Rectangle 4">
              <a:extLst>
                <a:ext uri="{FF2B5EF4-FFF2-40B4-BE49-F238E27FC236}">
                  <a16:creationId xmlns:a16="http://schemas.microsoft.com/office/drawing/2014/main" id="{AE1134D5-EBA0-4A0C-8467-F4932C539FAB}"/>
                </a:ext>
              </a:extLst>
            </p:cNvPr>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altLang="el-GR" sz="24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034" name="Line 5">
              <a:extLst>
                <a:ext uri="{FF2B5EF4-FFF2-40B4-BE49-F238E27FC236}">
                  <a16:creationId xmlns:a16="http://schemas.microsoft.com/office/drawing/2014/main" id="{F785A4F5-27C3-4B53-BCAC-A0159CCBB85C}"/>
                </a:ext>
              </a:extLst>
            </p:cNvPr>
            <p:cNvSpPr>
              <a:spLocks noChangeShapeType="1"/>
            </p:cNvSpPr>
            <p:nvPr/>
          </p:nvSpPr>
          <p:spPr bwMode="auto">
            <a:xfrm>
              <a:off x="336" y="1092"/>
              <a:ext cx="5136"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027" name="Rectangle 6">
            <a:extLst>
              <a:ext uri="{FF2B5EF4-FFF2-40B4-BE49-F238E27FC236}">
                <a16:creationId xmlns:a16="http://schemas.microsoft.com/office/drawing/2014/main" id="{4F36A4AE-7CE6-42F0-8010-6B7904C8F64D}"/>
              </a:ext>
            </a:extLst>
          </p:cNvPr>
          <p:cNvSpPr>
            <a:spLocks noGrp="1" noChangeArrowheads="1"/>
          </p:cNvSpPr>
          <p:nvPr>
            <p:ph type="title"/>
          </p:nvPr>
        </p:nvSpPr>
        <p:spPr bwMode="auto">
          <a:xfrm>
            <a:off x="711200" y="473075"/>
            <a:ext cx="1087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l-GR" altLang="el-GR"/>
              <a:t>Κάντε κλικ για να επεξεργαστείτε τον τίτλο</a:t>
            </a:r>
          </a:p>
        </p:txBody>
      </p:sp>
      <p:sp>
        <p:nvSpPr>
          <p:cNvPr id="1028" name="Rectangle 7">
            <a:extLst>
              <a:ext uri="{FF2B5EF4-FFF2-40B4-BE49-F238E27FC236}">
                <a16:creationId xmlns:a16="http://schemas.microsoft.com/office/drawing/2014/main" id="{A29FB3CD-CE54-4D66-A685-CD8A931F4892}"/>
              </a:ext>
            </a:extLst>
          </p:cNvPr>
          <p:cNvSpPr>
            <a:spLocks noGrp="1" noChangeArrowheads="1"/>
          </p:cNvSpPr>
          <p:nvPr>
            <p:ph type="body" idx="1"/>
          </p:nvPr>
        </p:nvSpPr>
        <p:spPr bwMode="auto">
          <a:xfrm>
            <a:off x="711200" y="1828800"/>
            <a:ext cx="10871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355336" name="Rectangle 8">
            <a:extLst>
              <a:ext uri="{FF2B5EF4-FFF2-40B4-BE49-F238E27FC236}">
                <a16:creationId xmlns:a16="http://schemas.microsoft.com/office/drawing/2014/main" id="{7FFF5FDD-63F8-4DB9-A3CB-02B5B998B340}"/>
              </a:ext>
            </a:extLst>
          </p:cNvPr>
          <p:cNvSpPr>
            <a:spLocks noGrp="1" noChangeArrowheads="1"/>
          </p:cNvSpPr>
          <p:nvPr>
            <p:ph type="dt" sz="half" idx="2"/>
          </p:nvPr>
        </p:nvSpPr>
        <p:spPr bwMode="auto">
          <a:xfrm>
            <a:off x="711200" y="6248400"/>
            <a:ext cx="2743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atin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55337" name="Rectangle 9">
            <a:extLst>
              <a:ext uri="{FF2B5EF4-FFF2-40B4-BE49-F238E27FC236}">
                <a16:creationId xmlns:a16="http://schemas.microsoft.com/office/drawing/2014/main" id="{5701D318-00A6-4B3E-954B-800804176DA4}"/>
              </a:ext>
            </a:extLst>
          </p:cNvPr>
          <p:cNvSpPr>
            <a:spLocks noGrp="1" noChangeArrowheads="1"/>
          </p:cNvSpPr>
          <p:nvPr>
            <p:ph type="ftr" sz="quarter" idx="3"/>
          </p:nvPr>
        </p:nvSpPr>
        <p:spPr bwMode="auto">
          <a:xfrm>
            <a:off x="43180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atin typeface="Arial"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0" i="0" u="none" strike="noStrike" kern="1200" cap="none" spc="0" normalizeH="0" baseline="0" noProof="0">
                <a:ln>
                  <a:noFill/>
                </a:ln>
                <a:solidFill>
                  <a:srgbClr val="FFFFFF"/>
                </a:solidFill>
                <a:effectLst/>
                <a:uLnTx/>
                <a:uFillTx/>
                <a:latin typeface="Arial" charset="0"/>
                <a:ea typeface="+mn-ea"/>
                <a:cs typeface="+mn-cs"/>
              </a:rPr>
              <a:t>Εργαστήριο Υδρομηχανικής και Περιβαλλοντικής Τεχνικής, Τμήμα Πολιτικών Μηχανικών Π.Θ.</a:t>
            </a:r>
          </a:p>
        </p:txBody>
      </p:sp>
      <p:sp>
        <p:nvSpPr>
          <p:cNvPr id="355338" name="Rectangle 10">
            <a:extLst>
              <a:ext uri="{FF2B5EF4-FFF2-40B4-BE49-F238E27FC236}">
                <a16:creationId xmlns:a16="http://schemas.microsoft.com/office/drawing/2014/main" id="{C081DAF7-86B8-4D36-AAD1-4B8BCB3B1136}"/>
              </a:ext>
            </a:extLst>
          </p:cNvPr>
          <p:cNvSpPr>
            <a:spLocks noGrp="1" noChangeArrowheads="1"/>
          </p:cNvSpPr>
          <p:nvPr>
            <p:ph type="sldNum" sz="quarter" idx="4"/>
          </p:nvPr>
        </p:nvSpPr>
        <p:spPr bwMode="auto">
          <a:xfrm>
            <a:off x="9042400" y="62484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92D9B6-4268-47A9-95DB-D5BB2F6B2C43}" type="slidenum">
              <a:rPr kumimoji="0" lang="el-GR" altLang="el-GR" sz="10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l-GR" altLang="el-GR" sz="10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333983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dt="0"/>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hyperlink" Target="https://eur-lex.europa.eu/legal-content/EL/TXT/PDF/?uri=CELEX:32006R1907&amp;from=E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https://eur-lex.europa.eu/legal-content/EL/TXT/PDF/?uri=CELEX:32011R0333"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eur-lex.europa.eu/legal-content/EL/TXT/PDF/?uri=CELEX:32011R0333"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https://eur-lex.europa.eu/legal-content/EL/TXT/PDF/?uri=CELEX:32012R1179"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https://eur-lex.europa.eu/legal-content/EL/TXT/PDF/?uri=CELEX:32013R0715"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eur-lex.europa.eu/legal-content/EL/TXT/PDF/?uri=CELEX:02008L0098-20180705"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legal-content/EL/TXT/PDF/?uri=CELEX:02000D0532-20150601"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8194" name="Rectangle 305">
            <a:extLst>
              <a:ext uri="{FF2B5EF4-FFF2-40B4-BE49-F238E27FC236}">
                <a16:creationId xmlns:a16="http://schemas.microsoft.com/office/drawing/2014/main" id="{0ADB35EE-3418-4ADF-B204-871DB5569A74}"/>
              </a:ext>
            </a:extLst>
          </p:cNvPr>
          <p:cNvSpPr>
            <a:spLocks noChangeArrowheads="1"/>
          </p:cNvSpPr>
          <p:nvPr/>
        </p:nvSpPr>
        <p:spPr bwMode="auto">
          <a:xfrm>
            <a:off x="2057400" y="2819400"/>
            <a:ext cx="8115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24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rPr>
              <a:t>Σχολή Τεχνολογίας, Τμήμα Περιβάλλοντος</a:t>
            </a:r>
            <a:endParaRPr kumimoji="0" lang="en-US" altLang="el-GR" sz="24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l-GR" sz="24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20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rPr>
              <a:t>Τίτλος μαθήματος: Διαχείριση Φυσικών Πόρων και Κυκλική Οικονομία</a:t>
            </a:r>
            <a:endParaRPr kumimoji="0" lang="en-US" altLang="el-GR" sz="20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l-GR" altLang="el-GR" sz="24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800" b="1" i="0"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rPr>
              <a:t>Τίτλος θεματικής ενότητας: </a:t>
            </a:r>
            <a:r>
              <a:rPr lang="en-US" altLang="el-GR" sz="1800" b="1" dirty="0">
                <a:solidFill>
                  <a:srgbClr val="002060"/>
                </a:solidFill>
                <a:ea typeface="宋体" panose="02010600030101010101" pitchFamily="2" charset="-122"/>
              </a:rPr>
              <a:t>EoW</a:t>
            </a:r>
            <a:endParaRPr kumimoji="0" lang="el-GR" altLang="el-GR"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Διδάσκοντες: Δρ Ξενοφών Σπηλιώτης </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800" b="0" i="0" u="none" strike="noStrike" kern="1200" cap="none" spc="0" normalizeH="0" baseline="0" noProof="0">
                <a:ln>
                  <a:noFill/>
                </a:ln>
                <a:solidFill>
                  <a:srgbClr val="C00000"/>
                </a:solidFill>
                <a:effectLst/>
                <a:uLnTx/>
                <a:uFillTx/>
                <a:latin typeface="Arial" panose="020B0604020202020204" pitchFamily="34" charset="0"/>
                <a:ea typeface="+mn-ea"/>
                <a:cs typeface="+mn-cs"/>
              </a:rPr>
              <a:t>                                </a:t>
            </a:r>
            <a:endParaRPr kumimoji="0" lang="el-GR" altLang="el-GR"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l-GR" altLang="el-GR" sz="1800" b="1"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l-GR" altLang="el-GR" sz="1800" b="1"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l-GR" altLang="el-GR" sz="1800" b="1"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8195" name="Rectangle 307">
            <a:extLst>
              <a:ext uri="{FF2B5EF4-FFF2-40B4-BE49-F238E27FC236}">
                <a16:creationId xmlns:a16="http://schemas.microsoft.com/office/drawing/2014/main" id="{54B8C261-F5BF-4617-AC27-D4656EC0AFD9}"/>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8196" name="Ορθογώνιο 2">
            <a:extLst>
              <a:ext uri="{FF2B5EF4-FFF2-40B4-BE49-F238E27FC236}">
                <a16:creationId xmlns:a16="http://schemas.microsoft.com/office/drawing/2014/main" id="{BBF60F03-D72B-4010-B611-48F56C693BFF}"/>
              </a:ext>
            </a:extLst>
          </p:cNvPr>
          <p:cNvSpPr>
            <a:spLocks noChangeArrowheads="1"/>
          </p:cNvSpPr>
          <p:nvPr/>
        </p:nvSpPr>
        <p:spPr bwMode="auto">
          <a:xfrm>
            <a:off x="1846264" y="5759450"/>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8197" name="Εικόνα 7" descr="http://www.uth.gr/images/logos/UTH-logo-greek.jpg">
            <a:extLst>
              <a:ext uri="{FF2B5EF4-FFF2-40B4-BE49-F238E27FC236}">
                <a16:creationId xmlns:a16="http://schemas.microsoft.com/office/drawing/2014/main" id="{43F46E15-D092-4754-A0E1-00AB737E7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650876"/>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Εικόνα 8">
            <a:extLst>
              <a:ext uri="{FF2B5EF4-FFF2-40B4-BE49-F238E27FC236}">
                <a16:creationId xmlns:a16="http://schemas.microsoft.com/office/drawing/2014/main" id="{989C9151-7783-4262-A78E-7285C4124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601" y="650876"/>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Ορθογώνιο 3">
            <a:extLst>
              <a:ext uri="{FF2B5EF4-FFF2-40B4-BE49-F238E27FC236}">
                <a16:creationId xmlns:a16="http://schemas.microsoft.com/office/drawing/2014/main" id="{8A0ACB0F-BE52-4338-B015-24D63EC27F2B}"/>
              </a:ext>
            </a:extLst>
          </p:cNvPr>
          <p:cNvSpPr>
            <a:spLocks noChangeArrowheads="1"/>
          </p:cNvSpPr>
          <p:nvPr/>
        </p:nvSpPr>
        <p:spPr bwMode="auto">
          <a:xfrm>
            <a:off x="2930526" y="693738"/>
            <a:ext cx="6442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l-GR" altLang="el-GR" sz="1600" b="1" i="0" u="none" strike="noStrike" kern="1200" cap="none" spc="0" normalizeH="0" baseline="0" noProof="0">
                <a:ln>
                  <a:noFill/>
                </a:ln>
                <a:solidFill>
                  <a:srgbClr val="002060"/>
                </a:solidFill>
                <a:effectLst/>
                <a:uLnTx/>
                <a:uFillTx/>
                <a:latin typeface="Calibri" panose="020F0502020204030204" pitchFamily="34" charset="0"/>
                <a:ea typeface="Cambria" panose="02040503050406030204" pitchFamily="18" charset="0"/>
                <a:cs typeface="Cambria" panose="02040503050406030204" pitchFamily="18" charset="0"/>
              </a:rPr>
              <a:t>ΠANEΠIΣTHMIO ΘEΣΣAΛIAΣ</a:t>
            </a:r>
            <a:endParaRPr kumimoji="0" lang="el-GR" altLang="el-GR" sz="1600" b="0"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l-GR" altLang="el-GR" sz="1600" b="1" i="0" u="none" strike="noStrike" kern="1200" cap="none" spc="0" normalizeH="0" baseline="0" noProof="0">
                <a:ln>
                  <a:noFill/>
                </a:ln>
                <a:solidFill>
                  <a:srgbClr val="002060"/>
                </a:solidFill>
                <a:effectLst/>
                <a:uLnTx/>
                <a:uFillTx/>
                <a:latin typeface="Calibri" panose="020F0502020204030204" pitchFamily="34" charset="0"/>
                <a:ea typeface="Cambria" panose="02040503050406030204" pitchFamily="18" charset="0"/>
                <a:cs typeface="Cambria" panose="02040503050406030204" pitchFamily="18" charset="0"/>
              </a:rPr>
              <a:t>Πρόγραμμα Μεταπτυχιακών Σπουδών «Διαχείριση Περιβάλλοντος»</a:t>
            </a:r>
            <a:endPar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7720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rotWithShape="1">
          <a:blip r:embed="rId2"/>
          <a:srcRect b="7236"/>
          <a:stretch/>
        </p:blipFill>
        <p:spPr>
          <a:xfrm>
            <a:off x="89720" y="144856"/>
            <a:ext cx="12019984" cy="6227369"/>
          </a:xfrm>
          <a:prstGeom prst="rect">
            <a:avLst/>
          </a:prstGeom>
        </p:spPr>
      </p:pic>
      <p:sp>
        <p:nvSpPr>
          <p:cNvPr id="3"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6493" y="6410325"/>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1784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22D3A6-5524-40C3-9567-03FF4E9F347C}"/>
              </a:ext>
            </a:extLst>
          </p:cNvPr>
          <p:cNvSpPr>
            <a:spLocks noGrp="1"/>
          </p:cNvSpPr>
          <p:nvPr>
            <p:ph type="title"/>
          </p:nvPr>
        </p:nvSpPr>
        <p:spPr>
          <a:xfrm>
            <a:off x="560439" y="339213"/>
            <a:ext cx="11021961" cy="663677"/>
          </a:xfrm>
          <a:solidFill>
            <a:srgbClr val="00B0F0"/>
          </a:solidFill>
        </p:spPr>
        <p:txBody>
          <a:bodyPr/>
          <a:lstStyle/>
          <a:p>
            <a:pPr algn="ctr"/>
            <a:r>
              <a:rPr lang="el-GR" altLang="el-GR" sz="2800" b="1" dirty="0">
                <a:solidFill>
                  <a:srgbClr val="FF0000"/>
                </a:solidFill>
                <a:effectLst>
                  <a:outerShdw blurRad="38100" dist="38100" dir="2700000" algn="tl">
                    <a:srgbClr val="000000">
                      <a:alpha val="43137"/>
                    </a:srgbClr>
                  </a:outerShdw>
                </a:effectLst>
              </a:rPr>
              <a:t>EoW</a:t>
            </a:r>
            <a:endParaRPr lang="el-GR" dirty="0"/>
          </a:p>
        </p:txBody>
      </p:sp>
      <p:pic>
        <p:nvPicPr>
          <p:cNvPr id="4" name="Εικόνα 3">
            <a:extLst>
              <a:ext uri="{FF2B5EF4-FFF2-40B4-BE49-F238E27FC236}">
                <a16:creationId xmlns:a16="http://schemas.microsoft.com/office/drawing/2014/main" id="{3DE89A1B-9F4E-4FF6-905F-AD497ED34023}"/>
              </a:ext>
            </a:extLst>
          </p:cNvPr>
          <p:cNvPicPr>
            <a:picLocks noChangeAspect="1"/>
          </p:cNvPicPr>
          <p:nvPr/>
        </p:nvPicPr>
        <p:blipFill>
          <a:blip r:embed="rId2"/>
          <a:stretch>
            <a:fillRect/>
          </a:stretch>
        </p:blipFill>
        <p:spPr>
          <a:xfrm>
            <a:off x="1086464" y="1557184"/>
            <a:ext cx="9969910" cy="4136922"/>
          </a:xfrm>
          <a:prstGeom prst="rect">
            <a:avLst/>
          </a:prstGeom>
        </p:spPr>
      </p:pic>
      <p:sp>
        <p:nvSpPr>
          <p:cNvPr id="5"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62596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20" y="388941"/>
            <a:ext cx="11271626" cy="492122"/>
          </a:xfrm>
          <a:solidFill>
            <a:srgbClr val="66FFCC"/>
          </a:solidFill>
        </p:spPr>
        <p:txBody>
          <a:bodyPr/>
          <a:lstStyle/>
          <a:p>
            <a:pPr marL="342900" indent="-342900" algn="ctr">
              <a:lnSpc>
                <a:spcPct val="115000"/>
              </a:lnSpc>
              <a:spcBef>
                <a:spcPts val="1000"/>
              </a:spcBef>
            </a:pPr>
            <a:r>
              <a:rPr lang="en-US" altLang="el-GR" sz="2800" b="1" dirty="0" smtClean="0">
                <a:solidFill>
                  <a:srgbClr val="FF0000"/>
                </a:solidFill>
                <a:effectLst>
                  <a:outerShdw blurRad="38100" dist="38100" dir="2700000" algn="tl">
                    <a:srgbClr val="000000">
                      <a:alpha val="43137"/>
                    </a:srgbClr>
                  </a:outerShdw>
                </a:effectLst>
              </a:rPr>
              <a:t>EoW </a:t>
            </a:r>
            <a:r>
              <a:rPr lang="el-GR" altLang="el-GR" sz="2800" b="1" dirty="0" smtClean="0">
                <a:solidFill>
                  <a:srgbClr val="FF0000"/>
                </a:solidFill>
                <a:effectLst>
                  <a:outerShdw blurRad="38100" dist="38100" dir="2700000" algn="tl">
                    <a:srgbClr val="000000">
                      <a:alpha val="43137"/>
                    </a:srgbClr>
                  </a:outerShdw>
                </a:effectLst>
              </a:rPr>
              <a:t>Κριτήρια</a:t>
            </a:r>
            <a:endParaRPr lang="el-GR" altLang="el-GR" sz="2800" b="1" dirty="0">
              <a:solidFill>
                <a:srgbClr val="FF0000"/>
              </a:solidFill>
              <a:effectLst>
                <a:outerShdw blurRad="38100" dist="38100" dir="2700000" algn="tl">
                  <a:srgbClr val="000000">
                    <a:alpha val="43137"/>
                  </a:srgbClr>
                </a:outerShdw>
              </a:effectLst>
            </a:endParaRPr>
          </a:p>
        </p:txBody>
      </p:sp>
      <p:sp>
        <p:nvSpPr>
          <p:cNvPr id="5" name="Ορθογώνιο 4"/>
          <p:cNvSpPr/>
          <p:nvPr/>
        </p:nvSpPr>
        <p:spPr>
          <a:xfrm>
            <a:off x="470720" y="898625"/>
            <a:ext cx="11271626" cy="5078313"/>
          </a:xfrm>
          <a:prstGeom prst="rect">
            <a:avLst/>
          </a:prstGeom>
          <a:blipFill>
            <a:blip r:embed="rId3"/>
            <a:tile tx="0" ty="0" sx="100000" sy="100000" flip="none" algn="tl"/>
          </a:blipFill>
        </p:spPr>
        <p:txBody>
          <a:bodyPr wrap="square">
            <a:spAutoFit/>
          </a:bodyPr>
          <a:lstStyle/>
          <a:p>
            <a:pPr algn="just"/>
            <a:r>
              <a:rPr lang="el-GR" dirty="0">
                <a:solidFill>
                  <a:schemeClr val="accent6">
                    <a:lumMod val="10000"/>
                  </a:schemeClr>
                </a:solidFill>
              </a:rPr>
              <a:t>Σύμφωνα με την οδηγία, ορισμένα καθορισμένα απόβλητα παύουν να αποτελούν απόβλητα όταν έχουν υποβληθεί σε εργασία ανάκτησης (συμπεριλαμβανομένης της ανακύκλωσης) και πληρούν ειδικά κριτήρια που θα αναπτυχθούν σύμφωνα με τις ακόλουθες προϋποθέσεις:</a:t>
            </a:r>
          </a:p>
          <a:p>
            <a:pPr algn="just"/>
            <a:endParaRPr lang="el-GR" dirty="0">
              <a:solidFill>
                <a:schemeClr val="accent6">
                  <a:lumMod val="10000"/>
                </a:schemeClr>
              </a:solidFill>
            </a:endParaRPr>
          </a:p>
          <a:p>
            <a:pPr marL="342900" indent="-342900" algn="just">
              <a:buAutoNum type="arabicPeriod"/>
            </a:pPr>
            <a:r>
              <a:rPr lang="el-GR" b="1" i="1" dirty="0">
                <a:solidFill>
                  <a:srgbClr val="7030A0"/>
                </a:solidFill>
              </a:rPr>
              <a:t>η ουσία ή το αντικείμενο χρησιμοποιείται συνήθως για συγκεκριμένους σκοπούς,</a:t>
            </a:r>
          </a:p>
          <a:p>
            <a:pPr algn="just"/>
            <a:endParaRPr lang="el-GR" b="1" i="1" dirty="0">
              <a:solidFill>
                <a:srgbClr val="7030A0"/>
              </a:solidFill>
            </a:endParaRPr>
          </a:p>
          <a:p>
            <a:pPr algn="just"/>
            <a:r>
              <a:rPr lang="el-GR" b="1" i="1" dirty="0">
                <a:solidFill>
                  <a:srgbClr val="7030A0"/>
                </a:solidFill>
              </a:rPr>
              <a:t>2. υπάρχει υφιστάμενη αγορά ή ζήτηση για την ουσία ή το αντικείμενο,</a:t>
            </a:r>
          </a:p>
          <a:p>
            <a:pPr algn="just"/>
            <a:endParaRPr lang="el-GR" b="1" i="1" dirty="0">
              <a:solidFill>
                <a:srgbClr val="7030A0"/>
              </a:solidFill>
            </a:endParaRPr>
          </a:p>
          <a:p>
            <a:pPr algn="just"/>
            <a:r>
              <a:rPr lang="el-GR" b="1" i="1" dirty="0">
                <a:solidFill>
                  <a:srgbClr val="7030A0"/>
                </a:solidFill>
              </a:rPr>
              <a:t>3. η ουσία ή το αντικείμενο πληροί τις τεχνικές απαιτήσεις για τους συγκεκριμένους σκοπούς και την ισχύουσα νομοθεσία και τα ισχύοντα πρότυπα που ισχύουν για τα προϊόντα και</a:t>
            </a:r>
          </a:p>
          <a:p>
            <a:pPr algn="just"/>
            <a:endParaRPr lang="el-GR" b="1" i="1" dirty="0">
              <a:solidFill>
                <a:srgbClr val="7030A0"/>
              </a:solidFill>
            </a:endParaRPr>
          </a:p>
          <a:p>
            <a:pPr algn="just"/>
            <a:r>
              <a:rPr lang="el-GR" b="1" i="1" dirty="0">
                <a:solidFill>
                  <a:srgbClr val="7030A0"/>
                </a:solidFill>
              </a:rPr>
              <a:t>4. η χρήση της ουσίας ή του αντικειμένου δεν θα έχει συνολικά δυσμενείς επιπτώσεις στο περιβάλλον ή την ανθρώπινη υγεία.</a:t>
            </a:r>
          </a:p>
          <a:p>
            <a:pPr algn="just"/>
            <a:endParaRPr lang="el-GR" dirty="0">
              <a:solidFill>
                <a:schemeClr val="accent6">
                  <a:lumMod val="10000"/>
                </a:schemeClr>
              </a:solidFill>
            </a:endParaRPr>
          </a:p>
          <a:p>
            <a:pPr algn="just"/>
            <a:r>
              <a:rPr lang="el-GR" dirty="0">
                <a:solidFill>
                  <a:schemeClr val="accent6">
                    <a:lumMod val="10000"/>
                  </a:schemeClr>
                </a:solidFill>
              </a:rPr>
              <a:t>Για να επιτευχθεί το καθεστώς EoW, οι εταιρείες πρέπει να είναι σε θέση να αποδείξουν ότι πληρούνται και τα τέσσερα προαναφερθέντα κριτήρια. Πολλές φορές, δεν υπάρχει σταθερή τυπική απαίτηση από τη ρυθμιστική αρχή, επομένως οι εταιρείες δεν μπορούν να βασίζονται σε μια συγκεκριμένη διαδικασία, αλλά είναι ελεύθερες να παρέχουν τα αποδεικτικά στοιχεία ότι ένα συγκεκριμένο δευτερεύον υλικό πληροί τα κριτήρια EoW. </a:t>
            </a:r>
          </a:p>
        </p:txBody>
      </p:sp>
    </p:spTree>
    <p:extLst>
      <p:ext uri="{BB962C8B-B14F-4D97-AF65-F5344CB8AC3E}">
        <p14:creationId xmlns:p14="http://schemas.microsoft.com/office/powerpoint/2010/main" val="309548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2015Α</a:t>
            </a:r>
            <a:endParaRPr kumimoji="0" lang="el-GR" altLang="el-GR" sz="1800" b="0"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201099" cy="492122"/>
          </a:xfrm>
          <a:solidFill>
            <a:srgbClr val="66FFCC"/>
          </a:solidFill>
        </p:spPr>
        <p:txBody>
          <a:bodyPr/>
          <a:lstStyle/>
          <a:p>
            <a:pPr marL="342900" indent="-342900" algn="ctr">
              <a:lnSpc>
                <a:spcPct val="115000"/>
              </a:lnSpc>
              <a:spcBef>
                <a:spcPts val="1000"/>
              </a:spcBef>
            </a:pPr>
            <a:r>
              <a:rPr lang="el-GR" altLang="el-GR" sz="2800" b="1" dirty="0" smtClean="0">
                <a:solidFill>
                  <a:srgbClr val="FF0000"/>
                </a:solidFill>
                <a:effectLst>
                  <a:outerShdw blurRad="38100" dist="38100" dir="2700000" algn="tl">
                    <a:srgbClr val="000000">
                      <a:alpha val="43137"/>
                    </a:srgbClr>
                  </a:outerShdw>
                </a:effectLst>
              </a:rPr>
              <a:t>ΚΡΙΤΗΡΙΑ </a:t>
            </a:r>
            <a:r>
              <a:rPr lang="en-US" altLang="el-GR" sz="2800" b="1" dirty="0" smtClean="0">
                <a:solidFill>
                  <a:srgbClr val="FF0000"/>
                </a:solidFill>
                <a:effectLst>
                  <a:outerShdw blurRad="38100" dist="38100" dir="2700000" algn="tl">
                    <a:srgbClr val="000000">
                      <a:alpha val="43137"/>
                    </a:srgbClr>
                  </a:outerShdw>
                </a:effectLst>
              </a:rPr>
              <a:t>EOW </a:t>
            </a:r>
            <a:r>
              <a:rPr lang="el-GR" altLang="el-GR" sz="2800" b="1" dirty="0" smtClean="0">
                <a:solidFill>
                  <a:srgbClr val="FF0000"/>
                </a:solidFill>
                <a:effectLst>
                  <a:outerShdw blurRad="38100" dist="38100" dir="2700000" algn="tl">
                    <a:srgbClr val="000000">
                      <a:alpha val="43137"/>
                    </a:srgbClr>
                  </a:outerShdw>
                </a:effectLst>
              </a:rPr>
              <a:t>- ΕΠΙΠΕΔΑ ΕΦΑΡΜΟΓΗΣ</a:t>
            </a:r>
            <a:endParaRPr lang="el-GR" altLang="el-GR" sz="2800" b="1" dirty="0">
              <a:solidFill>
                <a:srgbClr val="FF0000"/>
              </a:solidFill>
              <a:effectLst>
                <a:outerShdw blurRad="38100" dist="38100" dir="2700000" algn="tl">
                  <a:srgbClr val="000000">
                    <a:alpha val="43137"/>
                  </a:srgbClr>
                </a:outerShdw>
              </a:effectLst>
            </a:endParaRPr>
          </a:p>
        </p:txBody>
      </p:sp>
      <p:pic>
        <p:nvPicPr>
          <p:cNvPr id="2" name="Εικόνα 1"/>
          <p:cNvPicPr>
            <a:picLocks noChangeAspect="1"/>
          </p:cNvPicPr>
          <p:nvPr/>
        </p:nvPicPr>
        <p:blipFill>
          <a:blip r:embed="rId3"/>
          <a:stretch>
            <a:fillRect/>
          </a:stretch>
        </p:blipFill>
        <p:spPr>
          <a:xfrm>
            <a:off x="1058862" y="1104900"/>
            <a:ext cx="10048875" cy="4419600"/>
          </a:xfrm>
          <a:prstGeom prst="rect">
            <a:avLst/>
          </a:prstGeom>
        </p:spPr>
      </p:pic>
    </p:spTree>
    <p:extLst>
      <p:ext uri="{BB962C8B-B14F-4D97-AF65-F5344CB8AC3E}">
        <p14:creationId xmlns:p14="http://schemas.microsoft.com/office/powerpoint/2010/main" val="306326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2015Α</a:t>
            </a:r>
            <a:endParaRPr kumimoji="0" lang="el-GR" altLang="el-GR" sz="1800" b="0"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201099" cy="492122"/>
          </a:xfrm>
          <a:solidFill>
            <a:srgbClr val="66FFCC"/>
          </a:solidFill>
        </p:spPr>
        <p:txBody>
          <a:bodyPr/>
          <a:lstStyle/>
          <a:p>
            <a:pPr marL="342900" indent="-342900" algn="ctr">
              <a:lnSpc>
                <a:spcPct val="115000"/>
              </a:lnSpc>
              <a:spcBef>
                <a:spcPts val="1000"/>
              </a:spcBef>
            </a:pPr>
            <a:r>
              <a:rPr lang="el-GR" altLang="el-GR" sz="2800" b="1" dirty="0" smtClean="0">
                <a:solidFill>
                  <a:srgbClr val="FF0000"/>
                </a:solidFill>
                <a:effectLst>
                  <a:outerShdw blurRad="38100" dist="38100" dir="2700000" algn="tl">
                    <a:srgbClr val="000000">
                      <a:alpha val="43137"/>
                    </a:srgbClr>
                  </a:outerShdw>
                </a:effectLst>
              </a:rPr>
              <a:t>ΠΡΟΣΕΓΓΙΣΕΙΣ ΑΞΙΟΛΟΓΗΣΗΣ E</a:t>
            </a:r>
            <a:r>
              <a:rPr lang="en-US" altLang="el-GR" sz="2800" b="1" dirty="0" smtClean="0">
                <a:solidFill>
                  <a:srgbClr val="FF0000"/>
                </a:solidFill>
                <a:effectLst>
                  <a:outerShdw blurRad="38100" dist="38100" dir="2700000" algn="tl">
                    <a:srgbClr val="000000">
                      <a:alpha val="43137"/>
                    </a:srgbClr>
                  </a:outerShdw>
                </a:effectLst>
              </a:rPr>
              <a:t>o</a:t>
            </a:r>
            <a:r>
              <a:rPr lang="el-GR" altLang="el-GR" sz="2800" b="1" dirty="0" smtClean="0">
                <a:solidFill>
                  <a:srgbClr val="FF0000"/>
                </a:solidFill>
                <a:effectLst>
                  <a:outerShdw blurRad="38100" dist="38100" dir="2700000" algn="tl">
                    <a:srgbClr val="000000">
                      <a:alpha val="43137"/>
                    </a:srgbClr>
                  </a:outerShdw>
                </a:effectLst>
              </a:rPr>
              <a:t>W ΣΤΑ ΚΡΑΤΗ ΜΕΛΗ</a:t>
            </a:r>
            <a:endParaRPr lang="el-GR" altLang="el-GR" sz="2800" b="1" dirty="0">
              <a:solidFill>
                <a:srgbClr val="FF0000"/>
              </a:solidFill>
              <a:effectLst>
                <a:outerShdw blurRad="38100" dist="38100" dir="2700000" algn="tl">
                  <a:srgbClr val="000000">
                    <a:alpha val="43137"/>
                  </a:srgbClr>
                </a:outerShdw>
              </a:effectLst>
            </a:endParaRPr>
          </a:p>
        </p:txBody>
      </p:sp>
      <p:sp>
        <p:nvSpPr>
          <p:cNvPr id="5" name="Ορθογώνιο 4"/>
          <p:cNvSpPr/>
          <p:nvPr/>
        </p:nvSpPr>
        <p:spPr>
          <a:xfrm>
            <a:off x="3048000" y="2967335"/>
            <a:ext cx="6096000" cy="369332"/>
          </a:xfrm>
          <a:prstGeom prst="rect">
            <a:avLst/>
          </a:prstGeom>
        </p:spPr>
        <p:txBody>
          <a:bodyPr>
            <a:spAutoFit/>
          </a:bodyPr>
          <a:lstStyle/>
          <a:p>
            <a:endParaRPr lang="el-GR" dirty="0">
              <a:solidFill>
                <a:schemeClr val="accent6">
                  <a:lumMod val="10000"/>
                </a:schemeClr>
              </a:solidFill>
            </a:endParaRPr>
          </a:p>
        </p:txBody>
      </p:sp>
      <p:pic>
        <p:nvPicPr>
          <p:cNvPr id="7" name="Εικόνα 6"/>
          <p:cNvPicPr>
            <a:picLocks noChangeAspect="1"/>
          </p:cNvPicPr>
          <p:nvPr/>
        </p:nvPicPr>
        <p:blipFill>
          <a:blip r:embed="rId3"/>
          <a:stretch>
            <a:fillRect/>
          </a:stretch>
        </p:blipFill>
        <p:spPr>
          <a:xfrm>
            <a:off x="1400175" y="933450"/>
            <a:ext cx="9391650" cy="4991100"/>
          </a:xfrm>
          <a:prstGeom prst="rect">
            <a:avLst/>
          </a:prstGeom>
        </p:spPr>
      </p:pic>
    </p:spTree>
    <p:extLst>
      <p:ext uri="{BB962C8B-B14F-4D97-AF65-F5344CB8AC3E}">
        <p14:creationId xmlns:p14="http://schemas.microsoft.com/office/powerpoint/2010/main" val="3293631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lvl="0" algn="just" fontAlgn="base">
              <a:spcBef>
                <a:spcPct val="0"/>
              </a:spcBef>
              <a:spcAft>
                <a:spcPct val="0"/>
              </a:spcAft>
              <a:buClrTx/>
              <a:buSzTx/>
              <a:buNone/>
              <a:defRPr/>
            </a:pPr>
            <a:endParaRPr kumimoji="0" lang="el-GR" altLang="el-GR" sz="1800" b="0"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201099" cy="492122"/>
          </a:xfrm>
          <a:solidFill>
            <a:srgbClr val="66FFCC"/>
          </a:solidFill>
        </p:spPr>
        <p:txBody>
          <a:bodyPr/>
          <a:lstStyle/>
          <a:p>
            <a:pPr marL="342900" indent="-342900" algn="ctr">
              <a:lnSpc>
                <a:spcPct val="115000"/>
              </a:lnSpc>
              <a:spcBef>
                <a:spcPts val="1000"/>
              </a:spcBef>
            </a:pPr>
            <a:r>
              <a:rPr lang="el-GR" altLang="el-GR" sz="2800" b="1" dirty="0" smtClean="0">
                <a:solidFill>
                  <a:srgbClr val="FF0000"/>
                </a:solidFill>
                <a:effectLst>
                  <a:outerShdw blurRad="38100" dist="38100" dir="2700000" algn="tl">
                    <a:srgbClr val="000000">
                      <a:alpha val="43137"/>
                    </a:srgbClr>
                  </a:outerShdw>
                </a:effectLst>
              </a:rPr>
              <a:t>ΤΕΛΙΚΗ ΧΡΗΣΗ ΤΟΥ ΑΠΟΧΑΡΑΚΤΗΡΙΣΜΕΝΟΥ ΑΠΟΒΛΗΤΟΥ</a:t>
            </a:r>
            <a:endParaRPr lang="el-GR" altLang="el-GR" sz="2800" b="1" dirty="0">
              <a:solidFill>
                <a:srgbClr val="FF0000"/>
              </a:solidFill>
              <a:effectLst>
                <a:outerShdw blurRad="38100" dist="38100" dir="2700000" algn="tl">
                  <a:srgbClr val="000000">
                    <a:alpha val="43137"/>
                  </a:srgbClr>
                </a:outerShdw>
              </a:effectLst>
            </a:endParaRPr>
          </a:p>
        </p:txBody>
      </p:sp>
      <p:pic>
        <p:nvPicPr>
          <p:cNvPr id="6" name="Εικόνα 5"/>
          <p:cNvPicPr>
            <a:picLocks noChangeAspect="1"/>
          </p:cNvPicPr>
          <p:nvPr/>
        </p:nvPicPr>
        <p:blipFill>
          <a:blip r:embed="rId3"/>
          <a:stretch>
            <a:fillRect/>
          </a:stretch>
        </p:blipFill>
        <p:spPr>
          <a:xfrm>
            <a:off x="1776412" y="1114425"/>
            <a:ext cx="8639175" cy="4629150"/>
          </a:xfrm>
          <a:prstGeom prst="rect">
            <a:avLst/>
          </a:prstGeom>
        </p:spPr>
      </p:pic>
    </p:spTree>
    <p:extLst>
      <p:ext uri="{BB962C8B-B14F-4D97-AF65-F5344CB8AC3E}">
        <p14:creationId xmlns:p14="http://schemas.microsoft.com/office/powerpoint/2010/main" val="377162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2015Α</a:t>
            </a:r>
            <a:endParaRPr kumimoji="0" lang="el-GR" altLang="el-GR" sz="1800" b="0"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872457" y="4949475"/>
            <a:ext cx="84582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lvl="0" algn="ctr" eaLnBrk="0" fontAlgn="base" hangingPunct="0">
              <a:spcAft>
                <a:spcPct val="0"/>
              </a:spcAft>
              <a:buClr>
                <a:srgbClr val="FFFFFF"/>
              </a:buClr>
              <a:buNone/>
              <a:defRPr/>
            </a:pPr>
            <a:r>
              <a:rPr lang="en-US" altLang="el-GR" sz="2400" i="1" dirty="0">
                <a:solidFill>
                  <a:srgbClr val="FF0000"/>
                </a:solidFill>
              </a:rPr>
              <a:t>electric arc</a:t>
            </a:r>
            <a:r>
              <a:rPr lang="el-GR" altLang="el-GR" sz="2400" i="1" dirty="0">
                <a:solidFill>
                  <a:srgbClr val="FF0000"/>
                </a:solidFill>
              </a:rPr>
              <a:t> </a:t>
            </a:r>
            <a:r>
              <a:rPr lang="en-US" altLang="el-GR" sz="2400" i="1" dirty="0">
                <a:solidFill>
                  <a:srgbClr val="FF0000"/>
                </a:solidFill>
              </a:rPr>
              <a:t>furnace carbon steel slag (EAFC)</a:t>
            </a:r>
            <a:endParaRPr lang="el-GR" altLang="el-GR" sz="2400" i="1" dirty="0">
              <a:solidFill>
                <a:srgbClr val="FF0000"/>
              </a:solidFill>
            </a:endParaRPr>
          </a:p>
          <a:p>
            <a:pPr lvl="0" algn="ctr" eaLnBrk="0" fontAlgn="base" hangingPunct="0">
              <a:spcAft>
                <a:spcPct val="0"/>
              </a:spcAft>
              <a:buClr>
                <a:srgbClr val="FFFFFF"/>
              </a:buClr>
              <a:buNone/>
              <a:defRPr/>
            </a:pPr>
            <a:r>
              <a:rPr lang="en-US" altLang="el-GR" sz="2400" i="1" dirty="0">
                <a:solidFill>
                  <a:srgbClr val="FF0000"/>
                </a:solidFill>
              </a:rPr>
              <a:t>rich-in- Fe, Ca and Si compounds</a:t>
            </a:r>
            <a:endParaRPr lang="el-GR" altLang="el-GR" sz="2400" i="1" dirty="0">
              <a:solidFill>
                <a:srgbClr val="FF0000"/>
              </a:solidFill>
            </a:endParaRPr>
          </a:p>
          <a:p>
            <a:pPr lvl="0" algn="ctr" eaLnBrk="0" fontAlgn="base" hangingPunct="0">
              <a:spcAft>
                <a:spcPct val="0"/>
              </a:spcAft>
              <a:buClr>
                <a:srgbClr val="FFFFFF"/>
              </a:buClr>
              <a:buNone/>
              <a:defRPr/>
            </a:pPr>
            <a:endParaRPr kumimoji="0" lang="el-GR" altLang="el-GR" sz="2400" b="0" i="1" u="none" strike="noStrike" kern="1200" cap="none" spc="0" normalizeH="0" baseline="0" noProof="0" dirty="0">
              <a:ln>
                <a:noFill/>
              </a:ln>
              <a:solidFill>
                <a:srgbClr val="FF0000"/>
              </a:solidFill>
              <a:effectLst/>
              <a:uLnTx/>
              <a:uFillTx/>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201099" cy="492122"/>
          </a:xfrm>
          <a:solidFill>
            <a:srgbClr val="66FFCC"/>
          </a:solid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rPr>
              <a:t>Δευτερογενές υλικό ως εισροή αποβλήτου</a:t>
            </a:r>
          </a:p>
        </p:txBody>
      </p:sp>
      <p:pic>
        <p:nvPicPr>
          <p:cNvPr id="3" name="Εικόνα 2"/>
          <p:cNvPicPr>
            <a:picLocks noChangeAspect="1"/>
          </p:cNvPicPr>
          <p:nvPr/>
        </p:nvPicPr>
        <p:blipFill>
          <a:blip r:embed="rId3"/>
          <a:stretch>
            <a:fillRect/>
          </a:stretch>
        </p:blipFill>
        <p:spPr>
          <a:xfrm>
            <a:off x="470720" y="947250"/>
            <a:ext cx="11201098" cy="3880781"/>
          </a:xfrm>
          <a:prstGeom prst="rect">
            <a:avLst/>
          </a:prstGeom>
          <a:blipFill>
            <a:blip r:embed="rId4">
              <a:alphaModFix amt="69000"/>
            </a:blip>
            <a:tile tx="0" ty="0" sx="100000" sy="100000" flip="none" algn="tl"/>
          </a:blipFill>
        </p:spPr>
      </p:pic>
    </p:spTree>
    <p:extLst>
      <p:ext uri="{BB962C8B-B14F-4D97-AF65-F5344CB8AC3E}">
        <p14:creationId xmlns:p14="http://schemas.microsoft.com/office/powerpoint/2010/main" val="4068908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261033" cy="492122"/>
          </a:xfrm>
          <a:solidFill>
            <a:srgbClr val="66FFCC"/>
          </a:solid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rPr>
              <a:t>EoW πριν από μια συγκεκριμένη διαδικασία </a:t>
            </a:r>
          </a:p>
        </p:txBody>
      </p:sp>
      <p:pic>
        <p:nvPicPr>
          <p:cNvPr id="2" name="Εικόνα 1"/>
          <p:cNvPicPr>
            <a:picLocks noChangeAspect="1"/>
          </p:cNvPicPr>
          <p:nvPr/>
        </p:nvPicPr>
        <p:blipFill>
          <a:blip r:embed="rId3"/>
          <a:stretch>
            <a:fillRect/>
          </a:stretch>
        </p:blipFill>
        <p:spPr>
          <a:xfrm>
            <a:off x="1737360" y="1247776"/>
            <a:ext cx="8527416" cy="3410246"/>
          </a:xfrm>
          <a:prstGeom prst="rect">
            <a:avLst/>
          </a:prstGeom>
        </p:spPr>
      </p:pic>
      <p:sp>
        <p:nvSpPr>
          <p:cNvPr id="3" name="Ορθογώνιο 2"/>
          <p:cNvSpPr/>
          <p:nvPr/>
        </p:nvSpPr>
        <p:spPr>
          <a:xfrm>
            <a:off x="862583" y="5024735"/>
            <a:ext cx="10543032" cy="923330"/>
          </a:xfrm>
          <a:prstGeom prst="rect">
            <a:avLst/>
          </a:prstGeom>
        </p:spPr>
        <p:txBody>
          <a:bodyPr wrap="square">
            <a:spAutoFit/>
          </a:bodyPr>
          <a:lstStyle/>
          <a:p>
            <a:pPr algn="just"/>
            <a:r>
              <a:rPr lang="el-GR" dirty="0">
                <a:solidFill>
                  <a:schemeClr val="accent6">
                    <a:lumMod val="10000"/>
                  </a:schemeClr>
                </a:solidFill>
              </a:rPr>
              <a:t>Στη περίπτωση αυτή, το δευτερογενές υλικό πρέπει όχι μόνο να πληροί ορισμένα κριτήρια EoW (δηλαδή προδιαγραφές ποιότητας), αλλά και κριτήρια που καθορίζονται για την εμπορία ουσιών και κριτήρια που ισχύουν επίσης για οποιαδήποτε άλλη πρωτογενή ουσία, π.χ. </a:t>
            </a:r>
            <a:r>
              <a:rPr lang="el-GR" b="1" u="sng" dirty="0">
                <a:solidFill>
                  <a:srgbClr val="FF0000"/>
                </a:solidFill>
                <a:latin typeface="Calibri" panose="020F0502020204030204" pitchFamily="34" charset="0"/>
                <a:ea typeface="Times New Roman" panose="02020603050405020304" pitchFamily="18" charset="0"/>
                <a:cs typeface="Times New Roman" panose="02020603050405020304" pitchFamily="18" charset="0"/>
                <a:hlinkClick r:id="rId4"/>
              </a:rPr>
              <a:t>οδηγία REACH</a:t>
            </a:r>
            <a:endParaRPr lang="el-GR" b="1" dirty="0">
              <a:solidFill>
                <a:srgbClr val="FF0000"/>
              </a:solidFill>
            </a:endParaRPr>
          </a:p>
        </p:txBody>
      </p:sp>
    </p:spTree>
    <p:extLst>
      <p:ext uri="{BB962C8B-B14F-4D97-AF65-F5344CB8AC3E}">
        <p14:creationId xmlns:p14="http://schemas.microsoft.com/office/powerpoint/2010/main" val="2910031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251889" cy="492122"/>
          </a:xfrm>
          <a:solidFill>
            <a:srgbClr val="66FFCC"/>
          </a:solid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rPr>
              <a:t>Κριτήρια</a:t>
            </a:r>
          </a:p>
        </p:txBody>
      </p:sp>
      <p:sp>
        <p:nvSpPr>
          <p:cNvPr id="4" name="Ορθογώνιο 3"/>
          <p:cNvSpPr/>
          <p:nvPr/>
        </p:nvSpPr>
        <p:spPr>
          <a:xfrm>
            <a:off x="3048000" y="1166843"/>
            <a:ext cx="6096000" cy="4524315"/>
          </a:xfrm>
          <a:prstGeom prst="rect">
            <a:avLst/>
          </a:prstGeom>
        </p:spPr>
        <p:txBody>
          <a:bodyPr>
            <a:spAutoFit/>
          </a:bodyPr>
          <a:lstStyle/>
          <a:p>
            <a:r>
              <a:rPr lang="el-GR" dirty="0"/>
              <a:t>Το πρώτο κριτήριο, συνεπάγεται επιπλέον ότι “το προϊόν (ουσία ή αντικείμενο) πρέπει να είναι σαφώς διαφορετικό από το αρχικό απόβλητο”, δημιουργεί έναν βαθμό υποκειμενικότητας κατά την αξιολόγηση. Ο βαθμός μετασχηματισμού (φυσικός, χημικός ή βιολογικός) που θα πρέπει να θεωρείται επαρκής, δεν είναι ακόμη απολύτως σαφής και ανοίγει χώρο για διαφορετικές ερμηνείες.</a:t>
            </a:r>
          </a:p>
          <a:p>
            <a:r>
              <a:rPr lang="el-GR" dirty="0"/>
              <a:t>Το τρίτο σημείο, το οποίο θα μπορούσε επίσης να μεταφραστεί ως εξής: “το προϊόν μπορεί να χρησιμοποιηθεί με τον ίδιο τρόπο όπως το εναλλακτικό προϊόν που δεν είναι απόβλητο”, είναι κριτήριο συνήθους αξιολόγησης μέσω σύγκρισης με κατάλληλο “παρθένο” υλικό. Αυτή η απαίτηση σύγκρισης του ανακτηθέντος υλικού με ένα παρθένο ισοδύναμο, μπορεί να δημιουργήσει σημαντικά προβλήματα και μερικές φορές είναι σημαντικό εμπόδιο στην πιστοποίηση.</a:t>
            </a:r>
          </a:p>
        </p:txBody>
      </p:sp>
      <p:pic>
        <p:nvPicPr>
          <p:cNvPr id="5" name="Εικόνα 4"/>
          <p:cNvPicPr>
            <a:picLocks noChangeAspect="1"/>
          </p:cNvPicPr>
          <p:nvPr/>
        </p:nvPicPr>
        <p:blipFill>
          <a:blip r:embed="rId3"/>
          <a:stretch>
            <a:fillRect/>
          </a:stretch>
        </p:blipFill>
        <p:spPr>
          <a:xfrm>
            <a:off x="470719" y="1247776"/>
            <a:ext cx="11326761" cy="4419599"/>
          </a:xfrm>
          <a:prstGeom prst="rect">
            <a:avLst/>
          </a:prstGeom>
          <a:blipFill>
            <a:blip r:embed="rId4"/>
            <a:tile tx="0" ty="0" sx="100000" sy="100000" flip="none" algn="tl"/>
          </a:blipFill>
        </p:spPr>
      </p:pic>
    </p:spTree>
    <p:extLst>
      <p:ext uri="{BB962C8B-B14F-4D97-AF65-F5344CB8AC3E}">
        <p14:creationId xmlns:p14="http://schemas.microsoft.com/office/powerpoint/2010/main" val="234116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279321" cy="492122"/>
          </a:xfrm>
          <a:solidFill>
            <a:srgbClr val="66FFCC"/>
          </a:solid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rPr>
              <a:t>4</a:t>
            </a:r>
            <a:r>
              <a:rPr lang="el-GR" altLang="el-GR" sz="2800" b="1" baseline="30000" dirty="0">
                <a:solidFill>
                  <a:srgbClr val="FF0000"/>
                </a:solidFill>
                <a:effectLst>
                  <a:outerShdw blurRad="38100" dist="38100" dir="2700000" algn="tl">
                    <a:srgbClr val="000000">
                      <a:alpha val="43137"/>
                    </a:srgbClr>
                  </a:outerShdw>
                </a:effectLst>
              </a:rPr>
              <a:t>ο</a:t>
            </a:r>
            <a:r>
              <a:rPr lang="el-GR" altLang="el-GR" sz="2800" b="1" dirty="0">
                <a:solidFill>
                  <a:srgbClr val="FF0000"/>
                </a:solidFill>
                <a:effectLst>
                  <a:outerShdw blurRad="38100" dist="38100" dir="2700000" algn="tl">
                    <a:srgbClr val="000000">
                      <a:alpha val="43137"/>
                    </a:srgbClr>
                  </a:outerShdw>
                </a:effectLst>
              </a:rPr>
              <a:t> Κριτήριο</a:t>
            </a:r>
          </a:p>
        </p:txBody>
      </p:sp>
      <p:sp>
        <p:nvSpPr>
          <p:cNvPr id="4" name="Ορθογώνιο 3"/>
          <p:cNvSpPr/>
          <p:nvPr/>
        </p:nvSpPr>
        <p:spPr>
          <a:xfrm>
            <a:off x="561692" y="1177469"/>
            <a:ext cx="11144816" cy="4493538"/>
          </a:xfrm>
          <a:prstGeom prst="rect">
            <a:avLst/>
          </a:prstGeom>
          <a:solidFill>
            <a:schemeClr val="accent6"/>
          </a:solidFill>
        </p:spPr>
        <p:txBody>
          <a:bodyPr wrap="square">
            <a:spAutoFit/>
          </a:bodyPr>
          <a:lstStyle/>
          <a:p>
            <a:pPr algn="just"/>
            <a:r>
              <a:rPr lang="el-GR" sz="2200" dirty="0">
                <a:solidFill>
                  <a:srgbClr val="000000"/>
                </a:solidFill>
                <a:latin typeface="Calibri" panose="020F0502020204030204" pitchFamily="34" charset="0"/>
              </a:rPr>
              <a:t>Η δοκιμή έκπλυσης κατά παρτίδες σε κοκκώδες υλικό ή υλικό μειωμένου μεγέθους (95% &lt; 4 mm) διεξάγεται σύμφωνα με τα πρότυπα </a:t>
            </a:r>
            <a:r>
              <a:rPr lang="el-GR" sz="2200" dirty="0">
                <a:solidFill>
                  <a:srgbClr val="FF0000"/>
                </a:solidFill>
                <a:latin typeface="Calibri" panose="020F0502020204030204" pitchFamily="34" charset="0"/>
              </a:rPr>
              <a:t>EN 12457-1 </a:t>
            </a:r>
            <a:r>
              <a:rPr lang="el-GR" sz="2200" dirty="0">
                <a:solidFill>
                  <a:srgbClr val="000000"/>
                </a:solidFill>
                <a:latin typeface="Calibri" panose="020F0502020204030204" pitchFamily="34" charset="0"/>
              </a:rPr>
              <a:t>(δοκιμή μιας παρτίδας σε L/S = 2 l/kg), </a:t>
            </a:r>
            <a:r>
              <a:rPr lang="el-GR" sz="2200" dirty="0">
                <a:solidFill>
                  <a:srgbClr val="FF0000"/>
                </a:solidFill>
                <a:latin typeface="Calibri" panose="020F0502020204030204" pitchFamily="34" charset="0"/>
              </a:rPr>
              <a:t>EN 12457-2 </a:t>
            </a:r>
            <a:r>
              <a:rPr lang="el-GR" sz="2200" dirty="0">
                <a:solidFill>
                  <a:srgbClr val="000000"/>
                </a:solidFill>
                <a:latin typeface="Calibri" panose="020F0502020204030204" pitchFamily="34" charset="0"/>
              </a:rPr>
              <a:t>(δοκιμή μιας παρτίδας σε L/S = 10 l/kg) ή </a:t>
            </a:r>
            <a:r>
              <a:rPr lang="el-GR" sz="2200" dirty="0">
                <a:solidFill>
                  <a:srgbClr val="FF0000"/>
                </a:solidFill>
                <a:latin typeface="Calibri" panose="020F0502020204030204" pitchFamily="34" charset="0"/>
              </a:rPr>
              <a:t>EN 12457-3 </a:t>
            </a:r>
            <a:r>
              <a:rPr lang="el-GR" sz="2200" dirty="0">
                <a:solidFill>
                  <a:srgbClr val="000000"/>
                </a:solidFill>
                <a:latin typeface="Calibri" panose="020F0502020204030204" pitchFamily="34" charset="0"/>
              </a:rPr>
              <a:t>(δοκιμή παρτίδας δύο σταδίων σε L/S = 2 και 8 l/kg συσσωρευμένο σε L/S 10 l/kg). Το κοκκώδες υλικό τοποθετείται σε κλειστή φιάλη με απιονισμένο νερό και αναταράσσεται για 24 ώρες (6 και 18 ώρες για τη δοκιμή δύο σταδίων). Τα εκλούσματα διηθούνται μέσω φίλτρων μεμβράνης 0,45 μm και αναλύονται. Τα αποτελέσματα αναφέρονται ως συγκεντρώσεις ή εκπλυμένες ποσότητες ως συνάρτηση του L/S. Οι δοκιμές παρτίδας παρέχουν πληροφορίες παρόμοιες με εκείνες που προκύπτουν από τη δοκιμή διήθησης, αλλά κατά μέσο όρο σε μεγαλύτερες κλίμακες L/S και, ως εκ τούτου, με πολύ λιγότερες λεπτομέρειες. Μόνο η δοκιμή δύο σταδίων μπορεί να παρέχει περιορισμένες πληροφορίες σχετικά με την ανάπτυξη της έκπλυσης σε συνάρτηση με το L/S. </a:t>
            </a:r>
            <a:r>
              <a:rPr lang="el-GR" sz="2200" dirty="0" smtClean="0">
                <a:solidFill>
                  <a:srgbClr val="000000"/>
                </a:solidFill>
                <a:latin typeface="Calibri" panose="020F0502020204030204" pitchFamily="34" charset="0"/>
              </a:rPr>
              <a:t>Οι </a:t>
            </a:r>
            <a:r>
              <a:rPr lang="el-GR" sz="2200" dirty="0">
                <a:solidFill>
                  <a:srgbClr val="000000"/>
                </a:solidFill>
                <a:latin typeface="Calibri" panose="020F0502020204030204" pitchFamily="34" charset="0"/>
              </a:rPr>
              <a:t>δοκιμές EN 12457 εφαρμόζονται κυρίως για μετρήσεις απελευθέρωσης ανόργανων ουσιών και διαλελυμένου οργανικού άνθρακα (DOC) από ανόργανα ή ορυκτά αδρανή.</a:t>
            </a:r>
            <a:endParaRPr lang="el-GR" sz="2200" dirty="0"/>
          </a:p>
        </p:txBody>
      </p:sp>
    </p:spTree>
    <p:extLst>
      <p:ext uri="{BB962C8B-B14F-4D97-AF65-F5344CB8AC3E}">
        <p14:creationId xmlns:p14="http://schemas.microsoft.com/office/powerpoint/2010/main" val="2725848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46497" y="358782"/>
            <a:ext cx="11335927" cy="492122"/>
          </a:xfrm>
          <a:solidFill>
            <a:srgbClr val="66FFCC"/>
          </a:solidFill>
        </p:spPr>
        <p:txBody>
          <a:bodyPr/>
          <a:lstStyle/>
          <a:p>
            <a:pPr marL="342900" indent="-342900" algn="ctr">
              <a:lnSpc>
                <a:spcPct val="115000"/>
              </a:lnSpc>
              <a:spcBef>
                <a:spcPts val="1000"/>
              </a:spcBef>
            </a:pPr>
            <a:r>
              <a:rPr lang="el-GR" altLang="el-GR" sz="2800" b="1" dirty="0" smtClean="0">
                <a:solidFill>
                  <a:srgbClr val="FF0000"/>
                </a:solidFill>
                <a:effectLst>
                  <a:outerShdw blurRad="38100" dist="38100" dir="2700000" algn="tl">
                    <a:srgbClr val="000000">
                      <a:alpha val="43137"/>
                    </a:srgbClr>
                  </a:outerShdw>
                </a:effectLst>
              </a:rPr>
              <a:t>ΚΥΚΛΙΚΕΣ ΚΑΙΝΟΤΟΜΙΕΣ</a:t>
            </a:r>
            <a:endParaRPr lang="el-GR" altLang="el-GR" sz="2800" b="1" dirty="0">
              <a:solidFill>
                <a:srgbClr val="FF0000"/>
              </a:solidFill>
              <a:effectLst>
                <a:outerShdw blurRad="38100" dist="38100" dir="2700000" algn="tl">
                  <a:srgbClr val="000000">
                    <a:alpha val="43137"/>
                  </a:srgbClr>
                </a:outerShdw>
              </a:effectLst>
            </a:endParaRPr>
          </a:p>
        </p:txBody>
      </p:sp>
      <p:graphicFrame>
        <p:nvGraphicFramePr>
          <p:cNvPr id="3" name="Πίνακας 2"/>
          <p:cNvGraphicFramePr>
            <a:graphicFrameLocks noGrp="1"/>
          </p:cNvGraphicFramePr>
          <p:nvPr>
            <p:extLst>
              <p:ext uri="{D42A27DB-BD31-4B8C-83A1-F6EECF244321}">
                <p14:modId xmlns:p14="http://schemas.microsoft.com/office/powerpoint/2010/main" val="943119967"/>
              </p:ext>
            </p:extLst>
          </p:nvPr>
        </p:nvGraphicFramePr>
        <p:xfrm>
          <a:off x="2070100" y="1032197"/>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53972688"/>
                    </a:ext>
                  </a:extLst>
                </a:gridCol>
                <a:gridCol w="4064000">
                  <a:extLst>
                    <a:ext uri="{9D8B030D-6E8A-4147-A177-3AD203B41FA5}">
                      <a16:colId xmlns:a16="http://schemas.microsoft.com/office/drawing/2014/main" val="2283376912"/>
                    </a:ext>
                  </a:extLst>
                </a:gridCol>
              </a:tblGrid>
              <a:tr h="370840">
                <a:tc>
                  <a:txBody>
                    <a:bodyPr/>
                    <a:lstStyle/>
                    <a:p>
                      <a:endParaRPr lang="el-GR" dirty="0"/>
                    </a:p>
                  </a:txBody>
                  <a:tcPr/>
                </a:tc>
                <a:tc>
                  <a:txBody>
                    <a:bodyPr/>
                    <a:lstStyle/>
                    <a:p>
                      <a:endParaRPr lang="el-GR" dirty="0"/>
                    </a:p>
                  </a:txBody>
                  <a:tcPr/>
                </a:tc>
                <a:extLst>
                  <a:ext uri="{0D108BD9-81ED-4DB2-BD59-A6C34878D82A}">
                    <a16:rowId xmlns:a16="http://schemas.microsoft.com/office/drawing/2014/main" val="3069499720"/>
                  </a:ext>
                </a:extLst>
              </a:tr>
            </a:tbl>
          </a:graphicData>
        </a:graphic>
      </p:graphicFrame>
      <p:graphicFrame>
        <p:nvGraphicFramePr>
          <p:cNvPr id="4" name="Πίνακας 3"/>
          <p:cNvGraphicFramePr>
            <a:graphicFrameLocks noGrp="1"/>
          </p:cNvGraphicFramePr>
          <p:nvPr>
            <p:extLst>
              <p:ext uri="{D42A27DB-BD31-4B8C-83A1-F6EECF244321}">
                <p14:modId xmlns:p14="http://schemas.microsoft.com/office/powerpoint/2010/main" val="568267950"/>
              </p:ext>
            </p:extLst>
          </p:nvPr>
        </p:nvGraphicFramePr>
        <p:xfrm>
          <a:off x="2037557" y="1125066"/>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58223181"/>
                    </a:ext>
                  </a:extLst>
                </a:gridCol>
                <a:gridCol w="4064000">
                  <a:extLst>
                    <a:ext uri="{9D8B030D-6E8A-4147-A177-3AD203B41FA5}">
                      <a16:colId xmlns:a16="http://schemas.microsoft.com/office/drawing/2014/main" val="3830370212"/>
                    </a:ext>
                  </a:extLst>
                </a:gridCol>
              </a:tblGrid>
              <a:tr h="370840">
                <a:tc>
                  <a:txBody>
                    <a:bodyPr/>
                    <a:lstStyle/>
                    <a:p>
                      <a:endParaRPr lang="el-GR" dirty="0"/>
                    </a:p>
                  </a:txBody>
                  <a:tcPr/>
                </a:tc>
                <a:tc>
                  <a:txBody>
                    <a:bodyPr/>
                    <a:lstStyle/>
                    <a:p>
                      <a:endParaRPr lang="el-GR" dirty="0"/>
                    </a:p>
                  </a:txBody>
                  <a:tcPr/>
                </a:tc>
                <a:extLst>
                  <a:ext uri="{0D108BD9-81ED-4DB2-BD59-A6C34878D82A}">
                    <a16:rowId xmlns:a16="http://schemas.microsoft.com/office/drawing/2014/main" val="447366182"/>
                  </a:ext>
                </a:extLst>
              </a:tr>
            </a:tbl>
          </a:graphicData>
        </a:graphic>
      </p:graphicFrame>
      <p:pic>
        <p:nvPicPr>
          <p:cNvPr id="5" name="Εικόνα 4"/>
          <p:cNvPicPr>
            <a:picLocks noChangeAspect="1"/>
          </p:cNvPicPr>
          <p:nvPr/>
        </p:nvPicPr>
        <p:blipFill>
          <a:blip r:embed="rId3"/>
          <a:stretch>
            <a:fillRect/>
          </a:stretch>
        </p:blipFill>
        <p:spPr>
          <a:xfrm>
            <a:off x="547688" y="957821"/>
            <a:ext cx="4700588" cy="4932834"/>
          </a:xfrm>
          <a:prstGeom prst="rect">
            <a:avLst/>
          </a:prstGeom>
        </p:spPr>
      </p:pic>
      <p:sp>
        <p:nvSpPr>
          <p:cNvPr id="6" name="Ορθογώνιο 5"/>
          <p:cNvSpPr/>
          <p:nvPr/>
        </p:nvSpPr>
        <p:spPr>
          <a:xfrm>
            <a:off x="5248276" y="1321992"/>
            <a:ext cx="6457949" cy="4247317"/>
          </a:xfrm>
          <a:prstGeom prst="rect">
            <a:avLst/>
          </a:prstGeom>
        </p:spPr>
        <p:txBody>
          <a:bodyPr wrap="square">
            <a:spAutoFit/>
          </a:bodyPr>
          <a:lstStyle/>
          <a:p>
            <a:pPr algn="just"/>
            <a:r>
              <a:rPr lang="el-GR" dirty="0" smtClean="0">
                <a:solidFill>
                  <a:schemeClr val="accent6">
                    <a:lumMod val="10000"/>
                  </a:schemeClr>
                </a:solidFill>
              </a:rPr>
              <a:t>Κρίσιμο στοιχείο για τη μετάβαση στην κυκλική οικονομία είναι οι καινοτομίες στις εγκαταστάσεις παραγωγής και ανακύκλωσης που αποσκοπούν στην αποδοτική χρήση των πόρων, στην πρόληψη της δημιουργίας αποβλήτων και στη χρήση καταλοίπων παραγωγής ή υλικών που ανακτώνται από απόβλητα ως </a:t>
            </a:r>
            <a:r>
              <a:rPr lang="el-GR" b="1" i="1" u="sng" dirty="0" smtClean="0">
                <a:solidFill>
                  <a:schemeClr val="accent6">
                    <a:lumMod val="10000"/>
                  </a:schemeClr>
                </a:solidFill>
              </a:rPr>
              <a:t>δευτερογενών πρώτων υλών</a:t>
            </a:r>
            <a:r>
              <a:rPr lang="el-GR" dirty="0" smtClean="0">
                <a:solidFill>
                  <a:schemeClr val="accent6">
                    <a:lumMod val="10000"/>
                  </a:schemeClr>
                </a:solidFill>
              </a:rPr>
              <a:t>.</a:t>
            </a:r>
          </a:p>
          <a:p>
            <a:pPr algn="just"/>
            <a:endParaRPr lang="en-US" dirty="0">
              <a:solidFill>
                <a:schemeClr val="accent6">
                  <a:lumMod val="10000"/>
                </a:schemeClr>
              </a:solidFill>
            </a:endParaRPr>
          </a:p>
          <a:p>
            <a:pPr algn="just"/>
            <a:r>
              <a:rPr lang="el-GR" dirty="0" smtClean="0">
                <a:solidFill>
                  <a:schemeClr val="accent6">
                    <a:lumMod val="10000"/>
                  </a:schemeClr>
                </a:solidFill>
              </a:rPr>
              <a:t>Βασική προϋπόθεση για την αποτελεσματικότητα αυτών των κυκλικών καινοτομιών είναι η καλύτερη σύνδεση της πολιτικής, της νομοθεσίας και των κανονιστικών ρυθμίσεων στην πράξη.</a:t>
            </a:r>
          </a:p>
          <a:p>
            <a:pPr algn="just"/>
            <a:endParaRPr lang="en-US" dirty="0">
              <a:solidFill>
                <a:schemeClr val="accent6">
                  <a:lumMod val="10000"/>
                </a:schemeClr>
              </a:solidFill>
            </a:endParaRPr>
          </a:p>
          <a:p>
            <a:pPr algn="just"/>
            <a:r>
              <a:rPr lang="el-GR" b="1" i="1" u="sng" dirty="0" smtClean="0">
                <a:solidFill>
                  <a:schemeClr val="accent6">
                    <a:lumMod val="10000"/>
                  </a:schemeClr>
                </a:solidFill>
              </a:rPr>
              <a:t>Δευτερογενείς πρώτες ύλες</a:t>
            </a:r>
            <a:r>
              <a:rPr lang="el-GR" dirty="0" smtClean="0">
                <a:solidFill>
                  <a:schemeClr val="accent6">
                    <a:lumMod val="10000"/>
                  </a:schemeClr>
                </a:solidFill>
              </a:rPr>
              <a:t>: υλικά που μπορούν </a:t>
            </a:r>
            <a:r>
              <a:rPr lang="el-GR" smtClean="0">
                <a:solidFill>
                  <a:schemeClr val="accent6">
                    <a:lumMod val="10000"/>
                  </a:schemeClr>
                </a:solidFill>
              </a:rPr>
              <a:t>να </a:t>
            </a:r>
            <a:r>
              <a:rPr lang="el-GR" smtClean="0">
                <a:solidFill>
                  <a:schemeClr val="accent6">
                    <a:lumMod val="10000"/>
                  </a:schemeClr>
                </a:solidFill>
              </a:rPr>
              <a:t>χρησιμοποιηθούν </a:t>
            </a:r>
            <a:r>
              <a:rPr lang="el-GR" dirty="0">
                <a:solidFill>
                  <a:schemeClr val="accent6">
                    <a:lumMod val="10000"/>
                  </a:schemeClr>
                </a:solidFill>
              </a:rPr>
              <a:t>σε μια διαδικασία παραγωγής αντί ή παράλληλα με </a:t>
            </a:r>
            <a:r>
              <a:rPr lang="el-GR" dirty="0" smtClean="0">
                <a:solidFill>
                  <a:schemeClr val="accent6">
                    <a:lumMod val="10000"/>
                  </a:schemeClr>
                </a:solidFill>
              </a:rPr>
              <a:t>πρωτογενείς ύλες, π.χ. υποπροϊόντα, </a:t>
            </a:r>
            <a:r>
              <a:rPr lang="en-US" dirty="0" smtClean="0">
                <a:solidFill>
                  <a:schemeClr val="accent6">
                    <a:lumMod val="10000"/>
                  </a:schemeClr>
                </a:solidFill>
              </a:rPr>
              <a:t>EoW.</a:t>
            </a:r>
            <a:endParaRPr lang="el-GR" dirty="0">
              <a:solidFill>
                <a:schemeClr val="accent6">
                  <a:lumMod val="10000"/>
                </a:schemeClr>
              </a:solidFill>
            </a:endParaRPr>
          </a:p>
        </p:txBody>
      </p:sp>
    </p:spTree>
    <p:extLst>
      <p:ext uri="{BB962C8B-B14F-4D97-AF65-F5344CB8AC3E}">
        <p14:creationId xmlns:p14="http://schemas.microsoft.com/office/powerpoint/2010/main" val="4213104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75986" y="962026"/>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261033" cy="492122"/>
          </a:xfrm>
          <a:solidFill>
            <a:srgbClr val="66FFCC"/>
          </a:solid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rPr>
              <a:t>Οριακές τιµές έκπλυσης</a:t>
            </a:r>
          </a:p>
        </p:txBody>
      </p:sp>
      <p:graphicFrame>
        <p:nvGraphicFramePr>
          <p:cNvPr id="2" name="Πίνακας 1"/>
          <p:cNvGraphicFramePr>
            <a:graphicFrameLocks noGrp="1"/>
          </p:cNvGraphicFramePr>
          <p:nvPr>
            <p:extLst>
              <p:ext uri="{D42A27DB-BD31-4B8C-83A1-F6EECF244321}">
                <p14:modId xmlns:p14="http://schemas.microsoft.com/office/powerpoint/2010/main" val="692694274"/>
              </p:ext>
            </p:extLst>
          </p:nvPr>
        </p:nvGraphicFramePr>
        <p:xfrm>
          <a:off x="2924646" y="1032095"/>
          <a:ext cx="6418906" cy="4861757"/>
        </p:xfrm>
        <a:graphic>
          <a:graphicData uri="http://schemas.openxmlformats.org/drawingml/2006/table">
            <a:tbl>
              <a:tblPr/>
              <a:tblGrid>
                <a:gridCol w="1530035">
                  <a:extLst>
                    <a:ext uri="{9D8B030D-6E8A-4147-A177-3AD203B41FA5}">
                      <a16:colId xmlns:a16="http://schemas.microsoft.com/office/drawing/2014/main" val="1434193309"/>
                    </a:ext>
                  </a:extLst>
                </a:gridCol>
                <a:gridCol w="1321806">
                  <a:extLst>
                    <a:ext uri="{9D8B030D-6E8A-4147-A177-3AD203B41FA5}">
                      <a16:colId xmlns:a16="http://schemas.microsoft.com/office/drawing/2014/main" val="3527194681"/>
                    </a:ext>
                  </a:extLst>
                </a:gridCol>
                <a:gridCol w="1964602">
                  <a:extLst>
                    <a:ext uri="{9D8B030D-6E8A-4147-A177-3AD203B41FA5}">
                      <a16:colId xmlns:a16="http://schemas.microsoft.com/office/drawing/2014/main" val="2546646805"/>
                    </a:ext>
                  </a:extLst>
                </a:gridCol>
                <a:gridCol w="1602463">
                  <a:extLst>
                    <a:ext uri="{9D8B030D-6E8A-4147-A177-3AD203B41FA5}">
                      <a16:colId xmlns:a16="http://schemas.microsoft.com/office/drawing/2014/main" val="3790439994"/>
                    </a:ext>
                  </a:extLst>
                </a:gridCol>
              </a:tblGrid>
              <a:tr h="751626">
                <a:tc rowSpan="2">
                  <a:txBody>
                    <a:bodyPr/>
                    <a:lstStyle/>
                    <a:p>
                      <a:pPr algn="ctr">
                        <a:lnSpc>
                          <a:spcPts val="830"/>
                        </a:lnSpc>
                        <a:spcAft>
                          <a:spcPts val="0"/>
                        </a:spcAft>
                      </a:pPr>
                      <a:endParaRPr lang="en-US" sz="2400" b="1" i="0" dirty="0">
                        <a:solidFill>
                          <a:srgbClr val="000000"/>
                        </a:solidFill>
                        <a:effectLst>
                          <a:outerShdw blurRad="38100" dist="38100" dir="2700000" algn="tl">
                            <a:srgbClr val="000000">
                              <a:alpha val="43137"/>
                            </a:srgbClr>
                          </a:outerShdw>
                        </a:effectLst>
                        <a:latin typeface="Calibri" panose="020F0502020204030204" pitchFamily="34" charset="0"/>
                      </a:endParaRPr>
                    </a:p>
                    <a:p>
                      <a:pPr algn="ctr">
                        <a:lnSpc>
                          <a:spcPts val="830"/>
                        </a:lnSpc>
                        <a:spcAft>
                          <a:spcPts val="0"/>
                        </a:spcAft>
                      </a:pPr>
                      <a:endParaRPr lang="en-US" sz="2400" b="1" i="0" dirty="0">
                        <a:solidFill>
                          <a:srgbClr val="000000"/>
                        </a:solidFill>
                        <a:effectLst>
                          <a:outerShdw blurRad="38100" dist="38100" dir="2700000" algn="tl">
                            <a:srgbClr val="000000">
                              <a:alpha val="43137"/>
                            </a:srgbClr>
                          </a:outerShdw>
                        </a:effectLst>
                        <a:latin typeface="Calibri" panose="020F0502020204030204" pitchFamily="34" charset="0"/>
                      </a:endParaRPr>
                    </a:p>
                    <a:p>
                      <a:pPr algn="ctr">
                        <a:lnSpc>
                          <a:spcPts val="830"/>
                        </a:lnSpc>
                        <a:spcAft>
                          <a:spcPts val="0"/>
                        </a:spcAft>
                      </a:pPr>
                      <a:r>
                        <a:rPr lang="el-GR" sz="2400" b="1" i="0" dirty="0">
                          <a:solidFill>
                            <a:srgbClr val="000000"/>
                          </a:solidFill>
                          <a:effectLst>
                            <a:outerShdw blurRad="38100" dist="38100" dir="2700000" algn="tl">
                              <a:srgbClr val="000000">
                                <a:alpha val="43137"/>
                              </a:srgbClr>
                            </a:outerShdw>
                          </a:effectLst>
                          <a:latin typeface="Calibri" panose="020F0502020204030204" pitchFamily="34" charset="0"/>
                        </a:rPr>
                        <a:t>ΣΤΟΙΧΕΙΟ</a:t>
                      </a:r>
                      <a:endParaRPr lang="el-GR"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3">
                  <a:txBody>
                    <a:bodyPr/>
                    <a:lstStyle/>
                    <a:p>
                      <a:pPr marL="152400" algn="l">
                        <a:lnSpc>
                          <a:spcPts val="830"/>
                        </a:lnSpc>
                        <a:spcAft>
                          <a:spcPts val="0"/>
                        </a:spcAft>
                      </a:pPr>
                      <a:endParaRPr lang="en-US" sz="900" i="0" dirty="0">
                        <a:solidFill>
                          <a:srgbClr val="000000"/>
                        </a:solidFill>
                        <a:effectLst/>
                        <a:latin typeface="Calibri" panose="020F0502020204030204" pitchFamily="34" charset="0"/>
                      </a:endParaRPr>
                    </a:p>
                    <a:p>
                      <a:pPr marL="152400" algn="ctr">
                        <a:lnSpc>
                          <a:spcPts val="830"/>
                        </a:lnSpc>
                        <a:spcAft>
                          <a:spcPts val="0"/>
                        </a:spcAft>
                      </a:pPr>
                      <a:endParaRPr lang="en-US" sz="1400" b="1" i="0" dirty="0">
                        <a:solidFill>
                          <a:srgbClr val="000000"/>
                        </a:solidFill>
                        <a:effectLst>
                          <a:outerShdw blurRad="38100" dist="38100" dir="2700000" algn="tl">
                            <a:srgbClr val="000000">
                              <a:alpha val="43137"/>
                            </a:srgbClr>
                          </a:outerShdw>
                        </a:effectLst>
                        <a:latin typeface="Calibri" panose="020F0502020204030204" pitchFamily="34" charset="0"/>
                      </a:endParaRPr>
                    </a:p>
                    <a:p>
                      <a:pPr marL="152400" algn="ctr">
                        <a:lnSpc>
                          <a:spcPts val="830"/>
                        </a:lnSpc>
                        <a:spcAft>
                          <a:spcPts val="0"/>
                        </a:spcAft>
                      </a:pPr>
                      <a:r>
                        <a:rPr lang="el-GR" sz="1400" b="1" i="0" dirty="0">
                          <a:solidFill>
                            <a:srgbClr val="000000"/>
                          </a:solidFill>
                          <a:effectLst>
                            <a:outerShdw blurRad="38100" dist="38100" dir="2700000" algn="tl">
                              <a:srgbClr val="000000">
                                <a:alpha val="43137"/>
                              </a:srgbClr>
                            </a:outerShdw>
                          </a:effectLst>
                          <a:latin typeface="Calibri" panose="020F0502020204030204" pitchFamily="34" charset="0"/>
                        </a:rPr>
                        <a:t>ΟΡΙΑ (ΑΠΟΦΑΣΗ 2003/33)</a:t>
                      </a:r>
                    </a:p>
                    <a:p>
                      <a:pPr marL="152400" algn="ctr">
                        <a:lnSpc>
                          <a:spcPts val="830"/>
                        </a:lnSpc>
                        <a:spcAft>
                          <a:spcPts val="0"/>
                        </a:spcAft>
                      </a:pPr>
                      <a:endParaRPr lang="el-GR" sz="1400" b="1" i="0" dirty="0">
                        <a:solidFill>
                          <a:srgbClr val="000000"/>
                        </a:solidFill>
                        <a:effectLst>
                          <a:outerShdw blurRad="38100" dist="38100" dir="2700000" algn="tl">
                            <a:srgbClr val="000000">
                              <a:alpha val="43137"/>
                            </a:srgbClr>
                          </a:outerShdw>
                        </a:effectLst>
                        <a:latin typeface="Calibri" panose="020F0502020204030204" pitchFamily="34" charset="0"/>
                      </a:endParaRPr>
                    </a:p>
                    <a:p>
                      <a:pPr marL="152400" algn="ctr">
                        <a:lnSpc>
                          <a:spcPts val="830"/>
                        </a:lnSpc>
                        <a:spcAft>
                          <a:spcPts val="0"/>
                        </a:spcAft>
                      </a:pPr>
                      <a:r>
                        <a:rPr lang="el-GR" sz="1400" b="1" i="0" dirty="0">
                          <a:solidFill>
                            <a:srgbClr val="000000"/>
                          </a:solidFill>
                          <a:effectLst>
                            <a:outerShdw blurRad="38100" dist="38100" dir="2700000" algn="tl">
                              <a:srgbClr val="000000">
                                <a:alpha val="43137"/>
                              </a:srgbClr>
                            </a:outerShdw>
                          </a:effectLst>
                          <a:latin typeface="Calibri" panose="020F0502020204030204" pitchFamily="34" charset="0"/>
                        </a:rPr>
                        <a:t>(τιμές σε mg/kg ξηράς φάσης)</a:t>
                      </a:r>
                    </a:p>
                    <a:p>
                      <a:pPr marL="152400" algn="ctr">
                        <a:lnSpc>
                          <a:spcPts val="830"/>
                        </a:lnSpc>
                        <a:spcAft>
                          <a:spcPts val="0"/>
                        </a:spcAft>
                      </a:pPr>
                      <a:endParaRPr lang="el-GR" sz="1400" b="1" i="0" dirty="0">
                        <a:solidFill>
                          <a:srgbClr val="000000"/>
                        </a:solidFill>
                        <a:effectLst>
                          <a:outerShdw blurRad="38100" dist="38100" dir="2700000" algn="tl">
                            <a:srgbClr val="000000">
                              <a:alpha val="43137"/>
                            </a:srgbClr>
                          </a:outerShdw>
                        </a:effectLst>
                        <a:latin typeface="Calibri" panose="020F0502020204030204" pitchFamily="34" charset="0"/>
                      </a:endParaRPr>
                    </a:p>
                    <a:p>
                      <a:pPr marL="152400" algn="ctr">
                        <a:lnSpc>
                          <a:spcPts val="830"/>
                        </a:lnSpc>
                        <a:spcAft>
                          <a:spcPts val="0"/>
                        </a:spcAft>
                      </a:pPr>
                      <a:r>
                        <a:rPr lang="en-US" sz="1400" b="1" i="0" dirty="0">
                          <a:solidFill>
                            <a:srgbClr val="000000"/>
                          </a:solidFill>
                          <a:effectLst>
                            <a:outerShdw blurRad="38100" dist="38100" dir="2700000" algn="tl">
                              <a:srgbClr val="000000">
                                <a:alpha val="43137"/>
                              </a:srgbClr>
                            </a:outerShdw>
                          </a:effectLst>
                          <a:latin typeface="Calibri" panose="020F0502020204030204" pitchFamily="34" charset="0"/>
                        </a:rPr>
                        <a:t>L/S = 10 l/kg</a:t>
                      </a:r>
                      <a:r>
                        <a:rPr lang="el-GR" sz="900" i="0" dirty="0">
                          <a:solidFill>
                            <a:srgbClr val="000000"/>
                          </a:solidFill>
                          <a:effectLst/>
                          <a:latin typeface="Calibri" panose="020F0502020204030204" pitchFamily="34" charset="0"/>
                        </a:rPr>
                        <a:t/>
                      </a:r>
                      <a:br>
                        <a:rPr lang="el-GR" sz="900" i="0" dirty="0">
                          <a:solidFill>
                            <a:srgbClr val="000000"/>
                          </a:solidFill>
                          <a:effectLst/>
                          <a:latin typeface="Calibri" panose="020F0502020204030204" pitchFamily="34" charset="0"/>
                        </a:rPr>
                      </a:br>
                      <a:endParaRPr lang="el-GR" sz="900"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tile tx="0" ty="0" sx="100000" sy="100000" flip="none" algn="tl"/>
                    </a:blip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898180198"/>
                  </a:ext>
                </a:extLst>
              </a:tr>
              <a:tr h="376267">
                <a:tc vMerge="1">
                  <a:txBody>
                    <a:bodyPr/>
                    <a:lstStyle/>
                    <a:p>
                      <a:endParaRPr lang="el-GR"/>
                    </a:p>
                  </a:txBody>
                  <a:tcPr/>
                </a:tc>
                <a:tc>
                  <a:txBody>
                    <a:bodyPr/>
                    <a:lstStyle/>
                    <a:p>
                      <a:pPr algn="ctr">
                        <a:lnSpc>
                          <a:spcPts val="830"/>
                        </a:lnSpc>
                        <a:spcAft>
                          <a:spcPts val="0"/>
                        </a:spcAft>
                      </a:pPr>
                      <a:endParaRPr lang="el-GR" sz="1600" b="1" dirty="0">
                        <a:solidFill>
                          <a:schemeClr val="accent6">
                            <a:lumMod val="10000"/>
                          </a:schemeClr>
                        </a:solidFill>
                        <a:effectLst/>
                        <a:latin typeface="Times New Roman" panose="02020603050405020304" pitchFamily="18" charset="0"/>
                        <a:ea typeface="Times New Roman" panose="02020603050405020304" pitchFamily="18" charset="0"/>
                      </a:endParaRPr>
                    </a:p>
                    <a:p>
                      <a:pPr algn="ctr">
                        <a:lnSpc>
                          <a:spcPts val="830"/>
                        </a:lnSpc>
                        <a:spcAft>
                          <a:spcPts val="0"/>
                        </a:spcAft>
                      </a:pPr>
                      <a:r>
                        <a:rPr lang="el-GR" sz="1600" b="1" dirty="0">
                          <a:solidFill>
                            <a:schemeClr val="accent6">
                              <a:lumMod val="10000"/>
                            </a:schemeClr>
                          </a:solidFill>
                          <a:effectLst/>
                          <a:latin typeface="Times New Roman" panose="02020603050405020304" pitchFamily="18" charset="0"/>
                          <a:ea typeface="Times New Roman" panose="02020603050405020304" pitchFamily="18" charset="0"/>
                        </a:rPr>
                        <a:t>ΑΔΡΑΝΗ</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ts val="610"/>
                        </a:lnSpc>
                        <a:spcAft>
                          <a:spcPts val="300"/>
                        </a:spcAft>
                      </a:pPr>
                      <a:endParaRPr lang="el-GR" sz="1600" b="1" baseline="0" dirty="0">
                        <a:solidFill>
                          <a:schemeClr val="accent6">
                            <a:lumMod val="10000"/>
                          </a:schemeClr>
                        </a:solidFill>
                        <a:effectLst/>
                        <a:latin typeface="Times New Roman" panose="02020603050405020304" pitchFamily="18" charset="0"/>
                        <a:ea typeface="Times New Roman" panose="02020603050405020304" pitchFamily="18" charset="0"/>
                      </a:endParaRPr>
                    </a:p>
                    <a:p>
                      <a:pPr algn="ctr">
                        <a:lnSpc>
                          <a:spcPts val="610"/>
                        </a:lnSpc>
                        <a:spcAft>
                          <a:spcPts val="300"/>
                        </a:spcAft>
                      </a:pPr>
                      <a:r>
                        <a:rPr lang="el-GR" sz="1600" b="1" baseline="0" dirty="0">
                          <a:solidFill>
                            <a:schemeClr val="accent6">
                              <a:lumMod val="10000"/>
                            </a:schemeClr>
                          </a:solidFill>
                          <a:effectLst/>
                          <a:latin typeface="Times New Roman" panose="02020603050405020304" pitchFamily="18" charset="0"/>
                          <a:ea typeface="Times New Roman" panose="02020603050405020304" pitchFamily="18" charset="0"/>
                        </a:rPr>
                        <a:t>ΜΗ ΕΠΙΚΙΝΔΥΝΑ</a:t>
                      </a:r>
                      <a:endParaRPr lang="el-GR" sz="1600" b="1" dirty="0">
                        <a:solidFill>
                          <a:schemeClr val="accent6">
                            <a:lumMod val="10000"/>
                          </a:schemeClr>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ts val="830"/>
                        </a:lnSpc>
                        <a:spcAft>
                          <a:spcPts val="0"/>
                        </a:spcAft>
                      </a:pPr>
                      <a:endParaRPr lang="el-GR" sz="1600" b="1" dirty="0">
                        <a:solidFill>
                          <a:schemeClr val="accent6">
                            <a:lumMod val="10000"/>
                          </a:schemeClr>
                        </a:solidFill>
                        <a:effectLst/>
                        <a:latin typeface="Times New Roman" panose="02020603050405020304" pitchFamily="18" charset="0"/>
                        <a:ea typeface="Times New Roman" panose="02020603050405020304" pitchFamily="18" charset="0"/>
                      </a:endParaRPr>
                    </a:p>
                    <a:p>
                      <a:pPr algn="ctr">
                        <a:lnSpc>
                          <a:spcPts val="830"/>
                        </a:lnSpc>
                        <a:spcAft>
                          <a:spcPts val="0"/>
                        </a:spcAft>
                      </a:pPr>
                      <a:r>
                        <a:rPr lang="el-GR" sz="1600" b="1" dirty="0">
                          <a:solidFill>
                            <a:schemeClr val="accent6">
                              <a:lumMod val="10000"/>
                            </a:schemeClr>
                          </a:solidFill>
                          <a:effectLst/>
                          <a:latin typeface="Times New Roman" panose="02020603050405020304" pitchFamily="18" charset="0"/>
                          <a:ea typeface="Times New Roman" panose="02020603050405020304" pitchFamily="18" charset="0"/>
                        </a:rPr>
                        <a:t>ΕΠΙΚΙΝΔΥΝΑ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67243355"/>
                  </a:ext>
                </a:extLst>
              </a:tr>
              <a:tr h="244704">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As</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0,5</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2</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a:solidFill>
                            <a:srgbClr val="000000"/>
                          </a:solidFill>
                          <a:effectLst/>
                          <a:latin typeface="Times New Roman" panose="02020603050405020304" pitchFamily="18" charset="0"/>
                          <a:ea typeface="Times New Roman" panose="02020603050405020304" pitchFamily="18" charset="0"/>
                        </a:rPr>
                        <a:t>25</a:t>
                      </a:r>
                      <a:endParaRPr lang="el-GR" sz="1200" b="1">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6449620"/>
                  </a:ext>
                </a:extLst>
              </a:tr>
              <a:tr h="244704">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Pb</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0,5</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10</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a:solidFill>
                            <a:srgbClr val="000000"/>
                          </a:solidFill>
                          <a:effectLst/>
                          <a:latin typeface="Times New Roman" panose="02020603050405020304" pitchFamily="18" charset="0"/>
                          <a:ea typeface="Times New Roman" panose="02020603050405020304" pitchFamily="18" charset="0"/>
                        </a:rPr>
                        <a:t>50</a:t>
                      </a:r>
                      <a:endParaRPr lang="el-GR" sz="1200" b="1">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1908343"/>
                  </a:ext>
                </a:extLst>
              </a:tr>
              <a:tr h="244704">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Cd</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0,04</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1</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a:solidFill>
                            <a:srgbClr val="000000"/>
                          </a:solidFill>
                          <a:effectLst/>
                          <a:latin typeface="Times New Roman" panose="02020603050405020304" pitchFamily="18" charset="0"/>
                          <a:ea typeface="Times New Roman" panose="02020603050405020304" pitchFamily="18" charset="0"/>
                        </a:rPr>
                        <a:t>5</a:t>
                      </a:r>
                      <a:endParaRPr lang="el-GR" sz="1200" b="1">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18285357"/>
                  </a:ext>
                </a:extLst>
              </a:tr>
              <a:tr h="244704">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Cr</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0,5</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10</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a:solidFill>
                            <a:srgbClr val="000000"/>
                          </a:solidFill>
                          <a:effectLst/>
                          <a:latin typeface="Times New Roman" panose="02020603050405020304" pitchFamily="18" charset="0"/>
                          <a:ea typeface="Times New Roman" panose="02020603050405020304" pitchFamily="18" charset="0"/>
                        </a:rPr>
                        <a:t>70</a:t>
                      </a:r>
                      <a:endParaRPr lang="el-GR" sz="1200" b="1">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7624517"/>
                  </a:ext>
                </a:extLst>
              </a:tr>
              <a:tr h="240449">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Cu</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2</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50</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a:solidFill>
                            <a:srgbClr val="000000"/>
                          </a:solidFill>
                          <a:effectLst/>
                          <a:latin typeface="Times New Roman" panose="02020603050405020304" pitchFamily="18" charset="0"/>
                          <a:ea typeface="Times New Roman" panose="02020603050405020304" pitchFamily="18" charset="0"/>
                        </a:rPr>
                        <a:t>100</a:t>
                      </a:r>
                      <a:endParaRPr lang="el-GR" sz="1200" b="1">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4074992"/>
                  </a:ext>
                </a:extLst>
              </a:tr>
              <a:tr h="244704">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Ni</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0,4</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10</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40</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5386224"/>
                  </a:ext>
                </a:extLst>
              </a:tr>
              <a:tr h="244704">
                <a:tc>
                  <a:txBody>
                    <a:bodyPr/>
                    <a:lstStyle/>
                    <a:p>
                      <a:pPr marR="165100" algn="ctr">
                        <a:lnSpc>
                          <a:spcPts val="830"/>
                        </a:lnSpc>
                        <a:spcAft>
                          <a:spcPts val="0"/>
                        </a:spcAft>
                      </a:pPr>
                      <a:r>
                        <a:rPr lang="en-US" sz="1200" b="1" dirty="0">
                          <a:solidFill>
                            <a:srgbClr val="000000"/>
                          </a:solidFill>
                          <a:effectLst/>
                          <a:latin typeface="Times New Roman" panose="02020603050405020304" pitchFamily="18" charset="0"/>
                          <a:ea typeface="Times New Roman" panose="02020603050405020304" pitchFamily="18" charset="0"/>
                        </a:rPr>
                        <a:t>       </a:t>
                      </a:r>
                      <a:r>
                        <a:rPr lang="el-GR" sz="1200" b="1" dirty="0">
                          <a:solidFill>
                            <a:srgbClr val="000000"/>
                          </a:solidFill>
                          <a:effectLst/>
                          <a:latin typeface="Times New Roman" panose="02020603050405020304" pitchFamily="18" charset="0"/>
                          <a:ea typeface="Times New Roman" panose="02020603050405020304" pitchFamily="18" charset="0"/>
                        </a:rPr>
                        <a:t>Hg</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0,01</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0,2</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2</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9052279"/>
                  </a:ext>
                </a:extLst>
              </a:tr>
              <a:tr h="244704">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Zn</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4</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50</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200</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1061871"/>
                  </a:ext>
                </a:extLst>
              </a:tr>
              <a:tr h="244704">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Ba</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20</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100</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300</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4584948"/>
                  </a:ext>
                </a:extLst>
              </a:tr>
              <a:tr h="244704">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Mo</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0,5</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10</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30</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1442458"/>
                  </a:ext>
                </a:extLst>
              </a:tr>
              <a:tr h="244704">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Sb</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0,06</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0,7</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5</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5054175"/>
                  </a:ext>
                </a:extLst>
              </a:tr>
              <a:tr h="244704">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Se</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lnSpc>
                          <a:spcPts val="77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0,1</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0,5</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7</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9350555"/>
                  </a:ext>
                </a:extLst>
              </a:tr>
              <a:tr h="240449">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Cl</a:t>
                      </a:r>
                      <a:r>
                        <a:rPr lang="el-GR" sz="1200" b="1" baseline="30000" dirty="0">
                          <a:solidFill>
                            <a:srgbClr val="000000"/>
                          </a:solidFill>
                          <a:effectLst/>
                          <a:latin typeface="Times New Roman" panose="02020603050405020304" pitchFamily="18" charset="0"/>
                          <a:ea typeface="Times New Roman" panose="02020603050405020304" pitchFamily="18" charset="0"/>
                        </a:rPr>
                        <a:t>-</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800</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15.000</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25.000</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5126329"/>
                  </a:ext>
                </a:extLst>
              </a:tr>
              <a:tr h="244704">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F</a:t>
                      </a:r>
                      <a:r>
                        <a:rPr lang="el-GR" sz="1200" b="1" baseline="30000" dirty="0">
                          <a:solidFill>
                            <a:srgbClr val="000000"/>
                          </a:solidFill>
                          <a:effectLst/>
                          <a:latin typeface="Times New Roman" panose="02020603050405020304" pitchFamily="18" charset="0"/>
                          <a:ea typeface="Times New Roman" panose="02020603050405020304" pitchFamily="18" charset="0"/>
                        </a:rPr>
                        <a:t>-</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10</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150</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500</a:t>
                      </a:r>
                      <a:endParaRPr lang="el-GR" sz="1200" b="1" dirty="0">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9134599"/>
                  </a:ext>
                </a:extLst>
              </a:tr>
              <a:tr h="255344">
                <a:tc>
                  <a:txBody>
                    <a:bodyPr/>
                    <a:lstStyle/>
                    <a:p>
                      <a:pPr marL="114300"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SO4</a:t>
                      </a:r>
                      <a:r>
                        <a:rPr lang="el-GR" sz="1200" b="1" baseline="30000" dirty="0">
                          <a:solidFill>
                            <a:srgbClr val="000000"/>
                          </a:solidFill>
                          <a:effectLst/>
                          <a:latin typeface="Times New Roman" panose="02020603050405020304" pitchFamily="18" charset="0"/>
                          <a:ea typeface="Times New Roman" panose="02020603050405020304" pitchFamily="18" charset="0"/>
                        </a:rPr>
                        <a:t>2-</a:t>
                      </a:r>
                      <a:endParaRPr lang="el-GR" sz="12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127000"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1.000</a:t>
                      </a:r>
                      <a:endParaRPr lang="el-GR" sz="12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20.000</a:t>
                      </a:r>
                      <a:endParaRPr lang="el-GR" sz="12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ts val="830"/>
                        </a:lnSpc>
                        <a:spcAft>
                          <a:spcPts val="0"/>
                        </a:spcAft>
                      </a:pPr>
                      <a:r>
                        <a:rPr lang="el-GR" sz="1200" b="1" dirty="0">
                          <a:solidFill>
                            <a:srgbClr val="000000"/>
                          </a:solidFill>
                          <a:effectLst/>
                          <a:latin typeface="Times New Roman" panose="02020603050405020304" pitchFamily="18" charset="0"/>
                          <a:ea typeface="Times New Roman" panose="02020603050405020304" pitchFamily="18" charset="0"/>
                        </a:rPr>
                        <a:t>50.000</a:t>
                      </a:r>
                      <a:endParaRPr lang="el-GR" sz="12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8166748"/>
                  </a:ext>
                </a:extLst>
              </a:tr>
            </a:tbl>
          </a:graphicData>
        </a:graphic>
      </p:graphicFrame>
    </p:spTree>
    <p:extLst>
      <p:ext uri="{BB962C8B-B14F-4D97-AF65-F5344CB8AC3E}">
        <p14:creationId xmlns:p14="http://schemas.microsoft.com/office/powerpoint/2010/main" val="130664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206169" cy="492122"/>
          </a:xfrm>
          <a:solidFill>
            <a:srgbClr val="66FFCC"/>
          </a:solidFill>
        </p:spPr>
        <p:txBody>
          <a:bodyPr/>
          <a:lstStyle/>
          <a:p>
            <a:pPr marL="342900" indent="-342900" algn="ctr">
              <a:lnSpc>
                <a:spcPct val="115000"/>
              </a:lnSpc>
              <a:spcBef>
                <a:spcPts val="1000"/>
              </a:spcBef>
            </a:pPr>
            <a:r>
              <a:rPr lang="en-US" altLang="el-GR" sz="2800" b="1" dirty="0">
                <a:solidFill>
                  <a:srgbClr val="FF0000"/>
                </a:solidFill>
                <a:effectLst>
                  <a:outerShdw blurRad="38100" dist="38100" dir="2700000" algn="tl">
                    <a:srgbClr val="000000">
                      <a:alpha val="43137"/>
                    </a:srgbClr>
                  </a:outerShdw>
                </a:effectLst>
              </a:rPr>
              <a:t>EoW</a:t>
            </a:r>
            <a:r>
              <a:rPr lang="el-GR" altLang="el-GR" sz="2800" b="1" dirty="0">
                <a:solidFill>
                  <a:srgbClr val="FF0000"/>
                </a:solidFill>
                <a:effectLst>
                  <a:outerShdw blurRad="38100" dist="38100" dir="2700000" algn="tl">
                    <a:srgbClr val="000000">
                      <a:alpha val="43137"/>
                    </a:srgbClr>
                  </a:outerShdw>
                </a:effectLst>
              </a:rPr>
              <a:t> – Εργαλείο Κυκλικής Οικονομίας</a:t>
            </a:r>
          </a:p>
        </p:txBody>
      </p:sp>
      <p:pic>
        <p:nvPicPr>
          <p:cNvPr id="3" name="Εικόνα 2"/>
          <p:cNvPicPr>
            <a:picLocks noChangeAspect="1"/>
          </p:cNvPicPr>
          <p:nvPr/>
        </p:nvPicPr>
        <p:blipFill>
          <a:blip r:embed="rId3"/>
          <a:stretch>
            <a:fillRect/>
          </a:stretch>
        </p:blipFill>
        <p:spPr>
          <a:xfrm>
            <a:off x="548640" y="996696"/>
            <a:ext cx="11128248" cy="4980242"/>
          </a:xfrm>
          <a:prstGeom prst="rect">
            <a:avLst/>
          </a:prstGeom>
        </p:spPr>
      </p:pic>
    </p:spTree>
    <p:extLst>
      <p:ext uri="{BB962C8B-B14F-4D97-AF65-F5344CB8AC3E}">
        <p14:creationId xmlns:p14="http://schemas.microsoft.com/office/powerpoint/2010/main" val="964343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20" y="388941"/>
            <a:ext cx="11199198" cy="492122"/>
          </a:xfrm>
          <a:solidFill>
            <a:srgbClr val="66FFCC"/>
          </a:solid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rPr>
              <a:t>Διάστημα μεταξύ αποβλήτων και προϊόντων</a:t>
            </a:r>
          </a:p>
        </p:txBody>
      </p:sp>
      <p:sp>
        <p:nvSpPr>
          <p:cNvPr id="2" name="Ορθογώνιο 1"/>
          <p:cNvSpPr/>
          <p:nvPr/>
        </p:nvSpPr>
        <p:spPr>
          <a:xfrm>
            <a:off x="470719" y="953490"/>
            <a:ext cx="11199198" cy="5016758"/>
          </a:xfrm>
          <a:prstGeom prst="rect">
            <a:avLst/>
          </a:prstGeom>
          <a:solidFill>
            <a:schemeClr val="accent3">
              <a:lumMod val="85000"/>
            </a:schemeClr>
          </a:solidFill>
        </p:spPr>
        <p:txBody>
          <a:bodyPr wrap="square">
            <a:spAutoFit/>
          </a:bodyPr>
          <a:lstStyle/>
          <a:p>
            <a:pPr algn="just"/>
            <a:r>
              <a:rPr lang="el-GR" sz="2000" b="1" dirty="0">
                <a:solidFill>
                  <a:srgbClr val="000000"/>
                </a:solidFill>
                <a:latin typeface="Calibri" panose="020F0502020204030204" pitchFamily="34" charset="0"/>
              </a:rPr>
              <a:t>Πολλές προτάσεις για τον αποχαρακτηρισμό των αποβλήτων έχουν σταματήσει, καθώς έχει αποδειχθεί δύσκολο για τα κράτη μέλη να καταλήξουν σε συμφωνία. Η διαφωνία προέρχεται εν μέρει από τη διαφορετική προσβασιμότητα του πρωτογενούς παρθένου υλικού από το φλοιό της Γης και την αντίληψη ενός αποδεκτού κινδύνου. Οι χώρες με υψηλή εξάρτηση από δευτερογενή υλικά ενδέχεται να αναγκαστούν να έχουν λιγότερο αυστηρά κριτήρια, τα οποία οι χώρες με υψηλή πρόσβαση σε καθαρούς παρθένους πόρους μπορεί να δυσκολευτούν να αποδεχθούν.</a:t>
            </a:r>
          </a:p>
          <a:p>
            <a:pPr algn="just"/>
            <a:endParaRPr lang="el-GR" sz="2000" b="1" dirty="0">
              <a:solidFill>
                <a:srgbClr val="000000"/>
              </a:solidFill>
              <a:latin typeface="Calibri" panose="020F0502020204030204" pitchFamily="34" charset="0"/>
            </a:endParaRPr>
          </a:p>
          <a:p>
            <a:pPr algn="just"/>
            <a:r>
              <a:rPr lang="el-GR" sz="2000" b="1" dirty="0">
                <a:solidFill>
                  <a:srgbClr val="000000"/>
                </a:solidFill>
                <a:latin typeface="Calibri" panose="020F0502020204030204" pitchFamily="34" charset="0"/>
              </a:rPr>
              <a:t>Η εφαρμογή του αποχαρακτηρισμού των αποβλήτων έχει σταματήσει. Για τους λίγους τύπους αποβλήτων στους οποίους έχει δοθεί καθεστώς προϊόντος, οι επιπτώσεις είναι αβέβαιες, τόσο σε σχέση με την κυκλοφορία όσο και με το εμπόριο. Αυτή η αποτυχία του αποχαρακτηρισμού των αποβλήτων θα πρέπει να στρέψει το ενδιαφέρον και την έρευνα προς άλλες εναλλακτικές λύσεις. Μία από αυτές τις εναλλακτικές λύσεις θα μπορούσε να είναι ο </a:t>
            </a:r>
            <a:r>
              <a:rPr lang="el-GR" sz="2000" b="1" i="1" dirty="0">
                <a:solidFill>
                  <a:srgbClr val="7030A0"/>
                </a:solidFill>
                <a:latin typeface="Calibri" panose="020F0502020204030204" pitchFamily="34" charset="0"/>
              </a:rPr>
              <a:t>άγνωστος χώρος που παρεμβάλλεται μεταξύ αποβλήτων και προϊόντος</a:t>
            </a:r>
            <a:r>
              <a:rPr lang="el-GR" sz="2000" b="1" dirty="0">
                <a:solidFill>
                  <a:srgbClr val="000000"/>
                </a:solidFill>
                <a:latin typeface="Calibri" panose="020F0502020204030204" pitchFamily="34" charset="0"/>
              </a:rPr>
              <a:t>. Ο τρόπος με τον οποίο θα γίνει κατανοητός αυτός ο χώρος επιδέχεται ερμηνείες. Ωστόσο, ο χώρος αυτός μπορεί να ανοίξει με μέσα πολιτικής όπως πρότυπα, πιστοποιητικά και συμφωνίες, τα οποία καθιστούν περιττή την ταξινόμηση του απορριπτόμενου υλικού ως απόβλητου ή προϊόντος.</a:t>
            </a:r>
            <a:endParaRPr lang="el-GR" b="1" dirty="0"/>
          </a:p>
        </p:txBody>
      </p:sp>
    </p:spTree>
    <p:extLst>
      <p:ext uri="{BB962C8B-B14F-4D97-AF65-F5344CB8AC3E}">
        <p14:creationId xmlns:p14="http://schemas.microsoft.com/office/powerpoint/2010/main" val="1764417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20" y="388941"/>
            <a:ext cx="11302180" cy="492122"/>
          </a:xfrm>
          <a:solidFill>
            <a:srgbClr val="66FFCC"/>
          </a:solidFill>
        </p:spPr>
        <p:txBody>
          <a:bodyPr/>
          <a:lstStyle/>
          <a:p>
            <a:pPr marL="342900" indent="-342900" algn="ctr">
              <a:lnSpc>
                <a:spcPct val="115000"/>
              </a:lnSpc>
              <a:spcBef>
                <a:spcPts val="1000"/>
              </a:spcBef>
            </a:pPr>
            <a:r>
              <a:rPr lang="en-US" altLang="el-GR" sz="2800" b="1" dirty="0">
                <a:solidFill>
                  <a:srgbClr val="FF0000"/>
                </a:solidFill>
                <a:effectLst>
                  <a:outerShdw blurRad="38100" dist="38100" dir="2700000" algn="tl">
                    <a:srgbClr val="000000">
                      <a:alpha val="43137"/>
                    </a:srgbClr>
                  </a:outerShdw>
                </a:effectLst>
              </a:rPr>
              <a:t>REACH &amp; </a:t>
            </a:r>
            <a:r>
              <a:rPr lang="el-GR" altLang="el-GR" sz="2800" b="1" dirty="0" smtClean="0">
                <a:solidFill>
                  <a:srgbClr val="FF0000"/>
                </a:solidFill>
                <a:effectLst>
                  <a:outerShdw blurRad="38100" dist="38100" dir="2700000" algn="tl">
                    <a:srgbClr val="000000">
                      <a:alpha val="43137"/>
                    </a:srgbClr>
                  </a:outerShdw>
                </a:effectLst>
              </a:rPr>
              <a:t>ΚΥΚΛΙΚΗ ΟΙΚΟΝΟΜΙΑ</a:t>
            </a:r>
            <a:endParaRPr lang="el-GR" altLang="el-GR" sz="2800" b="1" dirty="0">
              <a:solidFill>
                <a:srgbClr val="FF0000"/>
              </a:solidFill>
              <a:effectLst>
                <a:outerShdw blurRad="38100" dist="38100" dir="2700000" algn="tl">
                  <a:srgbClr val="000000">
                    <a:alpha val="43137"/>
                  </a:srgbClr>
                </a:outerShdw>
              </a:effectLst>
            </a:endParaRPr>
          </a:p>
        </p:txBody>
      </p:sp>
      <p:graphicFrame>
        <p:nvGraphicFramePr>
          <p:cNvPr id="3" name="Πίνακας 2"/>
          <p:cNvGraphicFramePr>
            <a:graphicFrameLocks noGrp="1"/>
          </p:cNvGraphicFramePr>
          <p:nvPr>
            <p:extLst>
              <p:ext uri="{D42A27DB-BD31-4B8C-83A1-F6EECF244321}">
                <p14:modId xmlns:p14="http://schemas.microsoft.com/office/powerpoint/2010/main" val="2772044115"/>
              </p:ext>
            </p:extLst>
          </p:nvPr>
        </p:nvGraphicFramePr>
        <p:xfrm>
          <a:off x="933448" y="1135060"/>
          <a:ext cx="10839452" cy="4480560"/>
        </p:xfrm>
        <a:graphic>
          <a:graphicData uri="http://schemas.openxmlformats.org/drawingml/2006/table">
            <a:tbl>
              <a:tblPr firstRow="1" bandRow="1">
                <a:tableStyleId>{5C22544A-7EE6-4342-B048-85BDC9FD1C3A}</a:tableStyleId>
              </a:tblPr>
              <a:tblGrid>
                <a:gridCol w="2800352">
                  <a:extLst>
                    <a:ext uri="{9D8B030D-6E8A-4147-A177-3AD203B41FA5}">
                      <a16:colId xmlns:a16="http://schemas.microsoft.com/office/drawing/2014/main" val="355384842"/>
                    </a:ext>
                  </a:extLst>
                </a:gridCol>
                <a:gridCol w="8039100">
                  <a:extLst>
                    <a:ext uri="{9D8B030D-6E8A-4147-A177-3AD203B41FA5}">
                      <a16:colId xmlns:a16="http://schemas.microsoft.com/office/drawing/2014/main" val="1623897969"/>
                    </a:ext>
                  </a:extLst>
                </a:gridCol>
              </a:tblGrid>
              <a:tr h="370840">
                <a:tc>
                  <a:txBody>
                    <a:bodyPr/>
                    <a:lstStyle/>
                    <a:p>
                      <a:endParaRPr lang="el-GR" dirty="0">
                        <a:solidFill>
                          <a:schemeClr val="accent6">
                            <a:lumMod val="10000"/>
                          </a:schemeClr>
                        </a:solidFill>
                      </a:endParaRPr>
                    </a:p>
                  </a:txBody>
                  <a:tcPr/>
                </a:tc>
                <a:tc>
                  <a:txBody>
                    <a:bodyPr/>
                    <a:lstStyle/>
                    <a:p>
                      <a:pPr marL="285750" indent="-285750" algn="l">
                        <a:buFont typeface="Arial" panose="020B0604020202020204" pitchFamily="34" charset="0"/>
                        <a:buChar char="•"/>
                      </a:pPr>
                      <a:r>
                        <a:rPr lang="el-GR" dirty="0" smtClean="0">
                          <a:solidFill>
                            <a:schemeClr val="accent6">
                              <a:lumMod val="10000"/>
                            </a:schemeClr>
                          </a:solidFill>
                        </a:rPr>
                        <a:t>Ο κανονισμός REACH δεν ισχύει για τα απόβλητα. Ωστόσο, ο REACH </a:t>
                      </a:r>
                      <a:r>
                        <a:rPr lang="el-GR" dirty="0" smtClean="0">
                          <a:solidFill>
                            <a:srgbClr val="FF0000"/>
                          </a:solidFill>
                        </a:rPr>
                        <a:t>ισχύει για τα υποπροϊόντα και τα EoW’s</a:t>
                      </a:r>
                    </a:p>
                    <a:p>
                      <a:endParaRPr lang="el-GR" dirty="0" smtClean="0">
                        <a:solidFill>
                          <a:srgbClr val="FF0000"/>
                        </a:solidFill>
                      </a:endParaRPr>
                    </a:p>
                    <a:p>
                      <a:pPr marL="285750" indent="-285750" algn="just">
                        <a:buFont typeface="Arial" panose="020B0604020202020204" pitchFamily="34" charset="0"/>
                        <a:buChar char="•"/>
                      </a:pPr>
                      <a:r>
                        <a:rPr lang="el-GR" dirty="0" smtClean="0">
                          <a:solidFill>
                            <a:schemeClr val="accent6">
                              <a:lumMod val="10000"/>
                            </a:schemeClr>
                          </a:solidFill>
                        </a:rPr>
                        <a:t>Σύμφωνα με την WFD, ένα υλικό μπορεί να αποκτήσει καθεστώς υποπροϊόντος ή EoW εάν συμμορφώνεται με τη νομοθεσία που ισχύει για τα </a:t>
                      </a:r>
                      <a:r>
                        <a:rPr lang="el-GR" dirty="0" smtClean="0">
                          <a:solidFill>
                            <a:srgbClr val="FF0000"/>
                          </a:solidFill>
                        </a:rPr>
                        <a:t>προϊόντα</a:t>
                      </a:r>
                      <a:r>
                        <a:rPr lang="el-GR" dirty="0" smtClean="0">
                          <a:solidFill>
                            <a:schemeClr val="accent6">
                              <a:lumMod val="10000"/>
                            </a:schemeClr>
                          </a:solidFill>
                        </a:rPr>
                        <a:t>, ένα από τα οποία είναι ο κανονισμός REACH.</a:t>
                      </a:r>
                    </a:p>
                    <a:p>
                      <a:endParaRPr lang="el-GR" dirty="0" smtClean="0">
                        <a:solidFill>
                          <a:schemeClr val="accent6">
                            <a:lumMod val="10000"/>
                          </a:schemeClr>
                        </a:solidFill>
                      </a:endParaRPr>
                    </a:p>
                    <a:p>
                      <a:pPr marL="285750" indent="-285750" algn="just">
                        <a:buFont typeface="Arial" panose="020B0604020202020204" pitchFamily="34" charset="0"/>
                        <a:buChar char="•"/>
                      </a:pPr>
                      <a:r>
                        <a:rPr lang="el-GR" dirty="0" smtClean="0">
                          <a:solidFill>
                            <a:schemeClr val="accent6">
                              <a:lumMod val="10000"/>
                            </a:schemeClr>
                          </a:solidFill>
                        </a:rPr>
                        <a:t>Ως εκ τούτου, ο κανονισμός REACH είναι </a:t>
                      </a:r>
                      <a:r>
                        <a:rPr lang="el-GR" i="1" u="sng" dirty="0" smtClean="0">
                          <a:solidFill>
                            <a:schemeClr val="accent6">
                              <a:lumMod val="10000"/>
                            </a:schemeClr>
                          </a:solidFill>
                        </a:rPr>
                        <a:t>πολύ σημαντικός για την κυκλική οικονομία</a:t>
                      </a:r>
                      <a:r>
                        <a:rPr lang="el-GR" dirty="0" smtClean="0">
                          <a:solidFill>
                            <a:schemeClr val="accent6">
                              <a:lumMod val="10000"/>
                            </a:schemeClr>
                          </a:solidFill>
                        </a:rPr>
                        <a:t>: καταρχήν, κάθε δευτερογενής πρώτη ύλη που μπορεί (δυνητικά) να θεωρηθεί υποπροϊόν ή ως EoW μπορεί να χρειαστεί να υποβάλει αίτηση καταχώρισης βάσει του κανονισμού REACH για να λάβει τελική αναγνώριση.</a:t>
                      </a:r>
                    </a:p>
                    <a:p>
                      <a:endParaRPr lang="el-GR" dirty="0" smtClean="0">
                        <a:solidFill>
                          <a:schemeClr val="accent6">
                            <a:lumMod val="10000"/>
                          </a:schemeClr>
                        </a:solidFill>
                      </a:endParaRPr>
                    </a:p>
                    <a:p>
                      <a:pPr marL="285750" indent="-285750" algn="just">
                        <a:buFont typeface="Arial" panose="020B0604020202020204" pitchFamily="34" charset="0"/>
                        <a:buChar char="•"/>
                      </a:pPr>
                      <a:r>
                        <a:rPr lang="el-GR" dirty="0" smtClean="0">
                          <a:solidFill>
                            <a:schemeClr val="accent6">
                              <a:lumMod val="10000"/>
                            </a:schemeClr>
                          </a:solidFill>
                        </a:rPr>
                        <a:t>Μερικές φορές μπορεί να </a:t>
                      </a:r>
                      <a:r>
                        <a:rPr lang="el-GR" dirty="0" smtClean="0">
                          <a:solidFill>
                            <a:srgbClr val="FF0000"/>
                          </a:solidFill>
                        </a:rPr>
                        <a:t>απαιτείται άδεια</a:t>
                      </a:r>
                      <a:r>
                        <a:rPr lang="el-GR" dirty="0" smtClean="0">
                          <a:solidFill>
                            <a:schemeClr val="accent6">
                              <a:lumMod val="10000"/>
                            </a:schemeClr>
                          </a:solidFill>
                        </a:rPr>
                        <a:t> και ενδέχεται να ισχύουν περιορισμοί. Ωστόσο, υπάρχουν ορισμένες </a:t>
                      </a:r>
                      <a:r>
                        <a:rPr lang="el-GR" dirty="0" smtClean="0">
                          <a:solidFill>
                            <a:srgbClr val="FF0000"/>
                          </a:solidFill>
                        </a:rPr>
                        <a:t>εξαιρέσεις</a:t>
                      </a:r>
                      <a:r>
                        <a:rPr lang="el-GR" dirty="0" smtClean="0">
                          <a:solidFill>
                            <a:schemeClr val="accent6">
                              <a:lumMod val="10000"/>
                            </a:schemeClr>
                          </a:solidFill>
                        </a:rPr>
                        <a:t> από αυτές τις υποχρεώσεις.</a:t>
                      </a:r>
                      <a:endParaRPr lang="el-GR" dirty="0">
                        <a:solidFill>
                          <a:schemeClr val="accent6">
                            <a:lumMod val="10000"/>
                          </a:schemeClr>
                        </a:solidFill>
                      </a:endParaRPr>
                    </a:p>
                  </a:txBody>
                  <a:tcPr/>
                </a:tc>
                <a:extLst>
                  <a:ext uri="{0D108BD9-81ED-4DB2-BD59-A6C34878D82A}">
                    <a16:rowId xmlns:a16="http://schemas.microsoft.com/office/drawing/2014/main" val="217773648"/>
                  </a:ext>
                </a:extLst>
              </a:tr>
            </a:tbl>
          </a:graphicData>
        </a:graphic>
      </p:graphicFrame>
      <p:pic>
        <p:nvPicPr>
          <p:cNvPr id="4" name="Εικόνα 3"/>
          <p:cNvPicPr>
            <a:picLocks noChangeAspect="1"/>
          </p:cNvPicPr>
          <p:nvPr/>
        </p:nvPicPr>
        <p:blipFill>
          <a:blip r:embed="rId3"/>
          <a:stretch>
            <a:fillRect/>
          </a:stretch>
        </p:blipFill>
        <p:spPr>
          <a:xfrm>
            <a:off x="657225" y="1505747"/>
            <a:ext cx="2952750" cy="3498056"/>
          </a:xfrm>
          <a:prstGeom prst="rect">
            <a:avLst/>
          </a:prstGeom>
        </p:spPr>
      </p:pic>
    </p:spTree>
    <p:extLst>
      <p:ext uri="{BB962C8B-B14F-4D97-AF65-F5344CB8AC3E}">
        <p14:creationId xmlns:p14="http://schemas.microsoft.com/office/powerpoint/2010/main" val="550860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00051" y="344981"/>
            <a:ext cx="11420474" cy="492122"/>
          </a:xfrm>
          <a:solidFill>
            <a:srgbClr val="66FFCC"/>
          </a:solid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hlinkClick r:id="rId3"/>
              </a:rPr>
              <a:t>Κριτήρια για τα απορρίμματα σιδήρου και χάλυβα</a:t>
            </a:r>
            <a:endParaRPr lang="el-GR" altLang="el-GR" sz="2800" b="1" dirty="0">
              <a:solidFill>
                <a:srgbClr val="FF0000"/>
              </a:solidFill>
              <a:effectLst>
                <a:outerShdw blurRad="38100" dist="38100" dir="2700000" algn="tl">
                  <a:srgbClr val="000000">
                    <a:alpha val="43137"/>
                  </a:srgbClr>
                </a:outerShdw>
              </a:effectLst>
            </a:endParaRPr>
          </a:p>
        </p:txBody>
      </p:sp>
      <p:sp>
        <p:nvSpPr>
          <p:cNvPr id="4" name="Ορθογώνιο 3">
            <a:extLst>
              <a:ext uri="{FF2B5EF4-FFF2-40B4-BE49-F238E27FC236}">
                <a16:creationId xmlns:a16="http://schemas.microsoft.com/office/drawing/2014/main" id="{31BA6921-77B3-4562-A7C8-78ECA4615201}"/>
              </a:ext>
            </a:extLst>
          </p:cNvPr>
          <p:cNvSpPr/>
          <p:nvPr/>
        </p:nvSpPr>
        <p:spPr>
          <a:xfrm>
            <a:off x="400051" y="829689"/>
            <a:ext cx="11420474" cy="5447645"/>
          </a:xfrm>
          <a:prstGeom prst="rect">
            <a:avLst/>
          </a:prstGeom>
        </p:spPr>
        <p:txBody>
          <a:bodyPr wrap="square">
            <a:spAutoFit/>
          </a:bodyPr>
          <a:lstStyle/>
          <a:p>
            <a:pPr algn="just"/>
            <a:r>
              <a:rPr lang="el-GR" sz="2000" dirty="0">
                <a:solidFill>
                  <a:srgbClr val="1A171C"/>
                </a:solidFill>
                <a:latin typeface="EUAlbertina-Regu"/>
              </a:rPr>
              <a:t>Τα απορρίμματα σιδήρου και χάλυβα παύουν να αποτελούν από­βλητα όταν, κατά τη μεταβίβαση από τον παραγωγό σε άλλο</a:t>
            </a:r>
            <a:r>
              <a:rPr lang="en-US" sz="2000" dirty="0">
                <a:solidFill>
                  <a:srgbClr val="1A171C"/>
                </a:solidFill>
                <a:latin typeface="EUAlbertina-Regu"/>
              </a:rPr>
              <a:t> </a:t>
            </a:r>
            <a:r>
              <a:rPr lang="el-GR" sz="2000" dirty="0">
                <a:solidFill>
                  <a:srgbClr val="1A171C"/>
                </a:solidFill>
                <a:latin typeface="EUAlbertina-Regu"/>
              </a:rPr>
              <a:t>κάτοχο, πληρούνται όλες οι ακόλουθες προϋποθέσεις</a:t>
            </a:r>
            <a:r>
              <a:rPr lang="el-GR" sz="2000" dirty="0" smtClean="0">
                <a:solidFill>
                  <a:srgbClr val="1A171C"/>
                </a:solidFill>
                <a:latin typeface="EUAlbertina-Regu"/>
              </a:rPr>
              <a:t>:</a:t>
            </a:r>
            <a:endParaRPr lang="en-US" sz="1100" dirty="0" smtClean="0">
              <a:solidFill>
                <a:srgbClr val="1A171C"/>
              </a:solidFill>
              <a:latin typeface="EUAlbertina-Regu"/>
            </a:endParaRPr>
          </a:p>
          <a:p>
            <a:pPr algn="just"/>
            <a:endParaRPr lang="en-US" sz="2000" dirty="0" smtClean="0">
              <a:solidFill>
                <a:srgbClr val="1A171C"/>
              </a:solidFill>
              <a:latin typeface="EUAlbertina-Regu"/>
            </a:endParaRPr>
          </a:p>
          <a:p>
            <a:pPr algn="just"/>
            <a:r>
              <a:rPr lang="el-GR" sz="2400" b="1" dirty="0" smtClean="0">
                <a:solidFill>
                  <a:srgbClr val="FF0000"/>
                </a:solidFill>
                <a:latin typeface="EUAlbertina-Regu"/>
              </a:rPr>
              <a:t>α</a:t>
            </a:r>
            <a:r>
              <a:rPr lang="el-GR" sz="2400" b="1" dirty="0">
                <a:solidFill>
                  <a:srgbClr val="FF0000"/>
                </a:solidFill>
                <a:latin typeface="EUAlbertina-Regu"/>
              </a:rPr>
              <a:t>)</a:t>
            </a:r>
            <a:r>
              <a:rPr lang="el-GR" sz="2400" dirty="0">
                <a:solidFill>
                  <a:srgbClr val="1A171C"/>
                </a:solidFill>
                <a:latin typeface="EUAlbertina-Regu"/>
              </a:rPr>
              <a:t> τα απόβλητα που χρησιμοποιούνται ως </a:t>
            </a:r>
            <a:r>
              <a:rPr lang="el-GR" sz="2400" b="1" i="1" dirty="0">
                <a:solidFill>
                  <a:srgbClr val="1A171C"/>
                </a:solidFill>
                <a:latin typeface="EUAlbertina-Regu"/>
              </a:rPr>
              <a:t>εισροές στην εργασία</a:t>
            </a:r>
            <a:r>
              <a:rPr lang="en-US" sz="2400" b="1" i="1" dirty="0">
                <a:solidFill>
                  <a:srgbClr val="1A171C"/>
                </a:solidFill>
                <a:latin typeface="EUAlbertina-Regu"/>
              </a:rPr>
              <a:t> </a:t>
            </a:r>
            <a:r>
              <a:rPr lang="el-GR" sz="2400" b="1" i="1" dirty="0">
                <a:solidFill>
                  <a:srgbClr val="1A171C"/>
                </a:solidFill>
                <a:latin typeface="EUAlbertina-Regu"/>
              </a:rPr>
              <a:t>ανάκτησης</a:t>
            </a:r>
            <a:r>
              <a:rPr lang="el-GR" sz="2400" dirty="0">
                <a:solidFill>
                  <a:srgbClr val="1A171C"/>
                </a:solidFill>
                <a:latin typeface="EUAlbertina-Regu"/>
              </a:rPr>
              <a:t> πληρούν </a:t>
            </a:r>
            <a:r>
              <a:rPr lang="en-US" sz="2400" dirty="0">
                <a:solidFill>
                  <a:srgbClr val="1A171C"/>
                </a:solidFill>
                <a:latin typeface="EUAlbertina-Regu"/>
              </a:rPr>
              <a:t>  </a:t>
            </a:r>
            <a:r>
              <a:rPr lang="el-GR" sz="2400" dirty="0">
                <a:solidFill>
                  <a:srgbClr val="1A171C"/>
                </a:solidFill>
                <a:latin typeface="EUAlbertina-Regu"/>
              </a:rPr>
              <a:t>τα κριτήρια που προβλέπονται στο παράρ­τημα I τμήμα 2·</a:t>
            </a:r>
            <a:endParaRPr lang="en-US" sz="2400" dirty="0">
              <a:solidFill>
                <a:srgbClr val="1A171C"/>
              </a:solidFill>
              <a:latin typeface="EUAlbertina-Regu"/>
            </a:endParaRPr>
          </a:p>
          <a:p>
            <a:pPr algn="just"/>
            <a:r>
              <a:rPr lang="el-GR" sz="2400" dirty="0">
                <a:solidFill>
                  <a:srgbClr val="1A171C"/>
                </a:solidFill>
                <a:latin typeface="EUAlbertina-Regu"/>
              </a:rPr>
              <a:t/>
            </a:r>
            <a:br>
              <a:rPr lang="el-GR" sz="2400" dirty="0">
                <a:solidFill>
                  <a:srgbClr val="1A171C"/>
                </a:solidFill>
                <a:latin typeface="EUAlbertina-Regu"/>
              </a:rPr>
            </a:br>
            <a:r>
              <a:rPr lang="el-GR" sz="2400" b="1" dirty="0">
                <a:solidFill>
                  <a:srgbClr val="FF0000"/>
                </a:solidFill>
                <a:latin typeface="EUAlbertina-Regu"/>
              </a:rPr>
              <a:t>β)</a:t>
            </a:r>
            <a:r>
              <a:rPr lang="el-GR" sz="2400" dirty="0">
                <a:solidFill>
                  <a:srgbClr val="1A171C"/>
                </a:solidFill>
                <a:latin typeface="EUAlbertina-Regu"/>
              </a:rPr>
              <a:t> τα απόβλητα που χρησιμοποιούνται ως </a:t>
            </a:r>
            <a:r>
              <a:rPr lang="el-GR" sz="2400" b="1" i="1" dirty="0">
                <a:solidFill>
                  <a:srgbClr val="1A171C"/>
                </a:solidFill>
                <a:latin typeface="EUAlbertina-Regu"/>
              </a:rPr>
              <a:t>εισροές στην εργασία</a:t>
            </a:r>
            <a:r>
              <a:rPr lang="en-US" sz="2400" b="1" i="1" dirty="0">
                <a:solidFill>
                  <a:srgbClr val="1A171C"/>
                </a:solidFill>
                <a:latin typeface="EUAlbertina-Regu"/>
              </a:rPr>
              <a:t> </a:t>
            </a:r>
            <a:r>
              <a:rPr lang="el-GR" sz="2400" b="1" i="1" dirty="0">
                <a:solidFill>
                  <a:srgbClr val="1A171C"/>
                </a:solidFill>
                <a:latin typeface="EUAlbertina-Regu"/>
              </a:rPr>
              <a:t>ανάκτησης έχουν υποστεί επεξεργασία</a:t>
            </a:r>
            <a:r>
              <a:rPr lang="el-GR" sz="2400" dirty="0">
                <a:solidFill>
                  <a:srgbClr val="1A171C"/>
                </a:solidFill>
                <a:latin typeface="EUAlbertina-Regu"/>
              </a:rPr>
              <a:t> σύμφωνα με τα κριτήρια</a:t>
            </a:r>
            <a:r>
              <a:rPr lang="en-US" sz="2400" dirty="0">
                <a:solidFill>
                  <a:srgbClr val="1A171C"/>
                </a:solidFill>
                <a:latin typeface="EUAlbertina-Regu"/>
              </a:rPr>
              <a:t> </a:t>
            </a:r>
            <a:r>
              <a:rPr lang="el-GR" sz="2400" dirty="0">
                <a:solidFill>
                  <a:srgbClr val="1A171C"/>
                </a:solidFill>
                <a:latin typeface="EUAlbertina-Regu"/>
              </a:rPr>
              <a:t>που προβλέπονται στο παράρτημα I τμήμα 3·</a:t>
            </a:r>
            <a:endParaRPr lang="en-US" sz="2400" dirty="0">
              <a:solidFill>
                <a:srgbClr val="1A171C"/>
              </a:solidFill>
              <a:latin typeface="EUAlbertina-Regu"/>
            </a:endParaRPr>
          </a:p>
          <a:p>
            <a:pPr algn="just"/>
            <a:r>
              <a:rPr lang="el-GR" sz="2400" dirty="0">
                <a:solidFill>
                  <a:srgbClr val="1A171C"/>
                </a:solidFill>
                <a:latin typeface="EUAlbertina-Regu"/>
              </a:rPr>
              <a:t/>
            </a:r>
            <a:br>
              <a:rPr lang="el-GR" sz="2400" dirty="0">
                <a:solidFill>
                  <a:srgbClr val="1A171C"/>
                </a:solidFill>
                <a:latin typeface="EUAlbertina-Regu"/>
              </a:rPr>
            </a:br>
            <a:r>
              <a:rPr lang="el-GR" sz="2400" b="1" dirty="0">
                <a:solidFill>
                  <a:srgbClr val="FF0000"/>
                </a:solidFill>
                <a:latin typeface="EUAlbertina-Regu"/>
              </a:rPr>
              <a:t>γ)</a:t>
            </a:r>
            <a:r>
              <a:rPr lang="el-GR" sz="2400" dirty="0">
                <a:solidFill>
                  <a:srgbClr val="1A171C"/>
                </a:solidFill>
                <a:latin typeface="EUAlbertina-Regu"/>
              </a:rPr>
              <a:t> τα απορρίμματα σιδήρου και χάλυβα που </a:t>
            </a:r>
            <a:r>
              <a:rPr lang="el-GR" sz="2400" b="1" i="1" dirty="0">
                <a:solidFill>
                  <a:srgbClr val="1A171C"/>
                </a:solidFill>
                <a:latin typeface="EUAlbertina-Regu"/>
              </a:rPr>
              <a:t>προκύπτουν από την</a:t>
            </a:r>
            <a:r>
              <a:rPr lang="en-US" sz="2400" b="1" i="1" dirty="0">
                <a:solidFill>
                  <a:srgbClr val="1A171C"/>
                </a:solidFill>
                <a:latin typeface="EUAlbertina-Regu"/>
              </a:rPr>
              <a:t> </a:t>
            </a:r>
            <a:r>
              <a:rPr lang="el-GR" sz="2400" b="1" i="1" dirty="0">
                <a:solidFill>
                  <a:srgbClr val="1A171C"/>
                </a:solidFill>
                <a:latin typeface="EUAlbertina-Regu"/>
              </a:rPr>
              <a:t>εργασία ανάκτησ</a:t>
            </a:r>
            <a:r>
              <a:rPr lang="el-GR" sz="2400" dirty="0">
                <a:solidFill>
                  <a:srgbClr val="1A171C"/>
                </a:solidFill>
                <a:latin typeface="EUAlbertina-Regu"/>
              </a:rPr>
              <a:t>ης πληρούν τα κριτήρια που προβλέπονται στο</a:t>
            </a:r>
            <a:r>
              <a:rPr lang="en-US" sz="2400" dirty="0">
                <a:solidFill>
                  <a:srgbClr val="1A171C"/>
                </a:solidFill>
                <a:latin typeface="EUAlbertina-Regu"/>
              </a:rPr>
              <a:t> </a:t>
            </a:r>
            <a:r>
              <a:rPr lang="el-GR" sz="2400" dirty="0">
                <a:solidFill>
                  <a:srgbClr val="1A171C"/>
                </a:solidFill>
                <a:latin typeface="EUAlbertina-Regu"/>
              </a:rPr>
              <a:t>παράρτημα I τμήμα 1 ·</a:t>
            </a:r>
            <a:endParaRPr lang="en-US" sz="2400" dirty="0">
              <a:solidFill>
                <a:srgbClr val="1A171C"/>
              </a:solidFill>
              <a:latin typeface="EUAlbertina-Regu"/>
            </a:endParaRPr>
          </a:p>
          <a:p>
            <a:pPr algn="just"/>
            <a:r>
              <a:rPr lang="el-GR" sz="2400" dirty="0">
                <a:solidFill>
                  <a:srgbClr val="1A171C"/>
                </a:solidFill>
                <a:latin typeface="EUAlbertina-Regu"/>
              </a:rPr>
              <a:t/>
            </a:r>
            <a:br>
              <a:rPr lang="el-GR" sz="2400" dirty="0">
                <a:solidFill>
                  <a:srgbClr val="1A171C"/>
                </a:solidFill>
                <a:latin typeface="EUAlbertina-Regu"/>
              </a:rPr>
            </a:br>
            <a:r>
              <a:rPr lang="el-GR" sz="2400" b="1" dirty="0">
                <a:solidFill>
                  <a:srgbClr val="FF0000"/>
                </a:solidFill>
                <a:latin typeface="EUAlbertina-Regu"/>
              </a:rPr>
              <a:t>δ)</a:t>
            </a:r>
            <a:r>
              <a:rPr lang="el-GR" sz="2400" dirty="0">
                <a:solidFill>
                  <a:srgbClr val="1A171C"/>
                </a:solidFill>
                <a:latin typeface="EUAlbertina-Regu"/>
              </a:rPr>
              <a:t> ο παραγωγός έχει εκπληρώσει τις υποχρεώσεις που προβλέπονται στα άρθρα 5</a:t>
            </a:r>
            <a:r>
              <a:rPr lang="en-US" sz="2400" dirty="0">
                <a:solidFill>
                  <a:srgbClr val="1A171C"/>
                </a:solidFill>
                <a:latin typeface="EUAlbertina-Regu"/>
              </a:rPr>
              <a:t> &amp; </a:t>
            </a:r>
            <a:r>
              <a:rPr lang="el-GR" sz="2400" dirty="0">
                <a:solidFill>
                  <a:srgbClr val="1A171C"/>
                </a:solidFill>
                <a:latin typeface="EUAlbertina-Regu"/>
              </a:rPr>
              <a:t>6.</a:t>
            </a:r>
            <a:endParaRPr lang="el-GR" sz="2400" dirty="0"/>
          </a:p>
        </p:txBody>
      </p:sp>
    </p:spTree>
    <p:extLst>
      <p:ext uri="{BB962C8B-B14F-4D97-AF65-F5344CB8AC3E}">
        <p14:creationId xmlns:p14="http://schemas.microsoft.com/office/powerpoint/2010/main" val="2470509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21" y="344787"/>
            <a:ext cx="11199198" cy="492122"/>
          </a:xfrm>
          <a:solidFill>
            <a:srgbClr val="66FFCC"/>
          </a:solid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hlinkClick r:id="rId3"/>
              </a:rPr>
              <a:t>Κριτήρια για τα απορρίμματα αλουμινίου</a:t>
            </a:r>
            <a:endParaRPr lang="el-GR" altLang="el-GR" sz="2800" b="1" dirty="0">
              <a:solidFill>
                <a:srgbClr val="FF0000"/>
              </a:solidFill>
              <a:effectLst>
                <a:outerShdw blurRad="38100" dist="38100" dir="2700000" algn="tl">
                  <a:srgbClr val="000000">
                    <a:alpha val="43137"/>
                  </a:srgbClr>
                </a:outerShdw>
              </a:effectLst>
            </a:endParaRPr>
          </a:p>
        </p:txBody>
      </p:sp>
      <p:sp>
        <p:nvSpPr>
          <p:cNvPr id="2" name="Ορθογώνιο 1">
            <a:extLst>
              <a:ext uri="{FF2B5EF4-FFF2-40B4-BE49-F238E27FC236}">
                <a16:creationId xmlns:a16="http://schemas.microsoft.com/office/drawing/2014/main" id="{C2E503CE-E7C0-41BD-87BE-08DBBBFEF34C}"/>
              </a:ext>
            </a:extLst>
          </p:cNvPr>
          <p:cNvSpPr/>
          <p:nvPr/>
        </p:nvSpPr>
        <p:spPr>
          <a:xfrm>
            <a:off x="445040" y="836909"/>
            <a:ext cx="11250560" cy="5386090"/>
          </a:xfrm>
          <a:prstGeom prst="rect">
            <a:avLst/>
          </a:prstGeom>
        </p:spPr>
        <p:txBody>
          <a:bodyPr wrap="square">
            <a:spAutoFit/>
          </a:bodyPr>
          <a:lstStyle/>
          <a:p>
            <a:pPr algn="just"/>
            <a:r>
              <a:rPr lang="el-GR" sz="2000" dirty="0">
                <a:solidFill>
                  <a:srgbClr val="1A171C"/>
                </a:solidFill>
                <a:latin typeface="EUAlbertina-Regu"/>
              </a:rPr>
              <a:t>Τα απορρίμματα αλουμινίου, συμπεριλαμβανομένων των απορριμ­μάτων κραμάτων αλουμινίου, παύουν να αποτελούν απόβλητα όταν,</a:t>
            </a:r>
            <a:r>
              <a:rPr lang="en-US" sz="2000" dirty="0">
                <a:solidFill>
                  <a:srgbClr val="1A171C"/>
                </a:solidFill>
                <a:latin typeface="EUAlbertina-Regu"/>
              </a:rPr>
              <a:t> </a:t>
            </a:r>
            <a:r>
              <a:rPr lang="el-GR" sz="2000" dirty="0">
                <a:solidFill>
                  <a:srgbClr val="1A171C"/>
                </a:solidFill>
                <a:latin typeface="EUAlbertina-Regu"/>
              </a:rPr>
              <a:t>κατά τη μεταβίβαση από τον παραγωγό σε άλλο κάτοχο, πληρού­νται όλες οι ακόλουθες προϋποθέσεις:</a:t>
            </a:r>
            <a:endParaRPr lang="en-US" sz="2000" dirty="0">
              <a:solidFill>
                <a:srgbClr val="1A171C"/>
              </a:solidFill>
              <a:latin typeface="EUAlbertina-Regu"/>
            </a:endParaRPr>
          </a:p>
          <a:p>
            <a:pPr algn="just"/>
            <a:r>
              <a:rPr lang="en-US" sz="2000" dirty="0">
                <a:solidFill>
                  <a:srgbClr val="1A171C"/>
                </a:solidFill>
                <a:latin typeface="EUAlbertina-Regu"/>
              </a:rPr>
              <a:t> </a:t>
            </a:r>
            <a:r>
              <a:rPr lang="el-GR" sz="2400" dirty="0">
                <a:solidFill>
                  <a:srgbClr val="1A171C"/>
                </a:solidFill>
                <a:latin typeface="EUAlbertina-Regu"/>
              </a:rPr>
              <a:t/>
            </a:r>
            <a:br>
              <a:rPr lang="el-GR" sz="2400" dirty="0">
                <a:solidFill>
                  <a:srgbClr val="1A171C"/>
                </a:solidFill>
                <a:latin typeface="EUAlbertina-Regu"/>
              </a:rPr>
            </a:br>
            <a:r>
              <a:rPr lang="el-GR" sz="2400" b="1" dirty="0">
                <a:solidFill>
                  <a:srgbClr val="FF0000"/>
                </a:solidFill>
                <a:latin typeface="EUAlbertina-Regu"/>
              </a:rPr>
              <a:t>α)</a:t>
            </a:r>
            <a:r>
              <a:rPr lang="el-GR" sz="2400" dirty="0">
                <a:solidFill>
                  <a:srgbClr val="1A171C"/>
                </a:solidFill>
                <a:latin typeface="EUAlbertina-Regu"/>
              </a:rPr>
              <a:t> τα απόβλητα που χρησιμοποιούνται ως </a:t>
            </a:r>
            <a:r>
              <a:rPr lang="el-GR" sz="2400" b="1" i="1" dirty="0">
                <a:solidFill>
                  <a:srgbClr val="1A171C"/>
                </a:solidFill>
                <a:latin typeface="EUAlbertina-Regu"/>
              </a:rPr>
              <a:t>εισροές στην εργασία</a:t>
            </a:r>
            <a:r>
              <a:rPr lang="en-US" sz="2400" b="1" i="1" dirty="0">
                <a:solidFill>
                  <a:srgbClr val="1A171C"/>
                </a:solidFill>
                <a:latin typeface="EUAlbertina-Regu"/>
              </a:rPr>
              <a:t> </a:t>
            </a:r>
            <a:r>
              <a:rPr lang="el-GR" sz="2400" b="1" i="1" dirty="0">
                <a:solidFill>
                  <a:srgbClr val="1A171C"/>
                </a:solidFill>
                <a:latin typeface="EUAlbertina-Regu"/>
              </a:rPr>
              <a:t>ανάκτησης</a:t>
            </a:r>
            <a:r>
              <a:rPr lang="el-GR" sz="2400" dirty="0">
                <a:solidFill>
                  <a:srgbClr val="1A171C"/>
                </a:solidFill>
                <a:latin typeface="EUAlbertina-Regu"/>
              </a:rPr>
              <a:t> πληρούν τα κριτήρια που προβλέπονται στο παράρτημα II τμήμα 2·</a:t>
            </a:r>
            <a:endParaRPr lang="en-US" sz="2400" dirty="0">
              <a:solidFill>
                <a:srgbClr val="1A171C"/>
              </a:solidFill>
              <a:latin typeface="EUAlbertina-Regu"/>
            </a:endParaRPr>
          </a:p>
          <a:p>
            <a:pPr algn="just"/>
            <a:r>
              <a:rPr lang="el-GR" sz="2400" dirty="0">
                <a:solidFill>
                  <a:srgbClr val="1A171C"/>
                </a:solidFill>
                <a:latin typeface="EUAlbertina-Regu"/>
              </a:rPr>
              <a:t/>
            </a:r>
            <a:br>
              <a:rPr lang="el-GR" sz="2400" dirty="0">
                <a:solidFill>
                  <a:srgbClr val="1A171C"/>
                </a:solidFill>
                <a:latin typeface="EUAlbertina-Regu"/>
              </a:rPr>
            </a:br>
            <a:r>
              <a:rPr lang="el-GR" sz="2400" b="1" dirty="0">
                <a:solidFill>
                  <a:srgbClr val="FF0000"/>
                </a:solidFill>
                <a:latin typeface="EUAlbertina-Regu"/>
              </a:rPr>
              <a:t>β)</a:t>
            </a:r>
            <a:r>
              <a:rPr lang="el-GR" sz="2400" dirty="0">
                <a:solidFill>
                  <a:srgbClr val="1A171C"/>
                </a:solidFill>
                <a:latin typeface="EUAlbertina-Regu"/>
              </a:rPr>
              <a:t> τα απόβλητα που χρησιμοποιούνται ως </a:t>
            </a:r>
            <a:r>
              <a:rPr lang="el-GR" sz="2400" b="1" i="1" dirty="0">
                <a:solidFill>
                  <a:srgbClr val="1A171C"/>
                </a:solidFill>
                <a:latin typeface="EUAlbertina-Regu"/>
              </a:rPr>
              <a:t>εισροές στην εργασία</a:t>
            </a:r>
            <a:r>
              <a:rPr lang="en-US" sz="2400" b="1" i="1" dirty="0">
                <a:solidFill>
                  <a:srgbClr val="1A171C"/>
                </a:solidFill>
                <a:latin typeface="EUAlbertina-Regu"/>
              </a:rPr>
              <a:t> </a:t>
            </a:r>
            <a:r>
              <a:rPr lang="el-GR" sz="2400" b="1" i="1" dirty="0">
                <a:solidFill>
                  <a:srgbClr val="1A171C"/>
                </a:solidFill>
                <a:latin typeface="EUAlbertina-Regu"/>
              </a:rPr>
              <a:t>ανάκτησης έχουν υποστεί επεξεργασία</a:t>
            </a:r>
            <a:r>
              <a:rPr lang="el-GR" sz="2400" dirty="0">
                <a:solidFill>
                  <a:srgbClr val="1A171C"/>
                </a:solidFill>
                <a:latin typeface="EUAlbertina-Regu"/>
              </a:rPr>
              <a:t> σύμφωνα με τα κριτήρια</a:t>
            </a:r>
            <a:r>
              <a:rPr lang="en-US" sz="2400" dirty="0">
                <a:solidFill>
                  <a:srgbClr val="1A171C"/>
                </a:solidFill>
                <a:latin typeface="EUAlbertina-Regu"/>
              </a:rPr>
              <a:t> </a:t>
            </a:r>
            <a:r>
              <a:rPr lang="el-GR" sz="2400" dirty="0">
                <a:solidFill>
                  <a:srgbClr val="1A171C"/>
                </a:solidFill>
                <a:latin typeface="EUAlbertina-Regu"/>
              </a:rPr>
              <a:t>που προβλέπονται στο παράρτημα II τμήμα 3·</a:t>
            </a:r>
            <a:endParaRPr lang="en-US" sz="2400" dirty="0">
              <a:solidFill>
                <a:srgbClr val="1A171C"/>
              </a:solidFill>
              <a:latin typeface="EUAlbertina-Regu"/>
            </a:endParaRPr>
          </a:p>
          <a:p>
            <a:pPr algn="just"/>
            <a:r>
              <a:rPr lang="el-GR" sz="2400" dirty="0">
                <a:solidFill>
                  <a:srgbClr val="1A171C"/>
                </a:solidFill>
                <a:latin typeface="EUAlbertina-Regu"/>
              </a:rPr>
              <a:t/>
            </a:r>
            <a:br>
              <a:rPr lang="el-GR" sz="2400" dirty="0">
                <a:solidFill>
                  <a:srgbClr val="1A171C"/>
                </a:solidFill>
                <a:latin typeface="EUAlbertina-Regu"/>
              </a:rPr>
            </a:br>
            <a:r>
              <a:rPr lang="el-GR" sz="2400" b="1" dirty="0">
                <a:solidFill>
                  <a:srgbClr val="FF0000"/>
                </a:solidFill>
                <a:latin typeface="EUAlbertina-Regu"/>
              </a:rPr>
              <a:t>γ)</a:t>
            </a:r>
            <a:r>
              <a:rPr lang="el-GR" sz="2400" dirty="0">
                <a:solidFill>
                  <a:srgbClr val="1A171C"/>
                </a:solidFill>
                <a:latin typeface="EUAlbertina-Regu"/>
              </a:rPr>
              <a:t> τα απορρίμματα αλουμινίου που </a:t>
            </a:r>
            <a:r>
              <a:rPr lang="el-GR" sz="2400" b="1" i="1" dirty="0">
                <a:solidFill>
                  <a:srgbClr val="1A171C"/>
                </a:solidFill>
                <a:latin typeface="EUAlbertina-Regu"/>
              </a:rPr>
              <a:t>προκύπτουν από την εργασία</a:t>
            </a:r>
            <a:br>
              <a:rPr lang="el-GR" sz="2400" b="1" i="1" dirty="0">
                <a:solidFill>
                  <a:srgbClr val="1A171C"/>
                </a:solidFill>
                <a:latin typeface="EUAlbertina-Regu"/>
              </a:rPr>
            </a:br>
            <a:r>
              <a:rPr lang="el-GR" sz="2400" b="1" i="1" dirty="0">
                <a:solidFill>
                  <a:srgbClr val="1A171C"/>
                </a:solidFill>
                <a:latin typeface="EUAlbertina-Regu"/>
              </a:rPr>
              <a:t>ανάκτησης</a:t>
            </a:r>
            <a:r>
              <a:rPr lang="el-GR" sz="2400" dirty="0">
                <a:solidFill>
                  <a:srgbClr val="1A171C"/>
                </a:solidFill>
                <a:latin typeface="EUAlbertina-Regu"/>
              </a:rPr>
              <a:t> πληρούν τα κριτήρια που προβλέπονται στο παράρτημα II τμήμα 1 ·</a:t>
            </a:r>
            <a:endParaRPr lang="en-US" sz="2400" dirty="0">
              <a:solidFill>
                <a:srgbClr val="1A171C"/>
              </a:solidFill>
              <a:latin typeface="EUAlbertina-Regu"/>
            </a:endParaRPr>
          </a:p>
          <a:p>
            <a:pPr algn="just"/>
            <a:r>
              <a:rPr lang="el-GR" sz="2400" dirty="0">
                <a:solidFill>
                  <a:srgbClr val="1A171C"/>
                </a:solidFill>
                <a:latin typeface="EUAlbertina-Regu"/>
              </a:rPr>
              <a:t/>
            </a:r>
            <a:br>
              <a:rPr lang="el-GR" sz="2400" dirty="0">
                <a:solidFill>
                  <a:srgbClr val="1A171C"/>
                </a:solidFill>
                <a:latin typeface="EUAlbertina-Regu"/>
              </a:rPr>
            </a:br>
            <a:r>
              <a:rPr lang="el-GR" sz="2400" b="1" dirty="0">
                <a:solidFill>
                  <a:srgbClr val="FF0000"/>
                </a:solidFill>
                <a:latin typeface="EUAlbertina-Regu"/>
              </a:rPr>
              <a:t>δ)</a:t>
            </a:r>
            <a:r>
              <a:rPr lang="el-GR" sz="2400" dirty="0">
                <a:solidFill>
                  <a:srgbClr val="1A171C"/>
                </a:solidFill>
                <a:latin typeface="EUAlbertina-Regu"/>
              </a:rPr>
              <a:t> ο παραγωγός έχει εκπληρώσει τις υποχρεώσεις που προβλέπονται στα άρθρα 5 </a:t>
            </a:r>
            <a:r>
              <a:rPr lang="en-US" sz="2400" dirty="0">
                <a:solidFill>
                  <a:srgbClr val="1A171C"/>
                </a:solidFill>
                <a:latin typeface="EUAlbertina-Regu"/>
              </a:rPr>
              <a:t>&amp;</a:t>
            </a:r>
            <a:r>
              <a:rPr lang="el-GR" sz="2400" dirty="0">
                <a:solidFill>
                  <a:srgbClr val="1A171C"/>
                </a:solidFill>
                <a:latin typeface="EUAlbertina-Regu"/>
              </a:rPr>
              <a:t> 6.</a:t>
            </a:r>
            <a:endParaRPr lang="el-GR" dirty="0"/>
          </a:p>
        </p:txBody>
      </p:sp>
    </p:spTree>
    <p:extLst>
      <p:ext uri="{BB962C8B-B14F-4D97-AF65-F5344CB8AC3E}">
        <p14:creationId xmlns:p14="http://schemas.microsoft.com/office/powerpoint/2010/main" val="805912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295156"/>
            <a:ext cx="11199198" cy="492122"/>
          </a:xfrm>
          <a:solidFill>
            <a:srgbClr val="66FFCC"/>
          </a:solid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hlinkClick r:id="rId3"/>
              </a:rPr>
              <a:t>Κριτήρια για το υαλόθραυσμα</a:t>
            </a:r>
            <a:endParaRPr lang="el-GR" altLang="el-GR" sz="2800" b="1" dirty="0">
              <a:solidFill>
                <a:srgbClr val="FF0000"/>
              </a:solidFill>
              <a:effectLst>
                <a:outerShdw blurRad="38100" dist="38100" dir="2700000" algn="tl">
                  <a:srgbClr val="000000">
                    <a:alpha val="43137"/>
                  </a:srgbClr>
                </a:outerShdw>
              </a:effectLst>
            </a:endParaRPr>
          </a:p>
        </p:txBody>
      </p:sp>
      <p:sp>
        <p:nvSpPr>
          <p:cNvPr id="2" name="Ορθογώνιο 1">
            <a:extLst>
              <a:ext uri="{FF2B5EF4-FFF2-40B4-BE49-F238E27FC236}">
                <a16:creationId xmlns:a16="http://schemas.microsoft.com/office/drawing/2014/main" id="{AA953B00-179D-45F1-89C6-773C8BC2BA76}"/>
              </a:ext>
            </a:extLst>
          </p:cNvPr>
          <p:cNvSpPr/>
          <p:nvPr/>
        </p:nvSpPr>
        <p:spPr>
          <a:xfrm>
            <a:off x="470719" y="783437"/>
            <a:ext cx="11372235" cy="5078313"/>
          </a:xfrm>
          <a:prstGeom prst="rect">
            <a:avLst/>
          </a:prstGeom>
        </p:spPr>
        <p:txBody>
          <a:bodyPr wrap="square">
            <a:spAutoFit/>
          </a:bodyPr>
          <a:lstStyle/>
          <a:p>
            <a:pPr algn="just"/>
            <a:r>
              <a:rPr lang="el-GR" sz="2000" dirty="0">
                <a:solidFill>
                  <a:srgbClr val="1A171C"/>
                </a:solidFill>
                <a:latin typeface="EUAlbertina-Regu"/>
              </a:rPr>
              <a:t>Το υαλόθραυσμα παύει να αποτελεί απόβλητο όταν, κατά τη μετα­βίβαση από τον παραγωγό σε άλλο κάτοχο, πληρούνται όλες οι</a:t>
            </a:r>
            <a:r>
              <a:rPr lang="en-US" sz="2000" dirty="0">
                <a:solidFill>
                  <a:srgbClr val="1A171C"/>
                </a:solidFill>
                <a:latin typeface="EUAlbertina-Regu"/>
              </a:rPr>
              <a:t> </a:t>
            </a:r>
            <a:r>
              <a:rPr lang="el-GR" sz="2000" dirty="0">
                <a:solidFill>
                  <a:srgbClr val="1A171C"/>
                </a:solidFill>
                <a:latin typeface="EUAlbertina-Regu"/>
              </a:rPr>
              <a:t>ακόλουθες προϋποθέσεις:</a:t>
            </a:r>
            <a:r>
              <a:rPr lang="en-US" sz="2000" dirty="0">
                <a:solidFill>
                  <a:srgbClr val="1A171C"/>
                </a:solidFill>
                <a:latin typeface="EUAlbertina-Regu"/>
              </a:rPr>
              <a:t> </a:t>
            </a:r>
            <a:endParaRPr lang="el-GR" sz="2000" dirty="0" smtClean="0">
              <a:solidFill>
                <a:srgbClr val="1A171C"/>
              </a:solidFill>
              <a:latin typeface="EUAlbertina-Regu"/>
            </a:endParaRPr>
          </a:p>
          <a:p>
            <a:pPr algn="just"/>
            <a:r>
              <a:rPr lang="el-GR" sz="2400" dirty="0">
                <a:solidFill>
                  <a:srgbClr val="1A171C"/>
                </a:solidFill>
                <a:latin typeface="EUAlbertina-Regu"/>
              </a:rPr>
              <a:t/>
            </a:r>
            <a:br>
              <a:rPr lang="el-GR" sz="2400" dirty="0">
                <a:solidFill>
                  <a:srgbClr val="1A171C"/>
                </a:solidFill>
                <a:latin typeface="EUAlbertina-Regu"/>
              </a:rPr>
            </a:br>
            <a:r>
              <a:rPr lang="el-GR" sz="2000" b="1" dirty="0">
                <a:solidFill>
                  <a:srgbClr val="FF0000"/>
                </a:solidFill>
                <a:latin typeface="EUAlbertina-Regu"/>
              </a:rPr>
              <a:t>1)</a:t>
            </a:r>
            <a:r>
              <a:rPr lang="el-GR" sz="2000" dirty="0">
                <a:solidFill>
                  <a:srgbClr val="1A171C"/>
                </a:solidFill>
                <a:latin typeface="EUAlbertina-Regu"/>
              </a:rPr>
              <a:t> το υαλόθραυσμα που </a:t>
            </a:r>
            <a:r>
              <a:rPr lang="el-GR" sz="2000" b="1" i="1" dirty="0">
                <a:solidFill>
                  <a:srgbClr val="1A171C"/>
                </a:solidFill>
                <a:latin typeface="EUAlbertina-Regu"/>
              </a:rPr>
              <a:t>προκύπτει από την εργασία ανάκτησης</a:t>
            </a:r>
            <a:r>
              <a:rPr lang="en-US" sz="2000" dirty="0">
                <a:solidFill>
                  <a:srgbClr val="1A171C"/>
                </a:solidFill>
                <a:latin typeface="EUAlbertina-Regu"/>
              </a:rPr>
              <a:t> </a:t>
            </a:r>
            <a:r>
              <a:rPr lang="el-GR" sz="2000" dirty="0">
                <a:solidFill>
                  <a:srgbClr val="1A171C"/>
                </a:solidFill>
                <a:latin typeface="EUAlbertina-Regu"/>
              </a:rPr>
              <a:t>πληροί τα κριτήρια που προβλέπονται στο παράρτημα I τμήμα</a:t>
            </a:r>
            <a:r>
              <a:rPr lang="en-US" sz="2000" dirty="0">
                <a:solidFill>
                  <a:srgbClr val="1A171C"/>
                </a:solidFill>
                <a:latin typeface="EUAlbertina-Regu"/>
              </a:rPr>
              <a:t> </a:t>
            </a:r>
            <a:r>
              <a:rPr lang="el-GR" sz="2000" dirty="0">
                <a:solidFill>
                  <a:srgbClr val="1A171C"/>
                </a:solidFill>
                <a:latin typeface="EUAlbertina-Regu"/>
              </a:rPr>
              <a:t>1 ·</a:t>
            </a:r>
            <a:endParaRPr lang="en-US" sz="2000" dirty="0">
              <a:solidFill>
                <a:srgbClr val="1A171C"/>
              </a:solidFill>
              <a:latin typeface="EUAlbertina-Regu"/>
            </a:endParaRPr>
          </a:p>
          <a:p>
            <a:pPr algn="just"/>
            <a:r>
              <a:rPr lang="el-GR" sz="2000" dirty="0">
                <a:solidFill>
                  <a:srgbClr val="1A171C"/>
                </a:solidFill>
                <a:latin typeface="EUAlbertina-Regu"/>
              </a:rPr>
              <a:t/>
            </a:r>
            <a:br>
              <a:rPr lang="el-GR" sz="2000" dirty="0">
                <a:solidFill>
                  <a:srgbClr val="1A171C"/>
                </a:solidFill>
                <a:latin typeface="EUAlbertina-Regu"/>
              </a:rPr>
            </a:br>
            <a:r>
              <a:rPr lang="el-GR" sz="2000" b="1" dirty="0">
                <a:solidFill>
                  <a:srgbClr val="FF0000"/>
                </a:solidFill>
                <a:latin typeface="EUAlbertina-Regu"/>
              </a:rPr>
              <a:t>2)</a:t>
            </a:r>
            <a:r>
              <a:rPr lang="el-GR" sz="2000" dirty="0">
                <a:solidFill>
                  <a:srgbClr val="1A171C"/>
                </a:solidFill>
                <a:latin typeface="EUAlbertina-Regu"/>
              </a:rPr>
              <a:t> τα απόβλητα που χρησιμοποιούνται ως </a:t>
            </a:r>
            <a:r>
              <a:rPr lang="el-GR" sz="2000" b="1" i="1" dirty="0">
                <a:solidFill>
                  <a:srgbClr val="1A171C"/>
                </a:solidFill>
                <a:latin typeface="EUAlbertina-Regu"/>
              </a:rPr>
              <a:t>εισροές στην εργασία</a:t>
            </a:r>
            <a:r>
              <a:rPr lang="en-US" sz="2000" b="1" i="1" dirty="0">
                <a:solidFill>
                  <a:srgbClr val="1A171C"/>
                </a:solidFill>
                <a:latin typeface="EUAlbertina-Regu"/>
              </a:rPr>
              <a:t> </a:t>
            </a:r>
            <a:r>
              <a:rPr lang="el-GR" sz="2000" b="1" i="1" dirty="0">
                <a:solidFill>
                  <a:srgbClr val="1A171C"/>
                </a:solidFill>
                <a:latin typeface="EUAlbertina-Regu"/>
              </a:rPr>
              <a:t>ανάκτησης</a:t>
            </a:r>
            <a:r>
              <a:rPr lang="el-GR" sz="2000" dirty="0">
                <a:solidFill>
                  <a:srgbClr val="1A171C"/>
                </a:solidFill>
                <a:latin typeface="EUAlbertina-Regu"/>
              </a:rPr>
              <a:t> πληρούν τα κριτήρια που προβλέπονται στο παράρτημα I τμήμα 2·</a:t>
            </a:r>
            <a:endParaRPr lang="en-US" sz="2000" dirty="0">
              <a:solidFill>
                <a:srgbClr val="1A171C"/>
              </a:solidFill>
              <a:latin typeface="EUAlbertina-Regu"/>
            </a:endParaRPr>
          </a:p>
          <a:p>
            <a:pPr algn="just"/>
            <a:r>
              <a:rPr lang="el-GR" sz="2000" dirty="0">
                <a:solidFill>
                  <a:srgbClr val="1A171C"/>
                </a:solidFill>
                <a:latin typeface="EUAlbertina-Regu"/>
              </a:rPr>
              <a:t/>
            </a:r>
            <a:br>
              <a:rPr lang="el-GR" sz="2000" dirty="0">
                <a:solidFill>
                  <a:srgbClr val="1A171C"/>
                </a:solidFill>
                <a:latin typeface="EUAlbertina-Regu"/>
              </a:rPr>
            </a:br>
            <a:r>
              <a:rPr lang="el-GR" sz="2000" b="1" dirty="0">
                <a:solidFill>
                  <a:srgbClr val="FF0000"/>
                </a:solidFill>
                <a:latin typeface="EUAlbertina-Regu"/>
              </a:rPr>
              <a:t>3)</a:t>
            </a:r>
            <a:r>
              <a:rPr lang="el-GR" sz="2000" dirty="0">
                <a:solidFill>
                  <a:srgbClr val="1A171C"/>
                </a:solidFill>
                <a:latin typeface="EUAlbertina-Regu"/>
              </a:rPr>
              <a:t> τα απόβλητα που χρησιμοποιούνται ως </a:t>
            </a:r>
            <a:r>
              <a:rPr lang="el-GR" sz="2000" b="1" i="1" dirty="0">
                <a:solidFill>
                  <a:srgbClr val="1A171C"/>
                </a:solidFill>
                <a:latin typeface="EUAlbertina-Regu"/>
              </a:rPr>
              <a:t>εισροές στην εργασία</a:t>
            </a:r>
            <a:r>
              <a:rPr lang="en-US" sz="2000" b="1" i="1" dirty="0">
                <a:solidFill>
                  <a:srgbClr val="1A171C"/>
                </a:solidFill>
                <a:latin typeface="EUAlbertina-Regu"/>
              </a:rPr>
              <a:t> </a:t>
            </a:r>
            <a:r>
              <a:rPr lang="el-GR" sz="2000" b="1" i="1" dirty="0">
                <a:solidFill>
                  <a:srgbClr val="1A171C"/>
                </a:solidFill>
                <a:latin typeface="EUAlbertina-Regu"/>
              </a:rPr>
              <a:t>ανάκτησης έχουν υποστεί επεξεργασία</a:t>
            </a:r>
            <a:r>
              <a:rPr lang="el-GR" sz="2000" dirty="0">
                <a:solidFill>
                  <a:srgbClr val="1A171C"/>
                </a:solidFill>
                <a:latin typeface="EUAlbertina-Regu"/>
              </a:rPr>
              <a:t> σύμφωνα με τα κριτήρια</a:t>
            </a:r>
            <a:r>
              <a:rPr lang="en-US" sz="2000" dirty="0">
                <a:solidFill>
                  <a:srgbClr val="1A171C"/>
                </a:solidFill>
                <a:latin typeface="EUAlbertina-Regu"/>
              </a:rPr>
              <a:t> </a:t>
            </a:r>
            <a:r>
              <a:rPr lang="el-GR" sz="2000" dirty="0">
                <a:solidFill>
                  <a:srgbClr val="1A171C"/>
                </a:solidFill>
                <a:latin typeface="EUAlbertina-Regu"/>
              </a:rPr>
              <a:t>που προβλέπονται στο παράρτημα I τμήμα 3·</a:t>
            </a:r>
            <a:endParaRPr lang="en-US" sz="2000" dirty="0">
              <a:solidFill>
                <a:srgbClr val="1A171C"/>
              </a:solidFill>
              <a:latin typeface="EUAlbertina-Regu"/>
            </a:endParaRPr>
          </a:p>
          <a:p>
            <a:pPr algn="just"/>
            <a:endParaRPr lang="el-GR" sz="2000" dirty="0">
              <a:solidFill>
                <a:srgbClr val="1A171C"/>
              </a:solidFill>
              <a:latin typeface="EUAlbertina-Regu"/>
            </a:endParaRPr>
          </a:p>
          <a:p>
            <a:r>
              <a:rPr lang="el-GR" sz="2000" b="1" dirty="0">
                <a:solidFill>
                  <a:srgbClr val="FF0000"/>
                </a:solidFill>
                <a:latin typeface="EUAlbertina-Regu"/>
              </a:rPr>
              <a:t>4) </a:t>
            </a:r>
            <a:r>
              <a:rPr lang="el-GR" sz="2000" dirty="0">
                <a:solidFill>
                  <a:srgbClr val="1A171C"/>
                </a:solidFill>
                <a:latin typeface="EUAlbertina-Regu"/>
              </a:rPr>
              <a:t>ο παραγωγός έχει εκπληρώσει τις υποχρεώσεις που προβλέπο­νται στα άρθρα 4 και 5·</a:t>
            </a:r>
            <a:endParaRPr lang="en-US" sz="2000" dirty="0">
              <a:solidFill>
                <a:srgbClr val="1A171C"/>
              </a:solidFill>
              <a:latin typeface="EUAlbertina-Regu"/>
            </a:endParaRPr>
          </a:p>
          <a:p>
            <a:endParaRPr lang="el-GR" sz="2000" dirty="0">
              <a:solidFill>
                <a:srgbClr val="1A171C"/>
              </a:solidFill>
              <a:latin typeface="EUAlbertina-Regu"/>
            </a:endParaRPr>
          </a:p>
          <a:p>
            <a:pPr algn="just"/>
            <a:r>
              <a:rPr lang="el-GR" sz="2000" b="1" dirty="0">
                <a:solidFill>
                  <a:srgbClr val="FF0000"/>
                </a:solidFill>
                <a:latin typeface="EUAlbertina-Regu"/>
              </a:rPr>
              <a:t>5) </a:t>
            </a:r>
            <a:r>
              <a:rPr lang="el-GR" sz="2000" dirty="0">
                <a:solidFill>
                  <a:srgbClr val="1A171C"/>
                </a:solidFill>
                <a:latin typeface="EUAlbertina-Regu"/>
              </a:rPr>
              <a:t>το υαλόθραυσμα προορίζεται για την παραγωγή υαλωδών υλών</a:t>
            </a:r>
            <a:r>
              <a:rPr lang="en-US" sz="2000" dirty="0">
                <a:solidFill>
                  <a:srgbClr val="1A171C"/>
                </a:solidFill>
                <a:latin typeface="EUAlbertina-Regu"/>
              </a:rPr>
              <a:t> </a:t>
            </a:r>
            <a:r>
              <a:rPr lang="el-GR" sz="2000" dirty="0">
                <a:solidFill>
                  <a:srgbClr val="1A171C"/>
                </a:solidFill>
                <a:latin typeface="EUAlbertina-Regu"/>
              </a:rPr>
              <a:t>ή γυάλινων</a:t>
            </a:r>
            <a:r>
              <a:rPr lang="en-US" sz="2000" dirty="0">
                <a:solidFill>
                  <a:srgbClr val="1A171C"/>
                </a:solidFill>
                <a:latin typeface="EUAlbertina-Regu"/>
              </a:rPr>
              <a:t> </a:t>
            </a:r>
            <a:r>
              <a:rPr lang="el-GR" sz="2000" dirty="0">
                <a:solidFill>
                  <a:srgbClr val="1A171C"/>
                </a:solidFill>
                <a:latin typeface="EUAlbertina-Regu"/>
              </a:rPr>
              <a:t>αντικειμένων με διεργασία </a:t>
            </a:r>
            <a:r>
              <a:rPr lang="el-GR" sz="2000" dirty="0" smtClean="0">
                <a:solidFill>
                  <a:srgbClr val="1A171C"/>
                </a:solidFill>
                <a:latin typeface="EUAlbertina-Regu"/>
              </a:rPr>
              <a:t>ανάτηξης</a:t>
            </a:r>
            <a:endParaRPr lang="el-GR" sz="2000" dirty="0"/>
          </a:p>
        </p:txBody>
      </p:sp>
    </p:spTree>
    <p:extLst>
      <p:ext uri="{BB962C8B-B14F-4D97-AF65-F5344CB8AC3E}">
        <p14:creationId xmlns:p14="http://schemas.microsoft.com/office/powerpoint/2010/main" val="2847719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20" y="388941"/>
            <a:ext cx="11268996" cy="492122"/>
          </a:xfrm>
          <a:solidFill>
            <a:srgbClr val="66FFCC"/>
          </a:solidFill>
        </p:spPr>
        <p:txBody>
          <a:bodyPr/>
          <a:lstStyle/>
          <a:p>
            <a:pPr marL="342900" indent="-342900" algn="ctr">
              <a:lnSpc>
                <a:spcPct val="115000"/>
              </a:lnSpc>
              <a:spcBef>
                <a:spcPts val="1000"/>
              </a:spcBef>
            </a:pPr>
            <a:r>
              <a:rPr lang="el-GR" altLang="el-GR" sz="2800" b="1" dirty="0">
                <a:solidFill>
                  <a:srgbClr val="FF0000"/>
                </a:solidFill>
                <a:effectLst>
                  <a:outerShdw blurRad="38100" dist="38100" dir="2700000" algn="tl">
                    <a:srgbClr val="000000">
                      <a:alpha val="43137"/>
                    </a:srgbClr>
                  </a:outerShdw>
                </a:effectLst>
                <a:hlinkClick r:id="rId3"/>
              </a:rPr>
              <a:t>Κριτήρια για τα απορρίμματα χαλκού</a:t>
            </a:r>
            <a:endParaRPr lang="el-GR" altLang="el-GR" sz="2800" b="1" dirty="0">
              <a:solidFill>
                <a:srgbClr val="FF0000"/>
              </a:solidFill>
              <a:effectLst>
                <a:outerShdw blurRad="38100" dist="38100" dir="2700000" algn="tl">
                  <a:srgbClr val="000000">
                    <a:alpha val="43137"/>
                  </a:srgbClr>
                </a:outerShdw>
              </a:effectLst>
            </a:endParaRPr>
          </a:p>
        </p:txBody>
      </p:sp>
      <p:sp>
        <p:nvSpPr>
          <p:cNvPr id="2" name="Ορθογώνιο 1">
            <a:extLst>
              <a:ext uri="{FF2B5EF4-FFF2-40B4-BE49-F238E27FC236}">
                <a16:creationId xmlns:a16="http://schemas.microsoft.com/office/drawing/2014/main" id="{B20F8D12-C668-4B44-959A-806D27772F1C}"/>
              </a:ext>
            </a:extLst>
          </p:cNvPr>
          <p:cNvSpPr/>
          <p:nvPr/>
        </p:nvSpPr>
        <p:spPr>
          <a:xfrm>
            <a:off x="511023" y="871538"/>
            <a:ext cx="11268996" cy="5201424"/>
          </a:xfrm>
          <a:prstGeom prst="rect">
            <a:avLst/>
          </a:prstGeom>
        </p:spPr>
        <p:txBody>
          <a:bodyPr wrap="square">
            <a:spAutoFit/>
          </a:bodyPr>
          <a:lstStyle/>
          <a:p>
            <a:pPr marL="0" lvl="1" algn="just"/>
            <a:r>
              <a:rPr lang="el-GR" sz="2200" dirty="0">
                <a:solidFill>
                  <a:srgbClr val="1A171C"/>
                </a:solidFill>
                <a:latin typeface="EUAlbertina-Regu"/>
              </a:rPr>
              <a:t>Τα απορρίμματα χαλκού παύουν να αποτελούν απόβλητα όταν,</a:t>
            </a:r>
            <a:r>
              <a:rPr lang="en-US" sz="2200" dirty="0">
                <a:solidFill>
                  <a:srgbClr val="1A171C"/>
                </a:solidFill>
                <a:latin typeface="EUAlbertina-Regu"/>
              </a:rPr>
              <a:t> </a:t>
            </a:r>
            <a:r>
              <a:rPr lang="el-GR" sz="2200" dirty="0">
                <a:solidFill>
                  <a:srgbClr val="1A171C"/>
                </a:solidFill>
                <a:latin typeface="EUAlbertina-Regu"/>
              </a:rPr>
              <a:t>κατά τη μεταβίβαση από τον παραγωγό σε άλλο κάτοχο, πληρού­νται όλες οι ακόλουθες προϋποθέσεις:</a:t>
            </a:r>
            <a:endParaRPr lang="en-US" sz="2200" dirty="0">
              <a:solidFill>
                <a:srgbClr val="1A171C"/>
              </a:solidFill>
              <a:latin typeface="EUAlbertina-Regu"/>
            </a:endParaRPr>
          </a:p>
          <a:p>
            <a:pPr marL="0" lvl="1" algn="just"/>
            <a:r>
              <a:rPr lang="el-GR" sz="2200" dirty="0">
                <a:solidFill>
                  <a:srgbClr val="1A171C"/>
                </a:solidFill>
                <a:latin typeface="EUAlbertina-Regu"/>
              </a:rPr>
              <a:t/>
            </a:r>
            <a:br>
              <a:rPr lang="el-GR" sz="2200" dirty="0">
                <a:solidFill>
                  <a:srgbClr val="1A171C"/>
                </a:solidFill>
                <a:latin typeface="EUAlbertina-Regu"/>
              </a:rPr>
            </a:br>
            <a:r>
              <a:rPr lang="el-GR" sz="2200" b="1" dirty="0">
                <a:solidFill>
                  <a:srgbClr val="FF0000"/>
                </a:solidFill>
                <a:latin typeface="EUAlbertina-Regu"/>
              </a:rPr>
              <a:t>1)</a:t>
            </a:r>
            <a:r>
              <a:rPr lang="el-GR" sz="2200" dirty="0">
                <a:solidFill>
                  <a:srgbClr val="1A171C"/>
                </a:solidFill>
                <a:latin typeface="EUAlbertina-Regu"/>
              </a:rPr>
              <a:t> τα απορρίμματα χαλκού που προκύπτουν από τις </a:t>
            </a:r>
            <a:r>
              <a:rPr lang="el-GR" sz="2200" b="1" i="1" dirty="0">
                <a:solidFill>
                  <a:srgbClr val="1A171C"/>
                </a:solidFill>
                <a:latin typeface="EUAlbertina-Regu"/>
              </a:rPr>
              <a:t>εργασίες ανά­κτησης </a:t>
            </a:r>
            <a:r>
              <a:rPr lang="el-GR" sz="2200" dirty="0">
                <a:solidFill>
                  <a:srgbClr val="1A171C"/>
                </a:solidFill>
                <a:latin typeface="EUAlbertina-Regu"/>
              </a:rPr>
              <a:t>πληρούν τα κριτήρια που προβλέπονται στο παράρτημα</a:t>
            </a:r>
            <a:r>
              <a:rPr lang="en-US" sz="2200" dirty="0">
                <a:solidFill>
                  <a:srgbClr val="1A171C"/>
                </a:solidFill>
                <a:latin typeface="EUAlbertina-Regu"/>
              </a:rPr>
              <a:t> </a:t>
            </a:r>
            <a:r>
              <a:rPr lang="el-GR" sz="2200" dirty="0">
                <a:solidFill>
                  <a:srgbClr val="1A171C"/>
                </a:solidFill>
                <a:latin typeface="EUAlbertina-Regu"/>
              </a:rPr>
              <a:t>I τμήμα 1 ·</a:t>
            </a:r>
            <a:endParaRPr lang="en-US" sz="2200" dirty="0">
              <a:solidFill>
                <a:srgbClr val="1A171C"/>
              </a:solidFill>
              <a:latin typeface="EUAlbertina-Regu"/>
            </a:endParaRPr>
          </a:p>
          <a:p>
            <a:pPr marL="0" lvl="1" algn="just"/>
            <a:r>
              <a:rPr lang="el-GR" sz="2200" dirty="0">
                <a:solidFill>
                  <a:srgbClr val="1A171C"/>
                </a:solidFill>
                <a:latin typeface="EUAlbertina-Regu"/>
              </a:rPr>
              <a:t/>
            </a:r>
            <a:br>
              <a:rPr lang="el-GR" sz="2200" dirty="0">
                <a:solidFill>
                  <a:srgbClr val="1A171C"/>
                </a:solidFill>
                <a:latin typeface="EUAlbertina-Regu"/>
              </a:rPr>
            </a:br>
            <a:r>
              <a:rPr lang="el-GR" sz="2200" b="1" dirty="0">
                <a:solidFill>
                  <a:srgbClr val="FF0000"/>
                </a:solidFill>
                <a:latin typeface="EUAlbertina-Regu"/>
              </a:rPr>
              <a:t>2)</a:t>
            </a:r>
            <a:r>
              <a:rPr lang="el-GR" sz="2200" dirty="0">
                <a:solidFill>
                  <a:srgbClr val="1A171C"/>
                </a:solidFill>
                <a:latin typeface="EUAlbertina-Regu"/>
              </a:rPr>
              <a:t> τα απόβλητα που χρησιμοποιούνται ως </a:t>
            </a:r>
            <a:r>
              <a:rPr lang="el-GR" sz="2200" b="1" i="1" dirty="0">
                <a:solidFill>
                  <a:srgbClr val="1A171C"/>
                </a:solidFill>
                <a:latin typeface="EUAlbertina-Regu"/>
              </a:rPr>
              <a:t>εισροές στην εργασία</a:t>
            </a:r>
            <a:r>
              <a:rPr lang="en-US" sz="2200" b="1" i="1" dirty="0">
                <a:solidFill>
                  <a:srgbClr val="1A171C"/>
                </a:solidFill>
                <a:latin typeface="EUAlbertina-Regu"/>
              </a:rPr>
              <a:t> </a:t>
            </a:r>
            <a:r>
              <a:rPr lang="el-GR" sz="2200" b="1" i="1" dirty="0">
                <a:solidFill>
                  <a:srgbClr val="1A171C"/>
                </a:solidFill>
                <a:latin typeface="EUAlbertina-Regu"/>
              </a:rPr>
              <a:t>ανάκτησης </a:t>
            </a:r>
            <a:r>
              <a:rPr lang="el-GR" sz="2200" dirty="0">
                <a:solidFill>
                  <a:srgbClr val="1A171C"/>
                </a:solidFill>
                <a:latin typeface="EUAlbertina-Regu"/>
              </a:rPr>
              <a:t>πληρούν τα κριτήρια που προβλέπονται στο παράρ­τημα I τμήμα 2·</a:t>
            </a:r>
            <a:endParaRPr lang="en-US" sz="2200" dirty="0">
              <a:solidFill>
                <a:srgbClr val="1A171C"/>
              </a:solidFill>
              <a:latin typeface="EUAlbertina-Regu"/>
            </a:endParaRPr>
          </a:p>
          <a:p>
            <a:pPr marL="0" lvl="1" algn="just"/>
            <a:r>
              <a:rPr lang="el-GR" sz="2200" dirty="0">
                <a:solidFill>
                  <a:srgbClr val="1A171C"/>
                </a:solidFill>
                <a:latin typeface="EUAlbertina-Regu"/>
              </a:rPr>
              <a:t/>
            </a:r>
            <a:br>
              <a:rPr lang="el-GR" sz="2200" dirty="0">
                <a:solidFill>
                  <a:srgbClr val="1A171C"/>
                </a:solidFill>
                <a:latin typeface="EUAlbertina-Regu"/>
              </a:rPr>
            </a:br>
            <a:r>
              <a:rPr lang="el-GR" sz="2200" b="1" dirty="0">
                <a:solidFill>
                  <a:srgbClr val="FF0000"/>
                </a:solidFill>
                <a:latin typeface="EUAlbertina-Regu"/>
              </a:rPr>
              <a:t>3)</a:t>
            </a:r>
            <a:r>
              <a:rPr lang="el-GR" sz="2200" dirty="0">
                <a:solidFill>
                  <a:srgbClr val="1A171C"/>
                </a:solidFill>
                <a:latin typeface="EUAlbertina-Regu"/>
              </a:rPr>
              <a:t> τα απόβλητα που χρησιμοποιούνται ως </a:t>
            </a:r>
            <a:r>
              <a:rPr lang="el-GR" sz="2200" b="1" i="1" dirty="0">
                <a:solidFill>
                  <a:srgbClr val="1A171C"/>
                </a:solidFill>
                <a:latin typeface="EUAlbertina-Regu"/>
              </a:rPr>
              <a:t>εισροές στην εργασία</a:t>
            </a:r>
            <a:r>
              <a:rPr lang="en-US" sz="2200" b="1" i="1" dirty="0">
                <a:solidFill>
                  <a:srgbClr val="1A171C"/>
                </a:solidFill>
                <a:latin typeface="EUAlbertina-Regu"/>
              </a:rPr>
              <a:t> </a:t>
            </a:r>
            <a:r>
              <a:rPr lang="el-GR" sz="2200" b="1" i="1" dirty="0">
                <a:solidFill>
                  <a:srgbClr val="1A171C"/>
                </a:solidFill>
                <a:latin typeface="EUAlbertina-Regu"/>
              </a:rPr>
              <a:t>ανάκτησης έχουν υποστεί επεξεργασία</a:t>
            </a:r>
            <a:r>
              <a:rPr lang="el-GR" sz="2200" dirty="0">
                <a:solidFill>
                  <a:srgbClr val="1A171C"/>
                </a:solidFill>
                <a:latin typeface="EUAlbertina-Regu"/>
              </a:rPr>
              <a:t> σύμφωνα με τα κριτήρια</a:t>
            </a:r>
            <a:r>
              <a:rPr lang="en-US" sz="2200" dirty="0">
                <a:solidFill>
                  <a:srgbClr val="1A171C"/>
                </a:solidFill>
                <a:latin typeface="EUAlbertina-Regu"/>
              </a:rPr>
              <a:t> </a:t>
            </a:r>
            <a:r>
              <a:rPr lang="el-GR" sz="2200" dirty="0">
                <a:solidFill>
                  <a:srgbClr val="1A171C"/>
                </a:solidFill>
                <a:latin typeface="EUAlbertina-Regu"/>
              </a:rPr>
              <a:t>που προβλέπονται στο παράρτημα I τμήμα 3·</a:t>
            </a:r>
            <a:endParaRPr lang="en-US" sz="2200" dirty="0">
              <a:solidFill>
                <a:srgbClr val="1A171C"/>
              </a:solidFill>
              <a:latin typeface="EUAlbertina-Regu"/>
            </a:endParaRPr>
          </a:p>
          <a:p>
            <a:pPr marL="0" lvl="1"/>
            <a:r>
              <a:rPr lang="el-GR" sz="2200" dirty="0">
                <a:solidFill>
                  <a:srgbClr val="1A171C"/>
                </a:solidFill>
                <a:latin typeface="EUAlbertina-Regu"/>
              </a:rPr>
              <a:t/>
            </a:r>
            <a:br>
              <a:rPr lang="el-GR" sz="2200" dirty="0">
                <a:solidFill>
                  <a:srgbClr val="1A171C"/>
                </a:solidFill>
                <a:latin typeface="EUAlbertina-Regu"/>
              </a:rPr>
            </a:br>
            <a:r>
              <a:rPr lang="el-GR" sz="2200" b="1" dirty="0">
                <a:solidFill>
                  <a:srgbClr val="FF0000"/>
                </a:solidFill>
                <a:latin typeface="EUAlbertina-Regu"/>
              </a:rPr>
              <a:t>4)</a:t>
            </a:r>
            <a:r>
              <a:rPr lang="el-GR" sz="2200" dirty="0">
                <a:solidFill>
                  <a:srgbClr val="1A171C"/>
                </a:solidFill>
                <a:latin typeface="EUAlbertina-Regu"/>
              </a:rPr>
              <a:t> ο παραγωγός έχει εκπληρώσει τις υποχρεώσεις που προβλέπο­νται στα άρθρα 4 και 5·</a:t>
            </a:r>
            <a:r>
              <a:rPr lang="el-GR" sz="2400" dirty="0">
                <a:solidFill>
                  <a:srgbClr val="1A171C"/>
                </a:solidFill>
                <a:latin typeface="EUAlbertina-Regu"/>
              </a:rPr>
              <a:t/>
            </a:r>
            <a:br>
              <a:rPr lang="el-GR" sz="2400" dirty="0">
                <a:solidFill>
                  <a:srgbClr val="1A171C"/>
                </a:solidFill>
                <a:latin typeface="EUAlbertina-Regu"/>
              </a:rPr>
            </a:br>
            <a:endParaRPr lang="el-GR" sz="2400" dirty="0"/>
          </a:p>
        </p:txBody>
      </p:sp>
    </p:spTree>
    <p:extLst>
      <p:ext uri="{BB962C8B-B14F-4D97-AF65-F5344CB8AC3E}">
        <p14:creationId xmlns:p14="http://schemas.microsoft.com/office/powerpoint/2010/main" val="75816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a:t>
            </a:r>
            <a:r>
              <a:rPr kumimoji="0" lang="el-GR" altLang="el-GR" sz="1600" b="0"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Times New Roman" panose="02020603050405020304" pitchFamily="18" charset="0"/>
              </a:rPr>
              <a:t>ς </a:t>
            </a: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2 Δεκεμβρίου του 2015</a:t>
            </a:r>
            <a:endParaRPr kumimoji="0" lang="el-GR" altLang="el-GR" sz="1800" b="0"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304800" y="258764"/>
            <a:ext cx="11462927" cy="427036"/>
          </a:xfrm>
          <a:solidFill>
            <a:srgbClr val="66FFCC"/>
          </a:solidFill>
        </p:spPr>
        <p:txBody>
          <a:bodyPr/>
          <a:lstStyle/>
          <a:p>
            <a:pPr marL="342900" indent="-342900" algn="ctr">
              <a:lnSpc>
                <a:spcPct val="115000"/>
              </a:lnSpc>
              <a:spcBef>
                <a:spcPts val="1000"/>
              </a:spcBef>
            </a:pPr>
            <a:r>
              <a:rPr lang="el-GR" altLang="el-GR" sz="2000" b="1" dirty="0" smtClean="0">
                <a:solidFill>
                  <a:srgbClr val="FF0000"/>
                </a:solidFill>
                <a:effectLst>
                  <a:outerShdw blurRad="38100" dist="38100" dir="2700000" algn="tl">
                    <a:srgbClr val="000000">
                      <a:alpha val="43137"/>
                    </a:srgbClr>
                  </a:outerShdw>
                </a:effectLst>
              </a:rPr>
              <a:t>Συστάσεις για τον καθορισμό και την ιεράρχηση προτεραιοτήτων στα νέα ευρωπαϊκά κριτήρια EoW</a:t>
            </a:r>
            <a:endParaRPr lang="el-GR" altLang="el-GR" sz="2000" b="1" dirty="0">
              <a:solidFill>
                <a:srgbClr val="FF0000"/>
              </a:solidFill>
              <a:effectLst>
                <a:outerShdw blurRad="38100" dist="38100" dir="2700000" algn="tl">
                  <a:srgbClr val="000000">
                    <a:alpha val="43137"/>
                  </a:srgbClr>
                </a:outerShdw>
              </a:effectLst>
            </a:endParaRPr>
          </a:p>
        </p:txBody>
      </p:sp>
      <p:sp>
        <p:nvSpPr>
          <p:cNvPr id="3" name="Ορθογώνιο 2"/>
          <p:cNvSpPr/>
          <p:nvPr/>
        </p:nvSpPr>
        <p:spPr>
          <a:xfrm>
            <a:off x="347662" y="685800"/>
            <a:ext cx="11377202" cy="5478423"/>
          </a:xfrm>
          <a:prstGeom prst="rect">
            <a:avLst/>
          </a:prstGeom>
        </p:spPr>
        <p:txBody>
          <a:bodyPr wrap="square">
            <a:spAutoFit/>
          </a:bodyPr>
          <a:lstStyle/>
          <a:p>
            <a:pPr marL="342900" indent="-342900" algn="just">
              <a:buAutoNum type="arabicPeriod"/>
            </a:pPr>
            <a:r>
              <a:rPr lang="el-GR" sz="1400" dirty="0" smtClean="0">
                <a:solidFill>
                  <a:schemeClr val="accent6">
                    <a:lumMod val="10000"/>
                  </a:schemeClr>
                </a:solidFill>
              </a:rPr>
              <a:t>Τα </a:t>
            </a:r>
            <a:r>
              <a:rPr lang="en-US" sz="1400" dirty="0" smtClean="0">
                <a:solidFill>
                  <a:schemeClr val="accent6">
                    <a:lumMod val="10000"/>
                  </a:schemeClr>
                </a:solidFill>
              </a:rPr>
              <a:t>EoW </a:t>
            </a:r>
            <a:r>
              <a:rPr lang="el-GR" sz="1400" dirty="0" smtClean="0">
                <a:solidFill>
                  <a:schemeClr val="accent6">
                    <a:lumMod val="10000"/>
                  </a:schemeClr>
                </a:solidFill>
              </a:rPr>
              <a:t>κριτήρια θα πρέπει να διασφαλίζουν μια ορισμένη ποιότητα δευτερογενών πρώτων υλών, να αποκλείουν τις επικίνδυνες ιδιότητες, να θέτουν αυστηρά όρια για τους ρύπους και να περιορίζουν την παρουσία ξένων υλών.</a:t>
            </a:r>
            <a:endParaRPr lang="en-US" sz="1400" dirty="0" smtClean="0">
              <a:solidFill>
                <a:schemeClr val="accent6">
                  <a:lumMod val="10000"/>
                </a:schemeClr>
              </a:solidFill>
            </a:endParaRPr>
          </a:p>
          <a:p>
            <a:pPr marL="342900" indent="-342900" algn="just">
              <a:buAutoNum type="arabicPeriod"/>
            </a:pPr>
            <a:endParaRPr lang="en-US" sz="1400" dirty="0">
              <a:solidFill>
                <a:schemeClr val="accent6">
                  <a:lumMod val="10000"/>
                </a:schemeClr>
              </a:solidFill>
            </a:endParaRPr>
          </a:p>
          <a:p>
            <a:pPr marL="342900" indent="-342900" algn="just">
              <a:buAutoNum type="arabicPeriod"/>
            </a:pPr>
            <a:r>
              <a:rPr lang="el-GR" sz="1400" dirty="0" smtClean="0">
                <a:solidFill>
                  <a:schemeClr val="accent6">
                    <a:lumMod val="10000"/>
                  </a:schemeClr>
                </a:solidFill>
              </a:rPr>
              <a:t>Τα απόβλητα που έχουν πάψει να αποτελούν απόβλητα δεν πρέπει να χρησιμοποιούνται για ανάκτηση ενέργειας ή αποτέφρωση, καθώς αυτό θα προκαλούσε δυσμενείς επιπτώσεις στο περιβάλλον και την ανθρώπινη υγεία (π.χ. στερεά ανακτηθέντα καύσιμα και καύσιμα που προέρχονται από απορρίμματα).</a:t>
            </a:r>
            <a:endParaRPr lang="en-US" sz="1400" dirty="0" smtClean="0">
              <a:solidFill>
                <a:schemeClr val="accent6">
                  <a:lumMod val="10000"/>
                </a:schemeClr>
              </a:solidFill>
            </a:endParaRPr>
          </a:p>
          <a:p>
            <a:pPr marL="342900" indent="-342900" algn="just">
              <a:buAutoNum type="arabicPeriod"/>
            </a:pPr>
            <a:endParaRPr lang="en-US" sz="1400" dirty="0" smtClean="0">
              <a:solidFill>
                <a:schemeClr val="accent6">
                  <a:lumMod val="10000"/>
                </a:schemeClr>
              </a:solidFill>
            </a:endParaRPr>
          </a:p>
          <a:p>
            <a:pPr marL="342900" indent="-342900" algn="just">
              <a:buAutoNum type="arabicPeriod"/>
            </a:pPr>
            <a:r>
              <a:rPr lang="el-GR" sz="1400" dirty="0" smtClean="0">
                <a:solidFill>
                  <a:schemeClr val="accent6">
                    <a:lumMod val="10000"/>
                  </a:schemeClr>
                </a:solidFill>
              </a:rPr>
              <a:t>Το καθεστώς EoW θα πρέπει κατά προτίμηση να ορίζεται σε επίπεδο ΕΕ, καθώς το εθνικό καθεστώς EoW θα δημιουργήσει εκ των πραγμάτων κίνδυνο παρερμηνείας από τις εθνικές αρχές. Εάν καταστεί δυνατό το εθνικό καθεστώς EoW, θα πρέπει να αναφέρεται στην Ευρωπαϊκή Επιτροπή για έλεγχο, καθώς και σε όλα τα άλλα εθνικά κράτη μέλη, επιτρέποντας έτσι την αμοιβαία αναγνώριση. Κάθε κράτος θα αξιολογήσει και εάν μπορεί θα αναγνωρίσει το άλλο εθνικό καθεστώς EoW.</a:t>
            </a:r>
          </a:p>
          <a:p>
            <a:pPr marL="342900" indent="-342900" algn="just">
              <a:buAutoNum type="arabicPeriod"/>
            </a:pPr>
            <a:endParaRPr lang="en-US" sz="1400" dirty="0" smtClean="0">
              <a:solidFill>
                <a:schemeClr val="accent6">
                  <a:lumMod val="10000"/>
                </a:schemeClr>
              </a:solidFill>
            </a:endParaRPr>
          </a:p>
          <a:p>
            <a:pPr marL="342900" indent="-342900" algn="just">
              <a:buAutoNum type="arabicPeriod"/>
            </a:pPr>
            <a:r>
              <a:rPr lang="el-GR" sz="1400" dirty="0" smtClean="0">
                <a:solidFill>
                  <a:schemeClr val="accent6">
                    <a:lumMod val="10000"/>
                  </a:schemeClr>
                </a:solidFill>
              </a:rPr>
              <a:t>Ως προτεραιότητα για τον καθορισμό του EoW σε επίπεδο ΕΕ, προτείνονται οι ακόλουθες ροές υλικών: επιλογή αποβλήτων κατασκευών και κατεδαφίσεων (ιδίως σκυρόδεμα και μονωτικά υλικά), πλαστικών αποβλήτων με βασικές προϋποθέσεις για μη επικίνδυνα περιεχόμενα, χρησιμοποιημένου χαρτιού και, ενδεχομένως, ορισμένων μη σιδηρούχων απορριμμάτων μετάλλων (με αυστηρές προϋποθέσεις για μη επικίνδυνα περιεχόμενα και για την ποιότητα του υλικού EoW).</a:t>
            </a:r>
          </a:p>
          <a:p>
            <a:pPr marL="342900" indent="-342900" algn="just">
              <a:buAutoNum type="arabicPeriod"/>
            </a:pPr>
            <a:endParaRPr lang="en-US" sz="1400" dirty="0" smtClean="0">
              <a:solidFill>
                <a:schemeClr val="accent6">
                  <a:lumMod val="10000"/>
                </a:schemeClr>
              </a:solidFill>
            </a:endParaRPr>
          </a:p>
          <a:p>
            <a:pPr marL="342900" indent="-342900" algn="just">
              <a:buAutoNum type="arabicPeriod"/>
            </a:pPr>
            <a:r>
              <a:rPr lang="el-GR" sz="1400" dirty="0" smtClean="0">
                <a:solidFill>
                  <a:schemeClr val="accent6">
                    <a:lumMod val="10000"/>
                  </a:schemeClr>
                </a:solidFill>
              </a:rPr>
              <a:t>Θα πρέπει να διερευνηθεί ένα ειδικό καθεστώς για τις δραστηριότητες «</a:t>
            </a:r>
            <a:r>
              <a:rPr lang="el-GR" sz="1400" b="1" i="1" dirty="0" smtClean="0">
                <a:solidFill>
                  <a:srgbClr val="FF0000"/>
                </a:solidFill>
              </a:rPr>
              <a:t>προετοιμασίας για επαναχρησιμοποίηση</a:t>
            </a:r>
            <a:r>
              <a:rPr lang="el-GR" sz="1400" dirty="0" smtClean="0">
                <a:solidFill>
                  <a:schemeClr val="accent6">
                    <a:lumMod val="10000"/>
                  </a:schemeClr>
                </a:solidFill>
              </a:rPr>
              <a:t>». Σε σύγκριση με τα ανακυκλώσιμα, τα απόβλητα που συλλέγονται για να προετοιμαστούν για επαναχρησιμοποίηση δεν θα υποβληθούν στις ίδιες διαδικασίες, καθώς δεν ενέχουν τους ίδιους κινδύνους όσον αφορά τις επιπτώσεις στο περιβάλλον. Η προετοιμασία για επαναχρησιμοποίηση είναι επίσης υψηλότερη στην ιεράρχηση των αποβλήτων της ΕΕ από ό,τι η ανακύκλωση. Ως εκ τούτου, θα πρέπει να υπάρξει περαιτέρω προβληματισμός σε επίπεδο ΕΕ σχετικά με τον τρόπο προώθησης της προετοιμασίας για επαναχρησιμοποίηση, π.χ. με βάση τα αυστριακά κριτήρια EoW, διασφαλίζοντας παράλληλα ότι δεν δημιουργείται κανένα κενό στα απόβλητα. Αυτό θα πρέπει να γίνει σε διαβούλευση με εκπροσώπους των φορέων «προετοιμασίας για επαναχρησιμοποίηση» (κυρίως μικρών), του κλάδου και των οργανώσεων της κοινωνίας των πολιτών.</a:t>
            </a:r>
            <a:endParaRPr lang="en-US" sz="1400" dirty="0">
              <a:solidFill>
                <a:schemeClr val="accent6">
                  <a:lumMod val="10000"/>
                </a:schemeClr>
              </a:solidFill>
            </a:endParaRPr>
          </a:p>
        </p:txBody>
      </p:sp>
    </p:spTree>
    <p:extLst>
      <p:ext uri="{BB962C8B-B14F-4D97-AF65-F5344CB8AC3E}">
        <p14:creationId xmlns:p14="http://schemas.microsoft.com/office/powerpoint/2010/main" val="1198378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a:t>
            </a:r>
            <a:r>
              <a:rPr kumimoji="0" lang="el-GR" altLang="el-GR" sz="1600" b="0"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Times New Roman" panose="02020603050405020304" pitchFamily="18" charset="0"/>
              </a:rPr>
              <a:t> </a:t>
            </a: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Δεκεμβρίου του 2015</a:t>
            </a:r>
            <a:endParaRPr kumimoji="0" lang="el-GR" altLang="el-GR" sz="1800" b="0"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12741"/>
            <a:ext cx="11326761" cy="492122"/>
          </a:xfrm>
          <a:solidFill>
            <a:srgbClr val="66FFCC"/>
          </a:solidFill>
        </p:spPr>
        <p:txBody>
          <a:bodyPr/>
          <a:lstStyle/>
          <a:p>
            <a:pPr marL="342900" indent="-342900" algn="ctr">
              <a:lnSpc>
                <a:spcPct val="115000"/>
              </a:lnSpc>
              <a:spcBef>
                <a:spcPts val="1000"/>
              </a:spcBef>
            </a:pPr>
            <a:r>
              <a:rPr lang="el-GR" altLang="el-GR" sz="2800" b="1" dirty="0" smtClean="0">
                <a:solidFill>
                  <a:srgbClr val="FF0000"/>
                </a:solidFill>
                <a:effectLst>
                  <a:outerShdw blurRad="38100" dist="38100" dir="2700000" algn="tl">
                    <a:srgbClr val="000000">
                      <a:alpha val="43137"/>
                    </a:srgbClr>
                  </a:outerShdw>
                </a:effectLst>
              </a:rPr>
              <a:t>Συστάσεις για την ανάπτυξη κριτηρίων EoW</a:t>
            </a:r>
            <a:endParaRPr lang="el-GR" altLang="el-GR" sz="2800" b="1" dirty="0">
              <a:solidFill>
                <a:srgbClr val="FF0000"/>
              </a:solidFill>
              <a:effectLst>
                <a:outerShdw blurRad="38100" dist="38100" dir="2700000" algn="tl">
                  <a:srgbClr val="000000">
                    <a:alpha val="43137"/>
                  </a:srgbClr>
                </a:outerShdw>
              </a:effectLst>
            </a:endParaRPr>
          </a:p>
        </p:txBody>
      </p:sp>
      <p:sp>
        <p:nvSpPr>
          <p:cNvPr id="2" name="Ορθογώνιο 1"/>
          <p:cNvSpPr/>
          <p:nvPr/>
        </p:nvSpPr>
        <p:spPr>
          <a:xfrm>
            <a:off x="470719" y="871538"/>
            <a:ext cx="11326761" cy="5262979"/>
          </a:xfrm>
          <a:prstGeom prst="rect">
            <a:avLst/>
          </a:prstGeom>
        </p:spPr>
        <p:txBody>
          <a:bodyPr wrap="square">
            <a:spAutoFit/>
          </a:bodyPr>
          <a:lstStyle/>
          <a:p>
            <a:pPr marL="342900" indent="-342900" algn="just">
              <a:buAutoNum type="arabicPeriod"/>
            </a:pPr>
            <a:r>
              <a:rPr lang="el-GR" sz="1400" dirty="0" smtClean="0">
                <a:solidFill>
                  <a:schemeClr val="accent6">
                    <a:lumMod val="10000"/>
                  </a:schemeClr>
                </a:solidFill>
              </a:rPr>
              <a:t>Τα απόβλητα που περιέχουν επικίνδυνες ουσίες και/ή έχουν επικίνδυνες ιδιότητες θα πρέπει να εξαιρούνται από το καθεστώς EoW – χωρίς καμία παρέκκλιση για τα πλαστικά απόβλητα, όπως τα Y48, PVC, PC, PS και PUR, συμπεριλαμβανομένων των κλασμάτων πλαστικών αποβλήτων.</a:t>
            </a:r>
          </a:p>
          <a:p>
            <a:pPr marL="342900" indent="-342900" algn="just">
              <a:buAutoNum type="arabicPeriod"/>
            </a:pPr>
            <a:endParaRPr lang="el-GR" sz="1400" dirty="0" smtClean="0">
              <a:solidFill>
                <a:schemeClr val="accent6">
                  <a:lumMod val="10000"/>
                </a:schemeClr>
              </a:solidFill>
            </a:endParaRPr>
          </a:p>
          <a:p>
            <a:pPr marL="342900" indent="-342900" algn="just">
              <a:buAutoNum type="arabicPeriod"/>
            </a:pPr>
            <a:r>
              <a:rPr lang="el-GR" sz="1400" dirty="0" smtClean="0">
                <a:solidFill>
                  <a:schemeClr val="accent6">
                    <a:lumMod val="10000"/>
                  </a:schemeClr>
                </a:solidFill>
              </a:rPr>
              <a:t>Τα απόβλητα που έχουν παύσει να αποτελούν απόβλητα συμμορφώνονται με τη νομοθεσία της ΕΕ χωρίς καμία εξαίρεση, όπως με τους αυστηρούς ελέγχους εκπομπών της οδηγίας 2010/75/ΕΕ της ΕΕ για τις βιομηχανικές εκπομπές (συμπεριλαμβανομένων των συμπερασμάτων ΒΔΤ για την επεξεργασία αποβλήτων), ιδίως για τις εκλύσεις βαρέων μετάλλων και οργανικών ρύπων, ή με τους κανονισμούς REACH και CLP (ως δικές τους ουσίες ως μείγμα που περιέχει δύο ή περισσότερες ουσίες).</a:t>
            </a:r>
            <a:endParaRPr lang="en-US" sz="1400" dirty="0" smtClean="0">
              <a:solidFill>
                <a:schemeClr val="accent6">
                  <a:lumMod val="10000"/>
                </a:schemeClr>
              </a:solidFill>
            </a:endParaRPr>
          </a:p>
          <a:p>
            <a:pPr marL="342900" indent="-342900" algn="just">
              <a:buAutoNum type="arabicPeriod"/>
            </a:pPr>
            <a:endParaRPr lang="el-GR" sz="1400" dirty="0" smtClean="0">
              <a:solidFill>
                <a:schemeClr val="accent6">
                  <a:lumMod val="10000"/>
                </a:schemeClr>
              </a:solidFill>
            </a:endParaRPr>
          </a:p>
          <a:p>
            <a:pPr marL="342900" indent="-342900" algn="just">
              <a:buAutoNum type="arabicPeriod"/>
            </a:pPr>
            <a:r>
              <a:rPr lang="el-GR" sz="1400" dirty="0" smtClean="0">
                <a:solidFill>
                  <a:schemeClr val="accent6">
                    <a:lumMod val="10000"/>
                  </a:schemeClr>
                </a:solidFill>
              </a:rPr>
              <a:t>Θα πρέπει να καθοριστούν απαιτήσεις ιχνηλασιμότητας σε επίπεδο ΕΕ για τα απόβλητα που έχουν πάψει να αποτελούν απόβλητα</a:t>
            </a:r>
            <a:r>
              <a:rPr lang="en-US" sz="1400" dirty="0" smtClean="0">
                <a:solidFill>
                  <a:schemeClr val="accent6">
                    <a:lumMod val="10000"/>
                  </a:schemeClr>
                </a:solidFill>
              </a:rPr>
              <a:t>:</a:t>
            </a:r>
            <a:endParaRPr lang="en-US" sz="1400" dirty="0">
              <a:solidFill>
                <a:schemeClr val="accent6">
                  <a:lumMod val="10000"/>
                </a:schemeClr>
              </a:solidFill>
            </a:endParaRPr>
          </a:p>
          <a:p>
            <a:pPr marL="542925" indent="-180975" algn="just">
              <a:buFont typeface="Arial" panose="020B0604020202020204" pitchFamily="34" charset="0"/>
              <a:buChar char="•"/>
            </a:pPr>
            <a:r>
              <a:rPr lang="el-GR" sz="1400" dirty="0" smtClean="0">
                <a:solidFill>
                  <a:schemeClr val="accent6">
                    <a:lumMod val="10000"/>
                  </a:schemeClr>
                </a:solidFill>
              </a:rPr>
              <a:t>Εάν ισχύει εθνικό καθεστώς EoW (υπό τους ανωτέρω όρους), θα πρέπει να δημιουργηθούν εθνικές βάσεις δεδομένων για ροές αποβλήτων με κατάσταση EoW, εάν δεν έχουν ήδη δημιουργηθεί, και να περιλαμβάνουν πληροφορίες σχετικά με τις επιθεωρήσεις και τις δοκιμές που διενεργήθηκαν. Όλες αυτές οι βάσεις δεδομένων θα πρέπει να δημοσιοποιούνται.</a:t>
            </a:r>
            <a:endParaRPr lang="en-US" sz="1400" dirty="0" smtClean="0">
              <a:solidFill>
                <a:schemeClr val="accent6">
                  <a:lumMod val="10000"/>
                </a:schemeClr>
              </a:solidFill>
            </a:endParaRPr>
          </a:p>
          <a:p>
            <a:pPr marL="542925" indent="-180975" algn="just">
              <a:buFont typeface="Arial" panose="020B0604020202020204" pitchFamily="34" charset="0"/>
              <a:buChar char="•"/>
            </a:pPr>
            <a:r>
              <a:rPr lang="el-GR" sz="1400" dirty="0" smtClean="0">
                <a:solidFill>
                  <a:schemeClr val="accent6">
                    <a:lumMod val="10000"/>
                  </a:schemeClr>
                </a:solidFill>
              </a:rPr>
              <a:t>Οι απαιτήσεις υποβολής εκθέσεων από τα κράτη μέλη προς την Ευρωπαϊκή Επιτροπή μέσω της Eurostat θα πρέπει επίσης να επεκταθούν στην παραγωγή και χρήση του EoW</a:t>
            </a:r>
            <a:r>
              <a:rPr lang="en-US" sz="1400" dirty="0" smtClean="0">
                <a:solidFill>
                  <a:schemeClr val="accent6">
                    <a:lumMod val="10000"/>
                  </a:schemeClr>
                </a:solidFill>
              </a:rPr>
              <a:t>.</a:t>
            </a:r>
            <a:r>
              <a:rPr lang="el-GR" sz="1400" dirty="0" smtClean="0">
                <a:solidFill>
                  <a:schemeClr val="accent6">
                    <a:lumMod val="10000"/>
                  </a:schemeClr>
                </a:solidFill>
              </a:rPr>
              <a:t> </a:t>
            </a:r>
          </a:p>
          <a:p>
            <a:pPr marL="542925" indent="-180975" algn="just">
              <a:buFont typeface="Arial" panose="020B0604020202020204" pitchFamily="34" charset="0"/>
              <a:buChar char="•"/>
            </a:pPr>
            <a:r>
              <a:rPr lang="el-GR" sz="1400" dirty="0" smtClean="0">
                <a:solidFill>
                  <a:schemeClr val="accent6">
                    <a:lumMod val="10000"/>
                  </a:schemeClr>
                </a:solidFill>
              </a:rPr>
              <a:t>Η Ευρωπαϊκή Επιτροπή θα πρέπει να παρακολουθεί τη συμμόρφωση με την EoW, ιδίως για να επαληθεύει ότι οι διασυνοριακές κινήσεις EoW δε</a:t>
            </a:r>
            <a:r>
              <a:rPr lang="en-US" sz="1400" dirty="0" smtClean="0">
                <a:solidFill>
                  <a:schemeClr val="accent6">
                    <a:lumMod val="10000"/>
                  </a:schemeClr>
                </a:solidFill>
              </a:rPr>
              <a:t> </a:t>
            </a:r>
            <a:r>
              <a:rPr lang="el-GR" sz="1400" dirty="0" smtClean="0">
                <a:solidFill>
                  <a:schemeClr val="accent6">
                    <a:lumMod val="10000"/>
                  </a:schemeClr>
                </a:solidFill>
              </a:rPr>
              <a:t>δημιουργούν κενό στη Σύμβαση της Βασιλείας και στον κανονισμό της ΕΕ για τις μεταφορές αποβλήτων</a:t>
            </a:r>
            <a:r>
              <a:rPr lang="en-US" sz="1400" dirty="0" smtClean="0">
                <a:solidFill>
                  <a:schemeClr val="accent6">
                    <a:lumMod val="10000"/>
                  </a:schemeClr>
                </a:solidFill>
              </a:rPr>
              <a:t>.</a:t>
            </a:r>
            <a:endParaRPr lang="el-GR" sz="1400" dirty="0" smtClean="0">
              <a:solidFill>
                <a:schemeClr val="accent6">
                  <a:lumMod val="10000"/>
                </a:schemeClr>
              </a:solidFill>
            </a:endParaRPr>
          </a:p>
          <a:p>
            <a:pPr marL="542925" indent="-180975" algn="just">
              <a:buFont typeface="Arial" panose="020B0604020202020204" pitchFamily="34" charset="0"/>
              <a:buChar char="•"/>
            </a:pPr>
            <a:r>
              <a:rPr lang="el-GR" sz="1400" dirty="0" smtClean="0">
                <a:solidFill>
                  <a:schemeClr val="accent6">
                    <a:lumMod val="10000"/>
                  </a:schemeClr>
                </a:solidFill>
              </a:rPr>
              <a:t>Οι φορείς εκμετάλλευσης θα πρέπει να υποβάλλουν στοιχεία σχετικά με την παραγωγή υλικών EoW και τις ποσότητες που παύουν να αποτελούν απόβλητα σύμφωνα με τα καθορισμένα ευρωπαϊκά κριτήρια EoW, προκειμένου να αξιολογείται καλύτερα η υιοθέτηση των κριτηρίων EoW – και των ανακυκλωμένων υλικών – στο μέλλον.</a:t>
            </a:r>
          </a:p>
          <a:p>
            <a:pPr marL="361950" algn="just"/>
            <a:endParaRPr lang="el-GR" sz="1400" dirty="0">
              <a:solidFill>
                <a:schemeClr val="accent6">
                  <a:lumMod val="10000"/>
                </a:schemeClr>
              </a:solidFill>
            </a:endParaRPr>
          </a:p>
          <a:p>
            <a:pPr marL="361950" indent="-361950" algn="just"/>
            <a:r>
              <a:rPr lang="el-GR" sz="1400" dirty="0" smtClean="0">
                <a:solidFill>
                  <a:schemeClr val="accent6">
                    <a:lumMod val="10000"/>
                  </a:schemeClr>
                </a:solidFill>
              </a:rPr>
              <a:t>4.   Η απόφαση σχετικά με το κατά πόσον ένα υλικό πληροί τα κριτήρια EoW δεν θα πρέπει να βασίζεται σε αυτοαξιολόγηση από τον φορέα εκμετάλλευσης, αλλά θα πρέπει να ακολουθεί διαφανή διαδικασία αξιολόγησης υπό την εποπτεία εθνικής αρχής, συμπεριλαμβανομένης της διαβούλευσης με οργανώσεις της κοινωνίας των πολιτών.</a:t>
            </a:r>
            <a:endParaRPr lang="el-GR" sz="1400" dirty="0">
              <a:solidFill>
                <a:schemeClr val="accent6">
                  <a:lumMod val="10000"/>
                </a:schemeClr>
              </a:solidFill>
            </a:endParaRPr>
          </a:p>
        </p:txBody>
      </p:sp>
    </p:spTree>
    <p:extLst>
      <p:ext uri="{BB962C8B-B14F-4D97-AF65-F5344CB8AC3E}">
        <p14:creationId xmlns:p14="http://schemas.microsoft.com/office/powerpoint/2010/main" val="331476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20" y="388941"/>
            <a:ext cx="11273604" cy="492122"/>
          </a:xfrm>
          <a:solidFill>
            <a:srgbClr val="66FFCC"/>
          </a:solidFill>
        </p:spPr>
        <p:txBody>
          <a:bodyPr/>
          <a:lstStyle/>
          <a:p>
            <a:pPr marL="342900" indent="-342900" algn="ctr">
              <a:lnSpc>
                <a:spcPct val="115000"/>
              </a:lnSpc>
              <a:spcBef>
                <a:spcPts val="1000"/>
              </a:spcBef>
            </a:pPr>
            <a:r>
              <a:rPr lang="el-GR" altLang="el-GR" sz="2800" b="1" dirty="0" smtClean="0">
                <a:solidFill>
                  <a:srgbClr val="FF0000"/>
                </a:solidFill>
                <a:effectLst>
                  <a:outerShdw blurRad="38100" dist="38100" dir="2700000" algn="tl">
                    <a:srgbClr val="000000">
                      <a:alpha val="43137"/>
                    </a:srgbClr>
                  </a:outerShdw>
                </a:effectLst>
              </a:rPr>
              <a:t>Οδηγία-πλαίσιο για τα απόβλητα</a:t>
            </a:r>
            <a:endParaRPr lang="el-GR" altLang="el-GR" sz="2800" b="1" dirty="0">
              <a:solidFill>
                <a:srgbClr val="FF0000"/>
              </a:solidFill>
              <a:effectLst>
                <a:outerShdw blurRad="38100" dist="38100" dir="2700000" algn="tl">
                  <a:srgbClr val="000000">
                    <a:alpha val="43137"/>
                  </a:srgbClr>
                </a:outerShdw>
              </a:effectLst>
            </a:endParaRPr>
          </a:p>
        </p:txBody>
      </p:sp>
      <p:sp>
        <p:nvSpPr>
          <p:cNvPr id="2" name="Ορθογώνιο 1"/>
          <p:cNvSpPr/>
          <p:nvPr/>
        </p:nvSpPr>
        <p:spPr>
          <a:xfrm>
            <a:off x="470719" y="889844"/>
            <a:ext cx="11273605" cy="5078313"/>
          </a:xfrm>
          <a:prstGeom prst="rect">
            <a:avLst/>
          </a:prstGeom>
        </p:spPr>
        <p:txBody>
          <a:bodyPr wrap="square">
            <a:spAutoFit/>
          </a:bodyPr>
          <a:lstStyle/>
          <a:p>
            <a:pPr algn="just"/>
            <a:r>
              <a:rPr lang="el-GR" dirty="0" smtClean="0">
                <a:solidFill>
                  <a:srgbClr val="404040"/>
                </a:solidFill>
              </a:rPr>
              <a:t>Η </a:t>
            </a:r>
            <a:r>
              <a:rPr lang="el-GR" dirty="0" smtClean="0">
                <a:solidFill>
                  <a:srgbClr val="404040"/>
                </a:solidFill>
                <a:hlinkClick r:id="rId3"/>
              </a:rPr>
              <a:t>οδηγία πλαίσιο για τα απόβλητα</a:t>
            </a:r>
            <a:r>
              <a:rPr lang="el-GR" dirty="0" smtClean="0">
                <a:solidFill>
                  <a:srgbClr val="404040"/>
                </a:solidFill>
              </a:rPr>
              <a:t> θεσπίζει ορισμένες βασικές αρχές διαχείρισης αποβλήτων. Απαιτεί τη διαχείριση των αποβλήτων</a:t>
            </a:r>
            <a:r>
              <a:rPr lang="en-US" dirty="0">
                <a:solidFill>
                  <a:srgbClr val="404040"/>
                </a:solidFill>
              </a:rPr>
              <a:t>:</a:t>
            </a:r>
            <a:endParaRPr lang="en-US" dirty="0" smtClean="0">
              <a:solidFill>
                <a:srgbClr val="404040"/>
              </a:solidFill>
            </a:endParaRPr>
          </a:p>
          <a:p>
            <a:pPr algn="just"/>
            <a:endParaRPr lang="en-US" dirty="0">
              <a:solidFill>
                <a:srgbClr val="404040"/>
              </a:solidFill>
            </a:endParaRPr>
          </a:p>
          <a:p>
            <a:pPr>
              <a:buFont typeface="Arial" panose="020B0604020202020204" pitchFamily="34" charset="0"/>
              <a:buChar char="•"/>
            </a:pPr>
            <a:r>
              <a:rPr lang="en-US" dirty="0" smtClean="0">
                <a:solidFill>
                  <a:srgbClr val="FF0000"/>
                </a:solidFill>
              </a:rPr>
              <a:t>  </a:t>
            </a:r>
            <a:r>
              <a:rPr lang="el-GR" dirty="0" smtClean="0">
                <a:solidFill>
                  <a:srgbClr val="FF0000"/>
                </a:solidFill>
              </a:rPr>
              <a:t>χωρίς να τίθεται σε κίνδυνο η ανθρώπινη υγεία και να βλάπτεται το περιβάλλον</a:t>
            </a:r>
            <a:endParaRPr lang="en-US" dirty="0" smtClean="0">
              <a:solidFill>
                <a:srgbClr val="FF0000"/>
              </a:solidFill>
            </a:endParaRPr>
          </a:p>
          <a:p>
            <a:endParaRPr lang="en-US" dirty="0" smtClean="0">
              <a:solidFill>
                <a:srgbClr val="404040"/>
              </a:solidFill>
            </a:endParaRPr>
          </a:p>
          <a:p>
            <a:pPr>
              <a:buFont typeface="Arial" panose="020B0604020202020204" pitchFamily="34" charset="0"/>
              <a:buChar char="•"/>
            </a:pPr>
            <a:r>
              <a:rPr lang="en-US" dirty="0" smtClean="0">
                <a:solidFill>
                  <a:srgbClr val="404040"/>
                </a:solidFill>
              </a:rPr>
              <a:t>  </a:t>
            </a:r>
            <a:r>
              <a:rPr lang="el-GR" dirty="0" smtClean="0">
                <a:solidFill>
                  <a:srgbClr val="FF0000"/>
                </a:solidFill>
              </a:rPr>
              <a:t>χωρίς κίνδυνο για το νερό, τον αέρα, το έδαφος, τα φυτά ή τα ζώα</a:t>
            </a:r>
            <a:endParaRPr lang="en-US" dirty="0" smtClean="0">
              <a:solidFill>
                <a:srgbClr val="FF0000"/>
              </a:solidFill>
            </a:endParaRPr>
          </a:p>
          <a:p>
            <a:pPr>
              <a:buFont typeface="Arial" panose="020B0604020202020204" pitchFamily="34" charset="0"/>
              <a:buChar char="•"/>
            </a:pPr>
            <a:endParaRPr lang="en-US" dirty="0">
              <a:solidFill>
                <a:srgbClr val="FF0000"/>
              </a:solidFill>
            </a:endParaRPr>
          </a:p>
          <a:p>
            <a:pPr>
              <a:buFont typeface="Arial" panose="020B0604020202020204" pitchFamily="34" charset="0"/>
              <a:buChar char="•"/>
            </a:pPr>
            <a:r>
              <a:rPr lang="en-US" dirty="0" smtClean="0">
                <a:solidFill>
                  <a:srgbClr val="FF0000"/>
                </a:solidFill>
              </a:rPr>
              <a:t>  </a:t>
            </a:r>
            <a:r>
              <a:rPr lang="el-GR" dirty="0" smtClean="0">
                <a:solidFill>
                  <a:srgbClr val="FF0000"/>
                </a:solidFill>
              </a:rPr>
              <a:t>χωρίς να προκαλεί ενόχληση από θόρυβο ή οσμές</a:t>
            </a:r>
            <a:endParaRPr lang="en-US" dirty="0" smtClean="0">
              <a:solidFill>
                <a:srgbClr val="FF0000"/>
              </a:solidFill>
            </a:endParaRPr>
          </a:p>
          <a:p>
            <a:pPr>
              <a:buFont typeface="Arial" panose="020B0604020202020204" pitchFamily="34" charset="0"/>
              <a:buChar char="•"/>
            </a:pPr>
            <a:endParaRPr lang="en-US" dirty="0" smtClean="0">
              <a:solidFill>
                <a:srgbClr val="FF0000"/>
              </a:solidFill>
            </a:endParaRPr>
          </a:p>
          <a:p>
            <a:pPr>
              <a:buFont typeface="Arial" panose="020B0604020202020204" pitchFamily="34" charset="0"/>
              <a:buChar char="•"/>
            </a:pPr>
            <a:r>
              <a:rPr lang="en-US" dirty="0" smtClean="0">
                <a:solidFill>
                  <a:srgbClr val="FF0000"/>
                </a:solidFill>
              </a:rPr>
              <a:t>  </a:t>
            </a:r>
            <a:r>
              <a:rPr lang="el-GR" dirty="0" smtClean="0">
                <a:solidFill>
                  <a:srgbClr val="FF0000"/>
                </a:solidFill>
              </a:rPr>
              <a:t>και χωρίς να επηρεάζεται δυσμενώς η ύπαιθρος ή οι τόποι ιδιαίτερου ενδιαφέροντος</a:t>
            </a:r>
            <a:endParaRPr lang="en-US" dirty="0" smtClean="0">
              <a:solidFill>
                <a:srgbClr val="FF0000"/>
              </a:solidFill>
            </a:endParaRPr>
          </a:p>
          <a:p>
            <a:pPr>
              <a:buFont typeface="Arial" panose="020B0604020202020204" pitchFamily="34" charset="0"/>
              <a:buChar char="•"/>
            </a:pPr>
            <a:endParaRPr lang="en-US" dirty="0" smtClean="0">
              <a:solidFill>
                <a:srgbClr val="404040"/>
              </a:solidFill>
            </a:endParaRPr>
          </a:p>
          <a:p>
            <a:pPr algn="just"/>
            <a:r>
              <a:rPr lang="el-GR" dirty="0" smtClean="0">
                <a:solidFill>
                  <a:srgbClr val="404040"/>
                </a:solidFill>
              </a:rPr>
              <a:t>Εξηγεί πότε τα απόβλητα </a:t>
            </a:r>
            <a:r>
              <a:rPr lang="el-GR" b="1" i="1" dirty="0" smtClean="0">
                <a:solidFill>
                  <a:srgbClr val="404040"/>
                </a:solidFill>
              </a:rPr>
              <a:t>παύουν να αποτελούν απόβλητα</a:t>
            </a:r>
            <a:r>
              <a:rPr lang="el-GR" dirty="0" smtClean="0">
                <a:solidFill>
                  <a:srgbClr val="404040"/>
                </a:solidFill>
              </a:rPr>
              <a:t> και καθίστανται </a:t>
            </a:r>
            <a:r>
              <a:rPr lang="el-GR" b="1" i="1" dirty="0" smtClean="0">
                <a:solidFill>
                  <a:srgbClr val="404040"/>
                </a:solidFill>
              </a:rPr>
              <a:t>δευτερογενής πρώτη ύλη</a:t>
            </a:r>
            <a:r>
              <a:rPr lang="el-GR" dirty="0" smtClean="0">
                <a:solidFill>
                  <a:srgbClr val="404040"/>
                </a:solidFill>
              </a:rPr>
              <a:t>, καθώς και πώς γίνεται διάκριση μεταξύ αποβλήτων και υποπροϊόντων. Η οδηγία εισάγει επίσης την αρχή «ο ρυπαίνων πληρώνει» και τη «διευρυμένη ευθύνη του παραγωγού».</a:t>
            </a:r>
            <a:endParaRPr lang="en-US" dirty="0" smtClean="0">
              <a:solidFill>
                <a:srgbClr val="404040"/>
              </a:solidFill>
            </a:endParaRPr>
          </a:p>
          <a:p>
            <a:endParaRPr lang="en-US" dirty="0">
              <a:solidFill>
                <a:srgbClr val="404040"/>
              </a:solidFill>
            </a:endParaRPr>
          </a:p>
          <a:p>
            <a:pPr algn="just"/>
            <a:r>
              <a:rPr lang="el-GR" dirty="0" smtClean="0">
                <a:solidFill>
                  <a:srgbClr val="404040"/>
                </a:solidFill>
              </a:rPr>
              <a:t>Το θεμέλιο της διαχείρισης αποβλήτων της ΕΕ είναι η «</a:t>
            </a:r>
            <a:r>
              <a:rPr lang="el-GR" b="1" i="1" dirty="0" smtClean="0">
                <a:solidFill>
                  <a:srgbClr val="404040"/>
                </a:solidFill>
              </a:rPr>
              <a:t>ιεράρχηση των αποβλήτων</a:t>
            </a:r>
            <a:r>
              <a:rPr lang="el-GR" dirty="0" smtClean="0">
                <a:solidFill>
                  <a:srgbClr val="404040"/>
                </a:solidFill>
              </a:rPr>
              <a:t>» πέντε σταδίων, η οποία θεσπίζεται στην οδηγία-πλαίσιο για τα απόβλητα. Καθορίζει σειρά προτίμησης για τη διαχείριση και τη διάθεση των αποβλήτων.</a:t>
            </a:r>
            <a:endParaRPr lang="en-US" dirty="0">
              <a:solidFill>
                <a:srgbClr val="404040"/>
              </a:solidFill>
              <a:effectLst/>
            </a:endParaRPr>
          </a:p>
        </p:txBody>
      </p:sp>
    </p:spTree>
    <p:extLst>
      <p:ext uri="{BB962C8B-B14F-4D97-AF65-F5344CB8AC3E}">
        <p14:creationId xmlns:p14="http://schemas.microsoft.com/office/powerpoint/2010/main" val="3809877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a:t>
            </a:r>
            <a:r>
              <a:rPr kumimoji="0" lang="el-GR" altLang="el-GR" sz="1600" b="0" i="0" u="none" strike="noStrike" kern="1200" cap="none" spc="0" normalizeH="0" baseline="0" noProof="0" dirty="0" smtClean="0">
                <a:ln>
                  <a:noFill/>
                </a:ln>
                <a:solidFill>
                  <a:srgbClr val="FFFFFF"/>
                </a:solidFill>
                <a:effectLst/>
                <a:uLnTx/>
                <a:uFillTx/>
                <a:latin typeface="Calibri" panose="020F0502020204030204" pitchFamily="34" charset="0"/>
                <a:ea typeface="+mn-ea"/>
                <a:cs typeface="Times New Roman" panose="02020603050405020304" pitchFamily="18" charset="0"/>
              </a:rPr>
              <a:t> </a:t>
            </a: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Δεκεμβρίου του 2015</a:t>
            </a:r>
            <a:endParaRPr kumimoji="0" lang="el-GR" altLang="el-GR" sz="1800" b="0"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12741"/>
            <a:ext cx="11326761" cy="492122"/>
          </a:xfrm>
          <a:solidFill>
            <a:srgbClr val="66FFCC"/>
          </a:solidFill>
        </p:spPr>
        <p:txBody>
          <a:bodyPr/>
          <a:lstStyle/>
          <a:p>
            <a:pPr marL="342900" indent="-342900" algn="ctr">
              <a:lnSpc>
                <a:spcPct val="115000"/>
              </a:lnSpc>
              <a:spcBef>
                <a:spcPts val="1000"/>
              </a:spcBef>
            </a:pPr>
            <a:r>
              <a:rPr lang="el-GR" altLang="el-GR" sz="2000" b="1" dirty="0" smtClean="0">
                <a:solidFill>
                  <a:srgbClr val="FF0000"/>
                </a:solidFill>
                <a:effectLst>
                  <a:outerShdw blurRad="38100" dist="38100" dir="2700000" algn="tl">
                    <a:srgbClr val="000000">
                      <a:alpha val="43137"/>
                    </a:srgbClr>
                  </a:outerShdw>
                </a:effectLst>
              </a:rPr>
              <a:t>ΔΗΜΙΟΥΡΓΙΑ ΕΥΡΥΘΜΗΣ ΑΓΟΡΑΣ ΔΕΥΤΕΡΟΓΕΝΩΝ ΠΡΩΤΩΝ ΥΛΩΝ ΣΤΗΝ ΕΕ</a:t>
            </a:r>
            <a:endParaRPr lang="el-GR" altLang="el-GR" sz="2000" b="1" dirty="0">
              <a:solidFill>
                <a:srgbClr val="FF0000"/>
              </a:solidFill>
              <a:effectLst>
                <a:outerShdw blurRad="38100" dist="38100" dir="2700000" algn="tl">
                  <a:srgbClr val="000000">
                    <a:alpha val="43137"/>
                  </a:srgbClr>
                </a:outerShdw>
              </a:effectLst>
            </a:endParaRPr>
          </a:p>
        </p:txBody>
      </p:sp>
      <p:sp>
        <p:nvSpPr>
          <p:cNvPr id="3" name="Ορθογώνιο 2"/>
          <p:cNvSpPr/>
          <p:nvPr/>
        </p:nvSpPr>
        <p:spPr>
          <a:xfrm>
            <a:off x="525462" y="965300"/>
            <a:ext cx="11115675" cy="5078313"/>
          </a:xfrm>
          <a:prstGeom prst="rect">
            <a:avLst/>
          </a:prstGeom>
        </p:spPr>
        <p:txBody>
          <a:bodyPr wrap="square">
            <a:spAutoFit/>
          </a:bodyPr>
          <a:lstStyle/>
          <a:p>
            <a:pPr algn="just"/>
            <a:r>
              <a:rPr lang="el-GR" dirty="0" smtClean="0">
                <a:solidFill>
                  <a:srgbClr val="000000"/>
                </a:solidFill>
                <a:latin typeface="Verdana" panose="020B0604030504040204" pitchFamily="34" charset="0"/>
              </a:rPr>
              <a:t>Για τη δημιουργία μιας εύρυθμα λειτουργούσας εσωτερικής αγοράς δευτερογενών πρώτων υλών, η Επιτροπή θα:</a:t>
            </a:r>
          </a:p>
          <a:p>
            <a:pPr algn="just"/>
            <a:r>
              <a:rPr lang="en-US" dirty="0">
                <a:solidFill>
                  <a:srgbClr val="000000"/>
                </a:solidFill>
                <a:latin typeface="Verdana" panose="020B0604030504040204" pitchFamily="34" charset="0"/>
              </a:rPr>
              <a:t/>
            </a:r>
            <a:br>
              <a:rPr lang="en-US" dirty="0">
                <a:solidFill>
                  <a:srgbClr val="000000"/>
                </a:solidFill>
                <a:latin typeface="Verdana" panose="020B0604030504040204" pitchFamily="34" charset="0"/>
              </a:rPr>
            </a:br>
            <a:r>
              <a:rPr lang="el-GR" dirty="0" smtClean="0">
                <a:solidFill>
                  <a:srgbClr val="FF0000"/>
                </a:solidFill>
                <a:latin typeface="Verdana" panose="020B0604030504040204" pitchFamily="34" charset="0"/>
              </a:rPr>
              <a:t>*</a:t>
            </a:r>
            <a:r>
              <a:rPr lang="el-GR" dirty="0" smtClean="0">
                <a:solidFill>
                  <a:srgbClr val="000000"/>
                </a:solidFill>
                <a:latin typeface="Verdana" panose="020B0604030504040204" pitchFamily="34" charset="0"/>
              </a:rPr>
              <a:t> Αξιολογήσει τις δυνατότητες περαιτέρω ανάπτυξης κριτηρίων αποχαρακτηρισμού αποβλήτων σε επίπεδο ΕΕ για ορισμένες ροές αποβλήτων με βάση την παρακολούθηση της εφαρμογής από τα κράτη μέλη των αναθεωρημένων κανόνων για τον αποχαρακτηρισμό των αποβλήτων και των υποπροϊόντων, και στήριξη διασυνοριακών πρωτοβουλιών συνεργασίας για την εναρμόνιση των εθνικών κριτηρίων αποχαρακτηρισμού αποβλήτων και υποπροϊόντων·</a:t>
            </a:r>
          </a:p>
          <a:p>
            <a:pPr algn="just"/>
            <a:r>
              <a:rPr lang="en-US" dirty="0">
                <a:solidFill>
                  <a:srgbClr val="000000"/>
                </a:solidFill>
                <a:latin typeface="Verdana" panose="020B0604030504040204" pitchFamily="34" charset="0"/>
              </a:rPr>
              <a:t/>
            </a:r>
            <a:br>
              <a:rPr lang="en-US" dirty="0">
                <a:solidFill>
                  <a:srgbClr val="000000"/>
                </a:solidFill>
                <a:latin typeface="Verdana" panose="020B0604030504040204" pitchFamily="34" charset="0"/>
              </a:rPr>
            </a:br>
            <a:r>
              <a:rPr lang="el-GR" dirty="0" smtClean="0">
                <a:solidFill>
                  <a:srgbClr val="FF0000"/>
                </a:solidFill>
                <a:latin typeface="Verdana" panose="020B0604030504040204" pitchFamily="34" charset="0"/>
              </a:rPr>
              <a:t>*</a:t>
            </a:r>
            <a:r>
              <a:rPr lang="el-GR" dirty="0" smtClean="0">
                <a:solidFill>
                  <a:srgbClr val="000000"/>
                </a:solidFill>
                <a:latin typeface="Verdana" panose="020B0604030504040204" pitchFamily="34" charset="0"/>
              </a:rPr>
              <a:t> Ενισχύσει το ρόλο της τυποποίησης με βάση την εν εξελίξει αξιολόγηση των υφιστάμενων εργασιών τυποποίησης σε εθνικό, ευρωπαϊκό και διεθνές επίπεδο·</a:t>
            </a:r>
          </a:p>
          <a:p>
            <a:pPr algn="just"/>
            <a:r>
              <a:rPr lang="en-US" dirty="0">
                <a:solidFill>
                  <a:srgbClr val="000000"/>
                </a:solidFill>
                <a:latin typeface="Verdana" panose="020B0604030504040204" pitchFamily="34" charset="0"/>
              </a:rPr>
              <a:t/>
            </a:r>
            <a:br>
              <a:rPr lang="en-US" dirty="0">
                <a:solidFill>
                  <a:srgbClr val="000000"/>
                </a:solidFill>
                <a:latin typeface="Verdana" panose="020B0604030504040204" pitchFamily="34" charset="0"/>
              </a:rPr>
            </a:br>
            <a:r>
              <a:rPr lang="el-GR" dirty="0" smtClean="0">
                <a:solidFill>
                  <a:srgbClr val="FF0000"/>
                </a:solidFill>
                <a:latin typeface="Verdana" panose="020B0604030504040204" pitchFamily="34" charset="0"/>
              </a:rPr>
              <a:t>*</a:t>
            </a:r>
            <a:r>
              <a:rPr lang="el-GR" dirty="0" smtClean="0">
                <a:solidFill>
                  <a:srgbClr val="000000"/>
                </a:solidFill>
                <a:latin typeface="Verdana" panose="020B0604030504040204" pitchFamily="34" charset="0"/>
              </a:rPr>
              <a:t> Υλοποιήσει έγκαιρα τους περιορισμούς στη χρήση ουσιών που προκαλούν πολύ μεγάλη ανησυχία σε περιπτώσεις όπου η χρήση της ουσίας υπόκειται σε απαίτηση αδειοδότησης, συνεχίζοντας παράλληλα τη βελτίωση της επιβολής συνοριακών ελέγχων·</a:t>
            </a:r>
          </a:p>
          <a:p>
            <a:pPr algn="just"/>
            <a:r>
              <a:rPr lang="en-US" dirty="0">
                <a:solidFill>
                  <a:srgbClr val="000000"/>
                </a:solidFill>
                <a:latin typeface="Verdana" panose="020B0604030504040204" pitchFamily="34" charset="0"/>
              </a:rPr>
              <a:t/>
            </a:r>
            <a:br>
              <a:rPr lang="en-US" dirty="0">
                <a:solidFill>
                  <a:srgbClr val="000000"/>
                </a:solidFill>
                <a:latin typeface="Verdana" panose="020B0604030504040204" pitchFamily="34" charset="0"/>
              </a:rPr>
            </a:br>
            <a:r>
              <a:rPr lang="el-GR" dirty="0" smtClean="0">
                <a:solidFill>
                  <a:srgbClr val="FF0000"/>
                </a:solidFill>
                <a:latin typeface="Verdana" panose="020B0604030504040204" pitchFamily="34" charset="0"/>
              </a:rPr>
              <a:t>*</a:t>
            </a:r>
            <a:r>
              <a:rPr lang="el-GR" dirty="0" smtClean="0">
                <a:solidFill>
                  <a:srgbClr val="000000"/>
                </a:solidFill>
                <a:latin typeface="Verdana" panose="020B0604030504040204" pitchFamily="34" charset="0"/>
              </a:rPr>
              <a:t> Αξιολογήσει τη σκοπιμότητα δημιουργίας παρατηρητηρίου της αγοράς για βασικά δευτερογενή υλικά</a:t>
            </a:r>
            <a:r>
              <a:rPr lang="en-US" dirty="0" smtClean="0">
                <a:solidFill>
                  <a:srgbClr val="000000"/>
                </a:solidFill>
                <a:latin typeface="Verdana" panose="020B0604030504040204" pitchFamily="34" charset="0"/>
              </a:rPr>
              <a:t>.</a:t>
            </a:r>
            <a:endParaRPr lang="el-GR" dirty="0"/>
          </a:p>
        </p:txBody>
      </p:sp>
    </p:spTree>
    <p:extLst>
      <p:ext uri="{BB962C8B-B14F-4D97-AF65-F5344CB8AC3E}">
        <p14:creationId xmlns:p14="http://schemas.microsoft.com/office/powerpoint/2010/main" val="3782139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a:t>
            </a:r>
            <a:r>
              <a:rPr kumimoji="0" lang="en-US"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           </a:t>
            </a:r>
            <a:r>
              <a:rPr lang="el-GR" altLang="el-GR" sz="7200" b="1" dirty="0">
                <a:solidFill>
                  <a:schemeClr val="accent4">
                    <a:lumMod val="10000"/>
                  </a:schemeClr>
                </a:solidFill>
                <a:latin typeface="Calibri" panose="020F0502020204030204" pitchFamily="34" charset="0"/>
                <a:cs typeface="Times New Roman" panose="02020603050405020304" pitchFamily="18" charset="0"/>
              </a:rPr>
              <a:t>ΕΥΧΑΡΙΣΤΩ</a:t>
            </a:r>
            <a:r>
              <a:rPr lang="el-GR" altLang="el-GR" sz="1600" dirty="0">
                <a:solidFill>
                  <a:schemeClr val="accent4">
                    <a:lumMod val="10000"/>
                  </a:schemeClr>
                </a:solidFill>
                <a:latin typeface="Calibri" panose="020F0502020204030204" pitchFamily="34" charset="0"/>
                <a:cs typeface="Times New Roman" panose="02020603050405020304" pitchFamily="18" charset="0"/>
              </a:rPr>
              <a:t>                    </a:t>
            </a:r>
            <a:r>
              <a:rPr kumimoji="0" lang="el-GR" altLang="el-GR" sz="1600" b="0" i="0" u="none" strike="noStrike" kern="1200" cap="none" spc="0" normalizeH="0" baseline="0" noProof="0" dirty="0">
                <a:ln>
                  <a:noFill/>
                </a:ln>
                <a:solidFill>
                  <a:srgbClr val="FFFFFF"/>
                </a:solidFill>
                <a:effectLst/>
                <a:uLnTx/>
                <a:uFillTx/>
                <a:latin typeface="Calibri" panose="020F0502020204030204" pitchFamily="34" charset="0"/>
                <a:ea typeface="+mn-ea"/>
                <a:cs typeface="Times New Roman" panose="02020603050405020304" pitchFamily="18" charset="0"/>
              </a:rPr>
              <a:t>ς 2 Δεκεμβρίου του 2015</a:t>
            </a:r>
            <a:endParaRPr kumimoji="0" lang="el-GR" altLang="el-GR" sz="1800" b="0" i="1" u="none" strike="noStrike" kern="1200" cap="none" spc="0" normalizeH="0" baseline="0" noProof="0" dirty="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326761" cy="492122"/>
          </a:xfrm>
          <a:solidFill>
            <a:srgbClr val="66FFCC"/>
          </a:solidFill>
        </p:spPr>
        <p:txBody>
          <a:bodyPr/>
          <a:lstStyle/>
          <a:p>
            <a:pPr marL="342900" indent="-342900" algn="ctr">
              <a:lnSpc>
                <a:spcPct val="115000"/>
              </a:lnSpc>
              <a:spcBef>
                <a:spcPts val="1000"/>
              </a:spcBef>
            </a:pPr>
            <a:r>
              <a:rPr lang="en-US" altLang="el-GR" sz="2800" b="1" dirty="0">
                <a:solidFill>
                  <a:srgbClr val="FF0000"/>
                </a:solidFill>
                <a:effectLst>
                  <a:outerShdw blurRad="38100" dist="38100" dir="2700000" algn="tl">
                    <a:srgbClr val="000000">
                      <a:alpha val="43137"/>
                    </a:srgbClr>
                  </a:outerShdw>
                </a:effectLst>
              </a:rPr>
              <a:t>EoW – </a:t>
            </a:r>
            <a:r>
              <a:rPr lang="el-GR" altLang="el-GR" sz="2800" b="1" dirty="0">
                <a:solidFill>
                  <a:srgbClr val="FF0000"/>
                </a:solidFill>
                <a:effectLst>
                  <a:outerShdw blurRad="38100" dist="38100" dir="2700000" algn="tl">
                    <a:srgbClr val="000000">
                      <a:alpha val="43137"/>
                    </a:srgbClr>
                  </a:outerShdw>
                </a:effectLst>
              </a:rPr>
              <a:t>Εργαλείο Κυκλικής Οικονομίας</a:t>
            </a:r>
          </a:p>
        </p:txBody>
      </p:sp>
    </p:spTree>
    <p:extLst>
      <p:ext uri="{BB962C8B-B14F-4D97-AF65-F5344CB8AC3E}">
        <p14:creationId xmlns:p14="http://schemas.microsoft.com/office/powerpoint/2010/main" val="2749280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470720" y="5279232"/>
            <a:ext cx="1113073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lvl="0" algn="ctr" eaLnBrk="0" fontAlgn="base" hangingPunct="0">
              <a:spcAft>
                <a:spcPct val="0"/>
              </a:spcAft>
              <a:buClr>
                <a:srgbClr val="FFFFFF"/>
              </a:buClr>
              <a:buNone/>
              <a:defRPr/>
            </a:pPr>
            <a:r>
              <a:rPr lang="el-GR" sz="1600" dirty="0" smtClean="0">
                <a:solidFill>
                  <a:srgbClr val="404040"/>
                </a:solidFill>
                <a:latin typeface="arial" panose="020B0604020202020204" pitchFamily="34" charset="0"/>
              </a:rPr>
              <a:t>Η πρόληψη της δημιουργίας αποβλήτων είναι η προτιμώμενη επιλογή και η αποστολή αποβλήτων σε χώρους υγειονομικής ταφής θα πρέπει να αποτελεί την έσχατη λύση</a:t>
            </a:r>
            <a:r>
              <a:rPr lang="en-US" sz="1600" dirty="0" smtClean="0">
                <a:solidFill>
                  <a:srgbClr val="404040"/>
                </a:solidFill>
                <a:latin typeface="arial" panose="020B0604020202020204" pitchFamily="34" charset="0"/>
              </a:rPr>
              <a:t>.</a:t>
            </a:r>
            <a:endParaRPr kumimoji="0" lang="el-GR" altLang="el-GR" sz="1600" b="0" i="1" u="none" strike="noStrike" kern="1200" cap="none" spc="0" normalizeH="0" baseline="0" noProof="0" dirty="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20" y="388941"/>
            <a:ext cx="11199198" cy="492122"/>
          </a:xfrm>
          <a:solidFill>
            <a:srgbClr val="66FFCC"/>
          </a:solidFill>
        </p:spPr>
        <p:txBody>
          <a:bodyPr/>
          <a:lstStyle/>
          <a:p>
            <a:pPr marL="342900" indent="-342900" algn="ctr">
              <a:lnSpc>
                <a:spcPct val="115000"/>
              </a:lnSpc>
              <a:spcBef>
                <a:spcPts val="1000"/>
              </a:spcBef>
            </a:pPr>
            <a:endParaRPr lang="el-GR" altLang="el-GR" sz="2800" b="1" dirty="0">
              <a:solidFill>
                <a:srgbClr val="FF0000"/>
              </a:solidFill>
              <a:effectLst>
                <a:outerShdw blurRad="38100" dist="38100" dir="2700000" algn="tl">
                  <a:srgbClr val="000000">
                    <a:alpha val="43137"/>
                  </a:srgbClr>
                </a:outerShdw>
              </a:effectLst>
            </a:endParaRPr>
          </a:p>
        </p:txBody>
      </p:sp>
      <p:pic>
        <p:nvPicPr>
          <p:cNvPr id="2" name="Εικόνα 1">
            <a:extLst>
              <a:ext uri="{FF2B5EF4-FFF2-40B4-BE49-F238E27FC236}">
                <a16:creationId xmlns:a16="http://schemas.microsoft.com/office/drawing/2014/main" id="{340C6F46-FE6E-480E-AAEF-D7A330EFABE3}"/>
              </a:ext>
            </a:extLst>
          </p:cNvPr>
          <p:cNvPicPr>
            <a:picLocks noChangeAspect="1"/>
          </p:cNvPicPr>
          <p:nvPr/>
        </p:nvPicPr>
        <p:blipFill>
          <a:blip r:embed="rId3"/>
          <a:stretch>
            <a:fillRect/>
          </a:stretch>
        </p:blipFill>
        <p:spPr>
          <a:xfrm>
            <a:off x="436486" y="267498"/>
            <a:ext cx="11199198" cy="5011734"/>
          </a:xfrm>
          <a:prstGeom prst="rect">
            <a:avLst/>
          </a:prstGeom>
        </p:spPr>
      </p:pic>
    </p:spTree>
    <p:extLst>
      <p:ext uri="{BB962C8B-B14F-4D97-AF65-F5344CB8AC3E}">
        <p14:creationId xmlns:p14="http://schemas.microsoft.com/office/powerpoint/2010/main" val="4263474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470720" y="5279232"/>
            <a:ext cx="1113073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dirty="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83701" y="368301"/>
            <a:ext cx="11241574" cy="492122"/>
          </a:xfrm>
          <a:solidFill>
            <a:srgbClr val="66FFCC"/>
          </a:solidFill>
        </p:spPr>
        <p:txBody>
          <a:bodyPr/>
          <a:lstStyle/>
          <a:p>
            <a:pPr marL="342900" indent="-342900" algn="ctr">
              <a:lnSpc>
                <a:spcPct val="115000"/>
              </a:lnSpc>
              <a:spcBef>
                <a:spcPts val="1000"/>
              </a:spcBef>
            </a:pPr>
            <a:r>
              <a:rPr lang="en-US" altLang="el-GR" sz="2800" b="1" dirty="0" smtClean="0">
                <a:solidFill>
                  <a:srgbClr val="FF0000"/>
                </a:solidFill>
                <a:effectLst>
                  <a:outerShdw blurRad="38100" dist="38100" dir="2700000" algn="tl">
                    <a:srgbClr val="000000">
                      <a:alpha val="43137"/>
                    </a:srgbClr>
                  </a:outerShdw>
                </a:effectLst>
              </a:rPr>
              <a:t>Waste hierarchy</a:t>
            </a:r>
            <a:endParaRPr lang="el-GR" altLang="el-GR" sz="2800" b="1" dirty="0">
              <a:solidFill>
                <a:srgbClr val="FF0000"/>
              </a:solidFill>
              <a:effectLst>
                <a:outerShdw blurRad="38100" dist="38100" dir="2700000" algn="tl">
                  <a:srgbClr val="000000">
                    <a:alpha val="43137"/>
                  </a:srgbClr>
                </a:outerShdw>
              </a:effectLst>
            </a:endParaRPr>
          </a:p>
        </p:txBody>
      </p:sp>
      <p:pic>
        <p:nvPicPr>
          <p:cNvPr id="3" name="Εικόνα 2"/>
          <p:cNvPicPr>
            <a:picLocks noChangeAspect="1"/>
          </p:cNvPicPr>
          <p:nvPr/>
        </p:nvPicPr>
        <p:blipFill>
          <a:blip r:embed="rId3"/>
          <a:stretch>
            <a:fillRect/>
          </a:stretch>
        </p:blipFill>
        <p:spPr>
          <a:xfrm>
            <a:off x="914400" y="881063"/>
            <a:ext cx="10363200" cy="5205412"/>
          </a:xfrm>
          <a:prstGeom prst="rect">
            <a:avLst/>
          </a:prstGeom>
        </p:spPr>
      </p:pic>
    </p:spTree>
    <p:extLst>
      <p:ext uri="{BB962C8B-B14F-4D97-AF65-F5344CB8AC3E}">
        <p14:creationId xmlns:p14="http://schemas.microsoft.com/office/powerpoint/2010/main" val="2859963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38150" y="312741"/>
            <a:ext cx="11356565" cy="492122"/>
          </a:xfrm>
          <a:solidFill>
            <a:srgbClr val="66FFCC"/>
          </a:solidFill>
        </p:spPr>
        <p:txBody>
          <a:bodyPr/>
          <a:lstStyle/>
          <a:p>
            <a:pPr marL="342900" indent="-342900" algn="ctr">
              <a:lnSpc>
                <a:spcPct val="115000"/>
              </a:lnSpc>
              <a:spcBef>
                <a:spcPts val="1000"/>
              </a:spcBef>
            </a:pPr>
            <a:r>
              <a:rPr lang="el-GR" altLang="el-GR" sz="2800" b="1" dirty="0" smtClean="0">
                <a:solidFill>
                  <a:srgbClr val="FF0000"/>
                </a:solidFill>
                <a:effectLst>
                  <a:outerShdw blurRad="38100" dist="38100" dir="2700000" algn="tl">
                    <a:srgbClr val="000000">
                      <a:alpha val="43137"/>
                    </a:srgbClr>
                  </a:outerShdw>
                </a:effectLst>
              </a:rPr>
              <a:t>Επικίνδυνα απόβλητα</a:t>
            </a:r>
            <a:endParaRPr lang="el-GR" altLang="el-GR" sz="2800" b="1" dirty="0">
              <a:solidFill>
                <a:srgbClr val="FF0000"/>
              </a:solidFill>
              <a:effectLst>
                <a:outerShdw blurRad="38100" dist="38100" dir="2700000" algn="tl">
                  <a:srgbClr val="000000">
                    <a:alpha val="43137"/>
                  </a:srgbClr>
                </a:outerShdw>
              </a:effectLst>
            </a:endParaRPr>
          </a:p>
        </p:txBody>
      </p:sp>
      <p:sp>
        <p:nvSpPr>
          <p:cNvPr id="2" name="Ορθογώνιο 1"/>
          <p:cNvSpPr/>
          <p:nvPr/>
        </p:nvSpPr>
        <p:spPr>
          <a:xfrm>
            <a:off x="438149" y="1305342"/>
            <a:ext cx="11356565" cy="3970318"/>
          </a:xfrm>
          <a:prstGeom prst="rect">
            <a:avLst/>
          </a:prstGeom>
        </p:spPr>
        <p:txBody>
          <a:bodyPr wrap="square">
            <a:spAutoFit/>
          </a:bodyPr>
          <a:lstStyle/>
          <a:p>
            <a:pPr algn="just"/>
            <a:r>
              <a:rPr lang="el-GR" dirty="0" smtClean="0">
                <a:solidFill>
                  <a:srgbClr val="404040"/>
                </a:solidFill>
              </a:rPr>
              <a:t>Τα επικίνδυνα απόβλητα ενέχουν μεγαλύτερο κίνδυνο για το περιβάλλον και την ανθρώπινη υγεία από ό,τι τα μη επικίνδυνα και, ως εκ τούτου, απαιτούν αυστηρότερο καθεστώς ελέγχου.</a:t>
            </a:r>
            <a:endParaRPr lang="en-US" dirty="0" smtClean="0">
              <a:solidFill>
                <a:srgbClr val="404040"/>
              </a:solidFill>
            </a:endParaRPr>
          </a:p>
          <a:p>
            <a:pPr algn="just"/>
            <a:endParaRPr lang="en-US" dirty="0">
              <a:solidFill>
                <a:srgbClr val="404040"/>
              </a:solidFill>
            </a:endParaRPr>
          </a:p>
          <a:p>
            <a:pPr algn="just"/>
            <a:r>
              <a:rPr lang="el-GR" dirty="0" smtClean="0">
                <a:solidFill>
                  <a:srgbClr val="404040"/>
                </a:solidFill>
              </a:rPr>
              <a:t>Η οδηγία πλαίσιο για τα απόβλητα προβλέπει πρόσθετες υποχρεώσεις επισήμανσης, τήρησης αρχείων, παρακολούθησης και ελέγχου από τη γέννηση έως τη ταφή, με άλλα λόγια από την παραγωγή αποβλήτων έως την τελική διάθεση ή ανάκτηση. Απαγορεύει επίσης την ανάμειξη επικίνδυνων αποβλήτων με άλλες κατηγορίες επικίνδυνων αποβλήτων και με μη επικίνδυνα απόβλητα.</a:t>
            </a:r>
            <a:endParaRPr lang="en-US" dirty="0" smtClean="0">
              <a:solidFill>
                <a:srgbClr val="404040"/>
              </a:solidFill>
            </a:endParaRPr>
          </a:p>
          <a:p>
            <a:pPr algn="just"/>
            <a:endParaRPr lang="en-US" dirty="0">
              <a:solidFill>
                <a:srgbClr val="404040"/>
              </a:solidFill>
            </a:endParaRPr>
          </a:p>
          <a:p>
            <a:pPr algn="just"/>
            <a:r>
              <a:rPr lang="el-GR" dirty="0" smtClean="0">
                <a:solidFill>
                  <a:srgbClr val="404040"/>
                </a:solidFill>
              </a:rPr>
              <a:t>Η ταξινόμηση σε επικίνδυνα και μη επικίνδυνα απόβλητα βασίζεται στο σύστημα ταξινόμησης και επισήμανσης επικίνδυνων ουσιών και παρασκευασμάτων. Αυτό διασφαλίζει ότι παρόμοιες αρχές εφαρμόζονται καθ‘ όλη τη διάρκεια του κύκλου ζωής των υλικών.</a:t>
            </a:r>
          </a:p>
          <a:p>
            <a:pPr algn="just"/>
            <a:endParaRPr lang="el-GR" dirty="0">
              <a:solidFill>
                <a:srgbClr val="404040"/>
              </a:solidFill>
              <a:latin typeface="arial" panose="020B0604020202020204" pitchFamily="34" charset="0"/>
            </a:endParaRPr>
          </a:p>
          <a:p>
            <a:pPr algn="just"/>
            <a:r>
              <a:rPr lang="el-GR" dirty="0" smtClean="0">
                <a:solidFill>
                  <a:srgbClr val="404040"/>
                </a:solidFill>
                <a:latin typeface="arial" panose="020B0604020202020204" pitchFamily="34" charset="0"/>
              </a:rPr>
              <a:t>Για περισσότερες πληροφορίες σχετικά με την ταξινόμηση όλων των τύπων αποβλήτων (συμπεριλαμβανομένων των επικίνδυνων), βλέπε τον </a:t>
            </a:r>
            <a:r>
              <a:rPr lang="el-GR" dirty="0" smtClean="0">
                <a:solidFill>
                  <a:srgbClr val="404040"/>
                </a:solidFill>
                <a:latin typeface="arial" panose="020B0604020202020204" pitchFamily="34" charset="0"/>
                <a:hlinkClick r:id="rId3"/>
              </a:rPr>
              <a:t>ευρωπαϊκό κατάλογο αποβλήτων</a:t>
            </a:r>
            <a:r>
              <a:rPr lang="el-GR" dirty="0" smtClean="0">
                <a:solidFill>
                  <a:srgbClr val="404040"/>
                </a:solidFill>
                <a:latin typeface="arial" panose="020B0604020202020204" pitchFamily="34" charset="0"/>
              </a:rPr>
              <a:t>.</a:t>
            </a:r>
            <a:endParaRPr lang="en-US" dirty="0">
              <a:solidFill>
                <a:srgbClr val="404040"/>
              </a:solidFill>
              <a:effectLst/>
            </a:endParaRPr>
          </a:p>
        </p:txBody>
      </p:sp>
    </p:spTree>
    <p:extLst>
      <p:ext uri="{BB962C8B-B14F-4D97-AF65-F5344CB8AC3E}">
        <p14:creationId xmlns:p14="http://schemas.microsoft.com/office/powerpoint/2010/main" val="2890642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19" y="388941"/>
            <a:ext cx="11292655" cy="492122"/>
          </a:xfrm>
          <a:solidFill>
            <a:srgbClr val="66FFCC"/>
          </a:solidFill>
        </p:spPr>
        <p:txBody>
          <a:bodyPr/>
          <a:lstStyle/>
          <a:p>
            <a:pPr marL="342900" indent="-342900" algn="ctr">
              <a:lnSpc>
                <a:spcPct val="115000"/>
              </a:lnSpc>
              <a:spcBef>
                <a:spcPts val="1000"/>
              </a:spcBef>
            </a:pPr>
            <a:r>
              <a:rPr lang="el-GR" altLang="el-GR" sz="2800" b="1" dirty="0" smtClean="0">
                <a:solidFill>
                  <a:srgbClr val="FF0000"/>
                </a:solidFill>
                <a:effectLst>
                  <a:outerShdw blurRad="38100" dist="38100" dir="2700000" algn="tl">
                    <a:srgbClr val="000000">
                      <a:alpha val="43137"/>
                    </a:srgbClr>
                  </a:outerShdw>
                </a:effectLst>
              </a:rPr>
              <a:t>ΑΠΟΧΑΡΑΚΤΗΡΙΣΜΟΣ ΑΠΟΒΛΗΤΩΝ ΚΑΙ ΥΠΟΠΡΟΪΟΝΤΑ</a:t>
            </a:r>
            <a:endParaRPr lang="el-GR" altLang="el-GR" sz="2800" b="1" dirty="0">
              <a:solidFill>
                <a:srgbClr val="FF0000"/>
              </a:solidFill>
              <a:effectLst>
                <a:outerShdw blurRad="38100" dist="38100" dir="2700000" algn="tl">
                  <a:srgbClr val="000000">
                    <a:alpha val="43137"/>
                  </a:srgbClr>
                </a:outerShdw>
              </a:effectLst>
            </a:endParaRPr>
          </a:p>
        </p:txBody>
      </p:sp>
      <p:sp>
        <p:nvSpPr>
          <p:cNvPr id="3" name="Ορθογώνιο 2"/>
          <p:cNvSpPr/>
          <p:nvPr/>
        </p:nvSpPr>
        <p:spPr>
          <a:xfrm>
            <a:off x="647700" y="1247776"/>
            <a:ext cx="4962525" cy="1754326"/>
          </a:xfrm>
          <a:prstGeom prst="rect">
            <a:avLst/>
          </a:prstGeom>
        </p:spPr>
        <p:txBody>
          <a:bodyPr wrap="square">
            <a:spAutoFit/>
          </a:bodyPr>
          <a:lstStyle/>
          <a:p>
            <a:pPr algn="just"/>
            <a:r>
              <a:rPr lang="el-GR" b="1" i="1" u="sng" dirty="0" smtClean="0">
                <a:solidFill>
                  <a:srgbClr val="1D4306"/>
                </a:solidFill>
                <a:latin typeface="Arial-BoldMT"/>
              </a:rPr>
              <a:t>ΥΠΟΠΡΟΪΟΝ</a:t>
            </a:r>
            <a:r>
              <a:rPr lang="el-GR" dirty="0" smtClean="0">
                <a:solidFill>
                  <a:srgbClr val="1D4306"/>
                </a:solidFill>
                <a:latin typeface="Arial-BoldMT"/>
              </a:rPr>
              <a:t> : κατάλοιπο παραγωγής που πληροί τις σωρευτικές προϋποθέσεις/κριτήρια που καθορίζονται στην </a:t>
            </a:r>
            <a:r>
              <a:rPr lang="en-US" dirty="0" smtClean="0">
                <a:solidFill>
                  <a:srgbClr val="1D4306"/>
                </a:solidFill>
                <a:latin typeface="Arial-BoldMT"/>
              </a:rPr>
              <a:t>WFD</a:t>
            </a:r>
            <a:r>
              <a:rPr lang="el-GR" dirty="0" smtClean="0">
                <a:solidFill>
                  <a:srgbClr val="1D4306"/>
                </a:solidFill>
                <a:latin typeface="Arial-BoldMT"/>
              </a:rPr>
              <a:t> και το οποίο πρόκειται να χρησιμοποιηθεί ως δευτερογενής πρώτη ύλη ή προϊόν και δεν πρέπει να θεωρείται απόβλητο.</a:t>
            </a:r>
            <a:endParaRPr lang="el-GR" dirty="0"/>
          </a:p>
        </p:txBody>
      </p:sp>
      <p:sp>
        <p:nvSpPr>
          <p:cNvPr id="4" name="Ορθογώνιο 3"/>
          <p:cNvSpPr/>
          <p:nvPr/>
        </p:nvSpPr>
        <p:spPr>
          <a:xfrm>
            <a:off x="647700" y="3583108"/>
            <a:ext cx="4962525" cy="2031325"/>
          </a:xfrm>
          <a:prstGeom prst="rect">
            <a:avLst/>
          </a:prstGeom>
        </p:spPr>
        <p:txBody>
          <a:bodyPr wrap="square">
            <a:spAutoFit/>
          </a:bodyPr>
          <a:lstStyle/>
          <a:p>
            <a:pPr algn="just"/>
            <a:r>
              <a:rPr lang="el-GR" b="1" i="1" u="sng" dirty="0" smtClean="0">
                <a:solidFill>
                  <a:srgbClr val="1D4306"/>
                </a:solidFill>
                <a:latin typeface="Arial-BoldMT"/>
              </a:rPr>
              <a:t>ΑΠΟΧΑΡΑΚΤΗΡΙΣΜΟΣ</a:t>
            </a:r>
            <a:r>
              <a:rPr lang="en-US" b="1" i="1" u="sng" dirty="0" smtClean="0">
                <a:solidFill>
                  <a:srgbClr val="1D4306"/>
                </a:solidFill>
                <a:latin typeface="Arial-BoldMT"/>
              </a:rPr>
              <a:t> (EoW)</a:t>
            </a:r>
            <a:r>
              <a:rPr lang="el-GR" dirty="0" smtClean="0">
                <a:solidFill>
                  <a:srgbClr val="1D4306"/>
                </a:solidFill>
                <a:latin typeface="Arial-BoldMT"/>
              </a:rPr>
              <a:t>: υλικό που ανακτάται από απόβλητα, πληροί τις σωρευτικές προϋποθέσεις και απαιτήσεις που ορίζονται στην </a:t>
            </a:r>
            <a:r>
              <a:rPr lang="en-US" dirty="0" smtClean="0">
                <a:solidFill>
                  <a:srgbClr val="1D4306"/>
                </a:solidFill>
                <a:latin typeface="Arial-BoldMT"/>
              </a:rPr>
              <a:t>WFD</a:t>
            </a:r>
            <a:r>
              <a:rPr lang="el-GR" dirty="0" smtClean="0">
                <a:solidFill>
                  <a:srgbClr val="1D4306"/>
                </a:solidFill>
                <a:latin typeface="Arial-BoldMT"/>
              </a:rPr>
              <a:t> (ή τα λεπτομερή κριτήρια) και το οποίο πρόκειται να χρησιμοποιηθεί ως δευτερογενής πρώτη ύλη ή προϊόν και δεν θεωρείται πλέον απόβλητο.</a:t>
            </a:r>
            <a:endParaRPr lang="el-GR" dirty="0"/>
          </a:p>
        </p:txBody>
      </p:sp>
      <p:pic>
        <p:nvPicPr>
          <p:cNvPr id="5" name="Εικόνα 4"/>
          <p:cNvPicPr>
            <a:picLocks noChangeAspect="1"/>
          </p:cNvPicPr>
          <p:nvPr/>
        </p:nvPicPr>
        <p:blipFill>
          <a:blip r:embed="rId3"/>
          <a:stretch>
            <a:fillRect/>
          </a:stretch>
        </p:blipFill>
        <p:spPr>
          <a:xfrm>
            <a:off x="6751637" y="1011377"/>
            <a:ext cx="4286250" cy="1990725"/>
          </a:xfrm>
          <a:prstGeom prst="rect">
            <a:avLst/>
          </a:prstGeom>
        </p:spPr>
      </p:pic>
      <p:pic>
        <p:nvPicPr>
          <p:cNvPr id="6" name="Εικόνα 5"/>
          <p:cNvPicPr>
            <a:picLocks noChangeAspect="1"/>
          </p:cNvPicPr>
          <p:nvPr/>
        </p:nvPicPr>
        <p:blipFill>
          <a:blip r:embed="rId4"/>
          <a:stretch>
            <a:fillRect/>
          </a:stretch>
        </p:blipFill>
        <p:spPr>
          <a:xfrm>
            <a:off x="6053137" y="3582254"/>
            <a:ext cx="5410200" cy="1905000"/>
          </a:xfrm>
          <a:prstGeom prst="rect">
            <a:avLst/>
          </a:prstGeom>
        </p:spPr>
      </p:pic>
    </p:spTree>
    <p:extLst>
      <p:ext uri="{BB962C8B-B14F-4D97-AF65-F5344CB8AC3E}">
        <p14:creationId xmlns:p14="http://schemas.microsoft.com/office/powerpoint/2010/main" val="4282741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20" y="388941"/>
            <a:ext cx="11199198" cy="492122"/>
          </a:xfrm>
          <a:solidFill>
            <a:srgbClr val="66FFCC"/>
          </a:solidFill>
        </p:spPr>
        <p:txBody>
          <a:bodyPr/>
          <a:lstStyle/>
          <a:p>
            <a:pPr marL="342900" indent="-342900" algn="ctr">
              <a:lnSpc>
                <a:spcPct val="115000"/>
              </a:lnSpc>
              <a:spcBef>
                <a:spcPts val="1000"/>
              </a:spcBef>
            </a:pPr>
            <a:r>
              <a:rPr lang="el-GR" altLang="el-GR" sz="2800" b="1" dirty="0" smtClean="0">
                <a:solidFill>
                  <a:srgbClr val="FF0000"/>
                </a:solidFill>
                <a:effectLst>
                  <a:outerShdw blurRad="38100" dist="38100" dir="2700000" algn="tl">
                    <a:srgbClr val="000000">
                      <a:alpha val="43137"/>
                    </a:srgbClr>
                  </a:outerShdw>
                </a:effectLst>
              </a:rPr>
              <a:t>ΔΙΑΦΟΡΑ </a:t>
            </a:r>
            <a:r>
              <a:rPr lang="en-US" altLang="el-GR" sz="2800" b="1" dirty="0" smtClean="0">
                <a:solidFill>
                  <a:srgbClr val="FF0000"/>
                </a:solidFill>
                <a:effectLst>
                  <a:outerShdw blurRad="38100" dist="38100" dir="2700000" algn="tl">
                    <a:srgbClr val="000000">
                      <a:alpha val="43137"/>
                    </a:srgbClr>
                  </a:outerShdw>
                </a:effectLst>
              </a:rPr>
              <a:t>EOW / </a:t>
            </a:r>
            <a:r>
              <a:rPr lang="el-GR" altLang="el-GR" sz="2800" b="1" dirty="0" smtClean="0">
                <a:solidFill>
                  <a:srgbClr val="FF0000"/>
                </a:solidFill>
                <a:effectLst>
                  <a:outerShdw blurRad="38100" dist="38100" dir="2700000" algn="tl">
                    <a:srgbClr val="000000">
                      <a:alpha val="43137"/>
                    </a:srgbClr>
                  </a:outerShdw>
                </a:effectLst>
              </a:rPr>
              <a:t>ΥΠΟΠΡΟΪΟΝΤΩΝ</a:t>
            </a:r>
            <a:endParaRPr lang="el-GR" altLang="el-GR" sz="2800" b="1" dirty="0">
              <a:solidFill>
                <a:srgbClr val="FF0000"/>
              </a:solidFill>
              <a:effectLst>
                <a:outerShdw blurRad="38100" dist="38100" dir="2700000" algn="tl">
                  <a:srgbClr val="000000">
                    <a:alpha val="43137"/>
                  </a:srgbClr>
                </a:outerShdw>
              </a:effectLst>
            </a:endParaRPr>
          </a:p>
        </p:txBody>
      </p:sp>
      <p:pic>
        <p:nvPicPr>
          <p:cNvPr id="3" name="Εικόνα 2"/>
          <p:cNvPicPr>
            <a:picLocks noChangeAspect="1"/>
          </p:cNvPicPr>
          <p:nvPr/>
        </p:nvPicPr>
        <p:blipFill>
          <a:blip r:embed="rId3"/>
          <a:stretch>
            <a:fillRect/>
          </a:stretch>
        </p:blipFill>
        <p:spPr>
          <a:xfrm>
            <a:off x="1390650" y="1076326"/>
            <a:ext cx="9544050" cy="4595812"/>
          </a:xfrm>
          <a:prstGeom prst="rect">
            <a:avLst/>
          </a:prstGeom>
        </p:spPr>
      </p:pic>
    </p:spTree>
    <p:extLst>
      <p:ext uri="{BB962C8B-B14F-4D97-AF65-F5344CB8AC3E}">
        <p14:creationId xmlns:p14="http://schemas.microsoft.com/office/powerpoint/2010/main" val="195039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92D050"/>
        </a:solidFill>
        <a:effectLst/>
      </p:bgPr>
    </p:bg>
    <p:spTree>
      <p:nvGrpSpPr>
        <p:cNvPr id="1" name=""/>
        <p:cNvGrpSpPr/>
        <p:nvPr/>
      </p:nvGrpSpPr>
      <p:grpSpPr>
        <a:xfrm>
          <a:off x="0" y="0"/>
          <a:ext cx="0" cy="0"/>
          <a:chOff x="0" y="0"/>
          <a:chExt cx="0" cy="0"/>
        </a:xfrm>
      </p:grpSpPr>
      <p:sp>
        <p:nvSpPr>
          <p:cNvPr id="32770" name="Rectangle 305">
            <a:extLst>
              <a:ext uri="{FF2B5EF4-FFF2-40B4-BE49-F238E27FC236}">
                <a16:creationId xmlns:a16="http://schemas.microsoft.com/office/drawing/2014/main" id="{B0659BA6-487E-4CFB-A066-2F463EF10715}"/>
              </a:ext>
            </a:extLst>
          </p:cNvPr>
          <p:cNvSpPr>
            <a:spLocks noChangeArrowheads="1"/>
          </p:cNvSpPr>
          <p:nvPr/>
        </p:nvSpPr>
        <p:spPr bwMode="auto">
          <a:xfrm>
            <a:off x="1854200" y="871538"/>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03600" indent="-3403600">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3403600" marR="0" lvl="0" indent="-3403600" algn="just"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a:ln>
                  <a:noFill/>
                </a:ln>
                <a:solidFill>
                  <a:srgbClr val="FFFFFF"/>
                </a:solidFill>
                <a:effectLst/>
                <a:uLnTx/>
                <a:uFillTx/>
                <a:latin typeface="Calibri" panose="020F0502020204030204" pitchFamily="34" charset="0"/>
                <a:ea typeface="+mn-ea"/>
                <a:cs typeface="Times New Roman" panose="02020603050405020304" pitchFamily="18" charset="0"/>
              </a:rPr>
              <a:t>πακέτου για την κυκλική οικονομία στις 2 Δεκεμβρίου του 2015</a:t>
            </a:r>
            <a:endParaRPr kumimoji="0" lang="el-GR" altLang="el-GR" sz="1800" b="0" i="1" u="none" strike="noStrike" kern="1200" cap="none" spc="0" normalizeH="0" baseline="0" noProof="0">
              <a:ln>
                <a:noFill/>
              </a:ln>
              <a:solidFill>
                <a:srgbClr val="002060"/>
              </a:solidFill>
              <a:effectLst/>
              <a:uLnTx/>
              <a:uFillTx/>
              <a:latin typeface="Arial" panose="020B0604020202020204" pitchFamily="34" charset="0"/>
              <a:ea typeface="宋体" panose="02010600030101010101" pitchFamily="2" charset="-122"/>
              <a:cs typeface="+mn-cs"/>
            </a:endParaRPr>
          </a:p>
        </p:txBody>
      </p:sp>
      <p:sp>
        <p:nvSpPr>
          <p:cNvPr id="32771" name="Rectangle 307">
            <a:extLst>
              <a:ext uri="{FF2B5EF4-FFF2-40B4-BE49-F238E27FC236}">
                <a16:creationId xmlns:a16="http://schemas.microsoft.com/office/drawing/2014/main" id="{ED124AA4-B622-4285-8A1A-B2F9A02FFB51}"/>
              </a:ext>
            </a:extLst>
          </p:cNvPr>
          <p:cNvSpPr>
            <a:spLocks noChangeArrowheads="1"/>
          </p:cNvSpPr>
          <p:nvPr/>
        </p:nvSpPr>
        <p:spPr bwMode="auto">
          <a:xfrm>
            <a:off x="1905000" y="5486400"/>
            <a:ext cx="845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rgbClr val="FFFFFF"/>
              </a:buClr>
              <a:buSzPct val="75000"/>
              <a:buFont typeface="Wingdings" panose="05000000000000000000" pitchFamily="2" charset="2"/>
              <a:buNone/>
              <a:tabLst/>
              <a:defRPr/>
            </a:pPr>
            <a:endParaRPr kumimoji="0" lang="el-GR" altLang="el-GR" sz="1600" b="0" i="1" u="none" strike="noStrike" kern="1200" cap="none" spc="0" normalizeH="0" baseline="0" noProof="0">
              <a:ln>
                <a:noFill/>
              </a:ln>
              <a:solidFill>
                <a:srgbClr val="000066"/>
              </a:solidFill>
              <a:effectLst/>
              <a:uLnTx/>
              <a:uFillTx/>
              <a:latin typeface="Arial" panose="020B0604020202020204" pitchFamily="34" charset="0"/>
              <a:ea typeface="+mn-ea"/>
              <a:cs typeface="+mn-cs"/>
            </a:endParaRPr>
          </a:p>
        </p:txBody>
      </p:sp>
      <p:sp>
        <p:nvSpPr>
          <p:cNvPr id="32772" name="Ορθογώνιο 2">
            <a:extLst>
              <a:ext uri="{FF2B5EF4-FFF2-40B4-BE49-F238E27FC236}">
                <a16:creationId xmlns:a16="http://schemas.microsoft.com/office/drawing/2014/main" id="{09610D89-F0CA-4581-89CB-9F00C5F6CC67}"/>
              </a:ext>
            </a:extLst>
          </p:cNvPr>
          <p:cNvSpPr>
            <a:spLocks noChangeArrowheads="1"/>
          </p:cNvSpPr>
          <p:nvPr/>
        </p:nvSpPr>
        <p:spPr bwMode="auto">
          <a:xfrm>
            <a:off x="1938339" y="6343651"/>
            <a:ext cx="8326437" cy="35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7000"/>
              </a:lnSpc>
              <a:spcBef>
                <a:spcPct val="0"/>
              </a:spcBef>
              <a:spcAft>
                <a:spcPct val="0"/>
              </a:spcAft>
              <a:buClrTx/>
              <a:buSzTx/>
              <a:buFont typeface="Wingdings" panose="05000000000000000000" pitchFamily="2" charset="2"/>
              <a:buNone/>
              <a:tabLst/>
              <a:defRPr/>
            </a:pPr>
            <a:r>
              <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ΕΞΑΜΗΝΟ: ΧΕΙΜΕΡΙΝΟ </a:t>
            </a:r>
            <a:r>
              <a:rPr kumimoji="0" lang="el-GR" altLang="el-GR"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2023-2024</a:t>
            </a:r>
            <a:endParaRPr kumimoji="0" lang="el-GR" altLang="el-GR"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32774" name="Τίτλος 6">
            <a:extLst>
              <a:ext uri="{FF2B5EF4-FFF2-40B4-BE49-F238E27FC236}">
                <a16:creationId xmlns:a16="http://schemas.microsoft.com/office/drawing/2014/main" id="{0060560F-491C-4F2D-975C-E04280120ABE}"/>
              </a:ext>
            </a:extLst>
          </p:cNvPr>
          <p:cNvSpPr>
            <a:spLocks noGrp="1" noChangeArrowheads="1"/>
          </p:cNvSpPr>
          <p:nvPr>
            <p:ph type="title"/>
          </p:nvPr>
        </p:nvSpPr>
        <p:spPr>
          <a:xfrm>
            <a:off x="470720" y="388941"/>
            <a:ext cx="11199198" cy="492122"/>
          </a:xfrm>
          <a:solidFill>
            <a:srgbClr val="66FFCC"/>
          </a:solidFill>
        </p:spPr>
        <p:txBody>
          <a:bodyPr/>
          <a:lstStyle/>
          <a:p>
            <a:pPr marL="342900" indent="-342900" algn="ctr">
              <a:lnSpc>
                <a:spcPct val="115000"/>
              </a:lnSpc>
              <a:spcBef>
                <a:spcPts val="1000"/>
              </a:spcBef>
            </a:pPr>
            <a:r>
              <a:rPr lang="el-GR" altLang="el-GR" sz="2800" b="1" dirty="0" smtClean="0">
                <a:solidFill>
                  <a:srgbClr val="FF0000"/>
                </a:solidFill>
                <a:effectLst>
                  <a:outerShdw blurRad="38100" dist="38100" dir="2700000" algn="tl">
                    <a:srgbClr val="000000">
                      <a:alpha val="43137"/>
                    </a:srgbClr>
                  </a:outerShdw>
                </a:effectLst>
              </a:rPr>
              <a:t>Υποπροϊόντα</a:t>
            </a:r>
            <a:endParaRPr lang="el-GR" altLang="el-GR" sz="2800" b="1" dirty="0">
              <a:solidFill>
                <a:srgbClr val="FF0000"/>
              </a:solidFill>
              <a:effectLst>
                <a:outerShdw blurRad="38100" dist="38100" dir="2700000" algn="tl">
                  <a:srgbClr val="000000">
                    <a:alpha val="43137"/>
                  </a:srgbClr>
                </a:outerShdw>
              </a:effectLst>
            </a:endParaRPr>
          </a:p>
        </p:txBody>
      </p:sp>
      <p:sp>
        <p:nvSpPr>
          <p:cNvPr id="2" name="Ορθογώνιο 1"/>
          <p:cNvSpPr/>
          <p:nvPr/>
        </p:nvSpPr>
        <p:spPr>
          <a:xfrm>
            <a:off x="396313" y="1114485"/>
            <a:ext cx="11273605" cy="4524315"/>
          </a:xfrm>
          <a:prstGeom prst="rect">
            <a:avLst/>
          </a:prstGeom>
        </p:spPr>
        <p:txBody>
          <a:bodyPr wrap="square">
            <a:spAutoFit/>
          </a:bodyPr>
          <a:lstStyle/>
          <a:p>
            <a:pPr algn="just"/>
            <a:r>
              <a:rPr lang="el-GR" sz="3200" dirty="0" smtClean="0">
                <a:solidFill>
                  <a:srgbClr val="404040"/>
                </a:solidFill>
                <a:latin typeface="arial" panose="020B0604020202020204" pitchFamily="34" charset="0"/>
              </a:rPr>
              <a:t>Η οδηγία-πλαίσιο για τα απόβλητα ορίζει τα υποπροϊόντα ως ουσία ή αντικείμενο που προκύπτει από διαδικασία παραγωγής, πρωταρχικός σκοπός της οποίας δεν είναι η παραγωγή του προϊόντος αυτού. Τα υποπροϊόντα μπορούν να προέρχονται από ευρύ φάσμα επιχειρηματικών τομέων και μπορεί να έχουν πολύ διαφορετικές περιβαλλοντικές επιπτώσεις. Είναι </a:t>
            </a:r>
            <a:r>
              <a:rPr lang="el-GR" sz="3200" dirty="0">
                <a:solidFill>
                  <a:srgbClr val="404040"/>
                </a:solidFill>
                <a:latin typeface="arial" panose="020B0604020202020204" pitchFamily="34" charset="0"/>
              </a:rPr>
              <a:t>σημαντικό τα </a:t>
            </a:r>
            <a:r>
              <a:rPr lang="el-GR" sz="3200" dirty="0" smtClean="0">
                <a:solidFill>
                  <a:srgbClr val="404040"/>
                </a:solidFill>
                <a:latin typeface="arial" panose="020B0604020202020204" pitchFamily="34" charset="0"/>
              </a:rPr>
              <a:t>υποπροϊόντα να ταξινομούνται σωστά για να αποφεύγονται περιβαλλοντικές ζημίες ή περιττές δαπάνες για τις επιχειρήσεις.</a:t>
            </a:r>
            <a:endParaRPr lang="el-GR" sz="3200" dirty="0"/>
          </a:p>
        </p:txBody>
      </p:sp>
    </p:spTree>
    <p:extLst>
      <p:ext uri="{BB962C8B-B14F-4D97-AF65-F5344CB8AC3E}">
        <p14:creationId xmlns:p14="http://schemas.microsoft.com/office/powerpoint/2010/main" val="200703918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fined">
  <a:themeElements>
    <a:clrScheme name="">
      <a:dk1>
        <a:srgbClr val="FFFFFF"/>
      </a:dk1>
      <a:lt1>
        <a:srgbClr val="FFFFFF"/>
      </a:lt1>
      <a:dk2>
        <a:srgbClr val="FFFFFF"/>
      </a:dk2>
      <a:lt2>
        <a:srgbClr val="FFFFFF"/>
      </a:lt2>
      <a:accent1>
        <a:srgbClr val="FFFFFF"/>
      </a:accent1>
      <a:accent2>
        <a:srgbClr val="FFFFFF"/>
      </a:accent2>
      <a:accent3>
        <a:srgbClr val="FFFFFF"/>
      </a:accent3>
      <a:accent4>
        <a:srgbClr val="DADADA"/>
      </a:accent4>
      <a:accent5>
        <a:srgbClr val="FFFFFF"/>
      </a:accent5>
      <a:accent6>
        <a:srgbClr val="E7E7E7"/>
      </a:accent6>
      <a:hlink>
        <a:srgbClr val="000066"/>
      </a:hlink>
      <a:folHlink>
        <a:srgbClr val="000066"/>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
      <a:clrScheme name="Refined 8">
        <a:dk1>
          <a:srgbClr val="000000"/>
        </a:dk1>
        <a:lt1>
          <a:srgbClr val="FFFFFF"/>
        </a:lt1>
        <a:dk2>
          <a:srgbClr val="000000"/>
        </a:dk2>
        <a:lt2>
          <a:srgbClr val="C0C0C0"/>
        </a:lt2>
        <a:accent1>
          <a:srgbClr val="CC3300"/>
        </a:accent1>
        <a:accent2>
          <a:srgbClr val="EAEAEA"/>
        </a:accent2>
        <a:accent3>
          <a:srgbClr val="FFFFFF"/>
        </a:accent3>
        <a:accent4>
          <a:srgbClr val="000000"/>
        </a:accent4>
        <a:accent5>
          <a:srgbClr val="E2ADAA"/>
        </a:accent5>
        <a:accent6>
          <a:srgbClr val="D4D4D4"/>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9">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10">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EAEAEA"/>
        </a:hlink>
        <a:folHlink>
          <a:srgbClr val="EAEAEA"/>
        </a:folHlink>
      </a:clrScheme>
      <a:clrMap bg1="lt1" tx1="dk1" bg2="lt2" tx2="dk2" accent1="accent1" accent2="accent2" accent3="accent3" accent4="accent4" accent5="accent5" accent6="accent6" hlink="hlink" folHlink="folHlink"/>
    </a:extraClrScheme>
    <a:extraClrScheme>
      <a:clrScheme name="Refined 11">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990000"/>
        </a:hlink>
        <a:folHlink>
          <a:srgbClr val="800000"/>
        </a:folHlink>
      </a:clrScheme>
      <a:clrMap bg1="lt1" tx1="dk1" bg2="lt2" tx2="dk2" accent1="accent1" accent2="accent2" accent3="accent3" accent4="accent4" accent5="accent5" accent6="accent6" hlink="hlink" folHlink="folHlink"/>
    </a:extraClrScheme>
    <a:extraClrScheme>
      <a:clrScheme name="Refined 12">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Refined 13">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000066"/>
        </a:hlink>
        <a:folHlink>
          <a:srgbClr val="000066"/>
        </a:folHlink>
      </a:clrScheme>
      <a:clrMap bg1="lt1" tx1="dk1" bg2="lt2" tx2="dk2" accent1="accent1" accent2="accent2" accent3="accent3" accent4="accent4" accent5="accent5" accent6="accent6" hlink="hlink" folHlink="folHlink"/>
    </a:extraClrScheme>
    <a:extraClrScheme>
      <a:clrScheme name="Refined 14">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B2B2B2"/>
        </a:hlink>
        <a:folHlink>
          <a:srgbClr val="777777"/>
        </a:folHlink>
      </a:clrScheme>
      <a:clrMap bg1="lt1" tx1="dk1" bg2="lt2" tx2="dk2" accent1="accent1" accent2="accent2" accent3="accent3" accent4="accent4" accent5="accent5" accent6="accent6" hlink="hlink" folHlink="folHlink"/>
    </a:extraClrScheme>
    <a:extraClrScheme>
      <a:clrScheme name="Refined 15">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000066"/>
        </a:hlink>
        <a:folHlink>
          <a:srgbClr val="003399"/>
        </a:folHlink>
      </a:clrScheme>
      <a:clrMap bg1="lt1" tx1="dk1" bg2="lt2" tx2="dk2" accent1="accent1" accent2="accent2" accent3="accent3" accent4="accent4" accent5="accent5" accent6="accent6" hlink="hlink" folHlink="folHlink"/>
    </a:extraClrScheme>
    <a:extraClrScheme>
      <a:clrScheme name="Refined 16">
        <a:dk1>
          <a:srgbClr val="FFFFFF"/>
        </a:dk1>
        <a:lt1>
          <a:srgbClr val="FFFFFF"/>
        </a:lt1>
        <a:dk2>
          <a:srgbClr val="FFFFFF"/>
        </a:dk2>
        <a:lt2>
          <a:srgbClr val="FFFFFF"/>
        </a:lt2>
        <a:accent1>
          <a:srgbClr val="FFFFFF"/>
        </a:accent1>
        <a:accent2>
          <a:srgbClr val="EAEAEA"/>
        </a:accent2>
        <a:accent3>
          <a:srgbClr val="FFFFFF"/>
        </a:accent3>
        <a:accent4>
          <a:srgbClr val="DADADA"/>
        </a:accent4>
        <a:accent5>
          <a:srgbClr val="FFFFFF"/>
        </a:accent5>
        <a:accent6>
          <a:srgbClr val="D4D4D4"/>
        </a:accent6>
        <a:hlink>
          <a:srgbClr val="000066"/>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efined">
  <a:themeElements>
    <a:clrScheme name="">
      <a:dk1>
        <a:srgbClr val="FFFFFF"/>
      </a:dk1>
      <a:lt1>
        <a:srgbClr val="FFFFFF"/>
      </a:lt1>
      <a:dk2>
        <a:srgbClr val="FFFFFF"/>
      </a:dk2>
      <a:lt2>
        <a:srgbClr val="FFFFFF"/>
      </a:lt2>
      <a:accent1>
        <a:srgbClr val="FFFFFF"/>
      </a:accent1>
      <a:accent2>
        <a:srgbClr val="FFFFFF"/>
      </a:accent2>
      <a:accent3>
        <a:srgbClr val="FFFFFF"/>
      </a:accent3>
      <a:accent4>
        <a:srgbClr val="DADADA"/>
      </a:accent4>
      <a:accent5>
        <a:srgbClr val="FFFFFF"/>
      </a:accent5>
      <a:accent6>
        <a:srgbClr val="E7E7E7"/>
      </a:accent6>
      <a:hlink>
        <a:srgbClr val="000066"/>
      </a:hlink>
      <a:folHlink>
        <a:srgbClr val="000066"/>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
      <a:clrScheme name="Refined 8">
        <a:dk1>
          <a:srgbClr val="000000"/>
        </a:dk1>
        <a:lt1>
          <a:srgbClr val="FFFFFF"/>
        </a:lt1>
        <a:dk2>
          <a:srgbClr val="000000"/>
        </a:dk2>
        <a:lt2>
          <a:srgbClr val="C0C0C0"/>
        </a:lt2>
        <a:accent1>
          <a:srgbClr val="CC3300"/>
        </a:accent1>
        <a:accent2>
          <a:srgbClr val="EAEAEA"/>
        </a:accent2>
        <a:accent3>
          <a:srgbClr val="FFFFFF"/>
        </a:accent3>
        <a:accent4>
          <a:srgbClr val="000000"/>
        </a:accent4>
        <a:accent5>
          <a:srgbClr val="E2ADAA"/>
        </a:accent5>
        <a:accent6>
          <a:srgbClr val="D4D4D4"/>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9">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10">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EAEAEA"/>
        </a:hlink>
        <a:folHlink>
          <a:srgbClr val="EAEAEA"/>
        </a:folHlink>
      </a:clrScheme>
      <a:clrMap bg1="lt1" tx1="dk1" bg2="lt2" tx2="dk2" accent1="accent1" accent2="accent2" accent3="accent3" accent4="accent4" accent5="accent5" accent6="accent6" hlink="hlink" folHlink="folHlink"/>
    </a:extraClrScheme>
    <a:extraClrScheme>
      <a:clrScheme name="Refined 11">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990000"/>
        </a:hlink>
        <a:folHlink>
          <a:srgbClr val="800000"/>
        </a:folHlink>
      </a:clrScheme>
      <a:clrMap bg1="lt1" tx1="dk1" bg2="lt2" tx2="dk2" accent1="accent1" accent2="accent2" accent3="accent3" accent4="accent4" accent5="accent5" accent6="accent6" hlink="hlink" folHlink="folHlink"/>
    </a:extraClrScheme>
    <a:extraClrScheme>
      <a:clrScheme name="Refined 12">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Refined 13">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000066"/>
        </a:hlink>
        <a:folHlink>
          <a:srgbClr val="000066"/>
        </a:folHlink>
      </a:clrScheme>
      <a:clrMap bg1="lt1" tx1="dk1" bg2="lt2" tx2="dk2" accent1="accent1" accent2="accent2" accent3="accent3" accent4="accent4" accent5="accent5" accent6="accent6" hlink="hlink" folHlink="folHlink"/>
    </a:extraClrScheme>
    <a:extraClrScheme>
      <a:clrScheme name="Refined 14">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B2B2B2"/>
        </a:hlink>
        <a:folHlink>
          <a:srgbClr val="777777"/>
        </a:folHlink>
      </a:clrScheme>
      <a:clrMap bg1="lt1" tx1="dk1" bg2="lt2" tx2="dk2" accent1="accent1" accent2="accent2" accent3="accent3" accent4="accent4" accent5="accent5" accent6="accent6" hlink="hlink" folHlink="folHlink"/>
    </a:extraClrScheme>
    <a:extraClrScheme>
      <a:clrScheme name="Refined 15">
        <a:dk1>
          <a:srgbClr val="000000"/>
        </a:dk1>
        <a:lt1>
          <a:srgbClr val="FFFFFF"/>
        </a:lt1>
        <a:dk2>
          <a:srgbClr val="000000"/>
        </a:dk2>
        <a:lt2>
          <a:srgbClr val="990000"/>
        </a:lt2>
        <a:accent1>
          <a:srgbClr val="CC3300"/>
        </a:accent1>
        <a:accent2>
          <a:srgbClr val="EAEAEA"/>
        </a:accent2>
        <a:accent3>
          <a:srgbClr val="FFFFFF"/>
        </a:accent3>
        <a:accent4>
          <a:srgbClr val="000000"/>
        </a:accent4>
        <a:accent5>
          <a:srgbClr val="E2ADAA"/>
        </a:accent5>
        <a:accent6>
          <a:srgbClr val="D4D4D4"/>
        </a:accent6>
        <a:hlink>
          <a:srgbClr val="000066"/>
        </a:hlink>
        <a:folHlink>
          <a:srgbClr val="003399"/>
        </a:folHlink>
      </a:clrScheme>
      <a:clrMap bg1="lt1" tx1="dk1" bg2="lt2" tx2="dk2" accent1="accent1" accent2="accent2" accent3="accent3" accent4="accent4" accent5="accent5" accent6="accent6" hlink="hlink" folHlink="folHlink"/>
    </a:extraClrScheme>
    <a:extraClrScheme>
      <a:clrScheme name="Refined 16">
        <a:dk1>
          <a:srgbClr val="FFFFFF"/>
        </a:dk1>
        <a:lt1>
          <a:srgbClr val="FFFFFF"/>
        </a:lt1>
        <a:dk2>
          <a:srgbClr val="FFFFFF"/>
        </a:dk2>
        <a:lt2>
          <a:srgbClr val="FFFFFF"/>
        </a:lt2>
        <a:accent1>
          <a:srgbClr val="FFFFFF"/>
        </a:accent1>
        <a:accent2>
          <a:srgbClr val="EAEAEA"/>
        </a:accent2>
        <a:accent3>
          <a:srgbClr val="FFFFFF"/>
        </a:accent3>
        <a:accent4>
          <a:srgbClr val="DADADA"/>
        </a:accent4>
        <a:accent5>
          <a:srgbClr val="FFFFFF"/>
        </a:accent5>
        <a:accent6>
          <a:srgbClr val="D4D4D4"/>
        </a:accent6>
        <a:hlink>
          <a:srgbClr val="000066"/>
        </a:hlink>
        <a:folHlink>
          <a:srgbClr val="0000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2986</Words>
  <Application>Microsoft Office PowerPoint</Application>
  <PresentationFormat>Ευρεία οθόνη</PresentationFormat>
  <Paragraphs>306</Paragraphs>
  <Slides>31</Slides>
  <Notes>29</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3</vt:i4>
      </vt:variant>
      <vt:variant>
        <vt:lpstr>Τίτλοι διαφανειών</vt:lpstr>
      </vt:variant>
      <vt:variant>
        <vt:i4>31</vt:i4>
      </vt:variant>
    </vt:vector>
  </HeadingPairs>
  <TitlesOfParts>
    <vt:vector size="45" baseType="lpstr">
      <vt:lpstr>宋体</vt:lpstr>
      <vt:lpstr>Arial</vt:lpstr>
      <vt:lpstr>Arial</vt:lpstr>
      <vt:lpstr>Arial-BoldMT</vt:lpstr>
      <vt:lpstr>Calibri</vt:lpstr>
      <vt:lpstr>Calibri Light</vt:lpstr>
      <vt:lpstr>Cambria</vt:lpstr>
      <vt:lpstr>EUAlbertina-Regu</vt:lpstr>
      <vt:lpstr>Times New Roman</vt:lpstr>
      <vt:lpstr>Verdana</vt:lpstr>
      <vt:lpstr>Wingdings</vt:lpstr>
      <vt:lpstr>Θέμα του Office</vt:lpstr>
      <vt:lpstr>Refined</vt:lpstr>
      <vt:lpstr>1_Refined</vt:lpstr>
      <vt:lpstr>Παρουσίαση του PowerPoint</vt:lpstr>
      <vt:lpstr>ΚΥΚΛΙΚΕΣ ΚΑΙΝΟΤΟΜΙΕΣ</vt:lpstr>
      <vt:lpstr>Οδηγία-πλαίσιο για τα απόβλητα</vt:lpstr>
      <vt:lpstr>Παρουσίαση του PowerPoint</vt:lpstr>
      <vt:lpstr>Waste hierarchy</vt:lpstr>
      <vt:lpstr>Επικίνδυνα απόβλητα</vt:lpstr>
      <vt:lpstr>ΑΠΟΧΑΡΑΚΤΗΡΙΣΜΟΣ ΑΠΟΒΛΗΤΩΝ ΚΑΙ ΥΠΟΠΡΟΪΟΝΤΑ</vt:lpstr>
      <vt:lpstr>ΔΙΑΦΟΡΑ EOW / ΥΠΟΠΡΟΪΟΝΤΩΝ</vt:lpstr>
      <vt:lpstr>Υποπροϊόντα</vt:lpstr>
      <vt:lpstr>Παρουσίαση του PowerPoint</vt:lpstr>
      <vt:lpstr>EoW</vt:lpstr>
      <vt:lpstr>EoW Κριτήρια</vt:lpstr>
      <vt:lpstr>ΚΡΙΤΗΡΙΑ EOW - ΕΠΙΠΕΔΑ ΕΦΑΡΜΟΓΗΣ</vt:lpstr>
      <vt:lpstr>ΠΡΟΣΕΓΓΙΣΕΙΣ ΑΞΙΟΛΟΓΗΣΗΣ EoW ΣΤΑ ΚΡΑΤΗ ΜΕΛΗ</vt:lpstr>
      <vt:lpstr>ΤΕΛΙΚΗ ΧΡΗΣΗ ΤΟΥ ΑΠΟΧΑΡΑΚΤΗΡΙΣΜΕΝΟΥ ΑΠΟΒΛΗΤΟΥ</vt:lpstr>
      <vt:lpstr>Δευτερογενές υλικό ως εισροή αποβλήτου</vt:lpstr>
      <vt:lpstr>EoW πριν από μια συγκεκριμένη διαδικασία </vt:lpstr>
      <vt:lpstr>Κριτήρια</vt:lpstr>
      <vt:lpstr>4ο Κριτήριο</vt:lpstr>
      <vt:lpstr>Οριακές τιµές έκπλυσης</vt:lpstr>
      <vt:lpstr>EoW – Εργαλείο Κυκλικής Οικονομίας</vt:lpstr>
      <vt:lpstr>Διάστημα μεταξύ αποβλήτων και προϊόντων</vt:lpstr>
      <vt:lpstr>REACH &amp; ΚΥΚΛΙΚΗ ΟΙΚΟΝΟΜΙΑ</vt:lpstr>
      <vt:lpstr>Κριτήρια για τα απορρίμματα σιδήρου και χάλυβα</vt:lpstr>
      <vt:lpstr>Κριτήρια για τα απορρίμματα αλουμινίου</vt:lpstr>
      <vt:lpstr>Κριτήρια για το υαλόθραυσμα</vt:lpstr>
      <vt:lpstr>Κριτήρια για τα απορρίμματα χαλκού</vt:lpstr>
      <vt:lpstr>Συστάσεις για τον καθορισμό και την ιεράρχηση προτεραιοτήτων στα νέα ευρωπαϊκά κριτήρια EoW</vt:lpstr>
      <vt:lpstr>Συστάσεις για την ανάπτυξη κριτηρίων EoW</vt:lpstr>
      <vt:lpstr>ΔΗΜΙΟΥΡΓΙΑ ΕΥΡΥΘΜΗΣ ΑΓΟΡΑΣ ΔΕΥΤΕΡΟΓΕΝΩΝ ΠΡΩΤΩΝ ΥΛΩΝ ΣΤΗΝ ΕΕ</vt:lpstr>
      <vt:lpstr>EoW – Εργαλείο Κυκλικής Οικονομίας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ΞΕΝΟΦΩΝ ΣΠΗΛΙΩΤΗΣ</dc:creator>
  <cp:lastModifiedBy>ΞΕΝΟΦΩΝ ΣΠΗΛΙΩΤΗΣ</cp:lastModifiedBy>
  <cp:revision>57</cp:revision>
  <dcterms:created xsi:type="dcterms:W3CDTF">2022-12-23T08:54:00Z</dcterms:created>
  <dcterms:modified xsi:type="dcterms:W3CDTF">2024-01-12T10:08:19Z</dcterms:modified>
</cp:coreProperties>
</file>