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472" r:id="rId3"/>
    <p:sldId id="474" r:id="rId4"/>
    <p:sldId id="475" r:id="rId5"/>
    <p:sldId id="483" r:id="rId6"/>
    <p:sldId id="477" r:id="rId7"/>
    <p:sldId id="478" r:id="rId8"/>
    <p:sldId id="479" r:id="rId9"/>
    <p:sldId id="480" r:id="rId10"/>
    <p:sldId id="481" r:id="rId11"/>
    <p:sldId id="482" r:id="rId12"/>
    <p:sldId id="258" r:id="rId13"/>
    <p:sldId id="259" r:id="rId14"/>
    <p:sldId id="449" r:id="rId15"/>
    <p:sldId id="451" r:id="rId16"/>
    <p:sldId id="452" r:id="rId17"/>
    <p:sldId id="453" r:id="rId18"/>
    <p:sldId id="454" r:id="rId19"/>
    <p:sldId id="455" r:id="rId20"/>
    <p:sldId id="456" r:id="rId21"/>
    <p:sldId id="457" r:id="rId22"/>
    <p:sldId id="458" r:id="rId23"/>
    <p:sldId id="459" r:id="rId24"/>
    <p:sldId id="460" r:id="rId25"/>
    <p:sldId id="461" r:id="rId26"/>
    <p:sldId id="484" r:id="rId27"/>
    <p:sldId id="485" r:id="rId28"/>
    <p:sldId id="462" r:id="rId29"/>
    <p:sldId id="463" r:id="rId30"/>
    <p:sldId id="464" r:id="rId31"/>
    <p:sldId id="465" r:id="rId32"/>
    <p:sldId id="486" r:id="rId33"/>
    <p:sldId id="487" r:id="rId34"/>
    <p:sldId id="466" r:id="rId35"/>
    <p:sldId id="467" r:id="rId36"/>
    <p:sldId id="468" r:id="rId37"/>
    <p:sldId id="470" r:id="rId38"/>
    <p:sldId id="469" r:id="rId39"/>
    <p:sldId id="471" r:id="rId40"/>
    <p:sldId id="301" r:id="rId41"/>
    <p:sldId id="293" r:id="rId42"/>
  </p:sldIdLst>
  <p:sldSz cx="12192000" cy="6858000"/>
  <p:notesSz cx="12192000" cy="6858000"/>
  <p:defaultTextStyle>
    <a:defPPr>
      <a:defRPr lang="el-GR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F2FA"/>
    <a:srgbClr val="F4F7FC"/>
    <a:srgbClr val="EEF2FA"/>
    <a:srgbClr val="ECF1F9"/>
    <a:srgbClr val="F1F1F1"/>
    <a:srgbClr val="D2DEEF"/>
    <a:srgbClr val="F2F5FB"/>
    <a:srgbClr val="855CA6"/>
    <a:srgbClr val="203864"/>
    <a:srgbClr val="FF69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301" y="355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215D7B-F356-4E74-BFAC-D5EA270091F1}" type="datetimeFigureOut">
              <a:rPr lang="el-GR" smtClean="0"/>
              <a:t>18/Δεκ/2025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AD06F3-ECA0-4759-98E7-A85F136490E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79822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AD32D2C-4701-4854-B735-4BDCC7717A1F}" type="datetimeFigureOut">
              <a:rPr lang="el-GR"/>
              <a:t>18/Δεκ/2025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7818E8C-7DE5-406B-8DC2-B706D16350E7}" type="slidenum">
              <a:rPr lang="el-GR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AD32D2C-4701-4854-B735-4BDCC7717A1F}" type="datetimeFigureOut">
              <a:rPr lang="el-GR"/>
              <a:t>18/Δεκ/2025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7818E8C-7DE5-406B-8DC2-B706D16350E7}" type="slidenum">
              <a:rPr lang="el-GR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AD32D2C-4701-4854-B735-4BDCC7717A1F}" type="datetimeFigureOut">
              <a:rPr lang="el-GR"/>
              <a:t>18/Δεκ/2025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7818E8C-7DE5-406B-8DC2-B706D16350E7}" type="slidenum">
              <a:rPr lang="el-GR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AD32D2C-4701-4854-B735-4BDCC7717A1F}" type="datetimeFigureOut">
              <a:rPr lang="el-GR"/>
              <a:t>18/Δεκ/2025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7818E8C-7DE5-406B-8DC2-B706D16350E7}" type="slidenum">
              <a:rPr lang="el-GR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AD32D2C-4701-4854-B735-4BDCC7717A1F}" type="datetimeFigureOut">
              <a:rPr lang="el-GR"/>
              <a:t>18/Δεκ/2025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7818E8C-7DE5-406B-8DC2-B706D16350E7}" type="slidenum">
              <a:rPr lang="el-GR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AD32D2C-4701-4854-B735-4BDCC7717A1F}" type="datetimeFigureOut">
              <a:rPr lang="el-GR"/>
              <a:t>18/Δεκ/2025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7818E8C-7DE5-406B-8DC2-B706D16350E7}" type="slidenum">
              <a:rPr lang="el-GR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AD32D2C-4701-4854-B735-4BDCC7717A1F}" type="datetimeFigureOut">
              <a:rPr lang="el-GR"/>
              <a:t>18/Δεκ/2025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7818E8C-7DE5-406B-8DC2-B706D16350E7}" type="slidenum">
              <a:rPr lang="el-GR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AD32D2C-4701-4854-B735-4BDCC7717A1F}" type="datetimeFigureOut">
              <a:rPr lang="el-GR"/>
              <a:t>18/Δεκ/2025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7818E8C-7DE5-406B-8DC2-B706D16350E7}" type="slidenum">
              <a:rPr lang="el-GR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AD32D2C-4701-4854-B735-4BDCC7717A1F}" type="datetimeFigureOut">
              <a:rPr lang="el-GR"/>
              <a:t>18/Δεκ/2025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7818E8C-7DE5-406B-8DC2-B706D16350E7}" type="slidenum">
              <a:rPr lang="el-GR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AD32D2C-4701-4854-B735-4BDCC7717A1F}" type="datetimeFigureOut">
              <a:rPr lang="el-GR"/>
              <a:t>18/Δεκ/2025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7818E8C-7DE5-406B-8DC2-B706D16350E7}" type="slidenum">
              <a:rPr lang="el-GR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AD32D2C-4701-4854-B735-4BDCC7717A1F}" type="datetimeFigureOut">
              <a:rPr lang="el-GR"/>
              <a:t>18/Δεκ/2025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7818E8C-7DE5-406B-8DC2-B706D16350E7}" type="slidenum">
              <a:rPr lang="el-GR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AD32D2C-4701-4854-B735-4BDCC7717A1F}" type="datetimeFigureOut">
              <a:rPr lang="el-GR"/>
              <a:t>18/Δεκ/2025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7818E8C-7DE5-406B-8DC2-B706D16350E7}" type="slidenum">
              <a:rPr lang="el-GR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38000">
              <a:schemeClr val="accent5">
                <a:alpha val="15000"/>
              </a:schemeClr>
            </a:gs>
            <a:gs pos="60000">
              <a:schemeClr val="accent5">
                <a:alpha val="10000"/>
              </a:schemeClr>
            </a:gs>
            <a:gs pos="96000">
              <a:schemeClr val="accent5">
                <a:alpha val="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088706" y="646837"/>
            <a:ext cx="1639164" cy="16391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 bwMode="auto">
          <a:xfrm>
            <a:off x="2014434" y="2963492"/>
            <a:ext cx="80420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l-GR" sz="4400"/>
              <a:t>Ασφάλεια Συστημάτων &amp; Δικτύων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4579213" y="4134864"/>
            <a:ext cx="24817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l-GR" sz="4000" dirty="0"/>
              <a:t>Διάλεξη </a:t>
            </a:r>
            <a:r>
              <a:rPr lang="en-US" sz="4000" dirty="0" smtClean="0"/>
              <a:t>10</a:t>
            </a:r>
            <a:endParaRPr lang="el-GR" sz="4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auto">
          <a:xfrm>
            <a:off x="0" y="1"/>
            <a:ext cx="12192000" cy="523220"/>
          </a:xfrm>
          <a:prstGeom prst="rect">
            <a:avLst/>
          </a:prstGeom>
          <a:gradFill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/>
          </a:gra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 smtClean="0"/>
              <a:t>Twist your Brain</a:t>
            </a:r>
            <a:endParaRPr lang="el-GR" sz="2800" b="1" dirty="0"/>
          </a:p>
        </p:txBody>
      </p:sp>
      <p:sp>
        <p:nvSpPr>
          <p:cNvPr id="6" name="TextBox 5"/>
          <p:cNvSpPr txBox="1"/>
          <p:nvPr/>
        </p:nvSpPr>
        <p:spPr bwMode="auto">
          <a:xfrm>
            <a:off x="1431403" y="2096881"/>
            <a:ext cx="9329194" cy="1384995"/>
          </a:xfrm>
          <a:prstGeom prst="rect">
            <a:avLst/>
          </a:prstGeom>
          <a:gradFill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/>
          </a:gra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800" b="1" dirty="0">
                <a:latin typeface="Comic Sans MS" panose="030F0702030302020204" pitchFamily="66" charset="0"/>
              </a:rPr>
              <a:t>Hard to catch, easy to hold. </a:t>
            </a:r>
            <a:endParaRPr lang="en-US" sz="2800" b="1" dirty="0" smtClean="0">
              <a:latin typeface="Comic Sans MS" panose="030F0702030302020204" pitchFamily="66" charset="0"/>
            </a:endParaRPr>
          </a:p>
          <a:p>
            <a:pPr algn="ctr">
              <a:defRPr/>
            </a:pPr>
            <a:r>
              <a:rPr lang="en-US" sz="2800" b="1" dirty="0" smtClean="0">
                <a:latin typeface="Comic Sans MS" panose="030F0702030302020204" pitchFamily="66" charset="0"/>
              </a:rPr>
              <a:t>I can't </a:t>
            </a:r>
            <a:r>
              <a:rPr lang="en-US" sz="2800" b="1" dirty="0">
                <a:latin typeface="Comic Sans MS" panose="030F0702030302020204" pitchFamily="66" charset="0"/>
              </a:rPr>
              <a:t>be seen, unless it's cold</a:t>
            </a:r>
            <a:r>
              <a:rPr lang="en-US" sz="2800" b="1" dirty="0" smtClean="0">
                <a:latin typeface="Comic Sans MS" panose="030F0702030302020204" pitchFamily="66" charset="0"/>
              </a:rPr>
              <a:t>.</a:t>
            </a:r>
          </a:p>
          <a:p>
            <a:pPr algn="ctr">
              <a:defRPr/>
            </a:pPr>
            <a:r>
              <a:rPr lang="en-US" sz="2800" b="1" dirty="0" smtClean="0">
                <a:latin typeface="Comic Sans MS" panose="030F0702030302020204" pitchFamily="66" charset="0"/>
              </a:rPr>
              <a:t>What am </a:t>
            </a:r>
            <a:r>
              <a:rPr lang="en-US" sz="2800" b="1" dirty="0" smtClean="0">
                <a:latin typeface="Comic Sans MS" panose="030F0702030302020204" pitchFamily="66" charset="0"/>
              </a:rPr>
              <a:t>I?</a:t>
            </a:r>
            <a:endParaRPr lang="el-GR" sz="28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651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auto">
          <a:xfrm>
            <a:off x="0" y="1"/>
            <a:ext cx="12192000" cy="523220"/>
          </a:xfrm>
          <a:prstGeom prst="rect">
            <a:avLst/>
          </a:prstGeom>
          <a:gradFill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/>
          </a:gra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 smtClean="0"/>
              <a:t>Twist your Brain</a:t>
            </a:r>
            <a:endParaRPr lang="el-GR" sz="2800" b="1" dirty="0"/>
          </a:p>
        </p:txBody>
      </p:sp>
      <p:sp>
        <p:nvSpPr>
          <p:cNvPr id="6" name="TextBox 5"/>
          <p:cNvSpPr txBox="1"/>
          <p:nvPr/>
        </p:nvSpPr>
        <p:spPr bwMode="auto">
          <a:xfrm>
            <a:off x="1431403" y="2096881"/>
            <a:ext cx="9329194" cy="1384995"/>
          </a:xfrm>
          <a:prstGeom prst="rect">
            <a:avLst/>
          </a:prstGeom>
          <a:gradFill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/>
          </a:gra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800" b="1" dirty="0">
                <a:latin typeface="Comic Sans MS" panose="030F0702030302020204" pitchFamily="66" charset="0"/>
              </a:rPr>
              <a:t>Hard to catch, easy to hold. </a:t>
            </a:r>
          </a:p>
          <a:p>
            <a:pPr algn="ctr">
              <a:defRPr/>
            </a:pPr>
            <a:r>
              <a:rPr lang="en-US" sz="2800" b="1" dirty="0">
                <a:latin typeface="Comic Sans MS" panose="030F0702030302020204" pitchFamily="66" charset="0"/>
              </a:rPr>
              <a:t>I can't be seen, unless it's cold.</a:t>
            </a:r>
          </a:p>
          <a:p>
            <a:pPr algn="ctr">
              <a:defRPr/>
            </a:pPr>
            <a:r>
              <a:rPr lang="en-US" sz="2800" b="1" dirty="0">
                <a:latin typeface="Comic Sans MS" panose="030F0702030302020204" pitchFamily="66" charset="0"/>
              </a:rPr>
              <a:t>What am I?</a:t>
            </a:r>
            <a:endParaRPr lang="el-GR" sz="2800" b="1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3769491" y="4732370"/>
            <a:ext cx="4653018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latin typeface="Comic Sans MS" panose="030F0702030302020204" pitchFamily="66" charset="0"/>
              </a:rPr>
              <a:t>The Breath</a:t>
            </a:r>
            <a:endParaRPr lang="el-GR" sz="28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879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38000">
              <a:schemeClr val="accent5">
                <a:alpha val="15000"/>
              </a:schemeClr>
            </a:gs>
            <a:gs pos="60000">
              <a:schemeClr val="accent5">
                <a:alpha val="10000"/>
              </a:schemeClr>
            </a:gs>
            <a:gs pos="96000">
              <a:schemeClr val="accent5">
                <a:alpha val="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auto">
          <a:xfrm>
            <a:off x="1143000" y="2392906"/>
            <a:ext cx="97059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l-GR" sz="4400" dirty="0">
                <a:solidFill>
                  <a:prstClr val="black"/>
                </a:solidFill>
              </a:rPr>
              <a:t>Συστήματα Ελέγχου </a:t>
            </a:r>
            <a:r>
              <a:rPr lang="el-GR" sz="4400" dirty="0" smtClean="0">
                <a:solidFill>
                  <a:prstClr val="black"/>
                </a:solidFill>
              </a:rPr>
              <a:t>Ασφάλειας</a:t>
            </a:r>
            <a:r>
              <a:rPr lang="en-US" sz="4400" dirty="0" smtClean="0">
                <a:solidFill>
                  <a:prstClr val="black"/>
                </a:solidFill>
              </a:rPr>
              <a:t> (</a:t>
            </a:r>
            <a:r>
              <a:rPr lang="el-GR" sz="4400" dirty="0" smtClean="0">
                <a:solidFill>
                  <a:prstClr val="black"/>
                </a:solidFill>
              </a:rPr>
              <a:t>Δίκτυο)</a:t>
            </a:r>
          </a:p>
          <a:p>
            <a:pPr lvl="0" algn="ctr">
              <a:defRPr/>
            </a:pPr>
            <a:r>
              <a:rPr lang="el-GR" sz="4400" dirty="0" smtClean="0">
                <a:solidFill>
                  <a:prstClr val="black"/>
                </a:solidFill>
              </a:rPr>
              <a:t>(</a:t>
            </a:r>
            <a:r>
              <a:rPr lang="en-US" sz="4400" dirty="0" smtClean="0">
                <a:solidFill>
                  <a:prstClr val="black"/>
                </a:solidFill>
              </a:rPr>
              <a:t>Security Control Systems - Network)</a:t>
            </a:r>
            <a:endParaRPr lang="el-GR" sz="44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auto">
          <a:xfrm>
            <a:off x="0" y="1"/>
            <a:ext cx="12192000" cy="523220"/>
          </a:xfrm>
          <a:prstGeom prst="rect">
            <a:avLst/>
          </a:prstGeom>
          <a:gradFill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/>
          </a:gra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/>
              <a:t>Security Control </a:t>
            </a:r>
            <a:r>
              <a:rPr lang="en-US" sz="2800" b="1" dirty="0" smtClean="0"/>
              <a:t>Systems: Motivation</a:t>
            </a:r>
            <a:endParaRPr lang="el-GR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066" y="727383"/>
            <a:ext cx="4339260" cy="28918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161925" y="727383"/>
            <a:ext cx="6477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Limits of Protocol-Level Security</a:t>
            </a: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Protocols </a:t>
            </a:r>
            <a:r>
              <a:rPr lang="en-US" sz="2000" dirty="0"/>
              <a:t>define </a:t>
            </a:r>
            <a:r>
              <a:rPr lang="en-US" sz="2000" i="1" dirty="0"/>
              <a:t>how</a:t>
            </a:r>
            <a:r>
              <a:rPr lang="en-US" sz="2000" dirty="0"/>
              <a:t> communication should work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TLS, VPNs, authentication provide: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Confidentiality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Integrity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Peer authentication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Protocols assume: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Correct implementation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Correct usage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Honest endpoints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Attacks studied so far show: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Misuse of allowed protocols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Abuse of trusted connections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Malicious behavior inside encrypted </a:t>
            </a:r>
            <a:r>
              <a:rPr lang="en-US" sz="2000" dirty="0" smtClean="0"/>
              <a:t>channels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 bwMode="auto">
          <a:xfrm>
            <a:off x="4152562" y="5810251"/>
            <a:ext cx="4653018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1" dirty="0" smtClean="0"/>
              <a:t>Secure Protocols != Secure Systems</a:t>
            </a:r>
            <a:endParaRPr lang="el-GR" sz="20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auto">
          <a:xfrm>
            <a:off x="0" y="1"/>
            <a:ext cx="12192000" cy="523220"/>
          </a:xfrm>
          <a:prstGeom prst="rect">
            <a:avLst/>
          </a:prstGeom>
          <a:gradFill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/>
          </a:gra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/>
              <a:t>From Protocol Security to Security Control Systems</a:t>
            </a:r>
            <a:endParaRPr lang="el-GR" sz="2800" b="1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21397" y="1208977"/>
            <a:ext cx="6912528" cy="4678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Two complementary security layers:</a:t>
            </a: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Intrinsic security</a:t>
            </a:r>
            <a:r>
              <a:rPr kumimoji="0" lang="el-GR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=</a:t>
            </a:r>
            <a:r>
              <a:rPr kumimoji="0" lang="en-US" altLang="el-GR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l-GR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built into protocols</a:t>
            </a: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External security controls</a:t>
            </a:r>
            <a:r>
              <a:rPr kumimoji="0" lang="el-GR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altLang="el-GR" sz="2000" dirty="0" smtClean="0">
                <a:latin typeface="Arial" panose="020B0604020202020204" pitchFamily="34" charset="0"/>
              </a:rPr>
              <a:t>= </a:t>
            </a:r>
            <a:r>
              <a:rPr kumimoji="0" lang="el-GR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imposed on systems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Security control systems:</a:t>
            </a: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Do not modify protocols</a:t>
            </a: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Do not negotiate cryptography</a:t>
            </a: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Operate independently of application logic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Their role:</a:t>
            </a: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Enforce organizational policy</a:t>
            </a: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Monitor real behavior</a:t>
            </a: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React to violations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Shift in perspective:</a:t>
            </a: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From </a:t>
            </a:r>
            <a:r>
              <a:rPr kumimoji="0" lang="el-GR" altLang="el-G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correct communication</a:t>
            </a:r>
            <a:endParaRPr kumimoji="0" lang="el-GR" altLang="el-G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To </a:t>
            </a:r>
            <a:r>
              <a:rPr kumimoji="0" lang="el-GR" altLang="el-G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acceptable behavior</a:t>
            </a:r>
            <a:endParaRPr kumimoji="0" lang="el-GR" altLang="el-G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l-GR" altLang="el-G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8026882" y="3775367"/>
            <a:ext cx="3171824" cy="400110"/>
          </a:xfrm>
          <a:prstGeom prst="rect">
            <a:avLst/>
          </a:prstGeom>
          <a:gradFill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1" dirty="0"/>
              <a:t>Intrinsic security </a:t>
            </a:r>
            <a:endParaRPr lang="el-GR" sz="2000" b="1" dirty="0"/>
          </a:p>
        </p:txBody>
      </p:sp>
      <p:sp>
        <p:nvSpPr>
          <p:cNvPr id="8" name="TextBox 7"/>
          <p:cNvSpPr txBox="1"/>
          <p:nvPr/>
        </p:nvSpPr>
        <p:spPr bwMode="auto">
          <a:xfrm>
            <a:off x="8026881" y="5333970"/>
            <a:ext cx="3171825" cy="400110"/>
          </a:xfrm>
          <a:prstGeom prst="rect">
            <a:avLst/>
          </a:prstGeom>
          <a:gradFill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1" dirty="0"/>
              <a:t>External security controls </a:t>
            </a:r>
            <a:endParaRPr lang="el-GR" sz="2000" b="1" dirty="0"/>
          </a:p>
        </p:txBody>
      </p:sp>
      <p:sp>
        <p:nvSpPr>
          <p:cNvPr id="10" name="TextBox 9"/>
          <p:cNvSpPr txBox="1"/>
          <p:nvPr/>
        </p:nvSpPr>
        <p:spPr bwMode="auto">
          <a:xfrm>
            <a:off x="8026882" y="4561641"/>
            <a:ext cx="3171825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1" dirty="0" smtClean="0"/>
              <a:t>Secure Systems</a:t>
            </a:r>
            <a:endParaRPr lang="el-GR" sz="2000" b="1" dirty="0"/>
          </a:p>
        </p:txBody>
      </p:sp>
      <p:cxnSp>
        <p:nvCxnSpPr>
          <p:cNvPr id="11" name="Straight Connector 10"/>
          <p:cNvCxnSpPr>
            <a:stCxn id="7" idx="2"/>
            <a:endCxn id="10" idx="0"/>
          </p:cNvCxnSpPr>
          <p:nvPr/>
        </p:nvCxnSpPr>
        <p:spPr>
          <a:xfrm>
            <a:off x="9612794" y="4175477"/>
            <a:ext cx="1" cy="38616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8" idx="0"/>
            <a:endCxn id="10" idx="2"/>
          </p:cNvCxnSpPr>
          <p:nvPr/>
        </p:nvCxnSpPr>
        <p:spPr bwMode="auto">
          <a:xfrm flipV="1">
            <a:off x="9612794" y="4961751"/>
            <a:ext cx="1" cy="37221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601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auto">
          <a:xfrm>
            <a:off x="0" y="1"/>
            <a:ext cx="12192000" cy="523220"/>
          </a:xfrm>
          <a:prstGeom prst="rect">
            <a:avLst/>
          </a:prstGeom>
          <a:gradFill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/>
          </a:gra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/>
              <a:t>Security Control </a:t>
            </a:r>
            <a:r>
              <a:rPr lang="en-US" sz="2800" b="1" dirty="0" smtClean="0"/>
              <a:t>Systems: Definition</a:t>
            </a:r>
            <a:endParaRPr lang="el-GR" sz="2800" b="1" dirty="0"/>
          </a:p>
        </p:txBody>
      </p:sp>
      <p:sp>
        <p:nvSpPr>
          <p:cNvPr id="6" name="TextBox 5"/>
          <p:cNvSpPr txBox="1"/>
          <p:nvPr/>
        </p:nvSpPr>
        <p:spPr bwMode="auto">
          <a:xfrm>
            <a:off x="738187" y="952501"/>
            <a:ext cx="10715625" cy="1815882"/>
          </a:xfrm>
          <a:prstGeom prst="rect">
            <a:avLst/>
          </a:prstGeom>
          <a:gradFill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/>
          </a:gradFill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2800" b="1" dirty="0"/>
              <a:t>Security Control </a:t>
            </a:r>
            <a:r>
              <a:rPr lang="en-US" sz="2800" b="1" dirty="0" smtClean="0"/>
              <a:t>Systems</a:t>
            </a:r>
            <a:r>
              <a:rPr lang="en-US" sz="2800" b="1" dirty="0"/>
              <a:t>: </a:t>
            </a:r>
            <a:r>
              <a:rPr lang="en-US" sz="2800" dirty="0" smtClean="0"/>
              <a:t>External </a:t>
            </a:r>
            <a:r>
              <a:rPr lang="en-US" sz="2800" dirty="0"/>
              <a:t>mechanisms that enforce policy, monitor </a:t>
            </a:r>
            <a:r>
              <a:rPr lang="en-US" sz="2800" dirty="0" smtClean="0"/>
              <a:t>activity </a:t>
            </a:r>
            <a:r>
              <a:rPr lang="en-US" sz="2800" dirty="0"/>
              <a:t>and detect abnormal or malicious behavior across networks and systems, complementing the intrinsic security provided by protocols</a:t>
            </a:r>
            <a:r>
              <a:rPr lang="en-US" sz="2800" dirty="0" smtClean="0"/>
              <a:t>.</a:t>
            </a:r>
            <a:endParaRPr lang="el-GR" sz="2800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752054" y="3197663"/>
            <a:ext cx="2747868" cy="400110"/>
          </a:xfrm>
          <a:prstGeom prst="rect">
            <a:avLst/>
          </a:prstGeom>
          <a:solidFill>
            <a:srgbClr val="EEF2FA"/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l-GR" altLang="el-G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External to protocols</a:t>
            </a:r>
            <a:endParaRPr lang="en-US" altLang="el-GR" sz="2000" b="1" dirty="0">
              <a:latin typeface="Arial" panose="020B0604020202020204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752054" y="3787543"/>
            <a:ext cx="3416320" cy="400110"/>
          </a:xfrm>
          <a:prstGeom prst="rect">
            <a:avLst/>
          </a:prstGeom>
          <a:solidFill>
            <a:srgbClr val="EEF2FA"/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l-G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Operate</a:t>
            </a:r>
            <a:r>
              <a:rPr kumimoji="0" lang="en-US" altLang="el-GR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on top of systems</a:t>
            </a: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738187" y="6270307"/>
            <a:ext cx="5963492" cy="400110"/>
          </a:xfrm>
          <a:prstGeom prst="rect">
            <a:avLst/>
          </a:prstGeom>
          <a:solidFill>
            <a:srgbClr val="EEF2FA"/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l-GR" altLang="el-G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Identify anomalies or known malicious patterns</a:t>
            </a: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752054" y="5011637"/>
            <a:ext cx="4892686" cy="400110"/>
          </a:xfrm>
          <a:prstGeom prst="rect">
            <a:avLst/>
          </a:prstGeom>
          <a:solidFill>
            <a:srgbClr val="EEF2FA"/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l-GR" altLang="el-G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Limit access, traffic, or system actions</a:t>
            </a:r>
            <a:endParaRPr kumimoji="0" lang="en-US" altLang="el-G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738187" y="5640972"/>
            <a:ext cx="5136342" cy="400110"/>
          </a:xfrm>
          <a:prstGeom prst="rect">
            <a:avLst/>
          </a:prstGeom>
          <a:solidFill>
            <a:srgbClr val="EEF2FA"/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l-GR" altLang="el-G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Monitor actual traffic or system behavior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8258175" y="3302022"/>
            <a:ext cx="2771775" cy="591501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What is allowed?</a:t>
            </a:r>
            <a:br>
              <a:rPr lang="en-US" b="1" dirty="0"/>
            </a:br>
            <a:r>
              <a:rPr lang="en-US" b="1" dirty="0"/>
              <a:t>(</a:t>
            </a:r>
            <a:r>
              <a:rPr lang="en-US" b="1" dirty="0" smtClean="0"/>
              <a:t>policy enforcement)</a:t>
            </a:r>
          </a:p>
        </p:txBody>
      </p:sp>
      <p:sp>
        <p:nvSpPr>
          <p:cNvPr id="14" name="Rounded Rectangular Callout 13"/>
          <p:cNvSpPr/>
          <p:nvPr/>
        </p:nvSpPr>
        <p:spPr bwMode="auto">
          <a:xfrm>
            <a:off x="8258175" y="4527737"/>
            <a:ext cx="2771775" cy="591501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What is </a:t>
            </a:r>
            <a:r>
              <a:rPr lang="en-US" b="1" dirty="0" smtClean="0"/>
              <a:t>happening?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(visibility and </a:t>
            </a:r>
            <a:r>
              <a:rPr lang="en-US" b="1" dirty="0" smtClean="0"/>
              <a:t>monitoring)</a:t>
            </a:r>
          </a:p>
        </p:txBody>
      </p:sp>
      <p:sp>
        <p:nvSpPr>
          <p:cNvPr id="15" name="Rounded Rectangular Callout 14"/>
          <p:cNvSpPr/>
          <p:nvPr/>
        </p:nvSpPr>
        <p:spPr bwMode="auto">
          <a:xfrm>
            <a:off x="8258175" y="5719881"/>
            <a:ext cx="2771775" cy="591501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What </a:t>
            </a:r>
            <a:r>
              <a:rPr lang="en-US" b="1" dirty="0" smtClean="0"/>
              <a:t>looks malicious?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(detection and response)</a:t>
            </a: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738187" y="4377423"/>
            <a:ext cx="4102405" cy="400110"/>
          </a:xfrm>
          <a:prstGeom prst="rect">
            <a:avLst/>
          </a:prstGeom>
          <a:solidFill>
            <a:srgbClr val="EEF2FA"/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l-G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Apply across layers &amp; protocols</a:t>
            </a:r>
            <a:endParaRPr kumimoji="0" lang="en-US" altLang="el-GR" sz="2000" b="1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040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auto">
          <a:xfrm>
            <a:off x="0" y="1"/>
            <a:ext cx="12192000" cy="523220"/>
          </a:xfrm>
          <a:prstGeom prst="rect">
            <a:avLst/>
          </a:prstGeom>
          <a:gradFill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/>
          </a:gra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/>
              <a:t>Security Control </a:t>
            </a:r>
            <a:r>
              <a:rPr lang="en-US" sz="2800" b="1" dirty="0" smtClean="0"/>
              <a:t>Systems: Network Focus</a:t>
            </a:r>
            <a:endParaRPr lang="el-GR" sz="2800" b="1" dirty="0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8698598"/>
              </p:ext>
            </p:extLst>
          </p:nvPr>
        </p:nvGraphicFramePr>
        <p:xfrm>
          <a:off x="275261" y="2984412"/>
          <a:ext cx="11450013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84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62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29099">
                  <a:extLst>
                    <a:ext uri="{9D8B030D-6E8A-4147-A177-3AD203B41FA5}">
                      <a16:colId xmlns:a16="http://schemas.microsoft.com/office/drawing/2014/main" val="2222515238"/>
                    </a:ext>
                  </a:extLst>
                </a:gridCol>
              </a:tblGrid>
              <a:tr h="165715">
                <a:tc>
                  <a:txBody>
                    <a:bodyPr/>
                    <a:lstStyle/>
                    <a:p>
                      <a:r>
                        <a:rPr lang="en-US" sz="2400" dirty="0"/>
                        <a:t>Core Question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Purpose</a:t>
                      </a:r>
                      <a:endParaRPr lang="en-US" sz="2400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Mechanisms 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715">
                <a:tc>
                  <a:txBody>
                    <a:bodyPr/>
                    <a:lstStyle/>
                    <a:p>
                      <a:r>
                        <a:rPr lang="en-US" sz="2400" b="1" dirty="0"/>
                        <a:t>What is allowed?</a:t>
                      </a:r>
                      <a:endParaRPr lang="en-US" sz="2400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Enforce </a:t>
                      </a:r>
                      <a:r>
                        <a:rPr lang="en-US" sz="2400" dirty="0" smtClean="0"/>
                        <a:t>policy and </a:t>
                      </a:r>
                      <a:r>
                        <a:rPr lang="en-US" sz="2400" dirty="0"/>
                        <a:t>prevent unauthorized traffic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Firewalls, Access Control Lists, Segmentation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2554604"/>
                  </a:ext>
                </a:extLst>
              </a:tr>
              <a:tr h="281715">
                <a:tc>
                  <a:txBody>
                    <a:bodyPr/>
                    <a:lstStyle/>
                    <a:p>
                      <a:r>
                        <a:rPr lang="en-US" sz="2400" b="1"/>
                        <a:t>What is happening?</a:t>
                      </a:r>
                      <a:endParaRPr lang="en-US" sz="240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Observe and record actual activity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Packet capture, Wireshark, Network Logging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8489744"/>
                  </a:ext>
                </a:extLst>
              </a:tr>
              <a:tr h="397716">
                <a:tc>
                  <a:txBody>
                    <a:bodyPr/>
                    <a:lstStyle/>
                    <a:p>
                      <a:r>
                        <a:rPr lang="en-US" sz="2400" b="1"/>
                        <a:t>What looks malicious?</a:t>
                      </a:r>
                      <a:endParaRPr lang="en-US" sz="240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Detect abnormal or harmful behavior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IDS/IPS (Snort, </a:t>
                      </a:r>
                      <a:r>
                        <a:rPr lang="en-US" sz="2400" dirty="0" err="1"/>
                        <a:t>Suricata</a:t>
                      </a:r>
                      <a:r>
                        <a:rPr lang="en-US" sz="2400" dirty="0"/>
                        <a:t>), Alerts, Signatures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6304737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1894511" y="1090910"/>
            <a:ext cx="8592514" cy="1200329"/>
          </a:xfrm>
          <a:prstGeom prst="rect">
            <a:avLst/>
          </a:prstGeom>
          <a:solidFill>
            <a:srgbClr val="EDF2FA"/>
          </a:solidFill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Every network control system can be understood as answering one or more of these </a:t>
            </a:r>
            <a:r>
              <a:rPr lang="en-US" sz="2400" b="1" dirty="0"/>
              <a:t>three fundamental questions </a:t>
            </a:r>
            <a:r>
              <a:rPr lang="en-US" sz="2400" dirty="0" smtClean="0"/>
              <a:t>and </a:t>
            </a:r>
            <a:r>
              <a:rPr lang="en-US" sz="2400" dirty="0"/>
              <a:t>each question maps to specific </a:t>
            </a:r>
            <a:r>
              <a:rPr lang="en-US" sz="2400" dirty="0" smtClean="0"/>
              <a:t>mechanisms.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468768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auto">
          <a:xfrm>
            <a:off x="0" y="1"/>
            <a:ext cx="12192000" cy="523220"/>
          </a:xfrm>
          <a:prstGeom prst="rect">
            <a:avLst/>
          </a:prstGeom>
          <a:gradFill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/>
          </a:gra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/>
              <a:t>Network Perimeter: The First Line of Defense</a:t>
            </a:r>
            <a:endParaRPr lang="el-GR" sz="2800" b="1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9026" y="761933"/>
            <a:ext cx="7464287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Network Perimeter:</a:t>
            </a:r>
            <a:endParaRPr kumimoji="0" lang="el-GR" alt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 boundary separating </a:t>
            </a:r>
            <a:r>
              <a:rPr kumimoji="0" lang="el-GR" altLang="el-G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trusted internal networks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(corporate LAN, data centers) from </a:t>
            </a:r>
            <a:r>
              <a:rPr kumimoji="0" lang="el-GR" altLang="el-G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untrusted external networks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(Internet, partner networks).</a:t>
            </a: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Acts as the </a:t>
            </a:r>
            <a:r>
              <a:rPr kumimoji="0" lang="el-GR" altLang="el-G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first line of defense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against attacks.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Key mechanisms at the perimeter:</a:t>
            </a:r>
            <a:endParaRPr kumimoji="0" lang="el-GR" alt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Firewalls: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devices that filter network traffic based on rules (stateful = track connection states, stateless = filter per packet).</a:t>
            </a: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Routers with Access Control Lists (ACLs):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filter traffic based on source/destination IP, port, and protocol.</a:t>
            </a: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Demilitarized Zone (DMZ):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 network segment that hosts externally-facing services (e.g., web servers) to isolate them from the internal network.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Technical rationale:</a:t>
            </a:r>
            <a:endParaRPr kumimoji="0" lang="el-GR" alt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Concentrates points of control</a:t>
            </a:r>
            <a:endParaRPr kumimoji="0" lang="en-US" alt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asier to monitor and log.</a:t>
            </a: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Limits exposure of sensitive systems to untrusted networks.</a:t>
            </a: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Provides a </a:t>
            </a:r>
            <a:r>
              <a:rPr kumimoji="0" lang="el-GR" altLang="el-G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controlled path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for attackers to be detected or blocked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l-GR" alt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56"/>
          <a:stretch/>
        </p:blipFill>
        <p:spPr>
          <a:xfrm>
            <a:off x="7954788" y="2761956"/>
            <a:ext cx="3813144" cy="363228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360062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auto">
          <a:xfrm>
            <a:off x="0" y="1"/>
            <a:ext cx="12192000" cy="523220"/>
          </a:xfrm>
          <a:prstGeom prst="rect">
            <a:avLst/>
          </a:prstGeom>
          <a:gradFill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/>
          </a:gra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/>
              <a:t>Network Perimeter: Trust Boundaries and Choke Points</a:t>
            </a:r>
            <a:endParaRPr lang="el-GR" sz="2800" b="1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18052" y="761933"/>
            <a:ext cx="6937514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Trust Boundary</a:t>
            </a:r>
            <a:endParaRPr kumimoji="0" lang="en-US" altLang="el-G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l-GR" dirty="0">
                <a:latin typeface="Arial" panose="020B0604020202020204" pitchFamily="34" charset="0"/>
              </a:rPr>
              <a:t>P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oint in the network where </a:t>
            </a:r>
            <a:r>
              <a:rPr kumimoji="0" lang="el-GR" altLang="el-G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security context changes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e.g., internal LAN → DMZ, or app server → database server.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Choke Point</a:t>
            </a:r>
            <a:endParaRPr kumimoji="0" lang="en-US" altLang="el-G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ocation where </a:t>
            </a:r>
            <a:r>
              <a:rPr kumimoji="0" lang="el-GR" altLang="el-G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all traffic between zones must pass through a security control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e.g., firewall or IDS.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Advantages:</a:t>
            </a: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Centralized enforcement of </a:t>
            </a:r>
            <a:r>
              <a:rPr kumimoji="0" lang="el-GR" altLang="el-G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policies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and </a:t>
            </a:r>
            <a:r>
              <a:rPr kumimoji="0" lang="el-GR" altLang="el-G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access rules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Easier monitoring, logging, and anomaly detection.</a:t>
            </a: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Limits lateral movement for attackers.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Technical example:</a:t>
            </a: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Database subnet allows access </a:t>
            </a:r>
            <a:r>
              <a:rPr kumimoji="0" lang="el-GR" altLang="el-G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only from application servers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through specific ports (e.g., TCP port 3306 for MySQL).</a:t>
            </a: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Traffic passing through firewall can be logged and analyzed for suspicious patterns.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Key insight</a:t>
            </a:r>
            <a:endParaRPr kumimoji="0" lang="en-US" altLang="el-G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Correctly defined boundaries prevent </a:t>
            </a:r>
            <a:r>
              <a:rPr kumimoji="0" lang="el-GR" altLang="el-G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compromised systems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from spreading attacks internally.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0" t="11305" r="10814" b="35362"/>
          <a:stretch/>
        </p:blipFill>
        <p:spPr>
          <a:xfrm>
            <a:off x="7026965" y="4800601"/>
            <a:ext cx="4769972" cy="172940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68874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auto">
          <a:xfrm>
            <a:off x="0" y="1"/>
            <a:ext cx="12192000" cy="523220"/>
          </a:xfrm>
          <a:prstGeom prst="rect">
            <a:avLst/>
          </a:prstGeom>
          <a:gradFill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/>
          </a:gra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/>
              <a:t>Network Perimeter: North–South vs East–West Traffic</a:t>
            </a:r>
            <a:endParaRPr lang="el-GR" sz="2800" b="1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59026" y="667679"/>
            <a:ext cx="6400800" cy="594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North–South Traffic:</a:t>
            </a:r>
            <a:endParaRPr kumimoji="0" lang="el-GR" altLang="el-G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Flows </a:t>
            </a:r>
            <a:r>
              <a:rPr kumimoji="0" lang="el-GR" altLang="el-G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between external networks</a:t>
            </a:r>
            <a:r>
              <a:rPr kumimoji="0" lang="el-GR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(Internet) and </a:t>
            </a:r>
            <a:r>
              <a:rPr kumimoji="0" lang="el-GR" altLang="el-G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internal networks</a:t>
            </a:r>
            <a:r>
              <a:rPr kumimoji="0" lang="el-GR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Controlled by </a:t>
            </a:r>
            <a:r>
              <a:rPr kumimoji="0" lang="el-GR" altLang="el-G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perimeter firewalls, NAT (Network Address Translation), VPN gateways</a:t>
            </a:r>
            <a:r>
              <a:rPr kumimoji="0" lang="el-GR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East–West Traffic:</a:t>
            </a:r>
            <a:endParaRPr kumimoji="0" lang="el-GR" altLang="el-G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Flows </a:t>
            </a:r>
            <a:r>
              <a:rPr kumimoji="0" lang="el-GR" altLang="el-G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between internal network segments</a:t>
            </a:r>
            <a:r>
              <a:rPr kumimoji="0" lang="el-GR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e.g., web → </a:t>
            </a:r>
            <a:r>
              <a:rPr kumimoji="0" lang="en-US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App</a:t>
            </a:r>
            <a:r>
              <a:rPr kumimoji="0" lang="el-GR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→ </a:t>
            </a:r>
            <a:r>
              <a:rPr kumimoji="0" lang="en-US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DB</a:t>
            </a:r>
            <a:r>
              <a:rPr kumimoji="0" lang="el-GR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server.</a:t>
            </a: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Often overlooked → high risk for </a:t>
            </a:r>
            <a:r>
              <a:rPr kumimoji="0" lang="el-GR" altLang="el-G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lateral movement</a:t>
            </a:r>
            <a:r>
              <a:rPr kumimoji="0" lang="el-GR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Controlled using </a:t>
            </a:r>
            <a:r>
              <a:rPr kumimoji="0" lang="el-GR" altLang="el-G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internal firewalls, segmentation and monitoring tools</a:t>
            </a:r>
            <a:r>
              <a:rPr kumimoji="0" lang="el-GR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Technical implications:</a:t>
            </a:r>
            <a:endParaRPr kumimoji="0" lang="el-GR" altLang="el-G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Perimeter defenses alone cannot stop internal propagation of attacks.</a:t>
            </a: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East–West controls are critical to detect and contain attacks.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l-GR" altLang="el-G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3811" y="3084029"/>
            <a:ext cx="4762500" cy="33337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987035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auto">
          <a:xfrm>
            <a:off x="0" y="1"/>
            <a:ext cx="12192000" cy="523220"/>
          </a:xfrm>
          <a:prstGeom prst="rect">
            <a:avLst/>
          </a:prstGeom>
          <a:gradFill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/>
          </a:gra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 smtClean="0"/>
              <a:t>Twist your Brain</a:t>
            </a:r>
            <a:endParaRPr lang="el-GR" sz="2800" b="1" dirty="0"/>
          </a:p>
        </p:txBody>
      </p:sp>
      <p:sp>
        <p:nvSpPr>
          <p:cNvPr id="6" name="TextBox 5"/>
          <p:cNvSpPr txBox="1"/>
          <p:nvPr/>
        </p:nvSpPr>
        <p:spPr bwMode="auto">
          <a:xfrm>
            <a:off x="1431403" y="2096881"/>
            <a:ext cx="9329194" cy="1384995"/>
          </a:xfrm>
          <a:prstGeom prst="rect">
            <a:avLst/>
          </a:prstGeom>
          <a:gradFill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/>
          </a:gra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800" b="1" dirty="0">
                <a:latin typeface="Comic Sans MS" panose="030F0702030302020204" pitchFamily="66" charset="0"/>
              </a:rPr>
              <a:t>They made me a mouth, but didn't give me breath.</a:t>
            </a:r>
          </a:p>
          <a:p>
            <a:pPr algn="ctr">
              <a:defRPr/>
            </a:pPr>
            <a:r>
              <a:rPr lang="en-US" sz="2800" b="1" dirty="0">
                <a:latin typeface="Comic Sans MS" panose="030F0702030302020204" pitchFamily="66" charset="0"/>
              </a:rPr>
              <a:t>Water gives me life, but the sun brings me death</a:t>
            </a:r>
            <a:r>
              <a:rPr lang="en-US" sz="2800" b="1" dirty="0" smtClean="0">
                <a:latin typeface="Comic Sans MS" panose="030F0702030302020204" pitchFamily="66" charset="0"/>
              </a:rPr>
              <a:t>.</a:t>
            </a:r>
          </a:p>
          <a:p>
            <a:pPr algn="ctr">
              <a:defRPr/>
            </a:pPr>
            <a:r>
              <a:rPr lang="en-US" sz="2800" b="1" dirty="0" smtClean="0">
                <a:latin typeface="Comic Sans MS" panose="030F0702030302020204" pitchFamily="66" charset="0"/>
              </a:rPr>
              <a:t>What am I?</a:t>
            </a:r>
            <a:endParaRPr lang="el-GR" sz="28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895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auto">
          <a:xfrm>
            <a:off x="0" y="1"/>
            <a:ext cx="12192000" cy="523220"/>
          </a:xfrm>
          <a:prstGeom prst="rect">
            <a:avLst/>
          </a:prstGeom>
          <a:gradFill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/>
          </a:gra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/>
              <a:t>Network Perimeter: Segmentation to Limit Attack Surface</a:t>
            </a:r>
            <a:endParaRPr lang="el-GR" sz="2800" b="1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09550" y="699345"/>
            <a:ext cx="6486525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Network Segmentation</a:t>
            </a:r>
            <a:endParaRPr lang="en-US" altLang="el-GR" b="1" dirty="0"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Dividing a network into </a:t>
            </a:r>
            <a:r>
              <a:rPr kumimoji="0" lang="el-GR" altLang="el-G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isolated subnets or VLANs (Virtual Local Area Networks)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to control traffic flow.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Mechanisms:</a:t>
            </a: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Internal firewalls or ACLs between segments</a:t>
            </a: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VLAN tagging to separate traffic logically</a:t>
            </a: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Security zones: DMZ, internal application subnet, database subnet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Benefits:</a:t>
            </a: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Limits scope of breaches</a:t>
            </a:r>
            <a:r>
              <a:rPr kumimoji="0" lang="en-US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</a:t>
            </a:r>
            <a:r>
              <a:rPr kumimoji="0" lang="en-US" altLang="el-GR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containment of attacks</a:t>
            </a: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Simplifies firewall and policy rules</a:t>
            </a: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Provides </a:t>
            </a:r>
            <a:r>
              <a:rPr kumimoji="0" lang="el-GR" altLang="el-G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clear observation points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for monitoring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Technical example:</a:t>
            </a: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Web server in DMZ → App server in internal subnet → </a:t>
            </a:r>
            <a:r>
              <a:rPr kumimoji="0" lang="en-US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DB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in isolated DB subnet</a:t>
            </a: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Only allowed ports/protocols pass (TCP 80/443 web, TCP 3306 DB)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072" y="1114425"/>
            <a:ext cx="3886587" cy="2990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371304" y="5968752"/>
            <a:ext cx="6960560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l-G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Flat networks (all hosts under same sub-net): High Risk</a:t>
            </a:r>
            <a:endParaRPr lang="en-US" altLang="el-GR" sz="20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419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auto">
          <a:xfrm>
            <a:off x="0" y="1"/>
            <a:ext cx="12192000" cy="523220"/>
          </a:xfrm>
          <a:prstGeom prst="rect">
            <a:avLst/>
          </a:prstGeom>
          <a:gradFill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/>
          </a:gra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 smtClean="0"/>
              <a:t>Firewalls: Overview</a:t>
            </a:r>
            <a:endParaRPr lang="el-GR" sz="2800" b="1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71475" y="1114425"/>
            <a:ext cx="5724525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Definition</a:t>
            </a:r>
            <a:endParaRPr kumimoji="0" lang="en-US" altLang="el-G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</a:t>
            </a:r>
            <a:r>
              <a:rPr kumimoji="0" lang="el-GR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etwork device or software that </a:t>
            </a:r>
            <a:r>
              <a:rPr kumimoji="0" lang="el-GR" altLang="el-G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filters traffic based on a defined set of rules</a:t>
            </a:r>
            <a:r>
              <a:rPr kumimoji="0" lang="el-GR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Purpose:</a:t>
            </a:r>
            <a:endParaRPr kumimoji="0" lang="el-GR" altLang="el-G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Policy enforcement:</a:t>
            </a:r>
            <a:r>
              <a:rPr kumimoji="0" lang="el-GR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allow or deny traffic based on source/destination IP, port, protocol</a:t>
            </a: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Not designed to </a:t>
            </a:r>
            <a:r>
              <a:rPr kumimoji="0" lang="el-GR" altLang="el-G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secure protocols themselves</a:t>
            </a:r>
            <a:r>
              <a:rPr kumimoji="0" lang="el-GR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(TLS, VPNs remain unaltered)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Rationale:</a:t>
            </a:r>
            <a:endParaRPr kumimoji="0" lang="el-GR" altLang="el-G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Centralizes traffic control at </a:t>
            </a:r>
            <a:r>
              <a:rPr kumimoji="0" lang="el-GR" altLang="el-G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choke points</a:t>
            </a:r>
            <a:endParaRPr kumimoji="0" lang="el-GR" altLang="el-G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Protects internal networks and critical resources from unauthorized access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317" y="3790671"/>
            <a:ext cx="5124958" cy="28173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05713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auto">
          <a:xfrm>
            <a:off x="0" y="1"/>
            <a:ext cx="12192000" cy="523220"/>
          </a:xfrm>
          <a:prstGeom prst="rect">
            <a:avLst/>
          </a:prstGeom>
          <a:gradFill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/>
          </a:gra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 smtClean="0"/>
              <a:t>Firewalls</a:t>
            </a:r>
            <a:r>
              <a:rPr lang="en-US" sz="2800" b="1" dirty="0"/>
              <a:t>: Stateless vs </a:t>
            </a:r>
            <a:r>
              <a:rPr lang="en-US" sz="2800" b="1" dirty="0" err="1"/>
              <a:t>Stateful</a:t>
            </a:r>
            <a:r>
              <a:rPr lang="en-US" sz="2800" b="1" dirty="0"/>
              <a:t> Filtering</a:t>
            </a:r>
            <a:endParaRPr lang="el-GR" sz="2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317" y="3790671"/>
            <a:ext cx="5124958" cy="28173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57175" y="667968"/>
            <a:ext cx="5638800" cy="594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Stateless firewall:</a:t>
            </a:r>
            <a:endParaRPr kumimoji="0" lang="el-GR" altLang="el-G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Examines each packet individually</a:t>
            </a: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Filters based on </a:t>
            </a:r>
            <a:r>
              <a:rPr kumimoji="0" lang="el-GR" altLang="el-G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IP, port, protocol</a:t>
            </a:r>
            <a:endParaRPr kumimoji="0" lang="el-GR" altLang="el-G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Does </a:t>
            </a:r>
            <a:r>
              <a:rPr kumimoji="0" lang="el-GR" altLang="el-G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not track connection state</a:t>
            </a:r>
            <a:endParaRPr kumimoji="0" lang="el-GR" altLang="el-G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Simple, fast, but limited (cannot detect session misuse)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Stateful firewall:</a:t>
            </a:r>
            <a:endParaRPr kumimoji="0" lang="el-GR" altLang="el-G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Tracks </a:t>
            </a:r>
            <a:r>
              <a:rPr kumimoji="0" lang="el-GR" altLang="el-G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connection state</a:t>
            </a:r>
            <a:r>
              <a:rPr kumimoji="0" lang="el-GR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(e.g., TCP handshake, established sessions)</a:t>
            </a: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Allows dynamic rules (return traffic automatically permitted)</a:t>
            </a: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Can </a:t>
            </a:r>
            <a:r>
              <a:rPr kumimoji="0" lang="el-GR" altLang="el-G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prevent certain attacks</a:t>
            </a:r>
            <a:r>
              <a:rPr kumimoji="0" lang="el-GR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like SYN floods or unsolicited responses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Technical example:</a:t>
            </a:r>
            <a:endParaRPr kumimoji="0" lang="el-GR" altLang="el-G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TCP 3-way handshake: SYN → SYN-ACK → ACK</a:t>
            </a: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Stateful firewall monitors this sequence to allow legitimate connections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l-GR" altLang="el-G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656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auto">
          <a:xfrm>
            <a:off x="0" y="1"/>
            <a:ext cx="12192000" cy="523220"/>
          </a:xfrm>
          <a:prstGeom prst="rect">
            <a:avLst/>
          </a:prstGeom>
          <a:gradFill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/>
          </a:gra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 smtClean="0"/>
              <a:t>Firewalls</a:t>
            </a:r>
            <a:r>
              <a:rPr lang="en-US" sz="2800" b="1" dirty="0"/>
              <a:t>: L3/L4 vs L7 Awareness</a:t>
            </a:r>
            <a:endParaRPr lang="el-GR" sz="2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317" y="3790671"/>
            <a:ext cx="5124958" cy="28173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52401" y="1099394"/>
            <a:ext cx="5829300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L3 (Network Layer) / L4 (Transport Layer) filtering:</a:t>
            </a: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IP addresses, TCP/UDP ports, protocol types</a:t>
            </a: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Example: block all traffic from IP 203.0.113.10, or allow TCP port 443 only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L7 (Application Layer) filtering:</a:t>
            </a: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Limited inspection of application traffic (HTTP headers, DNS queries)</a:t>
            </a: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Can detect some malicious payload patterns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Key insight:</a:t>
            </a: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Firewalls enforce </a:t>
            </a:r>
            <a:r>
              <a:rPr kumimoji="0" lang="el-GR" altLang="el-G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policies mostly at L3/L4</a:t>
            </a:r>
            <a:endParaRPr kumimoji="0" lang="el-GR" alt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L7 inspection is limited, does not replace </a:t>
            </a:r>
            <a:r>
              <a:rPr kumimoji="0" lang="el-GR" altLang="el-G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application-layer security</a:t>
            </a:r>
            <a:endParaRPr kumimoji="0" lang="el-GR" alt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Technical example:</a:t>
            </a: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L3/L4 block: deny TCP port 23 (Telnet)</a:t>
            </a: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L7 awareness: block HTTP requests containing “/etc/passwd”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209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auto">
          <a:xfrm>
            <a:off x="0" y="1"/>
            <a:ext cx="12192000" cy="523220"/>
          </a:xfrm>
          <a:prstGeom prst="rect">
            <a:avLst/>
          </a:prstGeom>
          <a:gradFill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/>
          </a:gra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 smtClean="0"/>
              <a:t>Firewalls</a:t>
            </a:r>
            <a:r>
              <a:rPr lang="en-US" sz="2800" b="1" dirty="0"/>
              <a:t>: NAT, Access </a:t>
            </a:r>
            <a:r>
              <a:rPr lang="en-US" sz="2800" b="1" dirty="0" smtClean="0"/>
              <a:t>Restrictions </a:t>
            </a:r>
            <a:r>
              <a:rPr lang="en-US" sz="2800" b="1" dirty="0"/>
              <a:t>and Risks</a:t>
            </a:r>
            <a:endParaRPr lang="el-GR" sz="2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317" y="3790671"/>
            <a:ext cx="5124958" cy="28173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09550" y="726274"/>
            <a:ext cx="5772150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NAT (Network Address Translation):</a:t>
            </a: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Hides internal IP addresses behind a public IP</a:t>
            </a: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Limits direct exposure of hosts to external networks</a:t>
            </a: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Example: multiple internal servers share one external IP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Access restrictions:</a:t>
            </a: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Limit which internal systems can communicate with each other</a:t>
            </a: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Restrict external services by IP, port, or protocol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What firewalls cannot prevent:</a:t>
            </a: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Attacks </a:t>
            </a:r>
            <a:r>
              <a:rPr kumimoji="0" lang="el-GR" altLang="el-G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inside allowed traffic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(e.g., malicious HTTP over port 443)</a:t>
            </a: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Compromised endpoints within network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Primary risk</a:t>
            </a:r>
            <a:r>
              <a:rPr kumimoji="0" lang="en-US" alt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=</a:t>
            </a:r>
            <a:r>
              <a:rPr kumimoji="0" lang="en-US" altLang="el-GR" sz="1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l-GR" alt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misconfiguration:</a:t>
            </a: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Overly permissive rules (“allow any any”)</a:t>
            </a: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Temporary exceptions left active</a:t>
            </a: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Incorrect rule order (first-match logic)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589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auto">
          <a:xfrm>
            <a:off x="0" y="1"/>
            <a:ext cx="12192000" cy="523220"/>
          </a:xfrm>
          <a:prstGeom prst="rect">
            <a:avLst/>
          </a:prstGeom>
          <a:gradFill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/>
          </a:gra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 smtClean="0"/>
              <a:t>Firewalls</a:t>
            </a:r>
            <a:r>
              <a:rPr lang="en-US" sz="2800" b="1" dirty="0"/>
              <a:t>: </a:t>
            </a:r>
            <a:r>
              <a:rPr lang="en-US" sz="2800" b="1" dirty="0" smtClean="0"/>
              <a:t>Main Tools</a:t>
            </a:r>
            <a:endParaRPr lang="el-GR" sz="2800" b="1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5645314"/>
              </p:ext>
            </p:extLst>
          </p:nvPr>
        </p:nvGraphicFramePr>
        <p:xfrm>
          <a:off x="370993" y="636607"/>
          <a:ext cx="11450013" cy="573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51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6835">
                  <a:extLst>
                    <a:ext uri="{9D8B030D-6E8A-4147-A177-3AD203B41FA5}">
                      <a16:colId xmlns:a16="http://schemas.microsoft.com/office/drawing/2014/main" val="3879692271"/>
                    </a:ext>
                  </a:extLst>
                </a:gridCol>
                <a:gridCol w="49364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81575">
                  <a:extLst>
                    <a:ext uri="{9D8B030D-6E8A-4147-A177-3AD203B41FA5}">
                      <a16:colId xmlns:a16="http://schemas.microsoft.com/office/drawing/2014/main" val="2222515238"/>
                    </a:ext>
                  </a:extLst>
                </a:gridCol>
              </a:tblGrid>
              <a:tr h="191413">
                <a:tc>
                  <a:txBody>
                    <a:bodyPr/>
                    <a:lstStyle/>
                    <a:p>
                      <a:r>
                        <a:rPr lang="en-US" sz="1400" b="1" dirty="0"/>
                        <a:t>Firewall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Type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Features</a:t>
                      </a:r>
                      <a:endParaRPr lang="en-US" sz="1400" b="1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Typical Use-Cases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5715">
                <a:tc>
                  <a:txBody>
                    <a:bodyPr/>
                    <a:lstStyle/>
                    <a:p>
                      <a:r>
                        <a:rPr lang="en-US" sz="1400" b="1"/>
                        <a:t>pfSense</a:t>
                      </a:r>
                      <a:endParaRPr lang="en-US" sz="140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Open-source software </a:t>
                      </a:r>
                      <a:r>
                        <a:rPr lang="en-US" sz="1400" dirty="0" smtClean="0"/>
                        <a:t>firewall,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router</a:t>
                      </a:r>
                      <a:endParaRPr lang="en-US" sz="1400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err="1" smtClean="0"/>
                        <a:t>Stateful</a:t>
                      </a:r>
                      <a:r>
                        <a:rPr lang="en-US" sz="1400" b="1" dirty="0" smtClean="0"/>
                        <a:t> </a:t>
                      </a:r>
                      <a:r>
                        <a:rPr lang="en-US" sz="1400" b="1" dirty="0"/>
                        <a:t>packet inspection </a:t>
                      </a:r>
                      <a:r>
                        <a:rPr lang="en-US" sz="1400" dirty="0"/>
                        <a:t>(tracks connections)- </a:t>
                      </a:r>
                      <a:r>
                        <a:rPr lang="en-US" sz="1400" b="1" dirty="0"/>
                        <a:t>NAT</a:t>
                      </a:r>
                      <a:r>
                        <a:rPr lang="en-US" sz="1400" dirty="0"/>
                        <a:t> (Network Address Translation)- </a:t>
                      </a:r>
                      <a:r>
                        <a:rPr lang="en-US" sz="1400" b="1" dirty="0"/>
                        <a:t>VPN support</a:t>
                      </a:r>
                      <a:r>
                        <a:rPr lang="en-US" sz="1400" dirty="0"/>
                        <a:t>: IPsec, </a:t>
                      </a:r>
                      <a:r>
                        <a:rPr lang="en-US" sz="1400" dirty="0" err="1"/>
                        <a:t>OpenVPN</a:t>
                      </a:r>
                      <a:r>
                        <a:rPr lang="en-US" sz="1400" dirty="0"/>
                        <a:t>, </a:t>
                      </a:r>
                      <a:r>
                        <a:rPr lang="en-US" sz="1400" dirty="0" err="1"/>
                        <a:t>WireGuard</a:t>
                      </a:r>
                      <a:r>
                        <a:rPr lang="en-US" sz="1400" dirty="0"/>
                        <a:t>- VLAN support for segmentation- Logging &amp; </a:t>
                      </a:r>
                      <a:r>
                        <a:rPr lang="en-US" sz="1400" dirty="0" smtClean="0"/>
                        <a:t>monitoring</a:t>
                      </a:r>
                      <a:endParaRPr lang="en-US" sz="1400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Labs</a:t>
                      </a:r>
                      <a:r>
                        <a:rPr lang="en-US" sz="1400" dirty="0"/>
                        <a:t>, enterprise branch offices, internal segmentation, DMZ deployment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3950205"/>
                  </a:ext>
                </a:extLst>
              </a:tr>
              <a:tr h="165715">
                <a:tc>
                  <a:txBody>
                    <a:bodyPr/>
                    <a:lstStyle/>
                    <a:p>
                      <a:r>
                        <a:rPr lang="en-US" sz="1400" b="1"/>
                        <a:t>Cisco ASA (Adaptive Security Appliance)</a:t>
                      </a:r>
                      <a:endParaRPr lang="en-US" sz="140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Enterprise hardware firewall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err="1" smtClean="0"/>
                        <a:t>Stateful</a:t>
                      </a:r>
                      <a:r>
                        <a:rPr lang="en-US" sz="1400" b="1" dirty="0" smtClean="0"/>
                        <a:t> </a:t>
                      </a:r>
                      <a:r>
                        <a:rPr lang="en-US" sz="1400" b="1" dirty="0"/>
                        <a:t>firewall</a:t>
                      </a:r>
                      <a:r>
                        <a:rPr lang="en-US" sz="1400" dirty="0"/>
                        <a:t>- VPN support (IPsec, SSL)- L3/L4/L7 filtering- Intrusion prevention integration (with </a:t>
                      </a:r>
                      <a:r>
                        <a:rPr lang="en-US" sz="1400" dirty="0" err="1"/>
                        <a:t>FirePOWER</a:t>
                      </a:r>
                      <a:r>
                        <a:rPr lang="en-US" sz="1400" dirty="0"/>
                        <a:t> modules)- </a:t>
                      </a:r>
                      <a:r>
                        <a:rPr lang="en-US" sz="1400" b="1" dirty="0"/>
                        <a:t>High availability &amp; clustering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Large enterprises, data centers, secure branch offices, corporate perimeter security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0028419"/>
                  </a:ext>
                </a:extLst>
              </a:tr>
              <a:tr h="165715">
                <a:tc>
                  <a:txBody>
                    <a:bodyPr/>
                    <a:lstStyle/>
                    <a:p>
                      <a:r>
                        <a:rPr lang="en-US" sz="1400" b="1"/>
                        <a:t>Fortinet FortiGate</a:t>
                      </a:r>
                      <a:endParaRPr lang="en-US" sz="140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Hardware &amp; virtual appliance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err="1" smtClean="0"/>
                        <a:t>Stateful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/>
                        <a:t>&amp; deep packet inspection- L7 application control- Integrated antivirus, IPS, web filtering- SD-WAN capabilities- Centralized management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Enterprises needing integrated UTM (Unified Threat Management), cloud connectivity, and high-performance perimeter defense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0124653"/>
                  </a:ext>
                </a:extLst>
              </a:tr>
              <a:tr h="165715">
                <a:tc>
                  <a:txBody>
                    <a:bodyPr/>
                    <a:lstStyle/>
                    <a:p>
                      <a:r>
                        <a:rPr lang="en-US" sz="1400" b="1"/>
                        <a:t>pfBlockerNG (pfSense package)</a:t>
                      </a:r>
                      <a:endParaRPr lang="en-US" sz="140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Add-on for </a:t>
                      </a:r>
                      <a:r>
                        <a:rPr lang="en-US" sz="1400" dirty="0" err="1"/>
                        <a:t>pfSense</a:t>
                      </a:r>
                      <a:endParaRPr lang="en-US" sz="1400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err="1" smtClean="0"/>
                        <a:t>GeoIP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/>
                        <a:t>blocking- DNS filtering- IP reputation-based blocking- Integrates with </a:t>
                      </a:r>
                      <a:r>
                        <a:rPr lang="en-US" sz="1400" b="1" dirty="0" err="1"/>
                        <a:t>pfSense</a:t>
                      </a:r>
                      <a:r>
                        <a:rPr lang="en-US" sz="1400" dirty="0"/>
                        <a:t> firewall rules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Blocking malicious IPs, country-based access control, threat intelligence integration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1908292"/>
                  </a:ext>
                </a:extLst>
              </a:tr>
              <a:tr h="165715">
                <a:tc>
                  <a:txBody>
                    <a:bodyPr/>
                    <a:lstStyle/>
                    <a:p>
                      <a:r>
                        <a:rPr lang="en-US" sz="1400" b="1"/>
                        <a:t>OPNsense</a:t>
                      </a:r>
                      <a:endParaRPr lang="en-US" sz="140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Open-source software firewall (</a:t>
                      </a:r>
                      <a:r>
                        <a:rPr lang="en-US" sz="1400" dirty="0" err="1"/>
                        <a:t>pfSense</a:t>
                      </a:r>
                      <a:r>
                        <a:rPr lang="en-US" sz="1400" dirty="0"/>
                        <a:t> fork)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err="1" smtClean="0"/>
                        <a:t>Stateful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/>
                        <a:t>firewall, </a:t>
                      </a:r>
                      <a:r>
                        <a:rPr lang="en-US" sz="1400" b="1" dirty="0"/>
                        <a:t>NAT</a:t>
                      </a:r>
                      <a:r>
                        <a:rPr lang="en-US" sz="1400" dirty="0"/>
                        <a:t>, VPN (IPsec, </a:t>
                      </a:r>
                      <a:r>
                        <a:rPr lang="en-US" sz="1400" dirty="0" err="1"/>
                        <a:t>OpenVPN</a:t>
                      </a:r>
                      <a:r>
                        <a:rPr lang="en-US" sz="1400" dirty="0"/>
                        <a:t>)- Web-based GUI- IDS/IPS integration- Traffic shaping and reporting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SMBs, home labs, teaching labs, network monitoring, segmented networks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2633812"/>
                  </a:ext>
                </a:extLst>
              </a:tr>
              <a:tr h="281715">
                <a:tc>
                  <a:txBody>
                    <a:bodyPr/>
                    <a:lstStyle/>
                    <a:p>
                      <a:r>
                        <a:rPr lang="en-US" sz="1400" b="1"/>
                        <a:t>Checkpoint Firewall (NGFW)</a:t>
                      </a:r>
                      <a:endParaRPr lang="en-US" sz="140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Enterprise Next-Generation Firewall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Stateful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/>
                        <a:t>firewall- Deep packet inspection- </a:t>
                      </a:r>
                      <a:r>
                        <a:rPr lang="en-US" sz="1400" b="1" dirty="0"/>
                        <a:t>Intrusion</a:t>
                      </a:r>
                      <a:r>
                        <a:rPr lang="en-US" sz="1400" dirty="0"/>
                        <a:t> </a:t>
                      </a:r>
                      <a:r>
                        <a:rPr lang="en-US" sz="1400" b="1" dirty="0"/>
                        <a:t>prevention-</a:t>
                      </a:r>
                      <a:r>
                        <a:rPr lang="en-US" sz="1400" dirty="0"/>
                        <a:t> Application awareness &amp; control- Identity-based policy enforcement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Large enterprises, high-security environments, cloud security, regulated industries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2554604"/>
                  </a:ext>
                </a:extLst>
              </a:tr>
              <a:tr h="281715">
                <a:tc>
                  <a:txBody>
                    <a:bodyPr/>
                    <a:lstStyle/>
                    <a:p>
                      <a:r>
                        <a:rPr lang="en-US" sz="1400" b="1" dirty="0" err="1"/>
                        <a:t>SonicWall</a:t>
                      </a:r>
                      <a:r>
                        <a:rPr lang="en-US" sz="1400" b="1" dirty="0"/>
                        <a:t> </a:t>
                      </a:r>
                      <a:r>
                        <a:rPr lang="en-US" sz="1400" b="1" dirty="0" smtClean="0"/>
                        <a:t>TZ</a:t>
                      </a:r>
                      <a:r>
                        <a:rPr lang="en-US" sz="1400" b="1" baseline="0" dirty="0" smtClean="0"/>
                        <a:t> - </a:t>
                      </a:r>
                      <a:r>
                        <a:rPr lang="en-US" sz="1400" b="1" dirty="0" smtClean="0"/>
                        <a:t>NSA </a:t>
                      </a:r>
                      <a:r>
                        <a:rPr lang="en-US" sz="1400" b="1" dirty="0"/>
                        <a:t>series</a:t>
                      </a:r>
                      <a:endParaRPr lang="en-US" sz="1400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Hardware firewall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Stateful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/>
                        <a:t>&amp; </a:t>
                      </a:r>
                      <a:r>
                        <a:rPr lang="en-US" sz="1400" b="1" dirty="0"/>
                        <a:t>deep packet inspection- </a:t>
                      </a:r>
                      <a:r>
                        <a:rPr lang="en-US" sz="1400" dirty="0"/>
                        <a:t>VPN support- Anti-malware &amp; content filtering- Centralized management- High-speed throughput for SMBs &amp; mid-sized enterprise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Branch </a:t>
                      </a:r>
                      <a:r>
                        <a:rPr lang="en-US" sz="1400" dirty="0"/>
                        <a:t>offices, VPN gateway, perimeter security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8489744"/>
                  </a:ext>
                </a:extLst>
              </a:tr>
              <a:tr h="397716">
                <a:tc>
                  <a:txBody>
                    <a:bodyPr/>
                    <a:lstStyle/>
                    <a:p>
                      <a:r>
                        <a:rPr lang="en-US" sz="1400" b="1" dirty="0" err="1" smtClean="0"/>
                        <a:t>iptables</a:t>
                      </a:r>
                      <a:r>
                        <a:rPr lang="en-US" sz="1400" b="1" dirty="0" smtClean="0"/>
                        <a:t>/</a:t>
                      </a:r>
                      <a:r>
                        <a:rPr lang="en-US" sz="1400" b="1" dirty="0" err="1" smtClean="0"/>
                        <a:t>nftables</a:t>
                      </a:r>
                      <a:endParaRPr lang="en-US" sz="1400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Linux kernel software firewall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Packet </a:t>
                      </a:r>
                      <a:r>
                        <a:rPr lang="en-US" sz="1400" b="1" dirty="0"/>
                        <a:t>filtering at </a:t>
                      </a:r>
                      <a:r>
                        <a:rPr lang="en-US" sz="1400" b="1" dirty="0" smtClean="0"/>
                        <a:t>L3/L4</a:t>
                      </a:r>
                      <a:r>
                        <a:rPr lang="en-US" sz="1400" dirty="0" smtClean="0"/>
                        <a:t> - </a:t>
                      </a:r>
                      <a:r>
                        <a:rPr lang="en-US" sz="1400" dirty="0"/>
                        <a:t>NAT, port forwarding- Connection tracking (</a:t>
                      </a:r>
                      <a:r>
                        <a:rPr lang="en-US" sz="1400" dirty="0" err="1"/>
                        <a:t>stateful</a:t>
                      </a:r>
                      <a:r>
                        <a:rPr lang="en-US" sz="1400" dirty="0"/>
                        <a:t>)- Highly configurable via scripts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Linux servers, embedded devices, network experimentation, cloud instances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63047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131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auto">
          <a:xfrm>
            <a:off x="0" y="1"/>
            <a:ext cx="12192000" cy="523220"/>
          </a:xfrm>
          <a:prstGeom prst="rect">
            <a:avLst/>
          </a:prstGeom>
          <a:gradFill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/>
          </a:gra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 smtClean="0"/>
              <a:t>Group Discussion</a:t>
            </a:r>
            <a:endParaRPr lang="el-GR" sz="2800" b="1" dirty="0"/>
          </a:p>
        </p:txBody>
      </p:sp>
      <p:sp>
        <p:nvSpPr>
          <p:cNvPr id="4" name="Rectangle 3"/>
          <p:cNvSpPr/>
          <p:nvPr/>
        </p:nvSpPr>
        <p:spPr>
          <a:xfrm>
            <a:off x="787078" y="1705298"/>
            <a:ext cx="10729732" cy="1077218"/>
          </a:xfrm>
          <a:prstGeom prst="rect">
            <a:avLst/>
          </a:prstGeom>
          <a:solidFill>
            <a:srgbClr val="EDF2FA"/>
          </a:solidFill>
        </p:spPr>
        <p:txBody>
          <a:bodyPr wrap="square">
            <a:spAutoFit/>
          </a:bodyPr>
          <a:lstStyle/>
          <a:p>
            <a:pPr algn="just"/>
            <a:r>
              <a:rPr lang="en-US" sz="3200" b="1" dirty="0" smtClean="0"/>
              <a:t>In </a:t>
            </a:r>
            <a:r>
              <a:rPr lang="en-US" sz="3200" b="1" dirty="0"/>
              <a:t>a perimeter-firewall architecture, what does the firewall </a:t>
            </a:r>
            <a:r>
              <a:rPr lang="en-US" sz="3200" b="1" i="1" dirty="0"/>
              <a:t>implicitly trust</a:t>
            </a:r>
            <a:r>
              <a:rPr lang="en-US" sz="3200" b="1" dirty="0"/>
              <a:t> once traffic is allowed inside</a:t>
            </a:r>
            <a:r>
              <a:rPr lang="en-US" sz="3200" b="1" dirty="0" smtClean="0"/>
              <a:t>?</a:t>
            </a:r>
            <a:endParaRPr lang="el-GR" sz="3200" b="1" dirty="0"/>
          </a:p>
        </p:txBody>
      </p:sp>
    </p:spTree>
    <p:extLst>
      <p:ext uri="{BB962C8B-B14F-4D97-AF65-F5344CB8AC3E}">
        <p14:creationId xmlns:p14="http://schemas.microsoft.com/office/powerpoint/2010/main" val="1737741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auto">
          <a:xfrm>
            <a:off x="0" y="1"/>
            <a:ext cx="12192000" cy="523220"/>
          </a:xfrm>
          <a:prstGeom prst="rect">
            <a:avLst/>
          </a:prstGeom>
          <a:gradFill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/>
          </a:gra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 smtClean="0"/>
              <a:t>Group Discussion</a:t>
            </a:r>
            <a:endParaRPr lang="el-GR" sz="2800" b="1" dirty="0"/>
          </a:p>
        </p:txBody>
      </p:sp>
      <p:sp>
        <p:nvSpPr>
          <p:cNvPr id="4" name="Rectangle 3"/>
          <p:cNvSpPr/>
          <p:nvPr/>
        </p:nvSpPr>
        <p:spPr>
          <a:xfrm>
            <a:off x="787078" y="1705298"/>
            <a:ext cx="10729732" cy="1077218"/>
          </a:xfrm>
          <a:prstGeom prst="rect">
            <a:avLst/>
          </a:prstGeom>
          <a:solidFill>
            <a:srgbClr val="EDF2FA"/>
          </a:solidFill>
        </p:spPr>
        <p:txBody>
          <a:bodyPr wrap="square">
            <a:spAutoFit/>
          </a:bodyPr>
          <a:lstStyle/>
          <a:p>
            <a:pPr algn="just"/>
            <a:r>
              <a:rPr lang="en-US" sz="3200" b="1" dirty="0" smtClean="0"/>
              <a:t>In </a:t>
            </a:r>
            <a:r>
              <a:rPr lang="en-US" sz="3200" b="1" dirty="0"/>
              <a:t>a perimeter-firewall architecture, what does the firewall </a:t>
            </a:r>
            <a:r>
              <a:rPr lang="en-US" sz="3200" b="1" i="1" dirty="0"/>
              <a:t>implicitly trust</a:t>
            </a:r>
            <a:r>
              <a:rPr lang="en-US" sz="3200" b="1" dirty="0"/>
              <a:t> once traffic is allowed inside</a:t>
            </a:r>
            <a:r>
              <a:rPr lang="en-US" sz="3200" b="1" dirty="0" smtClean="0"/>
              <a:t>?</a:t>
            </a:r>
            <a:endParaRPr lang="el-GR" sz="3200" b="1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92597" y="3788624"/>
            <a:ext cx="4871847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 firewall trusts:</a:t>
            </a: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 </a:t>
            </a:r>
            <a:r>
              <a:rPr kumimoji="0" lang="el-GR" altLang="el-G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internal network architecture</a:t>
            </a:r>
            <a:endParaRPr kumimoji="0" lang="el-GR" alt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 </a:t>
            </a:r>
            <a:r>
              <a:rPr kumimoji="0" lang="el-GR" altLang="el-G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correctness of internal systems</a:t>
            </a:r>
            <a:endParaRPr kumimoji="0" lang="el-GR" alt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That internal traffic is </a:t>
            </a:r>
            <a:r>
              <a:rPr kumimoji="0" lang="el-GR" altLang="el-GR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less malicious</a:t>
            </a:r>
            <a:endParaRPr kumimoji="0" lang="el-GR" alt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 firewall does </a:t>
            </a:r>
            <a:r>
              <a:rPr kumimoji="0" lang="el-GR" alt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not</a:t>
            </a:r>
            <a:r>
              <a:rPr kumimoji="0" lang="el-GR" alt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understand:</a:t>
            </a: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User intent</a:t>
            </a: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Application logic</a:t>
            </a: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Business context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617580" y="4471647"/>
            <a:ext cx="6096000" cy="830997"/>
          </a:xfrm>
          <a:prstGeom prst="rect">
            <a:avLst/>
          </a:prstGeom>
          <a:solidFill>
            <a:srgbClr val="EDF2FA"/>
          </a:solidFill>
        </p:spPr>
        <p:txBody>
          <a:bodyPr>
            <a:spAutoFit/>
          </a:bodyPr>
          <a:lstStyle/>
          <a:p>
            <a:r>
              <a:rPr lang="en-US" sz="2400" b="1" dirty="0"/>
              <a:t>Firewalls enforce </a:t>
            </a:r>
            <a:r>
              <a:rPr lang="en-US" sz="2400" b="1" i="1" dirty="0"/>
              <a:t>where</a:t>
            </a:r>
            <a:r>
              <a:rPr lang="en-US" sz="2400" b="1" dirty="0"/>
              <a:t> traffic goes, not </a:t>
            </a:r>
            <a:r>
              <a:rPr lang="en-US" sz="2400" b="1" i="1" dirty="0"/>
              <a:t>what</a:t>
            </a:r>
            <a:r>
              <a:rPr lang="en-US" sz="2400" b="1" dirty="0"/>
              <a:t> the system will do with it</a:t>
            </a:r>
            <a:endParaRPr lang="el-GR" sz="2400" b="1" dirty="0"/>
          </a:p>
        </p:txBody>
      </p:sp>
    </p:spTree>
    <p:extLst>
      <p:ext uri="{BB962C8B-B14F-4D97-AF65-F5344CB8AC3E}">
        <p14:creationId xmlns:p14="http://schemas.microsoft.com/office/powerpoint/2010/main" val="3833635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auto">
          <a:xfrm>
            <a:off x="0" y="1"/>
            <a:ext cx="12192000" cy="523220"/>
          </a:xfrm>
          <a:prstGeom prst="rect">
            <a:avLst/>
          </a:prstGeom>
          <a:gradFill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/>
          </a:gra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 smtClean="0"/>
              <a:t>Network Monitoring: Overview </a:t>
            </a:r>
            <a:endParaRPr lang="el-GR" sz="2800" b="1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93032" y="1083195"/>
            <a:ext cx="5902968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Definition</a:t>
            </a:r>
            <a:endParaRPr kumimoji="0" lang="en-US" altLang="el-G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Network monitoring = observing network traffic and events to understand what is happening in real-time or historically.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Why it’s critical:</a:t>
            </a:r>
            <a:endParaRPr kumimoji="0" lang="el-GR" altLang="el-G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Not all threats are blocked by firewalls</a:t>
            </a: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Allowed traffic can carry attacks (e.g., malicious HTTP, insider threats)</a:t>
            </a: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Monitoring provides </a:t>
            </a:r>
            <a:r>
              <a:rPr kumimoji="0" lang="el-GR" altLang="el-G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ground truth</a:t>
            </a:r>
            <a:r>
              <a:rPr kumimoji="0" lang="el-GR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about network behavior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Goals:</a:t>
            </a:r>
            <a:endParaRPr kumimoji="0" lang="el-GR" altLang="el-G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Detect anomalies</a:t>
            </a: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Identify compromised hosts</a:t>
            </a: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Verify policy enforcement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l-GR" altLang="el-G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209" y="2845443"/>
            <a:ext cx="5613842" cy="345467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810421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auto">
          <a:xfrm>
            <a:off x="0" y="1"/>
            <a:ext cx="12192000" cy="523220"/>
          </a:xfrm>
          <a:prstGeom prst="rect">
            <a:avLst/>
          </a:prstGeom>
          <a:gradFill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/>
          </a:gra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 smtClean="0"/>
              <a:t>Network Monitoring: Observables </a:t>
            </a:r>
            <a:endParaRPr lang="el-GR" sz="2800" b="1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38897" y="817573"/>
            <a:ext cx="6875361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Sessions</a:t>
            </a:r>
            <a:endParaRPr kumimoji="0" lang="en-US" altLang="el-G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TCP/UDP connections, start/end times, duration, endpoints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Protocol behavior</a:t>
            </a:r>
            <a:endParaRPr kumimoji="0" lang="en-US" altLang="el-G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HTTP, DNS, FTP</a:t>
            </a:r>
            <a:endParaRPr kumimoji="0" lang="en-US" altLang="el-G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</a:t>
            </a:r>
            <a:r>
              <a:rPr kumimoji="0" lang="el-GR" alt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nomalies like unusual request frequency or protocol misuse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Service usage</a:t>
            </a:r>
            <a:endParaRPr kumimoji="0" lang="en-US" altLang="el-G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Which servers/services are being accessed</a:t>
            </a:r>
            <a:endParaRPr kumimoji="0" lang="en-US" altLang="el-G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</a:t>
            </a:r>
            <a:r>
              <a:rPr kumimoji="0" lang="el-GR" alt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y which users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Flow-level data</a:t>
            </a:r>
            <a:endParaRPr kumimoji="0" lang="en-US" altLang="el-G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NetFlow, sFlow, IPFIX </a:t>
            </a:r>
            <a:endParaRPr kumimoji="0" lang="en-US" altLang="el-G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</a:t>
            </a:r>
            <a:r>
              <a:rPr kumimoji="0" lang="el-GR" alt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ummarized traffic statistics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882" y="2379948"/>
            <a:ext cx="3430824" cy="257401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249935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auto">
          <a:xfrm>
            <a:off x="0" y="1"/>
            <a:ext cx="12192000" cy="523220"/>
          </a:xfrm>
          <a:prstGeom prst="rect">
            <a:avLst/>
          </a:prstGeom>
          <a:gradFill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/>
          </a:gra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 smtClean="0"/>
              <a:t>Twist your Brain</a:t>
            </a:r>
            <a:endParaRPr lang="el-GR" sz="2800" b="1" dirty="0"/>
          </a:p>
        </p:txBody>
      </p:sp>
      <p:sp>
        <p:nvSpPr>
          <p:cNvPr id="6" name="TextBox 5"/>
          <p:cNvSpPr txBox="1"/>
          <p:nvPr/>
        </p:nvSpPr>
        <p:spPr bwMode="auto">
          <a:xfrm>
            <a:off x="1431403" y="2096881"/>
            <a:ext cx="9329194" cy="1384995"/>
          </a:xfrm>
          <a:prstGeom prst="rect">
            <a:avLst/>
          </a:prstGeom>
          <a:gradFill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/>
          </a:gra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800" b="1" dirty="0">
                <a:latin typeface="Comic Sans MS" panose="030F0702030302020204" pitchFamily="66" charset="0"/>
              </a:rPr>
              <a:t>They made me a mouth, but didn't give me breath.</a:t>
            </a:r>
          </a:p>
          <a:p>
            <a:pPr algn="ctr">
              <a:defRPr/>
            </a:pPr>
            <a:r>
              <a:rPr lang="en-US" sz="2800" b="1" dirty="0">
                <a:latin typeface="Comic Sans MS" panose="030F0702030302020204" pitchFamily="66" charset="0"/>
              </a:rPr>
              <a:t>Water gives me life, but the sun brings me death</a:t>
            </a:r>
            <a:r>
              <a:rPr lang="en-US" sz="2800" b="1" dirty="0" smtClean="0">
                <a:latin typeface="Comic Sans MS" panose="030F0702030302020204" pitchFamily="66" charset="0"/>
              </a:rPr>
              <a:t>.</a:t>
            </a:r>
          </a:p>
          <a:p>
            <a:pPr algn="ctr">
              <a:defRPr/>
            </a:pPr>
            <a:r>
              <a:rPr lang="en-US" sz="2800" b="1" dirty="0" smtClean="0">
                <a:latin typeface="Comic Sans MS" panose="030F0702030302020204" pitchFamily="66" charset="0"/>
              </a:rPr>
              <a:t>What am I?</a:t>
            </a:r>
            <a:endParaRPr lang="el-GR" sz="2800" b="1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3769491" y="4732370"/>
            <a:ext cx="4653018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latin typeface="Comic Sans MS" panose="030F0702030302020204" pitchFamily="66" charset="0"/>
              </a:rPr>
              <a:t>A Snowman</a:t>
            </a:r>
            <a:endParaRPr lang="el-GR" sz="28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240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auto">
          <a:xfrm>
            <a:off x="0" y="1"/>
            <a:ext cx="12192000" cy="523220"/>
          </a:xfrm>
          <a:prstGeom prst="rect">
            <a:avLst/>
          </a:prstGeom>
          <a:gradFill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/>
          </a:gra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 smtClean="0"/>
              <a:t>Network Monitoring: Methods and Tools </a:t>
            </a:r>
            <a:endParaRPr lang="el-GR" sz="2800" b="1" dirty="0"/>
          </a:p>
        </p:txBody>
      </p:sp>
      <p:sp>
        <p:nvSpPr>
          <p:cNvPr id="6" name="Rectangle 5"/>
          <p:cNvSpPr/>
          <p:nvPr/>
        </p:nvSpPr>
        <p:spPr>
          <a:xfrm>
            <a:off x="709913" y="6268156"/>
            <a:ext cx="10772173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altLang="el-GR" sz="2400" b="1" dirty="0">
                <a:latin typeface="Arial" panose="020B0604020202020204" pitchFamily="34" charset="0"/>
              </a:rPr>
              <a:t>Monitoring is not just </a:t>
            </a:r>
            <a:r>
              <a:rPr lang="el-GR" altLang="el-GR" sz="2400" b="1" dirty="0" smtClean="0">
                <a:latin typeface="Arial" panose="020B0604020202020204" pitchFamily="34" charset="0"/>
              </a:rPr>
              <a:t>packets</a:t>
            </a:r>
            <a:r>
              <a:rPr lang="en-US" altLang="el-GR" sz="2400" b="1" dirty="0" smtClean="0">
                <a:latin typeface="Arial" panose="020B0604020202020204" pitchFamily="34" charset="0"/>
              </a:rPr>
              <a:t> - </a:t>
            </a:r>
            <a:r>
              <a:rPr lang="el-GR" altLang="el-GR" sz="2400" b="1" dirty="0" smtClean="0">
                <a:latin typeface="Arial" panose="020B0604020202020204" pitchFamily="34" charset="0"/>
              </a:rPr>
              <a:t>it’s </a:t>
            </a:r>
            <a:r>
              <a:rPr lang="el-GR" altLang="el-GR" sz="2400" b="1" dirty="0">
                <a:latin typeface="Arial" panose="020B0604020202020204" pitchFamily="34" charset="0"/>
              </a:rPr>
              <a:t>context for behavior analysis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882" y="2379948"/>
            <a:ext cx="3430824" cy="257401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62046" y="606099"/>
            <a:ext cx="7315200" cy="532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Passive monitoring</a:t>
            </a:r>
            <a:endParaRPr kumimoji="0" lang="en-US" altLang="el-G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Sniff traffic via mirror ports or taps</a:t>
            </a:r>
            <a:endParaRPr kumimoji="0" lang="en-US" altLang="el-G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</a:t>
            </a:r>
            <a:r>
              <a:rPr kumimoji="0" lang="el-GR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oes not interfere with flow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Active monitoring</a:t>
            </a:r>
            <a:endParaRPr kumimoji="0" lang="en-US" altLang="el-G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Send probes to test latency, connectivity, or service response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Flow monitoring</a:t>
            </a:r>
            <a:endParaRPr kumimoji="0" lang="en-US" altLang="el-G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Summarizes traffic patterns </a:t>
            </a:r>
            <a:r>
              <a:rPr kumimoji="0" lang="en-US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- no</a:t>
            </a:r>
            <a:r>
              <a:rPr kumimoji="0" lang="el-GR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individual packets </a:t>
            </a:r>
            <a:endParaRPr kumimoji="0" lang="en-US" altLang="el-G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NetFlow, IPFIX, sFlow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Alerting and logging</a:t>
            </a:r>
            <a:endParaRPr kumimoji="0" lang="en-US" altLang="el-G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Generate events when </a:t>
            </a:r>
            <a:endParaRPr kumimoji="0" lang="en-US" altLang="el-G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1200150" lvl="2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</a:t>
            </a:r>
            <a:r>
              <a:rPr kumimoji="0" lang="el-GR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nomalies</a:t>
            </a:r>
            <a:endParaRPr kumimoji="0" lang="en-US" altLang="el-G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1200150" lvl="2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</a:t>
            </a:r>
            <a:r>
              <a:rPr kumimoji="0" lang="el-GR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olicy violations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Integration with control systems:</a:t>
            </a:r>
            <a:endParaRPr lang="en-US" altLang="el-GR" sz="2000" dirty="0"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Observed data can trigger</a:t>
            </a:r>
            <a:r>
              <a:rPr kumimoji="0" lang="en-US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alerts</a:t>
            </a:r>
          </a:p>
          <a:p>
            <a:pPr marL="1200150" lvl="2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IDS/IPS</a:t>
            </a:r>
            <a:endParaRPr kumimoji="0" lang="en-US" altLang="el-G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1200150" lvl="2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SIEM (Security Information and Event Management)</a:t>
            </a:r>
          </a:p>
        </p:txBody>
      </p:sp>
    </p:spTree>
    <p:extLst>
      <p:ext uri="{BB962C8B-B14F-4D97-AF65-F5344CB8AC3E}">
        <p14:creationId xmlns:p14="http://schemas.microsoft.com/office/powerpoint/2010/main" val="1695662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auto">
          <a:xfrm>
            <a:off x="0" y="1"/>
            <a:ext cx="12192000" cy="523220"/>
          </a:xfrm>
          <a:prstGeom prst="rect">
            <a:avLst/>
          </a:prstGeom>
          <a:gradFill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/>
          </a:gra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 smtClean="0"/>
              <a:t>Network Monitoring: Wireshark</a:t>
            </a:r>
            <a:endParaRPr lang="el-GR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395" y="3185950"/>
            <a:ext cx="4537275" cy="3577695"/>
          </a:xfrm>
          <a:prstGeom prst="rect">
            <a:avLst/>
          </a:prstGeom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523221"/>
            <a:ext cx="11531262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Wireshark = open-source tool to capture, decode and analyze network traffic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Capabilities:</a:t>
            </a:r>
            <a:endParaRPr kumimoji="0" lang="el-GR" altLang="el-G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Capture live traffic or read saved packet captures (.pcap files)</a:t>
            </a: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Decode hundreds of protocols (HTTP, DNS, TLS, SMB, etc.)</a:t>
            </a: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Filter traffic using IP, port, protocol, or patterns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Use-cases:</a:t>
            </a:r>
            <a:endParaRPr kumimoji="0" lang="el-GR" altLang="el-G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Troubleshooting connectivity and latency issues</a:t>
            </a: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Protocol compliance verification</a:t>
            </a: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Security forensics and incident analysis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l-GR" altLang="el-G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204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auto">
          <a:xfrm>
            <a:off x="0" y="1"/>
            <a:ext cx="12192000" cy="523220"/>
          </a:xfrm>
          <a:prstGeom prst="rect">
            <a:avLst/>
          </a:prstGeom>
          <a:gradFill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/>
          </a:gra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 smtClean="0"/>
              <a:t>Group Discussion</a:t>
            </a:r>
            <a:endParaRPr lang="el-GR" sz="2800" b="1" dirty="0"/>
          </a:p>
        </p:txBody>
      </p:sp>
      <p:sp>
        <p:nvSpPr>
          <p:cNvPr id="2" name="Rectangle 1"/>
          <p:cNvSpPr/>
          <p:nvPr/>
        </p:nvSpPr>
        <p:spPr>
          <a:xfrm>
            <a:off x="810228" y="826019"/>
            <a:ext cx="10359342" cy="1569660"/>
          </a:xfrm>
          <a:prstGeom prst="rect">
            <a:avLst/>
          </a:prstGeom>
          <a:solidFill>
            <a:srgbClr val="EDF2FA"/>
          </a:solidFill>
        </p:spPr>
        <p:txBody>
          <a:bodyPr wrap="square">
            <a:spAutoFit/>
          </a:bodyPr>
          <a:lstStyle/>
          <a:p>
            <a:r>
              <a:rPr lang="en-US" sz="3200" b="1" dirty="0" smtClean="0"/>
              <a:t>If </a:t>
            </a:r>
            <a:r>
              <a:rPr lang="en-US" sz="3200" b="1" dirty="0"/>
              <a:t>an attacker uses the same browser, </a:t>
            </a:r>
            <a:r>
              <a:rPr lang="en-US" sz="3200" b="1" dirty="0" smtClean="0"/>
              <a:t>credentials </a:t>
            </a:r>
            <a:r>
              <a:rPr lang="en-US" sz="3200" b="1" dirty="0"/>
              <a:t>and cloud APIs as the user, what exactly would Wireshark need to see to raise suspicion</a:t>
            </a:r>
            <a:r>
              <a:rPr lang="en-US" sz="3200" b="1" dirty="0" smtClean="0"/>
              <a:t>?</a:t>
            </a:r>
            <a:endParaRPr lang="el-GR" sz="3200" b="1" dirty="0"/>
          </a:p>
        </p:txBody>
      </p:sp>
    </p:spTree>
    <p:extLst>
      <p:ext uri="{BB962C8B-B14F-4D97-AF65-F5344CB8AC3E}">
        <p14:creationId xmlns:p14="http://schemas.microsoft.com/office/powerpoint/2010/main" val="216537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auto">
          <a:xfrm>
            <a:off x="0" y="1"/>
            <a:ext cx="12192000" cy="523220"/>
          </a:xfrm>
          <a:prstGeom prst="rect">
            <a:avLst/>
          </a:prstGeom>
          <a:gradFill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/>
          </a:gra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 smtClean="0"/>
              <a:t>Group Discussion</a:t>
            </a:r>
            <a:endParaRPr lang="el-GR" sz="2800" b="1" dirty="0"/>
          </a:p>
        </p:txBody>
      </p:sp>
      <p:sp>
        <p:nvSpPr>
          <p:cNvPr id="2" name="Rectangle 1"/>
          <p:cNvSpPr/>
          <p:nvPr/>
        </p:nvSpPr>
        <p:spPr>
          <a:xfrm>
            <a:off x="659757" y="651602"/>
            <a:ext cx="10359342" cy="830997"/>
          </a:xfrm>
          <a:prstGeom prst="rect">
            <a:avLst/>
          </a:prstGeom>
          <a:solidFill>
            <a:srgbClr val="EDF2FA"/>
          </a:solidFill>
        </p:spPr>
        <p:txBody>
          <a:bodyPr wrap="square">
            <a:spAutoFit/>
          </a:bodyPr>
          <a:lstStyle/>
          <a:p>
            <a:r>
              <a:rPr lang="en-US" sz="2400" b="1" dirty="0" smtClean="0"/>
              <a:t>If </a:t>
            </a:r>
            <a:r>
              <a:rPr lang="en-US" sz="2400" b="1" dirty="0"/>
              <a:t>an attacker uses the same browser, </a:t>
            </a:r>
            <a:r>
              <a:rPr lang="en-US" sz="2400" b="1" dirty="0" smtClean="0"/>
              <a:t>credentials </a:t>
            </a:r>
            <a:r>
              <a:rPr lang="en-US" sz="2400" b="1" dirty="0"/>
              <a:t>and cloud APIs as the user, what exactly would Wireshark need to see to raise suspicion</a:t>
            </a:r>
            <a:r>
              <a:rPr lang="en-US" sz="2400" b="1" dirty="0" smtClean="0"/>
              <a:t>?</a:t>
            </a:r>
            <a:endParaRPr lang="el-GR" sz="2400" b="1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50471" y="1815882"/>
            <a:ext cx="4849792" cy="46166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l-G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Monitoring CAN see:</a:t>
            </a: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Unusual timing patterns</a:t>
            </a:r>
            <a:endParaRPr kumimoji="0" lang="el-GR" alt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1200150" lvl="2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Access at abnormal hours</a:t>
            </a:r>
          </a:p>
          <a:p>
            <a:pPr marL="1200150" lvl="2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Activity bursts inconsistent with human interaction</a:t>
            </a: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Session behavior anomalies</a:t>
            </a:r>
            <a:endParaRPr kumimoji="0" lang="el-GR" alt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1200150" lvl="2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Very long-lived HTTPS sessions</a:t>
            </a:r>
          </a:p>
          <a:p>
            <a:pPr marL="1200150" lvl="2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High request frequency without user think-time</a:t>
            </a: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Traffic volume deviations</a:t>
            </a:r>
            <a:endParaRPr kumimoji="0" lang="el-GR" alt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1200150" lvl="2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Large uploads/downloads compared to user baseline</a:t>
            </a:r>
          </a:p>
          <a:p>
            <a:pPr marL="1200150" lvl="2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Consistent data extraction patterns</a:t>
            </a: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Endpoint behavior changes</a:t>
            </a:r>
            <a:endParaRPr kumimoji="0" lang="el-GR" alt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1200150" lvl="2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New or rare destination IPs or cloud regions</a:t>
            </a:r>
          </a:p>
          <a:p>
            <a:pPr marL="1200150" lvl="2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Sudden use of APIs the user never used before</a:t>
            </a: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Protocol metadata clues</a:t>
            </a:r>
            <a:endParaRPr kumimoji="0" lang="el-GR" alt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1200150" lvl="2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Different TLS handshake parameters</a:t>
            </a:r>
          </a:p>
          <a:p>
            <a:pPr marL="1200150" lvl="2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Changes in cipher suites or TLS versions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l-GR" alt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279044" y="1815882"/>
            <a:ext cx="6356227" cy="25545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l-G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Monitoring CANNOT see:</a:t>
            </a: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User intent</a:t>
            </a:r>
            <a:endParaRPr kumimoji="0" lang="el-GR" altLang="el-G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1200150" lvl="2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Legitimate vs malicious use of the same API calls</a:t>
            </a: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Authorization misuse</a:t>
            </a:r>
            <a:endParaRPr kumimoji="0" lang="el-GR" altLang="el-G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1200150" lvl="2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Over-privileged access used “correctly” but maliciously</a:t>
            </a: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Application-level meaning</a:t>
            </a:r>
            <a:endParaRPr kumimoji="0" lang="el-GR" altLang="el-G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1200150" lvl="2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Difference between normal data access and abuse</a:t>
            </a: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Identity context</a:t>
            </a:r>
            <a:endParaRPr kumimoji="0" lang="el-GR" altLang="el-G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1200150" lvl="2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Who is actually behind the credentials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l-GR" altLang="el-G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79044" y="6330502"/>
            <a:ext cx="6463629" cy="461665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sz="2400" b="1" dirty="0" smtClean="0"/>
              <a:t>Network Monitoring can </a:t>
            </a:r>
            <a:r>
              <a:rPr lang="en-US" sz="2400" b="1" dirty="0"/>
              <a:t>see behavior, not intent</a:t>
            </a:r>
            <a:endParaRPr lang="el-GR" sz="2400" b="1" dirty="0"/>
          </a:p>
        </p:txBody>
      </p:sp>
    </p:spTree>
    <p:extLst>
      <p:ext uri="{BB962C8B-B14F-4D97-AF65-F5344CB8AC3E}">
        <p14:creationId xmlns:p14="http://schemas.microsoft.com/office/powerpoint/2010/main" val="605198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auto">
          <a:xfrm>
            <a:off x="0" y="1"/>
            <a:ext cx="12192000" cy="523220"/>
          </a:xfrm>
          <a:prstGeom prst="rect">
            <a:avLst/>
          </a:prstGeom>
          <a:gradFill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/>
          </a:gra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/>
              <a:t>Intrusion Detection and Prevention </a:t>
            </a:r>
            <a:r>
              <a:rPr lang="en-US" sz="2800" b="1" dirty="0" smtClean="0"/>
              <a:t>Systems: Overview</a:t>
            </a:r>
            <a:endParaRPr lang="el-GR" sz="2800" b="1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54643" y="890744"/>
            <a:ext cx="11365088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IDS (Intrusion Detection System):</a:t>
            </a:r>
            <a:endParaRPr kumimoji="0" lang="el-GR" altLang="el-G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Observes network traffic or host activity to </a:t>
            </a:r>
            <a:r>
              <a:rPr kumimoji="0" lang="el-GR" altLang="el-G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detect suspicious or malicious behavior</a:t>
            </a:r>
            <a:endParaRPr kumimoji="0" lang="el-GR" altLang="el-G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Generates </a:t>
            </a:r>
            <a:r>
              <a:rPr kumimoji="0" lang="el-GR" altLang="el-G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alerts</a:t>
            </a:r>
            <a:r>
              <a:rPr kumimoji="0" lang="el-GR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but does not block traffic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IPS (Intrusion Prevention System):</a:t>
            </a:r>
            <a:endParaRPr kumimoji="0" lang="el-GR" altLang="el-G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Extends IDS functionality by </a:t>
            </a:r>
            <a:r>
              <a:rPr kumimoji="0" lang="el-GR" altLang="el-G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blocking or dropping malicious traffic</a:t>
            </a:r>
            <a:r>
              <a:rPr kumimoji="0" lang="el-GR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in real-time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Deployment types:</a:t>
            </a:r>
            <a:endParaRPr kumimoji="0" lang="el-GR" altLang="el-G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Network-based (NIDS/NIPS):</a:t>
            </a:r>
            <a:r>
              <a:rPr kumimoji="0" lang="el-GR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monitors traffic on network segments</a:t>
            </a: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Host-based (HIDS/HIPS):</a:t>
            </a:r>
            <a:r>
              <a:rPr kumimoji="0" lang="el-GR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monitors a specific system’s processes, logs and files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l-GR" altLang="el-G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4" t="13164" r="2890"/>
          <a:stretch/>
        </p:blipFill>
        <p:spPr>
          <a:xfrm>
            <a:off x="3842796" y="3753066"/>
            <a:ext cx="5049123" cy="273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442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auto">
          <a:xfrm>
            <a:off x="0" y="1"/>
            <a:ext cx="12192000" cy="523220"/>
          </a:xfrm>
          <a:prstGeom prst="rect">
            <a:avLst/>
          </a:prstGeom>
          <a:gradFill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/>
          </a:gra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/>
              <a:t>Intrusion Detection and Prevention </a:t>
            </a:r>
            <a:r>
              <a:rPr lang="en-US" sz="2800" b="1" dirty="0" smtClean="0"/>
              <a:t>Systems: Modus Operandi</a:t>
            </a:r>
            <a:endParaRPr lang="el-GR" sz="2800" b="1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15749" y="921676"/>
            <a:ext cx="7315198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Detection methods:</a:t>
            </a:r>
            <a:endParaRPr kumimoji="0" lang="el-GR" alt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Signature-based detection</a:t>
            </a:r>
            <a:endParaRPr kumimoji="0" lang="en-US" altLang="el-GR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1200150" lvl="2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atches known attack patterns (like virus signatures)</a:t>
            </a: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Anomaly-based detection</a:t>
            </a:r>
            <a:endParaRPr kumimoji="0" lang="en-US" altLang="el-GR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1200150" lvl="2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dentifies deviations from normal traffic baselines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Processing pipeline:</a:t>
            </a:r>
            <a:endParaRPr kumimoji="0" lang="el-GR" alt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1. 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Capture traffic</a:t>
            </a:r>
            <a:endParaRPr kumimoji="0" lang="en-US" alt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l-GR" dirty="0" smtClean="0">
                <a:latin typeface="Arial" panose="020B0604020202020204" pitchFamily="34" charset="0"/>
              </a:rPr>
              <a:t>2. 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Decode protocol</a:t>
            </a:r>
            <a:endParaRPr kumimoji="0" lang="en-US" alt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l-GR" dirty="0" smtClean="0">
                <a:latin typeface="Arial" panose="020B0604020202020204" pitchFamily="34" charset="0"/>
              </a:rPr>
              <a:t>3. 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Compare against rules </a:t>
            </a:r>
            <a:endParaRPr kumimoji="0" lang="en-US" alt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l-GR" dirty="0" smtClean="0">
                <a:latin typeface="Arial" panose="020B0604020202020204" pitchFamily="34" charset="0"/>
              </a:rPr>
              <a:t>4. 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Generate alert or block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Example:</a:t>
            </a:r>
            <a:endParaRPr kumimoji="0" lang="el-GR" alt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Signature</a:t>
            </a:r>
            <a:endParaRPr lang="en-US" altLang="el-GR" dirty="0">
              <a:latin typeface="Arial" panose="020B0604020202020204" pitchFamily="34" charset="0"/>
            </a:endParaRPr>
          </a:p>
          <a:p>
            <a:pPr marL="1200150" lvl="2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alert if TCP packet contains known SQL injection pattern</a:t>
            </a:r>
            <a:endParaRPr kumimoji="0" lang="en-US" alt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1200150" lvl="2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l-GR" dirty="0">
                <a:latin typeface="Arial" panose="020B0604020202020204" pitchFamily="34" charset="0"/>
              </a:rPr>
              <a:t>fast and low false positives for known threats</a:t>
            </a: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Anomaly</a:t>
            </a:r>
            <a:endParaRPr lang="en-US" altLang="el-GR" dirty="0">
              <a:latin typeface="Arial" panose="020B0604020202020204" pitchFamily="34" charset="0"/>
            </a:endParaRPr>
          </a:p>
          <a:p>
            <a:pPr marL="1200150" lvl="2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alert if an internal host suddenly scans multiple ports externally</a:t>
            </a:r>
            <a:endParaRPr kumimoji="0" lang="en-US" alt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1200150" lvl="2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l-GR" dirty="0">
                <a:latin typeface="Arial" panose="020B0604020202020204" pitchFamily="34" charset="0"/>
              </a:rPr>
              <a:t>can detect unknown attacks, but higher false </a:t>
            </a:r>
            <a:r>
              <a:rPr lang="en-US" altLang="el-GR" dirty="0" smtClean="0">
                <a:latin typeface="Arial" panose="020B0604020202020204" pitchFamily="34" charset="0"/>
              </a:rPr>
              <a:t>positives</a:t>
            </a:r>
            <a:endParaRPr kumimoji="0" lang="el-GR" alt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337" y="1113882"/>
            <a:ext cx="4143375" cy="50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339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auto">
          <a:xfrm>
            <a:off x="0" y="1"/>
            <a:ext cx="12192000" cy="523220"/>
          </a:xfrm>
          <a:prstGeom prst="rect">
            <a:avLst/>
          </a:prstGeom>
          <a:gradFill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/>
          </a:gra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/>
              <a:t>Intrusion Detection and Prevention </a:t>
            </a:r>
            <a:r>
              <a:rPr lang="en-US" sz="2800" b="1" dirty="0" smtClean="0"/>
              <a:t>Systems</a:t>
            </a:r>
            <a:r>
              <a:rPr lang="en-US" sz="2800" b="1" dirty="0"/>
              <a:t>: Open-Source </a:t>
            </a:r>
            <a:r>
              <a:rPr lang="en-US" sz="2800" b="1" dirty="0" smtClean="0"/>
              <a:t>Tools</a:t>
            </a:r>
            <a:endParaRPr lang="el-GR" sz="28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587148"/>
              </p:ext>
            </p:extLst>
          </p:nvPr>
        </p:nvGraphicFramePr>
        <p:xfrm>
          <a:off x="370993" y="1226916"/>
          <a:ext cx="11450013" cy="530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5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1707">
                  <a:extLst>
                    <a:ext uri="{9D8B030D-6E8A-4147-A177-3AD203B41FA5}">
                      <a16:colId xmlns:a16="http://schemas.microsoft.com/office/drawing/2014/main" val="3879692271"/>
                    </a:ext>
                  </a:extLst>
                </a:gridCol>
                <a:gridCol w="28357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86829">
                  <a:extLst>
                    <a:ext uri="{9D8B030D-6E8A-4147-A177-3AD203B41FA5}">
                      <a16:colId xmlns:a16="http://schemas.microsoft.com/office/drawing/2014/main" val="2222515238"/>
                    </a:ext>
                  </a:extLst>
                </a:gridCol>
              </a:tblGrid>
              <a:tr h="19141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Feature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Snort</a:t>
                      </a:r>
                      <a:endParaRPr lang="en-US" sz="160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Suricata</a:t>
                      </a:r>
                      <a:endParaRPr lang="en-US" sz="160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Notes</a:t>
                      </a:r>
                      <a:endParaRPr lang="en-US" sz="1600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413">
                <a:tc>
                  <a:txBody>
                    <a:bodyPr/>
                    <a:lstStyle/>
                    <a:p>
                      <a:r>
                        <a:rPr lang="en-US" sz="1400" b="1"/>
                        <a:t>Type</a:t>
                      </a:r>
                      <a:endParaRPr lang="en-US" sz="140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Open-source IDS/IPS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Open-source IDS/IPS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Both are network-based intrusion detection and prevention systems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4863433"/>
                  </a:ext>
                </a:extLst>
              </a:tr>
              <a:tr h="191413">
                <a:tc>
                  <a:txBody>
                    <a:bodyPr/>
                    <a:lstStyle/>
                    <a:p>
                      <a:r>
                        <a:rPr lang="en-US" sz="1400" b="1"/>
                        <a:t>Detection Methods</a:t>
                      </a:r>
                      <a:endParaRPr lang="en-US" sz="140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Signature-based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Signature + anomaly detection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Suricata can detect deviations from normal behavior; Snort relies mainly on known attack signatures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2980557"/>
                  </a:ext>
                </a:extLst>
              </a:tr>
              <a:tr h="191413">
                <a:tc>
                  <a:txBody>
                    <a:bodyPr/>
                    <a:lstStyle/>
                    <a:p>
                      <a:r>
                        <a:rPr lang="en-US" sz="1400" b="1"/>
                        <a:t>Performance</a:t>
                      </a:r>
                      <a:endParaRPr lang="en-US" sz="140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Single-threaded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Multi-threaded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Suricata can leverage multiple CPU cores for higher throughput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1099755"/>
                  </a:ext>
                </a:extLst>
              </a:tr>
              <a:tr h="165715">
                <a:tc>
                  <a:txBody>
                    <a:bodyPr/>
                    <a:lstStyle/>
                    <a:p>
                      <a:r>
                        <a:rPr lang="en-US" sz="1400" b="1"/>
                        <a:t>Protocol Support</a:t>
                      </a:r>
                      <a:endParaRPr lang="en-US" sz="140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TCP/UDP/ICMP, basic L7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TCP/UDP/ICMP + deep L7 inspection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Suricata decodes more protocols (HTTP, DNS, TLS, SMB) for richer analysis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0028419"/>
                  </a:ext>
                </a:extLst>
              </a:tr>
              <a:tr h="165715">
                <a:tc>
                  <a:txBody>
                    <a:bodyPr/>
                    <a:lstStyle/>
                    <a:p>
                      <a:r>
                        <a:rPr lang="en-US" sz="1400" b="1"/>
                        <a:t>TLS Support</a:t>
                      </a:r>
                      <a:endParaRPr lang="en-US" sz="140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Limited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Partial inspection possible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Neither can fully decrypt TLS without keys, but Suricata can inspect metadata and some handshake info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0124653"/>
                  </a:ext>
                </a:extLst>
              </a:tr>
              <a:tr h="165715">
                <a:tc>
                  <a:txBody>
                    <a:bodyPr/>
                    <a:lstStyle/>
                    <a:p>
                      <a:r>
                        <a:rPr lang="en-US" sz="1400" b="1" dirty="0"/>
                        <a:t>Logging </a:t>
                      </a:r>
                      <a:r>
                        <a:rPr lang="en-US" sz="1400" b="1" dirty="0" smtClean="0"/>
                        <a:t>&amp; </a:t>
                      </a:r>
                      <a:r>
                        <a:rPr lang="en-US" sz="1400" b="1" dirty="0"/>
                        <a:t>Output</a:t>
                      </a:r>
                      <a:endParaRPr lang="en-US" sz="1400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Text-based, unified2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JSON (EVE), syslog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Suricata’s structured logs integrate easily with SIEM systems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1908292"/>
                  </a:ext>
                </a:extLst>
              </a:tr>
              <a:tr h="165715">
                <a:tc>
                  <a:txBody>
                    <a:bodyPr/>
                    <a:lstStyle/>
                    <a:p>
                      <a:r>
                        <a:rPr lang="en-US" sz="1400" b="1"/>
                        <a:t>Deployment Modes</a:t>
                      </a:r>
                      <a:endParaRPr lang="en-US" sz="140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IDS (passive</a:t>
                      </a:r>
                      <a:r>
                        <a:rPr lang="en-US" sz="1400" dirty="0" smtClean="0"/>
                        <a:t>)/IPS </a:t>
                      </a:r>
                      <a:r>
                        <a:rPr lang="en-US" sz="1400" dirty="0"/>
                        <a:t>(inline)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IDS/IPS </a:t>
                      </a:r>
                      <a:r>
                        <a:rPr lang="en-US" sz="1400" dirty="0"/>
                        <a:t>(inline)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Both support passive monitoring or inline blocking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2633812"/>
                  </a:ext>
                </a:extLst>
              </a:tr>
              <a:tr h="281715">
                <a:tc>
                  <a:txBody>
                    <a:bodyPr/>
                    <a:lstStyle/>
                    <a:p>
                      <a:r>
                        <a:rPr lang="en-US" sz="1400" b="1"/>
                        <a:t>Rule Management</a:t>
                      </a:r>
                      <a:endParaRPr lang="en-US" sz="140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Snort rules (community / paid)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Suricata rules (Snort-compatible + native)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Suricata can use Snort rules and its own extended syntax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2554604"/>
                  </a:ext>
                </a:extLst>
              </a:tr>
              <a:tr h="281715">
                <a:tc>
                  <a:txBody>
                    <a:bodyPr/>
                    <a:lstStyle/>
                    <a:p>
                      <a:r>
                        <a:rPr lang="en-US" sz="1400" b="1"/>
                        <a:t>Scalability</a:t>
                      </a:r>
                      <a:endParaRPr lang="en-US" sz="140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Medium (single-thread)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High (multi-threaded)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Suricata handles high-speed networks better, suitable for enterprise deployments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8489744"/>
                  </a:ext>
                </a:extLst>
              </a:tr>
              <a:tr h="397716">
                <a:tc>
                  <a:txBody>
                    <a:bodyPr/>
                    <a:lstStyle/>
                    <a:p>
                      <a:r>
                        <a:rPr lang="en-US" sz="1400" b="1" dirty="0"/>
                        <a:t>Community </a:t>
                      </a:r>
                      <a:r>
                        <a:rPr lang="en-US" sz="1400" b="1" dirty="0" smtClean="0"/>
                        <a:t>&amp;</a:t>
                      </a:r>
                      <a:r>
                        <a:rPr lang="en-US" sz="1400" b="1" baseline="0" dirty="0" smtClean="0"/>
                        <a:t> </a:t>
                      </a:r>
                      <a:r>
                        <a:rPr lang="en-US" sz="1400" b="1" dirty="0" smtClean="0"/>
                        <a:t>Support</a:t>
                      </a:r>
                      <a:endParaRPr lang="en-US" sz="1400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Large, mature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Growing, active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Snort has been around longer; </a:t>
                      </a:r>
                      <a:r>
                        <a:rPr lang="en-US" sz="1400" dirty="0" err="1"/>
                        <a:t>Suricata</a:t>
                      </a:r>
                      <a:r>
                        <a:rPr lang="en-US" sz="1400" dirty="0"/>
                        <a:t> is newer but rapidly adopted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6304737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331" y="585923"/>
            <a:ext cx="1173867" cy="6409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6" t="17361" r="10051" b="13145"/>
          <a:stretch/>
        </p:blipFill>
        <p:spPr>
          <a:xfrm>
            <a:off x="5355219" y="580861"/>
            <a:ext cx="740780" cy="651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90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auto">
          <a:xfrm>
            <a:off x="0" y="1"/>
            <a:ext cx="12192000" cy="523220"/>
          </a:xfrm>
          <a:prstGeom prst="rect">
            <a:avLst/>
          </a:prstGeom>
          <a:gradFill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/>
          </a:gra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/>
              <a:t>Intrusion Detection and Prevention </a:t>
            </a:r>
            <a:r>
              <a:rPr lang="en-US" sz="2800" b="1" dirty="0" smtClean="0"/>
              <a:t>Systems</a:t>
            </a:r>
            <a:r>
              <a:rPr lang="en-US" sz="2800" b="1" dirty="0"/>
              <a:t>: Rule Logic and Deployment</a:t>
            </a:r>
            <a:endParaRPr lang="el-GR" sz="2800" b="1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864597"/>
            <a:ext cx="6447099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Rules consist of:</a:t>
            </a:r>
            <a:endParaRPr kumimoji="0" lang="el-GR" altLang="el-G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Header</a:t>
            </a:r>
            <a:r>
              <a:rPr kumimoji="0" lang="en-US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  <a:r>
              <a:rPr kumimoji="0" lang="el-GR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protocol, source</a:t>
            </a:r>
            <a:r>
              <a:rPr kumimoji="0" lang="en-US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-</a:t>
            </a:r>
            <a:r>
              <a:rPr kumimoji="0" lang="el-GR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destination IP</a:t>
            </a:r>
            <a:r>
              <a:rPr kumimoji="0" lang="en-US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</a:t>
            </a:r>
            <a:r>
              <a:rPr kumimoji="0" lang="en-US" altLang="el-GR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l-GR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ports</a:t>
            </a: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Options</a:t>
            </a:r>
            <a:r>
              <a:rPr kumimoji="0" lang="en-US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  <a:r>
              <a:rPr kumimoji="0" lang="el-GR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content patterns, byte tests, thresholds, flags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Processing</a:t>
            </a:r>
            <a:endParaRPr kumimoji="0" lang="en-US" altLang="el-G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top-down evaluation</a:t>
            </a:r>
            <a:endParaRPr kumimoji="0" lang="en-US" altLang="el-G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first match triggers alert/action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Deployment examples:</a:t>
            </a:r>
            <a:endParaRPr kumimoji="0" lang="el-GR" altLang="el-G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Inline (IPS):</a:t>
            </a:r>
            <a:r>
              <a:rPr kumimoji="0" lang="el-GR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blocks traffic matching signature</a:t>
            </a: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Passive (IDS):</a:t>
            </a:r>
            <a:r>
              <a:rPr kumimoji="0" lang="el-GR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alerts without blocking</a:t>
            </a: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Sensors placed at perimeter or internal </a:t>
            </a:r>
            <a:r>
              <a:rPr kumimoji="0" lang="el-GR" altLang="el-G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trust boundaries</a:t>
            </a:r>
            <a:endParaRPr kumimoji="0" lang="el-GR" altLang="el-G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Connection to network monitoring:</a:t>
            </a:r>
            <a:endParaRPr kumimoji="0" lang="el-GR" altLang="el-G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Alerts complement firewall logs and packet captures</a:t>
            </a: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Provide </a:t>
            </a:r>
            <a:r>
              <a:rPr kumimoji="0" lang="el-GR" altLang="el-G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visibility into allowed traffic that may be malicious</a:t>
            </a:r>
            <a:endParaRPr kumimoji="0" lang="el-GR" altLang="el-G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l-GR" altLang="el-G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205" y="3597556"/>
            <a:ext cx="5238750" cy="2857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412371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auto">
          <a:xfrm>
            <a:off x="0" y="1"/>
            <a:ext cx="12192000" cy="523220"/>
          </a:xfrm>
          <a:prstGeom prst="rect">
            <a:avLst/>
          </a:prstGeom>
          <a:gradFill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/>
          </a:gra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/>
              <a:t>Intrusion Detection and Prevention </a:t>
            </a:r>
            <a:r>
              <a:rPr lang="en-US" sz="2800" b="1" dirty="0" smtClean="0"/>
              <a:t>Systems</a:t>
            </a:r>
            <a:r>
              <a:rPr lang="en-US" sz="2800" b="1" dirty="0"/>
              <a:t>: </a:t>
            </a:r>
            <a:r>
              <a:rPr lang="en-US" sz="2800" b="1" dirty="0" smtClean="0"/>
              <a:t>Pros n Cons</a:t>
            </a:r>
            <a:endParaRPr lang="el-GR" sz="28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940" y="908522"/>
            <a:ext cx="8750397" cy="5008645"/>
          </a:xfrm>
          <a:prstGeom prst="rect">
            <a:avLst/>
          </a:prstGeom>
        </p:spPr>
      </p:pic>
      <p:sp>
        <p:nvSpPr>
          <p:cNvPr id="11" name="Flowchart: Process 10"/>
          <p:cNvSpPr/>
          <p:nvPr/>
        </p:nvSpPr>
        <p:spPr>
          <a:xfrm>
            <a:off x="821803" y="1325211"/>
            <a:ext cx="4977114" cy="462988"/>
          </a:xfrm>
          <a:prstGeom prst="flowChartProcess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Detects </a:t>
            </a:r>
            <a:r>
              <a:rPr lang="en-US" b="1" dirty="0">
                <a:solidFill>
                  <a:schemeClr val="tx1"/>
                </a:solidFill>
              </a:rPr>
              <a:t>known attacks (signature-based</a:t>
            </a:r>
            <a:r>
              <a:rPr lang="en-US" b="1" dirty="0" smtClean="0">
                <a:solidFill>
                  <a:schemeClr val="tx1"/>
                </a:solidFill>
              </a:rPr>
              <a:t>)</a:t>
            </a:r>
            <a:endParaRPr lang="el-GR" b="1" dirty="0">
              <a:solidFill>
                <a:schemeClr val="tx1"/>
              </a:solidFill>
            </a:endParaRPr>
          </a:p>
        </p:txBody>
      </p:sp>
      <p:sp>
        <p:nvSpPr>
          <p:cNvPr id="12" name="Flowchart: Process 11"/>
          <p:cNvSpPr/>
          <p:nvPr/>
        </p:nvSpPr>
        <p:spPr bwMode="auto">
          <a:xfrm>
            <a:off x="821803" y="2552297"/>
            <a:ext cx="4977114" cy="462988"/>
          </a:xfrm>
          <a:prstGeom prst="flowChartProcess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Identifies anomalous behavior (anomaly-based)</a:t>
            </a:r>
          </a:p>
        </p:txBody>
      </p:sp>
      <p:sp>
        <p:nvSpPr>
          <p:cNvPr id="13" name="Flowchart: Process 12"/>
          <p:cNvSpPr/>
          <p:nvPr/>
        </p:nvSpPr>
        <p:spPr bwMode="auto">
          <a:xfrm>
            <a:off x="821803" y="3948745"/>
            <a:ext cx="4977114" cy="462988"/>
          </a:xfrm>
          <a:prstGeom prst="flowChartProcess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Monitors traffic across multiple segments</a:t>
            </a:r>
          </a:p>
        </p:txBody>
      </p:sp>
      <p:sp>
        <p:nvSpPr>
          <p:cNvPr id="14" name="Flowchart: Process 13"/>
          <p:cNvSpPr/>
          <p:nvPr/>
        </p:nvSpPr>
        <p:spPr bwMode="auto">
          <a:xfrm>
            <a:off x="5220181" y="1948879"/>
            <a:ext cx="6690167" cy="462988"/>
          </a:xfrm>
          <a:prstGeom prst="flowChartProcess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b="1" dirty="0">
                <a:solidFill>
                  <a:schemeClr val="tx1"/>
                </a:solidFill>
              </a:rPr>
              <a:t>Cannot prevent attacks inside encrypted traffic without decryption</a:t>
            </a:r>
          </a:p>
        </p:txBody>
      </p:sp>
      <p:sp>
        <p:nvSpPr>
          <p:cNvPr id="15" name="Flowchart: Process 14"/>
          <p:cNvSpPr/>
          <p:nvPr/>
        </p:nvSpPr>
        <p:spPr bwMode="auto">
          <a:xfrm>
            <a:off x="5220181" y="3239279"/>
            <a:ext cx="6690168" cy="462988"/>
          </a:xfrm>
          <a:prstGeom prst="flowChartProcess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b="1" dirty="0">
                <a:solidFill>
                  <a:schemeClr val="tx1"/>
                </a:solidFill>
              </a:rPr>
              <a:t>False positives - negatives possible</a:t>
            </a:r>
          </a:p>
        </p:txBody>
      </p:sp>
      <p:sp>
        <p:nvSpPr>
          <p:cNvPr id="16" name="Flowchart: Process 15"/>
          <p:cNvSpPr/>
          <p:nvPr/>
        </p:nvSpPr>
        <p:spPr bwMode="auto">
          <a:xfrm>
            <a:off x="5220181" y="4635727"/>
            <a:ext cx="6690167" cy="462988"/>
          </a:xfrm>
          <a:prstGeom prst="flowChartProcess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b="1" dirty="0">
                <a:solidFill>
                  <a:schemeClr val="tx1"/>
                </a:solidFill>
              </a:rPr>
              <a:t>Resource-intensive for high-speed networks</a:t>
            </a:r>
          </a:p>
        </p:txBody>
      </p:sp>
    </p:spTree>
    <p:extLst>
      <p:ext uri="{BB962C8B-B14F-4D97-AF65-F5344CB8AC3E}">
        <p14:creationId xmlns:p14="http://schemas.microsoft.com/office/powerpoint/2010/main" val="1987744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auto">
          <a:xfrm>
            <a:off x="0" y="1"/>
            <a:ext cx="12192000" cy="523220"/>
          </a:xfrm>
          <a:prstGeom prst="rect">
            <a:avLst/>
          </a:prstGeom>
          <a:gradFill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/>
          </a:gra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 smtClean="0"/>
              <a:t>Security Control Systems (Network): The Big Picture</a:t>
            </a:r>
            <a:endParaRPr lang="el-GR" sz="2800" b="1" dirty="0"/>
          </a:p>
        </p:txBody>
      </p:sp>
      <p:sp>
        <p:nvSpPr>
          <p:cNvPr id="2" name="Rectangle 1"/>
          <p:cNvSpPr/>
          <p:nvPr/>
        </p:nvSpPr>
        <p:spPr>
          <a:xfrm>
            <a:off x="281651" y="829590"/>
            <a:ext cx="1152452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Firewalls/</a:t>
            </a:r>
            <a:r>
              <a:rPr lang="en-US" b="1" dirty="0" err="1" smtClean="0"/>
              <a:t>pfSense</a:t>
            </a:r>
            <a:r>
              <a:rPr lang="en-US" b="1" dirty="0"/>
              <a:t>:</a:t>
            </a:r>
            <a:r>
              <a:rPr lang="en-US" dirty="0"/>
              <a:t> enforce traffic rules, segmentation, NAT, DMZ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Network </a:t>
            </a:r>
            <a:r>
              <a:rPr lang="en-US" b="1" dirty="0" smtClean="0"/>
              <a:t>monitoring/Wireshark</a:t>
            </a:r>
            <a:r>
              <a:rPr lang="en-US" b="1" dirty="0"/>
              <a:t>:</a:t>
            </a:r>
            <a:r>
              <a:rPr lang="en-US" dirty="0"/>
              <a:t> record allowed traffic, analyze sessions, troubleshoot issues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IDS/IPS (Snort, </a:t>
            </a:r>
            <a:r>
              <a:rPr lang="en-US" b="1" dirty="0" err="1"/>
              <a:t>Suricata</a:t>
            </a:r>
            <a:r>
              <a:rPr lang="en-US" b="1" dirty="0"/>
              <a:t>):</a:t>
            </a:r>
            <a:r>
              <a:rPr lang="en-US" dirty="0"/>
              <a:t> detect attacks within allowed traffic, monitor for malicious patterns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SIEM (Security Information and Event Management):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Aggregates logs and alerts from all above systems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Correlates events across sources to detect complex attacks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Supports compliance reporting and forensic investigations</a:t>
            </a:r>
          </a:p>
        </p:txBody>
      </p:sp>
      <p:sp>
        <p:nvSpPr>
          <p:cNvPr id="17" name="TextBox 16"/>
          <p:cNvSpPr txBox="1"/>
          <p:nvPr/>
        </p:nvSpPr>
        <p:spPr bwMode="auto">
          <a:xfrm>
            <a:off x="731135" y="4618568"/>
            <a:ext cx="1722699" cy="400110"/>
          </a:xfrm>
          <a:prstGeom prst="rect">
            <a:avLst/>
          </a:prstGeom>
          <a:gradFill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1" dirty="0" smtClean="0"/>
              <a:t>Firewalls</a:t>
            </a:r>
            <a:endParaRPr lang="el-GR" sz="2000" b="1" dirty="0"/>
          </a:p>
        </p:txBody>
      </p:sp>
      <p:sp>
        <p:nvSpPr>
          <p:cNvPr id="18" name="TextBox 17"/>
          <p:cNvSpPr txBox="1"/>
          <p:nvPr/>
        </p:nvSpPr>
        <p:spPr bwMode="auto">
          <a:xfrm>
            <a:off x="281651" y="5678990"/>
            <a:ext cx="2621666" cy="707886"/>
          </a:xfrm>
          <a:prstGeom prst="rect">
            <a:avLst/>
          </a:prstGeom>
          <a:gradFill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1" dirty="0" smtClean="0"/>
              <a:t>Network Traffic Monitoring</a:t>
            </a:r>
            <a:endParaRPr lang="el-GR" sz="2000" b="1" dirty="0"/>
          </a:p>
        </p:txBody>
      </p:sp>
      <p:sp>
        <p:nvSpPr>
          <p:cNvPr id="19" name="TextBox 18"/>
          <p:cNvSpPr txBox="1"/>
          <p:nvPr/>
        </p:nvSpPr>
        <p:spPr bwMode="auto">
          <a:xfrm>
            <a:off x="3726566" y="5832878"/>
            <a:ext cx="1871242" cy="400110"/>
          </a:xfrm>
          <a:prstGeom prst="rect">
            <a:avLst/>
          </a:prstGeom>
          <a:gradFill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1" dirty="0" smtClean="0"/>
              <a:t>IDS/IPS</a:t>
            </a:r>
            <a:endParaRPr lang="el-GR" sz="2000" b="1" dirty="0"/>
          </a:p>
        </p:txBody>
      </p:sp>
      <p:sp>
        <p:nvSpPr>
          <p:cNvPr id="20" name="TextBox 19"/>
          <p:cNvSpPr txBox="1"/>
          <p:nvPr/>
        </p:nvSpPr>
        <p:spPr bwMode="auto">
          <a:xfrm>
            <a:off x="3711978" y="4618568"/>
            <a:ext cx="1871242" cy="400110"/>
          </a:xfrm>
          <a:prstGeom prst="rect">
            <a:avLst/>
          </a:prstGeom>
          <a:gradFill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1" dirty="0" smtClean="0"/>
              <a:t>SIEM</a:t>
            </a:r>
            <a:endParaRPr lang="el-GR" sz="2000" b="1" dirty="0"/>
          </a:p>
        </p:txBody>
      </p:sp>
      <p:cxnSp>
        <p:nvCxnSpPr>
          <p:cNvPr id="6" name="Straight Arrow Connector 5"/>
          <p:cNvCxnSpPr>
            <a:stCxn id="17" idx="2"/>
            <a:endCxn id="18" idx="0"/>
          </p:cNvCxnSpPr>
          <p:nvPr/>
        </p:nvCxnSpPr>
        <p:spPr>
          <a:xfrm flipH="1">
            <a:off x="1592484" y="5018678"/>
            <a:ext cx="1" cy="66031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8" idx="3"/>
            <a:endCxn id="19" idx="1"/>
          </p:cNvCxnSpPr>
          <p:nvPr/>
        </p:nvCxnSpPr>
        <p:spPr bwMode="auto">
          <a:xfrm>
            <a:off x="2903317" y="6032933"/>
            <a:ext cx="823249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9" idx="0"/>
            <a:endCxn id="20" idx="2"/>
          </p:cNvCxnSpPr>
          <p:nvPr/>
        </p:nvCxnSpPr>
        <p:spPr bwMode="auto">
          <a:xfrm flipH="1" flipV="1">
            <a:off x="4647599" y="5018678"/>
            <a:ext cx="14588" cy="8142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231" y="3426106"/>
            <a:ext cx="5547925" cy="3120708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000727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auto">
          <a:xfrm>
            <a:off x="0" y="1"/>
            <a:ext cx="12192000" cy="523220"/>
          </a:xfrm>
          <a:prstGeom prst="rect">
            <a:avLst/>
          </a:prstGeom>
          <a:gradFill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/>
          </a:gra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 smtClean="0"/>
              <a:t>Twist your Brain</a:t>
            </a:r>
            <a:endParaRPr lang="el-GR" sz="2800" b="1" dirty="0"/>
          </a:p>
        </p:txBody>
      </p:sp>
      <p:sp>
        <p:nvSpPr>
          <p:cNvPr id="6" name="TextBox 5"/>
          <p:cNvSpPr txBox="1"/>
          <p:nvPr/>
        </p:nvSpPr>
        <p:spPr bwMode="auto">
          <a:xfrm>
            <a:off x="1431403" y="2096881"/>
            <a:ext cx="9329194" cy="2246769"/>
          </a:xfrm>
          <a:prstGeom prst="rect">
            <a:avLst/>
          </a:prstGeom>
          <a:gradFill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/>
          </a:gra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800" b="1" dirty="0">
                <a:latin typeface="Comic Sans MS" panose="030F0702030302020204" pitchFamily="66" charset="0"/>
              </a:rPr>
              <a:t>Thirty men and ladies two,</a:t>
            </a:r>
          </a:p>
          <a:p>
            <a:pPr algn="ctr">
              <a:defRPr/>
            </a:pPr>
            <a:r>
              <a:rPr lang="en-US" sz="2800" b="1" dirty="0">
                <a:latin typeface="Comic Sans MS" panose="030F0702030302020204" pitchFamily="66" charset="0"/>
              </a:rPr>
              <a:t>gathered for a festive do;</a:t>
            </a:r>
          </a:p>
          <a:p>
            <a:pPr algn="ctr">
              <a:defRPr/>
            </a:pPr>
            <a:r>
              <a:rPr lang="en-US" sz="2800" b="1" dirty="0">
                <a:latin typeface="Comic Sans MS" panose="030F0702030302020204" pitchFamily="66" charset="0"/>
              </a:rPr>
              <a:t>Dressed quite formal, black and white;</a:t>
            </a:r>
          </a:p>
          <a:p>
            <a:pPr algn="ctr">
              <a:defRPr/>
            </a:pPr>
            <a:r>
              <a:rPr lang="en-US" sz="2800" b="1" dirty="0">
                <a:latin typeface="Comic Sans MS" panose="030F0702030302020204" pitchFamily="66" charset="0"/>
              </a:rPr>
              <a:t>soon movement turned to nasty fight</a:t>
            </a:r>
            <a:r>
              <a:rPr lang="en-US" sz="2800" b="1" dirty="0" smtClean="0">
                <a:latin typeface="Comic Sans MS" panose="030F0702030302020204" pitchFamily="66" charset="0"/>
              </a:rPr>
              <a:t>.</a:t>
            </a:r>
          </a:p>
          <a:p>
            <a:pPr algn="ctr">
              <a:defRPr/>
            </a:pPr>
            <a:r>
              <a:rPr lang="en-US" sz="2800" b="1" dirty="0" smtClean="0">
                <a:latin typeface="Comic Sans MS" panose="030F0702030302020204" pitchFamily="66" charset="0"/>
              </a:rPr>
              <a:t>What am I?</a:t>
            </a:r>
            <a:endParaRPr lang="el-GR" sz="28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941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 bwMode="auto">
          <a:xfrm>
            <a:off x="0" y="0"/>
            <a:ext cx="12192000" cy="523220"/>
          </a:xfrm>
          <a:prstGeom prst="rect">
            <a:avLst/>
          </a:prstGeom>
          <a:gradFill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/>
          </a:gra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/>
              <a:t>References</a:t>
            </a:r>
            <a:endParaRPr lang="el-GR" sz="2800" b="1"/>
          </a:p>
        </p:txBody>
      </p:sp>
      <p:sp>
        <p:nvSpPr>
          <p:cNvPr id="2" name="Rectangle 1"/>
          <p:cNvSpPr/>
          <p:nvPr/>
        </p:nvSpPr>
        <p:spPr>
          <a:xfrm>
            <a:off x="0" y="743139"/>
            <a:ext cx="11839575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i="1" dirty="0" smtClean="0"/>
              <a:t>Network Perimeter and Firewalls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i="1" dirty="0" err="1" smtClean="0"/>
              <a:t>Lekkala</a:t>
            </a:r>
            <a:r>
              <a:rPr lang="en-US" sz="1400" i="1" dirty="0"/>
              <a:t>, </a:t>
            </a:r>
            <a:r>
              <a:rPr lang="en-US" sz="1400" i="1" dirty="0" err="1"/>
              <a:t>Seshagirirao</a:t>
            </a:r>
            <a:r>
              <a:rPr lang="en-US" sz="1400" i="1" dirty="0"/>
              <a:t> </a:t>
            </a:r>
            <a:r>
              <a:rPr lang="en-US" sz="1400" i="1" dirty="0" err="1"/>
              <a:t>Lekkala</a:t>
            </a:r>
            <a:r>
              <a:rPr lang="en-US" sz="1400" i="1" dirty="0"/>
              <a:t>, </a:t>
            </a:r>
            <a:r>
              <a:rPr lang="en-US" sz="1400" i="1" dirty="0" err="1"/>
              <a:t>Raghavaiah</a:t>
            </a:r>
            <a:r>
              <a:rPr lang="en-US" sz="1400" i="1" dirty="0"/>
              <a:t> </a:t>
            </a:r>
            <a:r>
              <a:rPr lang="en-US" sz="1400" i="1" dirty="0" err="1"/>
              <a:t>Avula</a:t>
            </a:r>
            <a:r>
              <a:rPr lang="en-US" sz="1400" i="1" dirty="0"/>
              <a:t>, and Priyanka </a:t>
            </a:r>
            <a:r>
              <a:rPr lang="en-US" sz="1400" i="1" dirty="0" err="1"/>
              <a:t>Gurijala</a:t>
            </a:r>
            <a:r>
              <a:rPr lang="en-US" sz="1400" i="1" dirty="0"/>
              <a:t>. "</a:t>
            </a:r>
            <a:r>
              <a:rPr lang="en-US" sz="1400" b="1" i="1" dirty="0"/>
              <a:t>Next-Gen Firewalls</a:t>
            </a:r>
            <a:r>
              <a:rPr lang="en-US" sz="1400" i="1" dirty="0"/>
              <a:t>: Enhancing Cloud Security with Generative AI." Journal of Artificial Intelligence &amp; Cloud Computing 3.4 (2024): 1-9</a:t>
            </a:r>
            <a:r>
              <a:rPr lang="en-US" sz="1400" i="1" dirty="0" smtClean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i="1" dirty="0"/>
              <a:t>Lefebvre, Michael, et al. "Building a </a:t>
            </a:r>
            <a:r>
              <a:rPr lang="en-US" sz="1400" b="1" i="1" dirty="0"/>
              <a:t>software defined perimeter (SDP) </a:t>
            </a:r>
            <a:r>
              <a:rPr lang="en-US" sz="1400" i="1" dirty="0"/>
              <a:t>for network introspection." 2021 IEEE Conference on Network Function Virtualization and Software Defined Networks (NFV-SDN). IEEE, 2021</a:t>
            </a:r>
            <a:r>
              <a:rPr lang="en-US" sz="1400" i="1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i="1" dirty="0" smtClean="0"/>
              <a:t>Traffic Monitoring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i="1" dirty="0" err="1" smtClean="0"/>
              <a:t>Koumar</a:t>
            </a:r>
            <a:r>
              <a:rPr lang="en-US" sz="1400" i="1" dirty="0"/>
              <a:t>, Josef, et al. "Towards building network outlier detection system for </a:t>
            </a:r>
            <a:r>
              <a:rPr lang="en-US" sz="1400" b="1" i="1" dirty="0"/>
              <a:t>network traffic monitoring</a:t>
            </a:r>
            <a:r>
              <a:rPr lang="en-US" sz="1400" i="1" dirty="0"/>
              <a:t>." NOMS 2025-2025 IEEE Network Operations and Management Symposium. IEEE, 2025</a:t>
            </a:r>
            <a:r>
              <a:rPr lang="en-US" sz="1400" i="1" dirty="0" smtClean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i="1" dirty="0" err="1"/>
              <a:t>Dodiya</a:t>
            </a:r>
            <a:r>
              <a:rPr lang="en-US" sz="1400" i="1" dirty="0"/>
              <a:t>, </a:t>
            </a:r>
            <a:r>
              <a:rPr lang="en-US" sz="1400" i="1" dirty="0" err="1"/>
              <a:t>Bindu</a:t>
            </a:r>
            <a:r>
              <a:rPr lang="en-US" sz="1400" i="1" dirty="0"/>
              <a:t>, and </a:t>
            </a:r>
            <a:r>
              <a:rPr lang="en-US" sz="1400" i="1" dirty="0" err="1"/>
              <a:t>Umesh</a:t>
            </a:r>
            <a:r>
              <a:rPr lang="en-US" sz="1400" i="1" dirty="0"/>
              <a:t> Kumar Singh. "Malicious Traffic analysis using </a:t>
            </a:r>
            <a:r>
              <a:rPr lang="en-US" sz="1400" b="1" i="1" dirty="0"/>
              <a:t>Wireshark</a:t>
            </a:r>
            <a:r>
              <a:rPr lang="en-US" sz="1400" i="1" dirty="0"/>
              <a:t> by collection of Indicators of Compromise." International Journal of Computer Applications 183.53 (2022): 1-6</a:t>
            </a:r>
            <a:r>
              <a:rPr lang="en-US" sz="1400" i="1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i="1" dirty="0" smtClean="0"/>
              <a:t>IDS/IPS/SIEM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i="1" dirty="0" smtClean="0"/>
              <a:t>Abbas</a:t>
            </a:r>
            <a:r>
              <a:rPr lang="en-US" sz="1400" i="1" dirty="0"/>
              <a:t>, </a:t>
            </a:r>
            <a:r>
              <a:rPr lang="en-US" sz="1400" i="1" dirty="0" err="1"/>
              <a:t>Safana</a:t>
            </a:r>
            <a:r>
              <a:rPr lang="en-US" sz="1400" i="1" dirty="0"/>
              <a:t>, </a:t>
            </a:r>
            <a:r>
              <a:rPr lang="en-US" sz="1400" i="1" dirty="0" err="1"/>
              <a:t>Wedad</a:t>
            </a:r>
            <a:r>
              <a:rPr lang="en-US" sz="1400" i="1" dirty="0"/>
              <a:t> </a:t>
            </a:r>
            <a:r>
              <a:rPr lang="en-US" sz="1400" i="1" dirty="0" err="1"/>
              <a:t>Naser</a:t>
            </a:r>
            <a:r>
              <a:rPr lang="en-US" sz="1400" i="1" dirty="0"/>
              <a:t>, and </a:t>
            </a:r>
            <a:r>
              <a:rPr lang="en-US" sz="1400" i="1" dirty="0" err="1"/>
              <a:t>Amal</a:t>
            </a:r>
            <a:r>
              <a:rPr lang="en-US" sz="1400" i="1" dirty="0"/>
              <a:t> </a:t>
            </a:r>
            <a:r>
              <a:rPr lang="en-US" sz="1400" i="1" dirty="0" err="1"/>
              <a:t>Kadhim</a:t>
            </a:r>
            <a:r>
              <a:rPr lang="en-US" sz="1400" i="1" dirty="0"/>
              <a:t>. "Subject review: Intrusion detection system (</a:t>
            </a:r>
            <a:r>
              <a:rPr lang="en-US" sz="1400" b="1" i="1" dirty="0"/>
              <a:t>IDS</a:t>
            </a:r>
            <a:r>
              <a:rPr lang="en-US" sz="1400" i="1" dirty="0"/>
              <a:t>) and intrusion prevention system (</a:t>
            </a:r>
            <a:r>
              <a:rPr lang="en-US" sz="1400" b="1" i="1" dirty="0"/>
              <a:t>IPS</a:t>
            </a:r>
            <a:r>
              <a:rPr lang="en-US" sz="1400" i="1" dirty="0"/>
              <a:t>)." Global Journal of Engineering and Technology Advances 2.14 (2023): 155-158</a:t>
            </a:r>
            <a:r>
              <a:rPr lang="en-US" sz="1400" i="1" dirty="0" smtClean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i="1" dirty="0"/>
              <a:t>Singh, Lucky, and Hamid </a:t>
            </a:r>
            <a:r>
              <a:rPr lang="en-US" sz="1400" i="1" dirty="0" err="1"/>
              <a:t>Jahankhani</a:t>
            </a:r>
            <a:r>
              <a:rPr lang="en-US" sz="1400" i="1" dirty="0"/>
              <a:t>. "An Approach of Applying, Adapting Machine Learning into </a:t>
            </a:r>
            <a:r>
              <a:rPr lang="en-US" sz="1400" b="1" i="1" dirty="0"/>
              <a:t>the IDS and IPS Component to Improve Its Effectiveness and Its Efficiency</a:t>
            </a:r>
            <a:r>
              <a:rPr lang="en-US" sz="1400" i="1" dirty="0"/>
              <a:t>." Artificial Intelligence in Cyber Security: Impact and Implications: Security Challenges, Technical and Ethical Issues, Forensic Investigative Challenges. Cham: Springer International Publishing, 2022. 43-71</a:t>
            </a:r>
            <a:r>
              <a:rPr lang="en-US" sz="1400" i="1" dirty="0" smtClean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i="1" dirty="0"/>
              <a:t>González-</a:t>
            </a:r>
            <a:r>
              <a:rPr lang="en-US" sz="1400" i="1" dirty="0" err="1"/>
              <a:t>Granadillo</a:t>
            </a:r>
            <a:r>
              <a:rPr lang="en-US" sz="1400" i="1" dirty="0"/>
              <a:t>, Gustavo, Susana González-</a:t>
            </a:r>
            <a:r>
              <a:rPr lang="en-US" sz="1400" i="1" dirty="0" err="1"/>
              <a:t>Zarzosa</a:t>
            </a:r>
            <a:r>
              <a:rPr lang="en-US" sz="1400" i="1" dirty="0"/>
              <a:t>, and Rodrigo Diaz. "</a:t>
            </a:r>
            <a:r>
              <a:rPr lang="en-US" sz="1400" b="1" i="1" dirty="0"/>
              <a:t>Security information and event management (SIEM): </a:t>
            </a:r>
            <a:r>
              <a:rPr lang="en-US" sz="1400" i="1" dirty="0"/>
              <a:t>analysis, </a:t>
            </a:r>
            <a:r>
              <a:rPr lang="en-US" sz="1400" b="1" i="1" dirty="0"/>
              <a:t>trends</a:t>
            </a:r>
            <a:r>
              <a:rPr lang="en-US" sz="1400" i="1" dirty="0"/>
              <a:t>, and usage in critical infrastructures." Sensors 21.14 (2021): 4759</a:t>
            </a:r>
            <a:r>
              <a:rPr lang="en-US" sz="1400" i="1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i="1" dirty="0" smtClean="0"/>
              <a:t>AI/ML in Security Control Systems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i="1" dirty="0"/>
              <a:t>ABOUDRAR, Yasmine, Khalid BOURAGBA, and Mohamed OUZZIF. "</a:t>
            </a:r>
            <a:r>
              <a:rPr lang="en-US" sz="1400" b="1" i="1" dirty="0"/>
              <a:t>AI-Driven Firewall Log Analysis</a:t>
            </a:r>
            <a:r>
              <a:rPr lang="en-US" sz="1400" i="1" dirty="0"/>
              <a:t>: Enhancing Threat Detection with Deep Learning Techniques." International Journal of Advanced Computer Science &amp; Applications 16.7 (2025</a:t>
            </a:r>
            <a:r>
              <a:rPr lang="en-US" sz="1400" i="1" dirty="0" smtClean="0"/>
              <a:t>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i="1" dirty="0" err="1"/>
              <a:t>Salatino</a:t>
            </a:r>
            <a:r>
              <a:rPr lang="en-US" sz="1400" i="1" dirty="0"/>
              <a:t>, Francesco, et al. "Detecting </a:t>
            </a:r>
            <a:r>
              <a:rPr lang="en-US" sz="1400" i="1" dirty="0" err="1"/>
              <a:t>DDoS</a:t>
            </a:r>
            <a:r>
              <a:rPr lang="en-US" sz="1400" i="1" dirty="0"/>
              <a:t> Attacks Through </a:t>
            </a:r>
            <a:r>
              <a:rPr lang="en-US" sz="1400" b="1" i="1" dirty="0"/>
              <a:t>AI driven SDN Intrusion Detection System</a:t>
            </a:r>
            <a:r>
              <a:rPr lang="en-US" sz="1400" i="1" dirty="0"/>
              <a:t>." 2024 IEEE 21st Consumer Communications &amp; Networking Conference (CCNC). IEEE, 2024</a:t>
            </a:r>
            <a:r>
              <a:rPr lang="en-US" sz="1400" i="1" dirty="0" smtClean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i="1" dirty="0"/>
              <a:t>Al Siam, Abdullah, et al. "IP </a:t>
            </a:r>
            <a:r>
              <a:rPr lang="en-US" sz="1400" i="1" dirty="0" err="1"/>
              <a:t>SafeGuard</a:t>
            </a:r>
            <a:r>
              <a:rPr lang="en-US" sz="1400" i="1" dirty="0"/>
              <a:t>-An </a:t>
            </a:r>
            <a:r>
              <a:rPr lang="en-US" sz="1400" b="1" i="1" dirty="0"/>
              <a:t>AI-Driven Malicious IP Detection </a:t>
            </a:r>
            <a:r>
              <a:rPr lang="en-US" sz="1400" i="1" dirty="0"/>
              <a:t>Framework." IEEE Access (2025</a:t>
            </a:r>
            <a:r>
              <a:rPr lang="en-US" sz="1400" i="1" dirty="0" smtClean="0"/>
              <a:t>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i="1" dirty="0"/>
              <a:t>MR, Vishnu </a:t>
            </a:r>
            <a:r>
              <a:rPr lang="en-US" sz="1400" i="1" dirty="0" err="1"/>
              <a:t>Priya</a:t>
            </a:r>
            <a:r>
              <a:rPr lang="en-US" sz="1400" i="1" dirty="0"/>
              <a:t>, and </a:t>
            </a:r>
            <a:r>
              <a:rPr lang="en-US" sz="1400" i="1" dirty="0" err="1"/>
              <a:t>Vaka</a:t>
            </a:r>
            <a:r>
              <a:rPr lang="en-US" sz="1400" i="1" dirty="0"/>
              <a:t> Sai </a:t>
            </a:r>
            <a:r>
              <a:rPr lang="en-US" sz="1400" i="1" dirty="0" err="1"/>
              <a:t>Vardhan</a:t>
            </a:r>
            <a:r>
              <a:rPr lang="en-US" sz="1400" i="1" dirty="0"/>
              <a:t>. "</a:t>
            </a:r>
            <a:r>
              <a:rPr lang="en-US" sz="1400" b="1" i="1" dirty="0"/>
              <a:t>AI-Driven Cyber Threat Detection and </a:t>
            </a:r>
            <a:r>
              <a:rPr lang="en-US" sz="1400" i="1" dirty="0"/>
              <a:t>Log Analysis." 2025 International Conference on Inventive Computation Technologies (ICICT). IEEE, 2025.</a:t>
            </a:r>
            <a:endParaRPr lang="el-GR" sz="1400" i="1" dirty="0"/>
          </a:p>
        </p:txBody>
      </p:sp>
    </p:spTree>
    <p:extLst>
      <p:ext uri="{BB962C8B-B14F-4D97-AF65-F5344CB8AC3E}">
        <p14:creationId xmlns:p14="http://schemas.microsoft.com/office/powerpoint/2010/main" val="287168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38000">
              <a:schemeClr val="accent5">
                <a:alpha val="15000"/>
              </a:schemeClr>
            </a:gs>
            <a:gs pos="60000">
              <a:schemeClr val="accent5">
                <a:alpha val="10000"/>
              </a:schemeClr>
            </a:gs>
            <a:gs pos="96000">
              <a:schemeClr val="accent5">
                <a:alpha val="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 bwMode="auto">
          <a:xfrm>
            <a:off x="2492941" y="1764837"/>
            <a:ext cx="73311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5400">
                <a:solidFill>
                  <a:prstClr val="black"/>
                </a:solidFill>
                <a:latin typeface="Calibri"/>
              </a:rPr>
              <a:t>Questions and Discussion</a:t>
            </a:r>
            <a:endParaRPr lang="el-GR" sz="54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ea typeface="Arial"/>
              <a:cs typeface="Arial"/>
            </a:endParaRPr>
          </a:p>
        </p:txBody>
      </p:sp>
      <p:sp>
        <p:nvSpPr>
          <p:cNvPr id="4" name="Rectangle 3"/>
          <p:cNvSpPr/>
          <p:nvPr/>
        </p:nvSpPr>
        <p:spPr bwMode="auto">
          <a:xfrm rot="687603">
            <a:off x="5648594" y="2644625"/>
            <a:ext cx="1328675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l-GR" sz="13800" b="1"/>
              <a:t>?</a:t>
            </a:r>
            <a:endParaRPr lang="el-GR" sz="1380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41" y="3266448"/>
            <a:ext cx="3929562" cy="33709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auto">
          <a:xfrm>
            <a:off x="0" y="1"/>
            <a:ext cx="12192000" cy="523220"/>
          </a:xfrm>
          <a:prstGeom prst="rect">
            <a:avLst/>
          </a:prstGeom>
          <a:gradFill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/>
          </a:gra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 smtClean="0"/>
              <a:t>Twist your Brain</a:t>
            </a:r>
            <a:endParaRPr lang="el-GR" sz="2800" b="1" dirty="0"/>
          </a:p>
        </p:txBody>
      </p:sp>
      <p:sp>
        <p:nvSpPr>
          <p:cNvPr id="6" name="TextBox 5"/>
          <p:cNvSpPr txBox="1"/>
          <p:nvPr/>
        </p:nvSpPr>
        <p:spPr bwMode="auto">
          <a:xfrm>
            <a:off x="1431403" y="2096881"/>
            <a:ext cx="9329194" cy="2246769"/>
          </a:xfrm>
          <a:prstGeom prst="rect">
            <a:avLst/>
          </a:prstGeom>
          <a:gradFill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/>
          </a:gra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800" b="1" dirty="0">
                <a:latin typeface="Comic Sans MS" panose="030F0702030302020204" pitchFamily="66" charset="0"/>
              </a:rPr>
              <a:t>Thirty men and ladies two,</a:t>
            </a:r>
          </a:p>
          <a:p>
            <a:pPr algn="ctr">
              <a:defRPr/>
            </a:pPr>
            <a:r>
              <a:rPr lang="en-US" sz="2800" b="1" dirty="0">
                <a:latin typeface="Comic Sans MS" panose="030F0702030302020204" pitchFamily="66" charset="0"/>
              </a:rPr>
              <a:t>gathered for a festive do;</a:t>
            </a:r>
          </a:p>
          <a:p>
            <a:pPr algn="ctr">
              <a:defRPr/>
            </a:pPr>
            <a:r>
              <a:rPr lang="en-US" sz="2800" b="1" dirty="0">
                <a:latin typeface="Comic Sans MS" panose="030F0702030302020204" pitchFamily="66" charset="0"/>
              </a:rPr>
              <a:t>Dressed quite formal, black and white;</a:t>
            </a:r>
          </a:p>
          <a:p>
            <a:pPr algn="ctr">
              <a:defRPr/>
            </a:pPr>
            <a:r>
              <a:rPr lang="en-US" sz="2800" b="1" dirty="0">
                <a:latin typeface="Comic Sans MS" panose="030F0702030302020204" pitchFamily="66" charset="0"/>
              </a:rPr>
              <a:t>soon movement turned to nasty fight.</a:t>
            </a:r>
          </a:p>
          <a:p>
            <a:pPr algn="ctr">
              <a:defRPr/>
            </a:pPr>
            <a:r>
              <a:rPr lang="en-US" sz="2800" b="1" dirty="0">
                <a:latin typeface="Comic Sans MS" panose="030F0702030302020204" pitchFamily="66" charset="0"/>
              </a:rPr>
              <a:t>What am I?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3769491" y="4732370"/>
            <a:ext cx="4653018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latin typeface="Comic Sans MS" panose="030F0702030302020204" pitchFamily="66" charset="0"/>
              </a:rPr>
              <a:t>A Game of Chess</a:t>
            </a:r>
            <a:endParaRPr lang="el-GR" sz="28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303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auto">
          <a:xfrm>
            <a:off x="0" y="1"/>
            <a:ext cx="12192000" cy="523220"/>
          </a:xfrm>
          <a:prstGeom prst="rect">
            <a:avLst/>
          </a:prstGeom>
          <a:gradFill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/>
          </a:gra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 smtClean="0"/>
              <a:t>Twist your Brain</a:t>
            </a:r>
            <a:endParaRPr lang="el-GR" sz="2800" b="1" dirty="0"/>
          </a:p>
        </p:txBody>
      </p:sp>
      <p:sp>
        <p:nvSpPr>
          <p:cNvPr id="6" name="TextBox 5"/>
          <p:cNvSpPr txBox="1"/>
          <p:nvPr/>
        </p:nvSpPr>
        <p:spPr bwMode="auto">
          <a:xfrm>
            <a:off x="1431403" y="2096881"/>
            <a:ext cx="9329194" cy="1384995"/>
          </a:xfrm>
          <a:prstGeom prst="rect">
            <a:avLst/>
          </a:prstGeom>
          <a:gradFill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/>
          </a:gra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800" b="1" dirty="0">
                <a:latin typeface="Comic Sans MS" panose="030F0702030302020204" pitchFamily="66" charset="0"/>
              </a:rPr>
              <a:t>I can fill a room but take up no space.</a:t>
            </a:r>
          </a:p>
          <a:p>
            <a:pPr algn="ctr">
              <a:defRPr/>
            </a:pPr>
            <a:r>
              <a:rPr lang="en-US" sz="2800" b="1" dirty="0">
                <a:latin typeface="Comic Sans MS" panose="030F0702030302020204" pitchFamily="66" charset="0"/>
              </a:rPr>
              <a:t>Look out at night, and I am in no place.</a:t>
            </a:r>
          </a:p>
          <a:p>
            <a:pPr algn="ctr">
              <a:defRPr/>
            </a:pPr>
            <a:r>
              <a:rPr lang="en-US" sz="2800" b="1" dirty="0">
                <a:latin typeface="Comic Sans MS" panose="030F0702030302020204" pitchFamily="66" charset="0"/>
              </a:rPr>
              <a:t>What am I?</a:t>
            </a:r>
            <a:endParaRPr lang="el-GR" sz="28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437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auto">
          <a:xfrm>
            <a:off x="0" y="1"/>
            <a:ext cx="12192000" cy="523220"/>
          </a:xfrm>
          <a:prstGeom prst="rect">
            <a:avLst/>
          </a:prstGeom>
          <a:gradFill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/>
          </a:gra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 smtClean="0"/>
              <a:t>Twist your Brain</a:t>
            </a:r>
            <a:endParaRPr lang="el-GR" sz="2800" b="1" dirty="0"/>
          </a:p>
        </p:txBody>
      </p:sp>
      <p:sp>
        <p:nvSpPr>
          <p:cNvPr id="6" name="TextBox 5"/>
          <p:cNvSpPr txBox="1"/>
          <p:nvPr/>
        </p:nvSpPr>
        <p:spPr bwMode="auto">
          <a:xfrm>
            <a:off x="1431403" y="2096881"/>
            <a:ext cx="9329194" cy="1384995"/>
          </a:xfrm>
          <a:prstGeom prst="rect">
            <a:avLst/>
          </a:prstGeom>
          <a:gradFill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/>
          </a:gra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800" b="1" dirty="0">
                <a:latin typeface="Comic Sans MS" panose="030F0702030302020204" pitchFamily="66" charset="0"/>
              </a:rPr>
              <a:t>I can fill a room but take up no space.</a:t>
            </a:r>
          </a:p>
          <a:p>
            <a:pPr algn="ctr">
              <a:defRPr/>
            </a:pPr>
            <a:r>
              <a:rPr lang="en-US" sz="2800" b="1" dirty="0">
                <a:latin typeface="Comic Sans MS" panose="030F0702030302020204" pitchFamily="66" charset="0"/>
              </a:rPr>
              <a:t>Look out at night, and I am in no place.</a:t>
            </a:r>
          </a:p>
          <a:p>
            <a:pPr algn="ctr">
              <a:defRPr/>
            </a:pPr>
            <a:r>
              <a:rPr lang="en-US" sz="2800" b="1" dirty="0">
                <a:latin typeface="Comic Sans MS" panose="030F0702030302020204" pitchFamily="66" charset="0"/>
              </a:rPr>
              <a:t>What am I?</a:t>
            </a:r>
            <a:endParaRPr lang="el-GR" sz="2800" b="1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3769491" y="4732370"/>
            <a:ext cx="4653018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latin typeface="Comic Sans MS" panose="030F0702030302020204" pitchFamily="66" charset="0"/>
              </a:rPr>
              <a:t>The Light</a:t>
            </a:r>
            <a:endParaRPr lang="el-GR" sz="28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593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auto">
          <a:xfrm>
            <a:off x="0" y="1"/>
            <a:ext cx="12192000" cy="523220"/>
          </a:xfrm>
          <a:prstGeom prst="rect">
            <a:avLst/>
          </a:prstGeom>
          <a:gradFill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/>
          </a:gra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 smtClean="0"/>
              <a:t>Twist your Brain</a:t>
            </a:r>
            <a:endParaRPr lang="el-GR" sz="2800" b="1" dirty="0"/>
          </a:p>
        </p:txBody>
      </p:sp>
      <p:sp>
        <p:nvSpPr>
          <p:cNvPr id="6" name="TextBox 5"/>
          <p:cNvSpPr txBox="1"/>
          <p:nvPr/>
        </p:nvSpPr>
        <p:spPr bwMode="auto">
          <a:xfrm>
            <a:off x="1431403" y="2096881"/>
            <a:ext cx="9329194" cy="1384995"/>
          </a:xfrm>
          <a:prstGeom prst="rect">
            <a:avLst/>
          </a:prstGeom>
          <a:gradFill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/>
          </a:gra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800" b="1" dirty="0">
                <a:latin typeface="Comic Sans MS" panose="030F0702030302020204" pitchFamily="66" charset="0"/>
              </a:rPr>
              <a:t>Sometimes </a:t>
            </a:r>
            <a:r>
              <a:rPr lang="en-US" sz="2800" b="1" dirty="0" smtClean="0">
                <a:latin typeface="Comic Sans MS" panose="030F0702030302020204" pitchFamily="66" charset="0"/>
              </a:rPr>
              <a:t>I am </a:t>
            </a:r>
            <a:r>
              <a:rPr lang="en-US" sz="2800" b="1" dirty="0">
                <a:latin typeface="Comic Sans MS" panose="030F0702030302020204" pitchFamily="66" charset="0"/>
              </a:rPr>
              <a:t>silver but also gold.</a:t>
            </a:r>
          </a:p>
          <a:p>
            <a:pPr algn="ctr">
              <a:defRPr/>
            </a:pPr>
            <a:r>
              <a:rPr lang="en-US" sz="2800" b="1" dirty="0">
                <a:latin typeface="Comic Sans MS" panose="030F0702030302020204" pitchFamily="66" charset="0"/>
              </a:rPr>
              <a:t>Printed on paper </a:t>
            </a:r>
            <a:r>
              <a:rPr lang="en-US" sz="2800" b="1" dirty="0" smtClean="0">
                <a:latin typeface="Comic Sans MS" panose="030F0702030302020204" pitchFamily="66" charset="0"/>
              </a:rPr>
              <a:t>I am </a:t>
            </a:r>
            <a:r>
              <a:rPr lang="en-US" sz="2800" b="1" dirty="0">
                <a:latin typeface="Comic Sans MS" panose="030F0702030302020204" pitchFamily="66" charset="0"/>
              </a:rPr>
              <a:t>a treasure to hold.</a:t>
            </a:r>
          </a:p>
          <a:p>
            <a:pPr algn="ctr">
              <a:defRPr/>
            </a:pPr>
            <a:r>
              <a:rPr lang="en-US" sz="2800" b="1" dirty="0">
                <a:latin typeface="Comic Sans MS" panose="030F0702030302020204" pitchFamily="66" charset="0"/>
              </a:rPr>
              <a:t>What </a:t>
            </a:r>
            <a:r>
              <a:rPr lang="en-US" sz="2800" b="1" dirty="0" smtClean="0">
                <a:latin typeface="Comic Sans MS" panose="030F0702030302020204" pitchFamily="66" charset="0"/>
              </a:rPr>
              <a:t>am I?</a:t>
            </a:r>
            <a:endParaRPr lang="el-GR" sz="28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822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auto">
          <a:xfrm>
            <a:off x="0" y="1"/>
            <a:ext cx="12192000" cy="523220"/>
          </a:xfrm>
          <a:prstGeom prst="rect">
            <a:avLst/>
          </a:prstGeom>
          <a:gradFill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/>
          </a:gra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 smtClean="0"/>
              <a:t>Twist your Brain</a:t>
            </a:r>
            <a:endParaRPr lang="el-GR" sz="2800" b="1" dirty="0"/>
          </a:p>
        </p:txBody>
      </p:sp>
      <p:sp>
        <p:nvSpPr>
          <p:cNvPr id="6" name="TextBox 5"/>
          <p:cNvSpPr txBox="1"/>
          <p:nvPr/>
        </p:nvSpPr>
        <p:spPr bwMode="auto">
          <a:xfrm>
            <a:off x="1431403" y="2096881"/>
            <a:ext cx="9329194" cy="1384995"/>
          </a:xfrm>
          <a:prstGeom prst="rect">
            <a:avLst/>
          </a:prstGeom>
          <a:gradFill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/>
          </a:gra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800" b="1" dirty="0">
                <a:latin typeface="Comic Sans MS" panose="030F0702030302020204" pitchFamily="66" charset="0"/>
              </a:rPr>
              <a:t>Sometimes I am silver but also gold.</a:t>
            </a:r>
          </a:p>
          <a:p>
            <a:pPr algn="ctr">
              <a:defRPr/>
            </a:pPr>
            <a:r>
              <a:rPr lang="en-US" sz="2800" b="1" dirty="0">
                <a:latin typeface="Comic Sans MS" panose="030F0702030302020204" pitchFamily="66" charset="0"/>
              </a:rPr>
              <a:t>Printed on paper I am a treasure to hold.</a:t>
            </a:r>
          </a:p>
          <a:p>
            <a:pPr algn="ctr">
              <a:defRPr/>
            </a:pPr>
            <a:r>
              <a:rPr lang="en-US" sz="2800" b="1" dirty="0">
                <a:latin typeface="Comic Sans MS" panose="030F0702030302020204" pitchFamily="66" charset="0"/>
              </a:rPr>
              <a:t>What am I?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3769491" y="4732370"/>
            <a:ext cx="4653018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latin typeface="Comic Sans MS" panose="030F0702030302020204" pitchFamily="66" charset="0"/>
              </a:rPr>
              <a:t>The Currency</a:t>
            </a:r>
            <a:endParaRPr lang="el-GR" sz="28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17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11682</TotalTime>
  <Words>3369</Words>
  <Application>Microsoft Office PowerPoint</Application>
  <DocSecurity>0</DocSecurity>
  <PresentationFormat>Widescreen</PresentationFormat>
  <Paragraphs>469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6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User</dc:creator>
  <cp:keywords/>
  <dc:description/>
  <cp:lastModifiedBy>User</cp:lastModifiedBy>
  <cp:revision>1268</cp:revision>
  <dcterms:created xsi:type="dcterms:W3CDTF">2025-09-25T14:53:19Z</dcterms:created>
  <dcterms:modified xsi:type="dcterms:W3CDTF">2025-12-19T09:07:48Z</dcterms:modified>
  <cp:category/>
  <dc:identifier/>
  <cp:contentStatus/>
  <dc:language/>
  <cp:version/>
</cp:coreProperties>
</file>