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325" r:id="rId2"/>
    <p:sldId id="297" r:id="rId3"/>
    <p:sldId id="324" r:id="rId4"/>
    <p:sldId id="279" r:id="rId5"/>
    <p:sldId id="278" r:id="rId6"/>
    <p:sldId id="277" r:id="rId7"/>
    <p:sldId id="276" r:id="rId8"/>
    <p:sldId id="275" r:id="rId9"/>
    <p:sldId id="274" r:id="rId10"/>
    <p:sldId id="273" r:id="rId11"/>
    <p:sldId id="272" r:id="rId12"/>
    <p:sldId id="271" r:id="rId13"/>
    <p:sldId id="270" r:id="rId14"/>
    <p:sldId id="269" r:id="rId15"/>
    <p:sldId id="268" r:id="rId16"/>
    <p:sldId id="267" r:id="rId17"/>
    <p:sldId id="266" r:id="rId18"/>
    <p:sldId id="265" r:id="rId19"/>
    <p:sldId id="264" r:id="rId20"/>
    <p:sldId id="263" r:id="rId21"/>
    <p:sldId id="262" r:id="rId22"/>
    <p:sldId id="261" r:id="rId23"/>
    <p:sldId id="260" r:id="rId24"/>
    <p:sldId id="259" r:id="rId25"/>
    <p:sldId id="258" r:id="rId26"/>
    <p:sldId id="257" r:id="rId27"/>
    <p:sldId id="256" r:id="rId28"/>
    <p:sldId id="320" r:id="rId29"/>
    <p:sldId id="319" r:id="rId30"/>
    <p:sldId id="318" r:id="rId31"/>
    <p:sldId id="317" r:id="rId32"/>
    <p:sldId id="316" r:id="rId33"/>
    <p:sldId id="315" r:id="rId34"/>
    <p:sldId id="314" r:id="rId35"/>
    <p:sldId id="313" r:id="rId36"/>
    <p:sldId id="312" r:id="rId37"/>
    <p:sldId id="311" r:id="rId38"/>
    <p:sldId id="310" r:id="rId39"/>
    <p:sldId id="309" r:id="rId40"/>
    <p:sldId id="308" r:id="rId41"/>
    <p:sldId id="307" r:id="rId42"/>
    <p:sldId id="306" r:id="rId43"/>
    <p:sldId id="305" r:id="rId44"/>
    <p:sldId id="304" r:id="rId45"/>
    <p:sldId id="303" r:id="rId46"/>
    <p:sldId id="302" r:id="rId47"/>
    <p:sldId id="301" r:id="rId48"/>
    <p:sldId id="300" r:id="rId49"/>
    <p:sldId id="299" r:id="rId50"/>
    <p:sldId id="298" r:id="rId51"/>
    <p:sldId id="280" r:id="rId52"/>
    <p:sldId id="281" r:id="rId53"/>
    <p:sldId id="282" r:id="rId54"/>
    <p:sldId id="283" r:id="rId55"/>
    <p:sldId id="284" r:id="rId56"/>
    <p:sldId id="285" r:id="rId57"/>
    <p:sldId id="286" r:id="rId58"/>
    <p:sldId id="287" r:id="rId59"/>
    <p:sldId id="288" r:id="rId60"/>
    <p:sldId id="290" r:id="rId61"/>
    <p:sldId id="292" r:id="rId62"/>
    <p:sldId id="293" r:id="rId63"/>
    <p:sldId id="294" r:id="rId64"/>
    <p:sldId id="295" r:id="rId65"/>
    <p:sldId id="296" r:id="rId66"/>
    <p:sldId id="322" r:id="rId6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3300"/>
    <a:srgbClr val="66FF33"/>
    <a:srgbClr val="FFFF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5" autoAdjust="0"/>
    <p:restoredTop sz="94643" autoAdjust="0"/>
  </p:normalViewPr>
  <p:slideViewPr>
    <p:cSldViewPr>
      <p:cViewPr>
        <p:scale>
          <a:sx n="50" d="100"/>
          <a:sy n="50" d="100"/>
        </p:scale>
        <p:origin x="-1242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0D809-AF8C-4575-87EE-7109BF712FC8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med" advTm="6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5940C-9A8B-4705-BEA6-690E7547716D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med" advTm="6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61BC4-2E6F-4627-8E27-A97A8CFA4898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med" advTm="6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Τίτλος, Clip Art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ClipArt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138685D-137B-418E-9C15-22A5DB00A789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med" advTm="6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C83EA-94FD-402C-83FA-782EF3C213CC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med" advTm="6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5E856-F525-4B85-87C9-247B725C756B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med" advTm="6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9B89-B4A3-4FD3-AF3E-29765921FB5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med" advTm="6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3E4F7-A6C9-433B-9274-6B381AD12965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med" advTm="6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26CB9-3984-4618-86EF-EC5B9E14C24C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med" advTm="6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BC61C-9840-4C6D-AEC1-10250EF52D64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med" advTm="6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2A96B-7BD0-443A-AD1D-678A7DE8ACB3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med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3AFBB-BF3F-4176-A32B-C1C8004EC8D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med" advTm="6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74087D-539C-4444-ACB0-8F3659F9E1E0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Tm="6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026"/>
          <p:cNvSpPr txBox="1">
            <a:spLocks noChangeArrowheads="1"/>
          </p:cNvSpPr>
          <p:nvPr/>
        </p:nvSpPr>
        <p:spPr bwMode="auto">
          <a:xfrm>
            <a:off x="0" y="594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/>
              <a:t>.</a:t>
            </a:r>
          </a:p>
        </p:txBody>
      </p:sp>
      <p:sp>
        <p:nvSpPr>
          <p:cNvPr id="80901" name="Text Box 1029"/>
          <p:cNvSpPr txBox="1">
            <a:spLocks noChangeArrowheads="1"/>
          </p:cNvSpPr>
          <p:nvPr/>
        </p:nvSpPr>
        <p:spPr bwMode="auto">
          <a:xfrm>
            <a:off x="4576763" y="1473200"/>
            <a:ext cx="184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pt-BR" sz="28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/>
            </a:r>
            <a:br>
              <a:rPr lang="pt-BR" sz="2800" b="1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endParaRPr lang="pt-BR" sz="2800" b="1">
              <a:solidFill>
                <a:srgbClr val="FFFF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80906" name="Rectangle 1034"/>
          <p:cNvSpPr>
            <a:spLocks noChangeArrowheads="1"/>
          </p:cNvSpPr>
          <p:nvPr/>
        </p:nvSpPr>
        <p:spPr bwMode="auto">
          <a:xfrm>
            <a:off x="631825" y="1638291"/>
            <a:ext cx="8512175" cy="1189038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>
            <a:spAutoFit/>
          </a:bodyPr>
          <a:lstStyle/>
          <a:p>
            <a:r>
              <a:rPr lang="el-GR" sz="7200" b="1" dirty="0">
                <a:solidFill>
                  <a:srgbClr val="FF3300"/>
                </a:solidFill>
              </a:rPr>
              <a:t>Η ΔΥΝΑΜΗ ΤΟΥ</a:t>
            </a:r>
            <a:r>
              <a:rPr lang="pt-BR" sz="7200" b="1" dirty="0">
                <a:solidFill>
                  <a:srgbClr val="FF3300"/>
                </a:solidFill>
              </a:rPr>
              <a:t> 10</a:t>
            </a:r>
          </a:p>
        </p:txBody>
      </p:sp>
      <p:sp>
        <p:nvSpPr>
          <p:cNvPr id="80907" name="Text Box 1035"/>
          <p:cNvSpPr txBox="1">
            <a:spLocks noChangeArrowheads="1"/>
          </p:cNvSpPr>
          <p:nvPr/>
        </p:nvSpPr>
        <p:spPr bwMode="auto">
          <a:xfrm>
            <a:off x="190500" y="3857628"/>
            <a:ext cx="8953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pAutoFit/>
          </a:bodyPr>
          <a:lstStyle/>
          <a:p>
            <a:pPr algn="ctr"/>
            <a:r>
              <a:rPr lang="el-GR" sz="3600" b="1" dirty="0">
                <a:solidFill>
                  <a:srgbClr val="FFFF66"/>
                </a:solidFill>
              </a:rPr>
              <a:t>Από το απειροελάχιστο</a:t>
            </a:r>
          </a:p>
          <a:p>
            <a:pPr algn="ctr"/>
            <a:r>
              <a:rPr lang="el-GR" sz="3600" b="1" dirty="0">
                <a:solidFill>
                  <a:srgbClr val="FFFF66"/>
                </a:solidFill>
              </a:rPr>
              <a:t>στο …άπειρο</a:t>
            </a:r>
            <a:endParaRPr lang="pt-BR" sz="36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spd="slow" advTm="8000">
    <p:randomBar/>
    <p:sndAc>
      <p:stSnd loop="1">
        <p:snd r:embed="rId2" name="EL CONDOR PAS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6" grpId="0" animBg="1"/>
      <p:bldP spid="8090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26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4263" y="0"/>
            <a:ext cx="6789737" cy="6858000"/>
          </a:xfrm>
          <a:prstGeom prst="rect">
            <a:avLst/>
          </a:prstGeom>
          <a:noFill/>
        </p:spPr>
      </p:pic>
      <p:sp>
        <p:nvSpPr>
          <p:cNvPr id="19459" name="Text Box 1027"/>
          <p:cNvSpPr txBox="1">
            <a:spLocks noChangeArrowheads="1"/>
          </p:cNvSpPr>
          <p:nvPr/>
        </p:nvSpPr>
        <p:spPr bwMode="auto">
          <a:xfrm>
            <a:off x="0" y="2576513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Κλασική εικόνα από δορυφόρο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19460" name="Text Box 1028"/>
          <p:cNvSpPr txBox="1">
            <a:spLocks noChangeArrowheads="1"/>
          </p:cNvSpPr>
          <p:nvPr/>
        </p:nvSpPr>
        <p:spPr bwMode="auto">
          <a:xfrm>
            <a:off x="-47625" y="71438"/>
            <a:ext cx="2476500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6</a:t>
            </a:r>
            <a:endParaRPr lang="pt-BR" sz="8800" b="1">
              <a:solidFill>
                <a:srgbClr val="FF3300"/>
              </a:solidFill>
            </a:endParaRPr>
          </a:p>
          <a:p>
            <a:pPr algn="ctr"/>
            <a:r>
              <a:rPr lang="pt-BR" sz="3600" b="1">
                <a:solidFill>
                  <a:srgbClr val="FF3300"/>
                </a:solidFill>
              </a:rPr>
              <a:t>1.000 </a:t>
            </a:r>
            <a:r>
              <a:rPr lang="el-GR" sz="3600" b="1">
                <a:solidFill>
                  <a:srgbClr val="FF3300"/>
                </a:solidFill>
              </a:rPr>
              <a:t>χλμ.</a:t>
            </a:r>
            <a:r>
              <a:rPr lang="pt-BR" sz="2800" b="1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ransition spd="med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6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2038" y="0"/>
            <a:ext cx="6811962" cy="6858000"/>
          </a:xfrm>
          <a:prstGeom prst="rect">
            <a:avLst/>
          </a:prstGeom>
          <a:noFill/>
        </p:spPr>
      </p:pic>
      <p:sp>
        <p:nvSpPr>
          <p:cNvPr id="18435" name="Text Box 1027"/>
          <p:cNvSpPr txBox="1">
            <a:spLocks noChangeArrowheads="1"/>
          </p:cNvSpPr>
          <p:nvPr/>
        </p:nvSpPr>
        <p:spPr bwMode="auto">
          <a:xfrm>
            <a:off x="-76200" y="2987675"/>
            <a:ext cx="27765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Το βόρειο ημισφαίριο της Γης και τμήμα της Λατινικής Αμερικής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18436" name="Text Box 1028"/>
          <p:cNvSpPr txBox="1">
            <a:spLocks noChangeArrowheads="1"/>
          </p:cNvSpPr>
          <p:nvPr/>
        </p:nvSpPr>
        <p:spPr bwMode="auto">
          <a:xfrm>
            <a:off x="79375" y="381000"/>
            <a:ext cx="2357438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7</a:t>
            </a:r>
            <a:endParaRPr lang="pt-BR" sz="8800" b="1">
              <a:solidFill>
                <a:srgbClr val="FF3300"/>
              </a:solidFill>
            </a:endParaRP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10.000 </a:t>
            </a:r>
            <a:r>
              <a:rPr lang="el-GR" sz="3200" b="1">
                <a:solidFill>
                  <a:srgbClr val="FF3300"/>
                </a:solidFill>
              </a:rPr>
              <a:t>χλμ.</a:t>
            </a:r>
            <a:endParaRPr lang="pt-BR" sz="3200" b="1">
              <a:solidFill>
                <a:srgbClr val="FF3300"/>
              </a:solidFill>
            </a:endParaRPr>
          </a:p>
          <a:p>
            <a:pPr algn="ctr"/>
            <a:endParaRPr lang="pt-BR" sz="32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26" descr="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</p:spPr>
      </p:pic>
      <p:sp>
        <p:nvSpPr>
          <p:cNvPr id="17412" name="Text Box 1028"/>
          <p:cNvSpPr txBox="1">
            <a:spLocks noChangeArrowheads="1"/>
          </p:cNvSpPr>
          <p:nvPr/>
        </p:nvSpPr>
        <p:spPr bwMode="auto">
          <a:xfrm>
            <a:off x="250825" y="2636838"/>
            <a:ext cx="20177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Η Γη αρχίζει να δείχνει μικρή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17413" name="Text Box 1029"/>
          <p:cNvSpPr txBox="1">
            <a:spLocks noChangeArrowheads="1"/>
          </p:cNvSpPr>
          <p:nvPr/>
        </p:nvSpPr>
        <p:spPr bwMode="auto">
          <a:xfrm>
            <a:off x="-14288" y="14288"/>
            <a:ext cx="3189288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8</a:t>
            </a:r>
            <a:endParaRPr lang="pt-BR" sz="8800" b="1">
              <a:solidFill>
                <a:srgbClr val="FF3300"/>
              </a:solidFill>
            </a:endParaRPr>
          </a:p>
          <a:p>
            <a:pPr algn="ctr"/>
            <a:r>
              <a:rPr lang="pt-BR" sz="4000" b="1">
                <a:solidFill>
                  <a:srgbClr val="FF3300"/>
                </a:solidFill>
              </a:rPr>
              <a:t>100.000 </a:t>
            </a:r>
            <a:r>
              <a:rPr lang="el-GR" sz="4000" b="1">
                <a:solidFill>
                  <a:srgbClr val="FF3300"/>
                </a:solidFill>
              </a:rPr>
              <a:t>χλμ.</a:t>
            </a:r>
            <a:endParaRPr lang="pt-BR" sz="40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  <p:bldP spid="1741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26" descr="1 milion kilometers (10^^9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2038" y="0"/>
            <a:ext cx="6811962" cy="6858000"/>
          </a:xfrm>
          <a:prstGeom prst="rect">
            <a:avLst/>
          </a:prstGeom>
          <a:noFill/>
        </p:spPr>
      </p:pic>
      <p:sp>
        <p:nvSpPr>
          <p:cNvPr id="16387" name="Text Box 1027"/>
          <p:cNvSpPr txBox="1">
            <a:spLocks noChangeArrowheads="1"/>
          </p:cNvSpPr>
          <p:nvPr/>
        </p:nvSpPr>
        <p:spPr bwMode="auto">
          <a:xfrm>
            <a:off x="0" y="2708275"/>
            <a:ext cx="2209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Η Γη και η τροχιά της Σελήνης σε λευκό</a:t>
            </a:r>
            <a:r>
              <a:rPr lang="pt-BR" b="1">
                <a:solidFill>
                  <a:schemeClr val="bg1"/>
                </a:solidFill>
              </a:rPr>
              <a:t>.... </a:t>
            </a:r>
          </a:p>
        </p:txBody>
      </p:sp>
      <p:sp>
        <p:nvSpPr>
          <p:cNvPr id="16388" name="Text Box 1028"/>
          <p:cNvSpPr txBox="1">
            <a:spLocks noChangeArrowheads="1"/>
          </p:cNvSpPr>
          <p:nvPr/>
        </p:nvSpPr>
        <p:spPr bwMode="auto">
          <a:xfrm>
            <a:off x="342900" y="212725"/>
            <a:ext cx="24193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9</a:t>
            </a:r>
            <a:endParaRPr lang="pt-BR" sz="8800" b="1">
              <a:solidFill>
                <a:srgbClr val="FF3300"/>
              </a:solidFill>
            </a:endParaRP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 </a:t>
            </a:r>
            <a:r>
              <a:rPr lang="el-GR" sz="3200" b="1">
                <a:solidFill>
                  <a:srgbClr val="FF3300"/>
                </a:solidFill>
              </a:rPr>
              <a:t>εκατ. χλμ.</a:t>
            </a:r>
            <a:endParaRPr lang="pt-BR" sz="32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26" descr="10 milion kilometers (10^^10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488" y="0"/>
            <a:ext cx="6767512" cy="6858000"/>
          </a:xfrm>
          <a:prstGeom prst="rect">
            <a:avLst/>
          </a:prstGeom>
          <a:noFill/>
        </p:spPr>
      </p:pic>
      <p:sp>
        <p:nvSpPr>
          <p:cNvPr id="15363" name="Text Box 1027"/>
          <p:cNvSpPr txBox="1">
            <a:spLocks noChangeArrowheads="1"/>
          </p:cNvSpPr>
          <p:nvPr/>
        </p:nvSpPr>
        <p:spPr bwMode="auto">
          <a:xfrm>
            <a:off x="0" y="2852738"/>
            <a:ext cx="2286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Τμήμα της τροχιάς της Γης γύρω από τον Ήλιο σε μπλε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15364" name="Text Box 1028"/>
          <p:cNvSpPr txBox="1">
            <a:spLocks noChangeArrowheads="1"/>
          </p:cNvSpPr>
          <p:nvPr/>
        </p:nvSpPr>
        <p:spPr bwMode="auto">
          <a:xfrm>
            <a:off x="487363" y="26988"/>
            <a:ext cx="26447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10 </a:t>
            </a:r>
            <a:endParaRPr lang="pt-BR" sz="8800" b="1">
              <a:solidFill>
                <a:srgbClr val="FF3300"/>
              </a:solidFill>
            </a:endParaRP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10 </a:t>
            </a:r>
            <a:r>
              <a:rPr lang="el-GR" sz="3200" b="1">
                <a:solidFill>
                  <a:srgbClr val="FF3300"/>
                </a:solidFill>
              </a:rPr>
              <a:t>εκατ. χλμ.</a:t>
            </a:r>
            <a:endParaRPr lang="pt-BR" sz="32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28" descr="100 milion kilometers (10^^11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7696200" cy="6940550"/>
          </a:xfrm>
          <a:prstGeom prst="rect">
            <a:avLst/>
          </a:prstGeom>
          <a:noFill/>
        </p:spPr>
      </p:pic>
      <p:sp>
        <p:nvSpPr>
          <p:cNvPr id="14341" name="Text Box 1029"/>
          <p:cNvSpPr txBox="1">
            <a:spLocks noChangeArrowheads="1"/>
          </p:cNvSpPr>
          <p:nvPr/>
        </p:nvSpPr>
        <p:spPr bwMode="auto">
          <a:xfrm>
            <a:off x="688975" y="223838"/>
            <a:ext cx="27051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11</a:t>
            </a:r>
            <a:endParaRPr lang="pt-BR" sz="8800" b="1">
              <a:solidFill>
                <a:srgbClr val="FF3300"/>
              </a:solidFill>
            </a:endParaRPr>
          </a:p>
          <a:p>
            <a:pPr algn="ctr"/>
            <a:r>
              <a:rPr lang="pt-BR" sz="3000" b="1">
                <a:solidFill>
                  <a:srgbClr val="FF3300"/>
                </a:solidFill>
              </a:rPr>
              <a:t>100 </a:t>
            </a:r>
            <a:r>
              <a:rPr lang="el-GR" sz="3000" b="1">
                <a:solidFill>
                  <a:srgbClr val="FF3300"/>
                </a:solidFill>
              </a:rPr>
              <a:t>εκατ. χλμ.</a:t>
            </a:r>
            <a:endParaRPr lang="pt-BR" sz="3000" b="1">
              <a:solidFill>
                <a:srgbClr val="FF3300"/>
              </a:solidFill>
            </a:endParaRPr>
          </a:p>
          <a:p>
            <a:pPr algn="ctr"/>
            <a:endParaRPr lang="pt-BR" sz="2800" b="1">
              <a:solidFill>
                <a:srgbClr val="FF3300"/>
              </a:solidFill>
            </a:endParaRPr>
          </a:p>
        </p:txBody>
      </p:sp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0" y="3213100"/>
            <a:ext cx="236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Τροχιές Γης και Αφροδίτης</a:t>
            </a:r>
            <a:endParaRPr lang="pt-BR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  <p:bldP spid="1433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26" descr="1 bilion kilometers (10^^12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69342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1027"/>
          <p:cNvSpPr txBox="1">
            <a:spLocks noChangeArrowheads="1"/>
          </p:cNvSpPr>
          <p:nvPr/>
        </p:nvSpPr>
        <p:spPr bwMode="auto">
          <a:xfrm>
            <a:off x="-76200" y="2867025"/>
            <a:ext cx="2514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Τροχιές Ερμή</a:t>
            </a:r>
            <a:r>
              <a:rPr lang="pt-BR" b="1">
                <a:solidFill>
                  <a:schemeClr val="bg1"/>
                </a:solidFill>
              </a:rPr>
              <a:t>, </a:t>
            </a:r>
            <a:r>
              <a:rPr lang="el-GR" b="1">
                <a:solidFill>
                  <a:schemeClr val="bg1"/>
                </a:solidFill>
              </a:rPr>
              <a:t>Αφροδίτης</a:t>
            </a:r>
            <a:r>
              <a:rPr lang="pt-BR" b="1">
                <a:solidFill>
                  <a:schemeClr val="bg1"/>
                </a:solidFill>
              </a:rPr>
              <a:t>, </a:t>
            </a:r>
            <a:r>
              <a:rPr lang="el-GR" b="1">
                <a:solidFill>
                  <a:schemeClr val="bg1"/>
                </a:solidFill>
              </a:rPr>
              <a:t>Γης</a:t>
            </a:r>
            <a:r>
              <a:rPr lang="pt-BR" b="1">
                <a:solidFill>
                  <a:schemeClr val="bg1"/>
                </a:solidFill>
              </a:rPr>
              <a:t>, </a:t>
            </a:r>
            <a:r>
              <a:rPr lang="el-GR" b="1">
                <a:solidFill>
                  <a:schemeClr val="bg1"/>
                </a:solidFill>
              </a:rPr>
              <a:t>Άρη και Δία</a:t>
            </a:r>
            <a:r>
              <a:rPr lang="pt-BR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316" name="Text Box 1028"/>
          <p:cNvSpPr txBox="1">
            <a:spLocks noChangeArrowheads="1"/>
          </p:cNvSpPr>
          <p:nvPr/>
        </p:nvSpPr>
        <p:spPr bwMode="auto">
          <a:xfrm>
            <a:off x="242888" y="304800"/>
            <a:ext cx="26257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12</a:t>
            </a:r>
            <a:r>
              <a:rPr lang="pt-BR" sz="2800" b="1">
                <a:solidFill>
                  <a:srgbClr val="FF3300"/>
                </a:solidFill>
              </a:rPr>
              <a:t> 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 </a:t>
            </a:r>
            <a:r>
              <a:rPr lang="el-GR" sz="3200" b="1">
                <a:solidFill>
                  <a:srgbClr val="FF3300"/>
                </a:solidFill>
              </a:rPr>
              <a:t>δισεκ. χλμ.</a:t>
            </a:r>
            <a:endParaRPr lang="pt-BR" sz="96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 descr="10 bilion kilometers (10^^13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2225"/>
            <a:ext cx="6858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76200" y="2438400"/>
            <a:ext cx="22098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Σε αυτή την απόσταση, παρατηρούμε το ηλιακό σύστημα και τις τροχιές των πλανητών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12292" name="Text Box 1028"/>
          <p:cNvSpPr txBox="1">
            <a:spLocks noChangeArrowheads="1"/>
          </p:cNvSpPr>
          <p:nvPr/>
        </p:nvSpPr>
        <p:spPr bwMode="auto">
          <a:xfrm>
            <a:off x="160338" y="26988"/>
            <a:ext cx="2519362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13</a:t>
            </a:r>
          </a:p>
          <a:p>
            <a:pPr algn="ctr"/>
            <a:r>
              <a:rPr lang="pt-BR" sz="2800" b="1">
                <a:solidFill>
                  <a:srgbClr val="FF3300"/>
                </a:solidFill>
              </a:rPr>
              <a:t>10 </a:t>
            </a:r>
            <a:r>
              <a:rPr lang="el-GR" sz="2800" b="1">
                <a:solidFill>
                  <a:srgbClr val="FF3300"/>
                </a:solidFill>
              </a:rPr>
              <a:t>δισεκ. χλμ.</a:t>
            </a:r>
            <a:endParaRPr lang="pt-BR" sz="2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1029" descr="100 bilion kilometers (10^^14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8225" y="0"/>
            <a:ext cx="6835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1028"/>
          <p:cNvSpPr txBox="1">
            <a:spLocks noChangeArrowheads="1"/>
          </p:cNvSpPr>
          <p:nvPr/>
        </p:nvSpPr>
        <p:spPr bwMode="auto">
          <a:xfrm>
            <a:off x="525463" y="333375"/>
            <a:ext cx="30765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14</a:t>
            </a:r>
            <a:r>
              <a:rPr lang="pt-BR" sz="2800" b="1">
                <a:solidFill>
                  <a:srgbClr val="FF3300"/>
                </a:solidFill>
              </a:rPr>
              <a:t> 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100 </a:t>
            </a:r>
            <a:r>
              <a:rPr lang="el-GR" sz="3200" b="1">
                <a:solidFill>
                  <a:srgbClr val="FF3300"/>
                </a:solidFill>
              </a:rPr>
              <a:t>δισεκ. χλμ.</a:t>
            </a:r>
            <a:endParaRPr lang="pt-BR" sz="9600" b="1">
              <a:solidFill>
                <a:srgbClr val="FF3300"/>
              </a:solidFill>
            </a:endParaRPr>
          </a:p>
        </p:txBody>
      </p:sp>
      <p:sp>
        <p:nvSpPr>
          <p:cNvPr id="11267" name="Text Box 1027"/>
          <p:cNvSpPr txBox="1">
            <a:spLocks noChangeArrowheads="1"/>
          </p:cNvSpPr>
          <p:nvPr/>
        </p:nvSpPr>
        <p:spPr bwMode="auto">
          <a:xfrm>
            <a:off x="-76200" y="2578100"/>
            <a:ext cx="2667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Το ηλιακό σύστημα αρχίζει να δείχνει μικρό</a:t>
            </a:r>
            <a:endParaRPr lang="pt-BR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6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26" descr="1 trillion kilometers (10^^15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69342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1027"/>
          <p:cNvSpPr txBox="1">
            <a:spLocks noChangeArrowheads="1"/>
          </p:cNvSpPr>
          <p:nvPr/>
        </p:nvSpPr>
        <p:spPr bwMode="auto">
          <a:xfrm>
            <a:off x="152400" y="2438400"/>
            <a:ext cx="2667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Ο Ήλιος δεν είναι παρά ένα μικρό αστέρι ανάμεσα σε χιλιάδες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10244" name="Text Box 1028"/>
          <p:cNvSpPr txBox="1">
            <a:spLocks noChangeArrowheads="1"/>
          </p:cNvSpPr>
          <p:nvPr/>
        </p:nvSpPr>
        <p:spPr bwMode="auto">
          <a:xfrm>
            <a:off x="257175" y="223838"/>
            <a:ext cx="28114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15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 </a:t>
            </a:r>
            <a:r>
              <a:rPr lang="el-GR" sz="3200" b="1">
                <a:solidFill>
                  <a:srgbClr val="FF3300"/>
                </a:solidFill>
              </a:rPr>
              <a:t>τρισεκ. χλμ.</a:t>
            </a:r>
            <a:endParaRPr lang="pt-BR" sz="32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152400"/>
            <a:ext cx="906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 dirty="0">
                <a:solidFill>
                  <a:srgbClr val="FFFF66"/>
                </a:solidFill>
              </a:rPr>
              <a:t>Αυτό είναι ένα ταξίδι υψηλών ταχυτήτων</a:t>
            </a:r>
            <a:r>
              <a:rPr lang="pt-BR" b="1" dirty="0">
                <a:solidFill>
                  <a:srgbClr val="FFFF66"/>
                </a:solidFill>
              </a:rPr>
              <a:t>, </a:t>
            </a:r>
            <a:br>
              <a:rPr lang="pt-BR" b="1" dirty="0">
                <a:solidFill>
                  <a:srgbClr val="FFFF66"/>
                </a:solidFill>
              </a:rPr>
            </a:br>
            <a:r>
              <a:rPr lang="el-GR" b="1" dirty="0">
                <a:solidFill>
                  <a:srgbClr val="FFFF66"/>
                </a:solidFill>
              </a:rPr>
              <a:t>με άλματα επί </a:t>
            </a:r>
            <a:r>
              <a:rPr lang="pt-BR" b="1" dirty="0">
                <a:solidFill>
                  <a:srgbClr val="FFFF66"/>
                </a:solidFill>
              </a:rPr>
              <a:t>10.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00034" y="1571612"/>
            <a:ext cx="821537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 b="1" dirty="0">
                <a:solidFill>
                  <a:srgbClr val="FFFF66"/>
                </a:solidFill>
              </a:rPr>
              <a:t>Ξεκινάμε το ταξίδι μας με </a:t>
            </a:r>
            <a:r>
              <a:rPr lang="pt-BR" sz="2000" b="1" dirty="0">
                <a:solidFill>
                  <a:srgbClr val="FFFF66"/>
                </a:solidFill>
              </a:rPr>
              <a:t>10</a:t>
            </a:r>
            <a:r>
              <a:rPr lang="pt-BR" sz="2000" b="1" baseline="30000" dirty="0">
                <a:solidFill>
                  <a:srgbClr val="FFFF66"/>
                </a:solidFill>
              </a:rPr>
              <a:t>0</a:t>
            </a:r>
            <a:r>
              <a:rPr lang="pt-BR" sz="2000" b="1" dirty="0">
                <a:solidFill>
                  <a:srgbClr val="FFFF66"/>
                </a:solidFill>
              </a:rPr>
              <a:t> </a:t>
            </a:r>
            <a:r>
              <a:rPr lang="el-GR" sz="2000" b="1" dirty="0">
                <a:solidFill>
                  <a:srgbClr val="FFFF66"/>
                </a:solidFill>
              </a:rPr>
              <a:t>δηλ. απόσταση </a:t>
            </a:r>
            <a:r>
              <a:rPr lang="pt-BR" sz="2000" b="1" dirty="0">
                <a:solidFill>
                  <a:srgbClr val="FFFF66"/>
                </a:solidFill>
              </a:rPr>
              <a:t>1 </a:t>
            </a:r>
            <a:r>
              <a:rPr lang="el-GR" sz="2000" b="1" dirty="0">
                <a:solidFill>
                  <a:srgbClr val="FFFF66"/>
                </a:solidFill>
              </a:rPr>
              <a:t>μέτρου</a:t>
            </a:r>
            <a:r>
              <a:rPr lang="pt-BR" sz="2000" b="1" dirty="0">
                <a:solidFill>
                  <a:srgbClr val="FFFF66"/>
                </a:solidFill>
              </a:rPr>
              <a:t>, </a:t>
            </a:r>
            <a:r>
              <a:rPr lang="el-GR" sz="2000" b="1" dirty="0">
                <a:solidFill>
                  <a:srgbClr val="FFFF66"/>
                </a:solidFill>
              </a:rPr>
              <a:t>και αυξάνοντας </a:t>
            </a:r>
            <a:r>
              <a:rPr lang="pt-BR" sz="2000" b="1" dirty="0">
                <a:solidFill>
                  <a:srgbClr val="FFFF66"/>
                </a:solidFill>
              </a:rPr>
              <a:t>10</a:t>
            </a:r>
            <a:r>
              <a:rPr lang="el-GR" sz="2000" b="1" dirty="0">
                <a:solidFill>
                  <a:srgbClr val="FFFF66"/>
                </a:solidFill>
              </a:rPr>
              <a:t> φορές σε κάθε βήμα</a:t>
            </a:r>
            <a:r>
              <a:rPr lang="pt-BR" sz="2000" b="1" dirty="0">
                <a:solidFill>
                  <a:srgbClr val="FFFF66"/>
                </a:solidFill>
              </a:rPr>
              <a:t> ,</a:t>
            </a:r>
            <a:r>
              <a:rPr lang="el-GR" sz="2000" b="1" dirty="0">
                <a:solidFill>
                  <a:srgbClr val="FFFF66"/>
                </a:solidFill>
              </a:rPr>
              <a:t> ή </a:t>
            </a:r>
            <a:r>
              <a:rPr lang="pt-BR" sz="2000" b="1" dirty="0">
                <a:solidFill>
                  <a:srgbClr val="FFFF66"/>
                </a:solidFill>
              </a:rPr>
              <a:t>10</a:t>
            </a:r>
            <a:r>
              <a:rPr lang="pt-BR" sz="2000" b="1" baseline="30000" dirty="0">
                <a:solidFill>
                  <a:srgbClr val="FFFF66"/>
                </a:solidFill>
              </a:rPr>
              <a:t>1</a:t>
            </a:r>
            <a:r>
              <a:rPr lang="pt-BR" sz="2000" b="1" dirty="0">
                <a:solidFill>
                  <a:srgbClr val="FFFF66"/>
                </a:solidFill>
              </a:rPr>
              <a:t> (10 </a:t>
            </a:r>
            <a:r>
              <a:rPr lang="el-GR" sz="2000" b="1" dirty="0">
                <a:solidFill>
                  <a:srgbClr val="FFFF66"/>
                </a:solidFill>
              </a:rPr>
              <a:t>μέτρα</a:t>
            </a:r>
            <a:r>
              <a:rPr lang="pt-BR" sz="2000" b="1" dirty="0">
                <a:solidFill>
                  <a:srgbClr val="FFFF66"/>
                </a:solidFill>
              </a:rPr>
              <a:t>), 10</a:t>
            </a:r>
            <a:r>
              <a:rPr lang="pt-BR" sz="2000" b="1" baseline="30000" dirty="0">
                <a:solidFill>
                  <a:srgbClr val="FFFF66"/>
                </a:solidFill>
              </a:rPr>
              <a:t>2</a:t>
            </a:r>
            <a:r>
              <a:rPr lang="pt-BR" sz="2000" b="1" dirty="0">
                <a:solidFill>
                  <a:srgbClr val="FFFF66"/>
                </a:solidFill>
              </a:rPr>
              <a:t> (10x10 = 100</a:t>
            </a:r>
            <a:r>
              <a:rPr lang="el-GR" sz="2000" b="1" dirty="0">
                <a:solidFill>
                  <a:srgbClr val="FFFF66"/>
                </a:solidFill>
              </a:rPr>
              <a:t>μ.</a:t>
            </a:r>
            <a:r>
              <a:rPr lang="pt-BR" sz="2000" b="1" dirty="0">
                <a:solidFill>
                  <a:srgbClr val="FFFF66"/>
                </a:solidFill>
              </a:rPr>
              <a:t>,  10</a:t>
            </a:r>
            <a:r>
              <a:rPr lang="pt-BR" sz="2000" b="1" baseline="30000" dirty="0">
                <a:solidFill>
                  <a:srgbClr val="FFFF66"/>
                </a:solidFill>
              </a:rPr>
              <a:t>3</a:t>
            </a:r>
            <a:r>
              <a:rPr lang="pt-BR" sz="2000" b="1" dirty="0">
                <a:solidFill>
                  <a:srgbClr val="FFFF66"/>
                </a:solidFill>
              </a:rPr>
              <a:t> (10x10x10 = 1.000</a:t>
            </a:r>
            <a:r>
              <a:rPr lang="el-GR" sz="2000" b="1" dirty="0">
                <a:solidFill>
                  <a:srgbClr val="FFFF66"/>
                </a:solidFill>
              </a:rPr>
              <a:t>μ.</a:t>
            </a:r>
            <a:r>
              <a:rPr lang="pt-BR" sz="2000" b="1" dirty="0">
                <a:solidFill>
                  <a:srgbClr val="FFFF66"/>
                </a:solidFill>
              </a:rPr>
              <a:t>), 10</a:t>
            </a:r>
            <a:r>
              <a:rPr lang="pt-BR" sz="2000" b="1" baseline="30000" dirty="0">
                <a:solidFill>
                  <a:srgbClr val="FFFF66"/>
                </a:solidFill>
              </a:rPr>
              <a:t>4 </a:t>
            </a:r>
            <a:r>
              <a:rPr lang="pt-BR" sz="2000" b="1" dirty="0">
                <a:solidFill>
                  <a:srgbClr val="FFFF66"/>
                </a:solidFill>
              </a:rPr>
              <a:t>(10x10x10x10 = 10.000</a:t>
            </a:r>
            <a:r>
              <a:rPr lang="el-GR" sz="2000" b="1" dirty="0">
                <a:solidFill>
                  <a:srgbClr val="FFFF66"/>
                </a:solidFill>
              </a:rPr>
              <a:t>μ.</a:t>
            </a:r>
            <a:r>
              <a:rPr lang="pt-BR" sz="2000" b="1" dirty="0">
                <a:solidFill>
                  <a:srgbClr val="FFFF66"/>
                </a:solidFill>
              </a:rPr>
              <a:t>), </a:t>
            </a:r>
            <a:r>
              <a:rPr lang="el-GR" sz="2000" b="1" dirty="0" err="1">
                <a:solidFill>
                  <a:srgbClr val="FFFF66"/>
                </a:solidFill>
              </a:rPr>
              <a:t>κ.ο.κ</a:t>
            </a:r>
            <a:r>
              <a:rPr lang="el-GR" sz="2000" b="1" dirty="0">
                <a:solidFill>
                  <a:srgbClr val="FFFF66"/>
                </a:solidFill>
              </a:rPr>
              <a:t>.</a:t>
            </a:r>
            <a:r>
              <a:rPr lang="pt-BR" sz="2000" b="1" dirty="0">
                <a:solidFill>
                  <a:srgbClr val="FFFF66"/>
                </a:solidFill>
              </a:rPr>
              <a:t>, </a:t>
            </a:r>
            <a:r>
              <a:rPr lang="el-GR" sz="2000" b="1" dirty="0">
                <a:solidFill>
                  <a:srgbClr val="FFFF66"/>
                </a:solidFill>
              </a:rPr>
              <a:t>μέχρι …..τα όρια τον γνώσεών μας σε περιοχές εκτός του γαλαξία μας</a:t>
            </a:r>
            <a:r>
              <a:rPr lang="pt-BR" sz="2000" b="1" dirty="0">
                <a:solidFill>
                  <a:srgbClr val="FFFF66"/>
                </a:solidFill>
              </a:rPr>
              <a:t>.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0" y="3730625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 b="1" dirty="0">
                <a:solidFill>
                  <a:srgbClr val="FFFF66"/>
                </a:solidFill>
              </a:rPr>
              <a:t>Αργότερα θα επιστρέψουμε, λίγο γρηγορότερα, μέχρι το σημείο αφετηρίας μας και θα συνεχίσουμε το ταξίδι μας στην αντίθετη κατεύθυνση, δια του </a:t>
            </a:r>
            <a:r>
              <a:rPr lang="pt-BR" sz="2000" b="1" dirty="0">
                <a:solidFill>
                  <a:srgbClr val="FFFF66"/>
                </a:solidFill>
              </a:rPr>
              <a:t>10 </a:t>
            </a:r>
            <a:r>
              <a:rPr lang="el-GR" sz="2000" b="1" dirty="0">
                <a:solidFill>
                  <a:srgbClr val="FFFF66"/>
                </a:solidFill>
              </a:rPr>
              <a:t>κάθε φορά στον μικρόκοσμο</a:t>
            </a:r>
            <a:r>
              <a:rPr lang="pt-BR" b="1" dirty="0">
                <a:solidFill>
                  <a:srgbClr val="FFFF66"/>
                </a:solidFill>
              </a:rPr>
              <a:t>.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500034" y="5591175"/>
            <a:ext cx="82153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 b="1" dirty="0">
                <a:solidFill>
                  <a:srgbClr val="FFFF66"/>
                </a:solidFill>
              </a:rPr>
              <a:t>Παρατηρήστε στις σταθερές τον νόμων του σύμπαντος και αναλογιστείτε πόσα πράγματα απομένουν να ανακαλύψουμε</a:t>
            </a:r>
            <a:r>
              <a:rPr lang="pt-BR" sz="2000" b="1" dirty="0">
                <a:solidFill>
                  <a:srgbClr val="FFFF66"/>
                </a:solidFill>
              </a:rPr>
              <a:t>...</a:t>
            </a:r>
          </a:p>
        </p:txBody>
      </p:sp>
    </p:spTree>
  </p:cSld>
  <p:clrMapOvr>
    <a:masterClrMapping/>
  </p:clrMapOvr>
  <p:transition spd="slow" advTm="33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 advAuto="1000"/>
      <p:bldP spid="47110" grpId="0" build="p" autoUpdateAnimBg="0" advAuto="3000"/>
      <p:bldP spid="47111" grpId="0" build="p" autoUpdateAnimBg="0" advAuto="11000"/>
      <p:bldP spid="47112" grpId="0" build="p" autoUpdateAnimBg="0" advAuto="7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26" descr="1 light year (10^^16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9150" y="0"/>
            <a:ext cx="7054850" cy="7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1027"/>
          <p:cNvSpPr txBox="1">
            <a:spLocks noChangeArrowheads="1"/>
          </p:cNvSpPr>
          <p:nvPr/>
        </p:nvSpPr>
        <p:spPr bwMode="auto">
          <a:xfrm>
            <a:off x="228600" y="2514600"/>
            <a:ext cx="2743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Σε αυτή την απόσταση, ο Ήλιος δεν είναι παρά μία μικρή κουκίδα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9220" name="Text Box 1028"/>
          <p:cNvSpPr txBox="1">
            <a:spLocks noChangeArrowheads="1"/>
          </p:cNvSpPr>
          <p:nvPr/>
        </p:nvSpPr>
        <p:spPr bwMode="auto">
          <a:xfrm>
            <a:off x="260350" y="457200"/>
            <a:ext cx="3055938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16</a:t>
            </a:r>
          </a:p>
          <a:p>
            <a:pPr algn="ctr"/>
            <a:r>
              <a:rPr lang="pt-BR" sz="3600" b="1">
                <a:solidFill>
                  <a:srgbClr val="FF3300"/>
                </a:solidFill>
              </a:rPr>
              <a:t>1 </a:t>
            </a:r>
            <a:r>
              <a:rPr lang="el-GR" sz="3600" b="1">
                <a:solidFill>
                  <a:srgbClr val="FF3300"/>
                </a:solidFill>
              </a:rPr>
              <a:t>έτος φωτός</a:t>
            </a:r>
            <a:endParaRPr lang="pt-BR" sz="3600" b="1">
              <a:solidFill>
                <a:srgbClr val="FF3300"/>
              </a:solidFill>
            </a:endParaRPr>
          </a:p>
        </p:txBody>
      </p:sp>
      <p:sp>
        <p:nvSpPr>
          <p:cNvPr id="9221" name="Freeform 1029"/>
          <p:cNvSpPr>
            <a:spLocks/>
          </p:cNvSpPr>
          <p:nvPr/>
        </p:nvSpPr>
        <p:spPr bwMode="auto">
          <a:xfrm>
            <a:off x="2743200" y="762000"/>
            <a:ext cx="2765425" cy="2090738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816" y="64"/>
              </a:cxn>
              <a:cxn ang="0">
                <a:pos x="1776" y="448"/>
              </a:cxn>
              <a:cxn ang="0">
                <a:pos x="2112" y="976"/>
              </a:cxn>
              <a:cxn ang="0">
                <a:pos x="2208" y="1312"/>
              </a:cxn>
            </a:cxnLst>
            <a:rect l="0" t="0" r="r" b="b"/>
            <a:pathLst>
              <a:path w="2208" h="1312">
                <a:moveTo>
                  <a:pt x="0" y="64"/>
                </a:moveTo>
                <a:cubicBezTo>
                  <a:pt x="260" y="32"/>
                  <a:pt x="520" y="0"/>
                  <a:pt x="816" y="64"/>
                </a:cubicBezTo>
                <a:cubicBezTo>
                  <a:pt x="1112" y="128"/>
                  <a:pt x="1560" y="296"/>
                  <a:pt x="1776" y="448"/>
                </a:cubicBezTo>
                <a:cubicBezTo>
                  <a:pt x="1992" y="600"/>
                  <a:pt x="2040" y="832"/>
                  <a:pt x="2112" y="976"/>
                </a:cubicBezTo>
                <a:cubicBezTo>
                  <a:pt x="2184" y="1120"/>
                  <a:pt x="2184" y="1256"/>
                  <a:pt x="2208" y="1312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  <p:bldP spid="92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10 light years (10^^17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7225" y="0"/>
            <a:ext cx="7216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027"/>
          <p:cNvSpPr txBox="1">
            <a:spLocks noChangeArrowheads="1"/>
          </p:cNvSpPr>
          <p:nvPr/>
        </p:nvSpPr>
        <p:spPr bwMode="auto">
          <a:xfrm>
            <a:off x="-76200" y="2698750"/>
            <a:ext cx="26320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Εδώ δε διακρίνουμε τίποτα απολύτως, στο άπειρο.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152400" y="150813"/>
            <a:ext cx="3071813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17</a:t>
            </a:r>
          </a:p>
          <a:p>
            <a:pPr algn="ctr"/>
            <a:r>
              <a:rPr lang="pt-BR" sz="3600" b="1">
                <a:solidFill>
                  <a:srgbClr val="FF3300"/>
                </a:solidFill>
              </a:rPr>
              <a:t>10 </a:t>
            </a:r>
            <a:r>
              <a:rPr lang="el-GR" sz="3600" b="1">
                <a:solidFill>
                  <a:srgbClr val="FF3300"/>
                </a:solidFill>
              </a:rPr>
              <a:t>έτη φωτός</a:t>
            </a:r>
            <a:endParaRPr lang="pt-BR" sz="36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26" descr="100 light years (10^^18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5663" y="0"/>
            <a:ext cx="7018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1027"/>
          <p:cNvSpPr txBox="1">
            <a:spLocks noChangeArrowheads="1"/>
          </p:cNvSpPr>
          <p:nvPr/>
        </p:nvSpPr>
        <p:spPr bwMode="auto">
          <a:xfrm>
            <a:off x="-76200" y="2819400"/>
            <a:ext cx="2438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</a:rPr>
              <a:t>“</a:t>
            </a:r>
            <a:r>
              <a:rPr lang="el-GR" b="1">
                <a:solidFill>
                  <a:schemeClr val="bg1"/>
                </a:solidFill>
              </a:rPr>
              <a:t>Τίποτα</a:t>
            </a:r>
            <a:r>
              <a:rPr lang="pt-BR" b="1">
                <a:solidFill>
                  <a:schemeClr val="bg1"/>
                </a:solidFill>
              </a:rPr>
              <a:t>” </a:t>
            </a:r>
            <a:br>
              <a:rPr lang="pt-BR" b="1">
                <a:solidFill>
                  <a:schemeClr val="bg1"/>
                </a:solidFill>
              </a:rPr>
            </a:br>
            <a:r>
              <a:rPr lang="el-GR" b="1">
                <a:solidFill>
                  <a:schemeClr val="bg1"/>
                </a:solidFill>
              </a:rPr>
              <a:t>Μόνο αστέρια και νεφελώματα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7173" name="Text Box 1029"/>
          <p:cNvSpPr txBox="1">
            <a:spLocks noChangeArrowheads="1"/>
          </p:cNvSpPr>
          <p:nvPr/>
        </p:nvSpPr>
        <p:spPr bwMode="auto">
          <a:xfrm>
            <a:off x="-49213" y="150813"/>
            <a:ext cx="3325813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18</a:t>
            </a:r>
          </a:p>
          <a:p>
            <a:pPr algn="ctr"/>
            <a:r>
              <a:rPr lang="pt-BR" sz="3600" b="1">
                <a:solidFill>
                  <a:srgbClr val="FF3300"/>
                </a:solidFill>
              </a:rPr>
              <a:t>100 </a:t>
            </a:r>
            <a:r>
              <a:rPr lang="el-GR" sz="3600" b="1">
                <a:solidFill>
                  <a:srgbClr val="FF3300"/>
                </a:solidFill>
              </a:rPr>
              <a:t>έτη φωτός</a:t>
            </a:r>
            <a:endParaRPr lang="pt-BR" sz="36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02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0"/>
            <a:ext cx="7010400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1028"/>
          <p:cNvSpPr txBox="1">
            <a:spLocks noChangeArrowheads="1"/>
          </p:cNvSpPr>
          <p:nvPr/>
        </p:nvSpPr>
        <p:spPr bwMode="auto">
          <a:xfrm>
            <a:off x="47625" y="349250"/>
            <a:ext cx="29241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19</a:t>
            </a:r>
          </a:p>
          <a:p>
            <a:pPr algn="ctr"/>
            <a:r>
              <a:rPr lang="pt-BR" sz="2800" b="1">
                <a:solidFill>
                  <a:srgbClr val="FF3300"/>
                </a:solidFill>
              </a:rPr>
              <a:t>1.000 </a:t>
            </a:r>
            <a:r>
              <a:rPr lang="el-GR" sz="2800" b="1">
                <a:solidFill>
                  <a:srgbClr val="FF3300"/>
                </a:solidFill>
              </a:rPr>
              <a:t>έτη φωτός</a:t>
            </a:r>
            <a:endParaRPr lang="pt-BR" sz="2800" b="1">
              <a:solidFill>
                <a:srgbClr val="FF3300"/>
              </a:solidFill>
            </a:endParaRPr>
          </a:p>
        </p:txBody>
      </p:sp>
      <p:sp>
        <p:nvSpPr>
          <p:cNvPr id="6146" name="Text Box 1026"/>
          <p:cNvSpPr txBox="1">
            <a:spLocks noChangeArrowheads="1"/>
          </p:cNvSpPr>
          <p:nvPr/>
        </p:nvSpPr>
        <p:spPr bwMode="auto">
          <a:xfrm>
            <a:off x="0" y="2781300"/>
            <a:ext cx="2514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Σε αυτή την απόσταση διανύουμε τμήμα του γαλαξία μας.</a:t>
            </a:r>
            <a:endParaRPr lang="pt-BR"/>
          </a:p>
        </p:txBody>
      </p:sp>
    </p:spTree>
  </p:cSld>
  <p:clrMapOvr>
    <a:masterClrMapping/>
  </p:clrMapOvr>
  <p:transition spd="med" advTm="1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4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6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8225" y="0"/>
            <a:ext cx="6835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1027"/>
          <p:cNvSpPr txBox="1">
            <a:spLocks noChangeArrowheads="1"/>
          </p:cNvSpPr>
          <p:nvPr/>
        </p:nvSpPr>
        <p:spPr bwMode="auto">
          <a:xfrm>
            <a:off x="0" y="2852738"/>
            <a:ext cx="2667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Το ταξίδι στο γαλαξία μας συνεχίζεται.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5125" name="Text Box 1029"/>
          <p:cNvSpPr txBox="1">
            <a:spLocks noChangeArrowheads="1"/>
          </p:cNvSpPr>
          <p:nvPr/>
        </p:nvSpPr>
        <p:spPr bwMode="auto">
          <a:xfrm>
            <a:off x="-17463" y="404813"/>
            <a:ext cx="35353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20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10.000 </a:t>
            </a:r>
            <a:r>
              <a:rPr lang="el-GR" sz="3200" b="1">
                <a:solidFill>
                  <a:srgbClr val="FF3300"/>
                </a:solidFill>
              </a:rPr>
              <a:t>έτη φωτός</a:t>
            </a:r>
            <a:endParaRPr lang="pt-BR" sz="96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26" descr="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7086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1027"/>
          <p:cNvSpPr txBox="1">
            <a:spLocks noChangeArrowheads="1"/>
          </p:cNvSpPr>
          <p:nvPr/>
        </p:nvSpPr>
        <p:spPr bwMode="auto">
          <a:xfrm>
            <a:off x="0" y="2562225"/>
            <a:ext cx="2362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Φτάνουμε στην εξωτερική περιφέρεια του γαλαξία μας.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4100" name="Text Box 1028"/>
          <p:cNvSpPr txBox="1">
            <a:spLocks noChangeArrowheads="1"/>
          </p:cNvSpPr>
          <p:nvPr/>
        </p:nvSpPr>
        <p:spPr bwMode="auto">
          <a:xfrm>
            <a:off x="-26988" y="260350"/>
            <a:ext cx="37607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21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100.000 </a:t>
            </a:r>
            <a:r>
              <a:rPr lang="el-GR" sz="3200" b="1">
                <a:solidFill>
                  <a:srgbClr val="FF3300"/>
                </a:solidFill>
              </a:rPr>
              <a:t>έτη φωτός</a:t>
            </a:r>
            <a:endParaRPr lang="pt-BR" sz="32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 million light years (10^^22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2038" y="0"/>
            <a:ext cx="68119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2486025"/>
            <a:ext cx="2590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Σε αυτή την ασύλληπτη απόσταση διακρίνουμε και άλλους γαλαξίες.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01638" y="0"/>
            <a:ext cx="35972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22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 </a:t>
            </a:r>
            <a:r>
              <a:rPr lang="el-GR" sz="3200" b="1">
                <a:solidFill>
                  <a:srgbClr val="FF3300"/>
                </a:solidFill>
              </a:rPr>
              <a:t>εκατ. έτη φωτός</a:t>
            </a:r>
            <a:endParaRPr lang="pt-BR" sz="32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1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10 million light years (10^^23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52400"/>
            <a:ext cx="676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6200" y="1752600"/>
            <a:ext cx="54102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Σε αυτή την απόσταση, όλοι οι γαλαξίες εμφανίζονται ως κουκίδες με τεράστια κενά μεταξύ τους</a:t>
            </a:r>
            <a:r>
              <a:rPr lang="pt-BR" b="1">
                <a:solidFill>
                  <a:schemeClr val="bg1"/>
                </a:solidFill>
              </a:rPr>
              <a:t>.</a:t>
            </a:r>
            <a:br>
              <a:rPr lang="pt-BR" b="1">
                <a:solidFill>
                  <a:schemeClr val="bg1"/>
                </a:solidFill>
              </a:rPr>
            </a:br>
            <a:endParaRPr lang="el-GR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Το μοτίβο επαναλαμβάνεται σε όλο και μεγαλύτερη κλίμακα.</a:t>
            </a:r>
          </a:p>
          <a:p>
            <a:pPr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</a:rPr>
              <a:t/>
            </a:r>
            <a:br>
              <a:rPr lang="pt-BR" b="1">
                <a:solidFill>
                  <a:schemeClr val="bg1"/>
                </a:solidFill>
              </a:rPr>
            </a:br>
            <a:r>
              <a:rPr lang="el-GR" b="1">
                <a:solidFill>
                  <a:schemeClr val="bg1"/>
                </a:solidFill>
              </a:rPr>
              <a:t>Μπορούμε να συνεχίσουμε αυτό το ταξίδι με τη φαντασία μας αλλά θα επιστρέψουμε γρήγορα στο …σπίτι μας.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65188" y="0"/>
            <a:ext cx="780891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23</a:t>
            </a:r>
            <a:r>
              <a:rPr lang="pt-BR" sz="8800" b="1">
                <a:solidFill>
                  <a:srgbClr val="FF3300"/>
                </a:solidFill>
              </a:rPr>
              <a:t> - </a:t>
            </a:r>
            <a:r>
              <a:rPr lang="pt-BR" sz="4000" b="1">
                <a:solidFill>
                  <a:srgbClr val="FF3300"/>
                </a:solidFill>
              </a:rPr>
              <a:t>10 </a:t>
            </a:r>
            <a:r>
              <a:rPr lang="el-GR" sz="4000" b="1">
                <a:solidFill>
                  <a:srgbClr val="FF3300"/>
                </a:solidFill>
              </a:rPr>
              <a:t>εκατ. έτη φωτός</a:t>
            </a:r>
            <a:endParaRPr lang="pt-BR" sz="40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29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utoUpdateAnimBg="0"/>
      <p:bldP spid="205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026" descr="1 million light years (10^^22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"/>
            <a:ext cx="6811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 Box 1028"/>
          <p:cNvSpPr txBox="1">
            <a:spLocks noChangeArrowheads="1"/>
          </p:cNvSpPr>
          <p:nvPr/>
        </p:nvSpPr>
        <p:spPr bwMode="auto">
          <a:xfrm>
            <a:off x="473075" y="249238"/>
            <a:ext cx="2051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22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026" descr="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"/>
            <a:ext cx="7086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 Box 1028"/>
          <p:cNvSpPr txBox="1">
            <a:spLocks noChangeArrowheads="1"/>
          </p:cNvSpPr>
          <p:nvPr/>
        </p:nvSpPr>
        <p:spPr bwMode="auto">
          <a:xfrm>
            <a:off x="152400" y="471488"/>
            <a:ext cx="2051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21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1027"/>
          <p:cNvSpPr>
            <a:spLocks noChangeArrowheads="1"/>
          </p:cNvSpPr>
          <p:nvPr/>
        </p:nvSpPr>
        <p:spPr bwMode="auto">
          <a:xfrm>
            <a:off x="714348" y="2571744"/>
            <a:ext cx="7786742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6000" b="1" dirty="0">
                <a:solidFill>
                  <a:srgbClr val="0000FF"/>
                </a:solidFill>
              </a:rPr>
              <a:t>ΚΑΛΟ ΤΑΞΙΔΙ</a:t>
            </a:r>
            <a:r>
              <a:rPr lang="pt-BR" sz="6000" b="1" dirty="0">
                <a:solidFill>
                  <a:srgbClr val="0000FF"/>
                </a:solidFill>
              </a:rPr>
              <a:t>!</a:t>
            </a:r>
          </a:p>
        </p:txBody>
      </p:sp>
    </p:spTree>
  </p:cSld>
  <p:clrMapOvr>
    <a:masterClrMapping/>
  </p:clrMapOvr>
  <p:transition spd="slow" advTm="3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026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35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1028"/>
          <p:cNvSpPr txBox="1">
            <a:spLocks noChangeArrowheads="1"/>
          </p:cNvSpPr>
          <p:nvPr/>
        </p:nvSpPr>
        <p:spPr bwMode="auto">
          <a:xfrm>
            <a:off x="304800" y="484188"/>
            <a:ext cx="2051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20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026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7010400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ext Box 1027"/>
          <p:cNvSpPr txBox="1">
            <a:spLocks noChangeArrowheads="1"/>
          </p:cNvSpPr>
          <p:nvPr/>
        </p:nvSpPr>
        <p:spPr bwMode="auto">
          <a:xfrm>
            <a:off x="152400" y="609600"/>
            <a:ext cx="20510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19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026" descr="100 light years (10^^18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"/>
            <a:ext cx="7018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Text Box 1028"/>
          <p:cNvSpPr txBox="1">
            <a:spLocks noChangeArrowheads="1"/>
          </p:cNvSpPr>
          <p:nvPr/>
        </p:nvSpPr>
        <p:spPr bwMode="auto">
          <a:xfrm>
            <a:off x="228600" y="623888"/>
            <a:ext cx="2051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18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026" descr="10 light years (10^^17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"/>
            <a:ext cx="7216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 Box 1028"/>
          <p:cNvSpPr txBox="1">
            <a:spLocks noChangeArrowheads="1"/>
          </p:cNvSpPr>
          <p:nvPr/>
        </p:nvSpPr>
        <p:spPr bwMode="auto">
          <a:xfrm>
            <a:off x="152400" y="395288"/>
            <a:ext cx="2051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17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026" descr="1 light year (10^^16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7054850" cy="7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1028"/>
          <p:cNvSpPr txBox="1">
            <a:spLocks noChangeArrowheads="1"/>
          </p:cNvSpPr>
          <p:nvPr/>
        </p:nvSpPr>
        <p:spPr bwMode="auto">
          <a:xfrm>
            <a:off x="228600" y="776288"/>
            <a:ext cx="2051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16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026" descr="1 trillion kilometers (10^^15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9342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1028"/>
          <p:cNvSpPr txBox="1">
            <a:spLocks noChangeArrowheads="1"/>
          </p:cNvSpPr>
          <p:nvPr/>
        </p:nvSpPr>
        <p:spPr bwMode="auto">
          <a:xfrm>
            <a:off x="228600" y="928688"/>
            <a:ext cx="2051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15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026" descr="100 bilion kilometers (10^^14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"/>
            <a:ext cx="6835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1028"/>
          <p:cNvSpPr txBox="1">
            <a:spLocks noChangeArrowheads="1"/>
          </p:cNvSpPr>
          <p:nvPr/>
        </p:nvSpPr>
        <p:spPr bwMode="auto">
          <a:xfrm>
            <a:off x="152400" y="776288"/>
            <a:ext cx="2051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14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026" descr="10 bilion kilometers (10^^13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225"/>
            <a:ext cx="6858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 Box 1028"/>
          <p:cNvSpPr txBox="1">
            <a:spLocks noChangeArrowheads="1"/>
          </p:cNvSpPr>
          <p:nvPr/>
        </p:nvSpPr>
        <p:spPr bwMode="auto">
          <a:xfrm>
            <a:off x="152400" y="547688"/>
            <a:ext cx="2051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13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026" descr="1 bilion kilometers (10^^12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-52388"/>
            <a:ext cx="69342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1028"/>
          <p:cNvSpPr txBox="1">
            <a:spLocks noChangeArrowheads="1"/>
          </p:cNvSpPr>
          <p:nvPr/>
        </p:nvSpPr>
        <p:spPr bwMode="auto">
          <a:xfrm>
            <a:off x="76200" y="928688"/>
            <a:ext cx="2051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12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026" descr="100 milion kilometers (10^^11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96200" cy="6940550"/>
          </a:xfrm>
          <a:prstGeom prst="rect">
            <a:avLst/>
          </a:prstGeom>
          <a:noFill/>
        </p:spPr>
      </p:pic>
      <p:sp>
        <p:nvSpPr>
          <p:cNvPr id="60419" name="Text Box 1027"/>
          <p:cNvSpPr txBox="1">
            <a:spLocks noChangeArrowheads="1"/>
          </p:cNvSpPr>
          <p:nvPr/>
        </p:nvSpPr>
        <p:spPr bwMode="auto">
          <a:xfrm>
            <a:off x="304800" y="1233488"/>
            <a:ext cx="2051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11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26" descr="1 meter (10^^0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488" y="0"/>
            <a:ext cx="6767512" cy="6858000"/>
          </a:xfrm>
          <a:prstGeom prst="rect">
            <a:avLst/>
          </a:prstGeom>
          <a:noFill/>
        </p:spPr>
      </p:pic>
      <p:sp>
        <p:nvSpPr>
          <p:cNvPr id="25603" name="Text Box 1027"/>
          <p:cNvSpPr txBox="1">
            <a:spLocks noChangeArrowheads="1"/>
          </p:cNvSpPr>
          <p:nvPr/>
        </p:nvSpPr>
        <p:spPr bwMode="auto">
          <a:xfrm>
            <a:off x="395288" y="2636838"/>
            <a:ext cx="20875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Απόσταση</a:t>
            </a:r>
          </a:p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από μερικά</a:t>
            </a:r>
          </a:p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φύλλα στον κήπο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25606" name="Text Box 1030"/>
          <p:cNvSpPr txBox="1">
            <a:spLocks noChangeArrowheads="1"/>
          </p:cNvSpPr>
          <p:nvPr/>
        </p:nvSpPr>
        <p:spPr bwMode="auto">
          <a:xfrm>
            <a:off x="371475" y="296863"/>
            <a:ext cx="1998663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0</a:t>
            </a:r>
          </a:p>
          <a:p>
            <a:pPr algn="ctr"/>
            <a:r>
              <a:rPr lang="pt-BR" sz="6000" b="1" baseline="30000">
                <a:solidFill>
                  <a:srgbClr val="FF3300"/>
                </a:solidFill>
              </a:rPr>
              <a:t>1 </a:t>
            </a:r>
            <a:r>
              <a:rPr lang="el-GR" sz="6000" b="1" baseline="30000">
                <a:solidFill>
                  <a:srgbClr val="FF3300"/>
                </a:solidFill>
              </a:rPr>
              <a:t>μέτρο</a:t>
            </a:r>
            <a:endParaRPr lang="pt-BR" sz="6000" b="1">
              <a:solidFill>
                <a:srgbClr val="FF3300"/>
              </a:solidFill>
            </a:endParaRPr>
          </a:p>
        </p:txBody>
      </p:sp>
      <p:sp>
        <p:nvSpPr>
          <p:cNvPr id="25613" name="Freeform 1037"/>
          <p:cNvSpPr>
            <a:spLocks/>
          </p:cNvSpPr>
          <p:nvPr/>
        </p:nvSpPr>
        <p:spPr bwMode="auto">
          <a:xfrm>
            <a:off x="2438400" y="812800"/>
            <a:ext cx="3141663" cy="2111375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816" y="64"/>
              </a:cxn>
              <a:cxn ang="0">
                <a:pos x="1776" y="448"/>
              </a:cxn>
              <a:cxn ang="0">
                <a:pos x="2112" y="976"/>
              </a:cxn>
              <a:cxn ang="0">
                <a:pos x="2208" y="1312"/>
              </a:cxn>
            </a:cxnLst>
            <a:rect l="0" t="0" r="r" b="b"/>
            <a:pathLst>
              <a:path w="2208" h="1312">
                <a:moveTo>
                  <a:pt x="0" y="64"/>
                </a:moveTo>
                <a:cubicBezTo>
                  <a:pt x="260" y="32"/>
                  <a:pt x="520" y="0"/>
                  <a:pt x="816" y="64"/>
                </a:cubicBezTo>
                <a:cubicBezTo>
                  <a:pt x="1112" y="128"/>
                  <a:pt x="1560" y="296"/>
                  <a:pt x="1776" y="448"/>
                </a:cubicBezTo>
                <a:cubicBezTo>
                  <a:pt x="1992" y="600"/>
                  <a:pt x="2040" y="832"/>
                  <a:pt x="2112" y="976"/>
                </a:cubicBezTo>
                <a:cubicBezTo>
                  <a:pt x="2184" y="1120"/>
                  <a:pt x="2184" y="1256"/>
                  <a:pt x="2208" y="1312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6" grpId="0" autoUpdateAnimBg="0"/>
      <p:bldP spid="256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026" descr="10 milion kilometers (10^^10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"/>
            <a:ext cx="6767513" cy="6858000"/>
          </a:xfrm>
          <a:prstGeom prst="rect">
            <a:avLst/>
          </a:prstGeom>
          <a:noFill/>
        </p:spPr>
      </p:pic>
      <p:sp>
        <p:nvSpPr>
          <p:cNvPr id="59396" name="Text Box 1028"/>
          <p:cNvSpPr txBox="1">
            <a:spLocks noChangeArrowheads="1"/>
          </p:cNvSpPr>
          <p:nvPr/>
        </p:nvSpPr>
        <p:spPr bwMode="auto">
          <a:xfrm>
            <a:off x="228600" y="776288"/>
            <a:ext cx="2051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10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026" descr="1 milion kilometers (10^^9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"/>
            <a:ext cx="6811963" cy="6858000"/>
          </a:xfrm>
          <a:prstGeom prst="rect">
            <a:avLst/>
          </a:prstGeom>
          <a:noFill/>
        </p:spPr>
      </p:pic>
      <p:sp>
        <p:nvSpPr>
          <p:cNvPr id="58372" name="Text Box 1028"/>
          <p:cNvSpPr txBox="1">
            <a:spLocks noChangeArrowheads="1"/>
          </p:cNvSpPr>
          <p:nvPr/>
        </p:nvSpPr>
        <p:spPr bwMode="auto">
          <a:xfrm>
            <a:off x="533400" y="762000"/>
            <a:ext cx="1676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9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026" descr="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"/>
            <a:ext cx="6858000" cy="6858000"/>
          </a:xfrm>
          <a:prstGeom prst="rect">
            <a:avLst/>
          </a:prstGeom>
          <a:noFill/>
        </p:spPr>
      </p:pic>
      <p:sp>
        <p:nvSpPr>
          <p:cNvPr id="57348" name="Text Box 1028"/>
          <p:cNvSpPr txBox="1">
            <a:spLocks noChangeArrowheads="1"/>
          </p:cNvSpPr>
          <p:nvPr/>
        </p:nvSpPr>
        <p:spPr bwMode="auto">
          <a:xfrm>
            <a:off x="1066800" y="457200"/>
            <a:ext cx="1676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8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4000">
    <p:zoom dir="in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026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"/>
            <a:ext cx="6811963" cy="6858000"/>
          </a:xfrm>
          <a:prstGeom prst="rect">
            <a:avLst/>
          </a:prstGeom>
          <a:noFill/>
        </p:spPr>
      </p:pic>
      <p:sp>
        <p:nvSpPr>
          <p:cNvPr id="56324" name="Text Box 1028"/>
          <p:cNvSpPr txBox="1">
            <a:spLocks noChangeArrowheads="1"/>
          </p:cNvSpPr>
          <p:nvPr/>
        </p:nvSpPr>
        <p:spPr bwMode="auto">
          <a:xfrm>
            <a:off x="304800" y="304800"/>
            <a:ext cx="1676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7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8000">
    <p:zoom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026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"/>
            <a:ext cx="6789738" cy="6858000"/>
          </a:xfrm>
          <a:prstGeom prst="rect">
            <a:avLst/>
          </a:prstGeom>
          <a:noFill/>
        </p:spPr>
      </p:pic>
      <p:sp>
        <p:nvSpPr>
          <p:cNvPr id="55300" name="Text Box 1028"/>
          <p:cNvSpPr txBox="1">
            <a:spLocks noChangeArrowheads="1"/>
          </p:cNvSpPr>
          <p:nvPr/>
        </p:nvSpPr>
        <p:spPr bwMode="auto">
          <a:xfrm>
            <a:off x="381000" y="533400"/>
            <a:ext cx="1676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6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9000">
    <p:zoom dir="in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026" descr="100 kilometers (10^^5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"/>
            <a:ext cx="6767513" cy="6858000"/>
          </a:xfrm>
          <a:prstGeom prst="rect">
            <a:avLst/>
          </a:prstGeom>
          <a:noFill/>
        </p:spPr>
      </p:pic>
      <p:sp>
        <p:nvSpPr>
          <p:cNvPr id="54276" name="Text Box 1028"/>
          <p:cNvSpPr txBox="1">
            <a:spLocks noChangeArrowheads="1"/>
          </p:cNvSpPr>
          <p:nvPr/>
        </p:nvSpPr>
        <p:spPr bwMode="auto">
          <a:xfrm>
            <a:off x="457200" y="228600"/>
            <a:ext cx="1676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5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8000">
    <p:zoom dir="in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0 kilometers (10^^4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"/>
            <a:ext cx="6789738" cy="6858000"/>
          </a:xfrm>
          <a:prstGeom prst="rect">
            <a:avLst/>
          </a:prstGeom>
          <a:noFill/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1676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4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11000">
    <p:zoom dir="in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1 kilometer (10^^3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2238"/>
            <a:ext cx="6858000" cy="6811962"/>
          </a:xfrm>
          <a:prstGeom prst="rect">
            <a:avLst/>
          </a:prstGeom>
          <a:noFill/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81000" y="700088"/>
            <a:ext cx="16764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3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9000">
    <p:zoom dir="in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026" descr="100 meters (10^^2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6811963" cy="6858000"/>
          </a:xfrm>
          <a:prstGeom prst="rect">
            <a:avLst/>
          </a:prstGeom>
          <a:noFill/>
        </p:spPr>
      </p:pic>
      <p:sp>
        <p:nvSpPr>
          <p:cNvPr id="51204" name="Text Box 1028"/>
          <p:cNvSpPr txBox="1">
            <a:spLocks noChangeArrowheads="1"/>
          </p:cNvSpPr>
          <p:nvPr/>
        </p:nvSpPr>
        <p:spPr bwMode="auto">
          <a:xfrm>
            <a:off x="366713" y="547688"/>
            <a:ext cx="16764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2</a:t>
            </a:r>
            <a:endParaRPr lang="pt-BR" sz="8800" b="1">
              <a:solidFill>
                <a:srgbClr val="FF3300"/>
              </a:solidFill>
            </a:endParaRPr>
          </a:p>
        </p:txBody>
      </p:sp>
      <p:sp>
        <p:nvSpPr>
          <p:cNvPr id="51205" name="Rectangle 1029"/>
          <p:cNvSpPr>
            <a:spLocks noChangeArrowheads="1"/>
          </p:cNvSpPr>
          <p:nvPr/>
        </p:nvSpPr>
        <p:spPr bwMode="auto">
          <a:xfrm>
            <a:off x="76200" y="2133600"/>
            <a:ext cx="327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Ακόμα πιο κοντά</a:t>
            </a:r>
            <a:endParaRPr lang="pt-BR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026" descr="10 meter (10^^1 m)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4775"/>
            <a:ext cx="7162800" cy="6829425"/>
          </a:xfrm>
          <a:prstGeom prst="rect">
            <a:avLst/>
          </a:prstGeom>
          <a:noFill/>
        </p:spPr>
      </p:pic>
      <p:sp>
        <p:nvSpPr>
          <p:cNvPr id="50180" name="Text Box 1028"/>
          <p:cNvSpPr txBox="1">
            <a:spLocks noChangeArrowheads="1"/>
          </p:cNvSpPr>
          <p:nvPr/>
        </p:nvSpPr>
        <p:spPr bwMode="auto">
          <a:xfrm>
            <a:off x="149225" y="547688"/>
            <a:ext cx="16764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</a:t>
            </a:r>
            <a:endParaRPr lang="pt-BR" sz="8800" b="1">
              <a:solidFill>
                <a:srgbClr val="FF3300"/>
              </a:solidFill>
            </a:endParaRPr>
          </a:p>
        </p:txBody>
      </p:sp>
      <p:sp>
        <p:nvSpPr>
          <p:cNvPr id="50181" name="Rectangle 1029"/>
          <p:cNvSpPr>
            <a:spLocks noChangeArrowheads="1"/>
          </p:cNvSpPr>
          <p:nvPr/>
        </p:nvSpPr>
        <p:spPr bwMode="auto">
          <a:xfrm>
            <a:off x="0" y="2636838"/>
            <a:ext cx="33480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Τώρα θα εξερευνήσουμε …μικροσκοπικές κλίμακες</a:t>
            </a:r>
            <a:endParaRPr lang="pt-BR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8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26" descr="10 meter (10^^1 m)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8575"/>
            <a:ext cx="7162800" cy="6829425"/>
          </a:xfrm>
          <a:prstGeom prst="rect">
            <a:avLst/>
          </a:prstGeom>
          <a:noFill/>
        </p:spPr>
      </p:pic>
      <p:sp>
        <p:nvSpPr>
          <p:cNvPr id="24579" name="Text Box 1027"/>
          <p:cNvSpPr txBox="1">
            <a:spLocks noChangeArrowheads="1"/>
          </p:cNvSpPr>
          <p:nvPr/>
        </p:nvSpPr>
        <p:spPr bwMode="auto">
          <a:xfrm>
            <a:off x="0" y="3141663"/>
            <a:ext cx="25193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Ξεκινάει το</a:t>
            </a:r>
          </a:p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ταξίδι προς </a:t>
            </a:r>
          </a:p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τα πάνω</a:t>
            </a:r>
            <a:r>
              <a:rPr lang="pt-BR" b="1">
                <a:solidFill>
                  <a:schemeClr val="bg1"/>
                </a:solidFill>
              </a:rPr>
              <a:t>....  </a:t>
            </a:r>
            <a:br>
              <a:rPr lang="pt-BR" b="1">
                <a:solidFill>
                  <a:schemeClr val="bg1"/>
                </a:solidFill>
              </a:rPr>
            </a:b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24580" name="Text Box 1028"/>
          <p:cNvSpPr txBox="1">
            <a:spLocks noChangeArrowheads="1"/>
          </p:cNvSpPr>
          <p:nvPr/>
        </p:nvSpPr>
        <p:spPr bwMode="auto">
          <a:xfrm>
            <a:off x="-14288" y="82550"/>
            <a:ext cx="2284413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</a:t>
            </a:r>
            <a:r>
              <a:rPr lang="pt-BR" sz="6000" b="1">
                <a:solidFill>
                  <a:srgbClr val="FF3300"/>
                </a:solidFill>
              </a:rPr>
              <a:t> </a:t>
            </a:r>
          </a:p>
          <a:p>
            <a:pPr algn="ctr"/>
            <a:r>
              <a:rPr lang="pt-BR" sz="4000" b="1">
                <a:solidFill>
                  <a:srgbClr val="FF3300"/>
                </a:solidFill>
              </a:rPr>
              <a:t>10 </a:t>
            </a:r>
            <a:r>
              <a:rPr lang="el-GR" sz="4000" b="1">
                <a:solidFill>
                  <a:srgbClr val="FF3300"/>
                </a:solidFill>
              </a:rPr>
              <a:t>μέτρα</a:t>
            </a:r>
            <a:endParaRPr lang="pt-BR" sz="40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026" descr="1 meter (10^^0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"/>
            <a:ext cx="6767513" cy="6858000"/>
          </a:xfrm>
          <a:prstGeom prst="rect">
            <a:avLst/>
          </a:prstGeom>
          <a:noFill/>
        </p:spPr>
      </p:pic>
      <p:sp>
        <p:nvSpPr>
          <p:cNvPr id="49155" name="Text Box 1027"/>
          <p:cNvSpPr txBox="1">
            <a:spLocks noChangeArrowheads="1"/>
          </p:cNvSpPr>
          <p:nvPr/>
        </p:nvSpPr>
        <p:spPr bwMode="auto">
          <a:xfrm>
            <a:off x="0" y="2852738"/>
            <a:ext cx="406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Έχουμε φτάσει στο σημείο αφετηρίας μας.  Απόσταση ενός μέτρου.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49156" name="Text Box 1028"/>
          <p:cNvSpPr txBox="1">
            <a:spLocks noChangeArrowheads="1"/>
          </p:cNvSpPr>
          <p:nvPr/>
        </p:nvSpPr>
        <p:spPr bwMode="auto">
          <a:xfrm>
            <a:off x="304800" y="471488"/>
            <a:ext cx="16764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0</a:t>
            </a:r>
            <a:endParaRPr lang="pt-BR" sz="8800" b="1">
              <a:solidFill>
                <a:srgbClr val="FF3300"/>
              </a:solidFill>
            </a:endParaRPr>
          </a:p>
        </p:txBody>
      </p:sp>
      <p:sp>
        <p:nvSpPr>
          <p:cNvPr id="49157" name="Freeform 1029"/>
          <p:cNvSpPr>
            <a:spLocks/>
          </p:cNvSpPr>
          <p:nvPr/>
        </p:nvSpPr>
        <p:spPr bwMode="auto">
          <a:xfrm>
            <a:off x="2286000" y="762000"/>
            <a:ext cx="2286000" cy="21336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816" y="64"/>
              </a:cxn>
              <a:cxn ang="0">
                <a:pos x="1776" y="448"/>
              </a:cxn>
              <a:cxn ang="0">
                <a:pos x="2112" y="976"/>
              </a:cxn>
              <a:cxn ang="0">
                <a:pos x="2208" y="1312"/>
              </a:cxn>
            </a:cxnLst>
            <a:rect l="0" t="0" r="r" b="b"/>
            <a:pathLst>
              <a:path w="2208" h="1312">
                <a:moveTo>
                  <a:pt x="0" y="64"/>
                </a:moveTo>
                <a:cubicBezTo>
                  <a:pt x="260" y="32"/>
                  <a:pt x="520" y="0"/>
                  <a:pt x="816" y="64"/>
                </a:cubicBezTo>
                <a:cubicBezTo>
                  <a:pt x="1112" y="128"/>
                  <a:pt x="1560" y="296"/>
                  <a:pt x="1776" y="448"/>
                </a:cubicBezTo>
                <a:cubicBezTo>
                  <a:pt x="1992" y="600"/>
                  <a:pt x="2040" y="832"/>
                  <a:pt x="2112" y="976"/>
                </a:cubicBezTo>
                <a:cubicBezTo>
                  <a:pt x="2184" y="1120"/>
                  <a:pt x="2184" y="1256"/>
                  <a:pt x="2208" y="1312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/>
      <p:bldP spid="49156" grpId="0" autoUpdateAnimBg="0"/>
      <p:bldP spid="4915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0 centimeters (10^^-1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"/>
            <a:ext cx="6781800" cy="6781800"/>
          </a:xfrm>
          <a:prstGeom prst="rect">
            <a:avLst/>
          </a:prstGeom>
          <a:noFill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2362200"/>
            <a:ext cx="251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Διακρίνουμε τις λεπτομέρειες ενός φύλλου.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52425" y="60325"/>
            <a:ext cx="20955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-1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10 </a:t>
            </a:r>
            <a:r>
              <a:rPr lang="en-US" sz="3200" b="1">
                <a:solidFill>
                  <a:srgbClr val="FF3300"/>
                </a:solidFill>
              </a:rPr>
              <a:t>cm</a:t>
            </a:r>
            <a:endParaRPr lang="pt-BR" sz="32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28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 centimeter (10^^-2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-52388"/>
            <a:ext cx="6934200" cy="6910388"/>
          </a:xfrm>
          <a:prstGeom prst="rect">
            <a:avLst/>
          </a:prstGeom>
          <a:noFill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1981200"/>
            <a:ext cx="27003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Διακρίνουμε τις δομές του φύλλου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03200" y="26988"/>
            <a:ext cx="20955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-2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 cm</a:t>
            </a:r>
            <a:endParaRPr lang="pt-BR" sz="96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52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1 milimeter (10^^-3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8425"/>
            <a:ext cx="6858000" cy="6835775"/>
          </a:xfrm>
          <a:prstGeom prst="rect">
            <a:avLst/>
          </a:prstGeom>
          <a:noFill/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4292600"/>
            <a:ext cx="251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Διακρίνουμε τις κυτταρικές δομές…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03200" y="26988"/>
            <a:ext cx="20955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-3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 mm</a:t>
            </a:r>
          </a:p>
        </p:txBody>
      </p:sp>
    </p:spTree>
  </p:cSld>
  <p:clrMapOvr>
    <a:masterClrMapping/>
  </p:clrMapOvr>
  <p:transition spd="med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  <p:bldP spid="28677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00 microns (10^^-4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"/>
            <a:ext cx="6858000" cy="6858000"/>
          </a:xfrm>
          <a:prstGeom prst="rect">
            <a:avLst/>
          </a:prstGeom>
          <a:noFill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8600" y="2438400"/>
            <a:ext cx="1981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Τα κύτταρα προσδιορίζονται</a:t>
            </a:r>
            <a:r>
              <a:rPr lang="pt-BR" b="1">
                <a:solidFill>
                  <a:schemeClr val="bg1"/>
                </a:solidFill>
              </a:rPr>
              <a:t>. </a:t>
            </a:r>
            <a:br>
              <a:rPr lang="pt-BR" b="1">
                <a:solidFill>
                  <a:schemeClr val="bg1"/>
                </a:solidFill>
              </a:rPr>
            </a:br>
            <a:r>
              <a:rPr lang="pt-BR" b="1">
                <a:solidFill>
                  <a:schemeClr val="bg1"/>
                </a:solidFill>
              </a:rPr>
              <a:t/>
            </a:r>
            <a:br>
              <a:rPr lang="pt-BR" b="1">
                <a:solidFill>
                  <a:schemeClr val="bg1"/>
                </a:solidFill>
              </a:rPr>
            </a:br>
            <a:r>
              <a:rPr lang="el-GR" b="1">
                <a:solidFill>
                  <a:schemeClr val="bg1"/>
                </a:solidFill>
              </a:rPr>
              <a:t>Βλέπουμε τα σημεία όπου ενώνονται</a:t>
            </a:r>
            <a:r>
              <a:rPr lang="pt-BR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63538" y="0"/>
            <a:ext cx="25527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-4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100 microns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  <p:bldP spid="29700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0 microns (10^^-5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6934200" cy="6934200"/>
          </a:xfrm>
          <a:prstGeom prst="rect">
            <a:avLst/>
          </a:prstGeom>
          <a:noFill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6200" y="2790825"/>
            <a:ext cx="21336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Ταξιδεύουμε μέσα στο κύτταρο</a:t>
            </a:r>
            <a:r>
              <a:rPr lang="pt-BR" sz="320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8263" y="196850"/>
            <a:ext cx="20955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-5</a:t>
            </a:r>
          </a:p>
          <a:p>
            <a:pPr algn="ctr"/>
            <a:r>
              <a:rPr lang="pt-BR" sz="2800" b="1">
                <a:solidFill>
                  <a:srgbClr val="FF3300"/>
                </a:solidFill>
              </a:rPr>
              <a:t>10 microns</a:t>
            </a:r>
          </a:p>
        </p:txBody>
      </p:sp>
    </p:spTree>
  </p:cSld>
  <p:clrMapOvr>
    <a:masterClrMapping/>
  </p:clrMapOvr>
  <p:transition spd="med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4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1 micron (10^^-6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8900"/>
            <a:ext cx="7086600" cy="6921500"/>
          </a:xfrm>
          <a:prstGeom prst="rect">
            <a:avLst/>
          </a:prstGeom>
          <a:noFill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3284538"/>
            <a:ext cx="2057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Διακρίνουμε τον πυρήνα του κυττάρου</a:t>
            </a:r>
            <a:r>
              <a:rPr lang="pt-BR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76213" y="147638"/>
            <a:ext cx="21018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-6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 microns</a:t>
            </a:r>
          </a:p>
        </p:txBody>
      </p:sp>
    </p:spTree>
  </p:cSld>
  <p:clrMapOvr>
    <a:masterClrMapping/>
  </p:clrMapOvr>
  <p:transition spd="med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48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225" y="76200"/>
            <a:ext cx="6835775" cy="6858000"/>
          </a:xfrm>
          <a:prstGeom prst="rect">
            <a:avLst/>
          </a:prstGeom>
          <a:noFill/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2420938"/>
            <a:ext cx="3059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Τώρα διακρίνουμε τα χρωμοσώματα</a:t>
            </a:r>
            <a:r>
              <a:rPr lang="pt-BR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5875" y="-76200"/>
            <a:ext cx="2346325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-7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1.000 Amgstrons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1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2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100 angstrons (10^^-8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2636838"/>
            <a:ext cx="25146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Διακρίνουμε το </a:t>
            </a:r>
            <a:r>
              <a:rPr lang="en-US" b="1">
                <a:solidFill>
                  <a:schemeClr val="bg1"/>
                </a:solidFill>
              </a:rPr>
              <a:t>DNA.</a:t>
            </a:r>
            <a:endParaRPr lang="pt-BR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0" y="0"/>
            <a:ext cx="31162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-8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100 Amgstrons</a:t>
            </a:r>
          </a:p>
        </p:txBody>
      </p:sp>
    </p:spTree>
  </p:cSld>
  <p:clrMapOvr>
    <a:masterClrMapping/>
  </p:clrMapOvr>
  <p:transition spd="med" advTm="11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 nanometer (10^^-9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2565400"/>
            <a:ext cx="2819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Μπορούμε να μελετήσουμε χρωμοσωματικά τμήματα.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0"/>
            <a:ext cx="28908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-9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10 Amgstrons</a:t>
            </a:r>
            <a:endParaRPr lang="pt-BR" sz="96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  <p:bldP spid="3482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26" descr="100 meters (10^^2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2038" y="0"/>
            <a:ext cx="6811962" cy="6858000"/>
          </a:xfrm>
          <a:prstGeom prst="rect">
            <a:avLst/>
          </a:prstGeom>
          <a:noFill/>
        </p:spPr>
      </p:pic>
      <p:sp>
        <p:nvSpPr>
          <p:cNvPr id="23555" name="Text Box 1027"/>
          <p:cNvSpPr txBox="1">
            <a:spLocks noChangeArrowheads="1"/>
          </p:cNvSpPr>
          <p:nvPr/>
        </p:nvSpPr>
        <p:spPr bwMode="auto">
          <a:xfrm>
            <a:off x="0" y="2636838"/>
            <a:ext cx="248443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Σ’ αυτή την απόσταση βλέπουμε τα όρια του δάσους και μερικά κτίρια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23556" name="Text Box 1028"/>
          <p:cNvSpPr txBox="1">
            <a:spLocks noChangeArrowheads="1"/>
          </p:cNvSpPr>
          <p:nvPr/>
        </p:nvSpPr>
        <p:spPr bwMode="auto">
          <a:xfrm>
            <a:off x="285750" y="139700"/>
            <a:ext cx="184626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2</a:t>
            </a:r>
            <a:endParaRPr lang="pt-BR" sz="8800" b="1">
              <a:solidFill>
                <a:srgbClr val="FF3300"/>
              </a:solidFill>
            </a:endParaRPr>
          </a:p>
          <a:p>
            <a:pPr algn="ctr"/>
            <a:r>
              <a:rPr lang="pt-BR" sz="3600" b="1">
                <a:solidFill>
                  <a:srgbClr val="FF3300"/>
                </a:solidFill>
              </a:rPr>
              <a:t>100 </a:t>
            </a:r>
            <a:r>
              <a:rPr lang="el-GR" sz="3600" b="1">
                <a:solidFill>
                  <a:srgbClr val="FF3300"/>
                </a:solidFill>
              </a:rPr>
              <a:t>μ.</a:t>
            </a:r>
            <a:endParaRPr lang="pt-BR" sz="3600" b="1">
              <a:solidFill>
                <a:srgbClr val="FF3300"/>
              </a:solidFill>
            </a:endParaRPr>
          </a:p>
          <a:p>
            <a:pPr algn="ctr"/>
            <a:r>
              <a:rPr lang="pt-BR" sz="2800" b="1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6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0 picometer (10^^-11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"/>
            <a:ext cx="6781800" cy="6781800"/>
          </a:xfrm>
          <a:prstGeom prst="rect">
            <a:avLst/>
          </a:prstGeom>
          <a:noFill/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23850" y="2205038"/>
            <a:ext cx="2362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Παρατηρούμε την τροχιά των ηλεκτρονίων.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00013" y="0"/>
            <a:ext cx="29130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-11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10 picometers</a:t>
            </a:r>
          </a:p>
        </p:txBody>
      </p:sp>
    </p:spTree>
  </p:cSld>
  <p:clrMapOvr>
    <a:masterClrMapping/>
  </p:clrMapOvr>
  <p:transition spd="med" advTm="11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68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1 picometer (10^^-12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"/>
            <a:ext cx="6858000" cy="6858000"/>
          </a:xfrm>
          <a:prstGeom prst="rect">
            <a:avLst/>
          </a:prstGeom>
          <a:noFill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23850" y="3860800"/>
            <a:ext cx="40513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Ένας μεγάλος κενός χώρος ανάμεσα στον πυρήνα του ατόμου και τις τροχιές των ηλεκτρονίων</a:t>
            </a:r>
            <a:r>
              <a:rPr lang="pt-BR" b="1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12750" y="288925"/>
            <a:ext cx="25130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-12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 Picometer</a:t>
            </a:r>
          </a:p>
        </p:txBody>
      </p:sp>
    </p:spTree>
  </p:cSld>
  <p:clrMapOvr>
    <a:masterClrMapping/>
  </p:clrMapOvr>
  <p:transition spd="med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  <p:bldP spid="39940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100 fermis (10^^-13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"/>
            <a:ext cx="6789738" cy="6858000"/>
          </a:xfrm>
          <a:prstGeom prst="rect">
            <a:avLst/>
          </a:prstGeom>
          <a:noFill/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2590800"/>
            <a:ext cx="373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Εδώ διακρίνουμε τον πυρήνα του ατόμου</a:t>
            </a:r>
            <a:r>
              <a:rPr lang="pt-BR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47638" y="331788"/>
            <a:ext cx="34083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-13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100 Fentometers</a:t>
            </a:r>
          </a:p>
        </p:txBody>
      </p:sp>
    </p:spTree>
  </p:cSld>
  <p:clrMapOvr>
    <a:masterClrMapping/>
  </p:clrMapOvr>
  <p:transition spd="med" advTm="11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  <p:bldP spid="40964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10 fermis (10^^-14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"/>
            <a:ext cx="6835775" cy="6858000"/>
          </a:xfrm>
          <a:prstGeom prst="rect">
            <a:avLst/>
          </a:prstGeom>
          <a:noFill/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28600" y="26670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Η πυρήνας ενός ατόμου άνθρακα.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60350" y="331788"/>
            <a:ext cx="31829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-14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10 Fentometers</a:t>
            </a:r>
          </a:p>
        </p:txBody>
      </p:sp>
    </p:spTree>
  </p:cSld>
  <p:clrMapOvr>
    <a:masterClrMapping/>
  </p:clrMapOvr>
  <p:transition spd="med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1988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1 fermi (10^^-15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"/>
            <a:ext cx="6789738" cy="6858000"/>
          </a:xfrm>
          <a:prstGeom prst="rect">
            <a:avLst/>
          </a:prstGeom>
          <a:noFill/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76200" y="2362200"/>
            <a:ext cx="37036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Βρισκόμαστε στα όρια της επιστημονικής φαντασίας και βλέπουμε ένα πρωτόνιο.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1113" y="333375"/>
            <a:ext cx="27320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-15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 Fentómeter</a:t>
            </a:r>
          </a:p>
        </p:txBody>
      </p:sp>
    </p:spTree>
  </p:cSld>
  <p:clrMapOvr>
    <a:masterClrMapping/>
  </p:clrMapOvr>
  <p:transition spd="med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  <p:bldP spid="43012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00 attometers (10^^-16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"/>
            <a:ext cx="6835775" cy="6858000"/>
          </a:xfrm>
          <a:prstGeom prst="rect">
            <a:avLst/>
          </a:prstGeom>
          <a:noFill/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50825" y="1989138"/>
            <a:ext cx="3384550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Μελετάμε πλέον τα </a:t>
            </a:r>
            <a:r>
              <a:rPr lang="pt-BR" b="1">
                <a:solidFill>
                  <a:schemeClr val="bg1"/>
                </a:solidFill>
              </a:rPr>
              <a:t> </a:t>
            </a:r>
            <a:r>
              <a:rPr lang="el-GR" b="1">
                <a:solidFill>
                  <a:schemeClr val="bg1"/>
                </a:solidFill>
              </a:rPr>
              <a:t>σωματίδια </a:t>
            </a:r>
            <a:r>
              <a:rPr lang="pt-BR" b="1">
                <a:solidFill>
                  <a:schemeClr val="bg1"/>
                </a:solidFill>
              </a:rPr>
              <a:t>‘quark’</a:t>
            </a:r>
          </a:p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Δεν μπορούμε να εξερευνήσουμε περισσότερο</a:t>
            </a:r>
            <a:r>
              <a:rPr lang="pt-BR" b="1">
                <a:solidFill>
                  <a:schemeClr val="bg1"/>
                </a:solidFill>
              </a:rPr>
              <a:t>...</a:t>
            </a:r>
            <a:br>
              <a:rPr lang="pt-BR" b="1">
                <a:solidFill>
                  <a:schemeClr val="bg1"/>
                </a:solidFill>
              </a:rPr>
            </a:br>
            <a:r>
              <a:rPr lang="pt-BR" b="1">
                <a:solidFill>
                  <a:schemeClr val="bg1"/>
                </a:solidFill>
              </a:rPr>
              <a:t/>
            </a:r>
            <a:br>
              <a:rPr lang="pt-BR" b="1">
                <a:solidFill>
                  <a:schemeClr val="bg1"/>
                </a:solidFill>
              </a:rPr>
            </a:br>
            <a:r>
              <a:rPr lang="el-GR" b="1">
                <a:solidFill>
                  <a:schemeClr val="bg1"/>
                </a:solidFill>
              </a:rPr>
              <a:t>Με βάση τις σύγχρονες επιστημονικές γνώσεις</a:t>
            </a:r>
            <a:r>
              <a:rPr lang="pt-BR" b="1">
                <a:solidFill>
                  <a:schemeClr val="bg1"/>
                </a:solidFill>
              </a:rPr>
              <a:t>. </a:t>
            </a:r>
            <a:br>
              <a:rPr lang="pt-BR" b="1">
                <a:solidFill>
                  <a:schemeClr val="bg1"/>
                </a:solidFill>
              </a:rPr>
            </a:br>
            <a:r>
              <a:rPr lang="pt-BR" b="1">
                <a:solidFill>
                  <a:schemeClr val="bg1"/>
                </a:solidFill>
              </a:rPr>
              <a:t/>
            </a:r>
            <a:br>
              <a:rPr lang="pt-BR" b="1">
                <a:solidFill>
                  <a:schemeClr val="bg1"/>
                </a:solidFill>
              </a:rPr>
            </a:br>
            <a:r>
              <a:rPr lang="el-GR" b="1">
                <a:solidFill>
                  <a:schemeClr val="bg1"/>
                </a:solidFill>
              </a:rPr>
              <a:t>Βρισκόμαστε στα όρια της ύλης</a:t>
            </a:r>
            <a:r>
              <a:rPr lang="pt-BR" b="1">
                <a:solidFill>
                  <a:schemeClr val="bg1"/>
                </a:solidFill>
              </a:rPr>
              <a:t>... 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66700" y="0"/>
            <a:ext cx="264001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FF66"/>
                </a:solidFill>
              </a:rPr>
              <a:t>10</a:t>
            </a:r>
            <a:r>
              <a:rPr lang="pt-BR" sz="8800" b="1" baseline="30000">
                <a:solidFill>
                  <a:srgbClr val="FFFF66"/>
                </a:solidFill>
              </a:rPr>
              <a:t>-16</a:t>
            </a:r>
          </a:p>
          <a:p>
            <a:pPr algn="ctr"/>
            <a:r>
              <a:rPr lang="pt-BR" sz="2800" b="1">
                <a:solidFill>
                  <a:srgbClr val="FFFF66"/>
                </a:solidFill>
              </a:rPr>
              <a:t>100 Atometers</a:t>
            </a:r>
            <a:endParaRPr lang="pt-BR" sz="8800" b="1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spd="med" advTm="14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  <p:bldP spid="44036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2209800" y="2590800"/>
            <a:ext cx="50800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9800" b="1">
                <a:solidFill>
                  <a:srgbClr val="0000FF"/>
                </a:solidFill>
              </a:rPr>
              <a:t>ΤΕΛΟΣ</a:t>
            </a:r>
            <a:r>
              <a:rPr lang="pt-BR" sz="9800" b="1">
                <a:solidFill>
                  <a:srgbClr val="0000FF"/>
                </a:solidFill>
              </a:rPr>
              <a:t> !</a:t>
            </a:r>
          </a:p>
        </p:txBody>
      </p:sp>
    </p:spTree>
  </p:cSld>
  <p:clrMapOvr>
    <a:masterClrMapping/>
  </p:clrMapOvr>
  <p:transition spd="med" advTm="1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26" descr="1 kilometer (10^^3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6038"/>
            <a:ext cx="6858000" cy="6811962"/>
          </a:xfrm>
          <a:prstGeom prst="rect">
            <a:avLst/>
          </a:prstGeom>
          <a:noFill/>
        </p:spPr>
      </p:pic>
      <p:sp>
        <p:nvSpPr>
          <p:cNvPr id="22531" name="Text Box 1027"/>
          <p:cNvSpPr txBox="1">
            <a:spLocks noChangeArrowheads="1"/>
          </p:cNvSpPr>
          <p:nvPr/>
        </p:nvSpPr>
        <p:spPr bwMode="auto">
          <a:xfrm>
            <a:off x="0" y="3141663"/>
            <a:ext cx="255587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Από μέτρα σε χιλιόμετρα</a:t>
            </a:r>
            <a:r>
              <a:rPr lang="pt-BR" b="1">
                <a:solidFill>
                  <a:schemeClr val="bg1"/>
                </a:solidFill>
              </a:rPr>
              <a:t>..</a:t>
            </a:r>
          </a:p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Από αυτό το ύψος είναι δυνατό το άλμα με αλεξίπτωτο</a:t>
            </a:r>
            <a:r>
              <a:rPr lang="pt-BR" b="1">
                <a:solidFill>
                  <a:schemeClr val="bg1"/>
                </a:solidFill>
              </a:rPr>
              <a:t>..</a:t>
            </a:r>
          </a:p>
        </p:txBody>
      </p:sp>
      <p:sp>
        <p:nvSpPr>
          <p:cNvPr id="22532" name="Text Box 1028"/>
          <p:cNvSpPr txBox="1">
            <a:spLocks noChangeArrowheads="1"/>
          </p:cNvSpPr>
          <p:nvPr/>
        </p:nvSpPr>
        <p:spPr bwMode="auto">
          <a:xfrm>
            <a:off x="220663" y="261938"/>
            <a:ext cx="1846262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3</a:t>
            </a:r>
            <a:endParaRPr lang="pt-BR" sz="8800" b="1">
              <a:solidFill>
                <a:srgbClr val="FF3300"/>
              </a:solidFill>
            </a:endParaRPr>
          </a:p>
          <a:p>
            <a:pPr algn="ctr"/>
            <a:r>
              <a:rPr lang="pt-BR" sz="4400" b="1">
                <a:solidFill>
                  <a:srgbClr val="FF3300"/>
                </a:solidFill>
              </a:rPr>
              <a:t>1 </a:t>
            </a:r>
            <a:r>
              <a:rPr lang="el-GR" sz="4400" b="1">
                <a:solidFill>
                  <a:srgbClr val="FF3300"/>
                </a:solidFill>
              </a:rPr>
              <a:t>χλμ.</a:t>
            </a:r>
            <a:endParaRPr lang="pt-BR" sz="4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26" descr="10 kilometers (10^^4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4263" y="0"/>
            <a:ext cx="6789737" cy="6858000"/>
          </a:xfrm>
          <a:prstGeom prst="rect">
            <a:avLst/>
          </a:prstGeom>
          <a:noFill/>
        </p:spPr>
      </p:pic>
      <p:sp>
        <p:nvSpPr>
          <p:cNvPr id="21507" name="Text Box 1027"/>
          <p:cNvSpPr txBox="1">
            <a:spLocks noChangeArrowheads="1"/>
          </p:cNvSpPr>
          <p:nvPr/>
        </p:nvSpPr>
        <p:spPr bwMode="auto">
          <a:xfrm>
            <a:off x="0" y="2819400"/>
            <a:ext cx="2438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Διακρίνουμε την πόλη πλέον αλλά όχι και τα κτίρια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21508" name="Text Box 1028"/>
          <p:cNvSpPr txBox="1">
            <a:spLocks noChangeArrowheads="1"/>
          </p:cNvSpPr>
          <p:nvPr/>
        </p:nvSpPr>
        <p:spPr bwMode="auto">
          <a:xfrm>
            <a:off x="120650" y="98425"/>
            <a:ext cx="2092325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4</a:t>
            </a:r>
            <a:endParaRPr lang="pt-BR" sz="8800" b="1">
              <a:solidFill>
                <a:srgbClr val="FF3300"/>
              </a:solidFill>
            </a:endParaRPr>
          </a:p>
          <a:p>
            <a:pPr algn="ctr"/>
            <a:r>
              <a:rPr lang="pt-BR" sz="4400" b="1">
                <a:solidFill>
                  <a:srgbClr val="FF3300"/>
                </a:solidFill>
              </a:rPr>
              <a:t>10 </a:t>
            </a:r>
            <a:r>
              <a:rPr lang="el-GR" sz="4400" b="1">
                <a:solidFill>
                  <a:srgbClr val="FF3300"/>
                </a:solidFill>
              </a:rPr>
              <a:t>χλμ.</a:t>
            </a:r>
            <a:endParaRPr lang="pt-BR" sz="4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26" descr="100 kilometers (10^^5 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488" y="0"/>
            <a:ext cx="6767512" cy="6858000"/>
          </a:xfrm>
          <a:prstGeom prst="rect">
            <a:avLst/>
          </a:prstGeom>
          <a:noFill/>
        </p:spPr>
      </p:pic>
      <p:sp>
        <p:nvSpPr>
          <p:cNvPr id="20483" name="Text Box 1027"/>
          <p:cNvSpPr txBox="1">
            <a:spLocks noChangeArrowheads="1"/>
          </p:cNvSpPr>
          <p:nvPr/>
        </p:nvSpPr>
        <p:spPr bwMode="auto">
          <a:xfrm>
            <a:off x="0" y="2349500"/>
            <a:ext cx="2286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Από αυτό το ύψος, η πολιτεία της Φλόριντα των ΗΠΑ αρχίζει να διακρίνεται</a:t>
            </a:r>
            <a:r>
              <a:rPr lang="pt-BR" b="1">
                <a:solidFill>
                  <a:schemeClr val="bg1"/>
                </a:solidFill>
              </a:rPr>
              <a:t>..</a:t>
            </a:r>
          </a:p>
        </p:txBody>
      </p:sp>
      <p:sp>
        <p:nvSpPr>
          <p:cNvPr id="20484" name="Text Box 1028"/>
          <p:cNvSpPr txBox="1">
            <a:spLocks noChangeArrowheads="1"/>
          </p:cNvSpPr>
          <p:nvPr/>
        </p:nvSpPr>
        <p:spPr bwMode="auto">
          <a:xfrm>
            <a:off x="53975" y="26988"/>
            <a:ext cx="2403475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5</a:t>
            </a:r>
            <a:endParaRPr lang="pt-BR" sz="8800" b="1">
              <a:solidFill>
                <a:srgbClr val="FF3300"/>
              </a:solidFill>
            </a:endParaRPr>
          </a:p>
          <a:p>
            <a:pPr algn="ctr"/>
            <a:r>
              <a:rPr lang="pt-BR" sz="4400" b="1">
                <a:solidFill>
                  <a:srgbClr val="FF3300"/>
                </a:solidFill>
              </a:rPr>
              <a:t>100 </a:t>
            </a:r>
            <a:r>
              <a:rPr lang="el-GR" sz="4400" b="1">
                <a:solidFill>
                  <a:srgbClr val="FF3300"/>
                </a:solidFill>
              </a:rPr>
              <a:t>χλμ.</a:t>
            </a:r>
            <a:endParaRPr lang="pt-BR" sz="4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672</Words>
  <Application>Microsoft PowerPoint</Application>
  <PresentationFormat>Προβολή στην οθόνη (4:3)</PresentationFormat>
  <Paragraphs>162</Paragraphs>
  <Slides>66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66</vt:i4>
      </vt:variant>
    </vt:vector>
  </HeadingPairs>
  <TitlesOfParts>
    <vt:vector size="69" baseType="lpstr">
      <vt:lpstr>Arial</vt:lpstr>
      <vt:lpstr>Verdana</vt:lpstr>
      <vt:lpstr>Default Design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Διαφάνεια 64</vt:lpstr>
      <vt:lpstr>Διαφάνεια 65</vt:lpstr>
      <vt:lpstr>Διαφάνεια 66</vt:lpstr>
    </vt:vector>
  </TitlesOfParts>
  <Company>Distribuidora de Filmes S/A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Macro\micro</dc:title>
  <dc:subject>The Universe\The Human universe</dc:subject>
  <dc:creator>NASA_National NASA (USA)</dc:creator>
  <dc:description>Somos infinitamente minusculos</dc:description>
  <cp:lastModifiedBy>user</cp:lastModifiedBy>
  <cp:revision>17</cp:revision>
  <dcterms:created xsi:type="dcterms:W3CDTF">2002-09-11T21:59:26Z</dcterms:created>
  <dcterms:modified xsi:type="dcterms:W3CDTF">2009-01-17T21:44:50Z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3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>http://www.micro.magnet.fsu.edu/primer/java/scienceopticsu/powersof10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C:\Meus documentos</vt:lpwstr>
  </property>
</Properties>
</file>