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86" r:id="rId3"/>
    <p:sldId id="383" r:id="rId4"/>
    <p:sldId id="384" r:id="rId5"/>
    <p:sldId id="385" r:id="rId6"/>
    <p:sldId id="387" r:id="rId7"/>
    <p:sldId id="388" r:id="rId8"/>
    <p:sldId id="389" r:id="rId9"/>
    <p:sldId id="258" r:id="rId10"/>
    <p:sldId id="392" r:id="rId11"/>
    <p:sldId id="393" r:id="rId12"/>
    <p:sldId id="394" r:id="rId13"/>
    <p:sldId id="395" r:id="rId14"/>
    <p:sldId id="390" r:id="rId15"/>
    <p:sldId id="391" r:id="rId16"/>
    <p:sldId id="398" r:id="rId17"/>
    <p:sldId id="259" r:id="rId18"/>
    <p:sldId id="399" r:id="rId19"/>
    <p:sldId id="396" r:id="rId20"/>
    <p:sldId id="397" r:id="rId21"/>
    <p:sldId id="400" r:id="rId22"/>
    <p:sldId id="369" r:id="rId23"/>
    <p:sldId id="401" r:id="rId24"/>
    <p:sldId id="260" r:id="rId25"/>
    <p:sldId id="261" r:id="rId26"/>
    <p:sldId id="262" r:id="rId27"/>
    <p:sldId id="370" r:id="rId28"/>
    <p:sldId id="402" r:id="rId29"/>
    <p:sldId id="403" r:id="rId30"/>
    <p:sldId id="263" r:id="rId31"/>
    <p:sldId id="264" r:id="rId32"/>
    <p:sldId id="404" r:id="rId33"/>
    <p:sldId id="405" r:id="rId34"/>
    <p:sldId id="406" r:id="rId35"/>
    <p:sldId id="265" r:id="rId36"/>
    <p:sldId id="266" r:id="rId37"/>
    <p:sldId id="267" r:id="rId38"/>
    <p:sldId id="268" r:id="rId39"/>
    <p:sldId id="269" r:id="rId40"/>
    <p:sldId id="270" r:id="rId41"/>
    <p:sldId id="271" r:id="rId42"/>
    <p:sldId id="272" r:id="rId43"/>
    <p:sldId id="273" r:id="rId44"/>
    <p:sldId id="371" r:id="rId45"/>
    <p:sldId id="374" r:id="rId46"/>
    <p:sldId id="274" r:id="rId47"/>
    <p:sldId id="275" r:id="rId48"/>
    <p:sldId id="407" r:id="rId49"/>
    <p:sldId id="376" r:id="rId50"/>
    <p:sldId id="276" r:id="rId51"/>
    <p:sldId id="377" r:id="rId52"/>
    <p:sldId id="277" r:id="rId53"/>
    <p:sldId id="278" r:id="rId54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5C850-B873-49D4-865D-C5152FA316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856919-FF73-488E-A018-3AA7AE79FD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E845EC-7E3E-4DF9-981B-50A0BCFBA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A4A3B-B395-4DFD-9ACD-F46D19DEA579}" type="datetimeFigureOut">
              <a:rPr lang="el-GR" smtClean="0"/>
              <a:t>7/6/2023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1E3C8-AAB3-45D3-9573-85F827E48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F4EA0-CF17-4A9E-A3EB-2019400DC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1587B-01C4-48E6-8886-9FB25ABE089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47532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FDE3E-D83A-47DA-BE6B-4CC2979F3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FAD25B-0C22-4431-8C38-4F8B16B2A2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E08F1-822E-4FF3-B227-FD48546B8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A4A3B-B395-4DFD-9ACD-F46D19DEA579}" type="datetimeFigureOut">
              <a:rPr lang="el-GR" smtClean="0"/>
              <a:t>7/6/2023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DB0B1-9512-4E1B-B185-9F0B0F723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74545F-E575-498B-B04E-0EE3FF96C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1587B-01C4-48E6-8886-9FB25ABE089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17955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A862B2-5201-49AE-A19C-85F63DBC29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3E81B9-92E7-4314-BB52-087AEF562E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0F066E-75A0-41DE-A8EB-208932536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A4A3B-B395-4DFD-9ACD-F46D19DEA579}" type="datetimeFigureOut">
              <a:rPr lang="el-GR" smtClean="0"/>
              <a:t>7/6/2023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96942-7A71-4336-B6D7-D4B9196B7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7B05E0-33FE-4484-BA01-C0C2B7630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1587B-01C4-48E6-8886-9FB25ABE089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13564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11200" y="473075"/>
            <a:ext cx="10871200" cy="1143000"/>
          </a:xfrm>
        </p:spPr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711200" y="1828800"/>
            <a:ext cx="5334000" cy="40386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6248400" y="1828800"/>
            <a:ext cx="5334000" cy="19431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6248400" y="3924300"/>
            <a:ext cx="5334000" cy="19431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6" name="Θέση ημερομηνίας 5"/>
          <p:cNvSpPr>
            <a:spLocks noGrp="1"/>
          </p:cNvSpPr>
          <p:nvPr>
            <p:ph type="dt" sz="half" idx="10"/>
          </p:nvPr>
        </p:nvSpPr>
        <p:spPr>
          <a:xfrm>
            <a:off x="711200" y="6248400"/>
            <a:ext cx="27432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Θέση υποσέλιδου 6"/>
          <p:cNvSpPr>
            <a:spLocks noGrp="1"/>
          </p:cNvSpPr>
          <p:nvPr>
            <p:ph type="ftr" sz="quarter" idx="11"/>
          </p:nvPr>
        </p:nvSpPr>
        <p:spPr>
          <a:xfrm>
            <a:off x="4318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2"/>
          </p:nvPr>
        </p:nvSpPr>
        <p:spPr>
          <a:xfrm>
            <a:off x="904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CD377687-7EB2-4FE5-8EEE-A4313568CD30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022067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sz="quarter"/>
          </p:nvPr>
        </p:nvSpPr>
        <p:spPr>
          <a:xfrm>
            <a:off x="711200" y="473075"/>
            <a:ext cx="10871200" cy="1143000"/>
          </a:xfrm>
        </p:spPr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>
          <a:xfrm>
            <a:off x="711200" y="1828800"/>
            <a:ext cx="5334000" cy="19431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6248400" y="1828800"/>
            <a:ext cx="5334000" cy="19431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711200" y="3924300"/>
            <a:ext cx="5334000" cy="19431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248400" y="3924300"/>
            <a:ext cx="5334000" cy="19431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>
          <a:xfrm>
            <a:off x="711200" y="6248400"/>
            <a:ext cx="27432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>
          <a:xfrm>
            <a:off x="4318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>
          <a:xfrm>
            <a:off x="904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EC218640-3689-453F-88D7-8A3F8B044D86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63962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3B164-5247-4258-838B-0175FA471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C1948-BDCB-45B9-8DBC-207869CFEC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94660-DF27-4971-B64F-C1E0CF026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A4A3B-B395-4DFD-9ACD-F46D19DEA579}" type="datetimeFigureOut">
              <a:rPr lang="el-GR" smtClean="0"/>
              <a:t>7/6/2023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48F24F-22C1-4E85-86B3-26DE7D9D9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8E476-4626-47A6-81B1-388DBBD3A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1587B-01C4-48E6-8886-9FB25ABE089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02486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99FF7-7607-444D-8800-6B1426474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F2EC1-82DA-4CF7-8FC6-88E709090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87B77-E5FD-43F8-96FC-21D145F6A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A4A3B-B395-4DFD-9ACD-F46D19DEA579}" type="datetimeFigureOut">
              <a:rPr lang="el-GR" smtClean="0"/>
              <a:t>7/6/2023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216A5-1BC5-447A-BFF4-4AF9272C7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068ED-2449-4276-9EC6-031434AC4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1587B-01C4-48E6-8886-9FB25ABE089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29724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5A3C1-AEF6-4E98-B9BA-A72554660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6F869-57EE-49DD-A345-C93DA949BD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E7B1C6-9BC8-4F2F-8E5D-9BE073041D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265BAB-6FE1-49BB-8A60-8C01FB9F6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A4A3B-B395-4DFD-9ACD-F46D19DEA579}" type="datetimeFigureOut">
              <a:rPr lang="el-GR" smtClean="0"/>
              <a:t>7/6/2023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814E97-722F-4A52-B09D-DFD86795E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86EE3B-DE0D-4389-A98E-0CDE9E10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1587B-01C4-48E6-8886-9FB25ABE089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97027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1F825-3354-44D3-9203-DDE31258F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6DEB87-D0DA-4552-BF57-1EC56FD9C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B07A6D-9E02-4694-B6E7-CDB731A090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8526AD-5809-43D6-A011-36E9836244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9084C2-9581-43EE-BB36-7ECF3E1F63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570CA2-9FEF-4263-B48C-ED382C735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A4A3B-B395-4DFD-9ACD-F46D19DEA579}" type="datetimeFigureOut">
              <a:rPr lang="el-GR" smtClean="0"/>
              <a:t>7/6/2023</a:t>
            </a:fld>
            <a:endParaRPr lang="el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22E98-C7C4-4A91-8F6C-87B61012C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E9FB61-C5B9-4562-920A-D9611C3D2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1587B-01C4-48E6-8886-9FB25ABE089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38302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E13B0-78DD-4986-A209-DE49BC994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8C2B2A-DBBD-4AFA-8121-495FFA50C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A4A3B-B395-4DFD-9ACD-F46D19DEA579}" type="datetimeFigureOut">
              <a:rPr lang="el-GR" smtClean="0"/>
              <a:t>7/6/2023</a:t>
            </a:fld>
            <a:endParaRPr lang="el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9A6EB2-83DE-497B-9096-64316CC13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CEA62B-75C2-4C9E-A6D8-B747D366A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1587B-01C4-48E6-8886-9FB25ABE089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144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336BC6-763A-4CF5-AFB6-877306229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A4A3B-B395-4DFD-9ACD-F46D19DEA579}" type="datetimeFigureOut">
              <a:rPr lang="el-GR" smtClean="0"/>
              <a:t>7/6/2023</a:t>
            </a:fld>
            <a:endParaRPr lang="el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93E4F4-6AB3-4789-8632-05707F3AF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43F57E-DF87-4A5D-8A58-AE4949199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1587B-01C4-48E6-8886-9FB25ABE089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27921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78794-EA6A-470E-AA00-A73AF84CA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6C7E50-6A48-48FE-92DB-E4C4F3B3C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EE4CAA-9309-40D2-B129-2266F4A8BC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949CE7-8312-4053-907E-1F62BECC3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A4A3B-B395-4DFD-9ACD-F46D19DEA579}" type="datetimeFigureOut">
              <a:rPr lang="el-GR" smtClean="0"/>
              <a:t>7/6/2023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944D96-A3BD-461C-A556-735C1E57E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C5718C-328E-43CD-97F4-FAB26C47B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1587B-01C4-48E6-8886-9FB25ABE089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69689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4DB21-9365-4E58-BA7A-8D1748305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E0FB6B-1823-4256-89C9-FBCB47D200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BAAF12-4618-4B03-8827-56B3D076A9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110877-215C-4AF4-9835-8F26E1926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A4A3B-B395-4DFD-9ACD-F46D19DEA579}" type="datetimeFigureOut">
              <a:rPr lang="el-GR" smtClean="0"/>
              <a:t>7/6/2023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C91A98-0915-47A6-94DA-3FB117842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1B47B0-E6F1-4ACE-B7A7-B1C10F3F8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1587B-01C4-48E6-8886-9FB25ABE089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3593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C220E8-D34C-43AE-BDDD-C4841F3A4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A95577-0A01-499B-BD0E-C25C6A26F2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0D9E1F-6BAB-47C1-BAFD-3787370284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A4A3B-B395-4DFD-9ACD-F46D19DEA579}" type="datetimeFigureOut">
              <a:rPr lang="el-GR" smtClean="0"/>
              <a:t>7/6/2023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97C3B4-3B39-4EF6-B4E2-078A8368E6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AF88C4-8DC7-4018-9847-174597E2BA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1587B-01C4-48E6-8886-9FB25ABE089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18896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2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Κλασική Τέχνη</a:t>
            </a:r>
            <a:endParaRPr lang="en-US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0825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9D37E-09B0-46CB-AD84-2242E81AD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560-561. Αποκατεστημένες μετόπες: Προιτίδαι, Άρης και Αφροδίτη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E808F2B-2035-4E89-B93F-CF21DA073DC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643840"/>
            <a:ext cx="4038600" cy="4438685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94B2821-0FCB-4733-91B8-317F255F806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669" y="1600201"/>
            <a:ext cx="3859663" cy="4525963"/>
          </a:xfrm>
        </p:spPr>
      </p:pic>
    </p:spTree>
    <p:extLst>
      <p:ext uri="{BB962C8B-B14F-4D97-AF65-F5344CB8AC3E}">
        <p14:creationId xmlns:p14="http://schemas.microsoft.com/office/powerpoint/2010/main" val="53100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9030B-E55F-40F5-B043-612D6EA24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562. Πηλέας και Θέτιδα. 563. Μελέαγρος και Αταλάντη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4318A10-CD48-4921-BE67-FFAECF8D6D5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780" y="1691345"/>
            <a:ext cx="4114800" cy="4954905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A8A0406-6ECD-42DB-8748-7B0CFDF8AA6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890" y="1685124"/>
            <a:ext cx="4465444" cy="4802762"/>
          </a:xfrm>
        </p:spPr>
      </p:pic>
    </p:spTree>
    <p:extLst>
      <p:ext uri="{BB962C8B-B14F-4D97-AF65-F5344CB8AC3E}">
        <p14:creationId xmlns:p14="http://schemas.microsoft.com/office/powerpoint/2010/main" val="584749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D84B5-3F45-44C6-A01B-274B29822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564. Αποκατεστημένες μετόπες: Ίρις και Σαλμονεύς. 565. Ρέα και Κρόνος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9529166-E50E-4A7D-86C0-6CC06FF575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748425"/>
            <a:ext cx="4038600" cy="4229515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4E307D5-38D8-411E-ADA9-6ACE9BB309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617" y="1600201"/>
            <a:ext cx="3767767" cy="4525963"/>
          </a:xfrm>
        </p:spPr>
      </p:pic>
    </p:spTree>
    <p:extLst>
      <p:ext uri="{BB962C8B-B14F-4D97-AF65-F5344CB8AC3E}">
        <p14:creationId xmlns:p14="http://schemas.microsoft.com/office/powerpoint/2010/main" val="1558832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F4DCA-1A74-4464-B531-80A55F644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566. Ποσειδών και Αμφιτρίτη. 567. Μετόπη από την ακρόπολη του Σελινούντα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37F8650-E3C8-4880-975C-686F8CE6998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05001"/>
            <a:ext cx="4304268" cy="4349575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34BEEE0-E028-495F-82DD-40DE5E706A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788" y="2133600"/>
            <a:ext cx="4495800" cy="3376532"/>
          </a:xfrm>
        </p:spPr>
      </p:pic>
    </p:spTree>
    <p:extLst>
      <p:ext uri="{BB962C8B-B14F-4D97-AF65-F5344CB8AC3E}">
        <p14:creationId xmlns:p14="http://schemas.microsoft.com/office/powerpoint/2010/main" val="3209443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9B901-D863-4027-B6D3-DD03C3047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800" dirty="0"/>
              <a:t>568. Αν Πλευρά: Ιερογαμία, Προιτίδες, Ακταίων και Άρτεμις, Άρης και Αφροδίτη, Πηλεύς και Θέτις, Μελέαγρος και Αταλάντη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379FE3A-C3AB-4BDC-895C-A71DC13E9A2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592104"/>
            <a:ext cx="6324600" cy="5181000"/>
          </a:xfr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4205D04-0EA3-4E1A-9B22-559747D9847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261181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684DA-748A-49E8-81BC-64703782D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dirty="0"/>
              <a:t>569. Δυτική πλευρά: Σαλμονεύς και Ίρις, Ηρακλής και Αμαζόνα, Κρόνος και Ρέα, Αθηνά και Γίγαντας, Απόλλων και Δάφνη, Ποσειδών και Αμφιτρίτη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EF4074-BFF5-477B-BBAC-B80056B90DC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C12A5927-BA48-4B51-BBF9-C1576C12DF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416084"/>
            <a:ext cx="6121640" cy="5506399"/>
          </a:xfrm>
        </p:spPr>
      </p:pic>
    </p:spTree>
    <p:extLst>
      <p:ext uri="{BB962C8B-B14F-4D97-AF65-F5344CB8AC3E}">
        <p14:creationId xmlns:p14="http://schemas.microsoft.com/office/powerpoint/2010/main" val="21070826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9352B-78E6-479F-A3D9-625946B41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dirty="0"/>
              <a:t>570. Αγγείο του 480 π.Χ. 571. Μετόπη της Ολυμπίας</a:t>
            </a:r>
            <a:br>
              <a:rPr lang="el-GR" sz="2800" dirty="0"/>
            </a:br>
            <a:endParaRPr lang="el-GR" sz="28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E79A4F4-E77A-4716-A8A4-FCE906DDD10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849" y="1363189"/>
            <a:ext cx="3657600" cy="5394961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C747ADE-B462-45FE-9A84-8874E80240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2" y="1463039"/>
            <a:ext cx="4507073" cy="4967611"/>
          </a:xfrm>
        </p:spPr>
      </p:pic>
    </p:spTree>
    <p:extLst>
      <p:ext uri="{BB962C8B-B14F-4D97-AF65-F5344CB8AC3E}">
        <p14:creationId xmlns:p14="http://schemas.microsoft.com/office/powerpoint/2010/main" val="1883375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/>
              <a:t>		</a:t>
            </a:r>
          </a:p>
        </p:txBody>
      </p:sp>
      <p:pic>
        <p:nvPicPr>
          <p:cNvPr id="48131" name="Picture 3" descr="motyeyouth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1" y="404813"/>
            <a:ext cx="3228975" cy="5694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8132" name="Picture 4" descr="motyeyouth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91176" y="260351"/>
            <a:ext cx="2092325" cy="5832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8133" name="Picture 5" descr="motyeyouth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24875" y="260351"/>
            <a:ext cx="1862138" cy="5832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5334001" y="2971800"/>
            <a:ext cx="42473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sz="2400" b="1" dirty="0"/>
              <a:t>572-573. Ο νέος της </a:t>
            </a:r>
            <a:r>
              <a:rPr lang="fr-FR" sz="2400" b="1" dirty="0"/>
              <a:t>« </a:t>
            </a:r>
            <a:r>
              <a:rPr lang="el-GR" sz="2400" b="1" dirty="0" err="1"/>
              <a:t>Μοτύης</a:t>
            </a:r>
            <a:r>
              <a:rPr lang="fr-FR" sz="2400" b="1" dirty="0"/>
              <a:t> »</a:t>
            </a:r>
            <a:endParaRPr lang="el-GR" sz="2400" b="1" dirty="0"/>
          </a:p>
        </p:txBody>
      </p:sp>
    </p:spTree>
    <p:extLst>
      <p:ext uri="{BB962C8B-B14F-4D97-AF65-F5344CB8AC3E}">
        <p14:creationId xmlns:p14="http://schemas.microsoft.com/office/powerpoint/2010/main" val="18845652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0F7C1-AC68-4789-B80B-D62759E6F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996D4C8-3CDA-4CC1-AE54-86F64662FCF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09600"/>
            <a:ext cx="2770646" cy="6089650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47D8818-5DB2-457F-AF91-1D5902C86448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1" y="628499"/>
            <a:ext cx="3048000" cy="6065005"/>
          </a:xfr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9097739E-FF85-4D21-9525-E55066B85576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633163"/>
            <a:ext cx="3314960" cy="6060340"/>
          </a:xfrm>
        </p:spPr>
      </p:pic>
    </p:spTree>
    <p:extLst>
      <p:ext uri="{BB962C8B-B14F-4D97-AF65-F5344CB8AC3E}">
        <p14:creationId xmlns:p14="http://schemas.microsoft.com/office/powerpoint/2010/main" val="22555913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633CC-3F5E-473C-9240-D0655E5FE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574. Η κεφαλή του νέου της Μοτύης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6D0FDF0-EF0B-40FB-9CC1-BA84DC50F8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981201"/>
            <a:ext cx="2686050" cy="3305175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9DFBCF3-189C-48B2-9C82-570CDE49A3E8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992" y="1981200"/>
            <a:ext cx="2644140" cy="3305175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08DC575-B67E-43C8-AF13-A007C5C236E8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1982754"/>
            <a:ext cx="2590800" cy="3394842"/>
          </a:xfrm>
        </p:spPr>
      </p:pic>
    </p:spTree>
    <p:extLst>
      <p:ext uri="{BB962C8B-B14F-4D97-AF65-F5344CB8AC3E}">
        <p14:creationId xmlns:p14="http://schemas.microsoft.com/office/powerpoint/2010/main" val="966246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2CCF8-E395-4401-B662-649EAB270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l-GR" dirty="0"/>
              <a:t>548. Σελινούς, ναός Ε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F8295C-DD8C-451A-B1F4-EB5BF1814F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752601"/>
            <a:ext cx="6137867" cy="452596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D893C2-AE41-49BC-A2A8-3BE244EDDB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58631" y="2245313"/>
            <a:ext cx="6096450" cy="27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29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C00DE-6AD5-4B28-B8F4-0F434FB73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dirty="0"/>
              <a:t>575. Ηνίοχος Δελφών. 576. Κρατήρας του Ζωγράφου των Καρνείων. 577. Αποκατάσταση κατά </a:t>
            </a:r>
            <a:r>
              <a:rPr lang="en-US" sz="2800" dirty="0"/>
              <a:t>J. Papadopoulos</a:t>
            </a:r>
            <a:endParaRPr lang="el-GR" sz="28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907427B-F589-479C-9F6D-9672D0FB89D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915" y="1691639"/>
            <a:ext cx="2438400" cy="4937761"/>
          </a:xfr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C3DECE34-B589-4C52-9CF4-DD25B8655DCF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518" y="1968759"/>
            <a:ext cx="2637921" cy="4660641"/>
          </a:xfr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AC5858A5-D9FF-4393-8390-5B3B84B4ECE7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006081"/>
            <a:ext cx="3435086" cy="3836438"/>
          </a:xfrm>
        </p:spPr>
      </p:pic>
    </p:spTree>
    <p:extLst>
      <p:ext uri="{BB962C8B-B14F-4D97-AF65-F5344CB8AC3E}">
        <p14:creationId xmlns:p14="http://schemas.microsoft.com/office/powerpoint/2010/main" val="22252077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334FC-6D3F-44D6-950D-2C7F1A78F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578. Θεά του Τάραντα. 470-460 π.Χ.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4B7C43C-AB2D-4145-96A6-258018B6472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752600"/>
            <a:ext cx="3810000" cy="5102528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CA9A54D-40C5-470B-982B-61D5F26667CE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362" y="1981200"/>
            <a:ext cx="4796376" cy="3581400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B896263-31E7-43AE-9A49-56DEE0569127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711169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579</a:t>
            </a:r>
            <a:r>
              <a:rPr lang="en-US" dirty="0"/>
              <a:t>. </a:t>
            </a:r>
            <a:r>
              <a:rPr lang="el-GR" dirty="0"/>
              <a:t>Ο θρόνος </a:t>
            </a:r>
            <a:r>
              <a:rPr lang="en-US" dirty="0" err="1"/>
              <a:t>Ludovisi</a:t>
            </a:r>
            <a:endParaRPr lang="en-US" dirty="0"/>
          </a:p>
        </p:txBody>
      </p:sp>
      <p:pic>
        <p:nvPicPr>
          <p:cNvPr id="1027" name="Picture 3" descr="C:\Users\mitsos\Pictures\katoitalia\sculpture\reliefs\Ludovisitrone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040" y="2590800"/>
            <a:ext cx="1992961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itsos\Pictures\katoitalia\sculpture\reliefs\ludovisitrone3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286000"/>
            <a:ext cx="2215107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4CF0704-0FFE-4821-8B70-58EBD1ADF7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514600"/>
            <a:ext cx="4594899" cy="3276600"/>
          </a:xfrm>
        </p:spPr>
      </p:pic>
    </p:spTree>
    <p:extLst>
      <p:ext uri="{BB962C8B-B14F-4D97-AF65-F5344CB8AC3E}">
        <p14:creationId xmlns:p14="http://schemas.microsoft.com/office/powerpoint/2010/main" val="13573227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A4A77-9B3C-43DB-A857-B369975D7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580.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FD5ADE1-3409-461A-AC04-06655FB768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092" y="119333"/>
            <a:ext cx="8305800" cy="673866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1F31B4-F5EE-47D5-B278-90D41F2B0356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8E4D674-6F25-4F46-9324-B57548B7650B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328182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dirty="0"/>
              <a:t>581. Υποθετική σχεδιαστική αναπαράσταση του βωμού της Αφροδίτης με το ανάγλυφο </a:t>
            </a:r>
            <a:r>
              <a:rPr lang="fr-FR" sz="2400" dirty="0" err="1"/>
              <a:t>Ludovisi</a:t>
            </a:r>
            <a:r>
              <a:rPr lang="fr-FR" sz="2400" dirty="0"/>
              <a:t>. </a:t>
            </a:r>
            <a:endParaRPr lang="el-GR" sz="2400" dirty="0"/>
          </a:p>
        </p:txBody>
      </p:sp>
      <p:pic>
        <p:nvPicPr>
          <p:cNvPr id="49155" name="Picture 3" descr="LocrisantuariodiAfrodit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9950" y="2046289"/>
            <a:ext cx="6846888" cy="3717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39714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582</a:t>
            </a:r>
            <a:r>
              <a:rPr lang="fr-FR" dirty="0"/>
              <a:t>. </a:t>
            </a:r>
            <a:r>
              <a:rPr lang="el-GR" dirty="0"/>
              <a:t>Ο θρόνος της Βοστώνης. </a:t>
            </a:r>
          </a:p>
        </p:txBody>
      </p:sp>
      <p:pic>
        <p:nvPicPr>
          <p:cNvPr id="50180" name="Picture 4" descr="bostonthrone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14501" y="1638869"/>
            <a:ext cx="1660525" cy="2447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0181" name="Picture 5" descr="bostonthrone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05801" y="1447801"/>
            <a:ext cx="2441575" cy="25923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0B2EA6-EBAE-45E7-8F57-5E93EC1A211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026" y="2610418"/>
            <a:ext cx="5072657" cy="2971800"/>
          </a:xfrm>
        </p:spPr>
      </p:pic>
    </p:spTree>
    <p:extLst>
      <p:ext uri="{BB962C8B-B14F-4D97-AF65-F5344CB8AC3E}">
        <p14:creationId xmlns:p14="http://schemas.microsoft.com/office/powerpoint/2010/main" val="23042403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dirty="0"/>
              <a:t>583. Κεφαλή Δήμητρας από τον Ακράγαντα. 584. Κεφαλή γενειοφόρου από τα περίχωρα των Συρακουσών. </a:t>
            </a:r>
          </a:p>
        </p:txBody>
      </p:sp>
      <p:pic>
        <p:nvPicPr>
          <p:cNvPr id="51203" name="Picture 3" descr="pacchinohead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1773239"/>
            <a:ext cx="4216400" cy="4205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04" name="Picture 4" descr="agrigentodemet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9951" y="1982788"/>
            <a:ext cx="3617913" cy="3854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23561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585. Διόσκουροι από τους </a:t>
            </a:r>
            <a:r>
              <a:rPr lang="el-GR" dirty="0" err="1"/>
              <a:t>Λοκρούς</a:t>
            </a:r>
            <a:endParaRPr lang="en-US" dirty="0"/>
          </a:p>
        </p:txBody>
      </p:sp>
      <p:pic>
        <p:nvPicPr>
          <p:cNvPr id="2050" name="Picture 2" descr="C:\Users\mitsos\Pictures\katoitalia\sculpture\statues\LocriDioscuri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116860"/>
            <a:ext cx="4038600" cy="349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itsos\Pictures\katoitalia\sculpture\statues\locridioscuri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344" y="1600201"/>
            <a:ext cx="397031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8141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3EA05-E79C-40C8-AD26-49C4FE4D2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586.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9113270-25AC-4AFE-9A47-8B45F953C7F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241" y="218192"/>
            <a:ext cx="3733800" cy="6639808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E3B0E41-C2E7-4668-B70B-C049A1C129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0" y="273765"/>
            <a:ext cx="4648200" cy="6442243"/>
          </a:xfrm>
        </p:spPr>
      </p:pic>
    </p:spTree>
    <p:extLst>
      <p:ext uri="{BB962C8B-B14F-4D97-AF65-F5344CB8AC3E}">
        <p14:creationId xmlns:p14="http://schemas.microsoft.com/office/powerpoint/2010/main" val="35156805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10AB0-2316-4716-A816-74C16A86A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587. Λοκροί, </a:t>
            </a:r>
            <a:r>
              <a:rPr lang="en-US" dirty="0"/>
              <a:t>casa </a:t>
            </a:r>
            <a:r>
              <a:rPr lang="en-US" dirty="0" err="1"/>
              <a:t>Marafioti</a:t>
            </a:r>
            <a:r>
              <a:rPr lang="en-US" dirty="0"/>
              <a:t>. 400 </a:t>
            </a:r>
            <a:r>
              <a:rPr lang="el-GR" dirty="0"/>
              <a:t>π.Χ.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B6E9484-5D41-4232-A021-17E602B7F52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1" y="1752600"/>
            <a:ext cx="4638502" cy="472440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9602E35-BC21-474B-883A-A1AEFCF4446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704" y="1866901"/>
            <a:ext cx="4345939" cy="4495799"/>
          </a:xfrm>
        </p:spPr>
      </p:pic>
    </p:spTree>
    <p:extLst>
      <p:ext uri="{BB962C8B-B14F-4D97-AF65-F5344CB8AC3E}">
        <p14:creationId xmlns:p14="http://schemas.microsoft.com/office/powerpoint/2010/main" val="3419395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52207-7EF3-4857-95C8-00B7CAB7A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dirty="0"/>
              <a:t>549. Αρχαϊκή κεφαλή. 550. Επιγραφή 4</a:t>
            </a:r>
            <a:r>
              <a:rPr lang="el-GR" sz="2800" baseline="30000" dirty="0"/>
              <a:t>ου</a:t>
            </a:r>
            <a:r>
              <a:rPr lang="el-GR" sz="2800" dirty="0"/>
              <a:t> αι. π.Χ.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87F64B-AB5B-45A0-B42A-7F21202560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202" y="1676400"/>
            <a:ext cx="2924175" cy="42672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5DA220-73E6-4B0F-B6D0-2C20F12BBE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926" y="2266950"/>
            <a:ext cx="5214327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028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dirty="0"/>
              <a:t>588. Κεφαλή θεάς. Ρώμη. 589. Κεφαλή Αθηνάς. Βατικανό. 590. Κεφαλή Απόλλωνος. Ακρόλιθο από την Μεγάλη Ελλάδα. </a:t>
            </a:r>
          </a:p>
        </p:txBody>
      </p:sp>
      <p:pic>
        <p:nvPicPr>
          <p:cNvPr id="52227" name="Picture 3" descr="krimizaacrolith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91400" y="1916113"/>
            <a:ext cx="3024188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2228" name="Picture 4" descr="romeacrolith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8" y="1773238"/>
            <a:ext cx="2551112" cy="4248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2229" name="Picture 5" descr="vaticanathena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06938" y="1982788"/>
            <a:ext cx="2601912" cy="3662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52140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591. Θεά από την </a:t>
            </a:r>
            <a:r>
              <a:rPr lang="fr-FR" sz="2400" dirty="0" err="1"/>
              <a:t>Morgantina</a:t>
            </a:r>
            <a:r>
              <a:rPr lang="fr-FR" sz="2400" dirty="0"/>
              <a:t>. </a:t>
            </a:r>
            <a:r>
              <a:rPr lang="el-GR" sz="2400" dirty="0"/>
              <a:t>5</a:t>
            </a:r>
            <a:r>
              <a:rPr lang="fr-FR" sz="2400" dirty="0"/>
              <a:t>9</a:t>
            </a:r>
            <a:r>
              <a:rPr lang="el-GR" sz="2400" dirty="0"/>
              <a:t>2</a:t>
            </a:r>
            <a:r>
              <a:rPr lang="fr-FR" sz="2400" dirty="0"/>
              <a:t>. </a:t>
            </a:r>
            <a:r>
              <a:rPr lang="de-DE" sz="2400" dirty="0"/>
              <a:t>A</a:t>
            </a:r>
            <a:r>
              <a:rPr lang="el-GR" sz="2400" dirty="0"/>
              <a:t>νάγλυφο από ναίσκο.</a:t>
            </a:r>
            <a:r>
              <a:rPr lang="el-GR" sz="1800" dirty="0"/>
              <a:t> </a:t>
            </a:r>
            <a:r>
              <a:rPr lang="fr-FR" sz="1800" dirty="0"/>
              <a:t> </a:t>
            </a:r>
            <a:br>
              <a:rPr lang="el-GR" sz="1800" dirty="0"/>
            </a:br>
            <a:br>
              <a:rPr lang="el-GR" sz="1800" dirty="0"/>
            </a:br>
            <a:endParaRPr lang="el-GR" sz="1800" dirty="0"/>
          </a:p>
        </p:txBody>
      </p:sp>
      <p:pic>
        <p:nvPicPr>
          <p:cNvPr id="53251" name="Picture 3" descr="tarantorelie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9396" y="1450867"/>
            <a:ext cx="5468398" cy="513363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252" name="Picture 4" descr="morgantinagoddes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9064" y="1078284"/>
            <a:ext cx="3593744" cy="600831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65749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7486B-E4BE-4DD3-B665-4C656DDE1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593. Ναίσκος αρχών 3</a:t>
            </a:r>
            <a:r>
              <a:rPr lang="el-GR" baseline="30000" dirty="0"/>
              <a:t>ου</a:t>
            </a:r>
            <a:r>
              <a:rPr lang="el-GR" dirty="0"/>
              <a:t> αι. π.Χ.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98B7AF-B47E-4DD8-9BF6-DEE182D926A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059527B-072A-4938-86C1-A3DD40973A6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592424"/>
            <a:ext cx="7488358" cy="4983162"/>
          </a:xfrm>
        </p:spPr>
      </p:pic>
    </p:spTree>
    <p:extLst>
      <p:ext uri="{BB962C8B-B14F-4D97-AF65-F5344CB8AC3E}">
        <p14:creationId xmlns:p14="http://schemas.microsoft.com/office/powerpoint/2010/main" val="6204372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7D2A9-828E-4482-9ABC-5571F692B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594. Ανάγλυφο από ναϊσκο. 595. Απουλικός κρατήρας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AE9388D-8578-49B4-89F8-19FFC023E39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362200"/>
            <a:ext cx="4953000" cy="304800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B02B519-E5E5-4F79-811C-C4632BD2B2C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752601"/>
            <a:ext cx="2889782" cy="4525963"/>
          </a:xfrm>
        </p:spPr>
      </p:pic>
    </p:spTree>
    <p:extLst>
      <p:ext uri="{BB962C8B-B14F-4D97-AF65-F5344CB8AC3E}">
        <p14:creationId xmlns:p14="http://schemas.microsoft.com/office/powerpoint/2010/main" val="35411985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B4B00-43FB-4836-9731-606D93915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596. Ναίσκοι στον Τάραντα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4A5AA04-F062-4DF5-98AA-C91D04607FC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81201"/>
            <a:ext cx="4903850" cy="3497663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07D6EB3-E249-42E9-BC42-04444C248E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08827"/>
            <a:ext cx="4038600" cy="2708708"/>
          </a:xfrm>
        </p:spPr>
      </p:pic>
    </p:spTree>
    <p:extLst>
      <p:ext uri="{BB962C8B-B14F-4D97-AF65-F5344CB8AC3E}">
        <p14:creationId xmlns:p14="http://schemas.microsoft.com/office/powerpoint/2010/main" val="25116869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597. Αναπαράσταση ναίσκου του Τάραντα.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6E3365-6A7E-46A6-BCDB-01EF7E482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87516" y="-163315"/>
            <a:ext cx="5486402" cy="8251433"/>
          </a:xfrm>
        </p:spPr>
      </p:pic>
    </p:spTree>
    <p:extLst>
      <p:ext uri="{BB962C8B-B14F-4D97-AF65-F5344CB8AC3E}">
        <p14:creationId xmlns:p14="http://schemas.microsoft.com/office/powerpoint/2010/main" val="6768445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l-GR" sz="3200" dirty="0"/>
              <a:t>598</a:t>
            </a:r>
            <a:r>
              <a:rPr lang="en-US" sz="3200" dirty="0"/>
              <a:t>.</a:t>
            </a:r>
            <a:r>
              <a:rPr lang="el-GR" sz="3200" dirty="0"/>
              <a:t> Ειδώλια θεοτήτων από τη Μέδμα. 500-450 </a:t>
            </a:r>
            <a:r>
              <a:rPr lang="el-GR" sz="3200" dirty="0" err="1"/>
              <a:t>π.Χ.</a:t>
            </a:r>
            <a:r>
              <a:rPr lang="el-GR" sz="3200" dirty="0"/>
              <a:t> </a:t>
            </a:r>
            <a:r>
              <a:rPr lang="el-GR" sz="3200" dirty="0" err="1"/>
              <a:t>Κριοφόρος</a:t>
            </a:r>
            <a:r>
              <a:rPr lang="el-GR" sz="3200" dirty="0"/>
              <a:t>. Αφροδίτη. </a:t>
            </a:r>
          </a:p>
        </p:txBody>
      </p:sp>
      <p:pic>
        <p:nvPicPr>
          <p:cNvPr id="55299" name="Picture 3" descr="medmagoddess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8861" y="1753394"/>
            <a:ext cx="2360613" cy="4248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5300" name="Picture 4" descr="medmagoddess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13243" y="1753394"/>
            <a:ext cx="2043113" cy="3790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5301" name="Picture 5" descr="Medmakriophoro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0125" y="1814512"/>
            <a:ext cx="2365375" cy="39195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5302" name="Picture 6" descr="MedmaAphrodite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82238" y="1844675"/>
            <a:ext cx="2093913" cy="3168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85516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599. Πήλινοι πίνακες από το </a:t>
            </a:r>
            <a:r>
              <a:rPr lang="el-GR" sz="4000" dirty="0" err="1"/>
              <a:t>Μεταπόντιον</a:t>
            </a:r>
            <a:r>
              <a:rPr lang="el-GR" sz="4000" dirty="0"/>
              <a:t>. </a:t>
            </a:r>
          </a:p>
        </p:txBody>
      </p:sp>
      <p:pic>
        <p:nvPicPr>
          <p:cNvPr id="56323" name="Picture 3" descr="Metapontolate4thsatyrmaenadgroup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694" y="2317751"/>
            <a:ext cx="2879725" cy="34559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6324" name="Picture 4" descr="MetapontostipealtaresacelloElate4thgroup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27566" y="2317751"/>
            <a:ext cx="3182710" cy="352974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6325" name="Picture 5" descr="Metapontostipeteatrolate4th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00893" y="2353836"/>
            <a:ext cx="3205163" cy="3457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25939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/>
              <a:t>600. Τάραντας, </a:t>
            </a:r>
            <a:r>
              <a:rPr lang="fr-FR" sz="4000" dirty="0"/>
              <a:t>tomba a </a:t>
            </a:r>
            <a:r>
              <a:rPr lang="fr-FR" sz="4000" dirty="0" err="1"/>
              <a:t>fossa</a:t>
            </a:r>
            <a:r>
              <a:rPr lang="fr-FR" sz="4000" dirty="0"/>
              <a:t> I. </a:t>
            </a:r>
            <a:r>
              <a:rPr lang="el-GR" sz="4000" dirty="0"/>
              <a:t>Ειδώλια του πρώιμου 3ου αιώνα </a:t>
            </a:r>
            <a:r>
              <a:rPr lang="el-GR" sz="4000" dirty="0" err="1"/>
              <a:t>π.Χ.</a:t>
            </a:r>
            <a:r>
              <a:rPr lang="el-GR" sz="4000" dirty="0"/>
              <a:t> </a:t>
            </a:r>
          </a:p>
        </p:txBody>
      </p:sp>
      <p:pic>
        <p:nvPicPr>
          <p:cNvPr id="57347" name="Picture 3" descr="Taranto51675tombaafossaI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6425" y="2284568"/>
            <a:ext cx="2055813" cy="32400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7348" name="Picture 4" descr="Taranto51676tombaafossa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45049" y="2388463"/>
            <a:ext cx="2193533" cy="313619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7349" name="Picture 5" descr="taranto5167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27326" y="2284568"/>
            <a:ext cx="1720850" cy="324732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7350" name="Picture 6" descr="taranto51678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7052" y="2388462"/>
            <a:ext cx="1459698" cy="323972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7351" name="Picture 7" descr="Taranto51679tombaafossa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947" y="2388463"/>
            <a:ext cx="1720850" cy="324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7539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/>
              <a:t>601. Ειδώλια Τάραντα από το </a:t>
            </a:r>
            <a:r>
              <a:rPr lang="fr-FR" sz="4000" dirty="0" err="1"/>
              <a:t>Saturo</a:t>
            </a:r>
            <a:r>
              <a:rPr lang="fr-FR" sz="4000" dirty="0"/>
              <a:t>. </a:t>
            </a:r>
            <a:r>
              <a:rPr lang="el-GR" sz="4000" dirty="0"/>
              <a:t>Δεύτερο μισό του 4ου αι. </a:t>
            </a:r>
            <a:r>
              <a:rPr lang="el-GR" sz="4000" dirty="0" err="1"/>
              <a:t>π.Χ.</a:t>
            </a:r>
            <a:r>
              <a:rPr lang="el-GR" sz="4000" dirty="0"/>
              <a:t> </a:t>
            </a:r>
          </a:p>
        </p:txBody>
      </p:sp>
      <p:pic>
        <p:nvPicPr>
          <p:cNvPr id="58371" name="Picture 3" descr="Taranto187019Saturostatuette35030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5513" y="1785144"/>
            <a:ext cx="1819275" cy="4248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8372" name="Picture 4" descr="Taranto187010Saturo350300statuett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38489" y="1785144"/>
            <a:ext cx="1912905" cy="422614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8373" name="Picture 5" descr="tarantolate4thhead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9387" y="2089258"/>
            <a:ext cx="2257100" cy="295253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8374" name="Picture 6" descr="TarantoSaturoTarassuldelfino4thstatuette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45095" y="1785143"/>
            <a:ext cx="2748994" cy="417058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6738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BFC71-C4FB-4BAB-A8B6-95B3C7CB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E40984-EFDA-4FC4-B2FF-4741380F85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976" y="1417638"/>
            <a:ext cx="7917024" cy="5521467"/>
          </a:xfrm>
        </p:spPr>
      </p:pic>
    </p:spTree>
    <p:extLst>
      <p:ext uri="{BB962C8B-B14F-4D97-AF65-F5344CB8AC3E}">
        <p14:creationId xmlns:p14="http://schemas.microsoft.com/office/powerpoint/2010/main" val="32194487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602. Προσωπεία θεάτρου από τις Λιπαρές νήσου. </a:t>
            </a:r>
          </a:p>
        </p:txBody>
      </p:sp>
      <p:pic>
        <p:nvPicPr>
          <p:cNvPr id="59395" name="Picture 3" descr="Lipari12965fossavotivaOulosneaniskosNewcomedymask30025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8" y="1844675"/>
            <a:ext cx="3683000" cy="4032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9396" name="Picture 4" descr="Liparitomba2184Pelopsmaschera330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00825" y="1844676"/>
            <a:ext cx="3689350" cy="4105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73889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602α-β. Πίνακες από τους </a:t>
            </a:r>
            <a:r>
              <a:rPr lang="el-GR" sz="4000" dirty="0" err="1"/>
              <a:t>Λοκρούς</a:t>
            </a:r>
            <a:r>
              <a:rPr lang="el-GR" sz="4000" dirty="0"/>
              <a:t>. Αρπαγή. </a:t>
            </a:r>
          </a:p>
        </p:txBody>
      </p:sp>
      <p:pic>
        <p:nvPicPr>
          <p:cNvPr id="60419" name="Picture 3" descr="locripinaxabduction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4600" y="1828800"/>
            <a:ext cx="3771900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0420" name="Picture 4" descr="locripinaxabduction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2314576"/>
            <a:ext cx="4000500" cy="3065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79233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603</a:t>
            </a:r>
            <a:r>
              <a:rPr lang="el-GR" sz="4000" baseline="30000" dirty="0"/>
              <a:t>α</a:t>
            </a:r>
            <a:r>
              <a:rPr lang="el-GR" sz="4000" dirty="0"/>
              <a:t>-β. Το ζευγάρι των θεών. Πομπή γυναικών</a:t>
            </a:r>
          </a:p>
        </p:txBody>
      </p:sp>
      <p:pic>
        <p:nvPicPr>
          <p:cNvPr id="61443" name="Picture 3" descr="locripinaxpeplo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91288" y="2046289"/>
            <a:ext cx="3606800" cy="3603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44" name="Picture 4" descr="locripinaxdivinecoupl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8" y="1773238"/>
            <a:ext cx="3217862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93288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604</a:t>
            </a:r>
            <a:r>
              <a:rPr lang="el-GR" sz="4000" baseline="30000" dirty="0"/>
              <a:t>α-</a:t>
            </a:r>
            <a:r>
              <a:rPr lang="el-GR" sz="4000" dirty="0"/>
              <a:t>β. Πίνακες με σκηνές προετοιμασίας και καλλωπισμού. </a:t>
            </a:r>
          </a:p>
        </p:txBody>
      </p:sp>
      <p:pic>
        <p:nvPicPr>
          <p:cNvPr id="62467" name="Picture 3" descr="ReggioCalabriaLocriManellasanctuary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07188" y="1841500"/>
            <a:ext cx="4000500" cy="3175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2468" name="Picture 4" descr="ReggioLocripinaxwoman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1" y="1773238"/>
            <a:ext cx="3636963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04257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605. Καρπολογία. 606. Διόσκουροι</a:t>
            </a:r>
            <a:endParaRPr lang="en-US" dirty="0"/>
          </a:p>
        </p:txBody>
      </p:sp>
      <p:pic>
        <p:nvPicPr>
          <p:cNvPr id="3074" name="Picture 2" descr="C:\Users\mitsos\Pictures\ektremi\EARLYRF\HOMER\illustrations5\kainourgia\NOVASES\DSC0386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14" y="1595519"/>
            <a:ext cx="5562600" cy="530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mitsos\Pictures\ektremi\EARLYRF\HOMER\illustrations5\kainourgia\NOVASES\dioscuri.jpg">
            <a:extLst>
              <a:ext uri="{FF2B5EF4-FFF2-40B4-BE49-F238E27FC236}">
                <a16:creationId xmlns:a16="http://schemas.microsoft.com/office/drawing/2014/main" id="{14106E45-74BE-4114-9A0F-C38435B4D20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421" y="1595518"/>
            <a:ext cx="4455010" cy="526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4531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607.</a:t>
            </a:r>
            <a:r>
              <a:rPr lang="en-US" dirty="0"/>
              <a:t> </a:t>
            </a:r>
            <a:r>
              <a:rPr lang="el-GR" dirty="0"/>
              <a:t>Αφροδίτη και οπλίτης (Άρης;). 608. Δύο πιστές σε ναϊσκο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F80B0F-CEA3-48EA-A3B3-B895D6E97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44" y="1581149"/>
            <a:ext cx="4592762" cy="5195311"/>
          </a:xfrm>
          <a:prstGeom prst="rect">
            <a:avLst/>
          </a:prstGeom>
        </p:spPr>
      </p:pic>
      <p:pic>
        <p:nvPicPr>
          <p:cNvPr id="6" name="Picture 2" descr="C:\Users\mitsos\Pictures\ektremi\EARLYRF\HOMER\illustrations5\kainourgia\NOVASES\DSC03832.JPG">
            <a:extLst>
              <a:ext uri="{FF2B5EF4-FFF2-40B4-BE49-F238E27FC236}">
                <a16:creationId xmlns:a16="http://schemas.microsoft.com/office/drawing/2014/main" id="{154FF54C-88F9-440A-8FC3-E560072A2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899" y="1888231"/>
            <a:ext cx="6860675" cy="460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6484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609. Διόσκουρος και Περσεφόνη ; 610</a:t>
            </a:r>
            <a:r>
              <a:rPr lang="en-US" dirty="0"/>
              <a:t>. N</a:t>
            </a:r>
            <a:r>
              <a:rPr lang="el-GR" dirty="0"/>
              <a:t>ίκη με πετεινό και κάλαθο</a:t>
            </a:r>
          </a:p>
        </p:txBody>
      </p:sp>
      <p:pic>
        <p:nvPicPr>
          <p:cNvPr id="63491" name="Picture 3" descr="locripinaxabduction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752" y="2033110"/>
            <a:ext cx="6777037" cy="3879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2" descr="C:\Users\mitsos\Pictures\ektremi\EARLYRF\HOMER\illustrations5\kainourgia\NOVASES\nike.jpg">
            <a:extLst>
              <a:ext uri="{FF2B5EF4-FFF2-40B4-BE49-F238E27FC236}">
                <a16:creationId xmlns:a16="http://schemas.microsoft.com/office/drawing/2014/main" id="{A104DEEA-15B4-4E3A-AAF0-49426056B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016" y="1777754"/>
            <a:ext cx="479457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4511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dirty="0"/>
              <a:t>611. Ειδώλιο αθλητή από το </a:t>
            </a:r>
            <a:r>
              <a:rPr lang="fr-FR" sz="2800" dirty="0"/>
              <a:t>Adrano. </a:t>
            </a:r>
            <a:r>
              <a:rPr lang="el-GR" sz="2800" dirty="0"/>
              <a:t>5ος αι. π.Χ. </a:t>
            </a:r>
          </a:p>
        </p:txBody>
      </p:sp>
      <p:pic>
        <p:nvPicPr>
          <p:cNvPr id="64515" name="Picture 3" descr="adrano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1194" y="1619250"/>
            <a:ext cx="2598737" cy="4248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4516" name="Picture 4" descr="adrano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29450" y="1612636"/>
            <a:ext cx="2362200" cy="425476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Θέση περιεχομένου 1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8887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4B6C1-E389-4ADF-82E2-C1930D776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612. Έφηβος από το </a:t>
            </a:r>
            <a:r>
              <a:rPr lang="en-US" dirty="0"/>
              <a:t>Castelvetrano</a:t>
            </a:r>
            <a:endParaRPr lang="el-GR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E9B606E-7310-4BE1-B50A-1F5C900C45D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447801"/>
            <a:ext cx="2286000" cy="5046969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AFBF829-DCB2-4D27-A536-BEBB60A8FDAE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417089"/>
            <a:ext cx="1752600" cy="5096730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F39883D-5DF5-4D73-A22F-F97D2CFA6B84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291228"/>
            <a:ext cx="2286000" cy="5348452"/>
          </a:xfrm>
        </p:spPr>
      </p:pic>
    </p:spTree>
    <p:extLst>
      <p:ext uri="{BB962C8B-B14F-4D97-AF65-F5344CB8AC3E}">
        <p14:creationId xmlns:p14="http://schemas.microsoft.com/office/powerpoint/2010/main" val="27047573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613. Σάτυρος από το </a:t>
            </a:r>
            <a:r>
              <a:rPr lang="el-GR" dirty="0" err="1"/>
              <a:t>Αρμέντο</a:t>
            </a:r>
            <a:endParaRPr lang="en-US" dirty="0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5" name="Picture 3" descr="C:\Users\mitsos\Pictures\katoitalia\chalkos\variasculpture\MunichArmentosatyrview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600200"/>
            <a:ext cx="3276600" cy="503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mitsos\Pictures\katoitalia\chalkos\variasculpture\MunichArmentosatyrdetail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61226"/>
            <a:ext cx="3733800" cy="525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863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11B53-4DAE-4FB7-970B-39D452F64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08627F-9086-497E-B518-D8F9F87DC9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417638"/>
            <a:ext cx="8153400" cy="5406218"/>
          </a:xfrm>
        </p:spPr>
      </p:pic>
    </p:spTree>
    <p:extLst>
      <p:ext uri="{BB962C8B-B14F-4D97-AF65-F5344CB8AC3E}">
        <p14:creationId xmlns:p14="http://schemas.microsoft.com/office/powerpoint/2010/main" val="16709376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l-GR" sz="4000" dirty="0"/>
              <a:t>614</a:t>
            </a:r>
            <a:r>
              <a:rPr lang="el-GR" sz="4000" baseline="30000" dirty="0"/>
              <a:t>α-δ</a:t>
            </a:r>
            <a:r>
              <a:rPr lang="el-GR" sz="4000" dirty="0"/>
              <a:t>. Κάτοπτρα από τους </a:t>
            </a:r>
            <a:r>
              <a:rPr lang="el-GR" sz="4000" dirty="0" err="1"/>
              <a:t>Λοκρούς</a:t>
            </a:r>
            <a:r>
              <a:rPr lang="el-GR" sz="4000" dirty="0"/>
              <a:t>. </a:t>
            </a:r>
          </a:p>
        </p:txBody>
      </p:sp>
      <p:pic>
        <p:nvPicPr>
          <p:cNvPr id="65539" name="Picture 3" descr="reggio4262b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7978" y="1616075"/>
            <a:ext cx="3425104" cy="479023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5540" name="Picture 4" descr="Reggio4490Locritomba622bronzemirror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49" y="1689718"/>
            <a:ext cx="2764169" cy="459589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5541" name="Picture 5" descr="Reggio4779Locritomba865mirr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220" y="1689718"/>
            <a:ext cx="2647644" cy="471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2" name="Picture 6" descr="RossanoCalabro475450mirror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99107" y="1520824"/>
            <a:ext cx="2381019" cy="547748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49046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615. Κάτοπτρα από την Καλαβρία και την </a:t>
            </a:r>
            <a:r>
              <a:rPr lang="el-GR" sz="2400" dirty="0" err="1"/>
              <a:t>Καμαρίνα</a:t>
            </a:r>
            <a:endParaRPr lang="en-US" sz="2400" dirty="0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camarinapeplophoro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15200" y="1447801"/>
            <a:ext cx="2743200" cy="524890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8" name="Picture 2" descr="C:\Users\mitsos\Pictures\katoitalia\chalkos\mirrors\rossanoCalabro4754500mirror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371600"/>
            <a:ext cx="2438400" cy="531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mitsos\Pictures\katoitalia\chalkos\mirrors\RossanoCalabro475450mirror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95400"/>
            <a:ext cx="2317916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8063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100" dirty="0"/>
              <a:t>616αβ. Λοκροί. Ευρώπη και Ταύρος. Κάτοπτρο από την </a:t>
            </a:r>
            <a:r>
              <a:rPr lang="el-GR" sz="3100" dirty="0" err="1"/>
              <a:t>Μέδμα</a:t>
            </a:r>
            <a:r>
              <a:rPr lang="el-GR" sz="3100" dirty="0"/>
              <a:t>. Σάτυρος και Νύμφη</a:t>
            </a:r>
            <a:r>
              <a:rPr lang="el-GR" sz="4000" dirty="0"/>
              <a:t> </a:t>
            </a:r>
          </a:p>
        </p:txBody>
      </p:sp>
      <p:pic>
        <p:nvPicPr>
          <p:cNvPr id="66563" name="Picture 3" descr="Locrit1128manicodispecchioearly4th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3216" y="1690687"/>
            <a:ext cx="3902784" cy="516849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6564" name="Picture 4" descr="reggio5762b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12222" y="1784411"/>
            <a:ext cx="3902784" cy="49993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19268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312α. </a:t>
            </a:r>
            <a:r>
              <a:rPr lang="el-GR" sz="4000" dirty="0" err="1"/>
              <a:t>Λοκροί</a:t>
            </a:r>
            <a:r>
              <a:rPr lang="el-GR" sz="4000" dirty="0"/>
              <a:t>. Κάτοπτρο με σειρήνα. 312β. Κάτοπτρο από την </a:t>
            </a:r>
            <a:r>
              <a:rPr lang="fr-FR" sz="4000" dirty="0"/>
              <a:t>Palestrina. </a:t>
            </a:r>
            <a:endParaRPr lang="el-GR" sz="4000" dirty="0"/>
          </a:p>
        </p:txBody>
      </p:sp>
      <p:pic>
        <p:nvPicPr>
          <p:cNvPr id="67587" name="Picture 3" descr="Locrisphinx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10306" y="1690687"/>
            <a:ext cx="3809259" cy="515911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7588" name="Picture 4" descr="romapalestrinamirrorcas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6342" y="1690686"/>
            <a:ext cx="4374516" cy="479481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3983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Ναός Ε, Σελινούς. 553. Ακταίων και Άρτεμις. 554. Αθηνά και Γίγαντας</a:t>
            </a:r>
          </a:p>
        </p:txBody>
      </p:sp>
      <p:pic>
        <p:nvPicPr>
          <p:cNvPr id="46084" name="Picture 4" descr="selinusActaeon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1" y="1947863"/>
            <a:ext cx="5040313" cy="3689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05E352F-D5A6-4D36-99FC-9A56857DF21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023" y="1600201"/>
            <a:ext cx="3873316" cy="4525963"/>
          </a:xfrm>
        </p:spPr>
      </p:pic>
    </p:spTree>
    <p:extLst>
      <p:ext uri="{BB962C8B-B14F-4D97-AF65-F5344CB8AC3E}">
        <p14:creationId xmlns:p14="http://schemas.microsoft.com/office/powerpoint/2010/main" val="1847565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43ECA-77FC-4CC6-B1A3-960820221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555. Ηρακλής και Αμαζόνα. 556. Ιερογαμία Δία και Ήρας</a:t>
            </a:r>
          </a:p>
        </p:txBody>
      </p:sp>
      <p:pic>
        <p:nvPicPr>
          <p:cNvPr id="5" name="Picture 3" descr="SelinusApollonCoroneia">
            <a:extLst>
              <a:ext uri="{FF2B5EF4-FFF2-40B4-BE49-F238E27FC236}">
                <a16:creationId xmlns:a16="http://schemas.microsoft.com/office/drawing/2014/main" id="{386C2501-79E4-4FE2-B45C-122B02D1917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1" y="1828800"/>
            <a:ext cx="3320935" cy="404414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3" descr="selinushierogamy">
            <a:extLst>
              <a:ext uri="{FF2B5EF4-FFF2-40B4-BE49-F238E27FC236}">
                <a16:creationId xmlns:a16="http://schemas.microsoft.com/office/drawing/2014/main" id="{FBCDC51E-4EEB-4741-B013-28E1D20853F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4700" y="2024991"/>
            <a:ext cx="4857195" cy="365176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6630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53E87-BC7E-4FF9-A1DA-CF95890B3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557. Απόλλων και Δάφνη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BB88538-7933-4BBF-883F-451CD52247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951" y="1600201"/>
            <a:ext cx="4191001" cy="4912785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BC1A0E4-760C-47BB-9B1C-80F0F28C19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538" y="1828800"/>
            <a:ext cx="4282946" cy="4267200"/>
          </a:xfrm>
        </p:spPr>
      </p:pic>
    </p:spTree>
    <p:extLst>
      <p:ext uri="{BB962C8B-B14F-4D97-AF65-F5344CB8AC3E}">
        <p14:creationId xmlns:p14="http://schemas.microsoft.com/office/powerpoint/2010/main" val="338789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558. Κεφαλή από μετόπη. 559. Διάφορα θραύσματα </a:t>
            </a:r>
          </a:p>
        </p:txBody>
      </p:sp>
      <p:pic>
        <p:nvPicPr>
          <p:cNvPr id="47108" name="Picture 4" descr="selinushead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4544" y="1524000"/>
            <a:ext cx="3124200" cy="484749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C5560AD-2FFC-4F2F-84DF-F2C9A7BDCF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1" y="1523999"/>
            <a:ext cx="5960904" cy="4521693"/>
          </a:xfrm>
        </p:spPr>
      </p:pic>
    </p:spTree>
    <p:extLst>
      <p:ext uri="{BB962C8B-B14F-4D97-AF65-F5344CB8AC3E}">
        <p14:creationId xmlns:p14="http://schemas.microsoft.com/office/powerpoint/2010/main" val="24107152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581</Words>
  <Application>Microsoft Office PowerPoint</Application>
  <PresentationFormat>Widescreen</PresentationFormat>
  <Paragraphs>51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Arial</vt:lpstr>
      <vt:lpstr>Calibri</vt:lpstr>
      <vt:lpstr>Calibri Light</vt:lpstr>
      <vt:lpstr>Office Theme</vt:lpstr>
      <vt:lpstr>Κλασική Τέχνη</vt:lpstr>
      <vt:lpstr>548. Σελινούς, ναός Ε </vt:lpstr>
      <vt:lpstr>549. Αρχαϊκή κεφαλή. 550. Επιγραφή 4ου αι. π.Χ. </vt:lpstr>
      <vt:lpstr>PowerPoint Presentation</vt:lpstr>
      <vt:lpstr>PowerPoint Presentation</vt:lpstr>
      <vt:lpstr>Ναός Ε, Σελινούς. 553. Ακταίων και Άρτεμις. 554. Αθηνά και Γίγαντας</vt:lpstr>
      <vt:lpstr>555. Ηρακλής και Αμαζόνα. 556. Ιερογαμία Δία και Ήρας</vt:lpstr>
      <vt:lpstr>557. Απόλλων και Δάφνη</vt:lpstr>
      <vt:lpstr>558. Κεφαλή από μετόπη. 559. Διάφορα θραύσματα </vt:lpstr>
      <vt:lpstr>560-561. Αποκατεστημένες μετόπες: Προιτίδαι, Άρης και Αφροδίτη</vt:lpstr>
      <vt:lpstr>562. Πηλέας και Θέτιδα. 563. Μελέαγρος και Αταλάντη</vt:lpstr>
      <vt:lpstr>564. Αποκατεστημένες μετόπες: Ίρις και Σαλμονεύς. 565. Ρέα και Κρόνος</vt:lpstr>
      <vt:lpstr>566. Ποσειδών και Αμφιτρίτη. 567. Μετόπη από την ακρόπολη του Σελινούντα </vt:lpstr>
      <vt:lpstr>568. Αν Πλευρά: Ιερογαμία, Προιτίδες, Ακταίων και Άρτεμις, Άρης και Αφροδίτη, Πηλεύς και Θέτις, Μελέαγρος και Αταλάντη</vt:lpstr>
      <vt:lpstr>569. Δυτική πλευρά: Σαλμονεύς και Ίρις, Ηρακλής και Αμαζόνα, Κρόνος και Ρέα, Αθηνά και Γίγαντας, Απόλλων και Δάφνη, Ποσειδών και Αμφιτρίτη</vt:lpstr>
      <vt:lpstr>570. Αγγείο του 480 π.Χ. 571. Μετόπη της Ολυμπίας </vt:lpstr>
      <vt:lpstr>  </vt:lpstr>
      <vt:lpstr>PowerPoint Presentation</vt:lpstr>
      <vt:lpstr>574. Η κεφαλή του νέου της Μοτύης</vt:lpstr>
      <vt:lpstr>575. Ηνίοχος Δελφών. 576. Κρατήρας του Ζωγράφου των Καρνείων. 577. Αποκατάσταση κατά J. Papadopoulos</vt:lpstr>
      <vt:lpstr>578. Θεά του Τάραντα. 470-460 π.Χ. </vt:lpstr>
      <vt:lpstr>579. Ο θρόνος Ludovisi</vt:lpstr>
      <vt:lpstr>580. </vt:lpstr>
      <vt:lpstr>581. Υποθετική σχεδιαστική αναπαράσταση του βωμού της Αφροδίτης με το ανάγλυφο Ludovisi. </vt:lpstr>
      <vt:lpstr>582. Ο θρόνος της Βοστώνης. </vt:lpstr>
      <vt:lpstr>583. Κεφαλή Δήμητρας από τον Ακράγαντα. 584. Κεφαλή γενειοφόρου από τα περίχωρα των Συρακουσών. </vt:lpstr>
      <vt:lpstr>585. Διόσκουροι από τους Λοκρούς</vt:lpstr>
      <vt:lpstr>586.</vt:lpstr>
      <vt:lpstr>587. Λοκροί, casa Marafioti. 400 π.Χ.</vt:lpstr>
      <vt:lpstr>588. Κεφαλή θεάς. Ρώμη. 589. Κεφαλή Αθηνάς. Βατικανό. 590. Κεφαλή Απόλλωνος. Ακρόλιθο από την Μεγάλη Ελλάδα. </vt:lpstr>
      <vt:lpstr>591. Θεά από την Morgantina. 592. Aνάγλυφο από ναίσκο.    </vt:lpstr>
      <vt:lpstr>593. Ναίσκος αρχών 3ου αι. π.Χ. </vt:lpstr>
      <vt:lpstr>594. Ανάγλυφο από ναϊσκο. 595. Απουλικός κρατήρας</vt:lpstr>
      <vt:lpstr>596. Ναίσκοι στον Τάραντα</vt:lpstr>
      <vt:lpstr>597. Αναπαράσταση ναίσκου του Τάραντα. </vt:lpstr>
      <vt:lpstr>598. Ειδώλια θεοτήτων από τη Μέδμα. 500-450 π.Χ. Κριοφόρος. Αφροδίτη. </vt:lpstr>
      <vt:lpstr>599. Πήλινοι πίνακες από το Μεταπόντιον. </vt:lpstr>
      <vt:lpstr>600. Τάραντας, tomba a fossa I. Ειδώλια του πρώιμου 3ου αιώνα π.Χ. </vt:lpstr>
      <vt:lpstr>601. Ειδώλια Τάραντα από το Saturo. Δεύτερο μισό του 4ου αι. π.Χ. </vt:lpstr>
      <vt:lpstr>602. Προσωπεία θεάτρου από τις Λιπαρές νήσου. </vt:lpstr>
      <vt:lpstr>602α-β. Πίνακες από τους Λοκρούς. Αρπαγή. </vt:lpstr>
      <vt:lpstr>603α-β. Το ζευγάρι των θεών. Πομπή γυναικών</vt:lpstr>
      <vt:lpstr>604α-β. Πίνακες με σκηνές προετοιμασίας και καλλωπισμού. </vt:lpstr>
      <vt:lpstr>605. Καρπολογία. 606. Διόσκουροι</vt:lpstr>
      <vt:lpstr>607. Αφροδίτη και οπλίτης (Άρης;). 608. Δύο πιστές σε ναϊσκο</vt:lpstr>
      <vt:lpstr>609. Διόσκουρος και Περσεφόνη ; 610. Nίκη με πετεινό και κάλαθο</vt:lpstr>
      <vt:lpstr>611. Ειδώλιο αθλητή από το Adrano. 5ος αι. π.Χ. </vt:lpstr>
      <vt:lpstr>612. Έφηβος από το Castelvetrano</vt:lpstr>
      <vt:lpstr>613. Σάτυρος από το Αρμέντο</vt:lpstr>
      <vt:lpstr>614α-δ. Κάτοπτρα από τους Λοκρούς. </vt:lpstr>
      <vt:lpstr>615. Κάτοπτρα από την Καλαβρία και την Καμαρίνα</vt:lpstr>
      <vt:lpstr>616αβ. Λοκροί. Ευρώπη και Ταύρος. Κάτοπτρο από την Μέδμα. Σάτυρος και Νύμφη </vt:lpstr>
      <vt:lpstr>312α. Λοκροί. Κάτοπτρο με σειρήνα. 312β. Κάτοπτρο από την Palestrina.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Κλασική Τέχνη</dc:title>
  <dc:creator>palaio</dc:creator>
  <cp:lastModifiedBy>palaio</cp:lastModifiedBy>
  <cp:revision>15</cp:revision>
  <dcterms:created xsi:type="dcterms:W3CDTF">2023-06-07T08:06:13Z</dcterms:created>
  <dcterms:modified xsi:type="dcterms:W3CDTF">2023-06-07T19:56:02Z</dcterms:modified>
</cp:coreProperties>
</file>