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814" r:id="rId6"/>
    <p:sldId id="806" r:id="rId7"/>
    <p:sldId id="807" r:id="rId8"/>
    <p:sldId id="808" r:id="rId9"/>
    <p:sldId id="810" r:id="rId10"/>
    <p:sldId id="811" r:id="rId11"/>
    <p:sldId id="843" r:id="rId12"/>
    <p:sldId id="837" r:id="rId13"/>
    <p:sldId id="812" r:id="rId14"/>
    <p:sldId id="788" r:id="rId15"/>
    <p:sldId id="789" r:id="rId16"/>
    <p:sldId id="838" r:id="rId17"/>
    <p:sldId id="790" r:id="rId18"/>
    <p:sldId id="791" r:id="rId19"/>
    <p:sldId id="792" r:id="rId20"/>
    <p:sldId id="793" r:id="rId21"/>
    <p:sldId id="844" r:id="rId22"/>
    <p:sldId id="839" r:id="rId23"/>
    <p:sldId id="824" r:id="rId24"/>
    <p:sldId id="794" r:id="rId25"/>
    <p:sldId id="825" r:id="rId26"/>
    <p:sldId id="840" r:id="rId27"/>
    <p:sldId id="845" r:id="rId28"/>
    <p:sldId id="821" r:id="rId29"/>
    <p:sldId id="353" r:id="rId30"/>
    <p:sldId id="795" r:id="rId31"/>
    <p:sldId id="842" r:id="rId32"/>
    <p:sldId id="827" r:id="rId33"/>
    <p:sldId id="833" r:id="rId34"/>
    <p:sldId id="831" r:id="rId35"/>
    <p:sldId id="832" r:id="rId36"/>
    <p:sldId id="828" r:id="rId37"/>
    <p:sldId id="829" r:id="rId38"/>
    <p:sldId id="826" r:id="rId39"/>
    <p:sldId id="796" r:id="rId40"/>
    <p:sldId id="830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60"/>
  </p:normalViewPr>
  <p:slideViewPr>
    <p:cSldViewPr>
      <p:cViewPr varScale="1">
        <p:scale>
          <a:sx n="100" d="100"/>
          <a:sy n="100" d="100"/>
        </p:scale>
        <p:origin x="3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74387D6-0366-442C-93A2-1E3DE6CDEE17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0FC2105-FBDA-4B23-B15C-7512AB5A4F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96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3ED00AB-3947-4939-8978-3146B5AF4E0A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AD91F5-25C1-482E-94E0-C10C403BB5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24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EF59839-EF6A-44CD-93A3-BE378459E974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F4262E8-B232-4FFC-BB6E-42618CD88F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35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37DCBEF-BD7B-4E05-897A-0A7B7E018477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31E5F46-D5DE-4391-A3CF-3ED7DA14B0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39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515B3A3-2CC3-4623-B734-EA671465DFDF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251172-1921-4EB5-B819-905DB9EFC0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23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CF53E8-296C-4458-99DF-466D9117592C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824DA9A-F0DC-4C8F-8DDC-7026E17693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20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00FC0C-A506-47F5-B9DA-6DCDCAC9C9D1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ACEB691-9D0B-4C45-A341-E87B6EFF92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35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373EDC-24C6-44E8-BDE5-E80A2990061F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A1C0C2-7F90-49CC-BD82-4DE3EC3E3D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59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BFCCBF3-6925-42FC-9181-23BC8301D63C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0DF4B81-40B5-419E-A762-700012CFCD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B599803-E57F-4BE6-B3C7-04BBFB6B9A2D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6ADE34-9D3C-46F9-B5E8-2788BF0CF3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639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C7474E-4D33-485F-B1EE-CBDC43DD78F9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95C212A-A6DE-49B1-9ED6-BAA0C2649A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47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0312-843D-4259-9739-DF1B3D2FE79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C579-9567-42CA-BB90-F348E72C3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8A7A-42FC-4DAC-B99D-8CE9DD358AA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3422-DA85-440B-A943-6C1F6CCBCE5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30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4A9C-937A-42EE-80A1-E210E01F68A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689F-85CD-442F-8A29-BF5D5A08D6F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16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56BB-7CC5-4825-BF97-E7D4855B4D7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5F78-778B-440C-A243-8C8BEDB4163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8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7B2B-24BD-470D-ADBA-75120AA711A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39C0-4E05-4807-9316-FAA5F3B84D8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4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9C42-3E42-4329-88EF-5C0E5811780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F017-8AE1-4FEE-8C48-F21010D6DEE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0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FCCD-D72B-4F57-AB37-CB0A13DCF1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FF41-0E42-4F60-B945-E3D719A81C8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5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3092-5513-4399-A7B3-B9B22E0D972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7ED4-4063-40AE-952C-2BB52E72A3F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1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A37E-5512-497F-BF17-855AEEB8930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070F-1A39-4350-9B66-1B3F47E6441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10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3759-846B-413D-A25C-287B0770E00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7CC0-165D-405E-BAD6-2834F6D7A90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20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FFB0-F96C-460E-A32F-8123644131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F3B6-3DC5-4929-8710-DABC576DB6D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86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AFF14E-6779-4686-A2F2-4B7BE912CECD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76A89C-CA03-4CF7-BB26-076722C0FF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43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9F49030-1E0E-45C6-8E66-306065C123AC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1251DA-34C8-4428-8FE1-31CEE5709B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501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C42EA8-70C2-4F2C-ABD2-78C4FDD55ACD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EF78EC-3BD7-4C5D-98AC-D0E8E71622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731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F0016E8-ADEE-488C-9203-801FB8C92497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5B980C-1CC5-4010-A28C-E6C814A116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581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C369FE-CFD8-4D60-9721-3E3C07098BAD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5A10F31-48F0-45E6-9F52-26E8EA588A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005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245F96A-BF08-44A2-818F-0F9CA1647AF2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E721A9F-1D26-470E-A9A3-B3CF283509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96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06B98C3-3C8F-4B46-9F66-2F642C0ED3D7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2FE2CB0-2AF9-49B0-97F0-EB15BFD989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358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7EC17B-9B2B-4D19-B7E7-C6D53317BA20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94E2FE4-C6C2-42F3-A64A-09E71DEDE4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985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9EF664-A65D-4CA5-BF67-D584FFB2B24E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50C19A5-8240-46BA-B734-1826BF8FD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634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4F1B915-0C38-47E6-A54D-DD302FE639B8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D5B8866-CC14-44C3-8E3C-36CA6004E8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650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E05FE30-AEA8-4CBD-B93D-96928A14ADAB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EC4C8F-521B-4049-BF83-6F2E99C43A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10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4099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975F6BF-B1D2-41A1-A9A1-D9F27BC4F78F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EBAD49E-95D8-4ECC-AF3C-EC94D1164A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3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73ED0-CDE3-4450-A077-78E5DD7A2C1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CB0E63-F669-4ED9-9507-87AFC705B2C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6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2051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D3367E1-F37C-4A53-AC50-C3C9EAA5F4B0}" type="datetimeFigureOut">
              <a:rPr lang="el-GR"/>
              <a:pPr>
                <a:defRPr/>
              </a:pPr>
              <a:t>14/11/2023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AC2604-D2B8-4CDF-AC41-31F4E29AAF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FRLXvHPhzU" TargetMode="External"/><Relationship Id="rId2" Type="http://schemas.openxmlformats.org/officeDocument/2006/relationships/hyperlink" Target="http://www.poseidon.hcmr.gr/weather_forecast_gr.php?area_id=gr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outube.com/watch?v=7NdtCAGj3vk" TargetMode="External"/><Relationship Id="rId5" Type="http://schemas.openxmlformats.org/officeDocument/2006/relationships/hyperlink" Target="https://www.youtube.com/watch?v=H-Pzw92KHEc" TargetMode="External"/><Relationship Id="rId4" Type="http://schemas.openxmlformats.org/officeDocument/2006/relationships/hyperlink" Target="https://www.youtube.com/watch?v=232LFz-aiz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vnN9D3pkw" TargetMode="External"/><Relationship Id="rId2" Type="http://schemas.openxmlformats.org/officeDocument/2006/relationships/hyperlink" Target="https://www.youtube.com/watch?v=bymT5AcV-C4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dtCAGj3v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W65QLWsjE" TargetMode="External"/><Relationship Id="rId2" Type="http://schemas.openxmlformats.org/officeDocument/2006/relationships/hyperlink" Target="https://www.youtube.com/watch?v=6s0b_keOiOU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cXuisH8PI" TargetMode="External"/><Relationship Id="rId2" Type="http://schemas.openxmlformats.org/officeDocument/2006/relationships/hyperlink" Target="https://www.youtube.com/watch?v=GClPr5Qpd5A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states-of-matter-basics/latest/states-of-matter-basics_el.html" TargetMode="External"/><Relationship Id="rId2" Type="http://schemas.openxmlformats.org/officeDocument/2006/relationships/hyperlink" Target="https://www.youtube.com/watch?v=jq8pCThPIjo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y0GLOTL2M" TargetMode="External"/><Relationship Id="rId2" Type="http://schemas.openxmlformats.org/officeDocument/2006/relationships/hyperlink" Target="https://www.youtube.com/watch?v=aiwynTBdln8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apps.athena.net.gr/trapeza/index.php?action=preview_html&amp;id=5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gD74Sc5V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watch?v=B8H06ZA2xm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yperphysics.phy-astr.gsu.edu/hbase/thermo/coobod.html#c2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ΒΑΣΙΚΕΣ ΕΝΟΙΕΣ ΦΥΣΙΚΩΝ ΕΠΙΣΤΗΜΩΝ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ΒΑΣΙΛΗΣ ΚΟΛΛΙΑΣ</a:t>
            </a:r>
          </a:p>
          <a:p>
            <a:r>
              <a:rPr lang="el-GR" dirty="0"/>
              <a:t>ΔΗΜΗΤΡΗΣ ΣΧΙΖΑΣ</a:t>
            </a:r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Εξάτμιση και συμπύκνωση (2/2)</a:t>
            </a:r>
            <a:br>
              <a:rPr lang="en-US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000" b="1" dirty="0">
                <a:solidFill>
                  <a:prstClr val="black"/>
                </a:solidFill>
              </a:rPr>
              <a:t>Στη Γη: </a:t>
            </a:r>
            <a:r>
              <a:rPr lang="el-GR" sz="3000" dirty="0">
                <a:solidFill>
                  <a:prstClr val="black"/>
                </a:solidFill>
              </a:rPr>
              <a:t>μετεωρολογικά φαινόμενα (</a:t>
            </a:r>
            <a:r>
              <a:rPr lang="en-US" sz="3000" dirty="0">
                <a:solidFill>
                  <a:prstClr val="black"/>
                </a:solidFill>
                <a:hlinkClick r:id="rId2"/>
              </a:rPr>
              <a:t>http://www.poseidon.hcmr.gr/weather_forecast_gr.php?area_id=gr</a:t>
            </a:r>
            <a:endParaRPr lang="en-US" sz="30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prstClr val="black"/>
                </a:solidFill>
              </a:rPr>
              <a:t>Σύννεφα που χάνονται </a:t>
            </a:r>
            <a:r>
              <a:rPr lang="en-US" sz="3000" dirty="0">
                <a:solidFill>
                  <a:prstClr val="black"/>
                </a:solidFill>
                <a:hlinkClick r:id="rId3"/>
              </a:rPr>
              <a:t>https://www.youtube.com/watch?v=1FRLXvHPhzU</a:t>
            </a:r>
            <a:r>
              <a:rPr lang="el-GR" sz="3000" dirty="0">
                <a:solidFill>
                  <a:prstClr val="black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prstClr val="black"/>
                </a:solidFill>
              </a:rPr>
              <a:t>Σύννεφα που </a:t>
            </a:r>
            <a:r>
              <a:rPr lang="el-GR" sz="3000" dirty="0" err="1">
                <a:solidFill>
                  <a:prstClr val="black"/>
                </a:solidFill>
              </a:rPr>
              <a:t>εμφανιζονται</a:t>
            </a:r>
            <a:r>
              <a:rPr lang="el-GR" sz="3000" dirty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  <a:hlinkClick r:id="rId4"/>
              </a:rPr>
              <a:t>https://www.youtube.com/watch?v=232LFz-aiz4</a:t>
            </a:r>
            <a:endParaRPr lang="el-GR" sz="30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prstClr val="black"/>
                </a:solidFill>
              </a:rPr>
              <a:t>Ομίχλη </a:t>
            </a:r>
            <a:r>
              <a:rPr lang="el-GR" sz="3000" dirty="0" err="1">
                <a:solidFill>
                  <a:prstClr val="black"/>
                </a:solidFill>
              </a:rPr>
              <a:t>πανω</a:t>
            </a:r>
            <a:r>
              <a:rPr lang="el-GR" sz="3000" dirty="0">
                <a:solidFill>
                  <a:prstClr val="black"/>
                </a:solidFill>
              </a:rPr>
              <a:t> από μια λίμνη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  <a:hlinkClick r:id="rId5"/>
              </a:rPr>
              <a:t>https://www.youtube.com/watch?v=H-Pzw92KHEc</a:t>
            </a:r>
            <a:endParaRPr lang="el-GR" sz="3000" dirty="0">
              <a:solidFill>
                <a:prstClr val="black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>
                <a:solidFill>
                  <a:prstClr val="black"/>
                </a:solidFill>
              </a:rPr>
              <a:t>Ομίχλη στην κουζίνα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prstClr val="black"/>
                </a:solidFill>
                <a:hlinkClick r:id="rId6"/>
              </a:rPr>
              <a:t>https://www.youtube.com/watch?v=7NdtCAGj3vk</a:t>
            </a:r>
            <a:endParaRPr lang="el-GR" sz="3000" dirty="0">
              <a:solidFill>
                <a:prstClr val="black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>
                <a:solidFill>
                  <a:prstClr val="black"/>
                </a:solidFill>
              </a:rPr>
              <a:t>Επίδειξη: βραστήρας</a:t>
            </a:r>
            <a:endParaRPr lang="en-US" sz="30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805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000000"/>
                </a:solidFill>
              </a:rPr>
              <a:t>Εξάτμιση και συμπύκνωση</a:t>
            </a:r>
            <a:endParaRPr lang="el-GR" altLang="el-GR" dirty="0"/>
          </a:p>
        </p:txBody>
      </p:sp>
      <p:sp>
        <p:nvSpPr>
          <p:cNvPr id="8294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l-GR" altLang="el-GR" dirty="0"/>
              <a:t>συμπύκνωση</a:t>
            </a:r>
            <a:endParaRPr lang="en-US" altLang="el-GR" dirty="0"/>
          </a:p>
          <a:p>
            <a:pPr marL="0" indent="0">
              <a:buFont typeface="Arial" charset="0"/>
              <a:buNone/>
            </a:pPr>
            <a:r>
              <a:rPr lang="en-US" altLang="el-GR" dirty="0">
                <a:hlinkClick r:id="rId2"/>
              </a:rPr>
              <a:t>https://www.youtube.com/watch?v=bymT5AcV-C4</a:t>
            </a:r>
            <a:endParaRPr lang="en-US" altLang="el-GR" dirty="0"/>
          </a:p>
          <a:p>
            <a:pPr marL="0" indent="0">
              <a:buFont typeface="Arial" charset="0"/>
              <a:buNone/>
            </a:pPr>
            <a:r>
              <a:rPr lang="el-GR" altLang="el-GR" dirty="0"/>
              <a:t>Και εξάτμιση</a:t>
            </a:r>
            <a:endParaRPr lang="en-US" altLang="el-GR" dirty="0"/>
          </a:p>
          <a:p>
            <a:pPr marL="0" indent="0">
              <a:buFont typeface="Arial" charset="0"/>
              <a:buNone/>
            </a:pPr>
            <a:r>
              <a:rPr lang="en-US" altLang="el-GR" dirty="0">
                <a:hlinkClick r:id="rId3"/>
              </a:rPr>
              <a:t>https://www.youtube.com/watch?v=GZvnN9D3pkw</a:t>
            </a:r>
            <a:endParaRPr lang="en-US" altLang="el-GR" dirty="0"/>
          </a:p>
          <a:p>
            <a:pPr marL="0" indent="0">
              <a:buFont typeface="Arial" charset="0"/>
              <a:buNone/>
            </a:pPr>
            <a:endParaRPr lang="el-GR" altLang="el-GR" dirty="0"/>
          </a:p>
          <a:p>
            <a:pPr marL="0" indent="0">
              <a:buFont typeface="Arial" charset="0"/>
              <a:buNone/>
            </a:pPr>
            <a:r>
              <a:rPr lang="el-GR" altLang="el-GR" dirty="0">
                <a:solidFill>
                  <a:srgbClr val="FF0000"/>
                </a:solidFill>
              </a:rPr>
              <a:t>Από πού έρχεται και πού πάει το νερό;</a:t>
            </a:r>
            <a:endParaRPr lang="en-US" alt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l-GR" dirty="0"/>
            </a:br>
            <a:r>
              <a:rPr lang="el-GR" dirty="0"/>
              <a:t>Ανακαλούμε την </a:t>
            </a:r>
            <a:r>
              <a:rPr lang="el-GR" dirty="0" err="1"/>
              <a:t>προυπάρχουσα</a:t>
            </a:r>
            <a:r>
              <a:rPr lang="el-GR" dirty="0"/>
              <a:t> γνώση</a:t>
            </a:r>
          </a:p>
        </p:txBody>
      </p:sp>
      <p:sp>
        <p:nvSpPr>
          <p:cNvPr id="8397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l-GR" altLang="el-GR"/>
              <a:t>Γράψτε τώρα τη δική σας εξήγηση για καθένα από τα δυο φαινόμενα:</a:t>
            </a:r>
          </a:p>
          <a:p>
            <a:pPr marL="0" indent="0">
              <a:buFont typeface="Arial" charset="0"/>
              <a:buNone/>
            </a:pPr>
            <a:r>
              <a:rPr lang="el-GR" altLang="el-GR"/>
              <a:t>Α) Πώς και εμφανίστηκε νερό στα τοιχώματα του πρώτου ποτηριού; Από πού βρέθηκε αυτό το νερό;</a:t>
            </a:r>
          </a:p>
          <a:p>
            <a:pPr marL="0" indent="0">
              <a:buFont typeface="Arial" charset="0"/>
              <a:buNone/>
            </a:pPr>
            <a:r>
              <a:rPr lang="el-GR" altLang="el-GR"/>
              <a:t>Β) Πώς και χάνεται το νερό του δεύτερου ποτηριού; Που πάει; Μπορουμε να το ξαναμαζέψουμε;</a:t>
            </a:r>
          </a:p>
        </p:txBody>
      </p:sp>
    </p:spTree>
    <p:extLst>
      <p:ext uri="{BB962C8B-B14F-4D97-AF65-F5344CB8AC3E}">
        <p14:creationId xmlns:p14="http://schemas.microsoft.com/office/powerpoint/2010/main" val="358800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686E97-C245-A1FE-CFF9-F978E9B6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</a:t>
            </a:r>
            <a:r>
              <a:rPr lang="el-GR" dirty="0" err="1"/>
              <a:t>βαλουμε</a:t>
            </a:r>
            <a:r>
              <a:rPr lang="el-GR" dirty="0"/>
              <a:t> ερωτήματα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14DB13-3339-52E2-916F-F42974A5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Θυμόσαστε να έχετε απορίες για τέτοια θέματα εντός ή εκτός σχολείου;</a:t>
            </a:r>
          </a:p>
        </p:txBody>
      </p:sp>
    </p:spTree>
    <p:extLst>
      <p:ext uri="{BB962C8B-B14F-4D97-AF65-F5344CB8AC3E}">
        <p14:creationId xmlns:p14="http://schemas.microsoft.com/office/powerpoint/2010/main" val="31160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Ιστορική αναδρομή(1/2)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Ο Εμπεδοκλής ο </a:t>
            </a:r>
            <a:r>
              <a:rPr lang="el-GR" dirty="0" err="1"/>
              <a:t>Ακραγαντινός</a:t>
            </a:r>
            <a:r>
              <a:rPr lang="el-GR" dirty="0"/>
              <a:t> (</a:t>
            </a:r>
            <a:r>
              <a:rPr lang="en-US" dirty="0"/>
              <a:t>495-435 </a:t>
            </a:r>
            <a:r>
              <a:rPr lang="el-GR" dirty="0"/>
              <a:t> </a:t>
            </a:r>
            <a:r>
              <a:rPr lang="el-GR" dirty="0" err="1"/>
              <a:t>πΧ</a:t>
            </a:r>
            <a:r>
              <a:rPr lang="en-US" dirty="0"/>
              <a:t>)</a:t>
            </a:r>
            <a:r>
              <a:rPr lang="el-GR" dirty="0"/>
              <a:t>. Συστηματοποιεί 4 στοιχεία (Γη, Νερό, Αέρας, Φωτιά)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Αριστοτέλης: Μετεωρολογικά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dirty="0"/>
              <a:t>Χρησιμοποιεί μετατροπές </a:t>
            </a:r>
            <a:r>
              <a:rPr lang="el-GR" dirty="0" err="1"/>
              <a:t>στοιχειων</a:t>
            </a:r>
            <a:r>
              <a:rPr lang="el-GR" dirty="0"/>
              <a:t> και συνθέσεις στοιχείων (ιδιότητες στοιχείων: θερμό/ψυχρό, υγρό/ξυρό)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Στις Αρχές του 17</a:t>
            </a:r>
            <a:r>
              <a:rPr lang="el-GR" baseline="30000" dirty="0"/>
              <a:t>ου</a:t>
            </a:r>
            <a:r>
              <a:rPr lang="el-GR" dirty="0"/>
              <a:t> αιώνα </a:t>
            </a:r>
            <a:r>
              <a:rPr lang="el-GR" dirty="0" err="1"/>
              <a:t>αλληλομετρατροπες</a:t>
            </a:r>
            <a:r>
              <a:rPr lang="el-GR" dirty="0"/>
              <a:t> ανάμεσα σε αέρα και νερό ή ανάμεσα σε νερό και Γη ήταν γενικώς αποδεκτές.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Οι αχνοί θεωρούνται </a:t>
            </a:r>
            <a:r>
              <a:rPr lang="el-GR" dirty="0" err="1"/>
              <a:t>μικρες</a:t>
            </a:r>
            <a:r>
              <a:rPr lang="el-GR" dirty="0"/>
              <a:t> φυσαλίδες νερού που </a:t>
            </a:r>
            <a:r>
              <a:rPr lang="el-GR" dirty="0" err="1"/>
              <a:t>ειχαν</a:t>
            </a:r>
            <a:r>
              <a:rPr lang="el-GR" dirty="0"/>
              <a:t> φωτιά στο εσωτερικό.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Στην Ινδία, την Κίνα, την Κορέα μετρητές όγκου βροχής από παλιά. </a:t>
            </a:r>
            <a:r>
              <a:rPr lang="el-GR" dirty="0" err="1"/>
              <a:t>Ωστοσο</a:t>
            </a:r>
            <a:r>
              <a:rPr lang="el-GR" dirty="0"/>
              <a:t> η πλήρης γκάμα των οργάνων της μετεωρολογίας πρόσφατη (θερμόμετρα, βροχόμετρα, βαρόμετρα, υγρόμετρα) και στην Ευρώπη.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Κατανόηση κοντινή στη σύγχρονη για αλλαγές φάσεις και εξάτμιση συμπύκνωση μόλις στα μέσα του 19</a:t>
            </a:r>
            <a:r>
              <a:rPr lang="el-GR" baseline="30000" dirty="0"/>
              <a:t>ου</a:t>
            </a:r>
            <a:r>
              <a:rPr lang="el-GR" dirty="0"/>
              <a:t> αιώνα!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dirty="0">
                <a:solidFill>
                  <a:srgbClr val="FF0000"/>
                </a:solidFill>
              </a:rPr>
              <a:t>Όμως </a:t>
            </a:r>
            <a:r>
              <a:rPr lang="el-GR" dirty="0" err="1">
                <a:solidFill>
                  <a:srgbClr val="FF0000"/>
                </a:solidFill>
              </a:rPr>
              <a:t>παρατηρηστε</a:t>
            </a:r>
            <a:r>
              <a:rPr lang="el-GR" dirty="0">
                <a:solidFill>
                  <a:srgbClr val="FF0000"/>
                </a:solidFill>
              </a:rPr>
              <a:t> α) την </a:t>
            </a:r>
            <a:r>
              <a:rPr lang="el-GR" dirty="0" err="1">
                <a:solidFill>
                  <a:srgbClr val="FF0000"/>
                </a:solidFill>
              </a:rPr>
              <a:t>φαντασια</a:t>
            </a:r>
            <a:r>
              <a:rPr lang="el-GR" dirty="0">
                <a:solidFill>
                  <a:srgbClr val="FF0000"/>
                </a:solidFill>
              </a:rPr>
              <a:t> και επινοητικότητα των ανθρώπων και β) τη δυσκολία/πρόκληση τους </a:t>
            </a:r>
            <a:r>
              <a:rPr lang="el-GR" dirty="0" err="1">
                <a:solidFill>
                  <a:srgbClr val="FF0000"/>
                </a:solidFill>
              </a:rPr>
              <a:t>εγχειρηματος</a:t>
            </a:r>
            <a:r>
              <a:rPr lang="el-GR" dirty="0">
                <a:solidFill>
                  <a:srgbClr val="FF0000"/>
                </a:solidFill>
              </a:rPr>
              <a:t>. Και τον </a:t>
            </a:r>
            <a:r>
              <a:rPr lang="el-GR" dirty="0" err="1">
                <a:solidFill>
                  <a:srgbClr val="FF0000"/>
                </a:solidFill>
              </a:rPr>
              <a:t>ενθουσιασμο</a:t>
            </a:r>
            <a:r>
              <a:rPr lang="el-GR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891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Ιστορική αναδρομή(2/2)</a:t>
            </a:r>
          </a:p>
        </p:txBody>
      </p:sp>
      <p:pic>
        <p:nvPicPr>
          <p:cNvPr id="860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628775"/>
            <a:ext cx="2859088" cy="224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650" y="1916113"/>
            <a:ext cx="43926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  <a:cs typeface="Arial" charset="0"/>
              </a:rPr>
              <a:t>Διυλιστήρια , Ζώσιμος ο  </a:t>
            </a:r>
            <a:r>
              <a:rPr lang="el-GR" dirty="0" err="1">
                <a:solidFill>
                  <a:prstClr val="black"/>
                </a:solidFill>
                <a:cs typeface="Arial" charset="0"/>
              </a:rPr>
              <a:t>Πανοπολίτης</a:t>
            </a:r>
            <a:endParaRPr lang="el-GR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  <a:cs typeface="Arial" charset="0"/>
              </a:rPr>
              <a:t>3</a:t>
            </a:r>
            <a:r>
              <a:rPr lang="el-GR" baseline="30000" dirty="0">
                <a:solidFill>
                  <a:prstClr val="black"/>
                </a:solidFill>
                <a:cs typeface="Arial" charset="0"/>
              </a:rPr>
              <a:t>ος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- 4</a:t>
            </a:r>
            <a:r>
              <a:rPr lang="el-GR" baseline="30000" dirty="0">
                <a:solidFill>
                  <a:prstClr val="black"/>
                </a:solidFill>
                <a:cs typeface="Arial" charset="0"/>
              </a:rPr>
              <a:t>ος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 αιώνας</a:t>
            </a: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  <a:cs typeface="Arial" charset="0"/>
              </a:rPr>
              <a:t>(το αποδίδει στην Μαρία την Εβραία – που ανακάλυψε και το </a:t>
            </a:r>
            <a:r>
              <a:rPr lang="el-GR" dirty="0" err="1">
                <a:solidFill>
                  <a:prstClr val="black"/>
                </a:solidFill>
                <a:cs typeface="Arial" charset="0"/>
              </a:rPr>
              <a:t>μπέν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dirty="0" err="1">
                <a:solidFill>
                  <a:prstClr val="black"/>
                </a:solidFill>
                <a:cs typeface="Arial" charset="0"/>
              </a:rPr>
              <a:t>μαρι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>
              <a:defRPr/>
            </a:pPr>
            <a:endParaRPr lang="el-GR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  <a:cs typeface="Arial" charset="0"/>
              </a:rPr>
              <a:t>(από συλλογή κειμένων που τον 7</a:t>
            </a:r>
            <a:r>
              <a:rPr lang="el-GR" baseline="30000" dirty="0">
                <a:solidFill>
                  <a:prstClr val="black"/>
                </a:solidFill>
                <a:cs typeface="Arial" charset="0"/>
              </a:rPr>
              <a:t>ο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 -8</a:t>
            </a:r>
            <a:r>
              <a:rPr lang="el-GR" baseline="30000" dirty="0">
                <a:solidFill>
                  <a:prstClr val="black"/>
                </a:solidFill>
                <a:cs typeface="Arial" charset="0"/>
              </a:rPr>
              <a:t>ο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 αιώνα μάλλον διδασκόταν στην Μαγναύρα στην Κων/</a:t>
            </a:r>
            <a:r>
              <a:rPr lang="el-GR" dirty="0" err="1">
                <a:solidFill>
                  <a:prstClr val="black"/>
                </a:solidFill>
                <a:cs typeface="Arial" charset="0"/>
              </a:rPr>
              <a:t>πολη</a:t>
            </a:r>
            <a:r>
              <a:rPr lang="el-GR" dirty="0">
                <a:solidFill>
                  <a:prstClr val="black"/>
                </a:solidFill>
                <a:cs typeface="Arial" charset="0"/>
              </a:rPr>
              <a:t>)</a:t>
            </a: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  <a:hlinkClick r:id="rId3"/>
              </a:rPr>
              <a:t>https://www.youtube.com/watch?v=7NdtCAGj3vk</a:t>
            </a:r>
            <a:endParaRPr lang="el-GR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9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Εξάσκηση με αλλαγές φάσεις πριν περάσουμε στο </a:t>
            </a:r>
            <a:r>
              <a:rPr lang="el-GR" dirty="0">
                <a:solidFill>
                  <a:srgbClr val="0070C0"/>
                </a:solidFill>
              </a:rPr>
              <a:t>μοντέλο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Ο </a:t>
            </a:r>
            <a:r>
              <a:rPr lang="el-GR" dirty="0" err="1"/>
              <a:t>παγος</a:t>
            </a:r>
            <a:r>
              <a:rPr lang="el-GR" dirty="0"/>
              <a:t> λιώνει: </a:t>
            </a:r>
            <a:r>
              <a:rPr lang="en-US" dirty="0">
                <a:hlinkClick r:id="rId2"/>
              </a:rPr>
              <a:t>https://www.youtube.com/watch?v=6s0b_keOiOU</a:t>
            </a:r>
            <a:endParaRPr lang="el-G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Το νερό παγώνει: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https://www.youtube.com/watch?v=RIW65QLWsjE</a:t>
            </a:r>
            <a:endParaRPr lang="el-G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rgbClr val="FF0000"/>
                </a:solidFill>
              </a:rPr>
              <a:t>Στην εικόνα αυτή οι </a:t>
            </a:r>
            <a:r>
              <a:rPr lang="el-GR" dirty="0" err="1">
                <a:solidFill>
                  <a:srgbClr val="FF0000"/>
                </a:solidFill>
              </a:rPr>
              <a:t>αλλαγες</a:t>
            </a:r>
            <a:r>
              <a:rPr lang="el-GR" dirty="0">
                <a:solidFill>
                  <a:srgbClr val="FF0000"/>
                </a:solidFill>
              </a:rPr>
              <a:t> φάσεις «προβάλλονται» σε γεωμετρικές αλλαγές. </a:t>
            </a:r>
            <a:r>
              <a:rPr lang="el-GR" b="1" dirty="0">
                <a:solidFill>
                  <a:srgbClr val="FF0000"/>
                </a:solidFill>
              </a:rPr>
              <a:t>Η </a:t>
            </a:r>
            <a:r>
              <a:rPr lang="el-GR" b="1" dirty="0" err="1">
                <a:solidFill>
                  <a:srgbClr val="FF0000"/>
                </a:solidFill>
              </a:rPr>
              <a:t>καθημερινη</a:t>
            </a:r>
            <a:r>
              <a:rPr lang="el-GR" b="1" dirty="0">
                <a:solidFill>
                  <a:srgbClr val="FF0000"/>
                </a:solidFill>
              </a:rPr>
              <a:t> εμπειρία δεν μας υποβάλλει καθόλου μια τέτοια προσέγγιση.</a:t>
            </a:r>
          </a:p>
        </p:txBody>
      </p:sp>
    </p:spTree>
    <p:extLst>
      <p:ext uri="{BB962C8B-B14F-4D97-AF65-F5344CB8AC3E}">
        <p14:creationId xmlns:p14="http://schemas.microsoft.com/office/powerpoint/2010/main" val="422098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Το </a:t>
            </a:r>
            <a:r>
              <a:rPr lang="el-GR" dirty="0" err="1"/>
              <a:t>μοντελο</a:t>
            </a:r>
            <a:r>
              <a:rPr lang="el-GR" dirty="0"/>
              <a:t> για την εξάτμιση και τη συμπύκνωση(1/4)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Κατ </a:t>
            </a:r>
            <a:r>
              <a:rPr lang="el-GR" dirty="0" err="1"/>
              <a:t>αρχας</a:t>
            </a:r>
            <a:r>
              <a:rPr lang="el-GR" dirty="0"/>
              <a:t> πώς φανταζόμαστε σταγόνες 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2"/>
              </a:rPr>
              <a:t>https://www.youtube.com/watch?v=GClPr5Qpd5A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3"/>
              </a:rPr>
              <a:t>https://www.youtube.com/watch?v=B3cXuisH8PI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(</a:t>
            </a:r>
            <a:r>
              <a:rPr lang="el-GR" i="1" dirty="0"/>
              <a:t>Ξεκινήστε από την </a:t>
            </a:r>
            <a:r>
              <a:rPr lang="el-GR" i="1" dirty="0" err="1"/>
              <a:t>κλωτσοπατινάδα</a:t>
            </a:r>
            <a:r>
              <a:rPr lang="el-GR" i="1" dirty="0"/>
              <a:t> μορίων που συνδέουμε με την αγωγή θερμότητας</a:t>
            </a:r>
            <a:r>
              <a:rPr lang="el-GR" dirty="0"/>
              <a:t>)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Μια επιφάνεια νερού πάντα </a:t>
            </a:r>
            <a:r>
              <a:rPr lang="el-GR" dirty="0">
                <a:solidFill>
                  <a:srgbClr val="FF0000"/>
                </a:solidFill>
              </a:rPr>
              <a:t>πετά προς τα έξω μόρια </a:t>
            </a:r>
            <a:r>
              <a:rPr lang="el-GR" dirty="0" err="1">
                <a:solidFill>
                  <a:srgbClr val="FF0000"/>
                </a:solidFill>
              </a:rPr>
              <a:t>νερου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από κάθε </a:t>
            </a:r>
            <a:r>
              <a:rPr lang="el-GR" dirty="0" err="1"/>
              <a:t>περιοχούλα</a:t>
            </a:r>
            <a:r>
              <a:rPr lang="el-GR" dirty="0"/>
              <a:t> της επιφάνειάς του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 </a:t>
            </a:r>
            <a:r>
              <a:rPr lang="el-GR" b="1" dirty="0"/>
              <a:t>Αλλά</a:t>
            </a:r>
            <a:r>
              <a:rPr lang="el-GR" dirty="0"/>
              <a:t> και κάποια </a:t>
            </a:r>
            <a:r>
              <a:rPr lang="el-GR" dirty="0">
                <a:solidFill>
                  <a:srgbClr val="009242"/>
                </a:solidFill>
              </a:rPr>
              <a:t>μόρια νερού θα πέφτουν/μπαίνουν συνεχώς </a:t>
            </a:r>
            <a:r>
              <a:rPr lang="el-GR" dirty="0"/>
              <a:t>σε κάθε </a:t>
            </a:r>
            <a:r>
              <a:rPr lang="el-GR" dirty="0" err="1"/>
              <a:t>περιοχούλα</a:t>
            </a:r>
            <a:r>
              <a:rPr lang="el-GR" dirty="0"/>
              <a:t> της επιφάνειάς του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Όσο </a:t>
            </a:r>
            <a:r>
              <a:rPr lang="el-GR" dirty="0">
                <a:solidFill>
                  <a:srgbClr val="FF0000"/>
                </a:solidFill>
              </a:rPr>
              <a:t>μεγαλύτερη είναι η </a:t>
            </a:r>
            <a:r>
              <a:rPr lang="el-GR" b="1" dirty="0">
                <a:solidFill>
                  <a:srgbClr val="FF0000"/>
                </a:solidFill>
              </a:rPr>
              <a:t>θερμοκρασία</a:t>
            </a:r>
            <a:r>
              <a:rPr lang="el-GR" dirty="0">
                <a:solidFill>
                  <a:srgbClr val="FF0000"/>
                </a:solidFill>
              </a:rPr>
              <a:t> του νερού </a:t>
            </a:r>
            <a:r>
              <a:rPr lang="el-GR" dirty="0"/>
              <a:t>τόσο περισσότερα μόρια νερού πετιούνται έξω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Όσο </a:t>
            </a:r>
            <a:r>
              <a:rPr lang="el-GR" dirty="0">
                <a:solidFill>
                  <a:srgbClr val="009242"/>
                </a:solidFill>
              </a:rPr>
              <a:t>μεγαλύτερη είναι η </a:t>
            </a:r>
            <a:r>
              <a:rPr lang="el-GR" b="1" dirty="0">
                <a:solidFill>
                  <a:srgbClr val="009242"/>
                </a:solidFill>
              </a:rPr>
              <a:t>πυκνότητα μορίων νερού </a:t>
            </a:r>
            <a:r>
              <a:rPr lang="el-GR" dirty="0"/>
              <a:t>στον αέρα τόσο περισσότερα πέφτουν μέσα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Το αν </a:t>
            </a:r>
            <a:r>
              <a:rPr lang="el-GR" dirty="0" err="1"/>
              <a:t>εχουμε</a:t>
            </a:r>
            <a:r>
              <a:rPr lang="el-GR" dirty="0"/>
              <a:t> μακροσκοπικά εξάτμιση ή συμπύκνωση εξαρτάται από το ισοζύγιο (</a:t>
            </a:r>
            <a:r>
              <a:rPr lang="el-GR" dirty="0" err="1"/>
              <a:t>σημαντικη</a:t>
            </a:r>
            <a:r>
              <a:rPr lang="el-GR" dirty="0"/>
              <a:t> διάκριση: μακροσκοπικό-μικροσκοπικό)</a:t>
            </a:r>
          </a:p>
        </p:txBody>
      </p:sp>
    </p:spTree>
    <p:extLst>
      <p:ext uri="{BB962C8B-B14F-4D97-AF65-F5344CB8AC3E}">
        <p14:creationId xmlns:p14="http://schemas.microsoft.com/office/powerpoint/2010/main" val="97286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7881F-7A58-E3A5-AF4F-2D76DB1E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3E1A87-6A40-3566-14F7-5DC5D2F6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Αναπαράσταση </a:t>
            </a:r>
            <a:r>
              <a:rPr lang="el-GR" dirty="0" err="1"/>
              <a:t>μεσα</a:t>
            </a:r>
            <a:r>
              <a:rPr lang="el-GR" dirty="0"/>
              <a:t> στην τάξη</a:t>
            </a:r>
          </a:p>
        </p:txBody>
      </p:sp>
    </p:spTree>
    <p:extLst>
      <p:ext uri="{BB962C8B-B14F-4D97-AF65-F5344CB8AC3E}">
        <p14:creationId xmlns:p14="http://schemas.microsoft.com/office/powerpoint/2010/main" val="363558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 αυτό που βλέπετε ήταν έργο τέχνης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556" y="4509120"/>
            <a:ext cx="9036496" cy="2160240"/>
          </a:xfrm>
        </p:spPr>
        <p:txBody>
          <a:bodyPr/>
          <a:lstStyle/>
          <a:p>
            <a:r>
              <a:rPr lang="el-GR" dirty="0"/>
              <a:t>ποιος θα </a:t>
            </a:r>
            <a:r>
              <a:rPr lang="el-GR" dirty="0" err="1"/>
              <a:t>ηταν</a:t>
            </a:r>
            <a:r>
              <a:rPr lang="el-GR" dirty="0"/>
              <a:t> ο τίτλος του;</a:t>
            </a:r>
          </a:p>
          <a:p>
            <a:r>
              <a:rPr lang="el-GR" dirty="0"/>
              <a:t>Τι σας προκαλεί ή σας μπερδεύει; Τι σας φαίνεται κακόγουστο; </a:t>
            </a:r>
            <a:r>
              <a:rPr lang="el-GR" dirty="0" err="1"/>
              <a:t>Γιατι</a:t>
            </a:r>
            <a:r>
              <a:rPr lang="el-GR" dirty="0"/>
              <a:t>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524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03" y="1812651"/>
            <a:ext cx="3718428" cy="248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Οργανώνουμε τη σκέψη μας</a:t>
            </a:r>
          </a:p>
        </p:txBody>
      </p:sp>
      <p:sp>
        <p:nvSpPr>
          <p:cNvPr id="4" name="Έλλειψη 3"/>
          <p:cNvSpPr/>
          <p:nvPr/>
        </p:nvSpPr>
        <p:spPr>
          <a:xfrm>
            <a:off x="3132138" y="1557338"/>
            <a:ext cx="2376487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Θερμότητα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211638" y="2276475"/>
            <a:ext cx="0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3790950" y="2884488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prstClr val="black"/>
                </a:solidFill>
              </a:rPr>
              <a:t>προκαλεί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 flipH="1">
            <a:off x="1116013" y="3254375"/>
            <a:ext cx="2879725" cy="147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V="1">
            <a:off x="3348038" y="3254375"/>
            <a:ext cx="863600" cy="147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 flipH="1" flipV="1">
            <a:off x="4572000" y="3254375"/>
            <a:ext cx="863600" cy="147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 flipH="1" flipV="1">
            <a:off x="4848225" y="3254375"/>
            <a:ext cx="2603500" cy="132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/>
          <p:cNvSpPr/>
          <p:nvPr/>
        </p:nvSpPr>
        <p:spPr>
          <a:xfrm>
            <a:off x="323850" y="4868863"/>
            <a:ext cx="17272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Αλλαγή θερμοκρασίας</a:t>
            </a:r>
          </a:p>
        </p:txBody>
      </p:sp>
      <p:sp>
        <p:nvSpPr>
          <p:cNvPr id="60427" name="TextBox 19"/>
          <p:cNvSpPr txBox="1">
            <a:spLocks noChangeArrowheads="1"/>
          </p:cNvSpPr>
          <p:nvPr/>
        </p:nvSpPr>
        <p:spPr bwMode="auto">
          <a:xfrm>
            <a:off x="323850" y="5805488"/>
            <a:ext cx="181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>
                <a:solidFill>
                  <a:prstClr val="black"/>
                </a:solidFill>
              </a:rPr>
              <a:t>Q= m*c * (</a:t>
            </a:r>
            <a:r>
              <a:rPr lang="el-GR" altLang="el-GR">
                <a:solidFill>
                  <a:prstClr val="black"/>
                </a:solidFill>
              </a:rPr>
              <a:t>θ2-θ1)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2771775" y="4868863"/>
            <a:ext cx="143986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Αλλαγή Φάσης</a:t>
            </a:r>
          </a:p>
        </p:txBody>
      </p:sp>
      <p:cxnSp>
        <p:nvCxnSpPr>
          <p:cNvPr id="24" name="Ευθεία γραμμή σύνδεσης 23"/>
          <p:cNvCxnSpPr>
            <a:stCxn id="21" idx="2"/>
          </p:cNvCxnSpPr>
          <p:nvPr/>
        </p:nvCxnSpPr>
        <p:spPr>
          <a:xfrm>
            <a:off x="3492500" y="5445125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0" name="TextBox 24"/>
          <p:cNvSpPr txBox="1">
            <a:spLocks noChangeArrowheads="1"/>
          </p:cNvSpPr>
          <p:nvPr/>
        </p:nvSpPr>
        <p:spPr bwMode="auto">
          <a:xfrm>
            <a:off x="2816225" y="5734050"/>
            <a:ext cx="1350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prstClr val="black"/>
                </a:solidFill>
              </a:rPr>
              <a:t>Σε συνθήκες</a:t>
            </a:r>
          </a:p>
        </p:txBody>
      </p:sp>
      <p:cxnSp>
        <p:nvCxnSpPr>
          <p:cNvPr id="27" name="Ευθεία γραμμή σύνδεσης 26"/>
          <p:cNvCxnSpPr/>
          <p:nvPr/>
        </p:nvCxnSpPr>
        <p:spPr>
          <a:xfrm>
            <a:off x="3492500" y="6070600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Ορθογώνιο 27"/>
          <p:cNvSpPr/>
          <p:nvPr/>
        </p:nvSpPr>
        <p:spPr>
          <a:xfrm>
            <a:off x="2195513" y="6359525"/>
            <a:ext cx="2520950" cy="331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err="1">
                <a:solidFill>
                  <a:prstClr val="white"/>
                </a:solidFill>
              </a:rPr>
              <a:t>Σταθερης</a:t>
            </a:r>
            <a:r>
              <a:rPr lang="el-GR" dirty="0">
                <a:solidFill>
                  <a:prstClr val="white"/>
                </a:solidFill>
              </a:rPr>
              <a:t> θερμοκρασίας</a:t>
            </a:r>
          </a:p>
        </p:txBody>
      </p:sp>
      <p:sp>
        <p:nvSpPr>
          <p:cNvPr id="29" name="Ορθογώνιο 28"/>
          <p:cNvSpPr/>
          <p:nvPr/>
        </p:nvSpPr>
        <p:spPr>
          <a:xfrm>
            <a:off x="4716463" y="4868863"/>
            <a:ext cx="20161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Αλλαγή στο μεταβολισμό</a:t>
            </a: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5611813" y="5445125"/>
            <a:ext cx="0" cy="401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5" name="TextBox 31"/>
          <p:cNvSpPr txBox="1">
            <a:spLocks noChangeArrowheads="1"/>
          </p:cNvSpPr>
          <p:nvPr/>
        </p:nvSpPr>
        <p:spPr bwMode="auto">
          <a:xfrm>
            <a:off x="5435600" y="5918200"/>
            <a:ext cx="41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prstClr val="black"/>
                </a:solidFill>
              </a:rPr>
              <a:t>σε</a:t>
            </a:r>
          </a:p>
        </p:txBody>
      </p:sp>
      <p:sp>
        <p:nvSpPr>
          <p:cNvPr id="33" name="Ορθογώνιο 32"/>
          <p:cNvSpPr/>
          <p:nvPr/>
        </p:nvSpPr>
        <p:spPr>
          <a:xfrm>
            <a:off x="5003800" y="6359525"/>
            <a:ext cx="3097213" cy="38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Ζωντανούς οργανισμούς</a:t>
            </a:r>
          </a:p>
        </p:txBody>
      </p:sp>
      <p:sp>
        <p:nvSpPr>
          <p:cNvPr id="34" name="Ορθογώνιο 33"/>
          <p:cNvSpPr/>
          <p:nvPr/>
        </p:nvSpPr>
        <p:spPr>
          <a:xfrm>
            <a:off x="7092950" y="4581525"/>
            <a:ext cx="18716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Χημικές αντιδράσεις</a:t>
            </a:r>
          </a:p>
        </p:txBody>
      </p:sp>
      <p:sp>
        <p:nvSpPr>
          <p:cNvPr id="60438" name="TextBox 34"/>
          <p:cNvSpPr txBox="1">
            <a:spLocks noChangeArrowheads="1"/>
          </p:cNvSpPr>
          <p:nvPr/>
        </p:nvSpPr>
        <p:spPr bwMode="auto">
          <a:xfrm>
            <a:off x="7586663" y="5476875"/>
            <a:ext cx="141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prstClr val="black"/>
                </a:solidFill>
              </a:rPr>
              <a:t>Πχ ανάφλεξη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5BC03-DF71-A44F-9807-D24B8AF999EF}"/>
              </a:ext>
            </a:extLst>
          </p:cNvPr>
          <p:cNvSpPr txBox="1"/>
          <p:nvPr/>
        </p:nvSpPr>
        <p:spPr>
          <a:xfrm>
            <a:off x="5724128" y="1557338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ΕΝΕΡΓΕΙΑ</a:t>
            </a:r>
          </a:p>
        </p:txBody>
      </p:sp>
    </p:spTree>
    <p:extLst>
      <p:ext uri="{BB962C8B-B14F-4D97-AF65-F5344CB8AC3E}">
        <p14:creationId xmlns:p14="http://schemas.microsoft.com/office/powerpoint/2010/main" val="248045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Το </a:t>
            </a:r>
            <a:r>
              <a:rPr lang="el-GR" dirty="0" err="1"/>
              <a:t>μοντελο</a:t>
            </a:r>
            <a:r>
              <a:rPr lang="el-GR" dirty="0"/>
              <a:t> για την εξάτμιση και τη συμπύκνωση(2/4)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Μεγαλύτερη λεπτομέρεια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Όσο </a:t>
            </a:r>
            <a:r>
              <a:rPr lang="el-GR" dirty="0">
                <a:solidFill>
                  <a:srgbClr val="FF0000"/>
                </a:solidFill>
              </a:rPr>
              <a:t>μεγαλύτερη είναι η </a:t>
            </a:r>
            <a:r>
              <a:rPr lang="el-GR" b="1" dirty="0">
                <a:solidFill>
                  <a:srgbClr val="FF0000"/>
                </a:solidFill>
              </a:rPr>
              <a:t>θερμοκρασία</a:t>
            </a:r>
            <a:r>
              <a:rPr lang="el-GR" dirty="0">
                <a:solidFill>
                  <a:srgbClr val="FF0000"/>
                </a:solidFill>
              </a:rPr>
              <a:t> του νερού </a:t>
            </a:r>
            <a:r>
              <a:rPr lang="el-GR" dirty="0"/>
              <a:t>τόσο περισσότερα μόρια νερού πετιούνται έξω</a:t>
            </a:r>
          </a:p>
          <a:p>
            <a:pPr marL="914400" lvl="1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Αν </a:t>
            </a:r>
            <a:r>
              <a:rPr lang="el-GR" b="1" dirty="0">
                <a:solidFill>
                  <a:srgbClr val="FF0000"/>
                </a:solidFill>
              </a:rPr>
              <a:t>αυξηθεί</a:t>
            </a:r>
            <a:r>
              <a:rPr lang="el-GR" dirty="0">
                <a:solidFill>
                  <a:srgbClr val="FF0000"/>
                </a:solidFill>
              </a:rPr>
              <a:t> η θερμοκρασία του νερού </a:t>
            </a:r>
            <a:r>
              <a:rPr lang="el-GR" dirty="0"/>
              <a:t>τότε το νερό </a:t>
            </a:r>
            <a:r>
              <a:rPr lang="el-GR" dirty="0">
                <a:solidFill>
                  <a:srgbClr val="FF0000"/>
                </a:solidFill>
              </a:rPr>
              <a:t>θα </a:t>
            </a:r>
            <a:r>
              <a:rPr lang="el-GR" b="1" dirty="0">
                <a:solidFill>
                  <a:srgbClr val="FF0000"/>
                </a:solidFill>
              </a:rPr>
              <a:t>πετάει περισσότερα </a:t>
            </a:r>
            <a:r>
              <a:rPr lang="el-GR" dirty="0"/>
              <a:t>μόρια νερού προς τα έξω από </a:t>
            </a:r>
            <a:r>
              <a:rPr lang="el-GR" dirty="0" err="1"/>
              <a:t>ό,τι</a:t>
            </a:r>
            <a:r>
              <a:rPr lang="el-GR" dirty="0"/>
              <a:t> όταν </a:t>
            </a:r>
            <a:r>
              <a:rPr lang="el-GR" dirty="0" err="1"/>
              <a:t>ηταν</a:t>
            </a:r>
            <a:r>
              <a:rPr lang="el-GR" dirty="0"/>
              <a:t> πιο ψυχρό.</a:t>
            </a:r>
          </a:p>
          <a:p>
            <a:pPr marL="914400" lvl="1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Αν </a:t>
            </a:r>
            <a:r>
              <a:rPr lang="el-GR" b="1" dirty="0">
                <a:solidFill>
                  <a:srgbClr val="FF0000"/>
                </a:solidFill>
              </a:rPr>
              <a:t>μειωθεί</a:t>
            </a:r>
            <a:r>
              <a:rPr lang="el-GR" dirty="0">
                <a:solidFill>
                  <a:srgbClr val="FF0000"/>
                </a:solidFill>
              </a:rPr>
              <a:t> η θερμοκρασία του νερού </a:t>
            </a:r>
            <a:r>
              <a:rPr lang="el-GR" dirty="0"/>
              <a:t>τότε το νερό </a:t>
            </a:r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</a:rPr>
              <a:t>πετάει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λιγότερα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μόρια νερού προς τα έξω από ό,τι όταν </a:t>
            </a:r>
            <a:r>
              <a:rPr lang="el-GR" dirty="0" err="1"/>
              <a:t>ηταν</a:t>
            </a:r>
            <a:r>
              <a:rPr lang="el-GR" dirty="0"/>
              <a:t> πιο θερμό.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Όσο </a:t>
            </a:r>
            <a:r>
              <a:rPr lang="el-GR" dirty="0">
                <a:solidFill>
                  <a:srgbClr val="009242"/>
                </a:solidFill>
              </a:rPr>
              <a:t>μεγαλύτερη είναι η </a:t>
            </a:r>
            <a:r>
              <a:rPr lang="el-GR" b="1" dirty="0">
                <a:solidFill>
                  <a:srgbClr val="009242"/>
                </a:solidFill>
              </a:rPr>
              <a:t>πυκνότητα μορίων νερού </a:t>
            </a:r>
            <a:r>
              <a:rPr lang="el-GR" dirty="0">
                <a:solidFill>
                  <a:srgbClr val="009242"/>
                </a:solidFill>
              </a:rPr>
              <a:t>στον </a:t>
            </a:r>
            <a:r>
              <a:rPr lang="el-GR" b="1" dirty="0">
                <a:solidFill>
                  <a:srgbClr val="009242"/>
                </a:solidFill>
              </a:rPr>
              <a:t>αέρα</a:t>
            </a:r>
            <a:r>
              <a:rPr lang="el-GR" dirty="0">
                <a:solidFill>
                  <a:srgbClr val="009242"/>
                </a:solidFill>
              </a:rPr>
              <a:t> </a:t>
            </a:r>
            <a:r>
              <a:rPr lang="el-GR" dirty="0"/>
              <a:t>τόσο περισσότερα πέφτουν μέσα</a:t>
            </a:r>
          </a:p>
          <a:p>
            <a:pPr marL="914400" lvl="1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Αν </a:t>
            </a:r>
            <a:r>
              <a:rPr lang="el-GR" b="1" dirty="0">
                <a:solidFill>
                  <a:srgbClr val="009242"/>
                </a:solidFill>
              </a:rPr>
              <a:t>αυξηθεί </a:t>
            </a:r>
            <a:r>
              <a:rPr lang="el-GR" dirty="0">
                <a:solidFill>
                  <a:srgbClr val="009242"/>
                </a:solidFill>
              </a:rPr>
              <a:t>η πυκνότητα των μορίων νερού στον αέρα </a:t>
            </a:r>
            <a:r>
              <a:rPr lang="el-GR" dirty="0"/>
              <a:t>τότε το νερό </a:t>
            </a:r>
            <a:r>
              <a:rPr lang="el-GR" dirty="0">
                <a:solidFill>
                  <a:srgbClr val="009242"/>
                </a:solidFill>
              </a:rPr>
              <a:t>θα </a:t>
            </a:r>
            <a:r>
              <a:rPr lang="el-GR" b="1" dirty="0">
                <a:solidFill>
                  <a:srgbClr val="009242"/>
                </a:solidFill>
              </a:rPr>
              <a:t>δέχεται περισσότερα </a:t>
            </a:r>
            <a:r>
              <a:rPr lang="el-GR" dirty="0">
                <a:solidFill>
                  <a:srgbClr val="009242"/>
                </a:solidFill>
              </a:rPr>
              <a:t>μόρια νερού </a:t>
            </a:r>
            <a:r>
              <a:rPr lang="el-GR" dirty="0"/>
              <a:t>από τον αέρα από </a:t>
            </a:r>
            <a:r>
              <a:rPr lang="el-GR" dirty="0" err="1"/>
              <a:t>ό,τι</a:t>
            </a:r>
            <a:r>
              <a:rPr lang="el-GR" dirty="0"/>
              <a:t> όταν η πυκνότητα ήταν μικρότερη.</a:t>
            </a:r>
          </a:p>
          <a:p>
            <a:pPr marL="914400" lvl="1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dirty="0"/>
              <a:t>Αν </a:t>
            </a:r>
            <a:r>
              <a:rPr lang="el-GR" b="1" dirty="0">
                <a:solidFill>
                  <a:srgbClr val="009242"/>
                </a:solidFill>
              </a:rPr>
              <a:t>μειωθεί</a:t>
            </a:r>
            <a:r>
              <a:rPr lang="el-GR" dirty="0">
                <a:solidFill>
                  <a:srgbClr val="009242"/>
                </a:solidFill>
              </a:rPr>
              <a:t> η πυκνότητα των μορίων νερού </a:t>
            </a:r>
            <a:r>
              <a:rPr lang="el-GR" dirty="0"/>
              <a:t>στον αέρα τότε το νερό </a:t>
            </a:r>
            <a:r>
              <a:rPr lang="el-GR" dirty="0">
                <a:solidFill>
                  <a:srgbClr val="009242"/>
                </a:solidFill>
              </a:rPr>
              <a:t>θα </a:t>
            </a:r>
            <a:r>
              <a:rPr lang="el-GR" b="1" dirty="0">
                <a:solidFill>
                  <a:srgbClr val="009242"/>
                </a:solidFill>
              </a:rPr>
              <a:t>δέχεται λιγότερα </a:t>
            </a:r>
            <a:r>
              <a:rPr lang="el-GR" dirty="0"/>
              <a:t>μόρια νερού από τον αέρα από </a:t>
            </a:r>
            <a:r>
              <a:rPr lang="el-GR" dirty="0" err="1"/>
              <a:t>ό,τι</a:t>
            </a:r>
            <a:r>
              <a:rPr lang="el-GR" dirty="0"/>
              <a:t> όταν η πυκνότητα ήταν μεγαλύτερη.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l-GR" sz="3800" dirty="0"/>
              <a:t>Το αν </a:t>
            </a:r>
            <a:r>
              <a:rPr lang="el-GR" sz="3800" dirty="0" err="1"/>
              <a:t>εχουμε</a:t>
            </a:r>
            <a:r>
              <a:rPr lang="el-GR" sz="3800" dirty="0"/>
              <a:t> μακροσκοπικά εξάτμιση ή συμπύκνωση εξαρτάται από το ισοζύγιο (</a:t>
            </a:r>
            <a:r>
              <a:rPr lang="el-GR" sz="3800" dirty="0" err="1"/>
              <a:t>σημαντικη</a:t>
            </a:r>
            <a:r>
              <a:rPr lang="el-GR" sz="3800" dirty="0"/>
              <a:t> διάκριση: μακροσκοπικό-μικροσκοπικό)</a:t>
            </a:r>
          </a:p>
        </p:txBody>
      </p:sp>
    </p:spTree>
    <p:extLst>
      <p:ext uri="{BB962C8B-B14F-4D97-AF65-F5344CB8AC3E}">
        <p14:creationId xmlns:p14="http://schemas.microsoft.com/office/powerpoint/2010/main" val="194602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Το </a:t>
            </a:r>
            <a:r>
              <a:rPr lang="el-GR" dirty="0" err="1"/>
              <a:t>μοντελο</a:t>
            </a:r>
            <a:r>
              <a:rPr lang="el-GR" dirty="0"/>
              <a:t> για την εξάτμιση και τη συμπύκνωση(3/4)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Τι σημαίνει «ισοζύγιο»;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Χρήματα μπαίνουν και βγαίνουν στο λογαριασμό μας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Θερμική ακτινοβολία που βγαίνει από και μπαίνει σε ένα σώμα (ή στη Γη </a:t>
            </a:r>
            <a:r>
              <a:rPr lang="en-US" dirty="0"/>
              <a:t>https://phet.colorado.edu/el/simulations/greenhouse</a:t>
            </a:r>
            <a:r>
              <a:rPr lang="el-GR" dirty="0"/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Είσοδοι και έξοδοι στα </a:t>
            </a:r>
            <a:r>
              <a:rPr lang="el-GR" dirty="0" err="1"/>
              <a:t>συνορα</a:t>
            </a:r>
            <a:r>
              <a:rPr lang="el-GR" dirty="0"/>
              <a:t> μιας χώρας,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Γεννήσεις και θάνατοι σε μια </a:t>
            </a:r>
            <a:r>
              <a:rPr lang="el-GR" dirty="0" err="1"/>
              <a:t>χωρα</a:t>
            </a:r>
            <a:endParaRPr lang="el-GR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2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Το </a:t>
            </a:r>
            <a:r>
              <a:rPr lang="el-GR" dirty="0" err="1"/>
              <a:t>μοντελο</a:t>
            </a:r>
            <a:r>
              <a:rPr lang="el-GR" dirty="0"/>
              <a:t> για την εξάτμιση και τη συμπύκνωση(4/4)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dirty="0"/>
              <a:t>Νέα κατηγορία οντοτήτων: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Οντότητες με πορώδη </a:t>
            </a:r>
            <a:r>
              <a:rPr lang="el-GR" dirty="0" err="1"/>
              <a:t>συνορα</a:t>
            </a:r>
            <a:r>
              <a:rPr lang="el-GR" dirty="0"/>
              <a:t> και «δυναμική» ύπαρξη: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Τα χρήματά μας στην τράπεζα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Ο πληθυσμός μιας χώρας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Μια φλόγα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Μια δύνη στο νερό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Το σώμα μας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35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«Υδρατμοί»; Τι </a:t>
            </a:r>
            <a:r>
              <a:rPr lang="el-GR" dirty="0" err="1"/>
              <a:t>γινεται</a:t>
            </a:r>
            <a:r>
              <a:rPr lang="el-GR" dirty="0"/>
              <a:t> με αυτούς;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556" y="4509120"/>
            <a:ext cx="9036496" cy="1285603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Τι </a:t>
            </a:r>
            <a:r>
              <a:rPr lang="el-GR" dirty="0" err="1"/>
              <a:t>νοιωθει</a:t>
            </a:r>
            <a:r>
              <a:rPr lang="el-GR" dirty="0"/>
              <a:t> αυτό το χέρι; Αισθάνεται κάποια πιθανή βοήθεια; Τι σκέφτεται; Για τι </a:t>
            </a:r>
            <a:r>
              <a:rPr lang="el-GR" dirty="0" err="1"/>
              <a:t>νοιαζεται</a:t>
            </a:r>
            <a:r>
              <a:rPr lang="el-GR" dirty="0"/>
              <a:t>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4272707" cy="320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89834" cy="2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69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8B5AD7-0C39-E31E-DBC6-505564B5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6AA64F-37B6-C1D8-7F03-D3CD0709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930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μοντελο</a:t>
            </a:r>
            <a:r>
              <a:rPr lang="el-GR" dirty="0"/>
              <a:t> για την εξάτμιση και τη συμπύκνωση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«Ή θα </a:t>
            </a:r>
            <a:r>
              <a:rPr lang="el-GR" sz="2400" dirty="0" err="1"/>
              <a:t>εχουμε</a:t>
            </a:r>
            <a:r>
              <a:rPr lang="el-GR" sz="2400" dirty="0"/>
              <a:t> εξάτμιση ή </a:t>
            </a:r>
            <a:r>
              <a:rPr lang="el-GR" sz="2400" dirty="0" err="1"/>
              <a:t>συμπυκνωση</a:t>
            </a:r>
            <a:r>
              <a:rPr lang="el-GR" sz="2400" dirty="0"/>
              <a:t>» Σωστό ή </a:t>
            </a:r>
            <a:r>
              <a:rPr lang="el-GR" sz="2400" dirty="0" err="1"/>
              <a:t>λαθος</a:t>
            </a:r>
            <a:r>
              <a:rPr lang="el-GR" sz="2400" dirty="0"/>
              <a:t> (</a:t>
            </a:r>
            <a:r>
              <a:rPr lang="el-GR" sz="2400" dirty="0">
                <a:solidFill>
                  <a:srgbClr val="FF0000"/>
                </a:solidFill>
              </a:rPr>
              <a:t>εξαρτάται από την </a:t>
            </a:r>
            <a:r>
              <a:rPr lang="el-GR" sz="2400" dirty="0" err="1">
                <a:solidFill>
                  <a:srgbClr val="FF0000"/>
                </a:solidFill>
              </a:rPr>
              <a:t>κλιμακα</a:t>
            </a:r>
            <a:r>
              <a:rPr lang="el-GR" sz="2400" dirty="0"/>
              <a:t>)</a:t>
            </a:r>
          </a:p>
          <a:p>
            <a:r>
              <a:rPr lang="el-GR" sz="2400" dirty="0"/>
              <a:t>Θερμοκρασία. Η </a:t>
            </a:r>
            <a:r>
              <a:rPr lang="el-GR" sz="2400" b="1" dirty="0"/>
              <a:t>τοπικότητα</a:t>
            </a:r>
            <a:r>
              <a:rPr lang="el-GR" sz="2400" dirty="0"/>
              <a:t> της θερμοκρασίας. (θερμοκρασία εδώ, θερμοκρασία </a:t>
            </a:r>
            <a:r>
              <a:rPr lang="el-GR" sz="2400" dirty="0" err="1"/>
              <a:t>εκει</a:t>
            </a:r>
            <a:r>
              <a:rPr lang="el-GR" sz="2400" dirty="0"/>
              <a:t>)</a:t>
            </a:r>
          </a:p>
          <a:p>
            <a:r>
              <a:rPr lang="el-GR" sz="2400" dirty="0"/>
              <a:t>Πυκνότητα μορίων (και </a:t>
            </a:r>
            <a:r>
              <a:rPr lang="el-GR" sz="2400" dirty="0" err="1"/>
              <a:t>παλι</a:t>
            </a:r>
            <a:r>
              <a:rPr lang="el-GR" sz="2400" dirty="0"/>
              <a:t> </a:t>
            </a:r>
            <a:r>
              <a:rPr lang="el-GR" sz="2400" b="1" dirty="0"/>
              <a:t>τοπικότητα</a:t>
            </a:r>
            <a:r>
              <a:rPr lang="el-GR" sz="2400" dirty="0"/>
              <a:t>)</a:t>
            </a:r>
          </a:p>
          <a:p>
            <a:endParaRPr lang="el-GR" sz="2400" dirty="0"/>
          </a:p>
          <a:p>
            <a:r>
              <a:rPr lang="el-GR" sz="2400" dirty="0"/>
              <a:t>Στη </a:t>
            </a:r>
            <a:r>
              <a:rPr lang="el-GR" sz="2400" dirty="0" err="1"/>
              <a:t>Φυσικη</a:t>
            </a:r>
            <a:r>
              <a:rPr lang="el-GR" sz="2400" dirty="0"/>
              <a:t> ο χώρος δεν είναι </a:t>
            </a:r>
            <a:r>
              <a:rPr lang="el-GR" sz="2400" dirty="0" err="1"/>
              <a:t>απλως</a:t>
            </a:r>
            <a:r>
              <a:rPr lang="el-GR" sz="2400" dirty="0"/>
              <a:t> «</a:t>
            </a:r>
            <a:r>
              <a:rPr lang="el-GR" sz="2400" dirty="0" err="1"/>
              <a:t>χωρος</a:t>
            </a:r>
            <a:r>
              <a:rPr lang="el-GR" sz="2400" dirty="0"/>
              <a:t>» </a:t>
            </a:r>
            <a:r>
              <a:rPr lang="el-GR" sz="2400" dirty="0" err="1"/>
              <a:t>αλλα</a:t>
            </a:r>
            <a:r>
              <a:rPr lang="el-GR" sz="2400" dirty="0"/>
              <a:t> </a:t>
            </a:r>
            <a:r>
              <a:rPr lang="el-GR" sz="2400" dirty="0" err="1"/>
              <a:t>εχει</a:t>
            </a:r>
            <a:r>
              <a:rPr lang="el-GR" sz="2400" dirty="0"/>
              <a:t> «</a:t>
            </a:r>
            <a:r>
              <a:rPr lang="el-GR" sz="2400" b="1" dirty="0"/>
              <a:t>τοπικότητα</a:t>
            </a:r>
            <a:r>
              <a:rPr lang="el-GR" sz="2400" dirty="0"/>
              <a:t>». Είναι «κομματιαστός»</a:t>
            </a:r>
          </a:p>
          <a:p>
            <a:pPr lvl="1"/>
            <a:r>
              <a:rPr lang="el-GR" sz="2000" dirty="0"/>
              <a:t>Θυμηθείτε οπτική: μικρές ψηφίδες</a:t>
            </a:r>
          </a:p>
          <a:p>
            <a:pPr lvl="1"/>
            <a:r>
              <a:rPr lang="el-GR" sz="2000" dirty="0"/>
              <a:t>Θυμηθείτε θερμική αγωγιμότητα: στρώση τη στρώση περνά η θερμότητα</a:t>
            </a:r>
          </a:p>
          <a:p>
            <a:pPr lvl="1"/>
            <a:r>
              <a:rPr lang="el-GR" sz="2000" dirty="0"/>
              <a:t>Θυμηθείτε τη </a:t>
            </a:r>
            <a:r>
              <a:rPr lang="el-GR" sz="2000" dirty="0" err="1"/>
              <a:t>θερμικη</a:t>
            </a:r>
            <a:r>
              <a:rPr lang="el-GR" sz="2000" dirty="0"/>
              <a:t> διαστολή/συστολή: τοπικά, </a:t>
            </a:r>
            <a:r>
              <a:rPr lang="el-GR" sz="2000" dirty="0" err="1"/>
              <a:t>αναλογα</a:t>
            </a:r>
            <a:r>
              <a:rPr lang="el-GR" sz="2000" dirty="0"/>
              <a:t> με την τοπική θερμοκρασία</a:t>
            </a:r>
          </a:p>
        </p:txBody>
      </p:sp>
    </p:spTree>
    <p:extLst>
      <p:ext uri="{BB962C8B-B14F-4D97-AF65-F5344CB8AC3E}">
        <p14:creationId xmlns:p14="http://schemas.microsoft.com/office/powerpoint/2010/main" val="389302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>
            <a:extLst>
              <a:ext uri="{FF2B5EF4-FFF2-40B4-BE49-F238E27FC236}">
                <a16:creationId xmlns:a16="http://schemas.microsoft.com/office/drawing/2014/main" id="{0A58221B-6B4B-388E-1324-59153A67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E25D8A18-AB3F-8D6B-27BD-94355B2204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350"/>
            <a:ext cx="8229600" cy="452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A8DDB5BC-1DA6-2DCF-229C-A24ED691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3367088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BB877630-2BEF-9C93-3DA0-D21B831B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40275"/>
            <a:ext cx="31369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Εικόνες που μας βοηθούν να αυτονομηθούμε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(</a:t>
            </a:r>
            <a:r>
              <a:rPr lang="el-GR" dirty="0" err="1"/>
              <a:t>συμπυκνωση</a:t>
            </a:r>
            <a:r>
              <a:rPr lang="el-GR" dirty="0"/>
              <a:t>) </a:t>
            </a:r>
            <a:r>
              <a:rPr lang="en-US" dirty="0">
                <a:hlinkClick r:id="rId2"/>
              </a:rPr>
              <a:t>https://www.youtube.com/watch?v=jq8pCThPIjo</a:t>
            </a:r>
            <a:r>
              <a:rPr lang="el-GR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Πρέπει να μπορούμε να </a:t>
            </a:r>
            <a:r>
              <a:rPr lang="el-GR" dirty="0" err="1"/>
              <a:t>χειριζομαστε</a:t>
            </a:r>
            <a:r>
              <a:rPr lang="el-GR" dirty="0"/>
              <a:t> το </a:t>
            </a:r>
            <a:r>
              <a:rPr lang="el-GR" dirty="0" err="1"/>
              <a:t>μοντελο</a:t>
            </a:r>
            <a:r>
              <a:rPr lang="el-GR" dirty="0"/>
              <a:t> με ζωγραφιές και </a:t>
            </a:r>
            <a:r>
              <a:rPr lang="el-GR" dirty="0" err="1"/>
              <a:t>χειραπτικά</a:t>
            </a:r>
            <a:r>
              <a:rPr lang="el-GR" dirty="0"/>
              <a:t> υλικά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err="1"/>
              <a:t>Βιντεο</a:t>
            </a:r>
            <a:r>
              <a:rPr lang="el-GR" dirty="0"/>
              <a:t>-δεκανίκια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https://phet.colorado.edu/sims/html/states-of-matter-basics/latest/states-of-matter-basics_el.html</a:t>
            </a:r>
            <a:endParaRPr lang="el-G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2143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Μοντελο</a:t>
            </a:r>
            <a:r>
              <a:rPr lang="el-GR" dirty="0"/>
              <a:t>/</a:t>
            </a:r>
            <a:r>
              <a:rPr lang="el-GR" dirty="0" err="1"/>
              <a:t>Μερος</a:t>
            </a:r>
            <a:r>
              <a:rPr lang="el-GR" dirty="0"/>
              <a:t> </a:t>
            </a:r>
            <a:r>
              <a:rPr lang="el-GR" dirty="0" err="1"/>
              <a:t>Ιστοριας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5013176"/>
            <a:ext cx="9036496" cy="1285603"/>
          </a:xfrm>
        </p:spPr>
        <p:txBody>
          <a:bodyPr/>
          <a:lstStyle/>
          <a:p>
            <a:r>
              <a:rPr lang="el-GR" sz="2400" dirty="0"/>
              <a:t>Αν η </a:t>
            </a:r>
            <a:r>
              <a:rPr lang="el-GR" sz="2400" dirty="0" err="1"/>
              <a:t>εικονα</a:t>
            </a:r>
            <a:r>
              <a:rPr lang="el-GR" sz="2400" dirty="0"/>
              <a:t> αυτή είναι η αρχή μιας </a:t>
            </a:r>
            <a:r>
              <a:rPr lang="el-GR" sz="2400" dirty="0" err="1"/>
              <a:t>ιστοριας</a:t>
            </a:r>
            <a:r>
              <a:rPr lang="el-GR" sz="2400" dirty="0"/>
              <a:t> ποια είναι η συνέχειά της;</a:t>
            </a:r>
          </a:p>
          <a:p>
            <a:r>
              <a:rPr lang="el-GR" sz="2400" dirty="0"/>
              <a:t>Αν είναι το </a:t>
            </a:r>
            <a:r>
              <a:rPr lang="el-GR" sz="2400" dirty="0" err="1"/>
              <a:t>μεσο</a:t>
            </a:r>
            <a:r>
              <a:rPr lang="el-GR" sz="2400" dirty="0"/>
              <a:t> τι </a:t>
            </a:r>
            <a:r>
              <a:rPr lang="el-GR" sz="2400" dirty="0" err="1"/>
              <a:t>συνεβη</a:t>
            </a:r>
            <a:r>
              <a:rPr lang="el-GR" sz="2400" dirty="0"/>
              <a:t> </a:t>
            </a:r>
            <a:r>
              <a:rPr lang="el-GR" sz="2400" dirty="0" err="1"/>
              <a:t>αραγε</a:t>
            </a:r>
            <a:r>
              <a:rPr lang="el-GR" sz="2400" dirty="0"/>
              <a:t> πριν και τι θα </a:t>
            </a:r>
            <a:r>
              <a:rPr lang="el-GR" sz="2400" dirty="0" err="1"/>
              <a:t>συμβει</a:t>
            </a:r>
            <a:r>
              <a:rPr lang="el-GR" sz="2400" dirty="0"/>
              <a:t> </a:t>
            </a:r>
            <a:r>
              <a:rPr lang="el-GR" sz="2400" dirty="0" err="1"/>
              <a:t>μετα</a:t>
            </a:r>
            <a:r>
              <a:rPr lang="el-GR" sz="2400" dirty="0"/>
              <a:t>;</a:t>
            </a:r>
          </a:p>
          <a:p>
            <a:r>
              <a:rPr lang="el-GR" sz="2400" dirty="0"/>
              <a:t>Αν είναι το </a:t>
            </a:r>
            <a:r>
              <a:rPr lang="el-GR" sz="2400" dirty="0" err="1"/>
              <a:t>τελος</a:t>
            </a:r>
            <a:r>
              <a:rPr lang="el-GR" sz="2400" dirty="0"/>
              <a:t> μιας </a:t>
            </a:r>
            <a:r>
              <a:rPr lang="el-GR" sz="2400" dirty="0" err="1"/>
              <a:t>ιστοριας</a:t>
            </a:r>
            <a:r>
              <a:rPr lang="el-GR" sz="2400" dirty="0"/>
              <a:t>, τι </a:t>
            </a:r>
            <a:r>
              <a:rPr lang="el-GR" sz="2400" dirty="0" err="1"/>
              <a:t>εχει</a:t>
            </a:r>
            <a:r>
              <a:rPr lang="el-GR" sz="2400" dirty="0"/>
              <a:t> </a:t>
            </a:r>
            <a:r>
              <a:rPr lang="el-GR" sz="2400" dirty="0" err="1"/>
              <a:t>προηγηθει</a:t>
            </a:r>
            <a:r>
              <a:rPr lang="el-GR" sz="2400" dirty="0"/>
              <a:t>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046640" cy="340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Εφαρμογή1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Χρησιμοποιώντας το </a:t>
            </a:r>
            <a:r>
              <a:rPr lang="el-GR" dirty="0" err="1"/>
              <a:t>μοντελο</a:t>
            </a:r>
            <a:r>
              <a:rPr lang="el-GR" dirty="0"/>
              <a:t> του </a:t>
            </a:r>
            <a:r>
              <a:rPr lang="el-GR" dirty="0" err="1"/>
              <a:t>Τουλμιν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Ένα πάτωμα με νερό. Ανεμιστήρα ή «</a:t>
            </a:r>
            <a:r>
              <a:rPr lang="el-GR" dirty="0" err="1"/>
              <a:t>ρευμα</a:t>
            </a:r>
            <a:r>
              <a:rPr lang="el-GR" dirty="0"/>
              <a:t>». Στεγνώνει γρηγορότερα. </a:t>
            </a:r>
            <a:r>
              <a:rPr lang="el-GR" dirty="0" err="1"/>
              <a:t>Γιατι</a:t>
            </a:r>
            <a:r>
              <a:rPr lang="el-GR" dirty="0"/>
              <a:t> </a:t>
            </a:r>
            <a:r>
              <a:rPr lang="el-GR" dirty="0" err="1"/>
              <a:t>επρεπε</a:t>
            </a:r>
            <a:r>
              <a:rPr lang="el-GR" dirty="0"/>
              <a:t> να συμβεί αυτό; (συμβαίνει πάντα;)</a:t>
            </a:r>
          </a:p>
          <a:p>
            <a:pPr marL="514350" indent="-514350">
              <a:buAutoNum type="arabicPeriod"/>
            </a:pPr>
            <a:r>
              <a:rPr lang="el-GR" dirty="0"/>
              <a:t>Ποτήρι με </a:t>
            </a:r>
            <a:r>
              <a:rPr lang="el-GR" dirty="0" err="1"/>
              <a:t>ζεστο</a:t>
            </a:r>
            <a:r>
              <a:rPr lang="el-GR" dirty="0"/>
              <a:t> νερό. Γρηγορότερη εξάτμιση από </a:t>
            </a:r>
            <a:r>
              <a:rPr lang="el-GR" dirty="0" err="1"/>
              <a:t>ό,τι</a:t>
            </a:r>
            <a:r>
              <a:rPr lang="el-GR" dirty="0"/>
              <a:t> </a:t>
            </a:r>
            <a:r>
              <a:rPr lang="el-GR" dirty="0" err="1"/>
              <a:t>κρυο</a:t>
            </a:r>
            <a:r>
              <a:rPr lang="el-GR" dirty="0"/>
              <a:t> νερό</a:t>
            </a:r>
          </a:p>
          <a:p>
            <a:pPr marL="514350" indent="-514350">
              <a:buAutoNum type="arabicPeriod"/>
            </a:pPr>
            <a:r>
              <a:rPr lang="el-GR" dirty="0" err="1"/>
              <a:t>Μπόλ</a:t>
            </a:r>
            <a:r>
              <a:rPr lang="el-GR" dirty="0"/>
              <a:t> με παγωμένο νερό μια μέρα με υψηλή υγρασία. Τι περιμένουμε να συμβεί;</a:t>
            </a:r>
          </a:p>
        </p:txBody>
      </p:sp>
    </p:spTree>
    <p:extLst>
      <p:ext uri="{BB962C8B-B14F-4D97-AF65-F5344CB8AC3E}">
        <p14:creationId xmlns:p14="http://schemas.microsoft.com/office/powerpoint/2010/main" val="177114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74638"/>
            <a:ext cx="8928546" cy="11430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dirty="0"/>
              <a:t>Η θερμότητα: ενέργεια που ταξιδεύει με «ατσούμπαλους» τρόπους</a:t>
            </a:r>
          </a:p>
        </p:txBody>
      </p:sp>
      <p:sp>
        <p:nvSpPr>
          <p:cNvPr id="2" name="Έλλειψη 1"/>
          <p:cNvSpPr/>
          <p:nvPr/>
        </p:nvSpPr>
        <p:spPr>
          <a:xfrm>
            <a:off x="3203575" y="1844675"/>
            <a:ext cx="187325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2228" name="TextBox 2"/>
          <p:cNvSpPr txBox="1">
            <a:spLocks noChangeArrowheads="1"/>
          </p:cNvSpPr>
          <p:nvPr/>
        </p:nvSpPr>
        <p:spPr bwMode="auto">
          <a:xfrm>
            <a:off x="3348038" y="2205038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FFFFFF"/>
                </a:solidFill>
              </a:rPr>
              <a:t>ΘΕΡΜΟΤΗΤΑ</a:t>
            </a:r>
          </a:p>
        </p:txBody>
      </p:sp>
      <p:cxnSp>
        <p:nvCxnSpPr>
          <p:cNvPr id="7" name="Ευθεία γραμμή σύνδεσης 6"/>
          <p:cNvCxnSpPr>
            <a:stCxn id="2" idx="4"/>
          </p:cNvCxnSpPr>
          <p:nvPr/>
        </p:nvCxnSpPr>
        <p:spPr>
          <a:xfrm>
            <a:off x="4140200" y="2781300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3276600" y="3352800"/>
            <a:ext cx="137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000000"/>
                </a:solidFill>
              </a:rPr>
              <a:t>Ταξιδευει με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 flipH="1">
            <a:off x="1979613" y="3686175"/>
            <a:ext cx="1800225" cy="75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1042988" y="4508500"/>
            <a:ext cx="15843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Ακτινοβολία</a:t>
            </a:r>
          </a:p>
        </p:txBody>
      </p:sp>
      <p:cxnSp>
        <p:nvCxnSpPr>
          <p:cNvPr id="13" name="Ευθεία γραμμή σύνδεσης 12"/>
          <p:cNvCxnSpPr/>
          <p:nvPr/>
        </p:nvCxnSpPr>
        <p:spPr>
          <a:xfrm flipH="1">
            <a:off x="4067175" y="3686175"/>
            <a:ext cx="73025" cy="75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>
          <a:xfrm>
            <a:off x="3203575" y="4508500"/>
            <a:ext cx="1655763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Αγωγή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5435600" y="4508500"/>
            <a:ext cx="1439863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srgbClr val="FFFF00"/>
                </a:solidFill>
              </a:rPr>
              <a:t>Ρεύματα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7308850" y="4508500"/>
            <a:ext cx="1727200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20" name="Ευθεία γραμμή σύνδεσης 19"/>
          <p:cNvCxnSpPr/>
          <p:nvPr/>
        </p:nvCxnSpPr>
        <p:spPr>
          <a:xfrm>
            <a:off x="4427538" y="3722688"/>
            <a:ext cx="1584325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H="1" flipV="1">
            <a:off x="4500563" y="3722688"/>
            <a:ext cx="3671887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 flipH="1">
            <a:off x="2843213" y="5157788"/>
            <a:ext cx="936625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0" name="TextBox 5"/>
          <p:cNvSpPr txBox="1">
            <a:spLocks noChangeArrowheads="1"/>
          </p:cNvSpPr>
          <p:nvPr/>
        </p:nvSpPr>
        <p:spPr bwMode="auto">
          <a:xfrm>
            <a:off x="2339975" y="5949950"/>
            <a:ext cx="2225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000000"/>
                </a:solidFill>
              </a:rPr>
              <a:t>Μικροσκοπική εικόνα</a:t>
            </a: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3965575" y="5229225"/>
            <a:ext cx="319088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2" name="TextBox 16"/>
          <p:cNvSpPr txBox="1">
            <a:spLocks noChangeArrowheads="1"/>
          </p:cNvSpPr>
          <p:nvPr/>
        </p:nvSpPr>
        <p:spPr bwMode="auto">
          <a:xfrm>
            <a:off x="4473575" y="5580063"/>
            <a:ext cx="229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000000"/>
                </a:solidFill>
              </a:rPr>
              <a:t>Μακροσκοπική εικόνα</a:t>
            </a:r>
          </a:p>
        </p:txBody>
      </p:sp>
    </p:spTree>
    <p:extLst>
      <p:ext uri="{BB962C8B-B14F-4D97-AF65-F5344CB8AC3E}">
        <p14:creationId xmlns:p14="http://schemas.microsoft.com/office/powerpoint/2010/main" val="81469938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Εφαρμογή1 (</a:t>
            </a:r>
            <a:r>
              <a:rPr lang="el-GR" dirty="0" err="1"/>
              <a:t>συνεχεια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Χρησιμοποιοντας</a:t>
            </a:r>
            <a:r>
              <a:rPr lang="el-GR" dirty="0"/>
              <a:t> το </a:t>
            </a:r>
            <a:r>
              <a:rPr lang="el-GR" dirty="0" err="1"/>
              <a:t>μοντελο</a:t>
            </a:r>
            <a:r>
              <a:rPr lang="el-GR" dirty="0"/>
              <a:t> του </a:t>
            </a:r>
            <a:r>
              <a:rPr lang="el-GR" dirty="0" err="1"/>
              <a:t>Τουλμιν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Το πιστολάκι για το στέγνωμα των </a:t>
            </a:r>
            <a:r>
              <a:rPr lang="el-GR" dirty="0" err="1"/>
              <a:t>μαλλιων</a:t>
            </a:r>
            <a:r>
              <a:rPr lang="el-GR" dirty="0"/>
              <a:t> (εναλλακτική: μια πετσέτα)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http://photodentro.edu.gr/v/item/ds/8521/7999</a:t>
            </a:r>
          </a:p>
        </p:txBody>
      </p:sp>
    </p:spTree>
    <p:extLst>
      <p:ext uri="{BB962C8B-B14F-4D97-AF65-F5344CB8AC3E}">
        <p14:creationId xmlns:p14="http://schemas.microsoft.com/office/powerpoint/2010/main" val="4070313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Εφαρμογή 2</a:t>
            </a:r>
          </a:p>
        </p:txBody>
      </p:sp>
      <p:sp>
        <p:nvSpPr>
          <p:cNvPr id="9523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Στα Φαρμακεία βλέπουμε να λένε 100% υγρασία, ενώ προφανώς ο αέρας δεν είναι γεμάτος με νερό. (Σε ένα κυβικο μέτρο αέρα «χωράνε» 1000 </a:t>
            </a:r>
            <a:r>
              <a:rPr lang="en-US" altLang="el-GR"/>
              <a:t>Kgr </a:t>
            </a:r>
            <a:r>
              <a:rPr lang="el-GR" altLang="el-GR"/>
              <a:t>νερου!) Τι εννοούν;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990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Ερώτημα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σχέση έχει όμως η εξάτμιση και η συμπύκνωση με την είσοδο ή την έξοδο θερμότητας;</a:t>
            </a:r>
          </a:p>
          <a:p>
            <a:endParaRPr lang="el-GR" dirty="0"/>
          </a:p>
          <a:p>
            <a:r>
              <a:rPr lang="el-GR" dirty="0"/>
              <a:t>Θα μας </a:t>
            </a:r>
            <a:r>
              <a:rPr lang="el-GR" dirty="0" err="1"/>
              <a:t>βοηθησει</a:t>
            </a:r>
            <a:r>
              <a:rPr lang="el-GR" dirty="0"/>
              <a:t> η μικροσκοπική προσέγγιση</a:t>
            </a:r>
          </a:p>
          <a:p>
            <a:r>
              <a:rPr lang="el-GR" dirty="0" err="1"/>
              <a:t>Αλλα</a:t>
            </a:r>
            <a:r>
              <a:rPr lang="el-GR" dirty="0"/>
              <a:t> και μια </a:t>
            </a:r>
            <a:r>
              <a:rPr lang="el-GR" dirty="0" err="1"/>
              <a:t>αναλογια</a:t>
            </a:r>
            <a:r>
              <a:rPr lang="el-GR" dirty="0"/>
              <a:t> με </a:t>
            </a:r>
            <a:r>
              <a:rPr lang="el-GR" dirty="0" err="1"/>
              <a:t>μεταναστες</a:t>
            </a:r>
            <a:r>
              <a:rPr lang="el-GR" dirty="0"/>
              <a:t> και τα </a:t>
            </a:r>
            <a:r>
              <a:rPr lang="el-GR" dirty="0" err="1"/>
              <a:t>χρηματα</a:t>
            </a:r>
            <a:r>
              <a:rPr lang="el-GR" dirty="0"/>
              <a:t> που μεταφέρουν</a:t>
            </a:r>
          </a:p>
        </p:txBody>
      </p:sp>
    </p:spTree>
    <p:extLst>
      <p:ext uri="{BB962C8B-B14F-4D97-AF65-F5344CB8AC3E}">
        <p14:creationId xmlns:p14="http://schemas.microsoft.com/office/powerpoint/2010/main" val="214178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Εφαρμογή3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Χρησιμοποιώντας το </a:t>
            </a:r>
            <a:r>
              <a:rPr lang="el-GR" dirty="0" err="1"/>
              <a:t>μοντελο</a:t>
            </a:r>
            <a:r>
              <a:rPr lang="el-GR" dirty="0"/>
              <a:t> του </a:t>
            </a:r>
            <a:r>
              <a:rPr lang="el-GR" dirty="0" err="1"/>
              <a:t>Τουλμιν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Ένα ποτήρι με παγωμένο </a:t>
            </a:r>
            <a:r>
              <a:rPr lang="el-GR" dirty="0" err="1"/>
              <a:t>νερο</a:t>
            </a:r>
            <a:r>
              <a:rPr lang="el-GR" dirty="0"/>
              <a:t>. Γύρω του </a:t>
            </a:r>
            <a:r>
              <a:rPr lang="el-GR" dirty="0" err="1"/>
              <a:t>μετα</a:t>
            </a:r>
            <a:r>
              <a:rPr lang="el-GR" dirty="0"/>
              <a:t> από </a:t>
            </a:r>
            <a:r>
              <a:rPr lang="el-GR" dirty="0" err="1"/>
              <a:t>λιγη</a:t>
            </a:r>
            <a:r>
              <a:rPr lang="el-GR" dirty="0"/>
              <a:t> ώρα νερό. </a:t>
            </a:r>
            <a:r>
              <a:rPr lang="el-GR" dirty="0" err="1"/>
              <a:t>Γιατι</a:t>
            </a:r>
            <a:r>
              <a:rPr lang="el-GR" dirty="0"/>
              <a:t>; (αναγκαίο;)</a:t>
            </a:r>
          </a:p>
          <a:p>
            <a:pPr marL="514350" indent="-514350">
              <a:buAutoNum type="arabicPeriod"/>
            </a:pPr>
            <a:r>
              <a:rPr lang="el-GR" dirty="0"/>
              <a:t>Κρύα μέρα. </a:t>
            </a:r>
            <a:r>
              <a:rPr lang="el-GR" dirty="0" err="1"/>
              <a:t>Φυσω</a:t>
            </a:r>
            <a:r>
              <a:rPr lang="el-GR" dirty="0"/>
              <a:t> πάνω στο παγωμένο τζάμι. </a:t>
            </a:r>
            <a:r>
              <a:rPr lang="el-GR" dirty="0" err="1"/>
              <a:t>Αχνος</a:t>
            </a:r>
            <a:r>
              <a:rPr lang="el-GR" dirty="0"/>
              <a:t>. </a:t>
            </a:r>
            <a:r>
              <a:rPr lang="el-GR" dirty="0" err="1"/>
              <a:t>Γιατι</a:t>
            </a:r>
            <a:r>
              <a:rPr lang="el-GR" dirty="0"/>
              <a:t>;</a:t>
            </a:r>
          </a:p>
          <a:p>
            <a:pPr marL="514350" indent="-514350">
              <a:buAutoNum type="arabicPeriod"/>
            </a:pPr>
            <a:r>
              <a:rPr lang="el-GR" dirty="0" err="1"/>
              <a:t>Κρυα</a:t>
            </a:r>
            <a:r>
              <a:rPr lang="el-GR" dirty="0"/>
              <a:t> </a:t>
            </a:r>
            <a:r>
              <a:rPr lang="el-GR" dirty="0" err="1"/>
              <a:t>μερα</a:t>
            </a:r>
            <a:r>
              <a:rPr lang="el-GR" dirty="0"/>
              <a:t>. Από το στόμα μου βγαίνει ένα σύννεφο. </a:t>
            </a:r>
            <a:r>
              <a:rPr lang="el-GR" dirty="0" err="1"/>
              <a:t>Γιατι</a:t>
            </a:r>
            <a:r>
              <a:rPr lang="el-G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66208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Εφαρμογή4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Χρησιμοποιοντας</a:t>
            </a:r>
            <a:r>
              <a:rPr lang="el-GR" dirty="0"/>
              <a:t> το </a:t>
            </a:r>
            <a:r>
              <a:rPr lang="el-GR" dirty="0" err="1"/>
              <a:t>μοντελο</a:t>
            </a:r>
            <a:r>
              <a:rPr lang="el-GR" dirty="0"/>
              <a:t> του </a:t>
            </a:r>
            <a:r>
              <a:rPr lang="el-GR" dirty="0" err="1"/>
              <a:t>Τουλμιν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514350" indent="-514350">
              <a:buAutoNum type="arabicPeriod"/>
            </a:pPr>
            <a:r>
              <a:rPr lang="el-GR" dirty="0" err="1"/>
              <a:t>Βλεπω</a:t>
            </a:r>
            <a:r>
              <a:rPr lang="el-GR" dirty="0"/>
              <a:t> ένα μπρίκι. </a:t>
            </a:r>
            <a:r>
              <a:rPr lang="el-GR" dirty="0" err="1"/>
              <a:t>Καποια</a:t>
            </a:r>
            <a:r>
              <a:rPr lang="el-GR" dirty="0"/>
              <a:t> στιγμή αχνός. </a:t>
            </a:r>
            <a:r>
              <a:rPr lang="el-GR" dirty="0" err="1"/>
              <a:t>Γιατι</a:t>
            </a:r>
            <a:r>
              <a:rPr lang="el-GR" dirty="0"/>
              <a:t>; Ο </a:t>
            </a:r>
            <a:r>
              <a:rPr lang="el-GR" dirty="0" err="1"/>
              <a:t>αχνος</a:t>
            </a:r>
            <a:r>
              <a:rPr lang="el-GR" dirty="0"/>
              <a:t> </a:t>
            </a:r>
            <a:r>
              <a:rPr lang="el-GR" dirty="0" err="1"/>
              <a:t>διαλυεται</a:t>
            </a:r>
            <a:r>
              <a:rPr lang="el-GR" dirty="0"/>
              <a:t> λίγο πιο πάνω. </a:t>
            </a:r>
            <a:r>
              <a:rPr lang="el-GR" dirty="0" err="1"/>
              <a:t>Γιατι</a:t>
            </a:r>
            <a:r>
              <a:rPr lang="el-GR" dirty="0"/>
              <a:t>;</a:t>
            </a:r>
          </a:p>
          <a:p>
            <a:pPr marL="514350" indent="-514350">
              <a:buAutoNum type="arabicPeriod"/>
            </a:pPr>
            <a:r>
              <a:rPr lang="el-GR" dirty="0" err="1"/>
              <a:t>Αφου</a:t>
            </a:r>
            <a:r>
              <a:rPr lang="el-GR" dirty="0"/>
              <a:t> σε κάθε </a:t>
            </a:r>
            <a:r>
              <a:rPr lang="el-GR" dirty="0" err="1"/>
              <a:t>θερμοκρασια</a:t>
            </a:r>
            <a:r>
              <a:rPr lang="el-GR" dirty="0"/>
              <a:t> υπάρχει εξάτμιση, τι το </a:t>
            </a:r>
            <a:r>
              <a:rPr lang="el-GR" dirty="0" err="1"/>
              <a:t>ιδιαιτερο</a:t>
            </a:r>
            <a:r>
              <a:rPr lang="el-GR" dirty="0"/>
              <a:t> </a:t>
            </a:r>
            <a:r>
              <a:rPr lang="el-GR" dirty="0" err="1"/>
              <a:t>εχει</a:t>
            </a:r>
            <a:r>
              <a:rPr lang="el-GR" dirty="0"/>
              <a:t> ο βρασμός;</a:t>
            </a:r>
          </a:p>
        </p:txBody>
      </p:sp>
    </p:spTree>
    <p:extLst>
      <p:ext uri="{BB962C8B-B14F-4D97-AF65-F5344CB8AC3E}">
        <p14:creationId xmlns:p14="http://schemas.microsoft.com/office/powerpoint/2010/main" val="1377423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στη Γη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/>
              <a:t>Ενεργεια</a:t>
            </a:r>
            <a:r>
              <a:rPr lang="el-GR" dirty="0"/>
              <a:t> κατά την </a:t>
            </a:r>
            <a:r>
              <a:rPr lang="el-GR" dirty="0" err="1"/>
              <a:t>υγροποιηση</a:t>
            </a:r>
            <a:r>
              <a:rPr lang="el-GR" dirty="0"/>
              <a:t> και την </a:t>
            </a:r>
            <a:r>
              <a:rPr lang="el-GR" dirty="0" err="1"/>
              <a:t>εξαρτμηση</a:t>
            </a:r>
            <a:r>
              <a:rPr lang="el-GR" dirty="0"/>
              <a:t> του </a:t>
            </a:r>
            <a:r>
              <a:rPr lang="el-GR" dirty="0" err="1"/>
              <a:t>νερου</a:t>
            </a:r>
            <a:r>
              <a:rPr lang="el-GR" dirty="0"/>
              <a:t>. (</a:t>
            </a:r>
            <a:r>
              <a:rPr lang="el-GR" dirty="0" err="1"/>
              <a:t>συνδεεται</a:t>
            </a:r>
            <a:r>
              <a:rPr lang="el-GR" dirty="0"/>
              <a:t> με την </a:t>
            </a:r>
            <a:r>
              <a:rPr lang="el-GR" dirty="0" err="1"/>
              <a:t>ενεργεια</a:t>
            </a:r>
            <a:r>
              <a:rPr lang="el-GR" dirty="0"/>
              <a:t> των </a:t>
            </a:r>
            <a:r>
              <a:rPr lang="el-GR" dirty="0" err="1"/>
              <a:t>καταιγιδων</a:t>
            </a:r>
            <a:r>
              <a:rPr lang="el-GR" dirty="0"/>
              <a:t> και των τυφώνων)</a:t>
            </a:r>
          </a:p>
          <a:p>
            <a:r>
              <a:rPr lang="el-GR" dirty="0"/>
              <a:t>Ο </a:t>
            </a:r>
            <a:r>
              <a:rPr lang="el-GR" dirty="0" err="1"/>
              <a:t>ιδρωτας</a:t>
            </a:r>
            <a:r>
              <a:rPr lang="el-GR" dirty="0"/>
              <a:t> της Γης. Τα ξηρότερα μέρη στο </a:t>
            </a:r>
            <a:r>
              <a:rPr lang="el-GR" dirty="0" err="1"/>
              <a:t>εσωτερικο</a:t>
            </a:r>
            <a:r>
              <a:rPr lang="el-GR" dirty="0"/>
              <a:t> των </a:t>
            </a:r>
            <a:r>
              <a:rPr lang="el-GR" dirty="0" err="1"/>
              <a:t>ηπειρων</a:t>
            </a:r>
            <a:r>
              <a:rPr lang="el-GR" dirty="0"/>
              <a:t> δεν </a:t>
            </a:r>
            <a:r>
              <a:rPr lang="el-GR" dirty="0" err="1"/>
              <a:t>μπορουν</a:t>
            </a:r>
            <a:r>
              <a:rPr lang="el-GR" dirty="0"/>
              <a:t> να «</a:t>
            </a:r>
            <a:r>
              <a:rPr lang="el-GR" dirty="0" err="1"/>
              <a:t>ιδρωσουν</a:t>
            </a:r>
            <a:r>
              <a:rPr lang="el-GR" dirty="0"/>
              <a:t>» όπως </a:t>
            </a:r>
            <a:r>
              <a:rPr lang="el-GR" dirty="0" err="1"/>
              <a:t>παλια</a:t>
            </a:r>
            <a:r>
              <a:rPr lang="el-GR" dirty="0"/>
              <a:t>. </a:t>
            </a:r>
            <a:r>
              <a:rPr lang="el-GR" dirty="0" err="1"/>
              <a:t>Μεγαλυτερη</a:t>
            </a:r>
            <a:r>
              <a:rPr lang="el-GR" dirty="0"/>
              <a:t> </a:t>
            </a:r>
            <a:r>
              <a:rPr lang="el-GR" dirty="0" err="1"/>
              <a:t>αυξηση</a:t>
            </a:r>
            <a:r>
              <a:rPr lang="el-GR" dirty="0"/>
              <a:t> της </a:t>
            </a:r>
            <a:r>
              <a:rPr lang="el-GR" dirty="0" err="1"/>
              <a:t>θερμοκρασιας</a:t>
            </a:r>
            <a:r>
              <a:rPr lang="el-GR" dirty="0"/>
              <a:t>.</a:t>
            </a:r>
          </a:p>
          <a:p>
            <a:r>
              <a:rPr lang="el-GR" dirty="0"/>
              <a:t>Ο </a:t>
            </a:r>
            <a:r>
              <a:rPr lang="el-GR" dirty="0" err="1"/>
              <a:t>θερμος</a:t>
            </a:r>
            <a:r>
              <a:rPr lang="el-GR" dirty="0"/>
              <a:t> αέρας «</a:t>
            </a:r>
            <a:r>
              <a:rPr lang="el-GR" dirty="0" err="1"/>
              <a:t>χωρα</a:t>
            </a:r>
            <a:r>
              <a:rPr lang="el-GR" dirty="0"/>
              <a:t>» </a:t>
            </a:r>
            <a:r>
              <a:rPr lang="el-GR" dirty="0" err="1"/>
              <a:t>περισσοτερα</a:t>
            </a:r>
            <a:r>
              <a:rPr lang="el-GR" dirty="0"/>
              <a:t> </a:t>
            </a:r>
            <a:r>
              <a:rPr lang="el-GR" dirty="0" err="1"/>
              <a:t>μορια</a:t>
            </a:r>
            <a:r>
              <a:rPr lang="el-GR" dirty="0"/>
              <a:t> </a:t>
            </a:r>
            <a:r>
              <a:rPr lang="el-GR" dirty="0" err="1"/>
              <a:t>νερου</a:t>
            </a:r>
            <a:r>
              <a:rPr lang="el-GR" dirty="0"/>
              <a:t>. </a:t>
            </a:r>
            <a:r>
              <a:rPr lang="el-GR" dirty="0" err="1"/>
              <a:t>Αρα</a:t>
            </a:r>
            <a:r>
              <a:rPr lang="el-GR" dirty="0"/>
              <a:t> </a:t>
            </a:r>
            <a:r>
              <a:rPr lang="el-GR" dirty="0" err="1"/>
              <a:t>ξηρασια</a:t>
            </a:r>
            <a:r>
              <a:rPr lang="el-GR" dirty="0"/>
              <a:t> (</a:t>
            </a:r>
            <a:r>
              <a:rPr lang="el-GR" dirty="0" err="1"/>
              <a:t>επιπτωσεις</a:t>
            </a:r>
            <a:r>
              <a:rPr lang="el-GR" dirty="0"/>
              <a:t> στο έδαφος και τη </a:t>
            </a:r>
            <a:r>
              <a:rPr lang="el-GR" dirty="0" err="1"/>
              <a:t>ζωη</a:t>
            </a:r>
            <a:r>
              <a:rPr lang="el-GR" dirty="0"/>
              <a:t> του. Το </a:t>
            </a:r>
            <a:r>
              <a:rPr lang="el-GR" dirty="0" err="1"/>
              <a:t>εδαφος</a:t>
            </a:r>
            <a:r>
              <a:rPr lang="el-GR" dirty="0"/>
              <a:t> ΔΕΝ είναι </a:t>
            </a:r>
            <a:r>
              <a:rPr lang="el-GR" dirty="0" err="1"/>
              <a:t>νεκρο</a:t>
            </a:r>
            <a:r>
              <a:rPr lang="el-GR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124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Αναστοχασμός</a:t>
            </a:r>
          </a:p>
        </p:txBody>
      </p:sp>
      <p:sp>
        <p:nvSpPr>
          <p:cNvPr id="911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Μαζεψτε παραδείγματα φαινομένων εξάτμισης και συμπύκνωσης. (Μπορειτε να εξασκηθειτε: «μπορω να τα εξηγήσω;» ή να τα φέρετε στα φροντιστήρια)</a:t>
            </a:r>
          </a:p>
        </p:txBody>
      </p:sp>
    </p:spTree>
    <p:extLst>
      <p:ext uri="{BB962C8B-B14F-4D97-AF65-F5344CB8AC3E}">
        <p14:creationId xmlns:p14="http://schemas.microsoft.com/office/powerpoint/2010/main" val="1151965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Εφαρμογή 4 (</a:t>
            </a:r>
            <a:r>
              <a:rPr lang="el-GR" altLang="el-GR" dirty="0" err="1"/>
              <a:t>συνεχεια</a:t>
            </a:r>
            <a:r>
              <a:rPr lang="el-GR" alt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1. Βρασμός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2"/>
              </a:rPr>
              <a:t>https://www.youtube.com/watch?v=aiwynTBdln8</a:t>
            </a:r>
            <a:endParaRPr lang="el-G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2. Εξάρτηση του βρασμού από την ατμοσφαιρική πίεση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3"/>
              </a:rPr>
              <a:t>https://www.youtube.com/watch?v=hIy0GLOTL2M</a:t>
            </a:r>
            <a:endParaRPr lang="el-G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u="sng" dirty="0"/>
              <a:t>http</a:t>
            </a:r>
            <a:r>
              <a:rPr lang="el-GR" u="sng" dirty="0">
                <a:hlinkClick r:id="rId4"/>
              </a:rPr>
              <a:t>://apps.athena.net.gr/trapeza/index.php?action=preview_html&amp;id=521</a:t>
            </a:r>
            <a:endParaRPr lang="el-G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27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Ρευματα</a:t>
            </a:r>
            <a:r>
              <a:rPr lang="el-GR" dirty="0"/>
              <a:t> σε υγρά και αέρια που συνδέονται με </a:t>
            </a:r>
            <a:r>
              <a:rPr lang="el-GR" dirty="0" err="1"/>
              <a:t>αλλαγες</a:t>
            </a:r>
            <a:r>
              <a:rPr lang="el-GR" dirty="0"/>
              <a:t> στη θερμοκρασία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5038"/>
            <a:ext cx="38877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Ορθογώνιο 2"/>
          <p:cNvSpPr>
            <a:spLocks noChangeArrowheads="1"/>
          </p:cNvSpPr>
          <p:nvPr/>
        </p:nvSpPr>
        <p:spPr bwMode="auto">
          <a:xfrm>
            <a:off x="4140200" y="25050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800">
                <a:solidFill>
                  <a:srgbClr val="000000"/>
                </a:solidFill>
                <a:cs typeface="Arial" charset="0"/>
              </a:rPr>
              <a:t>Biomimicry https://www.youtube.com/watch?v=620omdSZzBs </a:t>
            </a:r>
          </a:p>
        </p:txBody>
      </p:sp>
      <p:sp>
        <p:nvSpPr>
          <p:cNvPr id="53253" name="Ορθογώνιο 3"/>
          <p:cNvSpPr>
            <a:spLocks noChangeArrowheads="1"/>
          </p:cNvSpPr>
          <p:nvPr/>
        </p:nvSpPr>
        <p:spPr bwMode="auto">
          <a:xfrm>
            <a:off x="3995738" y="42211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cs typeface="Arial" charset="0"/>
                <a:hlinkClick r:id="rId3"/>
              </a:rPr>
              <a:t>https://www.youtube.com/watch?v=nrgD74Sc5VM</a:t>
            </a:r>
            <a:endParaRPr lang="en-US" altLang="el-GR" sz="1800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l-GR" sz="1800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dirty="0" err="1">
                <a:solidFill>
                  <a:srgbClr val="000000"/>
                </a:solidFill>
                <a:cs typeface="Arial" charset="0"/>
              </a:rPr>
              <a:t>Ενας</a:t>
            </a:r>
            <a:r>
              <a:rPr lang="el-GR" altLang="el-GR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1800" dirty="0" err="1">
                <a:solidFill>
                  <a:srgbClr val="000000"/>
                </a:solidFill>
                <a:cs typeface="Arial" charset="0"/>
              </a:rPr>
              <a:t>τυπος</a:t>
            </a:r>
            <a:r>
              <a:rPr lang="el-GR" altLang="el-GR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1800" dirty="0" err="1">
                <a:solidFill>
                  <a:srgbClr val="000000"/>
                </a:solidFill>
                <a:cs typeface="Arial" charset="0"/>
              </a:rPr>
              <a:t>θερμομετρου</a:t>
            </a:r>
            <a:r>
              <a:rPr lang="el-GR" altLang="el-GR" sz="1800" dirty="0">
                <a:solidFill>
                  <a:srgbClr val="000000"/>
                </a:solidFill>
                <a:cs typeface="Arial" charset="0"/>
              </a:rPr>
              <a:t> του Γαλιλαίου</a:t>
            </a:r>
          </a:p>
        </p:txBody>
      </p:sp>
      <p:sp>
        <p:nvSpPr>
          <p:cNvPr id="53254" name="Ορθογώνιο 4"/>
          <p:cNvSpPr>
            <a:spLocks noChangeArrowheads="1"/>
          </p:cNvSpPr>
          <p:nvPr/>
        </p:nvSpPr>
        <p:spPr bwMode="auto">
          <a:xfrm>
            <a:off x="3995738" y="580548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cs typeface="Arial" charset="0"/>
                <a:hlinkClick r:id="rId4"/>
              </a:rPr>
              <a:t>https://www.youtube.com/watch?v=B8H06ZA2xmo</a:t>
            </a:r>
            <a:endParaRPr lang="el-GR" altLang="el-GR" sz="1800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dirty="0" err="1">
                <a:solidFill>
                  <a:srgbClr val="000000"/>
                </a:solidFill>
                <a:cs typeface="Arial" charset="0"/>
              </a:rPr>
              <a:t>Παρουσιαση</a:t>
            </a:r>
            <a:r>
              <a:rPr lang="el-GR" altLang="el-GR" sz="1800" dirty="0">
                <a:solidFill>
                  <a:srgbClr val="000000"/>
                </a:solidFill>
                <a:cs typeface="Arial" charset="0"/>
              </a:rPr>
              <a:t> ρεύματος νερού</a:t>
            </a:r>
          </a:p>
        </p:txBody>
      </p:sp>
    </p:spTree>
    <p:extLst>
      <p:ext uri="{BB962C8B-B14F-4D97-AF65-F5344CB8AC3E}">
        <p14:creationId xmlns:p14="http://schemas.microsoft.com/office/powerpoint/2010/main" val="311770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Άλλη μια </a:t>
            </a:r>
            <a:r>
              <a:rPr lang="el-GR" dirty="0" err="1"/>
              <a:t>περιπτωση</a:t>
            </a:r>
            <a:r>
              <a:rPr lang="el-GR" dirty="0"/>
              <a:t> </a:t>
            </a:r>
            <a:r>
              <a:rPr lang="el-GR" dirty="0" err="1"/>
              <a:t>συνδεσης</a:t>
            </a:r>
            <a:r>
              <a:rPr lang="el-GR" dirty="0"/>
              <a:t> της θερμοκρασίας με τη θερμότητα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609975" cy="49244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Όταν ένα </a:t>
            </a:r>
            <a:r>
              <a:rPr lang="el-GR" dirty="0" err="1"/>
              <a:t>υψηλης</a:t>
            </a:r>
            <a:r>
              <a:rPr lang="el-GR" dirty="0"/>
              <a:t> ή χαμηλής θερμοκρασίας ρεύμα συναντά το σώμα μας νοιώθουμε άμεσα ότι ζεσταινόμαστε ή κρυώνουμε.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Κάποιες φορές </a:t>
            </a:r>
            <a:r>
              <a:rPr lang="el-GR" dirty="0" err="1"/>
              <a:t>ταυτιζουμε</a:t>
            </a:r>
            <a:r>
              <a:rPr lang="el-GR" dirty="0"/>
              <a:t> ένα </a:t>
            </a:r>
            <a:r>
              <a:rPr lang="el-GR" dirty="0" err="1"/>
              <a:t>τετοιο</a:t>
            </a:r>
            <a:r>
              <a:rPr lang="el-GR" dirty="0"/>
              <a:t> ρεύμα με τη «θερμότητα» (</a:t>
            </a:r>
            <a:r>
              <a:rPr lang="el-GR" dirty="0">
                <a:solidFill>
                  <a:srgbClr val="FF0000"/>
                </a:solidFill>
              </a:rPr>
              <a:t>αυτή είναι μια </a:t>
            </a:r>
            <a:r>
              <a:rPr lang="el-GR" dirty="0" err="1">
                <a:solidFill>
                  <a:srgbClr val="FF0000"/>
                </a:solidFill>
              </a:rPr>
              <a:t>θερμότηταΚ</a:t>
            </a:r>
            <a:r>
              <a:rPr lang="el-GR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Στη Φυσική </a:t>
            </a:r>
            <a:r>
              <a:rPr lang="el-GR" dirty="0" err="1"/>
              <a:t>λεμε</a:t>
            </a:r>
            <a:r>
              <a:rPr lang="el-GR" dirty="0"/>
              <a:t>: </a:t>
            </a:r>
            <a:r>
              <a:rPr lang="el-GR" dirty="0" err="1"/>
              <a:t>ειναι</a:t>
            </a:r>
            <a:r>
              <a:rPr lang="el-GR" dirty="0"/>
              <a:t> ένας τρόπος μετάδοσης της θερμότητας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Και ήπειροι ζούνε κάτι παρόμοιο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57350"/>
            <a:ext cx="2195512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73475"/>
            <a:ext cx="4506912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1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4638"/>
            <a:ext cx="8964488" cy="11430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dirty="0"/>
              <a:t>Η θερμότητα: ενέργεια που ταξιδεύει με «ατσούμπαλους» τρόπους</a:t>
            </a:r>
          </a:p>
        </p:txBody>
      </p:sp>
      <p:sp>
        <p:nvSpPr>
          <p:cNvPr id="2" name="Έλλειψη 1"/>
          <p:cNvSpPr/>
          <p:nvPr/>
        </p:nvSpPr>
        <p:spPr>
          <a:xfrm>
            <a:off x="3203575" y="1844675"/>
            <a:ext cx="187325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6324" name="TextBox 2"/>
          <p:cNvSpPr txBox="1">
            <a:spLocks noChangeArrowheads="1"/>
          </p:cNvSpPr>
          <p:nvPr/>
        </p:nvSpPr>
        <p:spPr bwMode="auto">
          <a:xfrm>
            <a:off x="3348038" y="2205038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FFFFFF"/>
                </a:solidFill>
              </a:rPr>
              <a:t>ΘΕΡΜΟΤΗΤΑ</a:t>
            </a:r>
          </a:p>
        </p:txBody>
      </p:sp>
      <p:cxnSp>
        <p:nvCxnSpPr>
          <p:cNvPr id="7" name="Ευθεία γραμμή σύνδεσης 6"/>
          <p:cNvCxnSpPr>
            <a:stCxn id="2" idx="4"/>
          </p:cNvCxnSpPr>
          <p:nvPr/>
        </p:nvCxnSpPr>
        <p:spPr>
          <a:xfrm>
            <a:off x="4140200" y="2781300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3276600" y="3352800"/>
            <a:ext cx="137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000000"/>
                </a:solidFill>
              </a:rPr>
              <a:t>Ταξιδευει με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 flipH="1">
            <a:off x="1979613" y="3686175"/>
            <a:ext cx="1800225" cy="75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1042988" y="4508500"/>
            <a:ext cx="15843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Ακτινοβολία</a:t>
            </a:r>
          </a:p>
        </p:txBody>
      </p:sp>
      <p:cxnSp>
        <p:nvCxnSpPr>
          <p:cNvPr id="13" name="Ευθεία γραμμή σύνδεσης 12"/>
          <p:cNvCxnSpPr/>
          <p:nvPr/>
        </p:nvCxnSpPr>
        <p:spPr>
          <a:xfrm flipH="1">
            <a:off x="4067175" y="3686175"/>
            <a:ext cx="73025" cy="75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>
          <a:xfrm>
            <a:off x="3203575" y="4508500"/>
            <a:ext cx="1655763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Αγωγή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5446713" y="4494213"/>
            <a:ext cx="143986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prstClr val="white"/>
                </a:solidFill>
              </a:rPr>
              <a:t>Ρεύματα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7308850" y="4508500"/>
            <a:ext cx="1727200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>
                <a:solidFill>
                  <a:srgbClr val="FFFF00"/>
                </a:solidFill>
              </a:rPr>
              <a:t>Εξάτμιση/ Συμπύκνωση</a:t>
            </a:r>
          </a:p>
        </p:txBody>
      </p:sp>
      <p:cxnSp>
        <p:nvCxnSpPr>
          <p:cNvPr id="20" name="Ευθεία γραμμή σύνδεσης 19"/>
          <p:cNvCxnSpPr/>
          <p:nvPr/>
        </p:nvCxnSpPr>
        <p:spPr>
          <a:xfrm>
            <a:off x="4427538" y="3722688"/>
            <a:ext cx="1584325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H="1" flipV="1">
            <a:off x="4500563" y="3722688"/>
            <a:ext cx="3671887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 flipH="1">
            <a:off x="2843213" y="5157788"/>
            <a:ext cx="936625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6" name="TextBox 5"/>
          <p:cNvSpPr txBox="1">
            <a:spLocks noChangeArrowheads="1"/>
          </p:cNvSpPr>
          <p:nvPr/>
        </p:nvSpPr>
        <p:spPr bwMode="auto">
          <a:xfrm>
            <a:off x="2339975" y="5949950"/>
            <a:ext cx="2225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000000"/>
                </a:solidFill>
              </a:rPr>
              <a:t>Μικροσκοπική εικόνα</a:t>
            </a: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3965575" y="5229225"/>
            <a:ext cx="319088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8" name="TextBox 16"/>
          <p:cNvSpPr txBox="1">
            <a:spLocks noChangeArrowheads="1"/>
          </p:cNvSpPr>
          <p:nvPr/>
        </p:nvSpPr>
        <p:spPr bwMode="auto">
          <a:xfrm>
            <a:off x="4473575" y="5580063"/>
            <a:ext cx="229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000000"/>
                </a:solidFill>
              </a:rPr>
              <a:t>Μακροσκοπική εικόνα</a:t>
            </a:r>
          </a:p>
        </p:txBody>
      </p:sp>
    </p:spTree>
    <p:extLst>
      <p:ext uri="{BB962C8B-B14F-4D97-AF65-F5344CB8AC3E}">
        <p14:creationId xmlns:p14="http://schemas.microsoft.com/office/powerpoint/2010/main" val="19810741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Εξάτμιση και συμπύκνωση (1/2)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0165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000" b="1" dirty="0">
                <a:solidFill>
                  <a:prstClr val="black"/>
                </a:solidFill>
              </a:rPr>
              <a:t>Στο σώμα μας</a:t>
            </a:r>
            <a:r>
              <a:rPr lang="el-GR" sz="3000" dirty="0">
                <a:solidFill>
                  <a:prstClr val="black"/>
                </a:solidFill>
              </a:rPr>
              <a:t>: ιδρώτας (πολύ </a:t>
            </a:r>
            <a:r>
              <a:rPr lang="el-GR" sz="3000" dirty="0" err="1">
                <a:solidFill>
                  <a:prstClr val="black"/>
                </a:solidFill>
              </a:rPr>
              <a:t>σημαντικος</a:t>
            </a:r>
            <a:r>
              <a:rPr lang="el-GR" sz="3000" dirty="0">
                <a:solidFill>
                  <a:prstClr val="black"/>
                </a:solidFill>
              </a:rPr>
              <a:t>)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  <a:hlinkClick r:id="rId2"/>
              </a:rPr>
              <a:t>http://hyperphysics.phy-astr.gsu.edu/hbase/thermo/coobod.html#c2</a:t>
            </a:r>
            <a:r>
              <a:rPr lang="el-GR" sz="3000" dirty="0">
                <a:solidFill>
                  <a:prstClr val="black"/>
                </a:solidFill>
              </a:rPr>
              <a:t> , αναπνευστικό σύστημα.</a:t>
            </a:r>
            <a:endParaRPr lang="en-US" sz="30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prstClr val="black"/>
                </a:solidFill>
              </a:rPr>
              <a:t>Ένα (1) </a:t>
            </a:r>
            <a:r>
              <a:rPr lang="en-US" sz="3000" dirty="0">
                <a:solidFill>
                  <a:prstClr val="black"/>
                </a:solidFill>
              </a:rPr>
              <a:t>gr </a:t>
            </a:r>
            <a:r>
              <a:rPr lang="el-GR" sz="3000" dirty="0" err="1">
                <a:solidFill>
                  <a:prstClr val="black"/>
                </a:solidFill>
              </a:rPr>
              <a:t>νερου</a:t>
            </a:r>
            <a:r>
              <a:rPr lang="el-GR" sz="3000" dirty="0">
                <a:solidFill>
                  <a:prstClr val="black"/>
                </a:solidFill>
              </a:rPr>
              <a:t> γίνεται αέριο: με την </a:t>
            </a:r>
            <a:r>
              <a:rPr lang="el-GR" sz="3000" dirty="0" err="1">
                <a:solidFill>
                  <a:prstClr val="black"/>
                </a:solidFill>
              </a:rPr>
              <a:t>ιδια</a:t>
            </a:r>
            <a:r>
              <a:rPr lang="el-GR" sz="3000" dirty="0">
                <a:solidFill>
                  <a:prstClr val="black"/>
                </a:solidFill>
              </a:rPr>
              <a:t> </a:t>
            </a:r>
            <a:r>
              <a:rPr lang="el-GR" sz="3000" dirty="0" err="1">
                <a:solidFill>
                  <a:prstClr val="black"/>
                </a:solidFill>
              </a:rPr>
              <a:t>ενεργεια</a:t>
            </a:r>
            <a:r>
              <a:rPr lang="el-GR" sz="3000" dirty="0">
                <a:solidFill>
                  <a:prstClr val="black"/>
                </a:solidFill>
              </a:rPr>
              <a:t> ψύχονται 250</a:t>
            </a:r>
            <a:r>
              <a:rPr lang="en-US" sz="3000" dirty="0">
                <a:solidFill>
                  <a:prstClr val="black"/>
                </a:solidFill>
              </a:rPr>
              <a:t> gr</a:t>
            </a:r>
            <a:r>
              <a:rPr lang="el-GR" sz="3000" dirty="0">
                <a:solidFill>
                  <a:prstClr val="black"/>
                </a:solidFill>
              </a:rPr>
              <a:t> νερού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l-GR" sz="3000" dirty="0">
                <a:solidFill>
                  <a:prstClr val="black"/>
                </a:solidFill>
              </a:rPr>
              <a:t>κατά 2,5</a:t>
            </a:r>
            <a:r>
              <a:rPr lang="el-GR" sz="3000" baseline="30000" dirty="0">
                <a:solidFill>
                  <a:prstClr val="black"/>
                </a:solidFill>
              </a:rPr>
              <a:t>ο</a:t>
            </a:r>
            <a:r>
              <a:rPr lang="en-US" sz="3000" dirty="0">
                <a:solidFill>
                  <a:prstClr val="black"/>
                </a:solidFill>
              </a:rPr>
              <a:t>C</a:t>
            </a:r>
            <a:r>
              <a:rPr lang="el-GR" sz="3000" dirty="0">
                <a:solidFill>
                  <a:prstClr val="black"/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prstClr val="black"/>
                </a:solidFill>
              </a:rPr>
              <a:t>Ιδρώνει η Γη;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412875"/>
            <a:ext cx="36703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105275"/>
            <a:ext cx="36703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7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A27BDD-7013-F2AA-28CA-729EDCA1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0D37EB-4884-D416-3FF9-0A0BCB9D7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26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ΔΙΑΛΕΞΗ 5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941168"/>
            <a:ext cx="9036496" cy="128560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Τι βλέπετε;</a:t>
            </a:r>
          </a:p>
          <a:p>
            <a:r>
              <a:rPr lang="el-GR" dirty="0"/>
              <a:t>Τι σκέψεις σας φέρνει αυτό που βλέπετε;</a:t>
            </a:r>
          </a:p>
          <a:p>
            <a:r>
              <a:rPr lang="el-GR" dirty="0"/>
              <a:t>Τι απορίες σας φέρνει στο νου αυτό που </a:t>
            </a:r>
            <a:r>
              <a:rPr lang="el-GR" dirty="0" err="1"/>
              <a:t>βλεπετε</a:t>
            </a:r>
            <a:r>
              <a:rPr lang="el-GR" dirty="0"/>
              <a:t>;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833515" cy="287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830737" cy="287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4125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7675</TotalTime>
  <Words>1880</Words>
  <Application>Microsoft Office PowerPoint</Application>
  <PresentationFormat>Προβολή στην οθόνη (4:3)</PresentationFormat>
  <Paragraphs>198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37</vt:i4>
      </vt:variant>
    </vt:vector>
  </HeadingPairs>
  <TitlesOfParts>
    <vt:vector size="43" baseType="lpstr">
      <vt:lpstr>Arial</vt:lpstr>
      <vt:lpstr>Calibri</vt:lpstr>
      <vt:lpstr>Θέμα του Office</vt:lpstr>
      <vt:lpstr>2_Θέμα του Office</vt:lpstr>
      <vt:lpstr>1_Θέμα του Office</vt:lpstr>
      <vt:lpstr>3_Θέμα του Office</vt:lpstr>
      <vt:lpstr>ΒΑΣΙΚΕΣ ΕΝΟΙΕΣ ΦΥΣΙΚΩΝ ΕΠΙΣΤΗΜΩΝ</vt:lpstr>
      <vt:lpstr>Οργανώνουμε τη σκέψη μας</vt:lpstr>
      <vt:lpstr>Η θερμότητα: ενέργεια που ταξιδεύει με «ατσούμπαλους» τρόπους</vt:lpstr>
      <vt:lpstr>Ρευματα σε υγρά και αέρια που συνδέονται με αλλαγες στη θερμοκρασία</vt:lpstr>
      <vt:lpstr>Άλλη μια περιπτωση συνδεσης της θερμοκρασίας με τη θερμότητα</vt:lpstr>
      <vt:lpstr>Η θερμότητα: ενέργεια που ταξιδεύει με «ατσούμπαλους» τρόπους</vt:lpstr>
      <vt:lpstr>Εξάτμιση και συμπύκνωση (1/2)</vt:lpstr>
      <vt:lpstr>Παρουσίαση του PowerPoint</vt:lpstr>
      <vt:lpstr>ΔΙΑΛΕΞΗ 5</vt:lpstr>
      <vt:lpstr>Εξάτμιση και συμπύκνωση (2/2) </vt:lpstr>
      <vt:lpstr>Εξάτμιση και συμπύκνωση</vt:lpstr>
      <vt:lpstr> Ανακαλούμε την προυπάρχουσα γνώση</vt:lpstr>
      <vt:lpstr>Ας βαλουμε ερωτήματα</vt:lpstr>
      <vt:lpstr>Ιστορική αναδρομή(1/2)</vt:lpstr>
      <vt:lpstr>Ιστορική αναδρομή(2/2)</vt:lpstr>
      <vt:lpstr>Εξάσκηση με αλλαγές φάσεις πριν περάσουμε στο μοντέλο</vt:lpstr>
      <vt:lpstr>Το μοντελο για την εξάτμιση και τη συμπύκνωση(1/4)</vt:lpstr>
      <vt:lpstr>Παρουσίαση του PowerPoint</vt:lpstr>
      <vt:lpstr>Αν αυτό που βλέπετε ήταν έργο τέχνης</vt:lpstr>
      <vt:lpstr>Το μοντελο για την εξάτμιση και τη συμπύκνωση(2/4)</vt:lpstr>
      <vt:lpstr>Το μοντελο για την εξάτμιση και τη συμπύκνωση(3/4)</vt:lpstr>
      <vt:lpstr>Το μοντελο για την εξάτμιση και τη συμπύκνωση(4/4)</vt:lpstr>
      <vt:lpstr>«Υδρατμοί»; Τι γινεται με αυτούς;</vt:lpstr>
      <vt:lpstr>Παρουσίαση του PowerPoint</vt:lpstr>
      <vt:lpstr>Το μοντελο για την εξάτμιση και τη συμπύκνωση</vt:lpstr>
      <vt:lpstr>Παρουσίαση του PowerPoint</vt:lpstr>
      <vt:lpstr>Εικόνες που μας βοηθούν να αυτονομηθούμε</vt:lpstr>
      <vt:lpstr>Μοντελο/Μερος Ιστοριας</vt:lpstr>
      <vt:lpstr>Εφαρμογή1 </vt:lpstr>
      <vt:lpstr>Εφαρμογή1 (συνεχεια)</vt:lpstr>
      <vt:lpstr>Εφαρμογή 2</vt:lpstr>
      <vt:lpstr>Ερώτημα</vt:lpstr>
      <vt:lpstr>Εφαρμογή3 </vt:lpstr>
      <vt:lpstr>Εφαρμογή4 </vt:lpstr>
      <vt:lpstr>Εφαρμογές στη Γη</vt:lpstr>
      <vt:lpstr>Αναστοχασμός</vt:lpstr>
      <vt:lpstr>Εφαρμογή 4 (συνεχεια)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user</cp:lastModifiedBy>
  <cp:revision>399</cp:revision>
  <cp:lastPrinted>2020-12-11T11:35:15Z</cp:lastPrinted>
  <dcterms:created xsi:type="dcterms:W3CDTF">2020-09-21T06:35:47Z</dcterms:created>
  <dcterms:modified xsi:type="dcterms:W3CDTF">2023-11-14T15:58:17Z</dcterms:modified>
</cp:coreProperties>
</file>