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8" r:id="rId4"/>
    <p:sldId id="259" r:id="rId5"/>
    <p:sldId id="260" r:id="rId6"/>
    <p:sldId id="261" r:id="rId7"/>
    <p:sldId id="262" r:id="rId8"/>
    <p:sldId id="263" r:id="rId9"/>
    <p:sldId id="264" r:id="rId10"/>
    <p:sldId id="265" r:id="rId11"/>
    <p:sldId id="267" r:id="rId1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4" d="100"/>
          <a:sy n="94" d="100"/>
        </p:scale>
        <p:origin x="-1114"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37DB5FF6-4AB7-4B15-AEDB-8840C26114D3}" type="datetimeFigureOut">
              <a:rPr lang="el-GR" smtClean="0"/>
              <a:t>22/3/2021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FA85B52-BDE2-45FF-BAE8-F557B637EBA7}" type="slidenum">
              <a:rPr lang="el-GR" smtClean="0"/>
              <a:t>‹#›</a:t>
            </a:fld>
            <a:endParaRPr lang="el-GR"/>
          </a:p>
        </p:txBody>
      </p:sp>
    </p:spTree>
    <p:extLst>
      <p:ext uri="{BB962C8B-B14F-4D97-AF65-F5344CB8AC3E}">
        <p14:creationId xmlns:p14="http://schemas.microsoft.com/office/powerpoint/2010/main" val="588697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37DB5FF6-4AB7-4B15-AEDB-8840C26114D3}" type="datetimeFigureOut">
              <a:rPr lang="el-GR" smtClean="0"/>
              <a:t>22/3/2021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FA85B52-BDE2-45FF-BAE8-F557B637EBA7}" type="slidenum">
              <a:rPr lang="el-GR" smtClean="0"/>
              <a:t>‹#›</a:t>
            </a:fld>
            <a:endParaRPr lang="el-GR"/>
          </a:p>
        </p:txBody>
      </p:sp>
    </p:spTree>
    <p:extLst>
      <p:ext uri="{BB962C8B-B14F-4D97-AF65-F5344CB8AC3E}">
        <p14:creationId xmlns:p14="http://schemas.microsoft.com/office/powerpoint/2010/main" val="1782887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37DB5FF6-4AB7-4B15-AEDB-8840C26114D3}" type="datetimeFigureOut">
              <a:rPr lang="el-GR" smtClean="0"/>
              <a:t>22/3/2021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FA85B52-BDE2-45FF-BAE8-F557B637EBA7}" type="slidenum">
              <a:rPr lang="el-GR" smtClean="0"/>
              <a:t>‹#›</a:t>
            </a:fld>
            <a:endParaRPr lang="el-GR"/>
          </a:p>
        </p:txBody>
      </p:sp>
    </p:spTree>
    <p:extLst>
      <p:ext uri="{BB962C8B-B14F-4D97-AF65-F5344CB8AC3E}">
        <p14:creationId xmlns:p14="http://schemas.microsoft.com/office/powerpoint/2010/main" val="3518446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37DB5FF6-4AB7-4B15-AEDB-8840C26114D3}" type="datetimeFigureOut">
              <a:rPr lang="el-GR" smtClean="0"/>
              <a:t>22/3/2021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FA85B52-BDE2-45FF-BAE8-F557B637EBA7}" type="slidenum">
              <a:rPr lang="el-GR" smtClean="0"/>
              <a:t>‹#›</a:t>
            </a:fld>
            <a:endParaRPr lang="el-GR"/>
          </a:p>
        </p:txBody>
      </p:sp>
    </p:spTree>
    <p:extLst>
      <p:ext uri="{BB962C8B-B14F-4D97-AF65-F5344CB8AC3E}">
        <p14:creationId xmlns:p14="http://schemas.microsoft.com/office/powerpoint/2010/main" val="411212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37DB5FF6-4AB7-4B15-AEDB-8840C26114D3}" type="datetimeFigureOut">
              <a:rPr lang="el-GR" smtClean="0"/>
              <a:t>22/3/2021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FA85B52-BDE2-45FF-BAE8-F557B637EBA7}" type="slidenum">
              <a:rPr lang="el-GR" smtClean="0"/>
              <a:t>‹#›</a:t>
            </a:fld>
            <a:endParaRPr lang="el-GR"/>
          </a:p>
        </p:txBody>
      </p:sp>
    </p:spTree>
    <p:extLst>
      <p:ext uri="{BB962C8B-B14F-4D97-AF65-F5344CB8AC3E}">
        <p14:creationId xmlns:p14="http://schemas.microsoft.com/office/powerpoint/2010/main" val="2620571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37DB5FF6-4AB7-4B15-AEDB-8840C26114D3}" type="datetimeFigureOut">
              <a:rPr lang="el-GR" smtClean="0"/>
              <a:t>22/3/2021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FA85B52-BDE2-45FF-BAE8-F557B637EBA7}" type="slidenum">
              <a:rPr lang="el-GR" smtClean="0"/>
              <a:t>‹#›</a:t>
            </a:fld>
            <a:endParaRPr lang="el-GR"/>
          </a:p>
        </p:txBody>
      </p:sp>
    </p:spTree>
    <p:extLst>
      <p:ext uri="{BB962C8B-B14F-4D97-AF65-F5344CB8AC3E}">
        <p14:creationId xmlns:p14="http://schemas.microsoft.com/office/powerpoint/2010/main" val="991198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37DB5FF6-4AB7-4B15-AEDB-8840C26114D3}" type="datetimeFigureOut">
              <a:rPr lang="el-GR" smtClean="0"/>
              <a:t>22/3/2021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BFA85B52-BDE2-45FF-BAE8-F557B637EBA7}" type="slidenum">
              <a:rPr lang="el-GR" smtClean="0"/>
              <a:t>‹#›</a:t>
            </a:fld>
            <a:endParaRPr lang="el-GR"/>
          </a:p>
        </p:txBody>
      </p:sp>
    </p:spTree>
    <p:extLst>
      <p:ext uri="{BB962C8B-B14F-4D97-AF65-F5344CB8AC3E}">
        <p14:creationId xmlns:p14="http://schemas.microsoft.com/office/powerpoint/2010/main" val="2786041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37DB5FF6-4AB7-4B15-AEDB-8840C26114D3}" type="datetimeFigureOut">
              <a:rPr lang="el-GR" smtClean="0"/>
              <a:t>22/3/2021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BFA85B52-BDE2-45FF-BAE8-F557B637EBA7}" type="slidenum">
              <a:rPr lang="el-GR" smtClean="0"/>
              <a:t>‹#›</a:t>
            </a:fld>
            <a:endParaRPr lang="el-GR"/>
          </a:p>
        </p:txBody>
      </p:sp>
    </p:spTree>
    <p:extLst>
      <p:ext uri="{BB962C8B-B14F-4D97-AF65-F5344CB8AC3E}">
        <p14:creationId xmlns:p14="http://schemas.microsoft.com/office/powerpoint/2010/main" val="2186303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37DB5FF6-4AB7-4B15-AEDB-8840C26114D3}" type="datetimeFigureOut">
              <a:rPr lang="el-GR" smtClean="0"/>
              <a:t>22/3/2021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BFA85B52-BDE2-45FF-BAE8-F557B637EBA7}" type="slidenum">
              <a:rPr lang="el-GR" smtClean="0"/>
              <a:t>‹#›</a:t>
            </a:fld>
            <a:endParaRPr lang="el-GR"/>
          </a:p>
        </p:txBody>
      </p:sp>
    </p:spTree>
    <p:extLst>
      <p:ext uri="{BB962C8B-B14F-4D97-AF65-F5344CB8AC3E}">
        <p14:creationId xmlns:p14="http://schemas.microsoft.com/office/powerpoint/2010/main" val="1121234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37DB5FF6-4AB7-4B15-AEDB-8840C26114D3}" type="datetimeFigureOut">
              <a:rPr lang="el-GR" smtClean="0"/>
              <a:t>22/3/2021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FA85B52-BDE2-45FF-BAE8-F557B637EBA7}" type="slidenum">
              <a:rPr lang="el-GR" smtClean="0"/>
              <a:t>‹#›</a:t>
            </a:fld>
            <a:endParaRPr lang="el-GR"/>
          </a:p>
        </p:txBody>
      </p:sp>
    </p:spTree>
    <p:extLst>
      <p:ext uri="{BB962C8B-B14F-4D97-AF65-F5344CB8AC3E}">
        <p14:creationId xmlns:p14="http://schemas.microsoft.com/office/powerpoint/2010/main" val="1014568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37DB5FF6-4AB7-4B15-AEDB-8840C26114D3}" type="datetimeFigureOut">
              <a:rPr lang="el-GR" smtClean="0"/>
              <a:t>22/3/2021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FA85B52-BDE2-45FF-BAE8-F557B637EBA7}" type="slidenum">
              <a:rPr lang="el-GR" smtClean="0"/>
              <a:t>‹#›</a:t>
            </a:fld>
            <a:endParaRPr lang="el-GR"/>
          </a:p>
        </p:txBody>
      </p:sp>
    </p:spTree>
    <p:extLst>
      <p:ext uri="{BB962C8B-B14F-4D97-AF65-F5344CB8AC3E}">
        <p14:creationId xmlns:p14="http://schemas.microsoft.com/office/powerpoint/2010/main" val="3463263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DB5FF6-4AB7-4B15-AEDB-8840C26114D3}" type="datetimeFigureOut">
              <a:rPr lang="el-GR" smtClean="0"/>
              <a:t>22/3/2021</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A85B52-BDE2-45FF-BAE8-F557B637EBA7}" type="slidenum">
              <a:rPr lang="el-GR" smtClean="0"/>
              <a:t>‹#›</a:t>
            </a:fld>
            <a:endParaRPr lang="el-GR"/>
          </a:p>
        </p:txBody>
      </p:sp>
    </p:spTree>
    <p:extLst>
      <p:ext uri="{BB962C8B-B14F-4D97-AF65-F5344CB8AC3E}">
        <p14:creationId xmlns:p14="http://schemas.microsoft.com/office/powerpoint/2010/main" val="2437807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youtube.com/watch?v=uGvOrycwwOo"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www.pink.gr/post/110106/ftiakste-ta-pio-nostima-manitaria-sote-me-aythn-th-syntagh-video"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HYKFAb9A5DA" TargetMode="External"/><Relationship Id="rId2" Type="http://schemas.openxmlformats.org/officeDocument/2006/relationships/hyperlink" Target="https://www.youtube.com/watch?v=FLLTn0Mejrw" TargetMode="External"/><Relationship Id="rId1" Type="http://schemas.openxmlformats.org/officeDocument/2006/relationships/slideLayout" Target="../slideLayouts/slideLayout2.xml"/><Relationship Id="rId4" Type="http://schemas.openxmlformats.org/officeDocument/2006/relationships/hyperlink" Target="https://www.youtube.com/watch?v=KgfAg7-EbD4"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bx6LATproy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2Yj1L_AJd7c"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800" b="1" dirty="0" smtClean="0">
                <a:latin typeface="Arial" panose="020B0604020202020204" pitchFamily="34" charset="0"/>
                <a:cs typeface="Arial" panose="020B0604020202020204" pitchFamily="34" charset="0"/>
              </a:rPr>
              <a:t>ΣΥΝΘΕΣΗ ΤΩΝ ΓΕΥΜΑΤΩΝ</a:t>
            </a:r>
            <a:br>
              <a:rPr lang="el-GR" sz="2800" b="1" dirty="0" smtClean="0">
                <a:latin typeface="Arial" panose="020B0604020202020204" pitchFamily="34" charset="0"/>
                <a:cs typeface="Arial" panose="020B0604020202020204" pitchFamily="34" charset="0"/>
              </a:rPr>
            </a:br>
            <a:r>
              <a:rPr lang="el-GR" sz="2000" b="1" dirty="0" smtClean="0">
                <a:latin typeface="Arial" panose="020B0604020202020204" pitchFamily="34" charset="0"/>
                <a:cs typeface="Arial" panose="020B0604020202020204" pitchFamily="34" charset="0"/>
              </a:rPr>
              <a:t>ΤΡΟΦΕΣ &amp; ΦΑΓΗΤΑ ΣΤΑ ΓΕΥΜΑΤΑ</a:t>
            </a:r>
            <a:endParaRPr lang="el-GR" sz="20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lnSpcReduction="10000"/>
          </a:bodyPr>
          <a:lstStyle/>
          <a:p>
            <a:pPr marL="0" indent="0">
              <a:buNone/>
            </a:pPr>
            <a:r>
              <a:rPr lang="el-GR" sz="2000" b="1" dirty="0" smtClean="0">
                <a:latin typeface="Arial" panose="020B0604020202020204" pitchFamily="34" charset="0"/>
                <a:cs typeface="Arial" panose="020B0604020202020204" pitchFamily="34" charset="0"/>
              </a:rPr>
              <a:t>ΟΡΕΚΤΙΚΑ ΖΕΣΤΑ – ΚΡΥΑ: </a:t>
            </a:r>
            <a:r>
              <a:rPr lang="el-GR" sz="1800" dirty="0" smtClean="0">
                <a:latin typeface="Arial" panose="020B0604020202020204" pitchFamily="34" charset="0"/>
                <a:cs typeface="Arial" panose="020B0604020202020204" pitchFamily="34" charset="0"/>
              </a:rPr>
              <a:t>είναι διάφορα πικάντικα φαγητά, ζεστά – κρύα που σερβίρονται στην αρχή του γεύματος ή του δείπνου ή ως πρώτο πιάτο. Ταξινομούνται σε 3 ομάδες:</a:t>
            </a:r>
          </a:p>
          <a:p>
            <a:pPr marL="0" indent="0">
              <a:buNone/>
            </a:pPr>
            <a:r>
              <a:rPr lang="el-GR" sz="1800" b="1" dirty="0" smtClean="0">
                <a:latin typeface="Arial" panose="020B0604020202020204" pitchFamily="34" charset="0"/>
                <a:cs typeface="Arial" panose="020B0604020202020204" pitchFamily="34" charset="0"/>
              </a:rPr>
              <a:t>1</a:t>
            </a:r>
            <a:r>
              <a:rPr lang="el-GR" sz="1800" b="1" baseline="30000" dirty="0" smtClean="0">
                <a:latin typeface="Arial" panose="020B0604020202020204" pitchFamily="34" charset="0"/>
                <a:cs typeface="Arial" panose="020B0604020202020204" pitchFamily="34" charset="0"/>
              </a:rPr>
              <a:t>η</a:t>
            </a:r>
            <a:r>
              <a:rPr lang="el-GR" sz="1800" b="1" dirty="0" smtClean="0">
                <a:latin typeface="Arial" panose="020B0604020202020204" pitchFamily="34" charset="0"/>
                <a:cs typeface="Arial" panose="020B0604020202020204" pitchFamily="34" charset="0"/>
              </a:rPr>
              <a:t>.  </a:t>
            </a:r>
            <a:r>
              <a:rPr lang="el-GR" sz="1800" dirty="0" smtClean="0">
                <a:latin typeface="Arial" panose="020B0604020202020204" pitchFamily="34" charset="0"/>
                <a:cs typeface="Arial" panose="020B0604020202020204" pitchFamily="34" charset="0"/>
              </a:rPr>
              <a:t>Αποτελείται από τροφές που δεν θέλουν μαγείρεμα. Σερβίρονται κρύα και τρώγονται με το χέρι ή με οδοντογλυφίδα (αλλαντικά, αυγά, γεμιστά αυγά, κρύες σαλάτες όπως ρώσικη, αντζούγιες κτλ)</a:t>
            </a:r>
          </a:p>
          <a:p>
            <a:pPr marL="0" indent="0">
              <a:buNone/>
            </a:pPr>
            <a:endParaRPr lang="el-GR" sz="1800" dirty="0">
              <a:latin typeface="Arial" panose="020B0604020202020204" pitchFamily="34" charset="0"/>
              <a:cs typeface="Arial" panose="020B0604020202020204" pitchFamily="34" charset="0"/>
            </a:endParaRPr>
          </a:p>
          <a:p>
            <a:pPr marL="0" indent="0">
              <a:buNone/>
            </a:pPr>
            <a:r>
              <a:rPr lang="el-GR" sz="1800" b="1" dirty="0" smtClean="0">
                <a:latin typeface="Arial" panose="020B0604020202020204" pitchFamily="34" charset="0"/>
                <a:cs typeface="Arial" panose="020B0604020202020204" pitchFamily="34" charset="0"/>
              </a:rPr>
              <a:t>2</a:t>
            </a:r>
            <a:r>
              <a:rPr lang="el-GR" sz="1800" b="1" baseline="30000" dirty="0" smtClean="0">
                <a:latin typeface="Arial" panose="020B0604020202020204" pitchFamily="34" charset="0"/>
                <a:cs typeface="Arial" panose="020B0604020202020204" pitchFamily="34" charset="0"/>
              </a:rPr>
              <a:t>η</a:t>
            </a:r>
            <a:r>
              <a:rPr lang="el-GR" sz="1800" b="1" dirty="0">
                <a:latin typeface="Arial" panose="020B0604020202020204" pitchFamily="34" charset="0"/>
                <a:cs typeface="Arial" panose="020B0604020202020204" pitchFamily="34" charset="0"/>
              </a:rPr>
              <a:t>.</a:t>
            </a:r>
            <a:r>
              <a:rPr lang="el-GR" sz="1800" b="1" dirty="0" smtClean="0">
                <a:latin typeface="Arial" panose="020B0604020202020204" pitchFamily="34" charset="0"/>
                <a:cs typeface="Arial" panose="020B0604020202020204" pitchFamily="34" charset="0"/>
              </a:rPr>
              <a:t>   </a:t>
            </a:r>
            <a:r>
              <a:rPr lang="el-GR" sz="1800" dirty="0" smtClean="0">
                <a:latin typeface="Arial" panose="020B0604020202020204" pitchFamily="34" charset="0"/>
                <a:cs typeface="Arial" panose="020B0604020202020204" pitchFamily="34" charset="0"/>
              </a:rPr>
              <a:t>Αποτελείται από φαγητά μαγειρεμένα. Προσφέρονται ζεστά, χλιαρά, κρύα, και τρώγονται με πιρούνι και μαχαίρι ή μόνο με πιρούνι (καραβίδες, </a:t>
            </a:r>
            <a:r>
              <a:rPr lang="el-GR" sz="1800" dirty="0" err="1" smtClean="0">
                <a:latin typeface="Arial" panose="020B0604020202020204" pitchFamily="34" charset="0"/>
                <a:cs typeface="Arial" panose="020B0604020202020204" pitchFamily="34" charset="0"/>
              </a:rPr>
              <a:t>τυροπιτάκια</a:t>
            </a:r>
            <a:r>
              <a:rPr lang="el-GR" sz="1800" dirty="0" smtClean="0">
                <a:latin typeface="Arial" panose="020B0604020202020204" pitchFamily="34" charset="0"/>
                <a:cs typeface="Arial" panose="020B0604020202020204" pitchFamily="34" charset="0"/>
              </a:rPr>
              <a:t>, καναπέ κτλ)</a:t>
            </a:r>
          </a:p>
          <a:p>
            <a:pPr marL="0" indent="0">
              <a:buNone/>
            </a:pPr>
            <a:endParaRPr lang="el-GR" sz="1800" dirty="0">
              <a:latin typeface="Arial" panose="020B0604020202020204" pitchFamily="34" charset="0"/>
              <a:cs typeface="Arial" panose="020B0604020202020204" pitchFamily="34" charset="0"/>
            </a:endParaRPr>
          </a:p>
          <a:p>
            <a:pPr marL="0" indent="0">
              <a:buNone/>
            </a:pPr>
            <a:r>
              <a:rPr lang="el-GR" sz="1800" b="1" dirty="0" smtClean="0">
                <a:latin typeface="Arial" panose="020B0604020202020204" pitchFamily="34" charset="0"/>
                <a:cs typeface="Arial" panose="020B0604020202020204" pitchFamily="34" charset="0"/>
              </a:rPr>
              <a:t>3</a:t>
            </a:r>
            <a:r>
              <a:rPr lang="el-GR" sz="1800" b="1" baseline="30000" dirty="0" smtClean="0">
                <a:latin typeface="Arial" panose="020B0604020202020204" pitchFamily="34" charset="0"/>
                <a:cs typeface="Arial" panose="020B0604020202020204" pitchFamily="34" charset="0"/>
              </a:rPr>
              <a:t>η</a:t>
            </a:r>
            <a:r>
              <a:rPr lang="el-GR" sz="1800" b="1" dirty="0" smtClean="0">
                <a:latin typeface="Arial" panose="020B0604020202020204" pitchFamily="34" charset="0"/>
                <a:cs typeface="Arial" panose="020B0604020202020204" pitchFamily="34" charset="0"/>
              </a:rPr>
              <a:t>. </a:t>
            </a:r>
            <a:r>
              <a:rPr lang="el-GR" sz="1800" dirty="0" smtClean="0">
                <a:latin typeface="Arial" panose="020B0604020202020204" pitchFamily="34" charset="0"/>
                <a:cs typeface="Arial" panose="020B0604020202020204" pitchFamily="34" charset="0"/>
              </a:rPr>
              <a:t>Ορεκτικά που σερβίρονται ως πρώτο πιάτο αλλά και ως σαλάτα ανάλογα με το είδος τους. Σερβίρονται σε μικρές </a:t>
            </a:r>
            <a:r>
              <a:rPr lang="el-GR" sz="1800" dirty="0" err="1" smtClean="0">
                <a:latin typeface="Arial" panose="020B0604020202020204" pitchFamily="34" charset="0"/>
                <a:cs typeface="Arial" panose="020B0604020202020204" pitchFamily="34" charset="0"/>
              </a:rPr>
              <a:t>ραβιέρες</a:t>
            </a:r>
            <a:r>
              <a:rPr lang="el-GR" sz="1800" dirty="0" smtClean="0">
                <a:latin typeface="Arial" panose="020B0604020202020204" pitchFamily="34" charset="0"/>
                <a:cs typeface="Arial" panose="020B0604020202020204" pitchFamily="34" charset="0"/>
              </a:rPr>
              <a:t> ή σε βαθιές πιατέλες, σε σαλατιέρες, και σε </a:t>
            </a:r>
            <a:r>
              <a:rPr lang="el-GR" sz="1800" dirty="0" err="1" smtClean="0">
                <a:latin typeface="Arial" panose="020B0604020202020204" pitchFamily="34" charset="0"/>
                <a:cs typeface="Arial" panose="020B0604020202020204" pitchFamily="34" charset="0"/>
              </a:rPr>
              <a:t>μπόλ</a:t>
            </a:r>
            <a:r>
              <a:rPr lang="el-GR" sz="1800" dirty="0" smtClean="0">
                <a:latin typeface="Arial" panose="020B0604020202020204" pitchFamily="34" charset="0"/>
                <a:cs typeface="Arial" panose="020B0604020202020204" pitchFamily="34" charset="0"/>
              </a:rPr>
              <a:t>, όπως κροκέτες, τυρί </a:t>
            </a:r>
            <a:r>
              <a:rPr lang="el-GR" sz="1800" dirty="0" err="1" smtClean="0">
                <a:latin typeface="Arial" panose="020B0604020202020204" pitchFamily="34" charset="0"/>
                <a:cs typeface="Arial" panose="020B0604020202020204" pitchFamily="34" charset="0"/>
              </a:rPr>
              <a:t>πανέ</a:t>
            </a:r>
            <a:r>
              <a:rPr lang="el-GR" sz="1800" dirty="0" smtClean="0">
                <a:latin typeface="Arial" panose="020B0604020202020204" pitchFamily="34" charset="0"/>
                <a:cs typeface="Arial" panose="020B0604020202020204" pitchFamily="34" charset="0"/>
              </a:rPr>
              <a:t>, σουβλάκι με κρέας ή αλλαντικά, ρολά ζαμπόν, καναπέ διάφορα, κροκέτες αλλαντικά σοτέ ή και </a:t>
            </a:r>
            <a:r>
              <a:rPr lang="el-GR" sz="1800" dirty="0" err="1" smtClean="0">
                <a:latin typeface="Arial" panose="020B0604020202020204" pitchFamily="34" charset="0"/>
                <a:cs typeface="Arial" panose="020B0604020202020204" pitchFamily="34" charset="0"/>
              </a:rPr>
              <a:t>ποσέ</a:t>
            </a:r>
            <a:r>
              <a:rPr lang="el-GR" sz="1800" dirty="0" smtClean="0">
                <a:latin typeface="Arial" panose="020B0604020202020204" pitchFamily="34" charset="0"/>
                <a:cs typeface="Arial" panose="020B0604020202020204" pitchFamily="34" charset="0"/>
              </a:rPr>
              <a:t> σε κρασί </a:t>
            </a:r>
            <a:r>
              <a:rPr lang="el-GR" sz="1800" dirty="0" err="1" smtClean="0">
                <a:latin typeface="Arial" panose="020B0604020202020204" pitchFamily="34" charset="0"/>
                <a:cs typeface="Arial" panose="020B0604020202020204" pitchFamily="34" charset="0"/>
              </a:rPr>
              <a:t>λτλ</a:t>
            </a:r>
            <a:r>
              <a:rPr lang="el-GR" sz="1800" dirty="0" smtClean="0">
                <a:latin typeface="Arial" panose="020B0604020202020204" pitchFamily="34" charset="0"/>
                <a:cs typeface="Arial" panose="020B0604020202020204" pitchFamily="34" charset="0"/>
              </a:rPr>
              <a:t>.</a:t>
            </a: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74927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800" b="1" dirty="0">
                <a:solidFill>
                  <a:prstClr val="black"/>
                </a:solidFill>
                <a:latin typeface="Arial" panose="020B0604020202020204" pitchFamily="34" charset="0"/>
                <a:ea typeface="+mn-ea"/>
                <a:cs typeface="Arial" panose="020B0604020202020204" pitchFamily="34" charset="0"/>
              </a:rPr>
              <a:t>Σπέσιαλ σούπες: </a:t>
            </a:r>
            <a:r>
              <a:rPr lang="el-GR" sz="2400" dirty="0" smtClean="0">
                <a:solidFill>
                  <a:prstClr val="black"/>
                </a:solidFill>
                <a:latin typeface="Arial" panose="020B0604020202020204" pitchFamily="34" charset="0"/>
                <a:ea typeface="+mn-ea"/>
                <a:cs typeface="Arial" panose="020B0604020202020204" pitchFamily="34" charset="0"/>
              </a:rPr>
              <a:t>απέραστες, </a:t>
            </a:r>
            <a:r>
              <a:rPr lang="el-GR" sz="2400" dirty="0">
                <a:solidFill>
                  <a:prstClr val="black"/>
                </a:solidFill>
                <a:latin typeface="Arial" panose="020B0604020202020204" pitchFamily="34" charset="0"/>
                <a:ea typeface="+mn-ea"/>
                <a:cs typeface="Arial" panose="020B0604020202020204" pitchFamily="34" charset="0"/>
              </a:rPr>
              <a:t>κλασικές &amp; εθνικές.</a:t>
            </a:r>
            <a:endParaRPr lang="el-GR" sz="2400" dirty="0"/>
          </a:p>
        </p:txBody>
      </p:sp>
      <p:sp>
        <p:nvSpPr>
          <p:cNvPr id="3" name="Θέση περιεχομένου 2"/>
          <p:cNvSpPr>
            <a:spLocks noGrp="1"/>
          </p:cNvSpPr>
          <p:nvPr>
            <p:ph idx="1"/>
          </p:nvPr>
        </p:nvSpPr>
        <p:spPr/>
        <p:txBody>
          <a:bodyPr>
            <a:normAutofit lnSpcReduction="10000"/>
          </a:bodyPr>
          <a:lstStyle/>
          <a:p>
            <a:pPr marL="457200" lvl="0" indent="-457200">
              <a:buAutoNum type="arabicParenR"/>
            </a:pPr>
            <a:r>
              <a:rPr lang="el-GR" sz="2400" b="1" dirty="0" smtClean="0">
                <a:solidFill>
                  <a:prstClr val="black"/>
                </a:solidFill>
                <a:latin typeface="Arial" panose="020B0604020202020204" pitchFamily="34" charset="0"/>
                <a:cs typeface="Arial" panose="020B0604020202020204" pitchFamily="34" charset="0"/>
              </a:rPr>
              <a:t>απέραστες: </a:t>
            </a:r>
            <a:r>
              <a:rPr lang="el-GR" sz="1800" dirty="0" smtClean="0">
                <a:solidFill>
                  <a:prstClr val="black"/>
                </a:solidFill>
                <a:latin typeface="Arial" panose="020B0604020202020204" pitchFamily="34" charset="0"/>
                <a:cs typeface="Arial" panose="020B0604020202020204" pitchFamily="34" charset="0"/>
              </a:rPr>
              <a:t>δεν πολτοποιούνται αλλά σερβίρονται χονδροκομμένα μαζί με το ζωμό όπου έβρασαν:</a:t>
            </a:r>
          </a:p>
          <a:p>
            <a:pPr marL="0" lvl="0" indent="0">
              <a:buNone/>
            </a:pPr>
            <a:r>
              <a:rPr lang="el-GR" sz="2000" dirty="0" smtClean="0">
                <a:solidFill>
                  <a:prstClr val="black"/>
                </a:solidFill>
                <a:latin typeface="Arial" panose="020B0604020202020204" pitchFamily="34" charset="0"/>
                <a:cs typeface="Arial" panose="020B0604020202020204" pitchFamily="34" charset="0"/>
              </a:rPr>
              <a:t> </a:t>
            </a:r>
            <a:r>
              <a:rPr lang="el-GR" sz="1800" dirty="0">
                <a:solidFill>
                  <a:prstClr val="black"/>
                </a:solidFill>
                <a:latin typeface="Arial" panose="020B0604020202020204" pitchFamily="34" charset="0"/>
                <a:cs typeface="Arial" panose="020B0604020202020204" pitchFamily="34" charset="0"/>
              </a:rPr>
              <a:t>σούπες λαχανικών ή </a:t>
            </a:r>
            <a:r>
              <a:rPr lang="el-GR" sz="1800" dirty="0" smtClean="0">
                <a:solidFill>
                  <a:prstClr val="black"/>
                </a:solidFill>
                <a:latin typeface="Arial" panose="020B0604020202020204" pitchFamily="34" charset="0"/>
                <a:cs typeface="Arial" panose="020B0604020202020204" pitchFamily="34" charset="0"/>
              </a:rPr>
              <a:t>χορταρικών, με πατάτες χονδροκομμένες, με πράσα, πατάτες και </a:t>
            </a:r>
            <a:r>
              <a:rPr lang="el-GR" sz="1800" dirty="0" err="1" smtClean="0">
                <a:solidFill>
                  <a:prstClr val="black"/>
                </a:solidFill>
                <a:latin typeface="Arial" panose="020B0604020202020204" pitchFamily="34" charset="0"/>
                <a:cs typeface="Arial" panose="020B0604020202020204" pitchFamily="34" charset="0"/>
              </a:rPr>
              <a:t>κρουτόν</a:t>
            </a:r>
            <a:r>
              <a:rPr lang="el-GR" sz="1800" dirty="0" smtClean="0">
                <a:solidFill>
                  <a:prstClr val="black"/>
                </a:solidFill>
                <a:latin typeface="Arial" panose="020B0604020202020204" pitchFamily="34" charset="0"/>
                <a:cs typeface="Arial" panose="020B0604020202020204" pitchFamily="34" charset="0"/>
              </a:rPr>
              <a:t> </a:t>
            </a:r>
          </a:p>
          <a:p>
            <a:pPr marL="0" lvl="0" indent="0">
              <a:buNone/>
            </a:pPr>
            <a:endParaRPr lang="el-GR" sz="1800" dirty="0">
              <a:solidFill>
                <a:prstClr val="black"/>
              </a:solidFill>
              <a:latin typeface="Arial" panose="020B0604020202020204" pitchFamily="34" charset="0"/>
              <a:cs typeface="Arial" panose="020B0604020202020204" pitchFamily="34" charset="0"/>
            </a:endParaRPr>
          </a:p>
          <a:p>
            <a:pPr marL="457200" lvl="0" indent="-457200">
              <a:buAutoNum type="arabicParenR" startAt="2"/>
            </a:pPr>
            <a:r>
              <a:rPr lang="el-GR" sz="2400" b="1" dirty="0" smtClean="0">
                <a:solidFill>
                  <a:prstClr val="black"/>
                </a:solidFill>
                <a:latin typeface="Arial" panose="020B0604020202020204" pitchFamily="34" charset="0"/>
                <a:cs typeface="Arial" panose="020B0604020202020204" pitchFamily="34" charset="0"/>
              </a:rPr>
              <a:t>κλασικές: </a:t>
            </a:r>
            <a:r>
              <a:rPr lang="el-GR" sz="2000" dirty="0" smtClean="0">
                <a:solidFill>
                  <a:prstClr val="black"/>
                </a:solidFill>
                <a:latin typeface="Arial" panose="020B0604020202020204" pitchFamily="34" charset="0"/>
                <a:cs typeface="Arial" panose="020B0604020202020204" pitchFamily="34" charset="0"/>
              </a:rPr>
              <a:t>προσθέτουν φέτες ελαφρά τηγανισμένου ή ψημένου στο φούρνο ψωμιού (κρεμμυδόσουπα</a:t>
            </a:r>
            <a:r>
              <a:rPr lang="el-GR" sz="2000" dirty="0">
                <a:solidFill>
                  <a:prstClr val="black"/>
                </a:solidFill>
                <a:latin typeface="Arial" panose="020B0604020202020204" pitchFamily="34" charset="0"/>
                <a:cs typeface="Arial" panose="020B0604020202020204" pitchFamily="34" charset="0"/>
              </a:rPr>
              <a:t> </a:t>
            </a:r>
            <a:r>
              <a:rPr lang="el-GR" sz="2000" dirty="0" smtClean="0">
                <a:solidFill>
                  <a:prstClr val="black"/>
                </a:solidFill>
                <a:latin typeface="Arial" panose="020B0604020202020204" pitchFamily="34" charset="0"/>
                <a:cs typeface="Arial" panose="020B0604020202020204" pitchFamily="34" charset="0"/>
              </a:rPr>
              <a:t>ή </a:t>
            </a:r>
            <a:r>
              <a:rPr lang="el-GR" sz="2000" dirty="0" err="1" smtClean="0">
                <a:solidFill>
                  <a:prstClr val="black"/>
                </a:solidFill>
                <a:latin typeface="Arial" panose="020B0604020202020204" pitchFamily="34" charset="0"/>
                <a:cs typeface="Arial" panose="020B0604020202020204" pitchFamily="34" charset="0"/>
              </a:rPr>
              <a:t>γκρατινέ</a:t>
            </a:r>
            <a:r>
              <a:rPr lang="el-GR" sz="2000" dirty="0" smtClean="0">
                <a:solidFill>
                  <a:prstClr val="black"/>
                </a:solidFill>
                <a:latin typeface="Arial" panose="020B0604020202020204" pitchFamily="34" charset="0"/>
                <a:cs typeface="Arial" panose="020B0604020202020204" pitchFamily="34" charset="0"/>
              </a:rPr>
              <a:t> με τριμμένο τυρί που μπαίνει στο φούρνο, σούπα α λα </a:t>
            </a:r>
            <a:r>
              <a:rPr lang="el-GR" sz="2000" dirty="0" err="1" smtClean="0">
                <a:solidFill>
                  <a:prstClr val="black"/>
                </a:solidFill>
                <a:latin typeface="Arial" panose="020B0604020202020204" pitchFamily="34" charset="0"/>
                <a:cs typeface="Arial" panose="020B0604020202020204" pitchFamily="34" charset="0"/>
              </a:rPr>
              <a:t>προβενσάλ</a:t>
            </a:r>
            <a:r>
              <a:rPr lang="el-GR" sz="2000" dirty="0" smtClean="0">
                <a:solidFill>
                  <a:prstClr val="black"/>
                </a:solidFill>
                <a:latin typeface="Arial" panose="020B0604020202020204" pitchFamily="34" charset="0"/>
                <a:cs typeface="Arial" panose="020B0604020202020204" pitchFamily="34" charset="0"/>
              </a:rPr>
              <a:t> με ζωμό σκόρδου, θυμάρι και πιπέρι.</a:t>
            </a:r>
          </a:p>
          <a:p>
            <a:pPr marL="457200" lvl="0" indent="-457200">
              <a:buAutoNum type="arabicParenR" startAt="2"/>
            </a:pPr>
            <a:r>
              <a:rPr lang="el-GR" sz="2400" b="1" dirty="0" smtClean="0">
                <a:solidFill>
                  <a:prstClr val="black"/>
                </a:solidFill>
                <a:latin typeface="Arial" panose="020B0604020202020204" pitchFamily="34" charset="0"/>
                <a:cs typeface="Arial" panose="020B0604020202020204" pitchFamily="34" charset="0"/>
              </a:rPr>
              <a:t>Εθνικές: </a:t>
            </a:r>
            <a:r>
              <a:rPr lang="el-GR" sz="2000" dirty="0" smtClean="0">
                <a:solidFill>
                  <a:prstClr val="black"/>
                </a:solidFill>
                <a:latin typeface="Arial" panose="020B0604020202020204" pitchFamily="34" charset="0"/>
                <a:cs typeface="Arial" panose="020B0604020202020204" pitchFamily="34" charset="0"/>
              </a:rPr>
              <a:t>προσδιορίζει σούπες με παγκόσμια αποδοχή που σερβίρονται σε ειδικά φλιτζάνια σύμφωνα με την παράδοση, (</a:t>
            </a:r>
            <a:r>
              <a:rPr lang="el-GR" sz="2000" b="1" dirty="0" smtClean="0">
                <a:solidFill>
                  <a:prstClr val="black"/>
                </a:solidFill>
                <a:latin typeface="Arial" panose="020B0604020202020204" pitchFamily="34" charset="0"/>
                <a:cs typeface="Arial" panose="020B0604020202020204" pitchFamily="34" charset="0"/>
              </a:rPr>
              <a:t>αγγλική </a:t>
            </a:r>
            <a:r>
              <a:rPr lang="el-GR" sz="2000" dirty="0" smtClean="0">
                <a:solidFill>
                  <a:prstClr val="black"/>
                </a:solidFill>
                <a:latin typeface="Arial" panose="020B0604020202020204" pitchFamily="34" charset="0"/>
                <a:cs typeface="Arial" panose="020B0604020202020204" pitchFamily="34" charset="0"/>
              </a:rPr>
              <a:t>κοτόσουπα, Ουγγρική κρεατόσουπα, Ιταλική σε ζωμό λαχανικών, άσπρα φασόλια, ζυμαρικά και γλυκάδια, </a:t>
            </a:r>
            <a:r>
              <a:rPr lang="el-GR" sz="2000" b="1" dirty="0" smtClean="0">
                <a:solidFill>
                  <a:prstClr val="black"/>
                </a:solidFill>
                <a:latin typeface="Arial" panose="020B0604020202020204" pitchFamily="34" charset="0"/>
                <a:cs typeface="Arial" panose="020B0604020202020204" pitchFamily="34" charset="0"/>
              </a:rPr>
              <a:t>Πολωνική</a:t>
            </a:r>
            <a:r>
              <a:rPr lang="el-GR" sz="2000" dirty="0" smtClean="0">
                <a:solidFill>
                  <a:prstClr val="black"/>
                </a:solidFill>
                <a:latin typeface="Arial" panose="020B0604020202020204" pitchFamily="34" charset="0"/>
                <a:cs typeface="Arial" panose="020B0604020202020204" pitchFamily="34" charset="0"/>
              </a:rPr>
              <a:t> με χήνα και ξινή κρέμα γάλακτος, </a:t>
            </a:r>
            <a:r>
              <a:rPr lang="el-GR" sz="2000" b="1" dirty="0" smtClean="0">
                <a:solidFill>
                  <a:prstClr val="black"/>
                </a:solidFill>
                <a:latin typeface="Arial" panose="020B0604020202020204" pitchFamily="34" charset="0"/>
                <a:cs typeface="Arial" panose="020B0604020202020204" pitchFamily="34" charset="0"/>
              </a:rPr>
              <a:t>Γαλλική</a:t>
            </a:r>
            <a:r>
              <a:rPr lang="el-GR" sz="2000" dirty="0" smtClean="0">
                <a:solidFill>
                  <a:prstClr val="black"/>
                </a:solidFill>
                <a:latin typeface="Arial" panose="020B0604020202020204" pitchFamily="34" charset="0"/>
                <a:cs typeface="Arial" panose="020B0604020202020204" pitchFamily="34" charset="0"/>
              </a:rPr>
              <a:t> ψαρόσουπα κτλ. </a:t>
            </a:r>
            <a:endParaRPr lang="el-GR" sz="2000" dirty="0"/>
          </a:p>
        </p:txBody>
      </p:sp>
    </p:spTree>
    <p:extLst>
      <p:ext uri="{BB962C8B-B14F-4D97-AF65-F5344CB8AC3E}">
        <p14:creationId xmlns:p14="http://schemas.microsoft.com/office/powerpoint/2010/main" val="4247217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286000" y="3105835"/>
            <a:ext cx="4572000" cy="923330"/>
          </a:xfrm>
          <a:prstGeom prst="rect">
            <a:avLst/>
          </a:prstGeom>
        </p:spPr>
        <p:txBody>
          <a:bodyPr>
            <a:spAutoFit/>
          </a:bodyPr>
          <a:lstStyle/>
          <a:p>
            <a:r>
              <a:rPr lang="en-US" dirty="0">
                <a:hlinkClick r:id="rId2"/>
              </a:rPr>
              <a:t>https://</a:t>
            </a:r>
            <a:r>
              <a:rPr lang="en-US" dirty="0" smtClean="0">
                <a:hlinkClick r:id="rId2"/>
              </a:rPr>
              <a:t>www.youtube.com/watch?v=uGvOrycwwOo</a:t>
            </a:r>
            <a:endParaRPr lang="el-GR" dirty="0" smtClean="0"/>
          </a:p>
          <a:p>
            <a:endParaRPr lang="el-GR" dirty="0"/>
          </a:p>
        </p:txBody>
      </p:sp>
    </p:spTree>
    <p:extLst>
      <p:ext uri="{BB962C8B-B14F-4D97-AF65-F5344CB8AC3E}">
        <p14:creationId xmlns:p14="http://schemas.microsoft.com/office/powerpoint/2010/main" val="4259274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ΜΑΝΙΤΑΡΙΑ ΣΩΤΕ</a:t>
            </a:r>
            <a:endParaRPr lang="el-GR" dirty="0"/>
          </a:p>
        </p:txBody>
      </p:sp>
      <p:sp>
        <p:nvSpPr>
          <p:cNvPr id="3" name="Θέση περιεχομένου 2"/>
          <p:cNvSpPr>
            <a:spLocks noGrp="1"/>
          </p:cNvSpPr>
          <p:nvPr>
            <p:ph idx="1"/>
          </p:nvPr>
        </p:nvSpPr>
        <p:spPr/>
        <p:txBody>
          <a:bodyPr>
            <a:normAutofit fontScale="85000" lnSpcReduction="20000"/>
          </a:bodyPr>
          <a:lstStyle/>
          <a:p>
            <a:pPr marL="0" indent="0" algn="just">
              <a:buNone/>
            </a:pPr>
            <a:r>
              <a:rPr lang="el-GR" sz="2600" b="1" dirty="0" smtClean="0">
                <a:latin typeface="Arial" panose="020B0604020202020204" pitchFamily="34" charset="0"/>
                <a:cs typeface="Arial" panose="020B0604020202020204" pitchFamily="34" charset="0"/>
              </a:rPr>
              <a:t>Σοτάρω</a:t>
            </a:r>
            <a:r>
              <a:rPr lang="el-GR" sz="2600" dirty="0">
                <a:latin typeface="Arial" panose="020B0604020202020204" pitchFamily="34" charset="0"/>
                <a:cs typeface="Arial" panose="020B0604020202020204" pitchFamily="34" charset="0"/>
              </a:rPr>
              <a:t>: Καθημερινή διαδικασία, ιδιαίτερα στην ελληνική κουζίνα, που συνίσταται στην προσθήκη ψιλοκομμένου κρεμμυδιού και κάποιου άλλου υλικού σε τηγάνι. Με άλλα λόγια, σημαίνει τηγανίζω ελαφρά μέσα σε τηγάνι με λίγη λιπαρή ουσία (π.χ. λάδι), μέχρι τα υλικά να πάρουν ομοιόμορφο χρώμα, να «ροδίσουν». Αντίστοιχα, </a:t>
            </a:r>
            <a:r>
              <a:rPr lang="el-GR" sz="2600" dirty="0" err="1">
                <a:latin typeface="Arial" panose="020B0604020202020204" pitchFamily="34" charset="0"/>
                <a:cs typeface="Arial" panose="020B0604020202020204" pitchFamily="34" charset="0"/>
              </a:rPr>
              <a:t>σωτέ</a:t>
            </a:r>
            <a:r>
              <a:rPr lang="el-GR" sz="2600" dirty="0">
                <a:latin typeface="Arial" panose="020B0604020202020204" pitchFamily="34" charset="0"/>
                <a:cs typeface="Arial" panose="020B0604020202020204" pitchFamily="34" charset="0"/>
              </a:rPr>
              <a:t> λέγεται το φαγητό ή το υλικό που έχουμε διαχειριστεί με αυτόν τον τρόπο. Η διαφορά του </a:t>
            </a:r>
            <a:r>
              <a:rPr lang="el-GR" sz="2600" dirty="0" err="1">
                <a:latin typeface="Arial" panose="020B0604020202020204" pitchFamily="34" charset="0"/>
                <a:cs typeface="Arial" panose="020B0604020202020204" pitchFamily="34" charset="0"/>
              </a:rPr>
              <a:t>σωταρίσματος</a:t>
            </a:r>
            <a:r>
              <a:rPr lang="el-GR" sz="2600" dirty="0">
                <a:latin typeface="Arial" panose="020B0604020202020204" pitchFamily="34" charset="0"/>
                <a:cs typeface="Arial" panose="020B0604020202020204" pitchFamily="34" charset="0"/>
              </a:rPr>
              <a:t> από το τσιγάρισμα είναι πως στο πρώτο υπάρχει το στοιχείο της αναπήδησης (</a:t>
            </a:r>
            <a:r>
              <a:rPr lang="el-GR" sz="2600" dirty="0" err="1">
                <a:latin typeface="Arial" panose="020B0604020202020204" pitchFamily="34" charset="0"/>
                <a:cs typeface="Arial" panose="020B0604020202020204" pitchFamily="34" charset="0"/>
              </a:rPr>
              <a:t>sauter</a:t>
            </a:r>
            <a:r>
              <a:rPr lang="el-GR" sz="2600" dirty="0">
                <a:latin typeface="Arial" panose="020B0604020202020204" pitchFamily="34" charset="0"/>
                <a:cs typeface="Arial" panose="020B0604020202020204" pitchFamily="34" charset="0"/>
              </a:rPr>
              <a:t> στα γαλλικά σημαίνει ακριβώς αυτό). </a:t>
            </a:r>
            <a:r>
              <a:rPr lang="el-GR" sz="2600" dirty="0" err="1">
                <a:latin typeface="Arial" panose="020B0604020202020204" pitchFamily="34" charset="0"/>
                <a:cs typeface="Arial" panose="020B0604020202020204" pitchFamily="34" charset="0"/>
              </a:rPr>
              <a:t>Σωτάρουμε</a:t>
            </a:r>
            <a:r>
              <a:rPr lang="el-GR" sz="2600" dirty="0">
                <a:latin typeface="Arial" panose="020B0604020202020204" pitchFamily="34" charset="0"/>
                <a:cs typeface="Arial" panose="020B0604020202020204" pitchFamily="34" charset="0"/>
              </a:rPr>
              <a:t> δηλαδή τινάζοντας το τηγάνι ελαφρώς προς τα μπρος και προς τα πίσω.</a:t>
            </a:r>
            <a:endParaRPr lang="el-GR" sz="2600" dirty="0" smtClean="0">
              <a:latin typeface="Arial" panose="020B0604020202020204" pitchFamily="34" charset="0"/>
              <a:cs typeface="Arial" panose="020B0604020202020204" pitchFamily="34" charset="0"/>
              <a:hlinkClick r:id="rId2"/>
            </a:endParaRPr>
          </a:p>
          <a:p>
            <a:pPr marL="0" indent="0">
              <a:buNone/>
            </a:pPr>
            <a:endParaRPr lang="el-GR" dirty="0">
              <a:hlinkClick r:id="rId2"/>
            </a:endParaRPr>
          </a:p>
          <a:p>
            <a:pPr marL="0" indent="0">
              <a:buNone/>
            </a:pPr>
            <a:r>
              <a:rPr lang="en-US" dirty="0" smtClean="0">
                <a:hlinkClick r:id="rId2"/>
              </a:rPr>
              <a:t>https</a:t>
            </a:r>
            <a:r>
              <a:rPr lang="en-US" dirty="0">
                <a:hlinkClick r:id="rId2"/>
              </a:rPr>
              <a:t>://</a:t>
            </a:r>
            <a:r>
              <a:rPr lang="en-US" dirty="0" smtClean="0">
                <a:hlinkClick r:id="rId2"/>
              </a:rPr>
              <a:t>www.pink.gr/post/110106/ftiakste-ta-pio-nostima-manitaria-sote-me-aythn-th-syntagh-video</a:t>
            </a:r>
            <a:r>
              <a:rPr lang="el-GR" dirty="0" smtClean="0"/>
              <a:t> </a:t>
            </a:r>
            <a:endParaRPr lang="el-GR" dirty="0"/>
          </a:p>
        </p:txBody>
      </p:sp>
    </p:spTree>
    <p:extLst>
      <p:ext uri="{BB962C8B-B14F-4D97-AF65-F5344CB8AC3E}">
        <p14:creationId xmlns:p14="http://schemas.microsoft.com/office/powerpoint/2010/main" val="2585399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Σαγανάκι τυρί – φλογέρες</a:t>
            </a:r>
            <a:br>
              <a:rPr lang="el-GR" sz="3200" b="1" dirty="0" smtClean="0">
                <a:latin typeface="Arial" panose="020B0604020202020204" pitchFamily="34" charset="0"/>
                <a:cs typeface="Arial" panose="020B0604020202020204" pitchFamily="34" charset="0"/>
              </a:rPr>
            </a:br>
            <a:r>
              <a:rPr lang="el-GR" sz="3200" b="1" dirty="0" smtClean="0">
                <a:latin typeface="Arial" panose="020B0604020202020204" pitchFamily="34" charset="0"/>
                <a:cs typeface="Arial" panose="020B0604020202020204" pitchFamily="34" charset="0"/>
              </a:rPr>
              <a:t>συμβουλές</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lstStyle/>
          <a:p>
            <a:pPr marL="0" indent="0">
              <a:buNone/>
            </a:pPr>
            <a:r>
              <a:rPr lang="en-US" dirty="0">
                <a:hlinkClick r:id="rId2"/>
              </a:rPr>
              <a:t>https://</a:t>
            </a:r>
            <a:r>
              <a:rPr lang="en-US" dirty="0" smtClean="0">
                <a:hlinkClick r:id="rId2"/>
              </a:rPr>
              <a:t>www.youtube.com/watch?v=FLLTn0Mejrw</a:t>
            </a:r>
            <a:endParaRPr lang="el-GR" dirty="0" smtClean="0"/>
          </a:p>
          <a:p>
            <a:pPr marL="0" indent="0">
              <a:buNone/>
            </a:pPr>
            <a:endParaRPr lang="el-GR" dirty="0"/>
          </a:p>
          <a:p>
            <a:pPr marL="0" indent="0">
              <a:buNone/>
            </a:pPr>
            <a:r>
              <a:rPr lang="en-US" dirty="0">
                <a:hlinkClick r:id="rId3"/>
              </a:rPr>
              <a:t>https://</a:t>
            </a:r>
            <a:r>
              <a:rPr lang="en-US" dirty="0" smtClean="0">
                <a:hlinkClick r:id="rId3"/>
              </a:rPr>
              <a:t>www.youtube.com/watch?v=HYKFAb9A5DA</a:t>
            </a:r>
            <a:endParaRPr lang="el-GR" dirty="0" smtClean="0"/>
          </a:p>
          <a:p>
            <a:pPr marL="0" indent="0">
              <a:buNone/>
            </a:pPr>
            <a:endParaRPr lang="el-GR" dirty="0"/>
          </a:p>
          <a:p>
            <a:pPr marL="0" indent="0">
              <a:buNone/>
            </a:pPr>
            <a:r>
              <a:rPr lang="en-US" dirty="0">
                <a:hlinkClick r:id="rId4"/>
              </a:rPr>
              <a:t>https://</a:t>
            </a:r>
            <a:r>
              <a:rPr lang="en-US" dirty="0" smtClean="0">
                <a:hlinkClick r:id="rId4"/>
              </a:rPr>
              <a:t>www.youtube.com/watch?v=KgfAg7-EbD4</a:t>
            </a:r>
            <a:endParaRPr lang="el-GR" dirty="0" smtClean="0"/>
          </a:p>
          <a:p>
            <a:pPr marL="0" indent="0">
              <a:buNone/>
            </a:pPr>
            <a:endParaRPr lang="el-GR" dirty="0"/>
          </a:p>
        </p:txBody>
      </p:sp>
    </p:spTree>
    <p:extLst>
      <p:ext uri="{BB962C8B-B14F-4D97-AF65-F5344CB8AC3E}">
        <p14:creationId xmlns:p14="http://schemas.microsoft.com/office/powerpoint/2010/main" val="1023902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274638"/>
            <a:ext cx="8219256" cy="2146250"/>
          </a:xfrm>
        </p:spPr>
        <p:txBody>
          <a:bodyPr>
            <a:normAutofit fontScale="90000"/>
          </a:bodyPr>
          <a:lstStyle/>
          <a:p>
            <a:r>
              <a:rPr lang="el-GR" sz="2800" b="1" dirty="0" smtClean="0">
                <a:latin typeface="Arial" panose="020B0604020202020204" pitchFamily="34" charset="0"/>
                <a:cs typeface="Arial" panose="020B0604020202020204" pitchFamily="34" charset="0"/>
              </a:rPr>
              <a:t/>
            </a:r>
            <a:br>
              <a:rPr lang="el-GR" sz="2800" b="1" dirty="0" smtClean="0">
                <a:latin typeface="Arial" panose="020B0604020202020204" pitchFamily="34" charset="0"/>
                <a:cs typeface="Arial" panose="020B0604020202020204" pitchFamily="34" charset="0"/>
              </a:rPr>
            </a:br>
            <a:r>
              <a:rPr lang="el-GR" sz="2800" b="1" dirty="0">
                <a:latin typeface="Arial" panose="020B0604020202020204" pitchFamily="34" charset="0"/>
                <a:cs typeface="Arial" panose="020B0604020202020204" pitchFamily="34" charset="0"/>
              </a:rPr>
              <a:t/>
            </a:r>
            <a:br>
              <a:rPr lang="el-GR" sz="2800" b="1" dirty="0">
                <a:latin typeface="Arial" panose="020B0604020202020204" pitchFamily="34" charset="0"/>
                <a:cs typeface="Arial" panose="020B0604020202020204" pitchFamily="34" charset="0"/>
              </a:rPr>
            </a:br>
            <a:r>
              <a:rPr lang="el-GR" sz="2800" b="1" dirty="0" smtClean="0">
                <a:latin typeface="Arial" panose="020B0604020202020204" pitchFamily="34" charset="0"/>
                <a:cs typeface="Arial" panose="020B0604020202020204" pitchFamily="34" charset="0"/>
              </a:rPr>
              <a:t>ΑΥΓΑ ΠΟΣΕ</a:t>
            </a:r>
            <a:br>
              <a:rPr lang="el-GR" sz="2800" b="1" dirty="0" smtClean="0">
                <a:latin typeface="Arial" panose="020B0604020202020204" pitchFamily="34" charset="0"/>
                <a:cs typeface="Arial" panose="020B0604020202020204" pitchFamily="34" charset="0"/>
              </a:rPr>
            </a:br>
            <a:r>
              <a:rPr lang="el-GR" sz="2800" b="1" dirty="0" smtClean="0">
                <a:latin typeface="Arial" panose="020B0604020202020204" pitchFamily="34" charset="0"/>
                <a:cs typeface="Arial" panose="020B0604020202020204" pitchFamily="34" charset="0"/>
              </a:rPr>
              <a:t/>
            </a:r>
            <a:br>
              <a:rPr lang="el-GR" sz="2800" b="1" dirty="0" smtClean="0">
                <a:latin typeface="Arial" panose="020B0604020202020204" pitchFamily="34" charset="0"/>
                <a:cs typeface="Arial" panose="020B0604020202020204" pitchFamily="34" charset="0"/>
              </a:rPr>
            </a:br>
            <a:r>
              <a:rPr lang="el-GR" sz="2700" b="1" dirty="0" err="1" smtClean="0"/>
              <a:t>Ποσέ</a:t>
            </a:r>
            <a:r>
              <a:rPr lang="el-GR" sz="2700" dirty="0" smtClean="0"/>
              <a:t>: Μαγειρεμένο σε νερό που σιγοβράζει (αναφέρεται συνήθως σε αυγό)</a:t>
            </a:r>
            <a:r>
              <a:rPr lang="el-GR" sz="2700" b="1" dirty="0" smtClean="0">
                <a:latin typeface="Arial" panose="020B0604020202020204" pitchFamily="34" charset="0"/>
                <a:cs typeface="Arial" panose="020B0604020202020204" pitchFamily="34" charset="0"/>
              </a:rPr>
              <a:t/>
            </a:r>
            <a:br>
              <a:rPr lang="el-GR" sz="2700" b="1" dirty="0" smtClean="0">
                <a:latin typeface="Arial" panose="020B0604020202020204" pitchFamily="34" charset="0"/>
                <a:cs typeface="Arial" panose="020B0604020202020204" pitchFamily="34" charset="0"/>
              </a:rPr>
            </a:br>
            <a:endParaRPr lang="el-GR" sz="27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67544" y="1772816"/>
            <a:ext cx="8229600" cy="4525963"/>
          </a:xfrm>
        </p:spPr>
        <p:txBody>
          <a:bodyPr>
            <a:normAutofit/>
          </a:bodyPr>
          <a:lstStyle/>
          <a:p>
            <a:pPr marL="0" indent="0" algn="just">
              <a:buNone/>
            </a:pPr>
            <a:endParaRPr lang="el-GR" sz="2000" b="1" dirty="0" smtClean="0">
              <a:hlinkClick r:id="rId2"/>
            </a:endParaRPr>
          </a:p>
          <a:p>
            <a:pPr marL="0" indent="0" algn="just">
              <a:buNone/>
            </a:pPr>
            <a:endParaRPr lang="el-GR" sz="2000" b="1" dirty="0">
              <a:hlinkClick r:id="rId2"/>
            </a:endParaRPr>
          </a:p>
          <a:p>
            <a:pPr marL="0" indent="0" algn="just">
              <a:buNone/>
            </a:pPr>
            <a:endParaRPr lang="el-GR" sz="2000" b="1" dirty="0" smtClean="0">
              <a:hlinkClick r:id="rId2"/>
            </a:endParaRPr>
          </a:p>
          <a:p>
            <a:pPr marL="0" indent="0" algn="just">
              <a:buNone/>
            </a:pPr>
            <a:r>
              <a:rPr lang="en-US" sz="2000" b="1" dirty="0" smtClean="0">
                <a:hlinkClick r:id="rId2"/>
              </a:rPr>
              <a:t>https</a:t>
            </a:r>
            <a:r>
              <a:rPr lang="en-US" sz="2000" b="1" dirty="0">
                <a:hlinkClick r:id="rId2"/>
              </a:rPr>
              <a:t>://</a:t>
            </a:r>
            <a:r>
              <a:rPr lang="en-US" sz="2000" b="1" dirty="0" smtClean="0">
                <a:hlinkClick r:id="rId2"/>
              </a:rPr>
              <a:t>www.youtube.com/watch?v=bx6LATproyA</a:t>
            </a:r>
            <a:endParaRPr lang="el-GR" sz="2000" b="1" dirty="0" smtClean="0"/>
          </a:p>
          <a:p>
            <a:pPr marL="0" indent="0" algn="just">
              <a:buNone/>
            </a:pPr>
            <a:endParaRPr lang="el-GR" sz="2000" b="1" dirty="0" smtClean="0"/>
          </a:p>
          <a:p>
            <a:pPr marL="0" indent="0" algn="just">
              <a:buNone/>
            </a:pPr>
            <a:endParaRPr lang="el-GR" sz="2000" dirty="0">
              <a:latin typeface="Arial" panose="020B0604020202020204" pitchFamily="34" charset="0"/>
              <a:cs typeface="Arial" panose="020B0604020202020204" pitchFamily="34" charset="0"/>
            </a:endParaRPr>
          </a:p>
          <a:p>
            <a:pPr marL="0" indent="0" algn="just">
              <a:buNone/>
            </a:pP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4734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11560" y="476672"/>
            <a:ext cx="8075240" cy="940966"/>
          </a:xfrm>
        </p:spPr>
        <p:txBody>
          <a:bodyPr>
            <a:normAutofit fontScale="90000"/>
          </a:bodyPr>
          <a:lstStyle/>
          <a:p>
            <a:r>
              <a:rPr lang="el-GR" sz="2800" b="1" dirty="0" smtClean="0">
                <a:latin typeface="Arial" panose="020B0604020202020204" pitchFamily="34" charset="0"/>
                <a:cs typeface="Arial" panose="020B0604020202020204" pitchFamily="34" charset="0"/>
              </a:rPr>
              <a:t/>
            </a:r>
            <a:br>
              <a:rPr lang="el-GR" sz="2800" b="1" dirty="0" smtClean="0">
                <a:latin typeface="Arial" panose="020B0604020202020204" pitchFamily="34" charset="0"/>
                <a:cs typeface="Arial" panose="020B0604020202020204" pitchFamily="34" charset="0"/>
              </a:rPr>
            </a:br>
            <a:r>
              <a:rPr lang="el-GR" sz="2800" b="1" dirty="0" smtClean="0">
                <a:latin typeface="Arial" panose="020B0604020202020204" pitchFamily="34" charset="0"/>
                <a:cs typeface="Arial" panose="020B0604020202020204" pitchFamily="34" charset="0"/>
              </a:rPr>
              <a:t>Χοιρινά </a:t>
            </a:r>
            <a:r>
              <a:rPr lang="el-GR" sz="2800" b="1" dirty="0">
                <a:latin typeface="Arial" panose="020B0604020202020204" pitchFamily="34" charset="0"/>
                <a:cs typeface="Arial" panose="020B0604020202020204" pitchFamily="34" charset="0"/>
              </a:rPr>
              <a:t>σνίτσελ (</a:t>
            </a:r>
            <a:r>
              <a:rPr lang="el-GR" sz="2800" b="1" dirty="0" err="1">
                <a:latin typeface="Arial" panose="020B0604020202020204" pitchFamily="34" charset="0"/>
                <a:cs typeface="Arial" panose="020B0604020202020204" pitchFamily="34" charset="0"/>
              </a:rPr>
              <a:t>παναρισμένα</a:t>
            </a:r>
            <a:r>
              <a:rPr lang="el-GR" sz="2800" b="1" dirty="0">
                <a:latin typeface="Arial" panose="020B0604020202020204" pitchFamily="34" charset="0"/>
                <a:cs typeface="Arial" panose="020B0604020202020204" pitchFamily="34" charset="0"/>
              </a:rPr>
              <a:t>) στο τηγάνι</a:t>
            </a:r>
            <a:br>
              <a:rPr lang="el-GR" sz="2800" b="1" dirty="0">
                <a:latin typeface="Arial" panose="020B0604020202020204" pitchFamily="34" charset="0"/>
                <a:cs typeface="Arial" panose="020B0604020202020204" pitchFamily="34" charset="0"/>
              </a:rPr>
            </a:br>
            <a:endParaRPr lang="el-GR" sz="28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lstStyle/>
          <a:p>
            <a:pPr marL="0" indent="0">
              <a:buNone/>
            </a:pPr>
            <a:endParaRPr lang="el-GR" sz="1800" b="1" dirty="0" smtClean="0">
              <a:latin typeface="Arial" panose="020B0604020202020204" pitchFamily="34" charset="0"/>
              <a:cs typeface="Arial" panose="020B0604020202020204" pitchFamily="34" charset="0"/>
            </a:endParaRPr>
          </a:p>
          <a:p>
            <a:pPr marL="0" indent="0">
              <a:buNone/>
            </a:pPr>
            <a:endParaRPr lang="el-GR" sz="1800" b="1" dirty="0">
              <a:latin typeface="Arial" panose="020B0604020202020204" pitchFamily="34" charset="0"/>
              <a:cs typeface="Arial" panose="020B0604020202020204" pitchFamily="34" charset="0"/>
            </a:endParaRPr>
          </a:p>
          <a:p>
            <a:pPr marL="0" indent="0">
              <a:buNone/>
            </a:pPr>
            <a:endParaRPr lang="el-GR" sz="1800" b="1" dirty="0" smtClean="0">
              <a:latin typeface="Arial" panose="020B0604020202020204" pitchFamily="34" charset="0"/>
              <a:cs typeface="Arial" panose="020B0604020202020204" pitchFamily="34" charset="0"/>
            </a:endParaRPr>
          </a:p>
          <a:p>
            <a:pPr marL="0" indent="0">
              <a:buNone/>
            </a:pPr>
            <a:r>
              <a:rPr lang="el-GR" sz="1800" b="1" dirty="0" err="1" smtClean="0">
                <a:latin typeface="Arial" panose="020B0604020202020204" pitchFamily="34" charset="0"/>
                <a:cs typeface="Arial" panose="020B0604020202020204" pitchFamily="34" charset="0"/>
              </a:rPr>
              <a:t>Πανάρω</a:t>
            </a:r>
            <a:r>
              <a:rPr lang="el-GR" sz="1800" dirty="0">
                <a:latin typeface="Arial" panose="020B0604020202020204" pitchFamily="34" charset="0"/>
                <a:cs typeface="Arial" panose="020B0604020202020204" pitchFamily="34" charset="0"/>
              </a:rPr>
              <a:t>: Περνώ το υλικό μου από τριμμένη ψίχα ψωμιού, φρυγανιά, αφού το έχω αλευρώσει και το έχω βουτήξει σε χτυπημένο αυγό. Στην συνέχεια, το τηγανίσω</a:t>
            </a:r>
            <a:r>
              <a:rPr lang="el-GR" sz="1800" dirty="0" smtClean="0">
                <a:latin typeface="Arial" panose="020B0604020202020204" pitchFamily="34" charset="0"/>
                <a:cs typeface="Arial" panose="020B0604020202020204" pitchFamily="34" charset="0"/>
              </a:rPr>
              <a:t>.</a:t>
            </a:r>
          </a:p>
          <a:p>
            <a:pPr marL="0" indent="0">
              <a:buNone/>
            </a:pPr>
            <a:endParaRPr lang="el-GR" sz="1800" dirty="0" smtClean="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hlinkClick r:id="rId2"/>
              </a:rPr>
              <a:t>https://</a:t>
            </a:r>
            <a:r>
              <a:rPr lang="en-US" dirty="0" smtClean="0">
                <a:latin typeface="Arial" panose="020B0604020202020204" pitchFamily="34" charset="0"/>
                <a:cs typeface="Arial" panose="020B0604020202020204" pitchFamily="34" charset="0"/>
                <a:hlinkClick r:id="rId2"/>
              </a:rPr>
              <a:t>www.youtube.com/watch?v=2Yj1L_AJd7c</a:t>
            </a:r>
            <a:endParaRPr lang="el-GR" dirty="0" smtClean="0">
              <a:latin typeface="Arial" panose="020B0604020202020204" pitchFamily="34" charset="0"/>
              <a:cs typeface="Arial" panose="020B0604020202020204" pitchFamily="34" charset="0"/>
            </a:endParaRPr>
          </a:p>
          <a:p>
            <a:endParaRPr lang="el-GR" dirty="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2003863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ΟΡΕΚΤΙΚΑ ΚΑΝΑΠΕ</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a:bodyPr>
          <a:lstStyle/>
          <a:p>
            <a:pPr algn="just">
              <a:buFont typeface="Wingdings" panose="05000000000000000000" pitchFamily="2" charset="2"/>
              <a:buChar char="§"/>
            </a:pPr>
            <a:r>
              <a:rPr lang="el-GR" sz="2000" dirty="0" smtClean="0">
                <a:latin typeface="Arial" panose="020B0604020202020204" pitchFamily="34" charset="0"/>
                <a:cs typeface="Arial" panose="020B0604020202020204" pitchFamily="34" charset="0"/>
              </a:rPr>
              <a:t>Το όνομα προσδιορίζει διάφορα μικρά παρασκευάσματα που έχουν ως </a:t>
            </a:r>
            <a:r>
              <a:rPr lang="el-GR" sz="2000" b="1" dirty="0" smtClean="0">
                <a:latin typeface="Arial" panose="020B0604020202020204" pitchFamily="34" charset="0"/>
                <a:cs typeface="Arial" panose="020B0604020202020204" pitchFamily="34" charset="0"/>
              </a:rPr>
              <a:t>βάση το ψωμί</a:t>
            </a:r>
            <a:r>
              <a:rPr lang="el-GR" sz="2000" dirty="0" smtClean="0">
                <a:latin typeface="Arial" panose="020B0604020202020204" pitchFamily="34" charset="0"/>
                <a:cs typeface="Arial" panose="020B0604020202020204" pitchFamily="34" charset="0"/>
              </a:rPr>
              <a:t>. Είναι απαραίτητα στη σύνθεση μπουφέ, γιατί δημιουργούν ένα χρωματικό και εύγεστο σύνολο. Οι </a:t>
            </a:r>
            <a:r>
              <a:rPr lang="el-GR" sz="2000" b="1" dirty="0" smtClean="0">
                <a:latin typeface="Arial" panose="020B0604020202020204" pitchFamily="34" charset="0"/>
                <a:cs typeface="Arial" panose="020B0604020202020204" pitchFamily="34" charset="0"/>
              </a:rPr>
              <a:t>φέτες ψωμιού </a:t>
            </a:r>
            <a:r>
              <a:rPr lang="el-GR" sz="2000" dirty="0" smtClean="0">
                <a:latin typeface="Arial" panose="020B0604020202020204" pitchFamily="34" charset="0"/>
                <a:cs typeface="Arial" panose="020B0604020202020204" pitchFamily="34" charset="0"/>
              </a:rPr>
              <a:t>άλλοτε </a:t>
            </a:r>
            <a:r>
              <a:rPr lang="el-GR" sz="2000" b="1" dirty="0" smtClean="0">
                <a:latin typeface="Arial" panose="020B0604020202020204" pitchFamily="34" charset="0"/>
                <a:cs typeface="Arial" panose="020B0604020202020204" pitchFamily="34" charset="0"/>
              </a:rPr>
              <a:t>ολόκληρες</a:t>
            </a:r>
            <a:r>
              <a:rPr lang="el-GR" sz="2000" dirty="0" smtClean="0">
                <a:latin typeface="Arial" panose="020B0604020202020204" pitchFamily="34" charset="0"/>
                <a:cs typeface="Arial" panose="020B0604020202020204" pitchFamily="34" charset="0"/>
              </a:rPr>
              <a:t> ή </a:t>
            </a:r>
            <a:r>
              <a:rPr lang="el-GR" sz="2000" b="1" dirty="0" smtClean="0">
                <a:latin typeface="Arial" panose="020B0604020202020204" pitchFamily="34" charset="0"/>
                <a:cs typeface="Arial" panose="020B0604020202020204" pitchFamily="34" charset="0"/>
              </a:rPr>
              <a:t>κομμένες</a:t>
            </a:r>
            <a:r>
              <a:rPr lang="el-GR" sz="2000" dirty="0" smtClean="0">
                <a:latin typeface="Arial" panose="020B0604020202020204" pitchFamily="34" charset="0"/>
                <a:cs typeface="Arial" panose="020B0604020202020204" pitchFamily="34" charset="0"/>
              </a:rPr>
              <a:t> στη μέση ή </a:t>
            </a:r>
            <a:r>
              <a:rPr lang="el-GR" sz="2000" b="1" dirty="0" smtClean="0">
                <a:latin typeface="Arial" panose="020B0604020202020204" pitchFamily="34" charset="0"/>
                <a:cs typeface="Arial" panose="020B0604020202020204" pitchFamily="34" charset="0"/>
              </a:rPr>
              <a:t>παραλληλόγραμμο</a:t>
            </a:r>
            <a:r>
              <a:rPr lang="el-GR" sz="2000" dirty="0" smtClean="0">
                <a:latin typeface="Arial" panose="020B0604020202020204" pitchFamily="34" charset="0"/>
                <a:cs typeface="Arial" panose="020B0604020202020204" pitchFamily="34" charset="0"/>
              </a:rPr>
              <a:t> ή </a:t>
            </a:r>
            <a:r>
              <a:rPr lang="el-GR" sz="2000" b="1" dirty="0" smtClean="0">
                <a:latin typeface="Arial" panose="020B0604020202020204" pitchFamily="34" charset="0"/>
                <a:cs typeface="Arial" panose="020B0604020202020204" pitchFamily="34" charset="0"/>
              </a:rPr>
              <a:t>τρίγωνα</a:t>
            </a:r>
            <a:r>
              <a:rPr lang="el-GR" sz="2000" dirty="0" smtClean="0">
                <a:latin typeface="Arial" panose="020B0604020202020204" pitchFamily="34" charset="0"/>
                <a:cs typeface="Arial" panose="020B0604020202020204" pitchFamily="34" charset="0"/>
              </a:rPr>
              <a:t> ή στα </a:t>
            </a:r>
            <a:r>
              <a:rPr lang="el-GR" sz="2000" b="1" dirty="0" smtClean="0">
                <a:latin typeface="Arial" panose="020B0604020202020204" pitchFamily="34" charset="0"/>
                <a:cs typeface="Arial" panose="020B0604020202020204" pitchFamily="34" charset="0"/>
              </a:rPr>
              <a:t>τέσσερα</a:t>
            </a:r>
            <a:r>
              <a:rPr lang="el-GR" sz="2000" dirty="0" smtClean="0">
                <a:latin typeface="Arial" panose="020B0604020202020204" pitchFamily="34" charset="0"/>
                <a:cs typeface="Arial" panose="020B0604020202020204" pitchFamily="34" charset="0"/>
              </a:rPr>
              <a:t> δημιουργούν μια όμορφη εικόνα. </a:t>
            </a:r>
          </a:p>
          <a:p>
            <a:pPr algn="just">
              <a:buFont typeface="Wingdings" panose="05000000000000000000" pitchFamily="2" charset="2"/>
              <a:buChar char="§"/>
            </a:pPr>
            <a:endParaRPr lang="el-GR" sz="2000" dirty="0">
              <a:latin typeface="Arial" panose="020B0604020202020204" pitchFamily="34" charset="0"/>
              <a:cs typeface="Arial" panose="020B0604020202020204" pitchFamily="34" charset="0"/>
            </a:endParaRPr>
          </a:p>
          <a:p>
            <a:pPr marL="0" indent="0" algn="just">
              <a:buNone/>
            </a:pPr>
            <a:endParaRPr lang="el-GR" sz="2000" dirty="0" smtClean="0">
              <a:latin typeface="Arial" panose="020B0604020202020204" pitchFamily="34" charset="0"/>
              <a:cs typeface="Arial" panose="020B0604020202020204" pitchFamily="34" charset="0"/>
            </a:endParaRPr>
          </a:p>
          <a:p>
            <a:pPr algn="just">
              <a:buFont typeface="Wingdings" panose="05000000000000000000" pitchFamily="2" charset="2"/>
              <a:buChar char="§"/>
            </a:pPr>
            <a:r>
              <a:rPr lang="el-GR" sz="2000" dirty="0" smtClean="0">
                <a:latin typeface="Arial" panose="020B0604020202020204" pitchFamily="34" charset="0"/>
                <a:cs typeface="Arial" panose="020B0604020202020204" pitchFamily="34" charset="0"/>
              </a:rPr>
              <a:t>Τα υλικά του </a:t>
            </a:r>
            <a:r>
              <a:rPr lang="el-GR" sz="2000" b="1" dirty="0" smtClean="0">
                <a:latin typeface="Arial" panose="020B0604020202020204" pitchFamily="34" charset="0"/>
                <a:cs typeface="Arial" panose="020B0604020202020204" pitchFamily="34" charset="0"/>
              </a:rPr>
              <a:t>καναπέ </a:t>
            </a:r>
            <a:r>
              <a:rPr lang="el-GR" sz="2000" dirty="0" smtClean="0">
                <a:latin typeface="Arial" panose="020B0604020202020204" pitchFamily="34" charset="0"/>
                <a:cs typeface="Arial" panose="020B0604020202020204" pitchFamily="34" charset="0"/>
              </a:rPr>
              <a:t>είναι: το βούτυρο ή συνθετικό βούτυρο ή κάτι παρεμφερές ή μαγιονέζα και η γέμιση, που είναι τυρί, σολομός, αλλαντικά κτλ.</a:t>
            </a:r>
            <a:endParaRPr lang="el-GR" sz="2000" b="1" dirty="0" smtClean="0">
              <a:latin typeface="Arial" panose="020B0604020202020204" pitchFamily="34" charset="0"/>
              <a:cs typeface="Arial" panose="020B0604020202020204" pitchFamily="34" charset="0"/>
            </a:endParaRPr>
          </a:p>
          <a:p>
            <a:pPr marL="0" indent="0" algn="just">
              <a:buNone/>
            </a:pP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6060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ΣΟΥΠΕΣ</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a:bodyPr>
          <a:lstStyle/>
          <a:p>
            <a:pPr marL="0" indent="0" algn="just">
              <a:buNone/>
            </a:pPr>
            <a:r>
              <a:rPr lang="el-GR" sz="2000" dirty="0" smtClean="0">
                <a:latin typeface="Arial" panose="020B0604020202020204" pitchFamily="34" charset="0"/>
                <a:cs typeface="Arial" panose="020B0604020202020204" pitchFamily="34" charset="0"/>
              </a:rPr>
              <a:t>Σούπα ονομαζόταν παλιότερα ένα ζεστό ρόφημα ή ζωμός που πολλές φορές ήταν ένα πλήρες γεύμα. Σήμερα σερβίρεται σε μικρές ποσότητες στην αρχή του γεύματος ή του δείπνου. Οι ζωμοί ενισχύονται με διάφορα τρόφιμα σε μικρές ποσότητες όπως: λαχανικά, ψωμί, λαρδί κτλ.</a:t>
            </a:r>
            <a:r>
              <a:rPr lang="el-GR" sz="2000" dirty="0">
                <a:latin typeface="Arial" panose="020B0604020202020204" pitchFamily="34" charset="0"/>
                <a:cs typeface="Arial" panose="020B0604020202020204" pitchFamily="34" charset="0"/>
              </a:rPr>
              <a:t> </a:t>
            </a:r>
            <a:r>
              <a:rPr lang="el-GR" sz="2000" dirty="0" smtClean="0">
                <a:latin typeface="Arial" panose="020B0604020202020204" pitchFamily="34" charset="0"/>
                <a:cs typeface="Arial" panose="020B0604020202020204" pitchFamily="34" charset="0"/>
              </a:rPr>
              <a:t>Οι ζωμοί και οι σούπες έχουν διαφορετικά ονόματα ανάλογα με τη διαδικασία παραγωγής, τεχνική, Α ύλες κτλ. Η σούπα δημιουργείται με βρασμό κρεάτων, ψαριών, πουλερικών και χορταρικών μέσα σε ζωμό ή νερό και διακρίνεται:</a:t>
            </a:r>
          </a:p>
          <a:p>
            <a:pPr marL="0" indent="0" algn="just">
              <a:buNone/>
            </a:pPr>
            <a:endParaRPr lang="el-GR" sz="2000" dirty="0" smtClean="0">
              <a:latin typeface="Arial" panose="020B0604020202020204" pitchFamily="34" charset="0"/>
              <a:cs typeface="Arial" panose="020B0604020202020204" pitchFamily="34" charset="0"/>
            </a:endParaRPr>
          </a:p>
          <a:p>
            <a:pPr marL="457200" indent="-457200" algn="just">
              <a:buFont typeface="+mj-lt"/>
              <a:buAutoNum type="arabicPeriod"/>
            </a:pPr>
            <a:r>
              <a:rPr lang="el-GR" sz="2000" b="1" dirty="0" smtClean="0">
                <a:latin typeface="Arial" panose="020B0604020202020204" pitchFamily="34" charset="0"/>
                <a:cs typeface="Arial" panose="020B0604020202020204" pitchFamily="34" charset="0"/>
              </a:rPr>
              <a:t>Διαυγείς σούπες: </a:t>
            </a:r>
            <a:r>
              <a:rPr lang="el-GR" sz="2000" dirty="0" smtClean="0">
                <a:latin typeface="Arial" panose="020B0604020202020204" pitchFamily="34" charset="0"/>
                <a:cs typeface="Arial" panose="020B0604020202020204" pitchFamily="34" charset="0"/>
              </a:rPr>
              <a:t>ζωμοί, </a:t>
            </a:r>
            <a:r>
              <a:rPr lang="el-GR" sz="2000" dirty="0" err="1" smtClean="0">
                <a:latin typeface="Arial" panose="020B0604020202020204" pitchFamily="34" charset="0"/>
                <a:cs typeface="Arial" panose="020B0604020202020204" pitchFamily="34" charset="0"/>
              </a:rPr>
              <a:t>κονσομέ</a:t>
            </a:r>
            <a:r>
              <a:rPr lang="el-GR" sz="2000" dirty="0" smtClean="0">
                <a:latin typeface="Arial" panose="020B0604020202020204" pitchFamily="34" charset="0"/>
                <a:cs typeface="Arial" panose="020B0604020202020204" pitchFamily="34" charset="0"/>
              </a:rPr>
              <a:t> ή ενισχυμένος ζωμός.</a:t>
            </a:r>
          </a:p>
          <a:p>
            <a:pPr marL="0" indent="0" algn="just">
              <a:buNone/>
            </a:pPr>
            <a:r>
              <a:rPr lang="el-GR" sz="2000" b="1" dirty="0" smtClean="0">
                <a:latin typeface="Arial" panose="020B0604020202020204" pitchFamily="34" charset="0"/>
                <a:cs typeface="Arial" panose="020B0604020202020204" pitchFamily="34" charset="0"/>
              </a:rPr>
              <a:t>2.   Δεμένες σούπες: </a:t>
            </a:r>
            <a:r>
              <a:rPr lang="el-GR" sz="2000" dirty="0" smtClean="0">
                <a:latin typeface="Arial" panose="020B0604020202020204" pitchFamily="34" charset="0"/>
                <a:cs typeface="Arial" panose="020B0604020202020204" pitchFamily="34" charset="0"/>
              </a:rPr>
              <a:t>κρέμες, βελουτέ &amp; πουρέ.</a:t>
            </a:r>
          </a:p>
          <a:p>
            <a:pPr marL="0" indent="0" algn="just">
              <a:buNone/>
            </a:pPr>
            <a:r>
              <a:rPr lang="el-GR" sz="2000" b="1" dirty="0" smtClean="0">
                <a:latin typeface="Arial" panose="020B0604020202020204" pitchFamily="34" charset="0"/>
                <a:cs typeface="Arial" panose="020B0604020202020204" pitchFamily="34" charset="0"/>
              </a:rPr>
              <a:t>3.   Σπέσιαλ σούπες: </a:t>
            </a:r>
            <a:r>
              <a:rPr lang="el-GR" sz="2000" dirty="0" smtClean="0">
                <a:latin typeface="Arial" panose="020B0604020202020204" pitchFamily="34" charset="0"/>
                <a:cs typeface="Arial" panose="020B0604020202020204" pitchFamily="34" charset="0"/>
              </a:rPr>
              <a:t>απέραστες, κλασικές &amp; εθνικές. </a:t>
            </a:r>
          </a:p>
        </p:txBody>
      </p:sp>
    </p:spTree>
    <p:extLst>
      <p:ext uri="{BB962C8B-B14F-4D97-AF65-F5344CB8AC3E}">
        <p14:creationId xmlns:p14="http://schemas.microsoft.com/office/powerpoint/2010/main" val="3973151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332656"/>
            <a:ext cx="8229600" cy="1143000"/>
          </a:xfrm>
        </p:spPr>
        <p:txBody>
          <a:bodyPr/>
          <a:lstStyle/>
          <a:p>
            <a:r>
              <a:rPr lang="el-GR" sz="2800" b="1" dirty="0">
                <a:solidFill>
                  <a:prstClr val="black"/>
                </a:solidFill>
                <a:latin typeface="Arial" panose="020B0604020202020204" pitchFamily="34" charset="0"/>
                <a:ea typeface="+mn-ea"/>
                <a:cs typeface="Arial" panose="020B0604020202020204" pitchFamily="34" charset="0"/>
              </a:rPr>
              <a:t>Διαυγείς σούπες: </a:t>
            </a:r>
            <a:r>
              <a:rPr lang="el-GR" sz="2400" dirty="0">
                <a:solidFill>
                  <a:prstClr val="black"/>
                </a:solidFill>
                <a:latin typeface="Arial" panose="020B0604020202020204" pitchFamily="34" charset="0"/>
                <a:ea typeface="+mn-ea"/>
                <a:cs typeface="Arial" panose="020B0604020202020204" pitchFamily="34" charset="0"/>
              </a:rPr>
              <a:t>ζωμοί, </a:t>
            </a:r>
            <a:r>
              <a:rPr lang="el-GR" sz="2400" dirty="0" err="1">
                <a:solidFill>
                  <a:prstClr val="black"/>
                </a:solidFill>
                <a:latin typeface="Arial" panose="020B0604020202020204" pitchFamily="34" charset="0"/>
                <a:ea typeface="+mn-ea"/>
                <a:cs typeface="Arial" panose="020B0604020202020204" pitchFamily="34" charset="0"/>
              </a:rPr>
              <a:t>κονσομέ</a:t>
            </a:r>
            <a:r>
              <a:rPr lang="el-GR" sz="2400" dirty="0">
                <a:solidFill>
                  <a:prstClr val="black"/>
                </a:solidFill>
                <a:latin typeface="Arial" panose="020B0604020202020204" pitchFamily="34" charset="0"/>
                <a:ea typeface="+mn-ea"/>
                <a:cs typeface="Arial" panose="020B0604020202020204" pitchFamily="34" charset="0"/>
              </a:rPr>
              <a:t> ή ενισχυμένος ζωμός</a:t>
            </a:r>
            <a:endParaRPr lang="el-GR" sz="2400" dirty="0"/>
          </a:p>
        </p:txBody>
      </p:sp>
      <p:sp>
        <p:nvSpPr>
          <p:cNvPr id="3" name="Θέση περιεχομένου 2"/>
          <p:cNvSpPr>
            <a:spLocks noGrp="1"/>
          </p:cNvSpPr>
          <p:nvPr>
            <p:ph idx="1"/>
          </p:nvPr>
        </p:nvSpPr>
        <p:spPr/>
        <p:txBody>
          <a:bodyPr>
            <a:normAutofit/>
          </a:bodyPr>
          <a:lstStyle/>
          <a:p>
            <a:pPr marL="514350" indent="-514350">
              <a:buFont typeface="+mj-lt"/>
              <a:buAutoNum type="arabicPeriod"/>
            </a:pPr>
            <a:r>
              <a:rPr lang="el-GR" sz="2400" b="1" dirty="0" smtClean="0">
                <a:latin typeface="Arial" panose="020B0604020202020204" pitchFamily="34" charset="0"/>
                <a:cs typeface="Arial" panose="020B0604020202020204" pitchFamily="34" charset="0"/>
              </a:rPr>
              <a:t>ζωμοί:</a:t>
            </a:r>
            <a:r>
              <a:rPr lang="el-GR" sz="2400" dirty="0" smtClean="0">
                <a:latin typeface="Arial" panose="020B0604020202020204" pitchFamily="34" charset="0"/>
                <a:cs typeface="Arial" panose="020B0604020202020204" pitchFamily="34" charset="0"/>
              </a:rPr>
              <a:t> </a:t>
            </a:r>
            <a:r>
              <a:rPr lang="el-GR" sz="1800" dirty="0" smtClean="0">
                <a:latin typeface="Arial" panose="020B0604020202020204" pitchFamily="34" charset="0"/>
                <a:cs typeface="Arial" panose="020B0604020202020204" pitchFamily="34" charset="0"/>
              </a:rPr>
              <a:t>είναι προϊόν βρασμού άκρων πουλερικών (λαιμός, φτερούγες) &amp; οστών από σφάγια σε σιγανή φωτιά μαζί με διάφορα αρωματικά χόρτα και δε σερβίρεται ως φαγητό. Ωστόσο χρησιμοποιείται ως βασικό προϊόν για την παραγωγή των διαφόρων μορφών σούπας.  </a:t>
            </a:r>
          </a:p>
          <a:p>
            <a:pPr marL="514350" indent="-514350">
              <a:buFont typeface="+mj-lt"/>
              <a:buAutoNum type="arabicPeriod"/>
            </a:pPr>
            <a:endParaRPr lang="el-GR" sz="1800" dirty="0" smtClean="0">
              <a:latin typeface="Arial" panose="020B0604020202020204" pitchFamily="34" charset="0"/>
              <a:cs typeface="Arial" panose="020B0604020202020204" pitchFamily="34" charset="0"/>
            </a:endParaRPr>
          </a:p>
          <a:p>
            <a:pPr marL="514350" indent="-514350">
              <a:buFont typeface="+mj-lt"/>
              <a:buAutoNum type="arabicPeriod"/>
            </a:pPr>
            <a:r>
              <a:rPr lang="el-GR" sz="2400" b="1" dirty="0" err="1" smtClean="0">
                <a:latin typeface="Arial" panose="020B0604020202020204" pitchFamily="34" charset="0"/>
                <a:cs typeface="Arial" panose="020B0604020202020204" pitchFamily="34" charset="0"/>
              </a:rPr>
              <a:t>Κονσομέ</a:t>
            </a:r>
            <a:r>
              <a:rPr lang="el-GR" sz="2400" b="1" dirty="0" smtClean="0">
                <a:latin typeface="Arial" panose="020B0604020202020204" pitchFamily="34" charset="0"/>
                <a:cs typeface="Arial" panose="020B0604020202020204" pitchFamily="34" charset="0"/>
              </a:rPr>
              <a:t>: </a:t>
            </a:r>
            <a:r>
              <a:rPr lang="el-GR" sz="1800" dirty="0" smtClean="0">
                <a:latin typeface="Arial" panose="020B0604020202020204" pitchFamily="34" charset="0"/>
                <a:cs typeface="Arial" panose="020B0604020202020204" pitchFamily="34" charset="0"/>
              </a:rPr>
              <a:t>ενισχυμένος ζωμός</a:t>
            </a:r>
            <a:r>
              <a:rPr lang="en-US" sz="1800" dirty="0" smtClean="0">
                <a:latin typeface="Arial" panose="020B0604020202020204" pitchFamily="34" charset="0"/>
                <a:cs typeface="Arial" panose="020B0604020202020204" pitchFamily="34" charset="0"/>
              </a:rPr>
              <a:t>, </a:t>
            </a:r>
            <a:r>
              <a:rPr lang="el-GR" sz="1800" dirty="0" smtClean="0">
                <a:latin typeface="Arial" panose="020B0604020202020204" pitchFamily="34" charset="0"/>
                <a:cs typeface="Arial" panose="020B0604020202020204" pitchFamily="34" charset="0"/>
              </a:rPr>
              <a:t>βράζοντας θρεπτικά μέρη, κρέατος, σε ζωμό αντί σε νερό. Μετά το βράσιμο σουρώνεται για να μην υπάρχουν ίχνη κρέατος ή άλλων συστατικών-υλικών. Σερβίρεται σκέτο ή με διάφορες γαρνιτούρες σε ειδικά φλιτζάνια που προσδιορίζουν και όνομα του: </a:t>
            </a:r>
            <a:r>
              <a:rPr lang="el-GR" sz="1800" dirty="0" err="1" smtClean="0">
                <a:latin typeface="Arial" panose="020B0604020202020204" pitchFamily="34" charset="0"/>
                <a:cs typeface="Arial" panose="020B0604020202020204" pitchFamily="34" charset="0"/>
              </a:rPr>
              <a:t>καρολάιν</a:t>
            </a:r>
            <a:r>
              <a:rPr lang="el-GR" sz="1800" dirty="0" smtClean="0">
                <a:latin typeface="Arial" panose="020B0604020202020204" pitchFamily="34" charset="0"/>
                <a:cs typeface="Arial" panose="020B0604020202020204" pitchFamily="34" charset="0"/>
              </a:rPr>
              <a:t> (ρύζι), </a:t>
            </a:r>
            <a:r>
              <a:rPr lang="el-GR" sz="1800" dirty="0" err="1" smtClean="0">
                <a:latin typeface="Arial" panose="020B0604020202020204" pitchFamily="34" charset="0"/>
                <a:cs typeface="Arial" panose="020B0604020202020204" pitchFamily="34" charset="0"/>
              </a:rPr>
              <a:t>μπαβαρουάζ</a:t>
            </a:r>
            <a:r>
              <a:rPr lang="el-GR" sz="1800" dirty="0" smtClean="0">
                <a:latin typeface="Arial" panose="020B0604020202020204" pitchFamily="34" charset="0"/>
                <a:cs typeface="Arial" panose="020B0604020202020204" pitchFamily="34" charset="0"/>
              </a:rPr>
              <a:t> (σιμιγδάλι), </a:t>
            </a:r>
            <a:r>
              <a:rPr lang="el-GR" sz="1800" dirty="0" err="1" smtClean="0">
                <a:latin typeface="Arial" panose="020B0604020202020204" pitchFamily="34" charset="0"/>
                <a:cs typeface="Arial" panose="020B0604020202020204" pitchFamily="34" charset="0"/>
              </a:rPr>
              <a:t>ογκρουάζ</a:t>
            </a:r>
            <a:r>
              <a:rPr lang="el-GR" sz="1800" dirty="0" smtClean="0">
                <a:latin typeface="Arial" panose="020B0604020202020204" pitchFamily="34" charset="0"/>
                <a:cs typeface="Arial" panose="020B0604020202020204" pitchFamily="34" charset="0"/>
              </a:rPr>
              <a:t> (κομμάτια τομάτας &amp; πιπεριάς), </a:t>
            </a:r>
            <a:r>
              <a:rPr lang="el-GR" sz="1800" dirty="0" err="1" smtClean="0">
                <a:latin typeface="Arial" panose="020B0604020202020204" pitchFamily="34" charset="0"/>
                <a:cs typeface="Arial" panose="020B0604020202020204" pitchFamily="34" charset="0"/>
              </a:rPr>
              <a:t>ζουλιέν</a:t>
            </a:r>
            <a:r>
              <a:rPr lang="el-GR" sz="1800" dirty="0" smtClean="0">
                <a:latin typeface="Arial" panose="020B0604020202020204" pitchFamily="34" charset="0"/>
                <a:cs typeface="Arial" panose="020B0604020202020204" pitchFamily="34" charset="0"/>
              </a:rPr>
              <a:t> (λεπτές λωρίδες λαχανικών), </a:t>
            </a:r>
            <a:r>
              <a:rPr lang="el-GR" sz="1800" dirty="0" err="1" smtClean="0">
                <a:latin typeface="Arial" panose="020B0604020202020204" pitchFamily="34" charset="0"/>
                <a:cs typeface="Arial" panose="020B0604020202020204" pitchFamily="34" charset="0"/>
              </a:rPr>
              <a:t>ρουαγιάλ</a:t>
            </a:r>
            <a:r>
              <a:rPr lang="el-GR" sz="1800" dirty="0" smtClean="0">
                <a:latin typeface="Arial" panose="020B0604020202020204" pitchFamily="34" charset="0"/>
                <a:cs typeface="Arial" panose="020B0604020202020204" pitchFamily="34" charset="0"/>
              </a:rPr>
              <a:t> (φέτες αυγού), </a:t>
            </a:r>
            <a:r>
              <a:rPr lang="el-GR" sz="1800" dirty="0" err="1" smtClean="0">
                <a:latin typeface="Arial" panose="020B0604020202020204" pitchFamily="34" charset="0"/>
                <a:cs typeface="Arial" panose="020B0604020202020204" pitchFamily="34" charset="0"/>
              </a:rPr>
              <a:t>κάρμεν</a:t>
            </a:r>
            <a:r>
              <a:rPr lang="el-GR" sz="1800" dirty="0" smtClean="0">
                <a:latin typeface="Arial" panose="020B0604020202020204" pitchFamily="34" charset="0"/>
                <a:cs typeface="Arial" panose="020B0604020202020204" pitchFamily="34" charset="0"/>
              </a:rPr>
              <a:t> (ψιλοκομμένη τομάτα &amp; πράσινη πιπεριά).</a:t>
            </a:r>
          </a:p>
          <a:p>
            <a:pPr marL="0" indent="0">
              <a:buNone/>
            </a:pPr>
            <a:r>
              <a:rPr lang="el-GR" sz="1800" dirty="0" smtClean="0">
                <a:latin typeface="Arial" panose="020B0604020202020204" pitchFamily="34" charset="0"/>
                <a:cs typeface="Arial" panose="020B0604020202020204" pitchFamily="34" charset="0"/>
              </a:rPr>
              <a:t> </a:t>
            </a:r>
            <a:endParaRPr lang="el-GR"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43866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lvl="0">
              <a:spcBef>
                <a:spcPct val="20000"/>
              </a:spcBef>
            </a:pPr>
            <a:r>
              <a:rPr lang="el-GR" sz="2800" b="1" dirty="0">
                <a:solidFill>
                  <a:prstClr val="black"/>
                </a:solidFill>
                <a:latin typeface="Arial" panose="020B0604020202020204" pitchFamily="34" charset="0"/>
                <a:ea typeface="+mn-ea"/>
                <a:cs typeface="Arial" panose="020B0604020202020204" pitchFamily="34" charset="0"/>
              </a:rPr>
              <a:t>Δεμένες σούπες: </a:t>
            </a:r>
            <a:r>
              <a:rPr lang="el-GR" sz="2700" dirty="0">
                <a:solidFill>
                  <a:prstClr val="black"/>
                </a:solidFill>
                <a:latin typeface="Arial" panose="020B0604020202020204" pitchFamily="34" charset="0"/>
                <a:ea typeface="+mn-ea"/>
                <a:cs typeface="Arial" panose="020B0604020202020204" pitchFamily="34" charset="0"/>
              </a:rPr>
              <a:t>κρέμες, βελουτέ &amp; πουρέ.</a:t>
            </a:r>
            <a:r>
              <a:rPr lang="el-GR" sz="2000" dirty="0">
                <a:solidFill>
                  <a:prstClr val="black"/>
                </a:solidFill>
                <a:latin typeface="Arial" panose="020B0604020202020204" pitchFamily="34" charset="0"/>
                <a:ea typeface="+mn-ea"/>
                <a:cs typeface="Arial" panose="020B0604020202020204" pitchFamily="34" charset="0"/>
              </a:rPr>
              <a:t/>
            </a:r>
            <a:br>
              <a:rPr lang="el-GR" sz="2000" dirty="0">
                <a:solidFill>
                  <a:prstClr val="black"/>
                </a:solidFill>
                <a:latin typeface="Arial" panose="020B0604020202020204" pitchFamily="34" charset="0"/>
                <a:ea typeface="+mn-ea"/>
                <a:cs typeface="Arial" panose="020B0604020202020204" pitchFamily="34" charset="0"/>
              </a:rPr>
            </a:br>
            <a:endParaRPr lang="el-GR" dirty="0"/>
          </a:p>
        </p:txBody>
      </p:sp>
      <p:sp>
        <p:nvSpPr>
          <p:cNvPr id="3" name="Θέση περιεχομένου 2"/>
          <p:cNvSpPr>
            <a:spLocks noGrp="1"/>
          </p:cNvSpPr>
          <p:nvPr>
            <p:ph idx="1"/>
          </p:nvPr>
        </p:nvSpPr>
        <p:spPr/>
        <p:txBody>
          <a:bodyPr>
            <a:normAutofit fontScale="92500" lnSpcReduction="10000"/>
          </a:bodyPr>
          <a:lstStyle/>
          <a:p>
            <a:pPr marL="514350" indent="-514350" algn="just">
              <a:buFont typeface="+mj-lt"/>
              <a:buAutoNum type="arabicParenR"/>
            </a:pPr>
            <a:r>
              <a:rPr lang="el-GR" sz="2400" b="1" dirty="0" smtClean="0">
                <a:latin typeface="Arial" panose="020B0604020202020204" pitchFamily="34" charset="0"/>
                <a:cs typeface="Arial" panose="020B0604020202020204" pitchFamily="34" charset="0"/>
              </a:rPr>
              <a:t>Σούπες κρέμες: </a:t>
            </a:r>
            <a:r>
              <a:rPr lang="el-GR" sz="2000" dirty="0" smtClean="0">
                <a:latin typeface="Arial" panose="020B0604020202020204" pitchFamily="34" charset="0"/>
                <a:cs typeface="Arial" panose="020B0604020202020204" pitchFamily="34" charset="0"/>
              </a:rPr>
              <a:t>είναι ζωμός κρέατος ή πουλερικών ή ψαριών. Γίνονται παχύρευστες με προσθήκη σάλτσας </a:t>
            </a:r>
            <a:r>
              <a:rPr lang="el-GR" sz="2000" dirty="0" err="1" smtClean="0">
                <a:latin typeface="Arial" panose="020B0604020202020204" pitchFamily="34" charset="0"/>
                <a:cs typeface="Arial" panose="020B0604020202020204" pitchFamily="34" charset="0"/>
              </a:rPr>
              <a:t>μπεσαμέλ</a:t>
            </a:r>
            <a:r>
              <a:rPr lang="el-GR" sz="2000" dirty="0" smtClean="0">
                <a:latin typeface="Arial" panose="020B0604020202020204" pitchFamily="34" charset="0"/>
                <a:cs typeface="Arial" panose="020B0604020202020204" pitchFamily="34" charset="0"/>
              </a:rPr>
              <a:t>, αλεύρου, και κρέμα γάλακτος:</a:t>
            </a:r>
          </a:p>
          <a:p>
            <a:pPr marL="0" indent="0" algn="just">
              <a:buNone/>
            </a:pPr>
            <a:r>
              <a:rPr lang="el-GR" sz="2000" dirty="0" smtClean="0">
                <a:latin typeface="Arial" panose="020B0604020202020204" pitchFamily="34" charset="0"/>
                <a:cs typeface="Arial" panose="020B0604020202020204" pitchFamily="34" charset="0"/>
              </a:rPr>
              <a:t>Κρέμα </a:t>
            </a:r>
            <a:r>
              <a:rPr lang="el-GR" sz="2000" dirty="0" err="1" smtClean="0">
                <a:latin typeface="Arial" panose="020B0604020202020204" pitchFamily="34" charset="0"/>
                <a:cs typeface="Arial" panose="020B0604020202020204" pitchFamily="34" charset="0"/>
              </a:rPr>
              <a:t>ντυμπαρύ</a:t>
            </a:r>
            <a:r>
              <a:rPr lang="el-GR" sz="2000" dirty="0" smtClean="0">
                <a:latin typeface="Arial" panose="020B0604020202020204" pitchFamily="34" charset="0"/>
                <a:cs typeface="Arial" panose="020B0604020202020204" pitchFamily="34" charset="0"/>
              </a:rPr>
              <a:t> (γαρνιτούρα κουνουπίδι), κρέμα </a:t>
            </a:r>
            <a:r>
              <a:rPr lang="el-GR" sz="2000" dirty="0" err="1" smtClean="0">
                <a:latin typeface="Arial" panose="020B0604020202020204" pitchFamily="34" charset="0"/>
                <a:cs typeface="Arial" panose="020B0604020202020204" pitchFamily="34" charset="0"/>
              </a:rPr>
              <a:t>Ιντιέν</a:t>
            </a:r>
            <a:r>
              <a:rPr lang="el-GR" sz="2000" dirty="0" smtClean="0">
                <a:latin typeface="Arial" panose="020B0604020202020204" pitchFamily="34" charset="0"/>
                <a:cs typeface="Arial" panose="020B0604020202020204" pitchFamily="34" charset="0"/>
              </a:rPr>
              <a:t> (γαρνιτούρα ρύζι &amp; κάρυ), κρέμα </a:t>
            </a:r>
            <a:r>
              <a:rPr lang="el-GR" sz="2000" dirty="0" err="1" smtClean="0">
                <a:latin typeface="Arial" panose="020B0604020202020204" pitchFamily="34" charset="0"/>
                <a:cs typeface="Arial" panose="020B0604020202020204" pitchFamily="34" charset="0"/>
              </a:rPr>
              <a:t>Πορτουγκέζ</a:t>
            </a:r>
            <a:r>
              <a:rPr lang="el-GR" sz="2000" dirty="0" smtClean="0">
                <a:latin typeface="Arial" panose="020B0604020202020204" pitchFamily="34" charset="0"/>
                <a:cs typeface="Arial" panose="020B0604020202020204" pitchFamily="34" charset="0"/>
              </a:rPr>
              <a:t> (γαρνιτούρα ρύζι και τομάτα)</a:t>
            </a:r>
          </a:p>
          <a:p>
            <a:pPr marL="0" indent="0" algn="just">
              <a:buNone/>
            </a:pPr>
            <a:endParaRPr lang="el-GR" sz="2000" dirty="0" smtClean="0">
              <a:latin typeface="Arial" panose="020B0604020202020204" pitchFamily="34" charset="0"/>
              <a:cs typeface="Arial" panose="020B0604020202020204" pitchFamily="34" charset="0"/>
            </a:endParaRPr>
          </a:p>
          <a:p>
            <a:pPr marL="0" indent="0" algn="just">
              <a:buNone/>
            </a:pPr>
            <a:r>
              <a:rPr lang="el-GR" sz="2400" b="1" dirty="0" smtClean="0">
                <a:latin typeface="Arial" panose="020B0604020202020204" pitchFamily="34" charset="0"/>
                <a:cs typeface="Arial" panose="020B0604020202020204" pitchFamily="34" charset="0"/>
              </a:rPr>
              <a:t>2)  Σούπες βελουτέ: </a:t>
            </a:r>
            <a:r>
              <a:rPr lang="el-GR" sz="2000" dirty="0" smtClean="0">
                <a:latin typeface="Arial" panose="020B0604020202020204" pitchFamily="34" charset="0"/>
                <a:cs typeface="Arial" panose="020B0604020202020204" pitchFamily="34" charset="0"/>
              </a:rPr>
              <a:t>με ζωμό κρέατος ή πουλερικών, δένονται με κρόκους αυγών και κρέμα γάλακτος.</a:t>
            </a:r>
          </a:p>
          <a:p>
            <a:pPr marL="0" indent="0" algn="just">
              <a:buNone/>
            </a:pPr>
            <a:r>
              <a:rPr lang="el-GR" sz="2000" dirty="0" smtClean="0">
                <a:latin typeface="Arial" panose="020B0604020202020204" pitchFamily="34" charset="0"/>
                <a:cs typeface="Arial" panose="020B0604020202020204" pitchFamily="34" charset="0"/>
              </a:rPr>
              <a:t>Γαρνιρισμένες με σπαράγγια, αστακό, πουλερικών με ψιλοκομμένα λαχανικά.</a:t>
            </a:r>
          </a:p>
          <a:p>
            <a:pPr marL="0" indent="0" algn="just">
              <a:buNone/>
            </a:pPr>
            <a:endParaRPr lang="el-GR" sz="2000" dirty="0" smtClean="0">
              <a:latin typeface="Arial" panose="020B0604020202020204" pitchFamily="34" charset="0"/>
              <a:cs typeface="Arial" panose="020B0604020202020204" pitchFamily="34" charset="0"/>
            </a:endParaRPr>
          </a:p>
          <a:p>
            <a:pPr marL="0" indent="0" algn="just">
              <a:buNone/>
            </a:pPr>
            <a:r>
              <a:rPr lang="el-GR" sz="2600" b="1" dirty="0" smtClean="0">
                <a:latin typeface="Arial" panose="020B0604020202020204" pitchFamily="34" charset="0"/>
                <a:cs typeface="Arial" panose="020B0604020202020204" pitchFamily="34" charset="0"/>
              </a:rPr>
              <a:t>3)  </a:t>
            </a:r>
            <a:r>
              <a:rPr lang="el-GR" sz="2400" b="1" dirty="0" smtClean="0">
                <a:latin typeface="Arial" panose="020B0604020202020204" pitchFamily="34" charset="0"/>
                <a:cs typeface="Arial" panose="020B0604020202020204" pitchFamily="34" charset="0"/>
              </a:rPr>
              <a:t>Σούπες πουρέ: </a:t>
            </a:r>
            <a:r>
              <a:rPr lang="el-GR" sz="2000" dirty="0" smtClean="0">
                <a:latin typeface="Arial" panose="020B0604020202020204" pitchFamily="34" charset="0"/>
                <a:cs typeface="Arial" panose="020B0604020202020204" pitchFamily="34" charset="0"/>
              </a:rPr>
              <a:t>παρασκευάζονται από λαχανικά που βράζουν, μετά πολτοποιούνται και στραγγίζονται. Ο πολτός ξαναζεσταίνεται με ποσότητα γάλακτος και αρωματικά στοιχεία για καλύτερη εμφάνιση και γεύση. (κόκκινα ή άσπρα φασόλια, καρότα, κουνουπίδι, πατάτες, φρέσκο αρακά)</a:t>
            </a:r>
            <a:endParaRPr lang="el-GR" sz="2400"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5876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TotalTime>
  <Words>917</Words>
  <Application>Microsoft Office PowerPoint</Application>
  <PresentationFormat>Προβολή στην οθόνη (4:3)</PresentationFormat>
  <Paragraphs>61</Paragraphs>
  <Slides>11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Θέμα του Office</vt:lpstr>
      <vt:lpstr>ΣΥΝΘΕΣΗ ΤΩΝ ΓΕΥΜΑΤΩΝ ΤΡΟΦΕΣ &amp; ΦΑΓΗΤΑ ΣΤΑ ΓΕΥΜΑΤΑ</vt:lpstr>
      <vt:lpstr>ΜΑΝΙΤΑΡΙΑ ΣΩΤΕ</vt:lpstr>
      <vt:lpstr>Σαγανάκι τυρί – φλογέρες συμβουλές</vt:lpstr>
      <vt:lpstr>  ΑΥΓΑ ΠΟΣΕ  Ποσέ: Μαγειρεμένο σε νερό που σιγοβράζει (αναφέρεται συνήθως σε αυγό) </vt:lpstr>
      <vt:lpstr> Χοιρινά σνίτσελ (παναρισμένα) στο τηγάνι </vt:lpstr>
      <vt:lpstr>ΟΡΕΚΤΙΚΑ ΚΑΝΑΠΕ</vt:lpstr>
      <vt:lpstr>ΣΟΥΠΕΣ</vt:lpstr>
      <vt:lpstr>Διαυγείς σούπες: ζωμοί, κονσομέ ή ενισχυμένος ζωμός</vt:lpstr>
      <vt:lpstr>Δεμένες σούπες: κρέμες, βελουτέ &amp; πουρέ. </vt:lpstr>
      <vt:lpstr>Σπέσιαλ σούπες: απέραστες, κλασικές &amp; εθνικές.</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59</cp:revision>
  <dcterms:created xsi:type="dcterms:W3CDTF">2021-03-05T18:00:24Z</dcterms:created>
  <dcterms:modified xsi:type="dcterms:W3CDTF">2021-03-22T07:07:07Z</dcterms:modified>
</cp:coreProperties>
</file>