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8"/>
  </p:notesMasterIdLst>
  <p:sldIdLst>
    <p:sldId id="256" r:id="rId2"/>
    <p:sldId id="310" r:id="rId3"/>
    <p:sldId id="257" r:id="rId4"/>
    <p:sldId id="258" r:id="rId5"/>
    <p:sldId id="278" r:id="rId6"/>
    <p:sldId id="259" r:id="rId7"/>
    <p:sldId id="261" r:id="rId8"/>
    <p:sldId id="270" r:id="rId9"/>
    <p:sldId id="269" r:id="rId10"/>
    <p:sldId id="262" r:id="rId11"/>
    <p:sldId id="264" r:id="rId12"/>
    <p:sldId id="281" r:id="rId13"/>
    <p:sldId id="315" r:id="rId14"/>
    <p:sldId id="283" r:id="rId15"/>
    <p:sldId id="316" r:id="rId16"/>
    <p:sldId id="329" r:id="rId17"/>
    <p:sldId id="330" r:id="rId18"/>
    <p:sldId id="331" r:id="rId19"/>
    <p:sldId id="332" r:id="rId20"/>
    <p:sldId id="333" r:id="rId21"/>
    <p:sldId id="334" r:id="rId22"/>
    <p:sldId id="293" r:id="rId23"/>
    <p:sldId id="296" r:id="rId24"/>
    <p:sldId id="297" r:id="rId25"/>
    <p:sldId id="305" r:id="rId26"/>
    <p:sldId id="300" r:id="rId27"/>
    <p:sldId id="301" r:id="rId28"/>
    <p:sldId id="295" r:id="rId29"/>
    <p:sldId id="298" r:id="rId30"/>
    <p:sldId id="309" r:id="rId31"/>
    <p:sldId id="308" r:id="rId32"/>
    <p:sldId id="299" r:id="rId33"/>
    <p:sldId id="294" r:id="rId34"/>
    <p:sldId id="302" r:id="rId35"/>
    <p:sldId id="304" r:id="rId36"/>
    <p:sldId id="306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36" r:id="rId45"/>
    <p:sldId id="335" r:id="rId46"/>
    <p:sldId id="328" r:id="rId4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984A"/>
    <a:srgbClr val="74D4A9"/>
    <a:srgbClr val="63E598"/>
    <a:srgbClr val="ADB458"/>
    <a:srgbClr val="0078D2"/>
    <a:srgbClr val="358B43"/>
    <a:srgbClr val="FF9900"/>
    <a:srgbClr val="C97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03" d="100"/>
          <a:sy n="103" d="100"/>
        </p:scale>
        <p:origin x="-105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87DBC-D165-4075-AC69-D72FAF565D3E}" type="datetimeFigureOut">
              <a:rPr lang="el-GR" smtClean="0"/>
              <a:pPr/>
              <a:t>28/2/2017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A62B2-19B8-48C5-B6FF-D0735D7E5A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567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7765-9971-4A01-AA76-526ADA496D7F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FA6CC-2A48-4816-B592-0BE19DF8C9B7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ECA7-F91C-4DC9-B69B-40A12743A5C5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08CA-1CCA-4ED3-89BA-57E3E0A662F6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B0F4-4FEC-48C9-BF6E-D1304131C74B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0A6D-F672-4AD4-8448-65EB86C8ACB4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1D32-DBFF-4C69-B7A9-B838C0DAB85A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FE012-1530-4557-B145-995A2845C320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32D7-CBEE-4280-B56A-3AEE092C3173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421-A32F-4F7B-82C6-F50CB9847B87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59BFD-7A34-4273-86C2-FE15F2FB66CA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CD19F-1BA0-4A9B-99B7-E9EE741CE9D8}" type="datetime1">
              <a:rPr lang="el-GR" smtClean="0"/>
              <a:pPr/>
              <a:t>28/2/2017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370FE-D64A-4E2C-AB07-C3582D96DD0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55576" y="1196753"/>
            <a:ext cx="7772400" cy="374441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/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“Smart Cities”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l-GR" sz="3200" b="1" dirty="0" smtClean="0"/>
              <a:t>Περιγραφή, ανάλυση και αξιολόγηση ευρωπαϊκών παραδειγμάτων</a:t>
            </a:r>
            <a:r>
              <a:rPr lang="en-US" sz="3200" b="1" dirty="0" smtClean="0"/>
              <a:t>.</a:t>
            </a:r>
            <a:r>
              <a:rPr lang="el-GR" sz="3200" b="1" dirty="0" smtClean="0"/>
              <a:t/>
            </a:r>
            <a:br>
              <a:rPr lang="el-GR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Amsterdam (Netherlands)</a:t>
            </a:r>
            <a:b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Copenhagen (Denmark)</a:t>
            </a:r>
            <a:b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l-GR" sz="3200" dirty="0"/>
              <a:t/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17410" name="AutoShape 2" descr="data:image/jpeg;base64,/9j/4AAQSkZJRgABAQAAAQABAAD/2wCEAAkGBhQSEBQUERQWFRUWGBoaFhQXFRcaGBYaFhYXGBcXFh0YHCYeFxkkGRgYIC8gIycqLCwsFh8xNTAqNSYrLCkBCQoKDgwOGg8PGi4lHyQsNCwsLC0pLCwsLCosLywsLCwvMDQsLywsLCwsNCwvLCwvLCwsLCwsKSwsLCwsLCwsLP/AABEIAJABXgMBIgACEQEDEQH/xAAbAAACAwEBAQAAAAAAAAAAAAAABQMEBgIBB//EAEkQAAIBAgQEAwUFBAYIBQUAAAECEQADBBIhMQUiQVEGE2EycYGRoQcUI1KxM0LB8GJygpKy0RUWJDQ1c4PhU2OTwvFDVISz0v/EABoBAQADAQEBAAAAAAAAAAAAAAABAgMEBQb/xAAuEQACAQMDAwMCBwADAAAAAAAAAQIDESEEEjETQVEFIvBhcTKBkaGxwdEUQlL/2gAMAwEAAhEDEQA/APuNFFFAFFFFAFFFFAFFFFAFFFFAFFFFAFFFFAFFFFAFFFFAFFFFAFFFFAFFFFAFFFFAFeV7RQBRRRQBRRRQBRRRQBRRRQBRRRQBXle0UB5RXtFAeUV7RQBRVHinGrWHE3WgnZRqx9wH60lX7QbM+xcjvyfpmrSNKcldI5ausoUpbZzSZqKKocN47Zv/ALN5I1KnRh6wenqKtX8SiCXZVHdiAPrVHFp2aNo1ISjvi015JaKUWfFNh7y2kYsWmGA5ZAmJO+x20q/jccllC9xgqjqevoBuT6CpcJJ2aKxr05xcoyVly74LFFZn/X6zmjJcj80L84zTWgwmMS6ge2cynY/59jUypyjyitLVUazapyTZNRSri3iWzhzlYln/ACKJI9/QfE1W4d4zsXXCENbJ0GYCCe0gmD76lUptXsVlq6EZ9NzVxvicQVKqoBZiQJMDQSSf560sw2PNqwvKDGckSdhdIIWBMepgbfC5xK7a5RdmRzKRmBB1GjLqNJG+xqvhcJYuZgqsABEZnEhucaTtLGO3SK5pQqN3Xzj6HZbFyW1jXBulssK+VeaNwkDb1nqZMVNhuIBrYZhHMywATqrMvaf3Z1FLuLY/C2S3msczEMVVnLSIgwDyHQa6TS/CeN8OnKtu6Fkn906sZJ9snck1pCjWbvbBx1Nbp6ctspq5oRxNPWO+Ux/P+VWbdwMARsdRUWDxiXUD22DKev8AA9j6V1fxCW1l2VB3JAH1qbO9mdO+LjuTx5PTfUbsPnXS3ARIIjvSRPEWGa8ttDnZzGYDlB1O53+E71a4vj7FhB5ux9lBuSPyj47+tX2Suk0c8dTTactysuXcYC6NNRrtr3qPHYny7T3InIpaO+UExWbwfiTCXHCG06ZjAJEiWgfusYnQbVf8ScZs27Vy0z87W2AUAndSBMDl+NX6TUkrMpLWUXSlOE1j+ewv8LcYvX7t8s2uUFE1yKZaB/md6eOcRrHlR0HNO/XYVjPCPFreHe4brFQygCFY7EzsDWn/ANc8L/4h/wDTf/8AmtK9KW/2rBx+naymqC6s1uu+Wr8sZ4XzZPmZI0jLPxmas1VTiKFUcHlcSGjppGh1kzUN7FKTIvAdog+h+v6Guba/B697rdFX+wwopZcvwqnzZDmFIXsC0yTqIB99WLWOQDW4p65pA0JAHpuQPiKjPgLc+xYuXQoliAPWuPvafnX5iqXFsSuVNFMyylmKqSqExI6kE/DNvEGliMesMWtqACYhoYFMhk7BYza66RNN0VyaqFzQUVTt3HuWwQVVpOxDCBmAOkjsY94nrUZw9/pdB31yjTtpGv8APuqyV+5m8DCiquGt3A3OwYR2A1/7a/MVaqGrAKKKKgBRRRQBRRRQBRRRQBRRRQBRRRQGA4bdW/xFjfgjM2VW2lTCL8pMd63GKwNu4uV0Vl7Efp2rH+JvCrh2u2AWVjmZR7Sncle4nXTUVX4T40u2uW7N1Rpro6/Hr8dfWu6cHUSlTfHY+coahaScqOpj+Jt7rXTH/APC/wB2vXHLBgRlt9wpMnN66AfD1pvjeG2rwAuorxMSNp3jtsPlXPDeKW76Z7TSOo2KnsR0q3XLOcnK75PZoUaMaW2mk4vPlHzS0yYfH9Qlu43qYg/PeKe4DhjY2594xUi3MWrUxI7+79Y7RSTF2A/EWRvZa/BHcEiRX0HE4FXUKZAUyMpjYER7oNddae2z7tcni+n6ZVZTjL8EZPHl/X6LwIPFPALK4Znt21RkgyoiRIBBjfQ0g4Hxq5btPZsgm5cceX/RkQzdug/XpWl45w0WsLiCGYgoBDGYg7z6zSvwBhlL3XI5lCgHsGzT+gpCS6TbzZ/4W1NG2uhGl7bx7fnf87cfkNuFeELVtZvAXbjaszaiTvAP6nU1mPGPC0s3wLYyq6zlGwIJBjsNq22PBNy2AYOvSeo+R/hNZb7QP21r+of8VU09SUqmWX9S01KnpWoRSs0a/hl0tYtMd2RSfeVBNKvFfE7ttVt2Fcu8yyqTlA7QPaM1YwrsMLhypjkQH2Y9kbz/AApvXOpKM72PWlTlV06SlZtc9zOeFvDq27ee9b/FYknPBKidPcSNT11qTxZwq22Gd8oDoMwYAA6bg9wRUuP8X4e0cuYu22VBOvadp9JpVxjj927YuBcLcVCpzXH0gd4jX51tFVJTU2edUlpadCVCLTsuyvny7Lk8+z66fxl6DIficwP0UfKtRi8BbugC4iuBsGAMe7tWT+z863/cn/vrQ8EsQpOoJgQQABAG2p06bxpsNZrqHaq7fMHR6XFT0Ud31/lmHvouHx+miW7oPeF0MfAGnnCeD/fXbE4mcrGLduSOUHSY6fqZNI+P2S+OuINC1xVB7Zgo/jX0exYCIqqICgAD0AgVvWntjFrlo8zQaZVa1SMl7IyeOzeUv0Rkb/hXJjrPlqfKJznchCmsSehOWJ7mnPH+FWTZv3DbTP5bHPlGaQpgz30q01y5+6ymZA23DGR8AP1rjiykYO8Dv5T/AOE1yqtKclc9SWjpUqdSy5u/tjsZPwTgbd25dFxFcBVjMAYknaafXeD4ImcijKegZQYbKQQNGhoBHSdd6UfZ/wDtbv8AVX9TWlt4IQBcYglmKjl0/E8yBA19kb9q11E5Ko9rOL0+lGemjeKfPK+uCU3bbwGGkgLowPs59oGUgCfhUVx7CywXUDPopB5QNtN4bbsa6x9tBOctDEEkRy5Fk+sFQZ30mqpuWbjmLjEuCBC6AOFGhK7aA79a5d0key3WSwXiLTZbfb2RDCOXb0bLrG/Wk2Dx1pkthrTZyFaFPLtaYuIaFGZlJBI2neJeWsEFcvJJO8hdTAWZiRoBoNKrJilZTktAlDMHKACSQTOwaNT7/Wo3M2pylZ7g4VjlucqplRVWNdRqwIIOoIKxr1pjlFUcBfzMYtooAjMrKdjoug23+M1zjOMi3dW2UYypYuMgVYV2AOZgZItvsCBGpEibRTlwJcldeJXCWAiJIEW2MAZ4YR7aGEEjufSpbl+91BWGSSqlpDEExGsLqCfjoKu4TIVD2wAHAaQImdQT86QcOxVxXuqt60UXEa5rd6QLt08guM2VyTmUECFMJ0pGm2nkxs1yxpxNyre0QCp0zoo033EydtO/Sp73EQr5SDuBPLHMQOpnrXmNssxgRGo9vLI0/oE99jXPEcQUw925AVkR2E6iVBI940rHhtnRG3ciTjikn8uUEd92B6wdhHxO21hOIggwrSI0jXmE9Pj8q5t8Qtk5QCDJWCjDUJn6jYr/ABHeuDxe3kZk1i3nnK0AFcy5oE7elW3fUs7PhExxhn2G9dKmsXcwnKV9DvUA4omfJJzZgp5WgErmAJiNRUS8ctHZiTywACSwYMVI7ghGj+rS68mdmMKKgs4tXLBZOUwTGkjce+ppq5B7RRUCX5dljYDXvNCLk9FFeUJPaK8ooCLC4tbi5kMiSJ9VMEa+tUOL+HLWIBLLlfpcXQ/H8w99ZLgfiFsI7W7qnKWll2ZT1IB3B7Vo7njbDBZDMT+XIwP1EfWul0akJew8iGu02opWrtJ90/6M1wHPh8eLZOuYo4GzCCQf0NfRKxvhrAPfxLYu4uVZJQdyRlEd1C9eprT8Q4rasAG64WZidzG8AancfOp1HumkubZ+5HpiVKhKUnaO5tX/APPYwrf8U/8AyB+orcPwwSSC28xIiZJgSNBMfIV88PFE+++dJyebn9cs9q3+FxdjEjNbYPAEwSCJmJHTr8qtqYX2trsY+k1ablUjuV3JtfYrcfsZMBdXsv8AEfoNPhSfwEeXEf2PTo/yqfxJxTDpZu2kYG4wylRJggicx2ER76V+DuM2bJurebLnywSJGmaQY23qYU30GkvmCNRXpL1CD3KyVnnh5NUkzaJLagayYPv1j6Vm/tA/bWv6h/xVq7rWwFvG4BbUSDIyw0az66fOsP4v4xav3VNppCqQTEAknpNU0sXvvY09WnCOncW1d2tnnJrbP+6YcaTlt/RRSfxzxplIsISAVzXCOoMwvu0k/D1pj4f4zh7tuzbzKbiqBlYayq65Z326Ug8dYJlxAuEcrqBPSVkEfKD86mjC1b3DXV76BOk78JtfP1NL4b4Ali0rFQbjAFmjUTrlXsB9an8S/wC6Xv6hpBg/HoW0ouW2LqIkEZTHXXUVzjfvWLs3LjjyrSqWW2Jm4QJEzqR8B6DrTpz37p+QtXQ6DpadXe3hLjHL+ZD7Pvav+5P/AH1peFWHQFXAA0iPcBt022+pJNYjwtxsYd3GRrhuBQqpqZWenXf6Vt7nFlt2lfERZLD2SZg9hG591RqYPqXL+k6mmtLsb4vf6ZffgxPEv+J/9e3+qV9EIr5hjeJo2NN4Hk81G9YUrOnwr6DgOO2b2lq4rNE5dj8jrVtRGW2OOxj6XWp9SqtyzK6zzl8CTh11bV5wLVkhDdKujObkAscsG0EXqs5zt11iZnP3bFBnzsLRJi5nUSrxBgQcoEiOx1muLNwvcYQnmAXRKG7uxuAKDCqH0YzMxJ0zyWFvCB0vIouBWTKDcL6sQ4MBzI3GvWesVzUmkvzPotUt0JJctGf+z/8Aa3f6i/qa1XEkc5MgkhiT7sjAx2OsD1NfPuA8WOFvFmUnQo67EQR36gj6mtIni+5fOXC2CT1Zzyr6mNPrXXWpyc9y4PmPT9XRjp1Sk3uvwk783wNylwl9WUQcs7RlGUk5twZnSd+kVBj8QVtW3dmTMzEgHUDy3cKeYbKsb7xTOxaJtqL2VmgZoHLmGsgH1qrc4kZceTcOUwJUQ2g1kmAJJ19K43JcH0NGDUt3zP8AhW4dilN6A11mhhzRCgk679cnTuO9dYK00OuYouVSpBDCDm2DFhG3QbU0unKCQJj3Dc66nbvS3hTDnOYElQZUqYHNGWBoN9DWcrXRtJ7kyTgohW1HSBABAjsEWNZ0j/II+Otcv5ScAbigaC/bwreUdT5tsNd1fYZTl6GRBBd8CPIYiJkRl6jc5WaSfX/uU/izhVu/dg4Y37gtcpNqxcVAWYaedcSZlgQp/ISRyzvpmk1f5+6OeP4TSWrsWgxzGFB2ljpOyjVvQVl0yXHDhMVrdX8DynW1yYgkXGZ7YICkm5lzROkHStRgli0g7Ku8TsN40+VZa5w7PfBt3M7+cGZXxV8ZVS9mkWfZbTMgWAsorA1ana7EzSY3BWmOe4CSIAILddBAU+v1qqtrD+XcRZCusPGaYIOusxAJ93WpcbjASUKXDDLJCmNCGkHr/O2lRLjEj9jc32ydtJj3fr61zSlJ4vg3UHycsElSbjyCWNwgBjyhAIyQQVfoNwfWpRwJMoGZiBb8tTyyFKhTrlnYTB0nWKmw+HTywcpgCeYcw2OsddBt2qK3jA9yEuaGCBkJGmpE+4fUVVR8kNvsQcUt+UAVV7j3Lq5VlVXMLeXnYryplTXczoNSBUOBwuZWw13MrIiFllHXI2dUAY2xm1RtSA0qD7zirPfUo+FvFFeZW/bt5shOVpW4GCmAw26VX4f4dR3fPZxFqAhDNjLr5zLaGLrBgsDRpHNtTarmitbPz9y+120juWLknlJy9ARpIALRm0mdJjrUb4mz2uT13ld9R8f50p2TVLC8UtuSB7W3cE6nKGWVY76AyO1TZLBk3D/siVMCo6t/ePQzXNm3F194IBmNNfXqdPrUP+kW15NlzGQw/P6aeyPnVrD3mJIZYjYwdfn+lXtYwjOEmrE1FLLfHkg+ZykO6gQebI9xZXTUxbJIG23ael44muYMoAGpAjV2QDfclfrVtj8HRsl4GNe1XwuOW5OXNpGpUgaidJGukfOp6raxW1iHE4K3cEXEVx/SUH9arWOBYdTK2bcjrlBj57Uwqq/DlLSZ3mJ06/TWp3SSsijpU5PdJK/2JcRiVtgFjAmBoT0J6egNVn4jZJgkH+yT8tO0H4juKixGKW1yZMwGupH5Xbr6I3zHrHN3iADaIIBP5dYFzQdmlDp6j1jSMcZQdSHDJGxlmDGWdQCU0kR6etSWC8Sq2wDB0kSO+1VjjFzMCoYHQKABrmug6+oT/wCKYXsMDbKDlBWBHTSKpONvIjKL/CiFY3dUg9hmJJIHbX312gtHYKREzlEQDG8RVTEYFVl3Kgk21kW9iLkiACTqzR9ahv4cW3spOrkqpyDLK5rsOM0nlU7dQDpWd5IWb7DO7cUAAiQSBGmk7SO1dfdk/Kv90VQbABGzs4ALL+7HssWA0MdYmO3WpbHEma4yeWVCsVLFk/IGBABJJMjSNvlVo7mSlflFfF8VS0XAt8yzBGUCQmYTqCJ2ry9xq0fw7qEyNQQhBAfITGY6ZpPuB7VW4bjb2SzmEDJaDA27maWtMWksxbRgN5PQmuMBiLuRc4b2sOchW5yg27WbUmTDZ5DE7Ga2skbuiso9wl3CpDjDhDy80IYZlVsq80yAw2HQ1e/1gTWQQNADKHNmyxs39L6HtVPCcRu3GBbMqyQPwnEzatOMw6EMbgkHSIkkTXVvHX1t6JOW0riVc/uAZDqWLh5bqY031o88/wAlY6eMMRSX7Fng3kS4s2fLICluVR7QzASpM6EemtXrVwXJlRymO/8ACqGCxt03ED5SrKdVVtOa5lLFgNMoUadekMCLmAQg3NI5zGnT09KrLuyvSjBbUkQW8dZKozKFzRAK66kCdtpI1/yNe3MWqlCi6FoJyHUFXIyEb6qO+nvBri5ZS1csLLyxZFIKxAVrmVp1iEMECfXWvTbVLtq1+JrmdDK5UyADJ+ba5podt9BXNefcnYvBInELMiBqcpnIf/qnKpJjSSI+Fe3eJDTIdcybqYKu4WVPXrr7u4rjC4C2yKysxUi2QToYtsXTQgEanrXhwiKyJz6xkMiFFs5wveJA+mtPeCLEWMLdbM9tXYwQSmrgzBGnMND/ADFWsHjLUKLYgHLlAUro4JUxA0hT8qq3MArLktkNlIBBPsqhkIpykaNG4Omh6VYwuBYOGuRKqVBB3BMgsAAAVEgR3O0xU76mEzOMKablFK5xax5Iu6iUuZYEaCdJnvS7i2HRrzkgAqAxuNbVwAuTMq84MgFCNIkt7UkUzweDyi5mGQM5YQQIGkbaDal2Nf8A2lyUw7+WFYG48XLYABYqotEleoObedq0qWvg3oX3N/QfXbeYEGRPYkH5jWlXD7pUXDEqAsQxYbsDu50HeBtTJcSGTMgLdhsd4IOaII6g9qW2bXlq5uBlzwumU6nNokEwNdvWqPkpbDRYs4syQVUSQB7igOsDWTIFKPFfDLZdb95sKEVMn+02TdElpGTnXLPWJLaT7IpilxFfNF3QkgZdBM6bfzpSfx34cvYxLBsZeUsSjtl9oCDsdRBH9o1MZzp5jyXoUYuajUlh9zS8NvK9m2yMrKVEMhlTpHL6UgHCbl3FC61osi3ZH3lwwTLID4VLchT1Bfm16VJhuHPg8DZtBzmRgXYAleZyzzqDkknbXaq3jjxBdw2Et+UYe6QpciGXkJJA2DafCtFNwhvZP/H6tXpwffA0PnG4pJuFVun2QoBUq8KQRsOUTJBkGQZjzCPfdgGa4gzEzlSYyWzBJXTnzjYdfQ1N4XvM+BwzOSzNZtlmJkklBJJ6mofFLn7rix0+7XSPeEOvzqkFuaXkirLpuSssf0RWUvBLcZ82S0rFkUkfiKLonLryZvkD7/bWKuC4gdiACATkGs3HVQ8JoWGTXl+tccTxeV2ZgT5eISACWMeSDyg+zudB76mbiDG6oW2juqW3ZliMt1mHIxIIACsZ6+k6a9CVk0U66ymiTxPhUex+J5eUNJS8wW0+jKFckERJBGh1UaVU8LXy9y4xuWTFuynl2rvmRl8z8R2AADNqIA2tjU7CXiODxN2OXDjJcLWyxdojMqlhliShII6ZtDpNXeG2bodzdSyoIXKbcyYLyGkDQSI95rHuXvaNio3Frhv+UfKAlljMpdpDsGUC5IAUCQVJJY6ADMTAW3fyzmVlGUrzyVHUuAoDExppy1Uw+cYll/Ey+a5MfdPKUMjMCwzecJOvckzopMXOEX8oYtEAKJCmWzO2U6W1kQQIH06614pSil47HM8ySLuI4iilgwOm/LvoDHrvXB4ynZvl0kSfrUVviwYgLcWWMKMj80bx3jT3VNevlGGZ1H9k7AFjr7lYx6VTclyjo227HuHwtpxmCRzFuoIaWkjtOZtt8x7murvDUgwgnpqd82bodIbUdukVIMeh2bcwNDvpE6aTI98jvUNviyG2rnqFJUAkgsFMba+0PnUuX1FpEdi3eAaBbEmY1idQSdewFSE3+1v137n1HSKl+/prJiJ6HTLuT+Ue+p7bhgCNj6EfrVSG33R1RRRUlCpincHkQMI9N5237VAGvAagaaknWeUnvpzQNO1TXOJAbJcOsewamsYoNsGHvUiq2v3LWa7FXEG9EoqaheU7gluadYML9aRYy6TjWFx3FpbltluK18KsoFOHbyx5cF+Yl2H7UCNAaf8AEGYMpXNsZy9ZK6RlbX1099V8RYw6XGZpBLBmE3ChcDMCVHJmAUNtPLPSam7l7UuBF2Eq4O4uGVwcSbpxSSC16RaXG5oy/kFiZMajealw+ZsTZZ7d/wAxL94XGK3PLCsl0Wyp9goVyQRtJBhiQXf+n7P5m/8ATudVz6cuoy61B/pNRzG8YP8A5TdFzHpIGUSalwkuzJ6hb4m2i6xzDUb7H/4+NLU0xrE5QJjOQJJ8ofhgZZ25s5b+j7r1viVq42UjmBgBkO5VG5THZ1n49qWr5b451OQsGEqRazaWlMxJc65YYgRlj1O0Fa9/BmMXFtSVZ3kLmY5m0Xm1YjQDlb5e6ohiLJIAa4SSRlHmEyMsyBt7anXoZrjFXLF3W6xGjLkg7EFWIOXNEGJBiY6iulxFtCpDs7qGABWC2dguoVBGqdB0J1rn6c78EdOV+Czb4ggFsKZDZYJzbMrEGY3hToYrq5xe2q5mJA1MlWGgAJYaaqARrtVSwlowvMCbhaIJBZlJKgkezlJ00j0obDICgzXCUlVbkJykqGXUaiQusZtNCdaiW6PIamg41jA2Fvm2zAorcy5gQykg5SNyCCI+e9UMRK53tteNvzMOTJukhhdi9APNkyFcwjKIOm9WyltxcBFw+cBm9gEjQgCI6XAJOsQJ0q6eKCNAToSZgbZ9/wC4apuT5Z0U6m2Nn5/wR32LXAzecLa4oknLckI2EIEGMyoXbdYielWcJZZXshjcKgYiGbOWCMym2GbcHLtJzaa6zTX/AEmsxDTMDbUyy6a90b5V7f4kqNlIJI3iO09+36Grxju4LOq2rJfM/wCiDhl1ilhMR58HDWsp/GDG6MwuhyvMHH4ftf0vWnmKT8eyQJjPO8Dl09BQOLrMQZ+HXbWY+vbuKmw2MDqWUHTppOwMDWDv3q/TcVkrUk5O9rFTA3fxXBPtFoGuhB1nTaZjpod6lxV5XtgFQ6XDkYHqDIMjrtUWAQG65KiZOpyEySQfZYxA5fgZ1rhXm1b9LgnbeTUSOaF1BsT4/g9gXLtu3aw4kZmdrZ/AAVAckIVaOV8uZfak6Gn+L4OtxpZnAmSqkAFsuTMYEnl0iY9KTccvWxfcXREoctsXGVsQYtnKEGjhvY0kny4OmlXPGXGjhcG7po5hE9Gbr8BLf2aphXbO5Kc3GMeWUOIeLFw7/dsOj4rEEksBAAJMnOQIETsBppJFKeIeJeK2gblzDW1tjUwueB6lLhIHrEVd8BYS3hsEL9z277SWgliJOUdzoCx9Sa0h45Z/Men7rdem1I05zV8m06lKjNwUFK3Lffzbshf4O8UHG23ZreRkIBgyrSJ06jTp6jWlPiL7QbmHOQYR0JnK16ApjqoQnN7pB1rS8Fwtm2jLh1yqXZmEH2m1O/pGnQQNNqy32s/sLH/NP/62qJ7owy8jT9Gpqdu32vhXeDS8LP3rCWHvAEuiOQJAzFZMCdtToZ9awPj3iV64qJcwzWLSP+G7MCXhSNQJjSTua3PhrN9wwuSJ8q3v2yD+MVm/tSzfd7GeJ807bew0VFS7p8ltG1HV7bd3b6ckfBvEuNtYWytvAG5bW2oW4HPOoUQ0BSdRrTnhnEsTi8Pdd8GikwqW7txwLqzDhgbcqvaRrrsNSy8If8Pwv/Jt/wCAU2zCY69vft+h+VTCLw7mWoq03KS6avfm78/fufO8P4yuvihYGCsi8bkc12IdFOpPlnUKDB7RFbbCcNUrba7ZtLcUGMgDBCTJCEqDEwdhrWA+0XBth8baxVv9+D/1LRG/9Zcv91q+jYDGLetJcT2XUMPcRNTTnO7TZbV0qfThUpxST555/UznirxViMFztYtNZLZVfzmDeyW5lyaaA7E7U54Ji79y3mxFpLRMFVVy5gj96VAU+gmsx4j/ANr4rh8LulkeZdHTo0H4BB/1DW4mojdyecFK6hClBbVuau3njt37mcw1km+HCXll2/DJtBOXzYefbMl5iT7Y6Cr3BbcZgVcQADnNzLIZoCC4T0jUafwooUXEMwtXHh2JdJK2wPMJBzgD2mJItlmJIkZYAbXMCl0i4GOoXKwjacwIkHeurUJtpnntZui4LYGwHyqtiuGJcbM0zEaHTZ1/R2+nYVD/AKGA2Y+pMbEqTED+jH9o0xrHnkvGUkUMTgEE3GzaEMYPUZdY/sCucPwxSJ/dKIqQTIVdVOv72390VY4kD5LwJOU6fz1qTC/s0/qjf3Dep2q1y++VuSIcPWSQWBMzB3nv7jqPfU2HsBFCrsP4mfh7hUlFRYq5N8hRRRUkFFrN4s3PlGuUQvcenafmO2vjYO6d7s66QoEAMpHTUwI+NX6KixfexbxBQCuaCSpBJLBdIJJjQjQ6dalxKp5kG0GYiQcoM5ZgT0Op+tSYvCZ8usRrsDr0PpBrtsPNwPOwIA99IqzZRlDyh/8AbL6expy5fhpC/wDapLGFtlWL2USJBlV2ywfhlMfOvcbwdbr5ixGgBA2IBO/zPb1mBHLcCSDBIkODAGpeYY6alQWA/re6p3SLe0srgEDBgoBGugA1y5c3vy6e6l1tCcYxJuABog5zbb8JSI5sq7meWZA1Gs+rZtpcViWYjNHLucrcxjcwCC2s6VOi4dLhYIA8kkhDMnQnbrtPvFWjPm5Lg+xa+4J+Xv32bce702qrbNrVnCpLZQS3tZSW9NjmPpr61dsYlXEqZ26EbgEb+hFU7OCW4ozTCuxjYHRlg91g7dajc/JOUnc9S5h5EMkyCBm6/u6Tvpp7vSuxxC0eoktptJ1ChhHTUa+tUsTZsoWjmYBBkzsIhgM075gHX1AyjQGpDZwy80gZdM2doGUhu+wgEn0o1J8lN0fJY+92GC8ya5SBI1zez75OnwqHFY2LkKogBsxhTLA2x3nQOa8bD27egsvCxBUkjSCI1/N9ZPXWVypYk2CTsWyKZjTfc6AUjtTyhKLawcHEo5jyySpMroCACJJEj80/XqJ6TiynUI3MRrA3KIwBM7kOAJ6g+kzYm3btoXKDklhCiQepHrVaybIcp5aCCAsW49pAddOXaNY2jpU7qaZn7vJ7a4sJhVOoBCwASxN3MCSdD+GdCBB+k2G4mHfKFYSCQxiDAQ952cfWokvWCFBVJYIYySIYnJ+7tmJgmNT61LgyjiSq5tc0L3MHX1CiRPam+m+AlLyR4CfMuTO7RoY9s7SoHvgmTUuKtABAq6BwYA23n6/rUPDbYFy4FULBI0QLPMSJI39PQVE3DLwLZLoUEsQI0GZ2afU6j6io2p9yI/hsVuIi751zkxLrpla1ctKq8olYZwx11mDuR0FKftXsk4SyRst8FvQG1dUH5kD409t8JvBmPnRmYFssiYCK287hTttpFd8Q4H5+FuWLrTmmG3KkNmQ+pBA+VVqU1taTO7T11CrCTWEUPB2JZ+HWPJKyoKNmmJQkdPgfjTdUvgb2/iGM/UV8u4Lxy/wu+9q9bOUnntzvGnmWjsZHz0BgjTV3PtTw+UZLV5nOi28qiSdhIY/SfdWMKkbWZ16jRVeo5U1dPKf3NKq4iSfwh6DNv3OmtZH7Us33bD54zeaZiY9h439K0nhy3iSr3cW0NcIK2ABlsqNhMSzHcyTWO+0zxBh7yWrdq8julwlgrAhQFZdSNJk7VNR+wroqbWpSWbctccG08Kf7hhf+Tb/wCs39rH7Cx/zT/gamvgjj+Hu4axZS6hupaUNbnnBRQDodSPUaVQ+1PCM2EtuBIt3AW9Ayss/3iB8aSzTwKKcNatytl/2NPD9ueG4QzGW1aY6kCAgmY/SvbVl8x/GXMVAMM353IGYjsxWNSJnoKzHAftCsWsHbs3rdwsihAFCkPGixLDXbTvWp4C7X1Z7uFFhNPKDNLkGcxdY5OkCe/wAZjJNJIpXo1KcpSkrK78Zz28kPi/hHn8PZV53RQ6GQSxQawdASyyJ03pP9mnHV+6XbbnSxLg/+W0t9GDfMVuVQAQNhXxjj+CfC4y/ZtSBdGVV/NbvEEKP7Qy/2TVansakbaNLUU5UH53L+zZ/Z1hmuHEY25Oa+5CzGigkmPiQv/TFO7doLi9XLuT18nQZD2QOD0iYjXvV7gvDRh8PasjXIoBPcxzN8TJ+NV4nF69NpU9U/dIWPeSwOkRrNXjGySOWrV6lSclx2+ywiROEsLvmG6xAYkKZgA5iw31JLDUjQIoABklgBXtFbSk5cnGFFFeVUAwnQ0AV7RQBRXle0AUUUUAUUUUAUUUUAUUUUBF91T8q9/ZG53NAwqflX+6O8/rrUtFCbs4t2gvsgD3CK5w9gIIHcn51LRQXE2P4cguG5cu3BmBAEAgAm0YHKSBNsenMarthbGpFxxmzhoWFIvRnEZYBYqDI1kT1NO8VaLIQrZSY5omNfeKo2+GXcut5g3oSR+9303I6fu+taqeM/P2IVODyy3PmIMhgajY9JHX1o+7N/4h+X/eprKQoBMkCJPX1r10kEHY6dqyZVwTZWOGLK6s8hhlkRI3n0n/KosRhyGkZmJKt03UBRsp3mT7tKl/0YnY/Bj/nU9myEELtv86q43LbUlgUrhiBGR9AgGo2stnT9zqTB91SYMNbnLbbXUgnSdTOiaMdu2nfdtRVVTS4IsQ2MKq6gGTvLMdzJiT3qaiitCUrFG5irmbS3oGPXdYOu2nQ/yaDjLnS1Gh3O2oAHyk1eoqLF9y8C2/YF/kv2FZJ/fAbodYI02j41WwvC7Vh5s4W2h1GZEAJErqCBtB7jUHtTuor2HV4zCY23/hUOJDnK1ouy8XKi425pNvtMzOxJ6a9Pn6Vb+6J+Rf7oqMcPt/l+p61LZsBRCiBRJ9ykdyBMOoMhQD3AFVb+JJLKbRZSCO4bUiCI6/xHSSLd1SVIBgkGD2PeoPKu6c49eX3TH1+lGXTFWCwNuyxa1hEQ6mVtgEiDAByzP8+tNnN3NyhMvSZnp8utRC3e15lkbaaHT6a0m8Y+Ib2FsJ5SFrj7vkLJbyxJMCMxnQH1PSDCkoK7NoKVaaist+R4huyM2QCdYmY+NYzCN9/4wbgg2cKIDdGYTHT85Yj0tg9aWWfEfEseDZtoiq2jXEtukDrLs5A07Ce1bzw3wBMHYFpNTu7RBZjufQdAOgAqu7qNWWDrlD/iRlua3NWSXZd3/SGtIcXpi92BJGiBCTyHXVZy9Mvx6U+qA4NM4eOYdZPURqNjpprWjR58Jbbk9FFFSUCiiigCiiigCiiigCiiigCiiigCiiigCiiigCiiigCiiigCiiigCiiigCiiigCi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4 - Ορθογώνιο"/>
          <p:cNvSpPr/>
          <p:nvPr/>
        </p:nvSpPr>
        <p:spPr>
          <a:xfrm>
            <a:off x="1835150" y="5354638"/>
            <a:ext cx="50292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Άσπα Γοσποδίνη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1600" b="1" dirty="0" smtClean="0">
                <a:latin typeface="+mn-lt"/>
              </a:rPr>
              <a:t>Αρχιτέκτων ΑΠΘ, </a:t>
            </a:r>
            <a:r>
              <a:rPr lang="en-US" sz="1600" b="1" dirty="0" smtClean="0">
                <a:latin typeface="+mn-lt"/>
              </a:rPr>
              <a:t>MSc, PhD Bartlett School, UCL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1600" b="1" dirty="0" smtClean="0">
                <a:latin typeface="+mn-lt"/>
              </a:rPr>
              <a:t>Καθηγήτρια Πολεοδομίας &amp; Αστικού Σχεδιασμού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1600" b="1" dirty="0" smtClean="0">
                <a:latin typeface="+mn-lt"/>
              </a:rPr>
              <a:t>Πανεπιστήμιο Θεσσαλίας</a:t>
            </a:r>
            <a:endParaRPr lang="el-GR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35496" y="1084177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 smtClean="0">
                <a:solidFill>
                  <a:srgbClr val="C00000"/>
                </a:solidFill>
              </a:rPr>
              <a:t>Geuzenveld</a:t>
            </a:r>
            <a:r>
              <a:rPr lang="en-US" sz="2000" b="1" u="sng" dirty="0" smtClean="0">
                <a:solidFill>
                  <a:srgbClr val="C00000"/>
                </a:solidFill>
              </a:rPr>
              <a:t> - Sustainable Neighborhood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5344"/>
            <a:ext cx="4140387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4283968" y="1580014"/>
            <a:ext cx="44644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/>
              <a:t>Σε περισσότερα από 500 σπίτια δόθηκαν </a:t>
            </a:r>
            <a:r>
              <a:rPr lang="en-US" b="1" dirty="0" smtClean="0">
                <a:solidFill>
                  <a:srgbClr val="C00000"/>
                </a:solidFill>
              </a:rPr>
              <a:t>smart meters</a:t>
            </a:r>
            <a:r>
              <a:rPr lang="el-GR" b="1" dirty="0" smtClean="0">
                <a:solidFill>
                  <a:srgbClr val="C00000"/>
                </a:solidFill>
              </a:rPr>
              <a:t>,</a:t>
            </a:r>
            <a:r>
              <a:rPr lang="en-US" dirty="0" smtClean="0"/>
              <a:t> </a:t>
            </a:r>
            <a:r>
              <a:rPr lang="el-GR" dirty="0" smtClean="0"/>
              <a:t>ώστε οι κάτοικοι </a:t>
            </a:r>
            <a:r>
              <a:rPr lang="el-GR" dirty="0" smtClean="0">
                <a:solidFill>
                  <a:srgbClr val="C00000"/>
                </a:solidFill>
              </a:rPr>
              <a:t>να γνωρίζουν την κατανάλωση ενέργειας. </a:t>
            </a:r>
          </a:p>
          <a:p>
            <a:pPr algn="just"/>
            <a:r>
              <a:rPr lang="en-US" dirty="0" smtClean="0"/>
              <a:t/>
            </a:r>
            <a:br>
              <a:rPr lang="en-US" dirty="0" smtClean="0"/>
            </a:br>
            <a:r>
              <a:rPr lang="el-GR" u="sng" dirty="0" smtClean="0"/>
              <a:t>Πρωτοβουλίες στα πλαίσια του προγράμματος: </a:t>
            </a:r>
          </a:p>
          <a:p>
            <a:pPr algn="just"/>
            <a:r>
              <a:rPr lang="en-US" dirty="0" smtClean="0"/>
              <a:t>- </a:t>
            </a:r>
            <a:r>
              <a:rPr lang="en-US" b="1" dirty="0" smtClean="0">
                <a:solidFill>
                  <a:srgbClr val="C00000"/>
                </a:solidFill>
              </a:rPr>
              <a:t>Smart meters </a:t>
            </a:r>
            <a:r>
              <a:rPr lang="el-GR" dirty="0" smtClean="0"/>
              <a:t>που μετρούν την ενεργειακή κατανάλωση και μπορούν να συνδεθούν με συσκευές. </a:t>
            </a:r>
          </a:p>
          <a:p>
            <a:pPr algn="just"/>
            <a:r>
              <a:rPr lang="en-US" dirty="0" smtClean="0"/>
              <a:t>- </a:t>
            </a:r>
            <a:r>
              <a:rPr lang="el-GR" dirty="0" smtClean="0"/>
              <a:t>Σε κάποιες από τις κατοικίες δόθηκαν επιπλέον </a:t>
            </a:r>
            <a:r>
              <a:rPr lang="en-US" b="1" dirty="0" smtClean="0">
                <a:solidFill>
                  <a:srgbClr val="C00000"/>
                </a:solidFill>
              </a:rPr>
              <a:t>energy displays</a:t>
            </a:r>
            <a:r>
              <a:rPr lang="el-GR" b="1" dirty="0" smtClean="0">
                <a:solidFill>
                  <a:srgbClr val="C00000"/>
                </a:solidFill>
              </a:rPr>
              <a:t>,</a:t>
            </a:r>
            <a:r>
              <a:rPr lang="el-GR" dirty="0" smtClean="0"/>
              <a:t> που δίνει </a:t>
            </a:r>
            <a:r>
              <a:rPr lang="el-GR" b="1" dirty="0" smtClean="0"/>
              <a:t>πληροφόρηση, αλλά και προτάσεις για εξοικονόμηση ενέργειας, </a:t>
            </a:r>
            <a:r>
              <a:rPr lang="el-GR" dirty="0" smtClean="0"/>
              <a:t>σύμφωνα με τις πληροφορίες που συλλέγονται από τον μετρητή.</a:t>
            </a:r>
          </a:p>
          <a:p>
            <a:pPr algn="just">
              <a:buFontTx/>
              <a:buChar char="-"/>
            </a:pPr>
            <a:r>
              <a:rPr lang="el-GR" b="1" dirty="0" smtClean="0">
                <a:solidFill>
                  <a:srgbClr val="C00000"/>
                </a:solidFill>
              </a:rPr>
              <a:t>Συνεδρίες πληροφόρησης </a:t>
            </a:r>
            <a:r>
              <a:rPr lang="el-GR" dirty="0" smtClean="0"/>
              <a:t>σχετικά με την εξοικονόμηση ενέργειας.</a:t>
            </a:r>
          </a:p>
        </p:txBody>
      </p:sp>
      <p:grpSp>
        <p:nvGrpSpPr>
          <p:cNvPr id="12" name="12 - Ομάδα"/>
          <p:cNvGrpSpPr/>
          <p:nvPr/>
        </p:nvGrpSpPr>
        <p:grpSpPr>
          <a:xfrm>
            <a:off x="-36512" y="0"/>
            <a:ext cx="9180512" cy="764705"/>
            <a:chOff x="-36512" y="0"/>
            <a:chExt cx="9180512" cy="764705"/>
          </a:xfrm>
        </p:grpSpPr>
        <p:sp>
          <p:nvSpPr>
            <p:cNvPr id="14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5" name="Picture 4" descr="Liv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512" y="1"/>
              <a:ext cx="1368418" cy="764704"/>
            </a:xfrm>
            <a:prstGeom prst="rect">
              <a:avLst/>
            </a:prstGeom>
            <a:noFill/>
          </p:spPr>
        </p:pic>
        <p:sp>
          <p:nvSpPr>
            <p:cNvPr id="16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LIVING</a:t>
              </a:r>
              <a:endParaRPr lang="el-GR" sz="3600" b="1" spc="15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395536" y="90872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 smtClean="0">
                <a:solidFill>
                  <a:srgbClr val="C00000"/>
                </a:solidFill>
              </a:rPr>
              <a:t>IJburg</a:t>
            </a:r>
            <a:r>
              <a:rPr lang="en-US" sz="2000" b="1" u="sng" dirty="0" smtClean="0">
                <a:solidFill>
                  <a:srgbClr val="C00000"/>
                </a:solidFill>
              </a:rPr>
              <a:t> - Fiber-to-the-Home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268760"/>
            <a:ext cx="4085053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637217"/>
            <a:ext cx="2589775" cy="200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- TextBox"/>
          <p:cNvSpPr txBox="1"/>
          <p:nvPr/>
        </p:nvSpPr>
        <p:spPr>
          <a:xfrm>
            <a:off x="4211960" y="928670"/>
            <a:ext cx="46085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/>
              <a:t>Αναμένεται συνεχής αύξηση της χρήσης του διαδικτύου τα επόμενα χρόνια, επομένως παράλληλη </a:t>
            </a:r>
            <a:r>
              <a:rPr lang="el-GR" b="1" dirty="0" smtClean="0">
                <a:solidFill>
                  <a:srgbClr val="C00000"/>
                </a:solidFill>
              </a:rPr>
              <a:t>αύξηση της ανάγκης για</a:t>
            </a:r>
            <a:r>
              <a:rPr lang="en-US" b="1" dirty="0" smtClean="0">
                <a:solidFill>
                  <a:srgbClr val="C00000"/>
                </a:solidFill>
              </a:rPr>
              <a:t> broadband </a:t>
            </a:r>
            <a:r>
              <a:rPr lang="el-GR" b="1" dirty="0" smtClean="0">
                <a:solidFill>
                  <a:srgbClr val="C00000"/>
                </a:solidFill>
              </a:rPr>
              <a:t>συνδέσεις</a:t>
            </a:r>
            <a:r>
              <a:rPr lang="en-US" b="1" dirty="0" smtClean="0">
                <a:solidFill>
                  <a:srgbClr val="C00000"/>
                </a:solidFill>
              </a:rPr>
              <a:t>. </a:t>
            </a:r>
            <a:endParaRPr lang="el-GR" b="1" dirty="0" smtClean="0">
              <a:solidFill>
                <a:srgbClr val="C00000"/>
              </a:solidFill>
            </a:endParaRP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Η </a:t>
            </a:r>
            <a:r>
              <a:rPr lang="en-US" b="1" dirty="0" smtClean="0"/>
              <a:t>KPN</a:t>
            </a:r>
            <a:r>
              <a:rPr lang="en-US" dirty="0" smtClean="0"/>
              <a:t> </a:t>
            </a:r>
            <a:r>
              <a:rPr lang="el-GR" dirty="0" smtClean="0"/>
              <a:t>σε συνεργασία με την </a:t>
            </a:r>
            <a:r>
              <a:rPr lang="en-US" b="1" dirty="0" err="1" smtClean="0"/>
              <a:t>Reggefiber</a:t>
            </a:r>
            <a:r>
              <a:rPr lang="en-US" dirty="0" smtClean="0"/>
              <a:t> </a:t>
            </a:r>
            <a:r>
              <a:rPr lang="el-GR" dirty="0" smtClean="0"/>
              <a:t>κάνουν ετησίως πολλές επενδύσεις για την </a:t>
            </a:r>
            <a:r>
              <a:rPr lang="el-GR" b="1" dirty="0" smtClean="0">
                <a:solidFill>
                  <a:srgbClr val="C00000"/>
                </a:solidFill>
              </a:rPr>
              <a:t>κατασκευή δικτύου οπτικών ινών </a:t>
            </a:r>
            <a:r>
              <a:rPr lang="el-GR" dirty="0" smtClean="0"/>
              <a:t>σε πολλές περιοχές της πόλης. 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Επίσης άλλες πρωτοβουλίες συνδυάστηκαν με το δίκτυο, όπως τοπικό τηλεοπτικό κανάλι στο </a:t>
            </a:r>
            <a:r>
              <a:rPr lang="en-US" dirty="0" err="1" smtClean="0"/>
              <a:t>Ijburg</a:t>
            </a:r>
            <a:r>
              <a:rPr lang="en-US" dirty="0" smtClean="0"/>
              <a:t>.</a:t>
            </a:r>
          </a:p>
        </p:txBody>
      </p:sp>
      <p:grpSp>
        <p:nvGrpSpPr>
          <p:cNvPr id="16" name="12 - Ομάδα"/>
          <p:cNvGrpSpPr/>
          <p:nvPr/>
        </p:nvGrpSpPr>
        <p:grpSpPr>
          <a:xfrm>
            <a:off x="-36512" y="0"/>
            <a:ext cx="9180512" cy="764705"/>
            <a:chOff x="-36512" y="0"/>
            <a:chExt cx="9180512" cy="764705"/>
          </a:xfrm>
        </p:grpSpPr>
        <p:sp>
          <p:nvSpPr>
            <p:cNvPr id="17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8" name="Picture 4" descr="Livi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1"/>
              <a:ext cx="1368418" cy="764704"/>
            </a:xfrm>
            <a:prstGeom prst="rect">
              <a:avLst/>
            </a:prstGeom>
            <a:noFill/>
          </p:spPr>
        </p:pic>
        <p:sp>
          <p:nvSpPr>
            <p:cNvPr id="19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LIVING</a:t>
              </a:r>
              <a:endParaRPr lang="el-GR" sz="3600" b="1" spc="15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899592" y="98072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WEGO car sharing</a:t>
            </a:r>
          </a:p>
        </p:txBody>
      </p:sp>
      <p:grpSp>
        <p:nvGrpSpPr>
          <p:cNvPr id="12" name="11 - Ομάδα"/>
          <p:cNvGrpSpPr/>
          <p:nvPr/>
        </p:nvGrpSpPr>
        <p:grpSpPr>
          <a:xfrm>
            <a:off x="-36512" y="0"/>
            <a:ext cx="9180512" cy="768350"/>
            <a:chOff x="-36512" y="0"/>
            <a:chExt cx="9180512" cy="768350"/>
          </a:xfrm>
        </p:grpSpPr>
        <p:sp>
          <p:nvSpPr>
            <p:cNvPr id="8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MOBILITY</a:t>
              </a:r>
              <a:endParaRPr lang="el-GR" sz="36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35842" name="Picture 2" descr="Mobili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12" y="0"/>
              <a:ext cx="1374942" cy="768350"/>
            </a:xfrm>
            <a:prstGeom prst="rect">
              <a:avLst/>
            </a:prstGeom>
            <a:noFill/>
          </p:spPr>
        </p:pic>
      </p:grp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099056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38394"/>
            <a:ext cx="4248472" cy="306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- Ορθογώνιο"/>
          <p:cNvSpPr/>
          <p:nvPr/>
        </p:nvSpPr>
        <p:spPr>
          <a:xfrm>
            <a:off x="4500562" y="1214422"/>
            <a:ext cx="43577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  To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WeGo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  <a:r>
              <a:rPr lang="el-GR" dirty="0" smtClean="0"/>
              <a:t>είναι μια </a:t>
            </a:r>
            <a:r>
              <a:rPr lang="en-US" b="1" dirty="0" smtClean="0">
                <a:solidFill>
                  <a:srgbClr val="C00000"/>
                </a:solidFill>
              </a:rPr>
              <a:t>car sharing</a:t>
            </a:r>
            <a:r>
              <a:rPr lang="el-GR" b="1" dirty="0" smtClean="0">
                <a:solidFill>
                  <a:srgbClr val="C00000"/>
                </a:solidFill>
              </a:rPr>
              <a:t> πρωτοβουλία.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l-GR" dirty="0" smtClean="0"/>
              <a:t>Γίνεται </a:t>
            </a:r>
            <a:r>
              <a:rPr lang="en-US" b="1" dirty="0" smtClean="0">
                <a:solidFill>
                  <a:srgbClr val="C00000"/>
                </a:solidFill>
              </a:rPr>
              <a:t>on-line</a:t>
            </a:r>
            <a:r>
              <a:rPr lang="en-US" dirty="0" smtClean="0">
                <a:solidFill>
                  <a:srgbClr val="C00000"/>
                </a:solidFill>
              </a:rPr>
              <a:t>,</a:t>
            </a:r>
            <a:r>
              <a:rPr lang="en-US" dirty="0" smtClean="0"/>
              <a:t> </a:t>
            </a:r>
            <a:r>
              <a:rPr lang="el-GR" dirty="0" smtClean="0"/>
              <a:t>με ψηφιακή πλατφόρμα.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l-GR" dirty="0" smtClean="0"/>
              <a:t>Δίνει </a:t>
            </a:r>
            <a:r>
              <a:rPr lang="el-GR" dirty="0" smtClean="0"/>
              <a:t>τη δυνατότητα σε ανθρώπους που δεν έχουν δικό τους όχημα </a:t>
            </a:r>
            <a:r>
              <a:rPr lang="el-GR" dirty="0" smtClean="0">
                <a:solidFill>
                  <a:srgbClr val="C00000"/>
                </a:solidFill>
              </a:rPr>
              <a:t>να «νοικιάζουν» από άλλους κατοίκους της περιοχής το αυτοκίνητό τους. </a:t>
            </a:r>
            <a:endParaRPr lang="el-G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899592" y="98072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</a:rPr>
              <a:t>WEGO car sharing</a:t>
            </a:r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7346" name="Picture 2" descr="652-header-78d8a58c033f494e4830c46d75949e2d-WeGo_App_02_key_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7420" y="1428736"/>
            <a:ext cx="9019621" cy="5072074"/>
          </a:xfrm>
          <a:prstGeom prst="rect">
            <a:avLst/>
          </a:prstGeom>
          <a:noFill/>
        </p:spPr>
      </p:pic>
      <p:sp>
        <p:nvSpPr>
          <p:cNvPr id="15" name="14 - Ορθογώνιο"/>
          <p:cNvSpPr/>
          <p:nvPr/>
        </p:nvSpPr>
        <p:spPr>
          <a:xfrm>
            <a:off x="4643438" y="2000240"/>
            <a:ext cx="4000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Σε αντίθεση με άλλες παρόμοιες πρωτοβουλίες, το πλεονέκτημα της </a:t>
            </a:r>
            <a:r>
              <a:rPr lang="en-US" dirty="0" smtClean="0"/>
              <a:t>WEGO </a:t>
            </a:r>
            <a:r>
              <a:rPr lang="el-GR" dirty="0" smtClean="0"/>
              <a:t> είναι ότι είναι η μοναδική που χρησιμοποιεί </a:t>
            </a:r>
            <a:r>
              <a:rPr lang="el-GR" b="1" dirty="0" smtClean="0">
                <a:solidFill>
                  <a:srgbClr val="C00000"/>
                </a:solidFill>
              </a:rPr>
              <a:t>ειδική ψηφιακή πλατφόρμα</a:t>
            </a:r>
            <a:r>
              <a:rPr lang="el-GR" dirty="0" smtClean="0"/>
              <a:t> για τους ιδιοκτήτες και τους υποψήφιους ενοικιαστές, ώστε να </a:t>
            </a:r>
            <a:r>
              <a:rPr lang="el-GR" b="1" dirty="0" smtClean="0"/>
              <a:t>διαχειρίζονται τις κρατήσεις </a:t>
            </a:r>
            <a:r>
              <a:rPr lang="el-GR" dirty="0" smtClean="0"/>
              <a:t>και να </a:t>
            </a:r>
            <a:r>
              <a:rPr lang="el-GR" b="1" dirty="0" smtClean="0"/>
              <a:t>ανοίγουν και να κλειδώνουν τα αυτοκίνητα. </a:t>
            </a:r>
            <a:endParaRPr lang="el-GR" b="1" dirty="0"/>
          </a:p>
        </p:txBody>
      </p:sp>
      <p:grpSp>
        <p:nvGrpSpPr>
          <p:cNvPr id="11" name="11 - Ομάδα"/>
          <p:cNvGrpSpPr/>
          <p:nvPr/>
        </p:nvGrpSpPr>
        <p:grpSpPr>
          <a:xfrm>
            <a:off x="-36512" y="0"/>
            <a:ext cx="9180512" cy="768350"/>
            <a:chOff x="-36512" y="0"/>
            <a:chExt cx="9180512" cy="768350"/>
          </a:xfrm>
        </p:grpSpPr>
        <p:sp>
          <p:nvSpPr>
            <p:cNvPr id="12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MOBILITY</a:t>
              </a:r>
              <a:endParaRPr lang="el-GR" sz="36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6" name="Picture 2" descr="Mobili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512" y="0"/>
              <a:ext cx="1374942" cy="7683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899592" y="98072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</a:rPr>
              <a:t>Ship to grid</a:t>
            </a:r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340768"/>
            <a:ext cx="4012532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4143372" y="121442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l-GR" b="1" dirty="0" smtClean="0"/>
              <a:t>Η χρήση γεννητριών για την τροφοδότηση με ενέργεια των πλοίων στα λιμάνια προκαλεί μεγάλη μόλυνση (εκπομπές </a:t>
            </a:r>
            <a:r>
              <a:rPr lang="en-US" b="1" dirty="0" smtClean="0"/>
              <a:t>CO2</a:t>
            </a:r>
            <a:r>
              <a:rPr lang="el-GR" b="1" dirty="0" smtClean="0"/>
              <a:t>). 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>
                <a:solidFill>
                  <a:srgbClr val="C00000"/>
                </a:solidFill>
              </a:rPr>
              <a:t>Η χρήση </a:t>
            </a:r>
            <a:r>
              <a:rPr lang="el-GR" b="1" dirty="0" smtClean="0">
                <a:solidFill>
                  <a:srgbClr val="C00000"/>
                </a:solidFill>
              </a:rPr>
              <a:t>ενέργειας από την ακτή, </a:t>
            </a:r>
            <a:r>
              <a:rPr lang="el-GR" dirty="0" smtClean="0"/>
              <a:t>μέσω συνδέσεων που προσφέρουν </a:t>
            </a:r>
            <a:r>
              <a:rPr lang="el-GR" dirty="0" smtClean="0">
                <a:solidFill>
                  <a:srgbClr val="C00000"/>
                </a:solidFill>
              </a:rPr>
              <a:t>ενέργεια από ανανεώσιμες πηγές</a:t>
            </a:r>
            <a:r>
              <a:rPr lang="el-GR" dirty="0" smtClean="0"/>
              <a:t> είναι μια νέα πρωτοβουλία για το </a:t>
            </a:r>
            <a:r>
              <a:rPr lang="el-GR" dirty="0" err="1" smtClean="0"/>
              <a:t>Αμστερνταμ</a:t>
            </a:r>
            <a:r>
              <a:rPr lang="el-GR" dirty="0" smtClean="0"/>
              <a:t>. </a:t>
            </a:r>
          </a:p>
          <a:p>
            <a:pPr algn="just"/>
            <a:endParaRPr lang="el-GR" dirty="0" smtClean="0"/>
          </a:p>
          <a:p>
            <a:pPr algn="just"/>
            <a:r>
              <a:rPr lang="el-GR" b="1" dirty="0" smtClean="0"/>
              <a:t>Η σύνδεση γίνεται με μια τηλεφωνική κλήση </a:t>
            </a:r>
            <a:r>
              <a:rPr lang="el-GR" dirty="0" smtClean="0"/>
              <a:t>του καπετάνιου, ο οποίος με </a:t>
            </a:r>
            <a:r>
              <a:rPr lang="el-GR" b="1" dirty="0" smtClean="0"/>
              <a:t>τη χρήση κωδικού ενεργοποιεί τη σύνδεση. </a:t>
            </a:r>
            <a:r>
              <a:rPr lang="el-GR" dirty="0" smtClean="0"/>
              <a:t>Η αποσύνδεση γίνεται είτε με </a:t>
            </a:r>
            <a:r>
              <a:rPr lang="en-US" dirty="0" smtClean="0"/>
              <a:t>log-off, </a:t>
            </a:r>
            <a:r>
              <a:rPr lang="el-GR" dirty="0" smtClean="0"/>
              <a:t>ψηφιακά δηλαδή, είτε με αποσύνδεση από την θύρα σύνδεσης. </a:t>
            </a:r>
          </a:p>
          <a:p>
            <a:pPr algn="just"/>
            <a:r>
              <a:rPr lang="el-GR" b="1" dirty="0" smtClean="0"/>
              <a:t>Αυτόματα ο λογαριασμός κατανάλωσης χρεώνεται στον λογαριασμό του πλοίου (</a:t>
            </a:r>
            <a:r>
              <a:rPr lang="en-US" b="1" dirty="0" smtClean="0"/>
              <a:t>smart meters)</a:t>
            </a:r>
            <a:r>
              <a:rPr lang="el-GR" b="1" dirty="0" smtClean="0"/>
              <a:t>. </a:t>
            </a:r>
            <a:endParaRPr lang="en-US" b="1" dirty="0" smtClean="0"/>
          </a:p>
          <a:p>
            <a:pPr algn="just"/>
            <a:r>
              <a:rPr lang="el-GR" dirty="0" smtClean="0"/>
              <a:t>Οι εκπομπές </a:t>
            </a:r>
            <a:r>
              <a:rPr lang="en-US" dirty="0" smtClean="0"/>
              <a:t>C</a:t>
            </a:r>
            <a:r>
              <a:rPr lang="el-GR" dirty="0" smtClean="0"/>
              <a:t>Ο</a:t>
            </a:r>
            <a:r>
              <a:rPr lang="en-US" dirty="0" smtClean="0"/>
              <a:t>2 </a:t>
            </a:r>
            <a:r>
              <a:rPr lang="el-GR" dirty="0" smtClean="0"/>
              <a:t>είναι ελάχιστες. </a:t>
            </a:r>
            <a:endParaRPr lang="el-GR" dirty="0"/>
          </a:p>
        </p:txBody>
      </p:sp>
      <p:grpSp>
        <p:nvGrpSpPr>
          <p:cNvPr id="11" name="11 - Ομάδα"/>
          <p:cNvGrpSpPr/>
          <p:nvPr/>
        </p:nvGrpSpPr>
        <p:grpSpPr>
          <a:xfrm>
            <a:off x="-36512" y="0"/>
            <a:ext cx="9180512" cy="768350"/>
            <a:chOff x="-36512" y="0"/>
            <a:chExt cx="9180512" cy="768350"/>
          </a:xfrm>
        </p:grpSpPr>
        <p:sp>
          <p:nvSpPr>
            <p:cNvPr id="14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MOBILITY</a:t>
              </a:r>
              <a:endParaRPr lang="el-GR" sz="36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6" name="Picture 2" descr="Mobili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512" y="0"/>
              <a:ext cx="1374942" cy="7683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899592" y="98072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Ship to grid</a:t>
            </a:r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340768"/>
            <a:ext cx="4012532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233-header-090035df988e76070b0101a786e7dd9f-Walstroom_boot_br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123" y="3140968"/>
            <a:ext cx="5157381" cy="2900189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4139952" y="1412776"/>
            <a:ext cx="500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200 σταθμο</a:t>
            </a:r>
            <a:r>
              <a:rPr lang="el-GR" b="1" dirty="0"/>
              <a:t>ί</a:t>
            </a:r>
            <a:r>
              <a:rPr lang="el-GR" b="1" dirty="0" smtClean="0"/>
              <a:t> </a:t>
            </a:r>
            <a:r>
              <a:rPr lang="el-GR" dirty="0" smtClean="0"/>
              <a:t>έχουν εγκατασταθεί στο λιμάνι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l-GR" dirty="0" smtClean="0"/>
              <a:t>Το </a:t>
            </a:r>
            <a:r>
              <a:rPr lang="el-GR" dirty="0" smtClean="0"/>
              <a:t>πρόγραμμα θα επεκταθεί και σε </a:t>
            </a:r>
            <a:r>
              <a:rPr lang="el-GR" b="1" dirty="0" smtClean="0"/>
              <a:t>κρουαζιερόπλοια και άλλα </a:t>
            </a:r>
            <a:r>
              <a:rPr lang="en-US" b="1" dirty="0" smtClean="0"/>
              <a:t>-</a:t>
            </a:r>
            <a:r>
              <a:rPr lang="el-GR" b="1" dirty="0" smtClean="0"/>
              <a:t>μεγάλου μεγέθους</a:t>
            </a:r>
            <a:r>
              <a:rPr lang="en-US" b="1" dirty="0" smtClean="0"/>
              <a:t>-</a:t>
            </a:r>
            <a:r>
              <a:rPr lang="el-GR" b="1" dirty="0" smtClean="0"/>
              <a:t> πλοία.</a:t>
            </a:r>
            <a:endParaRPr lang="en-US" b="1" dirty="0" smtClean="0"/>
          </a:p>
        </p:txBody>
      </p:sp>
      <p:grpSp>
        <p:nvGrpSpPr>
          <p:cNvPr id="12" name="11 - Ομάδα"/>
          <p:cNvGrpSpPr/>
          <p:nvPr/>
        </p:nvGrpSpPr>
        <p:grpSpPr>
          <a:xfrm>
            <a:off x="-36512" y="0"/>
            <a:ext cx="9180512" cy="768350"/>
            <a:chOff x="-36512" y="0"/>
            <a:chExt cx="9180512" cy="768350"/>
          </a:xfrm>
        </p:grpSpPr>
        <p:sp>
          <p:nvSpPr>
            <p:cNvPr id="14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MOBILITY</a:t>
              </a:r>
              <a:endParaRPr lang="el-GR" sz="36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7" name="Picture 2" descr="Mobilit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0"/>
              <a:ext cx="1374942" cy="7683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2857488" y="92867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</a:rPr>
              <a:t>Amsterdam Free Wi-Fi</a:t>
            </a:r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11 - Ομάδα"/>
          <p:cNvGrpSpPr/>
          <p:nvPr/>
        </p:nvGrpSpPr>
        <p:grpSpPr>
          <a:xfrm>
            <a:off x="-36511" y="0"/>
            <a:ext cx="9289031" cy="764704"/>
            <a:chOff x="-36511" y="0"/>
            <a:chExt cx="9289031" cy="764704"/>
          </a:xfrm>
        </p:grpSpPr>
        <p:sp>
          <p:nvSpPr>
            <p:cNvPr id="8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9 - TextBox"/>
            <p:cNvSpPr txBox="1"/>
            <p:nvPr/>
          </p:nvSpPr>
          <p:spPr>
            <a:xfrm>
              <a:off x="467544" y="97123"/>
              <a:ext cx="8784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PUBLIC  </a:t>
              </a:r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FACILITIES</a:t>
              </a:r>
              <a:endParaRPr lang="el-GR" sz="28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40962" name="Picture 2" descr="Public Faciliti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11" y="0"/>
              <a:ext cx="576063" cy="548680"/>
            </a:xfrm>
            <a:prstGeom prst="rect">
              <a:avLst/>
            </a:prstGeom>
            <a:noFill/>
          </p:spPr>
        </p:pic>
      </p:grpSp>
      <p:sp>
        <p:nvSpPr>
          <p:cNvPr id="14" name="13 - TextBox"/>
          <p:cNvSpPr txBox="1"/>
          <p:nvPr/>
        </p:nvSpPr>
        <p:spPr>
          <a:xfrm>
            <a:off x="41695" y="4941168"/>
            <a:ext cx="8580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Ο </a:t>
            </a:r>
            <a:r>
              <a:rPr lang="el-GR" dirty="0" smtClean="0"/>
              <a:t>μεγάλος αριθμός επισκεπτών στην πόλη οδήγησε σε μια συνεργασία Δήμου, ελεύθερων επαγγελματιών, του Φορέα </a:t>
            </a:r>
            <a:r>
              <a:rPr lang="en-US" dirty="0" smtClean="0">
                <a:solidFill>
                  <a:srgbClr val="C00000"/>
                </a:solidFill>
              </a:rPr>
              <a:t>Amsterdam Smart City </a:t>
            </a:r>
            <a:r>
              <a:rPr lang="el-GR" dirty="0" smtClean="0">
                <a:solidFill>
                  <a:srgbClr val="C00000"/>
                </a:solidFill>
              </a:rPr>
              <a:t>και της εταιρίας </a:t>
            </a:r>
            <a:r>
              <a:rPr lang="en-US" dirty="0" smtClean="0">
                <a:solidFill>
                  <a:srgbClr val="C00000"/>
                </a:solidFill>
              </a:rPr>
              <a:t>KPN </a:t>
            </a:r>
            <a:r>
              <a:rPr lang="el-GR" dirty="0" smtClean="0">
                <a:solidFill>
                  <a:srgbClr val="C00000"/>
                </a:solidFill>
              </a:rPr>
              <a:t>για δωρεάν </a:t>
            </a:r>
            <a:r>
              <a:rPr lang="en-US" dirty="0" smtClean="0">
                <a:solidFill>
                  <a:srgbClr val="C00000"/>
                </a:solidFill>
              </a:rPr>
              <a:t>Wi-Fi.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Από </a:t>
            </a:r>
            <a:r>
              <a:rPr lang="el-GR" dirty="0" smtClean="0"/>
              <a:t>τον Απρίλιο του 2013 </a:t>
            </a:r>
            <a:r>
              <a:rPr lang="el-GR" dirty="0" smtClean="0">
                <a:solidFill>
                  <a:srgbClr val="C00000"/>
                </a:solidFill>
              </a:rPr>
              <a:t>το λιμάνι του </a:t>
            </a:r>
            <a:r>
              <a:rPr lang="en-US" dirty="0" err="1" smtClean="0">
                <a:solidFill>
                  <a:srgbClr val="C00000"/>
                </a:solidFill>
              </a:rPr>
              <a:t>IJburg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l-GR" dirty="0" smtClean="0">
                <a:solidFill>
                  <a:srgbClr val="C00000"/>
                </a:solidFill>
              </a:rPr>
              <a:t>προσφέρει δωρεάν </a:t>
            </a:r>
            <a:r>
              <a:rPr lang="en-US" dirty="0" smtClean="0">
                <a:solidFill>
                  <a:srgbClr val="C00000"/>
                </a:solidFill>
              </a:rPr>
              <a:t>internet</a:t>
            </a:r>
            <a:r>
              <a:rPr lang="el-GR" dirty="0" smtClean="0"/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Επόμενο </a:t>
            </a:r>
            <a:r>
              <a:rPr lang="el-GR" dirty="0" smtClean="0"/>
              <a:t>βήμα η επέκταση του δικτύου και </a:t>
            </a:r>
            <a:r>
              <a:rPr lang="el-GR" dirty="0" smtClean="0">
                <a:solidFill>
                  <a:srgbClr val="C00000"/>
                </a:solidFill>
              </a:rPr>
              <a:t>σε άλλους δημόσιους χώρους της πόλης.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pic>
        <p:nvPicPr>
          <p:cNvPr id="4099" name="Picture 3" descr="862-header-26bd6a69090247b5fbc71524f5b8ba57-5.0-Learn-everywhe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8431" y="1357298"/>
            <a:ext cx="6190912" cy="3481384"/>
          </a:xfrm>
          <a:prstGeom prst="rect">
            <a:avLst/>
          </a:prstGeom>
          <a:noFill/>
        </p:spPr>
      </p:pic>
      <p:sp>
        <p:nvSpPr>
          <p:cNvPr id="3" name="Ορθογώνιο 2"/>
          <p:cNvSpPr/>
          <p:nvPr/>
        </p:nvSpPr>
        <p:spPr>
          <a:xfrm>
            <a:off x="4144158" y="3244334"/>
            <a:ext cx="855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SMART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40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17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899592" y="98072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Climate street</a:t>
            </a:r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341328"/>
            <a:ext cx="4006695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213-header-6d165e8798be82bae845d6c34e811b69-climatestreet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8055" y="4121696"/>
            <a:ext cx="4580225" cy="2575633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4071934" y="857232"/>
            <a:ext cx="47863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>
                <a:solidFill>
                  <a:srgbClr val="C00000"/>
                </a:solidFill>
              </a:rPr>
              <a:t>Ο δρόμος </a:t>
            </a:r>
            <a:r>
              <a:rPr lang="en-US" b="1" dirty="0" smtClean="0">
                <a:solidFill>
                  <a:srgbClr val="C00000"/>
                </a:solidFill>
              </a:rPr>
              <a:t>Utrechtsestraat </a:t>
            </a:r>
            <a:r>
              <a:rPr lang="el-GR" dirty="0" smtClean="0"/>
              <a:t>είναι ένας κεντρικός δρόμος της πόλης, πολυσύχναστος δρόμος, με κύρια χρήση </a:t>
            </a:r>
            <a:r>
              <a:rPr lang="el-GR" b="1" dirty="0" smtClean="0"/>
              <a:t>το εμπόριο και την αναψυχή (μικρά εμπορικά καταστήματα, καφέ και εστιατόρια).</a:t>
            </a:r>
          </a:p>
          <a:p>
            <a:pPr algn="just"/>
            <a:endParaRPr lang="el-GR" dirty="0"/>
          </a:p>
        </p:txBody>
      </p:sp>
      <p:sp>
        <p:nvSpPr>
          <p:cNvPr id="12" name="11 - Ορθογώνιο"/>
          <p:cNvSpPr/>
          <p:nvPr/>
        </p:nvSpPr>
        <p:spPr>
          <a:xfrm>
            <a:off x="4143372" y="2357430"/>
            <a:ext cx="47863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Στόχος της πρωτοβουλίας είναι η διερεύνηση των εφαρμογών και μέτρων που μπορούν να δημιουργήσουν </a:t>
            </a:r>
            <a:r>
              <a:rPr lang="el-GR" b="1" dirty="0" smtClean="0">
                <a:solidFill>
                  <a:srgbClr val="FF0000"/>
                </a:solidFill>
              </a:rPr>
              <a:t>συνθήκες βιώσιμης ανάπτυξης </a:t>
            </a:r>
            <a:r>
              <a:rPr lang="el-GR" dirty="0" smtClean="0"/>
              <a:t>σε μια μικρή περιοχή, με απώτερο σκοπό την </a:t>
            </a:r>
            <a:r>
              <a:rPr lang="el-GR" b="1" dirty="0" smtClean="0"/>
              <a:t>επέκταση του προγράμματος σε όλες τις αστικές περιοχές του </a:t>
            </a:r>
            <a:r>
              <a:rPr lang="en-US" b="1" dirty="0" smtClean="0"/>
              <a:t>Amsterdam</a:t>
            </a:r>
            <a:r>
              <a:rPr lang="el-GR" b="1" dirty="0" smtClean="0"/>
              <a:t>. </a:t>
            </a:r>
            <a:endParaRPr lang="el-GR" b="1" dirty="0"/>
          </a:p>
        </p:txBody>
      </p:sp>
      <p:grpSp>
        <p:nvGrpSpPr>
          <p:cNvPr id="14" name="11 - Ομάδα"/>
          <p:cNvGrpSpPr/>
          <p:nvPr/>
        </p:nvGrpSpPr>
        <p:grpSpPr>
          <a:xfrm>
            <a:off x="-36511" y="0"/>
            <a:ext cx="9289031" cy="764704"/>
            <a:chOff x="-36511" y="0"/>
            <a:chExt cx="9289031" cy="764704"/>
          </a:xfrm>
        </p:grpSpPr>
        <p:sp>
          <p:nvSpPr>
            <p:cNvPr id="15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9 - TextBox"/>
            <p:cNvSpPr txBox="1"/>
            <p:nvPr/>
          </p:nvSpPr>
          <p:spPr>
            <a:xfrm>
              <a:off x="467544" y="97123"/>
              <a:ext cx="8784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PUBLIC  </a:t>
              </a:r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FACILITIES</a:t>
              </a:r>
              <a:endParaRPr lang="el-GR" sz="28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7" name="Picture 2" descr="Public Faciliti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1" y="0"/>
              <a:ext cx="576063" cy="54868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434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18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6082" name="Picture 2" descr="213-header-6d165e8798be82bae845d6c34e811b69-climatestreet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143248"/>
            <a:ext cx="6048366" cy="3401224"/>
          </a:xfrm>
          <a:prstGeom prst="rect">
            <a:avLst/>
          </a:prstGeo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00034" y="857232"/>
            <a:ext cx="81439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Μία από τις πρωτοβουλίες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της πόλης του Άμστερνταμ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στην </a:t>
            </a:r>
            <a:r>
              <a:rPr lang="en-GB" dirty="0" err="1" smtClean="0">
                <a:ea typeface="Times New Roman" pitchFamily="18" charset="0"/>
                <a:cs typeface="Arial" pitchFamily="34" charset="0"/>
              </a:rPr>
              <a:t>Utrechtsestraat</a:t>
            </a:r>
            <a:r>
              <a:rPr lang="en-GB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είναι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η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Climate Street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”.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>
                <a:ea typeface="Times New Roman" pitchFamily="18" charset="0"/>
                <a:cs typeface="Arial" pitchFamily="34" charset="0"/>
              </a:rPr>
              <a:t>Σ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τον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δρόμο αυτόν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νέες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τεχνολογίες, αλλά και νέες συνεργασίες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δοκιμάζονται, με στόχο τη μετατροπή αυτού του δρόμου σε έναν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«βιώσιμο» αστικό δρόμο. 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571472" y="2000240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ea typeface="Times New Roman" pitchFamily="18" charset="0"/>
                <a:cs typeface="Arial" pitchFamily="34" charset="0"/>
              </a:rPr>
              <a:t>Ο δρόμος </a:t>
            </a:r>
            <a:r>
              <a:rPr lang="en-US" b="1" dirty="0" smtClean="0">
                <a:ea typeface="Times New Roman" pitchFamily="18" charset="0"/>
                <a:cs typeface="Arial" pitchFamily="34" charset="0"/>
              </a:rPr>
              <a:t>Utrechtsestraat</a:t>
            </a:r>
            <a:r>
              <a:rPr lang="en-US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el-GR" dirty="0" smtClean="0">
                <a:ea typeface="Times New Roman" pitchFamily="18" charset="0"/>
                <a:cs typeface="Arial" pitchFamily="34" charset="0"/>
              </a:rPr>
              <a:t>είναι ένας εμπορικός δρόμος στο κέντρο της πόλης, στενός, αλλά πάντα γεμάτος κόσμο, καθώς φιλοξενεί πολλά μικρά εμπορικά καταστήματα, καφέ και εστιατόρια. </a:t>
            </a:r>
          </a:p>
        </p:txBody>
      </p:sp>
      <p:grpSp>
        <p:nvGrpSpPr>
          <p:cNvPr id="16" name="11 - Ομάδα"/>
          <p:cNvGrpSpPr/>
          <p:nvPr/>
        </p:nvGrpSpPr>
        <p:grpSpPr>
          <a:xfrm>
            <a:off x="-36511" y="0"/>
            <a:ext cx="9289031" cy="764704"/>
            <a:chOff x="-36511" y="0"/>
            <a:chExt cx="9289031" cy="764704"/>
          </a:xfrm>
        </p:grpSpPr>
        <p:sp>
          <p:nvSpPr>
            <p:cNvPr id="17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9 - TextBox"/>
            <p:cNvSpPr txBox="1"/>
            <p:nvPr/>
          </p:nvSpPr>
          <p:spPr>
            <a:xfrm>
              <a:off x="467544" y="97123"/>
              <a:ext cx="8784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PUBLIC  </a:t>
              </a:r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FACILITIES</a:t>
              </a:r>
              <a:endParaRPr lang="el-GR" sz="28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9" name="Picture 2" descr="Public Faciliti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511" y="0"/>
              <a:ext cx="576063" cy="54868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3277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19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00034" y="857232"/>
            <a:ext cx="821537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ea typeface="Times New Roman" pitchFamily="18" charset="0"/>
                <a:cs typeface="Arial" pitchFamily="34" charset="0"/>
              </a:rPr>
              <a:t>Οι πρωτοβουλίες που επιλέχθηκαν να εφαρμοστούν σχετίζονται με τρεις κύριους τομείς: </a:t>
            </a:r>
            <a:r>
              <a:rPr lang="el-GR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τις επιχειρήσεις</a:t>
            </a:r>
            <a:r>
              <a:rPr lang="el-GR" dirty="0" smtClean="0">
                <a:ea typeface="Times New Roman" pitchFamily="18" charset="0"/>
                <a:cs typeface="Arial" pitchFamily="34" charset="0"/>
              </a:rPr>
              <a:t>, </a:t>
            </a:r>
            <a:r>
              <a:rPr lang="el-GR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τον δημόσιο χώρο </a:t>
            </a:r>
            <a:r>
              <a:rPr lang="el-GR" dirty="0" smtClean="0">
                <a:ea typeface="Times New Roman" pitchFamily="18" charset="0"/>
                <a:cs typeface="Arial" pitchFamily="34" charset="0"/>
              </a:rPr>
              <a:t>και </a:t>
            </a:r>
            <a:r>
              <a:rPr lang="el-GR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τις</a:t>
            </a:r>
            <a:r>
              <a:rPr lang="el-GR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el-GR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μεταφορές. </a:t>
            </a:r>
            <a:endParaRPr lang="en-US" b="1" dirty="0" smtClean="0">
              <a:solidFill>
                <a:srgbClr val="C00000"/>
              </a:solidFill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ea typeface="Calibri" pitchFamily="34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l-GR" b="1" dirty="0" smtClean="0"/>
              <a:t>Επιχειρήσεις</a:t>
            </a:r>
            <a:r>
              <a:rPr lang="en-US" b="1" dirty="0" smtClean="0"/>
              <a:t>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l-GR" b="1" dirty="0" smtClean="0">
                <a:solidFill>
                  <a:srgbClr val="C00000"/>
                </a:solidFill>
              </a:rPr>
              <a:t>Ενεργειακές επιθεωρήσεις</a:t>
            </a:r>
            <a:r>
              <a:rPr lang="el-GR" dirty="0" smtClean="0">
                <a:solidFill>
                  <a:srgbClr val="C00000"/>
                </a:solidFill>
              </a:rPr>
              <a:t>, </a:t>
            </a:r>
            <a:r>
              <a:rPr lang="el-GR" dirty="0" smtClean="0"/>
              <a:t>ενημέρωση σχετικά με τρόπους </a:t>
            </a:r>
            <a:r>
              <a:rPr lang="el-GR" b="1" u="sng" dirty="0" smtClean="0"/>
              <a:t>μείωσης της ενέργειας που καταναλώνεται για φωτισμό, θέρμανση και ψύξη.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-</a:t>
            </a:r>
            <a:r>
              <a:rPr lang="el-GR" dirty="0" smtClean="0"/>
              <a:t>Χρήση </a:t>
            </a:r>
            <a:r>
              <a:rPr lang="en-US" b="1" dirty="0" smtClean="0">
                <a:solidFill>
                  <a:srgbClr val="C00000"/>
                </a:solidFill>
              </a:rPr>
              <a:t>“Smart meters”</a:t>
            </a:r>
            <a:r>
              <a:rPr lang="el-GR" b="1" dirty="0" smtClean="0">
                <a:solidFill>
                  <a:srgbClr val="C00000"/>
                </a:solidFill>
              </a:rPr>
              <a:t> </a:t>
            </a:r>
            <a:r>
              <a:rPr lang="el-GR" dirty="0" smtClean="0"/>
              <a:t>που μετρούν την κατανάλωση ενέργειας.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l-GR" dirty="0" smtClean="0"/>
              <a:t>Συσκευές </a:t>
            </a:r>
            <a:r>
              <a:rPr lang="en-US" b="1" dirty="0" smtClean="0">
                <a:solidFill>
                  <a:srgbClr val="C00000"/>
                </a:solidFill>
              </a:rPr>
              <a:t>“Energy display”</a:t>
            </a:r>
            <a:r>
              <a:rPr lang="el-GR" b="1" dirty="0" smtClean="0">
                <a:solidFill>
                  <a:srgbClr val="C00000"/>
                </a:solidFill>
              </a:rPr>
              <a:t>, </a:t>
            </a:r>
            <a:r>
              <a:rPr lang="el-GR" dirty="0" smtClean="0"/>
              <a:t>που μετρούν την κατανάλωση ενέργειας και μπορούν να προτείνουν εξατομικευμένα τρόπους μείωσης της κατανάλωσης, όταν συνδυάζονται με  τους</a:t>
            </a:r>
            <a:r>
              <a:rPr lang="en-US" dirty="0" smtClean="0"/>
              <a:t> “Smart meters”</a:t>
            </a:r>
            <a:r>
              <a:rPr lang="el-GR" dirty="0" smtClean="0"/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- </a:t>
            </a:r>
            <a:r>
              <a:rPr lang="en-US" b="1" dirty="0" smtClean="0">
                <a:solidFill>
                  <a:srgbClr val="C00000"/>
                </a:solidFill>
              </a:rPr>
              <a:t>“Smart Plugs”</a:t>
            </a:r>
            <a:r>
              <a:rPr lang="el-GR" dirty="0" smtClean="0">
                <a:solidFill>
                  <a:srgbClr val="C00000"/>
                </a:solidFill>
              </a:rPr>
              <a:t>, </a:t>
            </a:r>
            <a:r>
              <a:rPr lang="el-GR" dirty="0" smtClean="0"/>
              <a:t>οι οποίες </a:t>
            </a:r>
            <a:r>
              <a:rPr lang="el-GR" b="1" u="sng" dirty="0" smtClean="0"/>
              <a:t>αυτόματα να απενεργοποιούν συσκευές και φωτιστικά σώματα που δεν χρησιμοποιούνται. </a:t>
            </a:r>
            <a:r>
              <a:rPr lang="en-US" b="1" u="sng" dirty="0" smtClean="0"/>
              <a:t> </a:t>
            </a:r>
            <a:endParaRPr lang="en-US" b="1" u="sng" dirty="0" smtClean="0">
              <a:ea typeface="Calibri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353079"/>
            <a:ext cx="1981200" cy="230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322-header-139c344b9c0ff9a812cbe8e6ddbc40b2-west_orange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399465"/>
            <a:ext cx="4371988" cy="2458535"/>
          </a:xfrm>
          <a:prstGeom prst="rect">
            <a:avLst/>
          </a:prstGeom>
          <a:noFill/>
        </p:spPr>
      </p:pic>
      <p:pic>
        <p:nvPicPr>
          <p:cNvPr id="13316" name="Picture 4" descr="http://upload.wikimedia.org/wikipedia/commons/thumb/9/9a/Intelligenter_zaehler-_Smart_meter.jpg/220px-Intelligenter_zaehler-_Smart_me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315373"/>
            <a:ext cx="1585938" cy="2314029"/>
          </a:xfrm>
          <a:prstGeom prst="rect">
            <a:avLst/>
          </a:prstGeom>
          <a:noFill/>
        </p:spPr>
      </p:pic>
      <p:grpSp>
        <p:nvGrpSpPr>
          <p:cNvPr id="15" name="11 - Ομάδα"/>
          <p:cNvGrpSpPr/>
          <p:nvPr/>
        </p:nvGrpSpPr>
        <p:grpSpPr>
          <a:xfrm>
            <a:off x="-36511" y="0"/>
            <a:ext cx="9289031" cy="764704"/>
            <a:chOff x="-36511" y="0"/>
            <a:chExt cx="9289031" cy="764704"/>
          </a:xfrm>
        </p:grpSpPr>
        <p:sp>
          <p:nvSpPr>
            <p:cNvPr id="16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9 - TextBox"/>
            <p:cNvSpPr txBox="1"/>
            <p:nvPr/>
          </p:nvSpPr>
          <p:spPr>
            <a:xfrm>
              <a:off x="467544" y="97123"/>
              <a:ext cx="8784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PUBLIC  </a:t>
              </a:r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FACILITIES</a:t>
              </a:r>
              <a:endParaRPr lang="el-GR" sz="28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8" name="Picture 2" descr="Public Faciliti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6511" y="0"/>
              <a:ext cx="576063" cy="54868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015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17410" name="AutoShape 2" descr="data:image/jpeg;base64,/9j/4AAQSkZJRgABAQAAAQABAAD/2wCEAAkGBhQSEBQUERQWFRUWGBoaFhQXFRcaGBYaFhYXGBcXFh0YHCYeFxkkGRgYIC8gIycqLCwsFh8xNTAqNSYrLCkBCQoKDgwOGg8PGi4lHyQsNCwsLC0pLCwsLCosLywsLCwvMDQsLywsLCwsNCwvLCwvLCwsLCwsKSwsLCwsLCwsLP/AABEIAJABXgMBIgACEQEDEQH/xAAbAAACAwEBAQAAAAAAAAAAAAAABQMEBgIBB//EAEkQAAIBAgQEAwUFBAYIBQUAAAECEQADBBIhMQUiQVEGE2EycYGRoQcUI1KxM0LB8GJygpKy0RUWJDQ1c4PhU2OTwvFDVISz0v/EABoBAQADAQEBAAAAAAAAAAAAAAABAgMEBQb/xAAuEQACAQMDAwMCBwADAAAAAAAAAQIDESEEEjETQVEFIvBhcTKBkaGxwdEUQlL/2gAMAwEAAhEDEQA/APuNFFFAFFFFAFFFFAFFFFAFFFFAFFFFAFFFFAFFFFAFFFFAFFFFAFFFFAFFFFAFFFFAFeV7RQBRRRQBRRRQBRRRQBRRRQBRRRQBXle0UB5RXtFAeUV7RQBRVHinGrWHE3WgnZRqx9wH60lX7QbM+xcjvyfpmrSNKcldI5ausoUpbZzSZqKKocN47Zv/ALN5I1KnRh6wenqKtX8SiCXZVHdiAPrVHFp2aNo1ISjvi015JaKUWfFNh7y2kYsWmGA5ZAmJO+x20q/jccllC9xgqjqevoBuT6CpcJJ2aKxr05xcoyVly74LFFZn/X6zmjJcj80L84zTWgwmMS6ge2cynY/59jUypyjyitLVUazapyTZNRSri3iWzhzlYln/ACKJI9/QfE1W4d4zsXXCENbJ0GYCCe0gmD76lUptXsVlq6EZ9NzVxvicQVKqoBZiQJMDQSSf560sw2PNqwvKDGckSdhdIIWBMepgbfC5xK7a5RdmRzKRmBB1GjLqNJG+xqvhcJYuZgqsABEZnEhucaTtLGO3SK5pQqN3Xzj6HZbFyW1jXBulssK+VeaNwkDb1nqZMVNhuIBrYZhHMywATqrMvaf3Z1FLuLY/C2S3msczEMVVnLSIgwDyHQa6TS/CeN8OnKtu6Fkn906sZJ9snck1pCjWbvbBx1Nbp6ctspq5oRxNPWO+Ux/P+VWbdwMARsdRUWDxiXUD22DKev8AA9j6V1fxCW1l2VB3JAH1qbO9mdO+LjuTx5PTfUbsPnXS3ARIIjvSRPEWGa8ttDnZzGYDlB1O53+E71a4vj7FhB5ux9lBuSPyj47+tX2Suk0c8dTTactysuXcYC6NNRrtr3qPHYny7T3InIpaO+UExWbwfiTCXHCG06ZjAJEiWgfusYnQbVf8ScZs27Vy0z87W2AUAndSBMDl+NX6TUkrMpLWUXSlOE1j+ewv8LcYvX7t8s2uUFE1yKZaB/md6eOcRrHlR0HNO/XYVjPCPFreHe4brFQygCFY7EzsDWn/ANc8L/4h/wDTf/8AmtK9KW/2rBx+naymqC6s1uu+Wr8sZ4XzZPmZI0jLPxmas1VTiKFUcHlcSGjppGh1kzUN7FKTIvAdog+h+v6Guba/B697rdFX+wwopZcvwqnzZDmFIXsC0yTqIB99WLWOQDW4p65pA0JAHpuQPiKjPgLc+xYuXQoliAPWuPvafnX5iqXFsSuVNFMyylmKqSqExI6kE/DNvEGliMesMWtqACYhoYFMhk7BYza66RNN0VyaqFzQUVTt3HuWwQVVpOxDCBmAOkjsY94nrUZw9/pdB31yjTtpGv8APuqyV+5m8DCiquGt3A3OwYR2A1/7a/MVaqGrAKKKKgBRRRQBRRRQBRRRQBRRRQBRRRQGA4bdW/xFjfgjM2VW2lTCL8pMd63GKwNu4uV0Vl7Efp2rH+JvCrh2u2AWVjmZR7Sncle4nXTUVX4T40u2uW7N1Rpro6/Hr8dfWu6cHUSlTfHY+coahaScqOpj+Jt7rXTH/APC/wB2vXHLBgRlt9wpMnN66AfD1pvjeG2rwAuorxMSNp3jtsPlXPDeKW76Z7TSOo2KnsR0q3XLOcnK75PZoUaMaW2mk4vPlHzS0yYfH9Qlu43qYg/PeKe4DhjY2594xUi3MWrUxI7+79Y7RSTF2A/EWRvZa/BHcEiRX0HE4FXUKZAUyMpjYER7oNddae2z7tcni+n6ZVZTjL8EZPHl/X6LwIPFPALK4Znt21RkgyoiRIBBjfQ0g4Hxq5btPZsgm5cceX/RkQzdug/XpWl45w0WsLiCGYgoBDGYg7z6zSvwBhlL3XI5lCgHsGzT+gpCS6TbzZ/4W1NG2uhGl7bx7fnf87cfkNuFeELVtZvAXbjaszaiTvAP6nU1mPGPC0s3wLYyq6zlGwIJBjsNq22PBNy2AYOvSeo+R/hNZb7QP21r+of8VU09SUqmWX9S01KnpWoRSs0a/hl0tYtMd2RSfeVBNKvFfE7ttVt2Fcu8yyqTlA7QPaM1YwrsMLhypjkQH2Y9kbz/AApvXOpKM72PWlTlV06SlZtc9zOeFvDq27ee9b/FYknPBKidPcSNT11qTxZwq22Gd8oDoMwYAA6bg9wRUuP8X4e0cuYu22VBOvadp9JpVxjj927YuBcLcVCpzXH0gd4jX51tFVJTU2edUlpadCVCLTsuyvny7Lk8+z66fxl6DIficwP0UfKtRi8BbugC4iuBsGAMe7tWT+z863/cn/vrQ8EsQpOoJgQQABAG2p06bxpsNZrqHaq7fMHR6XFT0Ud31/lmHvouHx+miW7oPeF0MfAGnnCeD/fXbE4mcrGLduSOUHSY6fqZNI+P2S+OuINC1xVB7Zgo/jX0exYCIqqICgAD0AgVvWntjFrlo8zQaZVa1SMl7IyeOzeUv0Rkb/hXJjrPlqfKJznchCmsSehOWJ7mnPH+FWTZv3DbTP5bHPlGaQpgz30q01y5+6ymZA23DGR8AP1rjiykYO8Dv5T/AOE1yqtKclc9SWjpUqdSy5u/tjsZPwTgbd25dFxFcBVjMAYknaafXeD4ImcijKegZQYbKQQNGhoBHSdd6UfZ/wDtbv8AVX9TWlt4IQBcYglmKjl0/E8yBA19kb9q11E5Ko9rOL0+lGemjeKfPK+uCU3bbwGGkgLowPs59oGUgCfhUVx7CywXUDPopB5QNtN4bbsa6x9tBOctDEEkRy5Fk+sFQZ30mqpuWbjmLjEuCBC6AOFGhK7aA79a5d0key3WSwXiLTZbfb2RDCOXb0bLrG/Wk2Dx1pkthrTZyFaFPLtaYuIaFGZlJBI2neJeWsEFcvJJO8hdTAWZiRoBoNKrJilZTktAlDMHKACSQTOwaNT7/Wo3M2pylZ7g4VjlucqplRVWNdRqwIIOoIKxr1pjlFUcBfzMYtooAjMrKdjoug23+M1zjOMi3dW2UYypYuMgVYV2AOZgZItvsCBGpEibRTlwJcldeJXCWAiJIEW2MAZ4YR7aGEEjufSpbl+91BWGSSqlpDEExGsLqCfjoKu4TIVD2wAHAaQImdQT86QcOxVxXuqt60UXEa5rd6QLt08guM2VyTmUECFMJ0pGm2nkxs1yxpxNyre0QCp0zoo033EydtO/Sp73EQr5SDuBPLHMQOpnrXmNssxgRGo9vLI0/oE99jXPEcQUw925AVkR2E6iVBI940rHhtnRG3ciTjikn8uUEd92B6wdhHxO21hOIggwrSI0jXmE9Pj8q5t8Qtk5QCDJWCjDUJn6jYr/ABHeuDxe3kZk1i3nnK0AFcy5oE7elW3fUs7PhExxhn2G9dKmsXcwnKV9DvUA4omfJJzZgp5WgErmAJiNRUS8ctHZiTywACSwYMVI7ghGj+rS68mdmMKKgs4tXLBZOUwTGkjce+ppq5B7RRUCX5dljYDXvNCLk9FFeUJPaK8ooCLC4tbi5kMiSJ9VMEa+tUOL+HLWIBLLlfpcXQ/H8w99ZLgfiFsI7W7qnKWll2ZT1IB3B7Vo7njbDBZDMT+XIwP1EfWul0akJew8iGu02opWrtJ90/6M1wHPh8eLZOuYo4GzCCQf0NfRKxvhrAPfxLYu4uVZJQdyRlEd1C9eprT8Q4rasAG64WZidzG8AancfOp1HumkubZ+5HpiVKhKUnaO5tX/APPYwrf8U/8AyB+orcPwwSSC28xIiZJgSNBMfIV88PFE+++dJyebn9cs9q3+FxdjEjNbYPAEwSCJmJHTr8qtqYX2trsY+k1ablUjuV3JtfYrcfsZMBdXsv8AEfoNPhSfwEeXEf2PTo/yqfxJxTDpZu2kYG4wylRJggicx2ER76V+DuM2bJurebLnywSJGmaQY23qYU30GkvmCNRXpL1CD3KyVnnh5NUkzaJLagayYPv1j6Vm/tA/bWv6h/xVq7rWwFvG4BbUSDIyw0az66fOsP4v4xav3VNppCqQTEAknpNU0sXvvY09WnCOncW1d2tnnJrbP+6YcaTlt/RRSfxzxplIsISAVzXCOoMwvu0k/D1pj4f4zh7tuzbzKbiqBlYayq65Z326Ug8dYJlxAuEcrqBPSVkEfKD86mjC1b3DXV76BOk78JtfP1NL4b4Ali0rFQbjAFmjUTrlXsB9an8S/wC6Xv6hpBg/HoW0ouW2LqIkEZTHXXUVzjfvWLs3LjjyrSqWW2Jm4QJEzqR8B6DrTpz37p+QtXQ6DpadXe3hLjHL+ZD7Pvav+5P/AH1peFWHQFXAA0iPcBt022+pJNYjwtxsYd3GRrhuBQqpqZWenXf6Vt7nFlt2lfERZLD2SZg9hG591RqYPqXL+k6mmtLsb4vf6ZffgxPEv+J/9e3+qV9EIr5hjeJo2NN4Hk81G9YUrOnwr6DgOO2b2lq4rNE5dj8jrVtRGW2OOxj6XWp9SqtyzK6zzl8CTh11bV5wLVkhDdKujObkAscsG0EXqs5zt11iZnP3bFBnzsLRJi5nUSrxBgQcoEiOx1muLNwvcYQnmAXRKG7uxuAKDCqH0YzMxJ0zyWFvCB0vIouBWTKDcL6sQ4MBzI3GvWesVzUmkvzPotUt0JJctGf+z/8Aa3f6i/qa1XEkc5MgkhiT7sjAx2OsD1NfPuA8WOFvFmUnQo67EQR36gj6mtIni+5fOXC2CT1Zzyr6mNPrXXWpyc9y4PmPT9XRjp1Sk3uvwk783wNylwl9WUQcs7RlGUk5twZnSd+kVBj8QVtW3dmTMzEgHUDy3cKeYbKsb7xTOxaJtqL2VmgZoHLmGsgH1qrc4kZceTcOUwJUQ2g1kmAJJ19K43JcH0NGDUt3zP8AhW4dilN6A11mhhzRCgk679cnTuO9dYK00OuYouVSpBDCDm2DFhG3QbU0unKCQJj3Dc66nbvS3hTDnOYElQZUqYHNGWBoN9DWcrXRtJ7kyTgohW1HSBABAjsEWNZ0j/II+Otcv5ScAbigaC/bwreUdT5tsNd1fYZTl6GRBBd8CPIYiJkRl6jc5WaSfX/uU/izhVu/dg4Y37gtcpNqxcVAWYaedcSZlgQp/ISRyzvpmk1f5+6OeP4TSWrsWgxzGFB2ljpOyjVvQVl0yXHDhMVrdX8DynW1yYgkXGZ7YICkm5lzROkHStRgli0g7Ku8TsN40+VZa5w7PfBt3M7+cGZXxV8ZVS9mkWfZbTMgWAsorA1ana7EzSY3BWmOe4CSIAILddBAU+v1qqtrD+XcRZCusPGaYIOusxAJ93WpcbjASUKXDDLJCmNCGkHr/O2lRLjEj9jc32ydtJj3fr61zSlJ4vg3UHycsElSbjyCWNwgBjyhAIyQQVfoNwfWpRwJMoGZiBb8tTyyFKhTrlnYTB0nWKmw+HTywcpgCeYcw2OsddBt2qK3jA9yEuaGCBkJGmpE+4fUVVR8kNvsQcUt+UAVV7j3Lq5VlVXMLeXnYryplTXczoNSBUOBwuZWw13MrIiFllHXI2dUAY2xm1RtSA0qD7zirPfUo+FvFFeZW/bt5shOVpW4GCmAw26VX4f4dR3fPZxFqAhDNjLr5zLaGLrBgsDRpHNtTarmitbPz9y+120juWLknlJy9ARpIALRm0mdJjrUb4mz2uT13ld9R8f50p2TVLC8UtuSB7W3cE6nKGWVY76AyO1TZLBk3D/siVMCo6t/ePQzXNm3F194IBmNNfXqdPrUP+kW15NlzGQw/P6aeyPnVrD3mJIZYjYwdfn+lXtYwjOEmrE1FLLfHkg+ZykO6gQebI9xZXTUxbJIG23ael44muYMoAGpAjV2QDfclfrVtj8HRsl4GNe1XwuOW5OXNpGpUgaidJGukfOp6raxW1iHE4K3cEXEVx/SUH9arWOBYdTK2bcjrlBj57Uwqq/DlLSZ3mJ06/TWp3SSsijpU5PdJK/2JcRiVtgFjAmBoT0J6egNVn4jZJgkH+yT8tO0H4juKixGKW1yZMwGupH5Xbr6I3zHrHN3iADaIIBP5dYFzQdmlDp6j1jSMcZQdSHDJGxlmDGWdQCU0kR6etSWC8Sq2wDB0kSO+1VjjFzMCoYHQKABrmug6+oT/wCKYXsMDbKDlBWBHTSKpONvIjKL/CiFY3dUg9hmJJIHbX312gtHYKREzlEQDG8RVTEYFVl3Kgk21kW9iLkiACTqzR9ahv4cW3spOrkqpyDLK5rsOM0nlU7dQDpWd5IWb7DO7cUAAiQSBGmk7SO1dfdk/Kv90VQbABGzs4ALL+7HssWA0MdYmO3WpbHEma4yeWVCsVLFk/IGBABJJMjSNvlVo7mSlflFfF8VS0XAt8yzBGUCQmYTqCJ2ry9xq0fw7qEyNQQhBAfITGY6ZpPuB7VW4bjb2SzmEDJaDA27maWtMWksxbRgN5PQmuMBiLuRc4b2sOchW5yg27WbUmTDZ5DE7Ga2skbuiso9wl3CpDjDhDy80IYZlVsq80yAw2HQ1e/1gTWQQNADKHNmyxs39L6HtVPCcRu3GBbMqyQPwnEzatOMw6EMbgkHSIkkTXVvHX1t6JOW0riVc/uAZDqWLh5bqY031o88/wAlY6eMMRSX7Fng3kS4s2fLICluVR7QzASpM6EemtXrVwXJlRymO/8ACqGCxt03ED5SrKdVVtOa5lLFgNMoUadekMCLmAQg3NI5zGnT09KrLuyvSjBbUkQW8dZKozKFzRAK66kCdtpI1/yNe3MWqlCi6FoJyHUFXIyEb6qO+nvBri5ZS1csLLyxZFIKxAVrmVp1iEMECfXWvTbVLtq1+JrmdDK5UyADJ+ba5podt9BXNefcnYvBInELMiBqcpnIf/qnKpJjSSI+Fe3eJDTIdcybqYKu4WVPXrr7u4rjC4C2yKysxUi2QToYtsXTQgEanrXhwiKyJz6xkMiFFs5wveJA+mtPeCLEWMLdbM9tXYwQSmrgzBGnMND/ADFWsHjLUKLYgHLlAUro4JUxA0hT8qq3MArLktkNlIBBPsqhkIpykaNG4Omh6VYwuBYOGuRKqVBB3BMgsAAAVEgR3O0xU76mEzOMKablFK5xax5Iu6iUuZYEaCdJnvS7i2HRrzkgAqAxuNbVwAuTMq84MgFCNIkt7UkUzweDyi5mGQM5YQQIGkbaDal2Nf8A2lyUw7+WFYG48XLYABYqotEleoObedq0qWvg3oX3N/QfXbeYEGRPYkH5jWlXD7pUXDEqAsQxYbsDu50HeBtTJcSGTMgLdhsd4IOaII6g9qW2bXlq5uBlzwumU6nNokEwNdvWqPkpbDRYs4syQVUSQB7igOsDWTIFKPFfDLZdb95sKEVMn+02TdElpGTnXLPWJLaT7IpilxFfNF3QkgZdBM6bfzpSfx34cvYxLBsZeUsSjtl9oCDsdRBH9o1MZzp5jyXoUYuajUlh9zS8NvK9m2yMrKVEMhlTpHL6UgHCbl3FC61osi3ZH3lwwTLID4VLchT1Bfm16VJhuHPg8DZtBzmRgXYAleZyzzqDkknbXaq3jjxBdw2Et+UYe6QpciGXkJJA2DafCtFNwhvZP/H6tXpwffA0PnG4pJuFVun2QoBUq8KQRsOUTJBkGQZjzCPfdgGa4gzEzlSYyWzBJXTnzjYdfQ1N4XvM+BwzOSzNZtlmJkklBJJ6mofFLn7rix0+7XSPeEOvzqkFuaXkirLpuSssf0RWUvBLcZ82S0rFkUkfiKLonLryZvkD7/bWKuC4gdiACATkGs3HVQ8JoWGTXl+tccTxeV2ZgT5eISACWMeSDyg+zudB76mbiDG6oW2juqW3ZliMt1mHIxIIACsZ6+k6a9CVk0U66ymiTxPhUex+J5eUNJS8wW0+jKFckERJBGh1UaVU8LXy9y4xuWTFuynl2rvmRl8z8R2AADNqIA2tjU7CXiODxN2OXDjJcLWyxdojMqlhliShII6ZtDpNXeG2bodzdSyoIXKbcyYLyGkDQSI95rHuXvaNio3Frhv+UfKAlljMpdpDsGUC5IAUCQVJJY6ADMTAW3fyzmVlGUrzyVHUuAoDExppy1Uw+cYll/Ey+a5MfdPKUMjMCwzecJOvckzopMXOEX8oYtEAKJCmWzO2U6W1kQQIH06614pSil47HM8ySLuI4iilgwOm/LvoDHrvXB4ynZvl0kSfrUVviwYgLcWWMKMj80bx3jT3VNevlGGZ1H9k7AFjr7lYx6VTclyjo227HuHwtpxmCRzFuoIaWkjtOZtt8x7murvDUgwgnpqd82bodIbUdukVIMeh2bcwNDvpE6aTI98jvUNviyG2rnqFJUAkgsFMba+0PnUuX1FpEdi3eAaBbEmY1idQSdewFSE3+1v137n1HSKl+/prJiJ6HTLuT+Ue+p7bhgCNj6EfrVSG33R1RRRUlCpincHkQMI9N5237VAGvAagaaknWeUnvpzQNO1TXOJAbJcOsewamsYoNsGHvUiq2v3LWa7FXEG9EoqaheU7gluadYML9aRYy6TjWFx3FpbltluK18KsoFOHbyx5cF+Yl2H7UCNAaf8AEGYMpXNsZy9ZK6RlbX1099V8RYw6XGZpBLBmE3ChcDMCVHJmAUNtPLPSam7l7UuBF2Eq4O4uGVwcSbpxSSC16RaXG5oy/kFiZMajealw+ZsTZZ7d/wAxL94XGK3PLCsl0Wyp9goVyQRtJBhiQXf+n7P5m/8ATudVz6cuoy61B/pNRzG8YP8A5TdFzHpIGUSalwkuzJ6hb4m2i6xzDUb7H/4+NLU0xrE5QJjOQJJ8ofhgZZ25s5b+j7r1viVq42UjmBgBkO5VG5THZ1n49qWr5b451OQsGEqRazaWlMxJc65YYgRlj1O0Fa9/BmMXFtSVZ3kLmY5m0Xm1YjQDlb5e6ohiLJIAa4SSRlHmEyMsyBt7anXoZrjFXLF3W6xGjLkg7EFWIOXNEGJBiY6iulxFtCpDs7qGABWC2dguoVBGqdB0J1rn6c78EdOV+Czb4ggFsKZDZYJzbMrEGY3hToYrq5xe2q5mJA1MlWGgAJYaaqARrtVSwlowvMCbhaIJBZlJKgkezlJ00j0obDICgzXCUlVbkJykqGXUaiQusZtNCdaiW6PIamg41jA2Fvm2zAorcy5gQykg5SNyCCI+e9UMRK53tteNvzMOTJukhhdi9APNkyFcwjKIOm9WyltxcBFw+cBm9gEjQgCI6XAJOsQJ0q6eKCNAToSZgbZ9/wC4apuT5Z0U6m2Nn5/wR32LXAzecLa4oknLckI2EIEGMyoXbdYielWcJZZXshjcKgYiGbOWCMym2GbcHLtJzaa6zTX/AEmsxDTMDbUyy6a90b5V7f4kqNlIJI3iO09+36Grxju4LOq2rJfM/wCiDhl1ilhMR58HDWsp/GDG6MwuhyvMHH4ftf0vWnmKT8eyQJjPO8Dl09BQOLrMQZ+HXbWY+vbuKmw2MDqWUHTppOwMDWDv3q/TcVkrUk5O9rFTA3fxXBPtFoGuhB1nTaZjpod6lxV5XtgFQ6XDkYHqDIMjrtUWAQG65KiZOpyEySQfZYxA5fgZ1rhXm1b9LgnbeTUSOaF1BsT4/g9gXLtu3aw4kZmdrZ/AAVAckIVaOV8uZfak6Gn+L4OtxpZnAmSqkAFsuTMYEnl0iY9KTccvWxfcXREoctsXGVsQYtnKEGjhvY0kny4OmlXPGXGjhcG7po5hE9Gbr8BLf2aphXbO5Kc3GMeWUOIeLFw7/dsOj4rEEksBAAJMnOQIETsBppJFKeIeJeK2gblzDW1tjUwueB6lLhIHrEVd8BYS3hsEL9z277SWgliJOUdzoCx9Sa0h45Z/Men7rdem1I05zV8m06lKjNwUFK3Lffzbshf4O8UHG23ZreRkIBgyrSJ06jTp6jWlPiL7QbmHOQYR0JnK16ApjqoQnN7pB1rS8Fwtm2jLh1yqXZmEH2m1O/pGnQQNNqy32s/sLH/NP/62qJ7owy8jT9Gpqdu32vhXeDS8LP3rCWHvAEuiOQJAzFZMCdtToZ9awPj3iV64qJcwzWLSP+G7MCXhSNQJjSTua3PhrN9wwuSJ8q3v2yD+MVm/tSzfd7GeJ807bew0VFS7p8ltG1HV7bd3b6ckfBvEuNtYWytvAG5bW2oW4HPOoUQ0BSdRrTnhnEsTi8Pdd8GikwqW7txwLqzDhgbcqvaRrrsNSy8If8Pwv/Jt/wCAU2zCY69vft+h+VTCLw7mWoq03KS6avfm78/fufO8P4yuvihYGCsi8bkc12IdFOpPlnUKDB7RFbbCcNUrba7ZtLcUGMgDBCTJCEqDEwdhrWA+0XBth8baxVv9+D/1LRG/9Zcv91q+jYDGLetJcT2XUMPcRNTTnO7TZbV0qfThUpxST555/UznirxViMFztYtNZLZVfzmDeyW5lyaaA7E7U54Ji79y3mxFpLRMFVVy5gj96VAU+gmsx4j/ANr4rh8LulkeZdHTo0H4BB/1DW4mojdyecFK6hClBbVuau3njt37mcw1km+HCXll2/DJtBOXzYefbMl5iT7Y6Cr3BbcZgVcQADnNzLIZoCC4T0jUafwooUXEMwtXHh2JdJK2wPMJBzgD2mJItlmJIkZYAbXMCl0i4GOoXKwjacwIkHeurUJtpnntZui4LYGwHyqtiuGJcbM0zEaHTZ1/R2+nYVD/AKGA2Y+pMbEqTED+jH9o0xrHnkvGUkUMTgEE3GzaEMYPUZdY/sCucPwxSJ/dKIqQTIVdVOv72390VY4kD5LwJOU6fz1qTC/s0/qjf3Dep2q1y++VuSIcPWSQWBMzB3nv7jqPfU2HsBFCrsP4mfh7hUlFRYq5N8hRRRUkFFrN4s3PlGuUQvcenafmO2vjYO6d7s66QoEAMpHTUwI+NX6KixfexbxBQCuaCSpBJLBdIJJjQjQ6dalxKp5kG0GYiQcoM5ZgT0Op+tSYvCZ8usRrsDr0PpBrtsPNwPOwIA99IqzZRlDyh/8AbL6expy5fhpC/wDapLGFtlWL2USJBlV2ywfhlMfOvcbwdbr5ixGgBA2IBO/zPb1mBHLcCSDBIkODAGpeYY6alQWA/re6p3SLe0srgEDBgoBGugA1y5c3vy6e6l1tCcYxJuABog5zbb8JSI5sq7meWZA1Gs+rZtpcViWYjNHLucrcxjcwCC2s6VOi4dLhYIA8kkhDMnQnbrtPvFWjPm5Lg+xa+4J+Xv32bce702qrbNrVnCpLZQS3tZSW9NjmPpr61dsYlXEqZ26EbgEb+hFU7OCW4ozTCuxjYHRlg91g7dajc/JOUnc9S5h5EMkyCBm6/u6Tvpp7vSuxxC0eoktptJ1ChhHTUa+tUsTZsoWjmYBBkzsIhgM075gHX1AyjQGpDZwy80gZdM2doGUhu+wgEn0o1J8lN0fJY+92GC8ya5SBI1zez75OnwqHFY2LkKogBsxhTLA2x3nQOa8bD27egsvCxBUkjSCI1/N9ZPXWVypYk2CTsWyKZjTfc6AUjtTyhKLawcHEo5jyySpMroCACJJEj80/XqJ6TiynUI3MRrA3KIwBM7kOAJ6g+kzYm3btoXKDklhCiQepHrVaybIcp5aCCAsW49pAddOXaNY2jpU7qaZn7vJ7a4sJhVOoBCwASxN3MCSdD+GdCBB+k2G4mHfKFYSCQxiDAQ952cfWokvWCFBVJYIYySIYnJ+7tmJgmNT61LgyjiSq5tc0L3MHX1CiRPam+m+AlLyR4CfMuTO7RoY9s7SoHvgmTUuKtABAq6BwYA23n6/rUPDbYFy4FULBI0QLPMSJI39PQVE3DLwLZLoUEsQI0GZ2afU6j6io2p9yI/hsVuIi751zkxLrpla1ctKq8olYZwx11mDuR0FKftXsk4SyRst8FvQG1dUH5kD409t8JvBmPnRmYFssiYCK287hTttpFd8Q4H5+FuWLrTmmG3KkNmQ+pBA+VVqU1taTO7T11CrCTWEUPB2JZ+HWPJKyoKNmmJQkdPgfjTdUvgb2/iGM/UV8u4Lxy/wu+9q9bOUnntzvGnmWjsZHz0BgjTV3PtTw+UZLV5nOi28qiSdhIY/SfdWMKkbWZ16jRVeo5U1dPKf3NKq4iSfwh6DNv3OmtZH7Us33bD54zeaZiY9h439K0nhy3iSr3cW0NcIK2ABlsqNhMSzHcyTWO+0zxBh7yWrdq8julwlgrAhQFZdSNJk7VNR+wroqbWpSWbctccG08Kf7hhf+Tb/wCs39rH7Cx/zT/gamvgjj+Hu4axZS6hupaUNbnnBRQDodSPUaVQ+1PCM2EtuBIt3AW9Ayss/3iB8aSzTwKKcNatytl/2NPD9ueG4QzGW1aY6kCAgmY/SvbVl8x/GXMVAMM353IGYjsxWNSJnoKzHAftCsWsHbs3rdwsihAFCkPGixLDXbTvWp4C7X1Z7uFFhNPKDNLkGcxdY5OkCe/wAZjJNJIpXo1KcpSkrK78Zz28kPi/hHn8PZV53RQ6GQSxQawdASyyJ03pP9mnHV+6XbbnSxLg/+W0t9GDfMVuVQAQNhXxjj+CfC4y/ZtSBdGVV/NbvEEKP7Qy/2TVansakbaNLUU5UH53L+zZ/Z1hmuHEY25Oa+5CzGigkmPiQv/TFO7doLi9XLuT18nQZD2QOD0iYjXvV7gvDRh8PasjXIoBPcxzN8TJ+NV4nF69NpU9U/dIWPeSwOkRrNXjGySOWrV6lSclx2+ywiROEsLvmG6xAYkKZgA5iw31JLDUjQIoABklgBXtFbSk5cnGFFFeVUAwnQ0AV7RQBRXle0AUUUUAUUUUAUUUUAUUUUBF91T8q9/ZG53NAwqflX+6O8/rrUtFCbs4t2gvsgD3CK5w9gIIHcn51LRQXE2P4cguG5cu3BmBAEAgAm0YHKSBNsenMarthbGpFxxmzhoWFIvRnEZYBYqDI1kT1NO8VaLIQrZSY5omNfeKo2+GXcut5g3oSR+9303I6fu+taqeM/P2IVODyy3PmIMhgajY9JHX1o+7N/4h+X/eprKQoBMkCJPX1r10kEHY6dqyZVwTZWOGLK6s8hhlkRI3n0n/KosRhyGkZmJKt03UBRsp3mT7tKl/0YnY/Bj/nU9myEELtv86q43LbUlgUrhiBGR9AgGo2stnT9zqTB91SYMNbnLbbXUgnSdTOiaMdu2nfdtRVVTS4IsQ2MKq6gGTvLMdzJiT3qaiitCUrFG5irmbS3oGPXdYOu2nQ/yaDjLnS1Gh3O2oAHyk1eoqLF9y8C2/YF/kv2FZJ/fAbodYI02j41WwvC7Vh5s4W2h1GZEAJErqCBtB7jUHtTuor2HV4zCY23/hUOJDnK1ouy8XKi425pNvtMzOxJ6a9Pn6Vb+6J+Rf7oqMcPt/l+p61LZsBRCiBRJ9ykdyBMOoMhQD3AFVb+JJLKbRZSCO4bUiCI6/xHSSLd1SVIBgkGD2PeoPKu6c49eX3TH1+lGXTFWCwNuyxa1hEQ6mVtgEiDAByzP8+tNnN3NyhMvSZnp8utRC3e15lkbaaHT6a0m8Y+Ib2FsJ5SFrj7vkLJbyxJMCMxnQH1PSDCkoK7NoKVaaist+R4huyM2QCdYmY+NYzCN9/4wbgg2cKIDdGYTHT85Yj0tg9aWWfEfEseDZtoiq2jXEtukDrLs5A07Ce1bzw3wBMHYFpNTu7RBZjufQdAOgAqu7qNWWDrlD/iRlua3NWSXZd3/SGtIcXpi92BJGiBCTyHXVZy9Mvx6U+qA4NM4eOYdZPURqNjpprWjR58Jbbk9FFFSUCiiigCiiigCiiigCiiigCiiigCiiigCiiigCiiigCiiigCiiigCiiigCiiigCi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6" name="Picture 2" descr="C:\Users\Virna\Desktop\1680856-inline-wheel[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08720"/>
            <a:ext cx="5923615" cy="5688805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72008" y="1801847"/>
            <a:ext cx="2483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Copenhagen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ln>
                  <a:solidFill>
                    <a:srgbClr val="00B0F0"/>
                  </a:solidFill>
                </a:ln>
              </a:rPr>
              <a:t>Stockholm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Amsterdam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Vienna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Paris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Berlin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London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ln>
                  <a:solidFill>
                    <a:srgbClr val="00B0F0"/>
                  </a:solidFill>
                </a:ln>
              </a:rPr>
              <a:t>Barcelona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Munich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Frankfurt</a:t>
            </a:r>
          </a:p>
          <a:p>
            <a:pPr marL="342900" indent="-342900">
              <a:buAutoNum type="arabicPeriod"/>
            </a:pP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2339752" y="33265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smarter </a:t>
            </a:r>
            <a:r>
              <a:rPr lang="en-US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cities - 2011</a:t>
            </a:r>
            <a:endParaRPr lang="el-GR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20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572008"/>
            <a:ext cx="36711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285720" y="751344"/>
            <a:ext cx="85011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/>
              <a:t>2. </a:t>
            </a:r>
            <a:r>
              <a:rPr lang="el-GR" b="1" dirty="0" smtClean="0"/>
              <a:t>Δημόσιος χώρος:</a:t>
            </a:r>
            <a:endParaRPr lang="en-US" b="1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l-GR" b="1" dirty="0" smtClean="0">
                <a:solidFill>
                  <a:srgbClr val="C00000"/>
                </a:solidFill>
              </a:rPr>
              <a:t>χρήση λαμπτήρων οικονομίας στα φωτιστικά σώματα των δρόμων και χρήση </a:t>
            </a:r>
            <a:r>
              <a:rPr lang="en-US" b="1" dirty="0" smtClean="0">
                <a:solidFill>
                  <a:srgbClr val="C00000"/>
                </a:solidFill>
              </a:rPr>
              <a:t>dimmer</a:t>
            </a:r>
            <a:r>
              <a:rPr lang="el-GR" b="1" dirty="0" smtClean="0">
                <a:solidFill>
                  <a:srgbClr val="C00000"/>
                </a:solidFill>
              </a:rPr>
              <a:t>, </a:t>
            </a:r>
            <a:r>
              <a:rPr lang="el-GR" dirty="0" smtClean="0"/>
              <a:t>κυρίως κατά τη διάρκεια της νύχτας.</a:t>
            </a:r>
            <a:endParaRPr lang="en-US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dirty="0" smtClean="0"/>
              <a:t>-</a:t>
            </a:r>
            <a:r>
              <a:rPr lang="el-GR" b="1" dirty="0" smtClean="0">
                <a:solidFill>
                  <a:srgbClr val="C00000"/>
                </a:solidFill>
              </a:rPr>
              <a:t>Χρήση ηλιακών λαμπτήρων για τον φωτισμό των στάσεων του τραμ.  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l-GR" dirty="0" smtClean="0">
                <a:solidFill>
                  <a:srgbClr val="C00000"/>
                </a:solidFill>
              </a:rPr>
              <a:t>-</a:t>
            </a:r>
            <a:r>
              <a:rPr lang="el-GR" b="1" dirty="0" smtClean="0">
                <a:solidFill>
                  <a:srgbClr val="C00000"/>
                </a:solidFill>
              </a:rPr>
              <a:t>κάδοι απορριμμάτων </a:t>
            </a:r>
            <a:r>
              <a:rPr lang="en-US" b="1" dirty="0" smtClean="0">
                <a:solidFill>
                  <a:srgbClr val="C00000"/>
                </a:solidFill>
              </a:rPr>
              <a:t>Big</a:t>
            </a:r>
            <a:r>
              <a:rPr lang="el-GR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Belly</a:t>
            </a:r>
            <a:r>
              <a:rPr lang="el-GR" b="1" dirty="0" smtClean="0">
                <a:solidFill>
                  <a:srgbClr val="C00000"/>
                </a:solidFill>
              </a:rPr>
              <a:t>, </a:t>
            </a:r>
            <a:r>
              <a:rPr lang="el-GR" dirty="0" smtClean="0"/>
              <a:t>που χρησιμοποιούν ηλιακή ενέργεια και μπορούν να συμπιέζουν τα απορρίμματα (με αποτέλεσμα η αποκομιδή των σκουπιδιών να γίνεται πιο σπάνια).</a:t>
            </a:r>
            <a:endParaRPr lang="en-US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dirty="0" smtClean="0"/>
              <a:t/>
            </a:r>
            <a:br>
              <a:rPr lang="el-GR" dirty="0" smtClean="0"/>
            </a:br>
            <a:r>
              <a:rPr lang="en-US" b="1" dirty="0" smtClean="0"/>
              <a:t>3. </a:t>
            </a:r>
            <a:r>
              <a:rPr lang="el-GR" b="1" dirty="0" smtClean="0"/>
              <a:t>Μεταφορές:</a:t>
            </a:r>
            <a:endParaRPr lang="en-US" b="1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dirty="0" smtClean="0"/>
              <a:t>- τα απορρίμματα συλλέγονται με </a:t>
            </a:r>
            <a:r>
              <a:rPr lang="el-GR" b="1" dirty="0" smtClean="0">
                <a:solidFill>
                  <a:srgbClr val="C00000"/>
                </a:solidFill>
              </a:rPr>
              <a:t>ηλεκτρικά οχήματα</a:t>
            </a:r>
            <a:r>
              <a:rPr lang="el-GR" dirty="0" smtClean="0">
                <a:solidFill>
                  <a:srgbClr val="C00000"/>
                </a:solidFill>
              </a:rPr>
              <a:t>, </a:t>
            </a:r>
            <a:r>
              <a:rPr lang="el-GR" dirty="0" smtClean="0"/>
              <a:t>σε μια προσπάθεια μείωσης των εκπομπών </a:t>
            </a:r>
            <a:r>
              <a:rPr lang="en-US" dirty="0" smtClean="0"/>
              <a:t>CO</a:t>
            </a:r>
            <a:r>
              <a:rPr lang="el-GR" dirty="0" smtClean="0"/>
              <a:t>2.</a:t>
            </a:r>
            <a:endParaRPr lang="en-US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dirty="0" smtClean="0"/>
              <a:t>- Βελτιστοποίηση της διαδικασίας συλλογής των απορριμμάτων με τη δημιουργία </a:t>
            </a:r>
            <a:r>
              <a:rPr lang="el-GR" b="1" dirty="0" smtClean="0">
                <a:solidFill>
                  <a:srgbClr val="C00000"/>
                </a:solidFill>
              </a:rPr>
              <a:t>χωρικών συγκεντρώσεων των κάδων (</a:t>
            </a:r>
            <a:r>
              <a:rPr lang="en-US" b="1" dirty="0" smtClean="0">
                <a:solidFill>
                  <a:srgbClr val="C00000"/>
                </a:solidFill>
              </a:rPr>
              <a:t>clustering</a:t>
            </a:r>
            <a:r>
              <a:rPr lang="el-GR" b="1" dirty="0" smtClean="0">
                <a:solidFill>
                  <a:srgbClr val="C00000"/>
                </a:solidFill>
              </a:rPr>
              <a:t>).</a:t>
            </a: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7590" name="Picture 6" descr="http://nikitas3.com/wp-content/uploads/2012/07/006-1008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295" y="4573142"/>
            <a:ext cx="2072539" cy="2105437"/>
          </a:xfrm>
          <a:prstGeom prst="rect">
            <a:avLst/>
          </a:prstGeom>
          <a:noFill/>
        </p:spPr>
      </p:pic>
      <p:grpSp>
        <p:nvGrpSpPr>
          <p:cNvPr id="15" name="11 - Ομάδα"/>
          <p:cNvGrpSpPr/>
          <p:nvPr/>
        </p:nvGrpSpPr>
        <p:grpSpPr>
          <a:xfrm>
            <a:off x="-36511" y="0"/>
            <a:ext cx="9289031" cy="764704"/>
            <a:chOff x="-36511" y="0"/>
            <a:chExt cx="9289031" cy="764704"/>
          </a:xfrm>
        </p:grpSpPr>
        <p:sp>
          <p:nvSpPr>
            <p:cNvPr id="16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9 - TextBox"/>
            <p:cNvSpPr txBox="1"/>
            <p:nvPr/>
          </p:nvSpPr>
          <p:spPr>
            <a:xfrm>
              <a:off x="467544" y="97123"/>
              <a:ext cx="8784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PUBLIC  </a:t>
              </a:r>
              <a:r>
                <a:rPr lang="en-US" sz="2800" b="1" spc="1500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FACILITIES</a:t>
              </a:r>
              <a:endParaRPr lang="el-GR" sz="2800" b="1" spc="1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8" name="Picture 2" descr="Public Faciliti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1" y="0"/>
              <a:ext cx="576063" cy="54868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5430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2771800" y="2276872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Copenhagen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996952"/>
            <a:ext cx="3019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7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555776" y="1700808"/>
            <a:ext cx="4176464" cy="830997"/>
          </a:xfrm>
          <a:prstGeom prst="rect">
            <a:avLst/>
          </a:prstGeom>
          <a:solidFill>
            <a:srgbClr val="3A9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C00000"/>
                </a:solidFill>
              </a:rPr>
              <a:t>Στόχος</a:t>
            </a:r>
            <a:endParaRPr lang="en-US" sz="2400" b="1" u="sng" dirty="0" smtClean="0">
              <a:solidFill>
                <a:srgbClr val="C00000"/>
              </a:solidFill>
            </a:endParaRP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Το 2025  να είναι </a:t>
            </a:r>
            <a:r>
              <a:rPr lang="en-US" sz="2400" b="1" dirty="0" smtClean="0">
                <a:solidFill>
                  <a:srgbClr val="C00000"/>
                </a:solidFill>
              </a:rPr>
              <a:t>CO2 Neutral </a:t>
            </a:r>
            <a:endParaRPr lang="el-GR" sz="2400" b="1" dirty="0" smtClean="0">
              <a:solidFill>
                <a:srgbClr val="C00000"/>
              </a:solidFill>
            </a:endParaRPr>
          </a:p>
        </p:txBody>
      </p:sp>
      <p:grpSp>
        <p:nvGrpSpPr>
          <p:cNvPr id="8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- Έλλειψη"/>
          <p:cNvSpPr/>
          <p:nvPr/>
        </p:nvSpPr>
        <p:spPr>
          <a:xfrm>
            <a:off x="395536" y="3212976"/>
            <a:ext cx="2880320" cy="2232248"/>
          </a:xfrm>
          <a:prstGeom prst="ellipse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3203848" y="4293096"/>
            <a:ext cx="2880320" cy="2016224"/>
          </a:xfrm>
          <a:prstGeom prst="ellipse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6263680" y="3140968"/>
            <a:ext cx="2880320" cy="2232248"/>
          </a:xfrm>
          <a:prstGeom prst="ellipse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8" name="17 - Ευθύγραμμο βέλος σύνδεσης"/>
          <p:cNvCxnSpPr/>
          <p:nvPr/>
        </p:nvCxnSpPr>
        <p:spPr>
          <a:xfrm flipH="1">
            <a:off x="2627784" y="2492896"/>
            <a:ext cx="122413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18 - Ευθύγραμμο βέλος σύνδεσης"/>
          <p:cNvCxnSpPr>
            <a:endCxn id="16" idx="1"/>
          </p:cNvCxnSpPr>
          <p:nvPr/>
        </p:nvCxnSpPr>
        <p:spPr>
          <a:xfrm>
            <a:off x="5580112" y="2564904"/>
            <a:ext cx="1105381" cy="9029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20 - Ευθύγραμμο βέλος σύνδεσης"/>
          <p:cNvCxnSpPr>
            <a:stCxn id="7" idx="2"/>
            <a:endCxn id="14" idx="0"/>
          </p:cNvCxnSpPr>
          <p:nvPr/>
        </p:nvCxnSpPr>
        <p:spPr>
          <a:xfrm>
            <a:off x="4644008" y="2531805"/>
            <a:ext cx="0" cy="17612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23 - TextBox"/>
          <p:cNvSpPr txBox="1"/>
          <p:nvPr/>
        </p:nvSpPr>
        <p:spPr>
          <a:xfrm>
            <a:off x="899592" y="3356992"/>
            <a:ext cx="18722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Ενέργεια</a:t>
            </a:r>
          </a:p>
          <a:p>
            <a:pPr algn="ctr"/>
            <a:r>
              <a:rPr lang="en-GB" dirty="0" smtClean="0"/>
              <a:t>(</a:t>
            </a:r>
            <a:r>
              <a:rPr lang="el-GR" dirty="0" smtClean="0"/>
              <a:t>ανανεώσιμες πηγές ενέργειας, </a:t>
            </a:r>
            <a:r>
              <a:rPr lang="en-US" dirty="0" smtClean="0"/>
              <a:t>district heating, district cooling, recycle stations</a:t>
            </a:r>
            <a:r>
              <a:rPr lang="el-GR" dirty="0" smtClean="0"/>
              <a:t> </a:t>
            </a:r>
            <a:r>
              <a:rPr lang="el-GR" dirty="0" err="1" smtClean="0"/>
              <a:t>κ.ά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25" name="24 - TextBox"/>
          <p:cNvSpPr txBox="1"/>
          <p:nvPr/>
        </p:nvSpPr>
        <p:spPr>
          <a:xfrm>
            <a:off x="3779912" y="4437112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κινητικότητα</a:t>
            </a:r>
          </a:p>
          <a:p>
            <a:pPr algn="ctr"/>
            <a:r>
              <a:rPr lang="en-GB" dirty="0" smtClean="0"/>
              <a:t>(</a:t>
            </a:r>
            <a:r>
              <a:rPr lang="el-GR" dirty="0" smtClean="0"/>
              <a:t>ποδήλατα, ηλεκτρικά αυτοκίνητα, μετρό, κ.ά.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26" name="25 - TextBox"/>
          <p:cNvSpPr txBox="1"/>
          <p:nvPr/>
        </p:nvSpPr>
        <p:spPr>
          <a:xfrm>
            <a:off x="6804248" y="3284984"/>
            <a:ext cx="18722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διαβίωση</a:t>
            </a:r>
          </a:p>
          <a:p>
            <a:pPr algn="ctr"/>
            <a:r>
              <a:rPr lang="en-GB" dirty="0" smtClean="0"/>
              <a:t>(</a:t>
            </a:r>
            <a:r>
              <a:rPr lang="el-GR" dirty="0" smtClean="0"/>
              <a:t>κτίρια χαμηλής ενεργειακής κατανάλωσης, </a:t>
            </a:r>
            <a:r>
              <a:rPr lang="en-US" dirty="0" smtClean="0"/>
              <a:t>climate schools</a:t>
            </a:r>
            <a:r>
              <a:rPr lang="el-GR" dirty="0" smtClean="0"/>
              <a:t>, </a:t>
            </a:r>
            <a:r>
              <a:rPr lang="en-US" dirty="0" smtClean="0"/>
              <a:t>green roofs</a:t>
            </a:r>
            <a:r>
              <a:rPr lang="el-GR" dirty="0" smtClean="0"/>
              <a:t>, κ.ά.</a:t>
            </a:r>
            <a:r>
              <a:rPr lang="en-US" dirty="0" smtClean="0"/>
              <a:t>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23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70920"/>
            <a:ext cx="914399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3131840" y="1124744"/>
            <a:ext cx="36297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 err="1" smtClean="0">
                <a:solidFill>
                  <a:srgbClr val="C00000"/>
                </a:solidFill>
              </a:rPr>
              <a:t>Avedøre</a:t>
            </a:r>
            <a:r>
              <a:rPr lang="en-GB" sz="2400" b="1" u="sng" dirty="0" smtClean="0">
                <a:solidFill>
                  <a:srgbClr val="C00000"/>
                </a:solidFill>
              </a:rPr>
              <a:t> </a:t>
            </a:r>
            <a:r>
              <a:rPr lang="en-GB" sz="2400" b="1" u="sng" dirty="0" err="1" smtClean="0">
                <a:solidFill>
                  <a:srgbClr val="C00000"/>
                </a:solidFill>
              </a:rPr>
              <a:t>Holme</a:t>
            </a:r>
            <a:r>
              <a:rPr lang="en-GB" sz="2400" b="1" u="sng" dirty="0" smtClean="0">
                <a:solidFill>
                  <a:srgbClr val="C00000"/>
                </a:solidFill>
              </a:rPr>
              <a:t> Wind Farm</a:t>
            </a:r>
            <a:endParaRPr lang="el-GR" sz="2400" b="1" u="sng" dirty="0" smtClean="0">
              <a:solidFill>
                <a:srgbClr val="C00000"/>
              </a:solidFill>
            </a:endParaRPr>
          </a:p>
          <a:p>
            <a:endParaRPr lang="el-GR" u="sng" dirty="0"/>
          </a:p>
        </p:txBody>
      </p:sp>
      <p:sp>
        <p:nvSpPr>
          <p:cNvPr id="13" name="12 - Ορθογώνιο"/>
          <p:cNvSpPr/>
          <p:nvPr/>
        </p:nvSpPr>
        <p:spPr>
          <a:xfrm>
            <a:off x="395536" y="1556792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</a:t>
            </a:r>
            <a:r>
              <a:rPr lang="el-GR" dirty="0" smtClean="0">
                <a:solidFill>
                  <a:srgbClr val="C00000"/>
                </a:solidFill>
              </a:rPr>
              <a:t>Εταιρία </a:t>
            </a:r>
            <a:r>
              <a:rPr lang="en-US" b="1" dirty="0" smtClean="0">
                <a:solidFill>
                  <a:srgbClr val="C00000"/>
                </a:solidFill>
              </a:rPr>
              <a:t>DONG Energy</a:t>
            </a:r>
            <a:r>
              <a:rPr lang="el-GR" b="1" dirty="0" smtClean="0">
                <a:solidFill>
                  <a:srgbClr val="C00000"/>
                </a:solidFill>
              </a:rPr>
              <a:t>.</a:t>
            </a:r>
            <a:endParaRPr lang="en-GB" b="1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Νέες </a:t>
            </a:r>
            <a:r>
              <a:rPr lang="el-GR" dirty="0" smtClean="0"/>
              <a:t>επενδύσεις στις ανανεώσιμες πηγές ενέργειας, με την κατασκευή </a:t>
            </a:r>
            <a:r>
              <a:rPr lang="el-GR" b="1" dirty="0" smtClean="0">
                <a:solidFill>
                  <a:srgbClr val="C00000"/>
                </a:solidFill>
              </a:rPr>
              <a:t>3 νέων </a:t>
            </a:r>
            <a:r>
              <a:rPr lang="el-GR" b="1" dirty="0" smtClean="0">
                <a:solidFill>
                  <a:srgbClr val="C00000"/>
                </a:solidFill>
              </a:rPr>
              <a:t>πάρκων ανεμογεννητριών υψηλής </a:t>
            </a:r>
            <a:r>
              <a:rPr lang="el-GR" b="1" dirty="0" smtClean="0">
                <a:solidFill>
                  <a:srgbClr val="C00000"/>
                </a:solidFill>
              </a:rPr>
              <a:t>τεχνολογίας και μεγάλης απόδοσης,</a:t>
            </a:r>
            <a:r>
              <a:rPr lang="el-GR" dirty="0" smtClean="0">
                <a:solidFill>
                  <a:srgbClr val="C00000"/>
                </a:solidFill>
              </a:rPr>
              <a:t> </a:t>
            </a:r>
            <a:r>
              <a:rPr lang="el-GR" dirty="0" smtClean="0"/>
              <a:t>έξω από την Κοπεγχάγη</a:t>
            </a:r>
            <a:r>
              <a:rPr lang="el-GR" dirty="0" smtClean="0"/>
              <a:t>.</a:t>
            </a:r>
            <a:endParaRPr lang="el-GR" dirty="0" smtClean="0"/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</a:t>
            </a:r>
            <a:r>
              <a:rPr lang="el-GR" b="1" dirty="0" smtClean="0">
                <a:solidFill>
                  <a:srgbClr val="C00000"/>
                </a:solidFill>
              </a:rPr>
              <a:t>Το </a:t>
            </a:r>
            <a:r>
              <a:rPr lang="el-GR" b="1" dirty="0" smtClean="0">
                <a:solidFill>
                  <a:srgbClr val="C00000"/>
                </a:solidFill>
              </a:rPr>
              <a:t>22% της συνολικής ηλεκτρικής ενέργειας </a:t>
            </a:r>
            <a:r>
              <a:rPr lang="el-GR" b="1" dirty="0" smtClean="0"/>
              <a:t>που καταναλώνεται, παράγεται από </a:t>
            </a:r>
            <a:r>
              <a:rPr lang="el-GR" b="1" dirty="0" smtClean="0">
                <a:solidFill>
                  <a:srgbClr val="C00000"/>
                </a:solidFill>
              </a:rPr>
              <a:t>αιολικά πάρκα.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61" y="4077072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- Ορθογώνιο"/>
          <p:cNvSpPr/>
          <p:nvPr/>
        </p:nvSpPr>
        <p:spPr>
          <a:xfrm>
            <a:off x="3347864" y="836712"/>
            <a:ext cx="2380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err="1" smtClean="0"/>
              <a:t>Avedøre</a:t>
            </a:r>
            <a:r>
              <a:rPr lang="en-GB" b="1" u="sng" dirty="0" smtClean="0"/>
              <a:t> Power Station</a:t>
            </a:r>
            <a:endParaRPr lang="el-GR" u="sng" dirty="0"/>
          </a:p>
        </p:txBody>
      </p:sp>
      <p:sp>
        <p:nvSpPr>
          <p:cNvPr id="14" name="13 - Ορθογώνιο"/>
          <p:cNvSpPr/>
          <p:nvPr/>
        </p:nvSpPr>
        <p:spPr>
          <a:xfrm>
            <a:off x="0" y="112474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Εταιρία </a:t>
            </a:r>
            <a:r>
              <a:rPr lang="en-US" b="1" dirty="0" smtClean="0">
                <a:solidFill>
                  <a:srgbClr val="C00000"/>
                </a:solidFill>
              </a:rPr>
              <a:t>DONG Energy</a:t>
            </a:r>
            <a:r>
              <a:rPr lang="el-GR" b="1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endParaRPr lang="en-GB" b="1" dirty="0" smtClean="0"/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Ένας</a:t>
            </a:r>
            <a:r>
              <a:rPr lang="el-GR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multi-fuel </a:t>
            </a:r>
            <a:r>
              <a:rPr lang="el-GR" b="1" dirty="0" smtClean="0">
                <a:solidFill>
                  <a:srgbClr val="C00000"/>
                </a:solidFill>
              </a:rPr>
              <a:t>σταθμός παραγωγής ηλεκτρικού ρεύματος και θέρμανσης.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Χρησιμοποιεί </a:t>
            </a:r>
            <a:r>
              <a:rPr lang="el-GR" dirty="0" smtClean="0"/>
              <a:t>πολλά είδη καυσίμου: </a:t>
            </a:r>
            <a:r>
              <a:rPr lang="el-GR" b="1" dirty="0" smtClean="0">
                <a:solidFill>
                  <a:srgbClr val="C00000"/>
                </a:solidFill>
              </a:rPr>
              <a:t>φυσικό αέριο, </a:t>
            </a:r>
            <a:r>
              <a:rPr lang="el-GR" b="1" dirty="0" err="1" smtClean="0">
                <a:solidFill>
                  <a:srgbClr val="C00000"/>
                </a:solidFill>
              </a:rPr>
              <a:t>πέλλετ</a:t>
            </a:r>
            <a:r>
              <a:rPr lang="el-GR" b="1" dirty="0" smtClean="0">
                <a:solidFill>
                  <a:srgbClr val="C00000"/>
                </a:solidFill>
              </a:rPr>
              <a:t>, πετρέλαιο </a:t>
            </a:r>
            <a:r>
              <a:rPr lang="el-GR" dirty="0" smtClean="0"/>
              <a:t>και η εταιρία έχει επενδύσει και στην </a:t>
            </a:r>
            <a:r>
              <a:rPr lang="el-GR" b="1" dirty="0" smtClean="0">
                <a:solidFill>
                  <a:srgbClr val="C00000"/>
                </a:solidFill>
              </a:rPr>
              <a:t>αιολική ενέργεια.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Παράγει </a:t>
            </a:r>
            <a:r>
              <a:rPr lang="el-GR" b="1" dirty="0" smtClean="0">
                <a:solidFill>
                  <a:srgbClr val="C00000"/>
                </a:solidFill>
              </a:rPr>
              <a:t>την ετήσια απαιτούμενη ποσότητα ηλεκτρικού ρεύματος που χρειάζονται 1,3 εκατομμύρια νοικοκυριά.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Χρησιμοποιεί </a:t>
            </a:r>
            <a:r>
              <a:rPr lang="el-GR" b="1" dirty="0" smtClean="0">
                <a:solidFill>
                  <a:srgbClr val="C00000"/>
                </a:solidFill>
              </a:rPr>
              <a:t>το αποδοτικότερο -κάθε φορά- καύσιμο </a:t>
            </a:r>
            <a:r>
              <a:rPr lang="el-GR" dirty="0" smtClean="0"/>
              <a:t>(όσο πιο αποδοτικό είναι το καύσιμο τόσο πιο μικρή ποσότητα χρειάζεται για την παραγωγή ενέργειας και τόσο πιο λίγους ρύπους παράγει.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13 - Ορθογώνιο"/>
          <p:cNvSpPr/>
          <p:nvPr/>
        </p:nvSpPr>
        <p:spPr>
          <a:xfrm>
            <a:off x="395536" y="350100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Νέες </a:t>
            </a:r>
            <a:r>
              <a:rPr lang="el-GR" dirty="0" smtClean="0"/>
              <a:t>εγκαταστάσεις  παραγωγής ενέργειας από απορρίμματα, στην Κοπεγχάγη.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9144000" cy="241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1763688" y="3212976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>
                <a:solidFill>
                  <a:srgbClr val="C00000"/>
                </a:solidFill>
              </a:rPr>
              <a:t>Waste-to-energy CHP </a:t>
            </a:r>
            <a:r>
              <a:rPr lang="en-GB" b="1" u="sng" dirty="0" err="1" smtClean="0">
                <a:solidFill>
                  <a:srgbClr val="C00000"/>
                </a:solidFill>
              </a:rPr>
              <a:t>Amager</a:t>
            </a:r>
            <a:r>
              <a:rPr lang="en-GB" b="1" u="sng" dirty="0" smtClean="0">
                <a:solidFill>
                  <a:srgbClr val="C00000"/>
                </a:solidFill>
              </a:rPr>
              <a:t> </a:t>
            </a:r>
            <a:r>
              <a:rPr lang="en-GB" b="1" u="sng" dirty="0" err="1" smtClean="0">
                <a:solidFill>
                  <a:srgbClr val="C00000"/>
                </a:solidFill>
              </a:rPr>
              <a:t>Bakke</a:t>
            </a:r>
            <a:r>
              <a:rPr lang="en-GB" b="1" u="sng" dirty="0" smtClean="0">
                <a:solidFill>
                  <a:srgbClr val="C00000"/>
                </a:solidFill>
              </a:rPr>
              <a:t> Copenhagen</a:t>
            </a:r>
            <a:endParaRPr lang="el-GR" u="sng" dirty="0">
              <a:solidFill>
                <a:srgbClr val="C00000"/>
              </a:solidFill>
            </a:endParaRPr>
          </a:p>
        </p:txBody>
      </p:sp>
      <p:sp>
        <p:nvSpPr>
          <p:cNvPr id="15" name="14 - Ορθογώνιο"/>
          <p:cNvSpPr/>
          <p:nvPr/>
        </p:nvSpPr>
        <p:spPr>
          <a:xfrm>
            <a:off x="3491880" y="1052736"/>
            <a:ext cx="1895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smtClean="0">
                <a:solidFill>
                  <a:srgbClr val="C00000"/>
                </a:solidFill>
              </a:rPr>
              <a:t>Recycling Stations</a:t>
            </a:r>
            <a:endParaRPr lang="el-GR" u="sng" dirty="0">
              <a:solidFill>
                <a:srgbClr val="C00000"/>
              </a:solidFill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395536" y="141277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  Υπάρχουν </a:t>
            </a:r>
            <a:r>
              <a:rPr lang="el-GR" dirty="0" smtClean="0">
                <a:solidFill>
                  <a:srgbClr val="C00000"/>
                </a:solidFill>
              </a:rPr>
              <a:t>8 σταθμοί ανακύκλωσης </a:t>
            </a:r>
            <a:r>
              <a:rPr lang="el-GR" dirty="0" smtClean="0"/>
              <a:t>στην πόλη.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  Οι </a:t>
            </a:r>
            <a:r>
              <a:rPr lang="el-GR" dirty="0" smtClean="0"/>
              <a:t>κάτοικοι έχουν τη δυνατότητα να παραδώσουν οι ίδιοι τα σκουπίδια τους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  </a:t>
            </a:r>
            <a:r>
              <a:rPr lang="el-GR" dirty="0" smtClean="0">
                <a:solidFill>
                  <a:srgbClr val="C00000"/>
                </a:solidFill>
              </a:rPr>
              <a:t>Το </a:t>
            </a:r>
            <a:r>
              <a:rPr lang="el-GR" dirty="0" smtClean="0">
                <a:solidFill>
                  <a:srgbClr val="C00000"/>
                </a:solidFill>
              </a:rPr>
              <a:t>72% των σκουπιδιών στα κέντρα ανακύκλωσης ξαναχρησιμοπ</a:t>
            </a:r>
            <a:r>
              <a:rPr lang="el-GR" dirty="0" smtClean="0"/>
              <a:t>οιούνται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  Το </a:t>
            </a:r>
            <a:r>
              <a:rPr lang="el-GR" dirty="0" smtClean="0"/>
              <a:t>25% δεν μπορούν να ανακυκλωθούν και </a:t>
            </a:r>
            <a:r>
              <a:rPr lang="el-GR" dirty="0" smtClean="0">
                <a:solidFill>
                  <a:srgbClr val="C00000"/>
                </a:solidFill>
              </a:rPr>
              <a:t>χρησιμοποιούνται για την παραγωγή ηλεκτρισμού και θέρμανσης.</a:t>
            </a:r>
            <a:endParaRPr lang="en-US" dirty="0" smtClean="0">
              <a:solidFill>
                <a:srgbClr val="C00000"/>
              </a:solidFill>
            </a:endParaRPr>
          </a:p>
          <a:p>
            <a:pPr algn="just"/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12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11 - Ορθογώνιο"/>
          <p:cNvSpPr/>
          <p:nvPr/>
        </p:nvSpPr>
        <p:spPr>
          <a:xfrm>
            <a:off x="428596" y="1643050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District Heating in the Copenhagen Region</a:t>
            </a:r>
            <a:endParaRPr lang="el-GR" u="sng" dirty="0">
              <a:solidFill>
                <a:srgbClr val="C00000"/>
              </a:solidFill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215900" y="2071678"/>
            <a:ext cx="4460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</a:t>
            </a:r>
            <a:r>
              <a:rPr lang="el-GR" dirty="0" smtClean="0">
                <a:solidFill>
                  <a:srgbClr val="C00000"/>
                </a:solidFill>
              </a:rPr>
              <a:t>Δίκτυο </a:t>
            </a:r>
            <a:r>
              <a:rPr lang="el-GR" dirty="0" smtClean="0">
                <a:solidFill>
                  <a:srgbClr val="C00000"/>
                </a:solidFill>
              </a:rPr>
              <a:t>μήκους 160 </a:t>
            </a:r>
            <a:r>
              <a:rPr lang="el-GR" dirty="0" err="1" smtClean="0">
                <a:solidFill>
                  <a:srgbClr val="C00000"/>
                </a:solidFill>
              </a:rPr>
              <a:t>χλμ</a:t>
            </a:r>
            <a:r>
              <a:rPr lang="el-GR" dirty="0" smtClean="0">
                <a:solidFill>
                  <a:srgbClr val="C00000"/>
                </a:solidFill>
              </a:rPr>
              <a:t>, που μεταφέρει ζεστό νερό για τη θέρμανση, </a:t>
            </a:r>
            <a:r>
              <a:rPr lang="el-GR" dirty="0" smtClean="0"/>
              <a:t>μέσω 21 δικτύων διανομής σε 18 περιοχές. </a:t>
            </a:r>
          </a:p>
          <a:p>
            <a:pPr algn="just"/>
            <a:endParaRPr lang="el-GR" dirty="0" smtClean="0"/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Καλύπτει </a:t>
            </a:r>
            <a:r>
              <a:rPr lang="el-GR" dirty="0" smtClean="0">
                <a:solidFill>
                  <a:srgbClr val="C00000"/>
                </a:solidFill>
              </a:rPr>
              <a:t>το 98% του πληθυσμού.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4030168" cy="553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0767" y="692696"/>
            <a:ext cx="3917697" cy="593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12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11 - Ορθογώνιο"/>
          <p:cNvSpPr/>
          <p:nvPr/>
        </p:nvSpPr>
        <p:spPr>
          <a:xfrm>
            <a:off x="1285852" y="1357298"/>
            <a:ext cx="16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District cooling</a:t>
            </a:r>
            <a:endParaRPr lang="el-GR" u="sng" dirty="0">
              <a:solidFill>
                <a:srgbClr val="C00000"/>
              </a:solidFill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428596" y="1857364"/>
            <a:ext cx="37862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</a:t>
            </a:r>
            <a:r>
              <a:rPr lang="en-US" dirty="0" smtClean="0"/>
              <a:t>H </a:t>
            </a:r>
            <a:r>
              <a:rPr lang="el-GR" dirty="0" smtClean="0"/>
              <a:t>εταιρία </a:t>
            </a:r>
            <a:r>
              <a:rPr lang="en-US" dirty="0" smtClean="0"/>
              <a:t>Copenhagen Energy</a:t>
            </a:r>
            <a:r>
              <a:rPr lang="el-GR" dirty="0" smtClean="0"/>
              <a:t> χρησιμοποιεί, πιλοτικά στην περιοχή </a:t>
            </a:r>
            <a:r>
              <a:rPr lang="en-GB" b="1" dirty="0" err="1" smtClean="0"/>
              <a:t>Kgs</a:t>
            </a:r>
            <a:r>
              <a:rPr lang="en-GB" b="1" dirty="0" smtClean="0"/>
              <a:t>. </a:t>
            </a:r>
            <a:r>
              <a:rPr lang="en-GB" b="1" dirty="0" err="1" smtClean="0"/>
              <a:t>Nytorv</a:t>
            </a:r>
            <a:r>
              <a:rPr lang="el-GR" b="1" dirty="0" smtClean="0"/>
              <a:t>,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C00000"/>
                </a:solidFill>
              </a:rPr>
              <a:t>την περισσευούμενη ενέργεια από το δίκτυο της θέρμανσης, σε συνδυασμό με το θαλασσινό νερό, για τη δημιουργία ενός </a:t>
            </a:r>
            <a:r>
              <a:rPr lang="el-GR" b="1" u="sng" dirty="0" smtClean="0">
                <a:solidFill>
                  <a:srgbClr val="C00000"/>
                </a:solidFill>
              </a:rPr>
              <a:t>δικτύου κλιματισμού για τις επιχειρήσεις της περιοχής.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28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15900" y="836712"/>
            <a:ext cx="84605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 smtClean="0"/>
              <a:t>Η πόλη των ποδηλάτων</a:t>
            </a:r>
            <a:endParaRPr lang="en-US" b="1" u="sng" dirty="0" smtClean="0"/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Πάνω </a:t>
            </a:r>
            <a:r>
              <a:rPr lang="el-GR" dirty="0" smtClean="0"/>
              <a:t>από </a:t>
            </a:r>
            <a:r>
              <a:rPr lang="el-GR" b="1" dirty="0" smtClean="0">
                <a:solidFill>
                  <a:srgbClr val="C00000"/>
                </a:solidFill>
              </a:rPr>
              <a:t>1,2 εκατομμύρια </a:t>
            </a:r>
            <a:r>
              <a:rPr lang="el-GR" b="1" dirty="0" err="1" smtClean="0">
                <a:solidFill>
                  <a:srgbClr val="C00000"/>
                </a:solidFill>
              </a:rPr>
              <a:t>χλμ</a:t>
            </a:r>
            <a:r>
              <a:rPr lang="el-GR" b="1" dirty="0" smtClean="0">
                <a:solidFill>
                  <a:srgbClr val="C00000"/>
                </a:solidFill>
              </a:rPr>
              <a:t> πορείας</a:t>
            </a:r>
            <a:r>
              <a:rPr lang="el-GR" b="1" dirty="0" smtClean="0"/>
              <a:t> </a:t>
            </a:r>
            <a:r>
              <a:rPr lang="el-GR" dirty="0" smtClean="0"/>
              <a:t>πραγματοποιούνται από </a:t>
            </a:r>
            <a:r>
              <a:rPr lang="el-GR" b="1" dirty="0" smtClean="0">
                <a:solidFill>
                  <a:srgbClr val="C00000"/>
                </a:solidFill>
              </a:rPr>
              <a:t>ποδηλάτες </a:t>
            </a:r>
            <a:r>
              <a:rPr lang="el-GR" dirty="0" smtClean="0"/>
              <a:t>καθημερινά.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Το </a:t>
            </a:r>
            <a:r>
              <a:rPr lang="el-GR" b="1" dirty="0" smtClean="0"/>
              <a:t>35% των ανθρώπων που δουλεύουν ή σπουδάζουν </a:t>
            </a:r>
            <a:r>
              <a:rPr lang="el-GR" dirty="0" smtClean="0"/>
              <a:t>στην πόλη, επιλέγουν αν χρησιμοποιούν ποδήλατο.  </a:t>
            </a:r>
            <a:endParaRPr lang="en-GB" dirty="0" smtClean="0"/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Πλεονεκτήματα</a:t>
            </a:r>
            <a:r>
              <a:rPr lang="el-GR" dirty="0" smtClean="0"/>
              <a:t>: </a:t>
            </a:r>
            <a:r>
              <a:rPr lang="el-GR" b="1" dirty="0" smtClean="0"/>
              <a:t>πιο ζωντανή πόλη – λιγότερη μόλυνση της ατμόσφαιρας – οικονομία στο χρόνο και το χρήμα – σωματική άσκηση.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Υπολογίστηκε </a:t>
            </a:r>
            <a:r>
              <a:rPr lang="el-GR" dirty="0" smtClean="0"/>
              <a:t>ότι </a:t>
            </a:r>
            <a:r>
              <a:rPr lang="el-GR" b="1" dirty="0" smtClean="0">
                <a:solidFill>
                  <a:srgbClr val="C00000"/>
                </a:solidFill>
              </a:rPr>
              <a:t>κερδίζεται 0,16 ευρώ για κάθε επιπλέον </a:t>
            </a:r>
            <a:r>
              <a:rPr lang="el-GR" b="1" dirty="0" err="1" smtClean="0">
                <a:solidFill>
                  <a:srgbClr val="C00000"/>
                </a:solidFill>
              </a:rPr>
              <a:t>χλμ</a:t>
            </a:r>
            <a:r>
              <a:rPr lang="el-GR" b="1" dirty="0" smtClean="0">
                <a:solidFill>
                  <a:srgbClr val="C00000"/>
                </a:solidFill>
              </a:rPr>
              <a:t> που διανύεται με ποδήλατο και όχι με αυτοκίνητο.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grpSp>
        <p:nvGrpSpPr>
          <p:cNvPr id="2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9144000" cy="257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29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72951"/>
            <a:ext cx="9143999" cy="243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2987824" y="2140406"/>
            <a:ext cx="303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u="sng" dirty="0" smtClean="0">
                <a:solidFill>
                  <a:srgbClr val="C00000"/>
                </a:solidFill>
              </a:rPr>
              <a:t>Bicycle Bridge at Vejlands Allé</a:t>
            </a:r>
            <a:endParaRPr lang="el-GR" u="sng" dirty="0">
              <a:solidFill>
                <a:srgbClr val="C00000"/>
              </a:solidFill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395536" y="2444695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</a:t>
            </a:r>
            <a:r>
              <a:rPr lang="el-GR" dirty="0" smtClean="0"/>
              <a:t> </a:t>
            </a:r>
            <a:r>
              <a:rPr lang="el-GR" b="1" dirty="0" smtClean="0">
                <a:solidFill>
                  <a:srgbClr val="C00000"/>
                </a:solidFill>
              </a:rPr>
              <a:t>Νέα </a:t>
            </a:r>
            <a:r>
              <a:rPr lang="el-GR" b="1" dirty="0" smtClean="0">
                <a:solidFill>
                  <a:srgbClr val="C00000"/>
                </a:solidFill>
              </a:rPr>
              <a:t>γέφυρα, πλάτους 5 μέτρων</a:t>
            </a:r>
            <a:r>
              <a:rPr lang="el-GR" dirty="0" smtClean="0"/>
              <a:t>, που μπορεί να χρησιμοποιηθεί από </a:t>
            </a:r>
            <a:r>
              <a:rPr lang="el-GR" b="1" dirty="0" smtClean="0"/>
              <a:t>ποδήλατα και πεζούς.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Κατασκευασμένη </a:t>
            </a:r>
            <a:r>
              <a:rPr lang="el-GR" dirty="0" smtClean="0"/>
              <a:t>από </a:t>
            </a:r>
            <a:r>
              <a:rPr lang="el-GR" b="1" dirty="0" smtClean="0"/>
              <a:t>οικολογικά επεξεργασμένα ξύλα </a:t>
            </a:r>
            <a:r>
              <a:rPr lang="el-GR" dirty="0" smtClean="0"/>
              <a:t>και θεμελίωση από </a:t>
            </a:r>
            <a:r>
              <a:rPr lang="el-GR" b="1" dirty="0" smtClean="0"/>
              <a:t>σκυρόδεμα.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395536" y="98072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</a:t>
            </a:r>
            <a:r>
              <a:rPr lang="el-GR" dirty="0" smtClean="0"/>
              <a:t>  </a:t>
            </a:r>
            <a:r>
              <a:rPr lang="el-GR" b="1" dirty="0" smtClean="0"/>
              <a:t>περισσότεροι </a:t>
            </a:r>
            <a:r>
              <a:rPr lang="el-GR" b="1" dirty="0" smtClean="0"/>
              <a:t>και με μεγαλύτερο πλάτος </a:t>
            </a:r>
            <a:r>
              <a:rPr lang="el-GR" b="1" dirty="0" err="1" smtClean="0"/>
              <a:t>ποδηλατόδρομοι</a:t>
            </a:r>
            <a:r>
              <a:rPr lang="el-GR" b="1" dirty="0" smtClean="0"/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Βελτιωμένος </a:t>
            </a:r>
            <a:r>
              <a:rPr lang="el-GR" b="1" dirty="0" smtClean="0"/>
              <a:t>σχεδιασμός των διασταυρώσεων,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Καμπάνιες </a:t>
            </a:r>
            <a:r>
              <a:rPr lang="el-GR" b="1" dirty="0" smtClean="0"/>
              <a:t>για την προώθηση του μέσου,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</a:t>
            </a:fld>
            <a:endParaRPr lang="el-GR"/>
          </a:p>
        </p:txBody>
      </p:sp>
      <p:pic>
        <p:nvPicPr>
          <p:cNvPr id="4" name="Picture 2" descr="https://encrypted-tbn3.gstatic.com/images?q=tbn:ANd9GcQ83YiSuE7iFMhqT2qRrx7lJrlGO46n51IE_ijwxWHtoqzidwWM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3888432" cy="1036915"/>
          </a:xfrm>
          <a:prstGeom prst="rect">
            <a:avLst/>
          </a:prstGeom>
          <a:noFill/>
        </p:spPr>
      </p:pic>
      <p:grpSp>
        <p:nvGrpSpPr>
          <p:cNvPr id="15" name="14 - Ομάδα"/>
          <p:cNvGrpSpPr/>
          <p:nvPr/>
        </p:nvGrpSpPr>
        <p:grpSpPr>
          <a:xfrm>
            <a:off x="0" y="3872661"/>
            <a:ext cx="9144000" cy="1440160"/>
            <a:chOff x="0" y="2708920"/>
            <a:chExt cx="9144000" cy="1440160"/>
          </a:xfrm>
        </p:grpSpPr>
        <p:pic>
          <p:nvPicPr>
            <p:cNvPr id="1028" name="Picture 4" descr="52-block-4856c7adcd84087d355ed81411075ffc-amsterdamse_innovatie_moto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780928"/>
              <a:ext cx="2164137" cy="1217688"/>
            </a:xfrm>
            <a:prstGeom prst="rect">
              <a:avLst/>
            </a:prstGeom>
            <a:noFill/>
          </p:spPr>
        </p:pic>
        <p:pic>
          <p:nvPicPr>
            <p:cNvPr id="1030" name="Picture 6" descr="226-block-b0af5d5451f663877c1968bb985844ec-gemeente_amsterdam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55776" y="2832662"/>
              <a:ext cx="1944216" cy="1093946"/>
            </a:xfrm>
            <a:prstGeom prst="rect">
              <a:avLst/>
            </a:prstGeom>
            <a:noFill/>
          </p:spPr>
        </p:pic>
        <p:pic>
          <p:nvPicPr>
            <p:cNvPr id="1032" name="Picture 8" descr="147-block-d5b6c8df839dbe6394ed5cea1c77d5a4-kp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44485" y="2780928"/>
              <a:ext cx="2431548" cy="1368152"/>
            </a:xfrm>
            <a:prstGeom prst="rect">
              <a:avLst/>
            </a:prstGeom>
            <a:noFill/>
          </p:spPr>
        </p:pic>
        <p:pic>
          <p:nvPicPr>
            <p:cNvPr id="1034" name="Picture 10" descr="25-block-6b581c9d5777a4e6a37946ba9224e1d3-liande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1887" y="2708920"/>
              <a:ext cx="2292113" cy="1289696"/>
            </a:xfrm>
            <a:prstGeom prst="rect">
              <a:avLst/>
            </a:prstGeom>
            <a:noFill/>
          </p:spPr>
        </p:pic>
      </p:grpSp>
      <p:sp>
        <p:nvSpPr>
          <p:cNvPr id="13" name="12 - TextBox"/>
          <p:cNvSpPr txBox="1"/>
          <p:nvPr/>
        </p:nvSpPr>
        <p:spPr>
          <a:xfrm>
            <a:off x="251520" y="1385481"/>
            <a:ext cx="83529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Amsterdam Smart City (ASC )</a:t>
            </a:r>
            <a:r>
              <a:rPr lang="en-GB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dirty="0" smtClean="0"/>
              <a:t>Συνεργασία μεταξύ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επιχειρήσεων, τοπικών αρχών, ινστιτούτων έρευνας και των πολιτών. 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b="1" dirty="0" smtClean="0"/>
              <a:t>Κοινός στόχος </a:t>
            </a:r>
            <a:r>
              <a:rPr lang="el-GR" dirty="0" smtClean="0"/>
              <a:t>όλων είναι </a:t>
            </a:r>
            <a:r>
              <a:rPr lang="el-GR" b="1" dirty="0" smtClean="0"/>
              <a:t>η μετατροπή της μητροπολιτικής περιοχής </a:t>
            </a:r>
            <a:r>
              <a:rPr lang="el-GR" dirty="0" smtClean="0"/>
              <a:t>του Άμστερνταμ σε</a:t>
            </a:r>
            <a:r>
              <a:rPr lang="el-GR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“smart city”</a:t>
            </a:r>
            <a:r>
              <a:rPr lang="el-GR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l-GR" b="1" dirty="0" smtClean="0">
              <a:solidFill>
                <a:srgbClr val="C00000"/>
              </a:solidFill>
            </a:endParaRPr>
          </a:p>
          <a:p>
            <a:endParaRPr lang="el-GR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Ιδρυτικά μέλη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0" y="4925486"/>
            <a:ext cx="2987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Amsterdam Innovation Motor</a:t>
            </a:r>
            <a:endParaRPr lang="el-GR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1600" b="1" dirty="0" smtClean="0"/>
              <a:t>Προωθεί την καινοτομία, τη συνεργασία και τις επιχειρήσεις στους  τομείς: </a:t>
            </a:r>
            <a:r>
              <a:rPr lang="en-US" sz="1600" b="1" dirty="0" smtClean="0"/>
              <a:t>creative industries, ICT, sustainability, life sciences, financial and business services.</a:t>
            </a:r>
            <a:endParaRPr lang="el-GR" sz="1600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2987824" y="488077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Δήμος  του Άμστερνταμ</a:t>
            </a:r>
            <a:endParaRPr lang="el-G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4788024" y="4925486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KPN</a:t>
            </a:r>
            <a:endParaRPr lang="el-GR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1600" b="1" dirty="0" smtClean="0"/>
              <a:t>Εταιρεία τηλεπικοινωνιών</a:t>
            </a:r>
            <a:r>
              <a:rPr lang="en-US" sz="1600" b="1" dirty="0" smtClean="0"/>
              <a:t> (</a:t>
            </a:r>
            <a:r>
              <a:rPr lang="el-GR" sz="1600" b="1" dirty="0" smtClean="0"/>
              <a:t>κινητή και σταθερή τηλεφωνία)</a:t>
            </a:r>
            <a:endParaRPr lang="el-GR" sz="1600" b="1" dirty="0"/>
          </a:p>
        </p:txBody>
      </p:sp>
      <p:sp>
        <p:nvSpPr>
          <p:cNvPr id="19" name="18 - TextBox"/>
          <p:cNvSpPr txBox="1"/>
          <p:nvPr/>
        </p:nvSpPr>
        <p:spPr>
          <a:xfrm>
            <a:off x="6948264" y="4925486"/>
            <a:ext cx="2195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Liander</a:t>
            </a:r>
            <a:endParaRPr lang="en-US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1600" b="1" dirty="0" smtClean="0"/>
              <a:t>Εταιρεία Διανομής ηλεκτρισμού και φυσικού αερίου</a:t>
            </a:r>
            <a:endParaRPr lang="el-GR" sz="16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216024" y="3800653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1.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25" name="24 - TextBox"/>
          <p:cNvSpPr txBox="1"/>
          <p:nvPr/>
        </p:nvSpPr>
        <p:spPr>
          <a:xfrm>
            <a:off x="2483768" y="3800653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2.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26" name="25 - TextBox"/>
          <p:cNvSpPr txBox="1"/>
          <p:nvPr/>
        </p:nvSpPr>
        <p:spPr>
          <a:xfrm>
            <a:off x="6444208" y="3800653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3.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27" name="26 - TextBox"/>
          <p:cNvSpPr txBox="1"/>
          <p:nvPr/>
        </p:nvSpPr>
        <p:spPr>
          <a:xfrm>
            <a:off x="8460432" y="3800653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4.</a:t>
            </a:r>
            <a:endParaRPr lang="el-G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30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- Ορθογώνιο"/>
          <p:cNvSpPr/>
          <p:nvPr/>
        </p:nvSpPr>
        <p:spPr>
          <a:xfrm>
            <a:off x="395536" y="1340768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Οι </a:t>
            </a:r>
            <a:r>
              <a:rPr lang="el-GR" dirty="0" smtClean="0"/>
              <a:t>θέσεις στάθμευσης στην Κοπεγχάγη είναι </a:t>
            </a:r>
            <a:r>
              <a:rPr lang="el-GR" b="1" dirty="0" smtClean="0"/>
              <a:t>επί πληρωμή.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Το </a:t>
            </a:r>
            <a:r>
              <a:rPr lang="el-GR" dirty="0" smtClean="0"/>
              <a:t>2006, </a:t>
            </a:r>
            <a:r>
              <a:rPr lang="el-GR" b="1" dirty="0" smtClean="0"/>
              <a:t>1600 μηχανήματα </a:t>
            </a:r>
            <a:r>
              <a:rPr lang="en-US" b="1" dirty="0" smtClean="0"/>
              <a:t>pay-and-display</a:t>
            </a:r>
            <a:r>
              <a:rPr lang="el-GR" b="1" dirty="0" smtClean="0"/>
              <a:t> </a:t>
            </a:r>
            <a:r>
              <a:rPr lang="el-GR" dirty="0" smtClean="0"/>
              <a:t>τοποθετήθηκαν στην πόλη.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Τα </a:t>
            </a:r>
            <a:r>
              <a:rPr lang="el-GR" dirty="0" smtClean="0"/>
              <a:t>μηχανήματα αυτά έχουν ειδικό σχεδιασμό και </a:t>
            </a:r>
            <a:r>
              <a:rPr lang="el-GR" b="1" dirty="0" smtClean="0"/>
              <a:t>λειτουργούν αποκλειστικά με ηλιακή ενέργεια.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2627784" y="980728"/>
            <a:ext cx="3818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Solar Cells and Parking in Copenhagen</a:t>
            </a:r>
            <a:endParaRPr lang="el-GR" u="sng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931630"/>
            <a:ext cx="9144000" cy="244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31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7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- Ορθογώνιο"/>
          <p:cNvSpPr/>
          <p:nvPr/>
        </p:nvSpPr>
        <p:spPr>
          <a:xfrm>
            <a:off x="395536" y="1340768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/>
              <a:t>Προσπάθεια </a:t>
            </a:r>
            <a:r>
              <a:rPr lang="el-GR" b="1" dirty="0" smtClean="0">
                <a:solidFill>
                  <a:srgbClr val="C00000"/>
                </a:solidFill>
              </a:rPr>
              <a:t>προώθησης των ηλεκτρικών αυτοκινήτων: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 Εξαίρεση </a:t>
            </a:r>
            <a:r>
              <a:rPr lang="el-GR" b="1" dirty="0" smtClean="0"/>
              <a:t>από την πληρωμή του τέλους ταξινόμησης από το 1983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Προωθείται </a:t>
            </a:r>
            <a:r>
              <a:rPr lang="el-GR" dirty="0" smtClean="0"/>
              <a:t>σχέδιο εξαίρεσης από την </a:t>
            </a:r>
            <a:r>
              <a:rPr lang="el-GR" b="1" dirty="0" smtClean="0"/>
              <a:t>πληρωμή της θέσης στάθμευσης,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300-400 </a:t>
            </a:r>
            <a:r>
              <a:rPr lang="el-GR" b="1" dirty="0" smtClean="0"/>
              <a:t>ηλεκτρικά αυτοκίνητα </a:t>
            </a:r>
            <a:r>
              <a:rPr lang="el-GR" dirty="0" smtClean="0"/>
              <a:t>υπάρχουν στην Κοπεγχάγη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</a:t>
            </a:r>
            <a:r>
              <a:rPr lang="el-GR" b="1" dirty="0" smtClean="0">
                <a:solidFill>
                  <a:srgbClr val="C00000"/>
                </a:solidFill>
              </a:rPr>
              <a:t>Ο </a:t>
            </a:r>
            <a:r>
              <a:rPr lang="el-GR" b="1" dirty="0" smtClean="0">
                <a:solidFill>
                  <a:srgbClr val="C00000"/>
                </a:solidFill>
              </a:rPr>
              <a:t>Δήμος έχει στην κατοχή του 62 ηλεκτρικά αυτοκίνητα  (15% του συνόλου),</a:t>
            </a:r>
            <a:r>
              <a:rPr lang="el-GR" b="1" dirty="0" smtClean="0"/>
              <a:t> με στόχο το 2015 το ποσοστό αυτό να φτάσει στο </a:t>
            </a:r>
            <a:r>
              <a:rPr lang="el-GR" b="1" dirty="0" smtClean="0">
                <a:solidFill>
                  <a:srgbClr val="C00000"/>
                </a:solidFill>
              </a:rPr>
              <a:t>85%.</a:t>
            </a:r>
          </a:p>
          <a:p>
            <a:pPr algn="just">
              <a:buFont typeface="Wingdings" pitchFamily="2" charset="2"/>
              <a:buChar char="Ø"/>
            </a:pPr>
            <a:endParaRPr lang="el-GR" b="1" dirty="0" smtClean="0"/>
          </a:p>
        </p:txBody>
      </p:sp>
      <p:sp>
        <p:nvSpPr>
          <p:cNvPr id="15" name="14 - Ορθογώνιο"/>
          <p:cNvSpPr/>
          <p:nvPr/>
        </p:nvSpPr>
        <p:spPr>
          <a:xfrm>
            <a:off x="3419872" y="980728"/>
            <a:ext cx="2333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Ηλεκτρικά αυτοκίν</a:t>
            </a:r>
            <a:r>
              <a:rPr lang="el-GR" b="1" u="sng" dirty="0" smtClean="0"/>
              <a:t>ητα</a:t>
            </a:r>
            <a:endParaRPr lang="el-GR" u="sng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1755"/>
            <a:ext cx="9144000" cy="241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32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12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10 - Ορθογώνιο"/>
          <p:cNvSpPr/>
          <p:nvPr/>
        </p:nvSpPr>
        <p:spPr>
          <a:xfrm>
            <a:off x="1835696" y="1196752"/>
            <a:ext cx="5377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smtClean="0">
                <a:solidFill>
                  <a:srgbClr val="C00000"/>
                </a:solidFill>
              </a:rPr>
              <a:t>Climate school – </a:t>
            </a:r>
            <a:r>
              <a:rPr lang="en-GB" b="1" u="sng" dirty="0" err="1" smtClean="0">
                <a:solidFill>
                  <a:srgbClr val="C00000"/>
                </a:solidFill>
              </a:rPr>
              <a:t>Guldbergskole</a:t>
            </a:r>
            <a:r>
              <a:rPr lang="en-GB" b="1" u="sng" dirty="0" smtClean="0">
                <a:solidFill>
                  <a:srgbClr val="C00000"/>
                </a:solidFill>
              </a:rPr>
              <a:t> - </a:t>
            </a:r>
            <a:r>
              <a:rPr lang="en-GB" b="1" u="sng" dirty="0" err="1" smtClean="0">
                <a:solidFill>
                  <a:srgbClr val="C00000"/>
                </a:solidFill>
              </a:rPr>
              <a:t>Tove</a:t>
            </a:r>
            <a:r>
              <a:rPr lang="en-GB" b="1" u="sng" dirty="0" smtClean="0">
                <a:solidFill>
                  <a:srgbClr val="C00000"/>
                </a:solidFill>
              </a:rPr>
              <a:t> </a:t>
            </a:r>
            <a:r>
              <a:rPr lang="en-GB" b="1" u="sng" dirty="0" err="1" smtClean="0">
                <a:solidFill>
                  <a:srgbClr val="C00000"/>
                </a:solidFill>
              </a:rPr>
              <a:t>Ditlevsens</a:t>
            </a:r>
            <a:r>
              <a:rPr lang="en-GB" b="1" u="sng" dirty="0" smtClean="0">
                <a:solidFill>
                  <a:srgbClr val="C00000"/>
                </a:solidFill>
              </a:rPr>
              <a:t> </a:t>
            </a:r>
            <a:r>
              <a:rPr lang="en-GB" b="1" u="sng" dirty="0" err="1" smtClean="0">
                <a:solidFill>
                  <a:srgbClr val="C00000"/>
                </a:solidFill>
              </a:rPr>
              <a:t>S</a:t>
            </a:r>
            <a:r>
              <a:rPr lang="en-GB" b="1" u="sng" dirty="0" err="1" smtClean="0"/>
              <a:t>kole</a:t>
            </a:r>
            <a:endParaRPr lang="el-GR" u="sng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9144000" cy="243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395536" y="162880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</a:t>
            </a:r>
            <a:r>
              <a:rPr lang="el-GR" dirty="0" smtClean="0"/>
              <a:t>  διδασκαλία </a:t>
            </a:r>
            <a:r>
              <a:rPr lang="el-GR" dirty="0" smtClean="0"/>
              <a:t>στα παιδιά για την ευθύνη που έχουν όσον αφορά στην προστασία του περιβάλλοντος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Κύρια </a:t>
            </a:r>
            <a:r>
              <a:rPr lang="el-GR" b="1" dirty="0" smtClean="0"/>
              <a:t>θέματα: αέρας, νερό, ήλιος, ανακύκλωση.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13" name="12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13 - Ορθογώνιο"/>
          <p:cNvSpPr/>
          <p:nvPr/>
        </p:nvSpPr>
        <p:spPr>
          <a:xfrm>
            <a:off x="2462320" y="1124744"/>
            <a:ext cx="421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smtClean="0">
                <a:solidFill>
                  <a:srgbClr val="C00000"/>
                </a:solidFill>
              </a:rPr>
              <a:t>Carlsberg Sustainable Urban Development</a:t>
            </a:r>
            <a:endParaRPr lang="el-GR" u="sng" dirty="0">
              <a:solidFill>
                <a:srgbClr val="C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89040"/>
            <a:ext cx="9144000" cy="245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- Ορθογώνιο"/>
          <p:cNvSpPr/>
          <p:nvPr/>
        </p:nvSpPr>
        <p:spPr>
          <a:xfrm>
            <a:off x="395536" y="1628800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</a:t>
            </a:r>
            <a:r>
              <a:rPr lang="el-GR" dirty="0" smtClean="0"/>
              <a:t> η </a:t>
            </a:r>
            <a:r>
              <a:rPr lang="el-GR" dirty="0" smtClean="0"/>
              <a:t>μεταφορά της παραγωγής της </a:t>
            </a:r>
            <a:r>
              <a:rPr lang="en-US" dirty="0" smtClean="0"/>
              <a:t>Carlsberg </a:t>
            </a:r>
            <a:r>
              <a:rPr lang="el-GR" dirty="0" smtClean="0"/>
              <a:t>σε νέα τοποθεσία, οδήγησε στη δημιουργία ενός </a:t>
            </a:r>
            <a:r>
              <a:rPr lang="el-GR" b="1" dirty="0" smtClean="0">
                <a:solidFill>
                  <a:srgbClr val="C00000"/>
                </a:solidFill>
              </a:rPr>
              <a:t>ανεκμετάλλευτου βιομηχανικού χώρου εμβαδού 330.000 </a:t>
            </a:r>
            <a:r>
              <a:rPr lang="el-GR" b="1" dirty="0" err="1" smtClean="0">
                <a:solidFill>
                  <a:srgbClr val="C00000"/>
                </a:solidFill>
              </a:rPr>
              <a:t>τ.μ</a:t>
            </a:r>
            <a:r>
              <a:rPr lang="el-GR" b="1" dirty="0" smtClean="0">
                <a:solidFill>
                  <a:srgbClr val="C00000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Στόχος </a:t>
            </a:r>
            <a:r>
              <a:rPr lang="el-GR" b="1" dirty="0" smtClean="0"/>
              <a:t>της εταιρίας: </a:t>
            </a:r>
            <a:r>
              <a:rPr lang="el-GR" dirty="0" smtClean="0"/>
              <a:t>νέο προάστιο με χρήσεις κατοικίας, καταστημάτων και γραφείων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Έξυπνα </a:t>
            </a:r>
            <a:r>
              <a:rPr lang="el-GR" b="1" dirty="0" smtClean="0"/>
              <a:t>κτίρια, έξυπνη ενέργεια, ΜΜΜ, </a:t>
            </a:r>
            <a:r>
              <a:rPr lang="el-GR" b="1" dirty="0" err="1" smtClean="0"/>
              <a:t>ποδηλατόδρομοι</a:t>
            </a:r>
            <a:r>
              <a:rPr lang="el-GR" b="1" dirty="0" smtClean="0"/>
              <a:t>, σύνδεση  με το δίκτυο θέρμανσης.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12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11 - Ορθογώνιο"/>
          <p:cNvSpPr/>
          <p:nvPr/>
        </p:nvSpPr>
        <p:spPr>
          <a:xfrm>
            <a:off x="395536" y="1268760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Ανακαινίσεις </a:t>
            </a:r>
            <a:r>
              <a:rPr lang="el-GR" dirty="0" smtClean="0"/>
              <a:t>δημοσίων κτιρίων με στόχο την </a:t>
            </a:r>
            <a:r>
              <a:rPr lang="el-GR" b="1" dirty="0" smtClean="0">
                <a:solidFill>
                  <a:srgbClr val="C00000"/>
                </a:solidFill>
              </a:rPr>
              <a:t>βιοκλιματική ενεργειακή τους απόδοση.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Τα </a:t>
            </a:r>
            <a:r>
              <a:rPr lang="el-GR" dirty="0" smtClean="0"/>
              <a:t>δημόσια κτίρια αποτελούν το </a:t>
            </a:r>
            <a:r>
              <a:rPr lang="el-GR" b="1" dirty="0" smtClean="0"/>
              <a:t>5% των υφιστάμενων.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u="sng" dirty="0" smtClean="0"/>
              <a:t>  </a:t>
            </a:r>
            <a:r>
              <a:rPr lang="el-GR" b="1" u="sng" dirty="0" smtClean="0">
                <a:solidFill>
                  <a:srgbClr val="C00000"/>
                </a:solidFill>
              </a:rPr>
              <a:t>Αποτελέσματα</a:t>
            </a:r>
            <a:r>
              <a:rPr lang="el-GR" b="1" u="sng" dirty="0" smtClean="0">
                <a:solidFill>
                  <a:srgbClr val="C00000"/>
                </a:solidFill>
              </a:rPr>
              <a:t>:</a:t>
            </a:r>
            <a:r>
              <a:rPr lang="el-GR" b="1" dirty="0" smtClean="0">
                <a:solidFill>
                  <a:srgbClr val="C00000"/>
                </a:solidFill>
              </a:rPr>
              <a:t> μείωση εκπομπών </a:t>
            </a:r>
            <a:r>
              <a:rPr lang="en-US" b="1" dirty="0" smtClean="0">
                <a:solidFill>
                  <a:srgbClr val="C00000"/>
                </a:solidFill>
              </a:rPr>
              <a:t>CO2</a:t>
            </a:r>
            <a:r>
              <a:rPr lang="el-GR" b="1" dirty="0" smtClean="0">
                <a:solidFill>
                  <a:srgbClr val="C00000"/>
                </a:solidFill>
              </a:rPr>
              <a:t>, μείωση λειτουργικού κόστους, δημιουργία θέσεων εργασίας.</a:t>
            </a:r>
          </a:p>
        </p:txBody>
      </p:sp>
      <p:sp>
        <p:nvSpPr>
          <p:cNvPr id="13" name="12 - Ορθογώνιο"/>
          <p:cNvSpPr/>
          <p:nvPr/>
        </p:nvSpPr>
        <p:spPr>
          <a:xfrm>
            <a:off x="1475656" y="899428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solidFill>
                  <a:srgbClr val="C00000"/>
                </a:solidFill>
              </a:rPr>
              <a:t>Efficient and climate friendly municipal buildings</a:t>
            </a:r>
            <a:endParaRPr lang="el-GR" u="sng" dirty="0">
              <a:solidFill>
                <a:srgbClr val="C00000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31742"/>
            <a:ext cx="9144000" cy="24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Ορθογώνιο"/>
          <p:cNvSpPr/>
          <p:nvPr/>
        </p:nvSpPr>
        <p:spPr>
          <a:xfrm>
            <a:off x="1691680" y="2843644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Low-energy Buildings in the City of Copenhagen</a:t>
            </a:r>
            <a:endParaRPr lang="el-GR" u="sng" dirty="0">
              <a:solidFill>
                <a:srgbClr val="C00000"/>
              </a:solidFill>
            </a:endParaRPr>
          </a:p>
        </p:txBody>
      </p:sp>
      <p:sp>
        <p:nvSpPr>
          <p:cNvPr id="15" name="14 - Ορθογώνιο"/>
          <p:cNvSpPr/>
          <p:nvPr/>
        </p:nvSpPr>
        <p:spPr>
          <a:xfrm>
            <a:off x="395536" y="314096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Τα </a:t>
            </a:r>
            <a:r>
              <a:rPr lang="el-GR" dirty="0" smtClean="0"/>
              <a:t>νέα δημόσια κτίρια σχεδιάζονται ώστε να καταναλώνουν χαμηλά ποσοστά ενέργειας και να εκπέμπουν χαμηλά ποσοστά </a:t>
            </a:r>
            <a:r>
              <a:rPr lang="en-US" dirty="0" smtClean="0"/>
              <a:t>CO2. </a:t>
            </a:r>
            <a:endParaRPr lang="el-G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12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- Ορθογώνιο"/>
          <p:cNvSpPr/>
          <p:nvPr/>
        </p:nvSpPr>
        <p:spPr>
          <a:xfrm>
            <a:off x="1475656" y="105273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solidFill>
                  <a:srgbClr val="C00000"/>
                </a:solidFill>
              </a:rPr>
              <a:t>The </a:t>
            </a:r>
            <a:r>
              <a:rPr lang="en-US" b="1" u="sng" dirty="0" err="1" smtClean="0">
                <a:solidFill>
                  <a:srgbClr val="C00000"/>
                </a:solidFill>
              </a:rPr>
              <a:t>harbour</a:t>
            </a:r>
            <a:r>
              <a:rPr lang="en-US" b="1" u="sng" dirty="0" smtClean="0">
                <a:solidFill>
                  <a:srgbClr val="C00000"/>
                </a:solidFill>
              </a:rPr>
              <a:t> turns blue</a:t>
            </a:r>
            <a:endParaRPr lang="el-GR" u="sng" dirty="0">
              <a:solidFill>
                <a:srgbClr val="C0000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89040"/>
            <a:ext cx="9144000" cy="239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395536" y="1447616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  Το </a:t>
            </a:r>
            <a:r>
              <a:rPr lang="el-GR" dirty="0" smtClean="0"/>
              <a:t>λιμάνι ήταν πολύ βρώμικο εξαιτίας του δικτύου αποχέτευσης που κατέληγε σε αυτό (περίπου 100 κανάλια).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Το </a:t>
            </a:r>
            <a:r>
              <a:rPr lang="el-GR" b="1" dirty="0" smtClean="0"/>
              <a:t>πρόβλημα λύθηκε με τον εκσυγχρονισμό του δικτύου αποχέτευσης</a:t>
            </a:r>
          </a:p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 Η </a:t>
            </a:r>
            <a:r>
              <a:rPr lang="el-GR" b="1" dirty="0" smtClean="0"/>
              <a:t>ποιότητα του νερού βελτιώθηκε  σημαντικά, </a:t>
            </a:r>
            <a:r>
              <a:rPr lang="el-GR" dirty="0" smtClean="0"/>
              <a:t>ώστε να μπορούν να κολυμπούν οι πολίτες.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12 - Ομάδα"/>
          <p:cNvGrpSpPr/>
          <p:nvPr/>
        </p:nvGrpSpPr>
        <p:grpSpPr>
          <a:xfrm>
            <a:off x="0" y="0"/>
            <a:ext cx="9144000" cy="836713"/>
            <a:chOff x="0" y="0"/>
            <a:chExt cx="9144000" cy="836713"/>
          </a:xfrm>
        </p:grpSpPr>
        <p:sp>
          <p:nvSpPr>
            <p:cNvPr id="10" name="9 - Ορθογώνιο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74D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3735" y="1"/>
              <a:ext cx="2734409" cy="8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933056"/>
            <a:ext cx="9144000" cy="244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Ορθογώνιο"/>
          <p:cNvSpPr/>
          <p:nvPr/>
        </p:nvSpPr>
        <p:spPr>
          <a:xfrm>
            <a:off x="3131840" y="980728"/>
            <a:ext cx="254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smtClean="0">
                <a:solidFill>
                  <a:srgbClr val="C00000"/>
                </a:solidFill>
              </a:rPr>
              <a:t>Onshore Power for Ships</a:t>
            </a:r>
            <a:endParaRPr lang="el-GR" u="sng" dirty="0">
              <a:solidFill>
                <a:srgbClr val="C00000"/>
              </a:solidFill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95536" y="144761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Τα </a:t>
            </a:r>
            <a:r>
              <a:rPr lang="el-GR" dirty="0" smtClean="0"/>
              <a:t>πλοία προκαλούν </a:t>
            </a:r>
            <a:r>
              <a:rPr lang="el-GR" b="1" dirty="0" smtClean="0"/>
              <a:t>μεγάλη μόλυνση του περιβάλλοντος, πολλές εκπομπές </a:t>
            </a:r>
            <a:r>
              <a:rPr lang="en-US" b="1" dirty="0" smtClean="0"/>
              <a:t>CO2</a:t>
            </a:r>
            <a:r>
              <a:rPr lang="el-GR" b="1" dirty="0" smtClean="0"/>
              <a:t> και θόρυβο</a:t>
            </a:r>
            <a:r>
              <a:rPr lang="el-GR" dirty="0" smtClean="0"/>
              <a:t>, ακόμη και κατά την παραμονή του αγκυροβολημένα στο λιμάνι.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Με </a:t>
            </a:r>
            <a:r>
              <a:rPr lang="el-GR" dirty="0" smtClean="0"/>
              <a:t>την παροχή ενέργειας από την ξηρά, </a:t>
            </a:r>
            <a:r>
              <a:rPr lang="el-GR" b="1" dirty="0" smtClean="0"/>
              <a:t>οι επιπτώσεις της λειτουργίας τους στο περιβάλλον ελαχιστοποιούνται.</a:t>
            </a:r>
          </a:p>
          <a:p>
            <a:pPr algn="just">
              <a:buFont typeface="Wingdings" pitchFamily="2" charset="2"/>
              <a:buChar char="Ø"/>
            </a:pPr>
            <a:r>
              <a:rPr lang="el-GR" dirty="0" smtClean="0"/>
              <a:t>  </a:t>
            </a:r>
            <a:r>
              <a:rPr lang="el-GR" dirty="0" smtClean="0">
                <a:solidFill>
                  <a:srgbClr val="C00000"/>
                </a:solidFill>
              </a:rPr>
              <a:t>Το </a:t>
            </a:r>
            <a:r>
              <a:rPr lang="el-GR" dirty="0" smtClean="0">
                <a:solidFill>
                  <a:srgbClr val="C00000"/>
                </a:solidFill>
              </a:rPr>
              <a:t>σύστημα λειτουργεί με ανάλογο τρόπο με το </a:t>
            </a:r>
            <a:r>
              <a:rPr lang="el-GR" b="1" dirty="0" smtClean="0">
                <a:solidFill>
                  <a:srgbClr val="C00000"/>
                </a:solidFill>
              </a:rPr>
              <a:t>αντίστοιχο </a:t>
            </a:r>
            <a:r>
              <a:rPr lang="en-US" b="1" dirty="0" smtClean="0">
                <a:solidFill>
                  <a:srgbClr val="C00000"/>
                </a:solidFill>
              </a:rPr>
              <a:t>project </a:t>
            </a:r>
            <a:r>
              <a:rPr lang="el-GR" b="1" dirty="0" smtClean="0">
                <a:solidFill>
                  <a:srgbClr val="C00000"/>
                </a:solidFill>
              </a:rPr>
              <a:t>στο Άμστερνταμ.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37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762000" y="61722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http://europa.eu/rapid/press-release_IP-14-239_en.htm</a:t>
            </a:r>
            <a:endParaRPr lang="el-GR" dirty="0"/>
          </a:p>
        </p:txBody>
      </p:sp>
      <p:sp>
        <p:nvSpPr>
          <p:cNvPr id="12" name="11 - Ορθογώνιο"/>
          <p:cNvSpPr/>
          <p:nvPr/>
        </p:nvSpPr>
        <p:spPr>
          <a:xfrm>
            <a:off x="2514600" y="2438400"/>
            <a:ext cx="4333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Barcelona is "</a:t>
            </a:r>
            <a:r>
              <a:rPr lang="en-US" sz="2400" b="1" dirty="0" err="1" smtClean="0">
                <a:solidFill>
                  <a:srgbClr val="C00000"/>
                </a:solidFill>
              </a:rPr>
              <a:t>iCapital</a:t>
            </a:r>
            <a:r>
              <a:rPr lang="en-US" sz="2400" b="1" dirty="0" smtClean="0">
                <a:solidFill>
                  <a:srgbClr val="C00000"/>
                </a:solidFill>
              </a:rPr>
              <a:t>" of Europe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457200" y="3276600"/>
            <a:ext cx="7848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 smtClean="0"/>
              <a:t>Η Ευρωπαϊκή Επιτροπή απένειμε το βραβείο για την </a:t>
            </a:r>
            <a:r>
              <a:rPr lang="el-GR" sz="2000" b="1" dirty="0" smtClean="0"/>
              <a:t>Ευρωπαϊκή Πρωτεύουσα Καινοτομίας</a:t>
            </a:r>
            <a:r>
              <a:rPr lang="el-GR" sz="2000" dirty="0" smtClean="0"/>
              <a:t> </a:t>
            </a:r>
            <a:r>
              <a:rPr lang="el-GR" sz="2000" b="1" dirty="0" smtClean="0">
                <a:solidFill>
                  <a:srgbClr val="358B43"/>
                </a:solidFill>
              </a:rPr>
              <a:t>(</a:t>
            </a:r>
            <a:r>
              <a:rPr lang="en-US" sz="2000" b="1" dirty="0" smtClean="0">
                <a:solidFill>
                  <a:srgbClr val="358B43"/>
                </a:solidFill>
              </a:rPr>
              <a:t>"</a:t>
            </a:r>
            <a:r>
              <a:rPr lang="en-US" sz="2000" b="1" dirty="0" err="1" smtClean="0">
                <a:solidFill>
                  <a:srgbClr val="358B43"/>
                </a:solidFill>
              </a:rPr>
              <a:t>iCapital</a:t>
            </a:r>
            <a:r>
              <a:rPr lang="en-US" sz="2000" b="1" dirty="0" smtClean="0">
                <a:solidFill>
                  <a:srgbClr val="358B43"/>
                </a:solidFill>
              </a:rPr>
              <a:t>")</a:t>
            </a:r>
            <a:r>
              <a:rPr lang="el-GR" sz="2000" b="1" dirty="0" smtClean="0">
                <a:solidFill>
                  <a:srgbClr val="358B43"/>
                </a:solidFill>
              </a:rPr>
              <a:t>, </a:t>
            </a:r>
            <a:r>
              <a:rPr lang="el-GR" sz="2000" dirty="0" smtClean="0"/>
              <a:t>στην</a:t>
            </a:r>
            <a:r>
              <a:rPr lang="el-GR" sz="2000" b="1" dirty="0" smtClean="0">
                <a:solidFill>
                  <a:srgbClr val="C00000"/>
                </a:solidFill>
              </a:rPr>
              <a:t> Βαρκελώνη </a:t>
            </a:r>
            <a:r>
              <a:rPr lang="el-GR" sz="2000" dirty="0" smtClean="0"/>
              <a:t>για τη χρήση των νέων τεχνολογιών με στόχο να φέρει την πόλη πιο κοντά στους πολίτες της. </a:t>
            </a:r>
          </a:p>
          <a:p>
            <a:pPr algn="just"/>
            <a:r>
              <a:rPr lang="el-GR" sz="2000" dirty="0" smtClean="0"/>
              <a:t>Βασικοί «αντίπαλοι» της Βαρκελώνης ήταν η </a:t>
            </a:r>
            <a:r>
              <a:rPr lang="en-US" sz="2000" dirty="0" smtClean="0"/>
              <a:t>Grenoble (</a:t>
            </a:r>
            <a:r>
              <a:rPr lang="el-GR" sz="2000" dirty="0" smtClean="0"/>
              <a:t>Γαλλία</a:t>
            </a:r>
            <a:r>
              <a:rPr lang="en-US" sz="2000" dirty="0" smtClean="0"/>
              <a:t>) </a:t>
            </a:r>
            <a:r>
              <a:rPr lang="el-GR" sz="2000" dirty="0" smtClean="0"/>
              <a:t>και η </a:t>
            </a:r>
            <a:r>
              <a:rPr lang="en-US" sz="2000" dirty="0" smtClean="0"/>
              <a:t> Groningen (</a:t>
            </a:r>
            <a:r>
              <a:rPr lang="el-GR" sz="2000" dirty="0" smtClean="0"/>
              <a:t>Ολλανδία</a:t>
            </a:r>
            <a:r>
              <a:rPr lang="en-US" sz="2000" dirty="0" smtClean="0"/>
              <a:t>). </a:t>
            </a:r>
            <a:endParaRPr lang="el-GR" sz="2000" dirty="0" smtClean="0"/>
          </a:p>
          <a:p>
            <a:pPr algn="just"/>
            <a:r>
              <a:rPr lang="el-GR" sz="2000" b="1" dirty="0" smtClean="0">
                <a:solidFill>
                  <a:srgbClr val="C00000"/>
                </a:solidFill>
              </a:rPr>
              <a:t>Το βραβείο των </a:t>
            </a:r>
            <a:r>
              <a:rPr lang="en-US" sz="2000" b="1" dirty="0" smtClean="0">
                <a:solidFill>
                  <a:srgbClr val="C00000"/>
                </a:solidFill>
              </a:rPr>
              <a:t>€500,000 </a:t>
            </a:r>
            <a:r>
              <a:rPr lang="el-GR" sz="2000" b="1" dirty="0" smtClean="0">
                <a:solidFill>
                  <a:srgbClr val="C00000"/>
                </a:solidFill>
              </a:rPr>
              <a:t>θα χρησιμοποιηθεί για την ενίσχυση και επέκταση των προσπαθειών της πόλης στον τομέα της καινοτομίας. 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endParaRPr lang="el-GR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://europa.eu/rapid/exploit/2014/03/IP/EN/i14_239.eni/Pictures/100000000000010900000083F2518B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990600"/>
            <a:ext cx="2524125" cy="124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38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38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4953000" y="990600"/>
            <a:ext cx="3962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</a:rPr>
              <a:t>“Barcelona as </a:t>
            </a:r>
            <a:r>
              <a:rPr lang="en-US" sz="2000" b="1" dirty="0" smtClean="0">
                <a:solidFill>
                  <a:srgbClr val="C00000"/>
                </a:solidFill>
              </a:rPr>
              <a:t>peoples’ </a:t>
            </a:r>
            <a:r>
              <a:rPr lang="en-US" sz="2000" b="1" dirty="0" smtClean="0">
                <a:solidFill>
                  <a:srgbClr val="C00000"/>
                </a:solidFill>
              </a:rPr>
              <a:t>city”.</a:t>
            </a:r>
          </a:p>
          <a:p>
            <a:pPr algn="just"/>
            <a:endParaRPr lang="en-US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en-US" sz="2000" b="1" dirty="0" smtClean="0"/>
              <a:t> </a:t>
            </a:r>
            <a:r>
              <a:rPr lang="el-GR" sz="2000" b="1" u="sng" dirty="0" smtClean="0"/>
              <a:t>Έναρξη:</a:t>
            </a:r>
            <a:r>
              <a:rPr lang="el-GR" sz="2000" b="1" dirty="0" smtClean="0"/>
              <a:t> </a:t>
            </a:r>
            <a:r>
              <a:rPr lang="el-GR" sz="2000" dirty="0" smtClean="0"/>
              <a:t>Σεπτέμβριος 2011.</a:t>
            </a:r>
          </a:p>
          <a:p>
            <a:pPr algn="just"/>
            <a:endParaRPr lang="en-US" sz="2000" b="1" u="sng" dirty="0" smtClean="0"/>
          </a:p>
          <a:p>
            <a:pPr algn="just"/>
            <a:r>
              <a:rPr lang="el-GR" sz="2000" b="1" u="sng" dirty="0" smtClean="0"/>
              <a:t>Στόχος:</a:t>
            </a:r>
            <a:r>
              <a:rPr lang="el-GR" sz="2000" b="1" dirty="0" smtClean="0"/>
              <a:t> Χρήση των νέων τεχνολογιών</a:t>
            </a:r>
            <a:r>
              <a:rPr lang="el-GR" sz="2000" dirty="0" smtClean="0"/>
              <a:t> για την </a:t>
            </a:r>
            <a:r>
              <a:rPr lang="el-GR" sz="2000" dirty="0" smtClean="0">
                <a:solidFill>
                  <a:srgbClr val="C00000"/>
                </a:solidFill>
              </a:rPr>
              <a:t>ενίσχυση της οικονομικής ανάπτυξης και την </a:t>
            </a:r>
            <a:r>
              <a:rPr lang="el-GR" sz="2000" dirty="0" smtClean="0">
                <a:solidFill>
                  <a:srgbClr val="C00000"/>
                </a:solidFill>
              </a:rPr>
              <a:t>ευζωία </a:t>
            </a:r>
            <a:r>
              <a:rPr lang="el-GR" sz="2000" dirty="0" smtClean="0">
                <a:solidFill>
                  <a:srgbClr val="C00000"/>
                </a:solidFill>
              </a:rPr>
              <a:t>των πολιτών. </a:t>
            </a:r>
          </a:p>
          <a:p>
            <a:pPr algn="just"/>
            <a:endParaRPr lang="en-US" sz="2000" b="1" dirty="0" smtClean="0"/>
          </a:p>
          <a:p>
            <a:pPr indent="395288" algn="just">
              <a:buFont typeface="Wingdings" pitchFamily="2" charset="2"/>
              <a:buChar char="v"/>
            </a:pPr>
            <a:r>
              <a:rPr lang="el-GR" sz="2000" b="1" dirty="0" smtClean="0">
                <a:solidFill>
                  <a:srgbClr val="C00000"/>
                </a:solidFill>
              </a:rPr>
              <a:t>Πρωτοβουλίες </a:t>
            </a:r>
            <a:r>
              <a:rPr lang="en-US" sz="2000" b="1" dirty="0" smtClean="0">
                <a:solidFill>
                  <a:srgbClr val="C00000"/>
                </a:solidFill>
              </a:rPr>
              <a:t>Open</a:t>
            </a:r>
            <a:r>
              <a:rPr lang="el-GR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Data </a:t>
            </a:r>
            <a:r>
              <a:rPr lang="el-GR" sz="2000" dirty="0" smtClean="0"/>
              <a:t>με στόχο την προσφορά πολύτιμων πληροφοριών σε ιδιώτες και επιχειρήσεις.</a:t>
            </a:r>
          </a:p>
          <a:p>
            <a:pPr algn="just"/>
            <a:endParaRPr lang="en-US" sz="2000" dirty="0" smtClean="0"/>
          </a:p>
          <a:p>
            <a:pPr indent="395288" algn="just">
              <a:buFont typeface="Wingdings" pitchFamily="2" charset="2"/>
              <a:buChar char="v"/>
            </a:pPr>
            <a:r>
              <a:rPr lang="el-GR" sz="2000" b="1" dirty="0" smtClean="0">
                <a:solidFill>
                  <a:srgbClr val="C00000"/>
                </a:solidFill>
              </a:rPr>
              <a:t>Πρωτοβουλίες για μια βιώσιμη πόλη:</a:t>
            </a:r>
            <a:r>
              <a:rPr lang="el-GR" sz="2000" b="1" dirty="0" smtClean="0"/>
              <a:t> </a:t>
            </a:r>
            <a:r>
              <a:rPr lang="en-US" sz="2000" dirty="0" smtClean="0"/>
              <a:t>smart </a:t>
            </a:r>
            <a:r>
              <a:rPr lang="el-GR" sz="2000" dirty="0" smtClean="0"/>
              <a:t>φωτισμός</a:t>
            </a:r>
            <a:r>
              <a:rPr lang="en-US" sz="2000" dirty="0" smtClean="0"/>
              <a:t>, smart </a:t>
            </a:r>
            <a:r>
              <a:rPr lang="el-GR" sz="2000" dirty="0" smtClean="0"/>
              <a:t>κινητικότητα </a:t>
            </a:r>
            <a:r>
              <a:rPr lang="en-US" sz="2000" dirty="0" smtClean="0"/>
              <a:t> (e-vehicle) smart </a:t>
            </a:r>
            <a:r>
              <a:rPr lang="el-GR" sz="2000" dirty="0" smtClean="0"/>
              <a:t>δίκτυα θέρμανσης και ψύξης</a:t>
            </a:r>
            <a:r>
              <a:rPr lang="el-GR" sz="2000" dirty="0" smtClean="0"/>
              <a:t>.</a:t>
            </a:r>
            <a:endParaRPr lang="el-GR" sz="2000" dirty="0" smtClean="0"/>
          </a:p>
        </p:txBody>
      </p:sp>
      <p:pic>
        <p:nvPicPr>
          <p:cNvPr id="1026" name="Picture 2" descr="https://fbcdn-sphotos-d-a.akamaihd.net/hphotos-ak-prn1/t1/1011084_660058194041664_103517500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8006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4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39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4953000" y="1219200"/>
            <a:ext cx="3962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</a:rPr>
              <a:t>“Barcelona as </a:t>
            </a:r>
            <a:r>
              <a:rPr lang="en-US" sz="2000" b="1" dirty="0" smtClean="0">
                <a:solidFill>
                  <a:srgbClr val="C00000"/>
                </a:solidFill>
              </a:rPr>
              <a:t>peoples’ </a:t>
            </a:r>
            <a:r>
              <a:rPr lang="en-US" sz="2000" b="1" dirty="0" smtClean="0">
                <a:solidFill>
                  <a:srgbClr val="C00000"/>
                </a:solidFill>
              </a:rPr>
              <a:t>city”.</a:t>
            </a:r>
          </a:p>
          <a:p>
            <a:pPr algn="just"/>
            <a:endParaRPr lang="en-US" sz="2000" b="1" dirty="0" smtClean="0">
              <a:solidFill>
                <a:srgbClr val="C00000"/>
              </a:solidFill>
            </a:endParaRPr>
          </a:p>
          <a:p>
            <a:pPr indent="395288">
              <a:buFont typeface="Wingdings" pitchFamily="2" charset="2"/>
              <a:buChar char="v"/>
            </a:pPr>
            <a:r>
              <a:rPr lang="el-GR" sz="2000" dirty="0" smtClean="0"/>
              <a:t>Προώθηση συνεργασιών μεταξύ </a:t>
            </a:r>
            <a:r>
              <a:rPr lang="el-GR" sz="2000" b="1" dirty="0" smtClean="0"/>
              <a:t>ερευνητικών κέντρων, πανεπιστημίων, ιδιωτικών και δημόσιων εταίρων.</a:t>
            </a:r>
            <a:endParaRPr lang="en-US" sz="2000" b="1" dirty="0" smtClean="0"/>
          </a:p>
          <a:p>
            <a:pPr indent="395288"/>
            <a:endParaRPr lang="en-US" sz="2000" b="1" dirty="0" smtClean="0"/>
          </a:p>
          <a:p>
            <a:pPr indent="395288">
              <a:buFont typeface="Wingdings" pitchFamily="2" charset="2"/>
              <a:buChar char="v"/>
            </a:pPr>
            <a:r>
              <a:rPr lang="el-GR" sz="2000" b="1" dirty="0" smtClean="0"/>
              <a:t>Προσφορά </a:t>
            </a:r>
            <a:r>
              <a:rPr lang="en-US" sz="2000" b="1" dirty="0" smtClean="0"/>
              <a:t>“smart” </a:t>
            </a:r>
            <a:r>
              <a:rPr lang="el-GR" sz="2000" b="1" dirty="0" smtClean="0"/>
              <a:t>υπηρεσιών </a:t>
            </a:r>
            <a:r>
              <a:rPr lang="en-US" sz="2000" b="1" dirty="0" smtClean="0"/>
              <a:t> </a:t>
            </a:r>
            <a:r>
              <a:rPr lang="el-GR" sz="2000" dirty="0" smtClean="0"/>
              <a:t>με ένα πιο ευέλικτο και συνεχή τρόπο, μέσω των </a:t>
            </a:r>
            <a:r>
              <a:rPr lang="en-US" sz="2000" dirty="0" smtClean="0"/>
              <a:t>ICT </a:t>
            </a:r>
            <a:r>
              <a:rPr lang="el-GR" sz="2000" dirty="0" smtClean="0"/>
              <a:t>.</a:t>
            </a:r>
          </a:p>
          <a:p>
            <a:pPr indent="395288">
              <a:buFont typeface="Wingdings" pitchFamily="2" charset="2"/>
              <a:buChar char="v"/>
            </a:pPr>
            <a:endParaRPr lang="el-GR" sz="2000" dirty="0" smtClean="0"/>
          </a:p>
          <a:p>
            <a:pPr indent="395288">
              <a:buFont typeface="Wingdings" pitchFamily="2" charset="2"/>
              <a:buChar char="v"/>
            </a:pPr>
            <a:r>
              <a:rPr lang="el-GR" sz="2000" dirty="0" smtClean="0"/>
              <a:t>Προσπάθεια προσφοράς των παραπάνω υπηρεσιών </a:t>
            </a:r>
            <a:r>
              <a:rPr lang="el-GR" sz="2000" b="1" dirty="0" smtClean="0"/>
              <a:t>σε διάφορες περιοχές της πόλης. </a:t>
            </a:r>
            <a:endParaRPr lang="en-US" sz="2000" b="1" dirty="0"/>
          </a:p>
        </p:txBody>
      </p:sp>
      <p:pic>
        <p:nvPicPr>
          <p:cNvPr id="1026" name="Picture 2" descr="https://fbcdn-sphotos-d-a.akamaihd.net/hphotos-ak-prn1/t1/1011084_660058194041664_103517500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8006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0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251520" y="476672"/>
            <a:ext cx="83529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Τρεις (3) περιοχές εφαρμογής </a:t>
            </a:r>
          </a:p>
          <a:p>
            <a:pPr algn="ctr"/>
            <a:r>
              <a:rPr lang="el-GR" sz="2400" dirty="0" smtClean="0"/>
              <a:t>(αρχικά)</a:t>
            </a:r>
          </a:p>
          <a:p>
            <a:pPr algn="ctr"/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Nieuw</a:t>
            </a:r>
            <a:r>
              <a:rPr lang="en-US" sz="2400" b="1" dirty="0" smtClean="0">
                <a:solidFill>
                  <a:srgbClr val="C00000"/>
                </a:solidFill>
              </a:rPr>
              <a:t> West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l-GR" sz="2400" dirty="0" smtClean="0"/>
              <a:t>προάστιο με </a:t>
            </a:r>
            <a:r>
              <a:rPr lang="el-GR" sz="2400" b="1" dirty="0" smtClean="0"/>
              <a:t>πολύ μεγάλη κατανάλωση σε ενέργεια</a:t>
            </a:r>
            <a:r>
              <a:rPr lang="el-GR" sz="2400" dirty="0" smtClean="0"/>
              <a:t>, κυρίως περιοχή </a:t>
            </a:r>
            <a:r>
              <a:rPr lang="el-GR" sz="2400" b="1" dirty="0" smtClean="0"/>
              <a:t>κατοικίας και γραφείων, </a:t>
            </a:r>
            <a:r>
              <a:rPr lang="el-GR" sz="2400" dirty="0" smtClean="0"/>
              <a:t>35.000 κάτοικοι.</a:t>
            </a:r>
            <a:endParaRPr lang="en-US" sz="2400" dirty="0" smtClean="0"/>
          </a:p>
          <a:p>
            <a:pPr algn="ctr"/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Zuidoost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l-GR" sz="2400" b="1" dirty="0" smtClean="0"/>
              <a:t>«πράσινη» γειτονιά,</a:t>
            </a:r>
            <a:r>
              <a:rPr lang="el-GR" sz="2400" dirty="0" smtClean="0"/>
              <a:t> μεγάλη ζώνη με </a:t>
            </a:r>
            <a:r>
              <a:rPr lang="el-GR" sz="2400" b="1" dirty="0" smtClean="0"/>
              <a:t>εμπορικές χρήσεις (</a:t>
            </a:r>
            <a:r>
              <a:rPr lang="el-GR" sz="2400" dirty="0" smtClean="0"/>
              <a:t>μεγάλα εμπορικά κέντρα) και </a:t>
            </a:r>
            <a:r>
              <a:rPr lang="el-GR" sz="2400" b="1" dirty="0" smtClean="0"/>
              <a:t>χρήσεις αναψυχής </a:t>
            </a:r>
            <a:r>
              <a:rPr lang="el-GR" sz="2400" dirty="0" smtClean="0"/>
              <a:t>(αίθουσες κινηματογράφου και συναυλιών)</a:t>
            </a:r>
            <a:endParaRPr lang="en-US" sz="2400" dirty="0" smtClean="0"/>
          </a:p>
          <a:p>
            <a:pPr algn="ctr"/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Ijburg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l-GR" sz="2400" dirty="0" smtClean="0"/>
              <a:t>Ένα από τα νεώτερα προάστια</a:t>
            </a:r>
            <a:r>
              <a:rPr lang="el-GR" sz="2400" b="1" dirty="0" smtClean="0"/>
              <a:t>, περιοχή κατοικίας, </a:t>
            </a:r>
            <a:r>
              <a:rPr lang="el-GR" sz="2400" dirty="0" smtClean="0"/>
              <a:t>κυρίως για οικογένειες, σχετικά νέος-ηλικιακά- πληθυσμός</a:t>
            </a:r>
            <a:endParaRPr lang="en-US" sz="2400" dirty="0" smtClean="0"/>
          </a:p>
          <a:p>
            <a:pPr algn="ctr"/>
            <a:endParaRPr lang="el-GR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40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85720" y="751344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/>
              <a:t>@22 – </a:t>
            </a:r>
            <a:r>
              <a:rPr lang="en-US" b="1" dirty="0" err="1" smtClean="0"/>
              <a:t>Poblenu</a:t>
            </a:r>
            <a:endParaRPr lang="en-US" b="1" dirty="0" smtClean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dirty="0" smtClean="0"/>
              <a:t>Βαρκελώνη</a:t>
            </a: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pic>
        <p:nvPicPr>
          <p:cNvPr id="11" name="Picture 2" descr="Barcelona_air_view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98533"/>
            <a:ext cx="7980362" cy="5207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48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41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85720" y="75134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@22 – </a:t>
            </a:r>
            <a:r>
              <a:rPr lang="en-US" sz="2400" b="1" dirty="0" err="1" smtClean="0">
                <a:solidFill>
                  <a:srgbClr val="C00000"/>
                </a:solidFill>
              </a:rPr>
              <a:t>Poblenu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57200" y="1143000"/>
            <a:ext cx="8382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el-GR" sz="2000" dirty="0" smtClean="0">
                <a:ea typeface="Calibri" pitchFamily="34" charset="0"/>
                <a:cs typeface="Arial" pitchFamily="34" charset="0"/>
              </a:rPr>
              <a:t>Το πρόγραμμα για τις </a:t>
            </a:r>
            <a:r>
              <a:rPr lang="el-GR" sz="2000" b="1" dirty="0" smtClean="0">
                <a:ea typeface="Calibri" pitchFamily="34" charset="0"/>
                <a:cs typeface="Arial" pitchFamily="34" charset="0"/>
              </a:rPr>
              <a:t>νέες, βασισμένες σε νέες τεχνολογίες</a:t>
            </a:r>
            <a:r>
              <a:rPr lang="el-GR" sz="2000" dirty="0" smtClean="0">
                <a:ea typeface="Calibri" pitchFamily="34" charset="0"/>
                <a:cs typeface="Arial" pitchFamily="34" charset="0"/>
              </a:rPr>
              <a:t>, </a:t>
            </a:r>
            <a:r>
              <a:rPr lang="el-GR" sz="2000" b="1" dirty="0" smtClean="0">
                <a:ea typeface="Calibri" pitchFamily="34" charset="0"/>
                <a:cs typeface="Arial" pitchFamily="34" charset="0"/>
              </a:rPr>
              <a:t>υποδομές</a:t>
            </a:r>
            <a:r>
              <a:rPr lang="el-GR" sz="2000" dirty="0" smtClean="0">
                <a:ea typeface="Calibri" pitchFamily="34" charset="0"/>
                <a:cs typeface="Arial" pitchFamily="34" charset="0"/>
              </a:rPr>
              <a:t> αποτελεί μια επένδυση που ξεπερνά τα </a:t>
            </a:r>
            <a:r>
              <a:rPr lang="el-GR" sz="2000" b="1" dirty="0" smtClean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180 εκατομμύρια ευρώ.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l-GR" sz="2000" b="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Σχεδιάστηκε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 ένα </a:t>
            </a:r>
            <a:r>
              <a:rPr kumimoji="0" lang="el-GR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Arial" pitchFamily="34" charset="0"/>
              </a:rPr>
              <a:t>νέο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, σύγχρονο δίκτυο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l-GR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ενέργειας,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l-GR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τηλεπικοινωνιών,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l-GR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συστήματος </a:t>
            </a:r>
            <a:r>
              <a:rPr lang="el-GR" sz="2000" b="1" dirty="0" smtClean="0">
                <a:ea typeface="Calibri" pitchFamily="34" charset="0"/>
                <a:cs typeface="Arial" pitchFamily="34" charset="0"/>
              </a:rPr>
              <a:t>περιφερειακής</a:t>
            </a:r>
            <a:r>
              <a:rPr kumimoji="0" lang="el-GR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 θέρμανσης και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l-GR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αποκομιδής απορριμμάτων.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el-GR" sz="2000" dirty="0" smtClean="0"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l-GR" sz="2000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Ο σχεδιασμός των νέων αυτών δικτύων δίνει </a:t>
            </a:r>
            <a:r>
              <a:rPr kumimoji="0" lang="el-GR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Arial" pitchFamily="34" charset="0"/>
              </a:rPr>
              <a:t>προτεραιότητα </a:t>
            </a:r>
            <a:r>
              <a:rPr lang="el-GR" sz="2000" b="1" dirty="0" smtClean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στην ενεργειακή αποδοτικότητα και στην υπεύθυνη διαχείριση των φυσικών πόρων.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785671"/>
            <a:ext cx="8839200" cy="191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54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42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85720" y="75134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@22 – </a:t>
            </a:r>
            <a:r>
              <a:rPr lang="en-US" sz="2400" b="1" dirty="0" err="1" smtClean="0">
                <a:solidFill>
                  <a:srgbClr val="C00000"/>
                </a:solidFill>
              </a:rPr>
              <a:t>Poblenu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57200" y="1143000"/>
            <a:ext cx="8001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el-GR" dirty="0" smtClean="0">
                <a:ea typeface="Times New Roman" pitchFamily="18" charset="0"/>
                <a:cs typeface="Arial" pitchFamily="34" charset="0"/>
              </a:rPr>
              <a:t>Ο νέος «έξυπνος» σχεδιασμός των υποδομών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αφορά κυρίως: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l-GR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l-GR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Ένα σύστημα</a:t>
            </a:r>
            <a:r>
              <a:rPr kumimoji="0" lang="el-GR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σηράγγων, </a:t>
            </a:r>
            <a:r>
              <a:rPr kumimoji="0" lang="el-GR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που δημιουργούν ένα υπόγειο δίκτυο, το οποίο συνδέει όλα τα οικοδομικά τετράγωνα και δίνει </a:t>
            </a:r>
            <a:r>
              <a:rPr kumimoji="0" lang="el-GR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τη δυνατότητα επισκευών ή/και τροποποιήσεων του δικτύου</a:t>
            </a:r>
            <a:r>
              <a:rPr kumimoji="0" lang="el-GR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χωρίς την εκσκαφή του δρόμου. </a:t>
            </a:r>
            <a:endParaRPr kumimoji="0" lang="el-GR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l-GR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l-GR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Νέο </a:t>
            </a:r>
            <a:r>
              <a:rPr lang="el-GR" b="1" dirty="0" smtClean="0">
                <a:ea typeface="Times New Roman" pitchFamily="18" charset="0"/>
                <a:cs typeface="Arial" pitchFamily="34" charset="0"/>
              </a:rPr>
              <a:t>τηλεπικοινωνιακό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δίκτυο οπτικών ινών, </a:t>
            </a:r>
            <a:r>
              <a:rPr kumimoji="0" lang="el-GR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που δίνει τη δυνατότητα στις εταιρείες να συνδέονται</a:t>
            </a:r>
            <a:r>
              <a:rPr kumimoji="0" lang="el-GR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με όποιον </a:t>
            </a:r>
            <a:r>
              <a:rPr kumimoji="0" lang="el-GR" i="0" u="none" strike="noStrike" cap="none" normalizeH="0" dirty="0" err="1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πάροχο</a:t>
            </a:r>
            <a:r>
              <a:rPr kumimoji="0" lang="el-GR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επιθυμούν και να δημιουργούν συνδέσεις μεταξύ διαφόρων σημείων της περιοχής.</a:t>
            </a:r>
            <a:endParaRPr kumimoji="0" lang="el-GR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l-GR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l-GR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Νέο σύστημα κεντρικού δημόσιου</a:t>
            </a:r>
            <a:r>
              <a:rPr kumimoji="0" lang="el-GR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συστήματος ελέγχου του κλίματος-περιβάλλοντος, </a:t>
            </a:r>
            <a:r>
              <a:rPr kumimoji="0" lang="el-GR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που αφορά κυρίως μείωση των εξόδων σε οικονομικό επίπεδο, αλλά και μείωση των εκπομπών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CO2.</a:t>
            </a:r>
            <a:endParaRPr kumimoji="0" lang="el-GR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l-GR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l-GR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Νέο δίκτυο αποκομιδής</a:t>
            </a:r>
            <a:r>
              <a:rPr kumimoji="0" lang="el-GR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απορριμμάτων (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selective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και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pneumatic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el-GR" dirty="0" smtClean="0">
                <a:ea typeface="Times New Roman" pitchFamily="18" charset="0"/>
                <a:cs typeface="Arial" pitchFamily="34" charset="0"/>
              </a:rPr>
              <a:t>με διαφοροποίηση μεταξύ οργανικών και μη οργανικών απορριμμάτων και χαρτιού. </a:t>
            </a:r>
            <a:endParaRPr kumimoji="0" lang="el-GR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lang="el-GR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el-GR" b="1" dirty="0" smtClean="0">
                <a:ea typeface="Times New Roman" pitchFamily="18" charset="0"/>
                <a:cs typeface="Arial" pitchFamily="34" charset="0"/>
              </a:rPr>
              <a:t>Νέο δίκτυο ηλεκτρικής ενέργειας, αερίου και νερού.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el-GR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l-GR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43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85720" y="75134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@22 – </a:t>
            </a:r>
            <a:r>
              <a:rPr lang="en-US" sz="2400" b="1" dirty="0" err="1" smtClean="0">
                <a:solidFill>
                  <a:srgbClr val="C00000"/>
                </a:solidFill>
              </a:rPr>
              <a:t>Poblenu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57200" y="1111984"/>
            <a:ext cx="845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Τα νέα δίκτυα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υποστηρίζονται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sz="20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υπογείως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με άλλα συστήματα νέας τεχνολογίας, όπως ηλεκτρικούς υποσταθμούς,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σύγχρονα μηχανοστάσια, μονάδες περιφερειακής κεντρικής θέρμανσης κ.α.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l-GR" sz="20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Οι υποδομές αυτές βρίσκονται κάτω από το επίπεδο του δρόμου, και υπάρχει πρόσβαση σε αυτές από το κάθε οικοδομικό τετράγωνο.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803256"/>
            <a:ext cx="6019800" cy="386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93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44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85720" y="75134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@22 – </a:t>
            </a:r>
            <a:r>
              <a:rPr lang="en-US" sz="2400" b="1" dirty="0" err="1" smtClean="0">
                <a:solidFill>
                  <a:srgbClr val="C00000"/>
                </a:solidFill>
              </a:rPr>
              <a:t>Poblenu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2" name="AutoShape 2" descr="data:image/jpeg;base64,/9j/4AAQSkZJRgABAQAAAQABAAD/2wCEAAkGBxMTEhUTExMWFhUXFx4aGBgYFx4gGhgaGhgaGBgfGBgdHyggGRolHxgdIjIhJSkrLi4uGB8zODMtNygtLisBCgoKDg0OGhAQGy0lHyUtLS0tLS0rLS0tLSstLS0tLS0tLS0tLS0tLS0tLS0tLS0tLS0tLS0tLS0tLS0tLS0rK//AABEIAJcBTgMBIgACEQEDEQH/xAAcAAABBQEBAQAAAAAAAAAAAAAEAQIDBQYABwj/xABBEAABAgQDBAgDBgUDBAMAAAABAhEAAyExBBJBBVFhcQYTIjKBkaGxwdHwFCNCUnLhBxVigvEkc7IzQ1OSFiU1/8QAGQEBAQEBAQEAAAAAAAAAAAAAAAECAwQF/8QAKBEAAgICAQMEAgIDAAAAAAAAAAECEQMhEjFBUQQTImEUgUJxIzIz/9oADAMBAAIRAxEAPwDzueokJWGqKh94tBuFQtIWpIqz2f0MCYeeCMgHaBpXQ0rxiSTjylQoKJa2hDb+VY8Ek+hof9uRMl9wS1jW4JDb6jlaLHZhPVqIyhTAgb99OMZ+XhSezpcfB+P1uixw8sNlUcpFtxrEnFLoVLyXsjFJWli/L8T6APcQzD7LGUjqzmJftVD7vKEwmVgk1JD0Na7t8WMjEFjLJINKtWgodX/zHJyo0VbKlB0zHS3dZ2Ys163oYSbjTU5eyTYDSzONW9jWG4fEg5gpLXBYXbh63h8kMki43733DlHR7HcsMBMrZmTcG40c+EarZOIyKU5dxQjU0V50jHSl5SwOlvmYvJGPGQltPVmHjDE3CdkkrVF1KpMmEl3t5lod9vCcxFFKSH8y3rGWmYwHe5pEZnqeWc1HHwofnHpXqOxh47ZtU4sZQ5qlPidPV/SO2dLOZL6TEt/cVfBPrGSk7SI7II7QNfUezeMG4DahQpLkkBQN9Lx2jnTasw8bSZ6IUxzR59N6WYpyUKRRebKR3gW7PAbuJja43bUmUhCpiglS0hQQ9WLegePbDPGfQ8ssbQZljssZrpD0s6hU1CEJJQhC0qUaLzKALDcxcHnugbA/xFw60utC0qq4AcPwMV5Yp1YWNtXRrFlm4lo6UFEHMAK6F6aaCsRS8bKmS0zkrBRQkvYMb7jGePTR1EIkk5bjMHLEPl8IrmvJODfYb0u28rDTJYyApT2lHMHIIKWIuKEnwi26NKSuSmal2UGS+5Jb3f0irxJwU3FyZilywnLnYllGaMoQ/wDaSK7otejMhMrDqSCAhE2alNgEoExWUDRgI443Lm23o018aLPLAmIx6EEhWYNw3wFt3pJLkyiqWRNXRkpqG1JI0AjMp6Wz5mZKkoY2dJBTwBNXOnOGX1UIavYhhbNZP2syM4lnkVJ3PvqeAiLDdI5CxUkFqhjQ2IpGFxuOKiaFAId0Hma6+B3xWCaQMwLi9Lnn+0eGfr5xlrodo4I1s2m18ekTQUTgEZW7JUCLuDcE2rw0ikxGLQwdSpru4Lh6kUJ1y0iixGLKy5JU+ru1f3iLaWOz1JBoBU2NvACMP1Tm+hpY0i0k4sIUFjKzhkmzsQHBFRVucQY2aqWogmneZ6B3NOEVX2tOUJII3HQVcftAu0caSQS12LihrX34RjclxN9HZbo2hMCUpful35tU7zpBOGxk6ozUFO9dLuGo0ZrEzR3SpiOFCOBJqzxOnaLDspZQbMT4m4vX3jnJS8mk0adOKL1V9fCJEzdx9YzUvGskGlbl7Fn8r+UEYbHWKjcBxdiDzjFzR0jKi1xaiCwJtvi82So5EvujO4OahZLuz3PG3xi92fikFXVpcEJe2lPnHow72alNNFqgy3+8zaNla76vpCTCmymrvaA9pzghIUasXblWKDG7b6xSFBKhlLsVCvpHoadHFtIL2r0XQUrWgtMKip2dhdgIx20J/VpZSa0atQGv5RvdlbX69ZRlKWTmfM/4khmYb4xXTeYU4lSOyoZaADug1Y8fnHOePaLyTRSbLXmJJJzE03UFc1K6ekPnbUJNC43gkF9xL1EAzZ6wlKQSAnutcb6xFh8UtJITwjdGSww85RUhR0DGl6150ida3Uf6aBhoKWiw2pguqQOytnYEgB6OwUdL1EA/a0y1KSoO7VsbfCPP/srNdCRqgEAEgNuflD8bI6taAKihOoBN38ohl7RSuYAEu6eyNxdy/DR4uJ0rrAjLKIa6t9QT4U9YzTRq70VeJqqlcooOBJ18ItsFPLArJoKcGt4/LjEePwKswKUkhrtZxrrSFky1hAzSlhRDkEMGBYFO8HwtCUHSJQdgZI6xzUki9HLgCukW0+VLUOywVcnQ+J1oG/aK6WsMAQa1c0JHKGHEkOkaH1b2vGIxojfgdOQkaAaZtXBEDzcXZILh6nlXXdSGTsd1YK1h60Dj6uIC+0dYoKUhISGAD3Jq5FgLxviZDZ6FrCSkhn36h8x8BDkBQAdmAD+WYt9aRV7T2irrQkEhLMKb6P5H1gnG4z7oKTqctT+WjD61hxZOWw1Ck9ZlSfw0fiTTnQ+kS4l0LooHdwEUmAxBHaKVKUFAnk7F+MTrxX3n4mBIHK45t8YLTHJsu0jjev1xhmNwmKxM7PLKlMgJzk+DP8nMSyEZk3vZ29YsVGdQYeUggEMwKuBKvzH4gRuPLsWkZDbWDnS1o6xyFJ7wcp3M+vdtAeBnMXZyCDXun6eN/hZuOV3gsPQpMpRYOHd0kKcP56QPM2YnDpXPOEKllgkBKghAAzZgkipdvWkdPl3Q0UuyUzAhakEgkEBNcxChQ2ZSTbxgdWExKBlCJgzFqJVVtHF2eLb7fiaCZNQAVOGUSEkBWiXB7IJI0GsXuxcf20qmT5cxIIdVWcAkMWL91VX0O+JGOTwTkjDfYsQVMJa66kEeZNo0uB23ipElUjsm5LjMQ5DnzZi2sXm3tpmYqWmWVIImJdlBlJUWY5TY8dxiq6QyXxEzIQFhRbQMUgl9P8RqSlHp1N/FlZisUst2yWFX36gc2gWZjTZw/CLyZsxWTNllZCwdJQ2bKHeBMfswLZSJSTlABKDrlFwDQ301jySwtu2VPwUWIxqjcHjprHS5qAKmp3EkCu8i/GCsXgxLGaYkpAFA7knzdoqetlkkhIFXq733b4nGtMj0FYtaAxJpcXrziKWQpGdnP4dDuiuYKX21EJFS9SQ9mpeHzsd2lFNkiop48xURvh4M2P8A5gjKQHJs+7d9cIr5qs7AzA9w4caX5bo7EbSChVJCmFWam61t0CDCZ1FSe69C308d4xSMkuKn5lBIUAEhgQGD66C/vFjsRYc5g41ejnizu0UmOmJK+zZm5+Y4tFxsBDLQCezMfwUBTzHtGpL4lj1NPg5skpYYdBD6/umLLDpBGZOHli/Dn+GG4XCAamLCWGEc6OwBPmZGHUorXs8N/Z4w0Y8hWYS2UzOLsGpa1B5QfMluRCGSIF0MxE0zJAUoVcs/lGdxAKCSwoHbT2i+2hTqQ35i8RTJKVAgi4i5Owirsrtk7WSl1JCUqZlENYGt+IEU3THHCbMd+0EgPozvSL3DbFAzOaKIpwdzFR0mwyJcxkygElJJrfiEi1+d4zFu+okviZUyVHcw3nfDUqCKEOecSTDzYnyH1pDfs6d/t8Y7nBmr2yFoZS0mclWYZCOzLNMoNSTQX4QbLwOHmyUJVIUCFFa5hW2Y5QkBNCyWrzh+G2OohK15iEOSHBcixPvv8osdmyB1SFEgnIO8lRAcbrR5PcSiehRYJJkBKU9WlkgMCxJtv4xLLTNUWSHf6aLVM0iurUDkW8HhgmrDPNmBTCiVqy8iCYnuWZ4pdyomYXFIWXQrKQG3kl34hqQUpc+YcvVrUQABTRrOYuDtabQdaopI1APmCD9GCJG2cQCQFJfjLSLsNG0EOaZVFGZTh5ofPKWK3I0YO/F/aBsStKeQq9ru/pGg2ttZakqCwC2oKhr+qMVtWaVcPF2LcY2mmc5JLoDFYmLNCXD5juO6vD0iObimyp3vpSxFB9WgcYp1EElr8OHqfSB1rGYX/wAkmsdEjmHzJgMwpU1SwOoABJ8DQeENVMBw/aJ7yiBxoR/xMA53mp5nxvE2LIMoDUGoG5nHqsxa6ELXCTHcpuWo96W50hJIIJD3qAdR+Ic7QHhJgCMz1AYUsUhz5/KDMJje1Xhfy+jxjDWyo0OwylwpSnGifmYs8ZtIrJS6UpAZIJpudgNIzqWTVNjp8omTKKm0PMfKEZqLNJWWEnEpC2zy2A48f6a3hZmLAKCJ0tLBuzn8yQi/GKyXh1KdRlqQAW7WUA8m0+cJjNjmblCZxlpDZiEu9OFq6x2/IiurL7ZbTcV1wSChM0gkAl8rm+orz3wNstMuYopypkpQXWjKPvCAQllhVB2nHjEOxtkplLKcQrrQl8oSKnipRonle1YtpHRzAVmqKlFVCJiZa2KdEhaC19LwXqY7VhQSdkP8tkPlSlQNmC1sdd7cYmkYSWtS1Tc8xZJSVFagSA1mNDT4PA+K2ds/OhYCkKQWdCUodLh3CMrsA3idIMOGwqusStKgCosoLAOUt+JnChUvxjLzpfKy8FVHbOx0oy2kTFyQcucKSe2E0SXzOARbnvgrYqpX2hCgt0qWQpKgo5wRRn7rGtdxirmYXC5s3VomMgJJWELLJDDvJJ4vrEGD+yy56ZyJZQsAB5ZyJcgAqCUjvaRl+pjIL4nom0USCchlICctJqgkpSolgGJfMdC0eN7bMsTFJRoqpLZncvoGHwaN9P20gOpK1qmKSUlSmOZICikf01N484mbBmKUpQISVHWoA+JaJyheyyaafkZiZ6EEGUVFKBUKIqrWgtfiYAAcKYVNXFz9bosx0dWFEpnBSVAO4Y6GrUMTDovLBJK1FZezAVsBQndD3Ma7nNRZQSZlSpZzKAyjNVqMm+gpyiwkIE8lKFJl2YWC2YVVyEWOJ6JFJBPWpTR3lqY3ep384jRsBKTm61YFQQ5SN4qCWA3axfdh3LxK3aOysoCmNiCatmc1dqhmHrDsIhSBJJsZqWr5893nGklSwO0og1cOxy2oneAaxIhA7LgUt2fUU7JjEvUR7Iqg+5dSomTFIiasqASHJoALubczaLSZsbGjtHDzW1ZLv5RlZW+x0oC2ptBUuaGUKgMk0SXcEqUxIY5fB/BsrHzjQJftGuUsEuQG3gs4L2jsQJgDF0Ks5T2hvbUU4i5hZWKRKS5BK2YsVFz4k/RjayxrZA3aCTml7spPqNfr0hoEBbaxJ6qWoEuqWDawJD1+HCM2rHrT2jMLv8/MxcktpfRYyUTby4zvS3ADMF0cpPmLV31+D1gCVt+dmBKhuIA8YB2ltaZOfOqjBnsKhynwFucSMXZZTTRTFJcgmvOsQpDCjX1h5YqJJF/38IRU0XLR6DgepYpTS1OAGB04GH4HuIYfgANNzCsM2li0mSsAAHIXYUeuu7yhMPNSkdkF2HoI+bWjo8nlhSpZd6CtqP8Atyh6JCnB/E3luJgb7S/4dfa0NXPOgAidQskQ4IF8ztT5kNWHyZDPUOTdTWHjWK6ZjJjNWzUaB1TlnQ+0WivPHsgvbAQwBZvxEKOlTGew2x14tagiahKQzlT+IAAc2aC5mDKndKTzUYGnyeqbKlKSos4rR3obitaR2wtXs5+5zdUXmH/g9NUMwxcupBIMpYtxeKvav8KNoySVjqpqRX7tRzHXuqSPQwnRzpXjk4pMkYmZkK1BlMqgCiACoEgUEbfaG3MUUK++UDwCQdNQAY9lx8D22tniBmqEyoIKKMQxBF6b3iRMwijGorT64R6AMPLcnIl3clqnxaphwCNwflHlfqF4OfIwOElrA7iqnQcAD9cIKw2Fm3EtVvy08I3AWN0KlYdre0YedvsORn8Bh5rDMmwLPeNd0Zw2DykYkzM5NLtlO7KHeIJWKlgA8WUSo8fSIsLMzzUlraeduEc8OXlk2jqo6N1hdi7MmuJM8PwnJO8F0nduig6TbFl4dLpxCCFEBswzVNGALczGY6MbIyYxa+ukLHb7KVurtF7NprugzpNKKkASwCX4Hc9DHpy4sfFuqZumu4BPzkOTxYKOpIY0y3HC4h8mcMgpQlnPLRiWN6tFVIlKSAqYp3dwCTVgUksNCwaJsHIbvKKT/WABdizVIrb1j57iq2wWs05kObsWtodzUvEapj1ym28hvDTSFlr7NyqunCjpVvLwPPcVNGd7Hd4v8osHqiM2Gx+mSZUplYVCkoRUpYKUw/TcjfBmH6Q7OxSCs4RaSCz5JYVbRSVAxkJRaUtVmBNNKGH9HZmaUsu/aavIcI+kpbS+iVtEG1pssTVdWFJluwCyCRvdqe8RINtXt7UMDbQlETVEGmZyG+niWQs6+u8x5pJWzSomnYd0tYWLw2SVS1pUmikkKBB1BpEH2ok5WLc+GkP66o325O0Zj1NtaN9geleIKe3lV4N7H5wD0i2ghcpROGllRsrMXBNHto8CYdeVAqkOB3g+/jA23piyh+zkI7w8GYaD61jtym8sk3qulF4R4J1spH51+rbolAufQfX08Aifuq+/Tl9b4bNxWrkH0jzNPsNBy5NQp7WbS0aXF9IMdKw+eTNmKW6aFOehBfskHdGVwbkOajQ+nnF50hxHVYdBr3kjskg91WoMe/0O5JfZwz6i/wCibpFt3ETcNJ65KCpTEvLAUCxJY3SaCMwZoy1qf2i02ugmXIWVqZSRQm2ZPvx4xSFBBZyC1m+uEef1T/yOzcF8EW21JHZSzdxIFeA4UijXKlgdpLqBrwD/AFXnF3t2Zlly/wBKf+MZtGKzGutOJNbn6vDLblrwh2E2guUlPZQNz+43+PpGfxc5KjQM/wBXi0xa85tanBuAs0VOIS9rDdHbCiSTImpR4iUoMBlPGOTMVQUHEiCJmJSwon/FPrnHdnM9F2gsGXMyh6HnEyFAAchAvXMaMW4w8LPB+UfN7GL0ECc+kc5JgcKLd4+XJqw9LsKl/p/WIjJJnMLmiJIN28bxLL5GI2kBQfSBNppfJ+qDVjhEE+W7fW6N4mnJG49SPY+0V9clPWA1Kcn3bsCwFswpV+EXajNchYGUjR3fjoB4xh9in/7BH+6fUGPSJocGPb1Z6mqRn+rOkOOHa4hTM4t9boUKrVo+a2zyUhnViFQEvUGF67QCI1Tq7obBTY8dvLYWDA0H5jvvfhF10Ylgq7xURcnyDXYNFbtZaSnMFjMnQm5s3EQd/D5LomKLd+w0paO+GO7OkHbB+i+KM3FqlkUZdQa9ksPeLHbwThkhSQWKzR2Z0lzmu+vhFT0IT/rl/pmf8xB38Syfswan3oHNwq3GPQ4qaafc7z0ZvG7TWpWYKYvlUkJH4aAhQ3+VIkkZ1qzEk5iSTxrUnxjLSMQojKlKuFzUPfjUxp9kKWQSJa3dgkIUQRve2luMcpYeK0jk7eyxnzVSUHfoXNQ3Gj050ioOLJUWU4JHPfyi6n7Pxc5JCZEwj/bVU+XGAJHQTaKmy4WaG3gD1JjOOC3aJyfc0JH+kWT+Q+0N6Jj/AE6v9w/8UxLtDsYVaTcJY83AMN6MD/Snis/AR2/kH/1X9AiFkzJiWftEiIf5dNKsyXIrTcBWm+PQZHRMzEBbISVJBCi+o1YGEX0DmKonFJTpQEn4RxcZXdHXjFO7MEMZLLV7QLEq4M1PGOmyBmSavmpSNhJ/hEh3VjJj6tLHxJgnHdGcLJl5vtKlrQOyl0lzuIAiqDLaZWoLADgIi2/WSeXxEBy9oJKi9OdIuNnypeImIlrTmll89SBQOHIIao3xzxuX5E76UjrJL21RiUS1EF0keHLyiux2EXdIP18I90Ts3Bp/7Es8yfi8EIwmE0w8sf2p+MdFD7OPFrqeG7FkTM6QptHG+o9axf8AThf3KE/1j0SY9D2vhyqWuXKkSkPZYDEeDCtN8Yza3Q/FT0pTmRRT3B0awMer0slDInI55oOWNpEK8CZ8uTKTpLSTyCACz0esU2P6NYlK3SheUC6iK77E+seh7B2N1JCp2VRCMoSHparlt0W87Cyl3lkclm3nHDKuU2zvjpRSZ450rUShIQFEgiwNGSxHKkZhKFAl0qdtxDbwG1j6GOypQDJJSNBlBArpYwJM6PoIYZFPfNLFTxJBhvwVqLPnxU0sRXnw+UJgkZq0YFmJj3XEdD0KDAS08WfySBUeIgKd/D3CqLlKiWuhhXyduEat10JwTfU8hn4eXMLMAxq2u5vrfEc7YhTWWaHfU1+EerYn+F+GX3Z05AG8A/J4JkfwxwoSArET1ciBbg0E5ItRPPl46Wks/kIlXtBxTMdw53jMgksAYNwqiCXWxH9Xw1jk8aR4A1E6aontLA3OwHnBuHWUntKJPFQ+ECS8UEKCkzErJ/CtKVJJAoGUGqdYutl9N5EpRTiMBJCgWJSgFJL1Z/gTCONyNqBycTuq/k0PRNFXB4MN8brZvTXZpSD9lSnklBrydxFxL6V4b/tSARvASPaNfjLuyqJ5ikPaXMJ1A8qQWMFMSkqXLUgBJYq1NI9IX0jnkfdYNRG9/kIznSWbtDFoEvqAhIL91T2a5PwixxRi7s6KJ5Vsf/8ARH+6PhHpahWM7gv4eY8YgTsssJzhVVMaNz3RusP0fmCs1aU8Egq9wI6NnWrRSS+g2MU/YSAa1UnfwLxInoTODdapMveWUoeaQw8THoidogAC3E/KJBtBP5x5xlY8fg4+2zD4PoClVU4tJ/SH+MTzP4Xy197EzOQSBGoxE7DqqoJJ3i//ALCsDfaEisucsDcpJUn2f1jShjXYcWZPE/wu2YCesnzH1HWAegEV2MwOEwTSsJmUgsVEgmrn8TB6NG4M1JV25CFv+IIqeYU3vEikSNMOnxaNaNKLR4p0Km5cYpSgUgpXcEXUnfHqHRzAS50xXXSguWzjOns5nADPR2eL2ViECiZMtJtp8okmTVK0Rdh9UjK0be+o+Vs/Dy/+mhKP0pSR6gwQieU2KCOTH0cekAlK6MR5buZhmRRufYe0XkzPBFp/MN6TzDEfP0isxeLnqcInS07nSQfUGsRJQA7lQbjp4Qgk8ydxJfe9yPCHIvBGUxnQYrCgqeAFXrxf8sE7L6Fy5cvq/tCiHegTc8T8o0K8OCbECxF/g/lEqJZcWsG5GsZsvFXY6XPKEpQk0SkJGtAG0hi8So725H5Qr9nnxpWnhDkooD7vvYWvr4CBSJM06OPH4CI1pB7yUn+wH2HvE6ZYcP8AGj2528zHAFq2Id/MV5GAB1bOR/45fgm3g0IcIODf0sPSCVE7vTi26Hoa5c28+PrAA32NLf4hZaQC1fOCgx7tQ9npbc8NKWFC3x8HiggFTf0+JiTKPH63wq0ueXFt3leHlDlgNPH6ev00QDBqzBjwr6QgVviSah/o+3xhFIA1rFBGXrT5HyjkB3dqbg/+IeWu4HP694Hm46QmhmpFfzD2gAi9i30YRHK/+a8YrZ3SLDJJeYDyc+ybwJM6X4cWC1cAG9yIULL6Yg3BpxP16wiHNg+/68DFFhOksuYoICVJegzAN4kW3eMWczEoTRUxA4Ej5wpi0fO6cP8A1CCE7MN/l9aRt09GMoT90BViG8ng6XsGelQCE5DxAblXX6aJx+zl7dGK2dsRagWlzVHTKm3JQiZfQufMcGWpNaqWUvW/eWGPhHp2F2PMIadMNGLJJ3cwH5RKnY8kk9lZII76lAEneKta53QWjfE8ql9BMSFv9okIPFZJDb2BB8I9B6P7GnSwn7yVMIAGZMsg8SV1B8Uxeq2FJQXTLBKXc1IfxLeDwfhAQkOEksxZNeFHYDkY1ZaJUYpQDFeYjcRqzaUpwiWaZhqJnm1PSBZiVAlgS5qW33BHo4iWXNqMyywe4SC7WJ/avGMlI0TSqhmLd2oQxoNGfx3RHNlJcglVL9pT/mfy3ROZLqCikEigU9b0AA37gfKHhYAcpvQXJAsTq4pb3hQBJUpLOk3NCxLvQXG/6MES5dLAG4LXG8O9TarQ9C0uzga8Mum6+4DWOM0Jd3sSbs4NKm4HPSAEUmzFzQsCz6+VOfhHBYKTyqOI4m7b6+NYikgGoNSH11dyx0oWESJAD7rNSwrTzvEKImYTQPpy4Xq/trEzChBGUmpa5D19W4xEtBzEp3WSm71a/nDphBSK0rY3419PjAHICg4IYsWBIqbXs2pjlkAEu50tTiwAqd3nDyqwofhzFqQ2Y4LNpQlyb3cWfi1oEGKxJZlVGoG/SpDgbzD0gpDbmtRvzX3+0PTLuHJoxpTx4bhCTkod3PeckVB5gOT+8Ug3rWuOyHp7ChqflEoUDQXO+9O8S1eDRGqclOpDPcULl9Qz7h5xBidpyQzrl8isAjyqXN4tCwoKd2IdnYVvQe8NU/e0B4GgGU00PhGfxfS6RKLKIb84N97AB39BCTulMjK4zKBAqwBINdTbwiA0ORg/AW3ih+vKI0u5GU8Nw8eA9YzU3pk/dllncOpLcKZfjAM7pdONggeZNeZY+UWhZtyli2U115ilQfHTSHTAB2Rltaz6V9483ndI8UqgmtySn5RAnEYpd5k5XJSm8hFoWem9YBci/oW/y0RTcZLYkrDAfmD+4pr4x53L2PiZh7qz+o/MwdI6MYjclPEqiNUNmpmbew6bTbHidBuBb94GV0qkhwyiK0Aa4bUiKcdFCO/PQnl/mJU7Cw4705St4Av4tDQ2E4jpgkPlSXOjjc1SxLwFN6XTfwhI8/8AEFowWDT/ANtaz/Ur94mRiJCaow6AbOQ5h+h+ylG3sUqgJ/tQD8DC/wCuXpN82+UXitrKFglPJMRr2jMP4le0Wn4JaKj+Q4xfeYfqU/xMPT0SUe/OQG3Vg44lR/cxGZp3xpJktCS+jUhPenKPJI+RidOyMKLiYrmpvZogM7nDkKfT1hx+xyC04fDp7shJ/UX94VM5Ke7JlJ5JECZuQhDPTqqLwQ5MI2fIxKgStdTd0glPAjQcIOTs9KCFKWFFrEEPzS5hU7QJQMstR/SGNqs4qIkCwQCUlAvlLDzNQ/hHM2NRhkOHD7ncPrUvpygsgLGljqXbg1AH/FAM+cgprMS+pJQCADuCmtvuwpEc3beGSD97JB3u6qb8oqfbdAFoEOcrFiw1BpdX6b11hqkMcrKIUqle81yBUNFT/wDJ8NmpNQ6tyVF6MHKhU/KBZ3SzDgkhUwqe4S1rA9oU4W4Qohflwp2Ua1IINCWHJtTwMPSgGuUMW7QI7TADc7a5jGSmdO0iiZK23gpS/OhiCd07UR/0f/aYa8wkAGFCzbCXlPezXLEhjyq+UepjlHNUkVbW9iOCR9Vjz5XTafoiWN1CfdURq6VYk/iSnimWn3IhTJZ6Ma76a1fzNhwq/CI+qCTdlGuaj0/pDjkGbxjyvbfTDGypRVLmFSnAYDfwFYHw23Zk1CSuaoqIGYFRodQz0MWhZ6tMmoq56s2egAD1o4cmB5u15VfvUJOgzAsBQWfy0ePOZaFrqELV/aowbJ2PiFWlK8Q3vEotm0m9JMNUdZelEmzaFqQMel8tNgtQuKBLUa+Z2pGbT0dnm4SOah+8To6OzAwVNl+8NDZYzOmhsmV5q87AQKel878KUDwUT5lUKno+gNmmk8EpaCJWyMOn8K1czAFZiOkuINl5d7JSK+UB/wA2nqBBnLNXoT6N7Rpvskkd2SgHeawRKQBUBIPAMIv6Jox4kzVnuTFf2n4wSnY2KNpBPF0j3MbE4tTXbl+0Rqmk/iPrCpC0YnaPQ/FTSAcqAKgqIrwYWMH7M6KlKR1iwWYdl3aNKoaN4w6VKYu4i8X5FrwV38gwov1ivT1DRJLwOGRaSCf6i8Wigk3UTDFIRxMOJOTBUzUDuyUD+2Hq2gsWYckj5RMEDcBHECHFDkwVWLmnVXnEKs5v7waU8YYqXFSQBMhhckFCXC5OEUgL1MJ1IgrLwhWgAQyuflDTKHGDCmELQAKJQ3QoTwiYqENKxAEZTCCXxh5XDc8UDcnGOyjhHAPvjimKDCqxUwu8xR5qMchCiNT4Ex6AgsaBA5JESGerfHM0eeS5Cz3Jcw8kK+AhfsU7/wAU3xlq+Ij0ELJ/F6wmU/mMCGDw2ypqhmEthoVEJB/9lCCZexlktnlP/uJJpyJeNZNwaFJKVAkGp+hrEUrZMlJcSwG4k+5igyqNnosrEyhyzH2TE07ZclF5z/pS4PIkh41KsJL0QnnlEPCWsBFBjzsbOHlLcahUsgjwevhFhs7o6h3nKWobgAB840Mc0ShZHhcDhZRdMgE71MTwrExmI/DJlp1LJ+qw0IhRLicUOTHjFqsGHgIYZyzdR8zCCUYXIYqSFsa5jgTD0pESNFIQgGFymJgk7oUSzAESUw4ACJupheqgCMQmaJxKEOEoQAOVHSFAO6J8m6OJgCLIYUIO+FKw9THLXZg++AOyc47q4XrQNYZ1wNmgUkywjQMFKepHl7wpWojQevxiECIQmIsxarQmaKCRRiOEzQoMANJhpeHPCvAELcIRSYmzQhVAUQIQWqfRvjDwiH5oQRRQ3LCENDvGOaIBjGHBMdHRCnBQ0hQqOjoA4ExzQsdFIcEwoQI6OgBUohEsSz1F46OgB+VoUAGojo6AHZIcABeOjoAeIUKjo6AOflHPHR0AI8JHR0AJmhq5wFSaR0dACiY9YRSaUJHKOjoARSXvWEKWtHR0ARgVdvF4fHR0AI8Lmjo6AGtHR0dADTvjlR0dAHZH0hAluEdHQB2SOycY6OgBEo4kxzQsdAomeOK46Og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4" name="Picture 10" descr="http://excel-uae.com/ver2/images/stories/waste_management/pneumatic_waste_coll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38100"/>
            <a:ext cx="8669524" cy="415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4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45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85720" y="75134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@22 – </a:t>
            </a:r>
            <a:r>
              <a:rPr lang="en-US" sz="2400" b="1" dirty="0" err="1" smtClean="0">
                <a:solidFill>
                  <a:srgbClr val="C00000"/>
                </a:solidFill>
              </a:rPr>
              <a:t>Poblenu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2" name="AutoShape 2" descr="data:image/jpeg;base64,/9j/4AAQSkZJRgABAQAAAQABAAD/2wCEAAkGBxMTEhUTExMWFhUXFx4aGBgYFx4gGhgaGhgaGBgfGBgdHyggGRolHxgdIjIhJSkrLi4uGB8zODMtNygtLisBCgoKDg0OGhAQGy0lHyUtLS0tLS0rLS0tLSstLS0tLS0tLS0tLS0tLS0tLS0tLS0tLS0tLS0tLS0tLS0tLS0rK//AABEIAJcBTgMBIgACEQEDEQH/xAAcAAABBQEBAQAAAAAAAAAAAAAEAQIDBQYABwj/xABBEAABAgQDBAgDBgUDBAMAAAABAhEAAyExBBJBBVFhcQYTIjKBkaGxwdHwFCNCUnLhBxVigvEkc7IzQ1OSFiU1/8QAGQEBAQEBAQEAAAAAAAAAAAAAAAECAwQF/8QAKBEAAgICAQMEAgIDAAAAAAAAAAECEQMhEjFBUQQTImEUgUJxIzIz/9oADAMBAAIRAxEAPwDzueokJWGqKh94tBuFQtIWpIqz2f0MCYeeCMgHaBpXQ0rxiSTjylQoKJa2hDb+VY8Ek+hof9uRMl9wS1jW4JDb6jlaLHZhPVqIyhTAgb99OMZ+XhSezpcfB+P1uixw8sNlUcpFtxrEnFLoVLyXsjFJWli/L8T6APcQzD7LGUjqzmJftVD7vKEwmVgk1JD0Na7t8WMjEFjLJINKtWgodX/zHJyo0VbKlB0zHS3dZ2Ys163oYSbjTU5eyTYDSzONW9jWG4fEg5gpLXBYXbh63h8kMki43733DlHR7HcsMBMrZmTcG40c+EarZOIyKU5dxQjU0V50jHSl5SwOlvmYvJGPGQltPVmHjDE3CdkkrVF1KpMmEl3t5lod9vCcxFFKSH8y3rGWmYwHe5pEZnqeWc1HHwofnHpXqOxh47ZtU4sZQ5qlPidPV/SO2dLOZL6TEt/cVfBPrGSk7SI7II7QNfUezeMG4DahQpLkkBQN9Lx2jnTasw8bSZ6IUxzR59N6WYpyUKRRebKR3gW7PAbuJja43bUmUhCpiglS0hQQ9WLegePbDPGfQ8ssbQZljssZrpD0s6hU1CEJJQhC0qUaLzKALDcxcHnugbA/xFw60utC0qq4AcPwMV5Yp1YWNtXRrFlm4lo6UFEHMAK6F6aaCsRS8bKmS0zkrBRQkvYMb7jGePTR1EIkk5bjMHLEPl8IrmvJODfYb0u28rDTJYyApT2lHMHIIKWIuKEnwi26NKSuSmal2UGS+5Jb3f0irxJwU3FyZilywnLnYllGaMoQ/wDaSK7otejMhMrDqSCAhE2alNgEoExWUDRgI443Lm23o018aLPLAmIx6EEhWYNw3wFt3pJLkyiqWRNXRkpqG1JI0AjMp6Wz5mZKkoY2dJBTwBNXOnOGX1UIavYhhbNZP2syM4lnkVJ3PvqeAiLDdI5CxUkFqhjQ2IpGFxuOKiaFAId0Hma6+B3xWCaQMwLi9Lnn+0eGfr5xlrodo4I1s2m18ekTQUTgEZW7JUCLuDcE2rw0ikxGLQwdSpru4Lh6kUJ1y0iixGLKy5JU+ru1f3iLaWOz1JBoBU2NvACMP1Tm+hpY0i0k4sIUFjKzhkmzsQHBFRVucQY2aqWogmneZ6B3NOEVX2tOUJII3HQVcftAu0caSQS12LihrX34RjclxN9HZbo2hMCUpful35tU7zpBOGxk6ozUFO9dLuGo0ZrEzR3SpiOFCOBJqzxOnaLDspZQbMT4m4vX3jnJS8mk0adOKL1V9fCJEzdx9YzUvGskGlbl7Fn8r+UEYbHWKjcBxdiDzjFzR0jKi1xaiCwJtvi82So5EvujO4OahZLuz3PG3xi92fikFXVpcEJe2lPnHow72alNNFqgy3+8zaNla76vpCTCmymrvaA9pzghIUasXblWKDG7b6xSFBKhlLsVCvpHoadHFtIL2r0XQUrWgtMKip2dhdgIx20J/VpZSa0atQGv5RvdlbX69ZRlKWTmfM/4khmYb4xXTeYU4lSOyoZaADug1Y8fnHOePaLyTRSbLXmJJJzE03UFc1K6ekPnbUJNC43gkF9xL1EAzZ6wlKQSAnutcb6xFh8UtJITwjdGSww85RUhR0DGl6150ida3Uf6aBhoKWiw2pguqQOytnYEgB6OwUdL1EA/a0y1KSoO7VsbfCPP/srNdCRqgEAEgNuflD8bI6taAKihOoBN38ohl7RSuYAEu6eyNxdy/DR4uJ0rrAjLKIa6t9QT4U9YzTRq70VeJqqlcooOBJ18ItsFPLArJoKcGt4/LjEePwKswKUkhrtZxrrSFky1hAzSlhRDkEMGBYFO8HwtCUHSJQdgZI6xzUki9HLgCukW0+VLUOywVcnQ+J1oG/aK6WsMAQa1c0JHKGHEkOkaH1b2vGIxojfgdOQkaAaZtXBEDzcXZILh6nlXXdSGTsd1YK1h60Dj6uIC+0dYoKUhISGAD3Jq5FgLxviZDZ6FrCSkhn36h8x8BDkBQAdmAD+WYt9aRV7T2irrQkEhLMKb6P5H1gnG4z7oKTqctT+WjD61hxZOWw1Ck9ZlSfw0fiTTnQ+kS4l0LooHdwEUmAxBHaKVKUFAnk7F+MTrxX3n4mBIHK45t8YLTHJsu0jjev1xhmNwmKxM7PLKlMgJzk+DP8nMSyEZk3vZ29YsVGdQYeUggEMwKuBKvzH4gRuPLsWkZDbWDnS1o6xyFJ7wcp3M+vdtAeBnMXZyCDXun6eN/hZuOV3gsPQpMpRYOHd0kKcP56QPM2YnDpXPOEKllgkBKghAAzZgkipdvWkdPl3Q0UuyUzAhakEgkEBNcxChQ2ZSTbxgdWExKBlCJgzFqJVVtHF2eLb7fiaCZNQAVOGUSEkBWiXB7IJI0GsXuxcf20qmT5cxIIdVWcAkMWL91VX0O+JGOTwTkjDfYsQVMJa66kEeZNo0uB23ipElUjsm5LjMQ5DnzZi2sXm3tpmYqWmWVIImJdlBlJUWY5TY8dxiq6QyXxEzIQFhRbQMUgl9P8RqSlHp1N/FlZisUst2yWFX36gc2gWZjTZw/CLyZsxWTNllZCwdJQ2bKHeBMfswLZSJSTlABKDrlFwDQ301jySwtu2VPwUWIxqjcHjprHS5qAKmp3EkCu8i/GCsXgxLGaYkpAFA7knzdoqetlkkhIFXq733b4nGtMj0FYtaAxJpcXrziKWQpGdnP4dDuiuYKX21EJFS9SQ9mpeHzsd2lFNkiop48xURvh4M2P8A5gjKQHJs+7d9cIr5qs7AzA9w4caX5bo7EbSChVJCmFWam61t0CDCZ1FSe69C308d4xSMkuKn5lBIUAEhgQGD66C/vFjsRYc5g41ejnizu0UmOmJK+zZm5+Y4tFxsBDLQCezMfwUBTzHtGpL4lj1NPg5skpYYdBD6/umLLDpBGZOHli/Dn+GG4XCAamLCWGEc6OwBPmZGHUorXs8N/Z4w0Y8hWYS2UzOLsGpa1B5QfMluRCGSIF0MxE0zJAUoVcs/lGdxAKCSwoHbT2i+2hTqQ35i8RTJKVAgi4i5Owirsrtk7WSl1JCUqZlENYGt+IEU3THHCbMd+0EgPozvSL3DbFAzOaKIpwdzFR0mwyJcxkygElJJrfiEi1+d4zFu+okviZUyVHcw3nfDUqCKEOecSTDzYnyH1pDfs6d/t8Y7nBmr2yFoZS0mclWYZCOzLNMoNSTQX4QbLwOHmyUJVIUCFFa5hW2Y5QkBNCyWrzh+G2OohK15iEOSHBcixPvv8osdmyB1SFEgnIO8lRAcbrR5PcSiehRYJJkBKU9WlkgMCxJtv4xLLTNUWSHf6aLVM0iurUDkW8HhgmrDPNmBTCiVqy8iCYnuWZ4pdyomYXFIWXQrKQG3kl34hqQUpc+YcvVrUQABTRrOYuDtabQdaopI1APmCD9GCJG2cQCQFJfjLSLsNG0EOaZVFGZTh5ofPKWK3I0YO/F/aBsStKeQq9ru/pGg2ttZakqCwC2oKhr+qMVtWaVcPF2LcY2mmc5JLoDFYmLNCXD5juO6vD0iObimyp3vpSxFB9WgcYp1EElr8OHqfSB1rGYX/wAkmsdEjmHzJgMwpU1SwOoABJ8DQeENVMBw/aJ7yiBxoR/xMA53mp5nxvE2LIMoDUGoG5nHqsxa6ELXCTHcpuWo96W50hJIIJD3qAdR+Ic7QHhJgCMz1AYUsUhz5/KDMJje1Xhfy+jxjDWyo0OwylwpSnGifmYs8ZtIrJS6UpAZIJpudgNIzqWTVNjp8omTKKm0PMfKEZqLNJWWEnEpC2zy2A48f6a3hZmLAKCJ0tLBuzn8yQi/GKyXh1KdRlqQAW7WUA8m0+cJjNjmblCZxlpDZiEu9OFq6x2/IiurL7ZbTcV1wSChM0gkAl8rm+orz3wNstMuYopypkpQXWjKPvCAQllhVB2nHjEOxtkplLKcQrrQl8oSKnipRonle1YtpHRzAVmqKlFVCJiZa2KdEhaC19LwXqY7VhQSdkP8tkPlSlQNmC1sdd7cYmkYSWtS1Tc8xZJSVFagSA1mNDT4PA+K2ds/OhYCkKQWdCUodLh3CMrsA3idIMOGwqusStKgCosoLAOUt+JnChUvxjLzpfKy8FVHbOx0oy2kTFyQcucKSe2E0SXzOARbnvgrYqpX2hCgt0qWQpKgo5wRRn7rGtdxirmYXC5s3VomMgJJWELLJDDvJJ4vrEGD+yy56ZyJZQsAB5ZyJcgAqCUjvaRl+pjIL4nom0USCchlICctJqgkpSolgGJfMdC0eN7bMsTFJRoqpLZncvoGHwaN9P20gOpK1qmKSUlSmOZICikf01N484mbBmKUpQISVHWoA+JaJyheyyaafkZiZ6EEGUVFKBUKIqrWgtfiYAAcKYVNXFz9bosx0dWFEpnBSVAO4Y6GrUMTDovLBJK1FZezAVsBQndD3Ma7nNRZQSZlSpZzKAyjNVqMm+gpyiwkIE8lKFJl2YWC2YVVyEWOJ6JFJBPWpTR3lqY3ep384jRsBKTm61YFQQ5SN4qCWA3axfdh3LxK3aOysoCmNiCatmc1dqhmHrDsIhSBJJsZqWr5893nGklSwO0og1cOxy2oneAaxIhA7LgUt2fUU7JjEvUR7Iqg+5dSomTFIiasqASHJoALubczaLSZsbGjtHDzW1ZLv5RlZW+x0oC2ptBUuaGUKgMk0SXcEqUxIY5fB/BsrHzjQJftGuUsEuQG3gs4L2jsQJgDF0Ks5T2hvbUU4i5hZWKRKS5BK2YsVFz4k/RjayxrZA3aCTml7spPqNfr0hoEBbaxJ6qWoEuqWDawJD1+HCM2rHrT2jMLv8/MxcktpfRYyUTby4zvS3ADMF0cpPmLV31+D1gCVt+dmBKhuIA8YB2ltaZOfOqjBnsKhynwFucSMXZZTTRTFJcgmvOsQpDCjX1h5YqJJF/38IRU0XLR6DgepYpTS1OAGB04GH4HuIYfgANNzCsM2li0mSsAAHIXYUeuu7yhMPNSkdkF2HoI+bWjo8nlhSpZd6CtqP8Atyh6JCnB/E3luJgb7S/4dfa0NXPOgAidQskQ4IF8ztT5kNWHyZDPUOTdTWHjWK6ZjJjNWzUaB1TlnQ+0WivPHsgvbAQwBZvxEKOlTGew2x14tagiahKQzlT+IAAc2aC5mDKndKTzUYGnyeqbKlKSos4rR3obitaR2wtXs5+5zdUXmH/g9NUMwxcupBIMpYtxeKvav8KNoySVjqpqRX7tRzHXuqSPQwnRzpXjk4pMkYmZkK1BlMqgCiACoEgUEbfaG3MUUK++UDwCQdNQAY9lx8D22tniBmqEyoIKKMQxBF6b3iRMwijGorT64R6AMPLcnIl3clqnxaphwCNwflHlfqF4OfIwOElrA7iqnQcAD9cIKw2Fm3EtVvy08I3AWN0KlYdre0YedvsORn8Bh5rDMmwLPeNd0Zw2DykYkzM5NLtlO7KHeIJWKlgA8WUSo8fSIsLMzzUlraeduEc8OXlk2jqo6N1hdi7MmuJM8PwnJO8F0nduig6TbFl4dLpxCCFEBswzVNGALczGY6MbIyYxa+ukLHb7KVurtF7NprugzpNKKkASwCX4Hc9DHpy4sfFuqZumu4BPzkOTxYKOpIY0y3HC4h8mcMgpQlnPLRiWN6tFVIlKSAqYp3dwCTVgUksNCwaJsHIbvKKT/WABdizVIrb1j57iq2wWs05kObsWtodzUvEapj1ym28hvDTSFlr7NyqunCjpVvLwPPcVNGd7Hd4v8osHqiM2Gx+mSZUplYVCkoRUpYKUw/TcjfBmH6Q7OxSCs4RaSCz5JYVbRSVAxkJRaUtVmBNNKGH9HZmaUsu/aavIcI+kpbS+iVtEG1pssTVdWFJluwCyCRvdqe8RINtXt7UMDbQlETVEGmZyG+niWQs6+u8x5pJWzSomnYd0tYWLw2SVS1pUmikkKBB1BpEH2ok5WLc+GkP66o325O0Zj1NtaN9geleIKe3lV4N7H5wD0i2ghcpROGllRsrMXBNHto8CYdeVAqkOB3g+/jA23piyh+zkI7w8GYaD61jtym8sk3qulF4R4J1spH51+rbolAufQfX08Aifuq+/Tl9b4bNxWrkH0jzNPsNBy5NQp7WbS0aXF9IMdKw+eTNmKW6aFOehBfskHdGVwbkOajQ+nnF50hxHVYdBr3kjskg91WoMe/0O5JfZwz6i/wCibpFt3ETcNJ65KCpTEvLAUCxJY3SaCMwZoy1qf2i02ugmXIWVqZSRQm2ZPvx4xSFBBZyC1m+uEef1T/yOzcF8EW21JHZSzdxIFeA4UijXKlgdpLqBrwD/AFXnF3t2Zlly/wBKf+MZtGKzGutOJNbn6vDLblrwh2E2guUlPZQNz+43+PpGfxc5KjQM/wBXi0xa85tanBuAs0VOIS9rDdHbCiSTImpR4iUoMBlPGOTMVQUHEiCJmJSwon/FPrnHdnM9F2gsGXMyh6HnEyFAAchAvXMaMW4w8LPB+UfN7GL0ECc+kc5JgcKLd4+XJqw9LsKl/p/WIjJJnMLmiJIN28bxLL5GI2kBQfSBNppfJ+qDVjhEE+W7fW6N4mnJG49SPY+0V9clPWA1Kcn3bsCwFswpV+EXajNchYGUjR3fjoB4xh9in/7BH+6fUGPSJocGPb1Z6mqRn+rOkOOHa4hTM4t9boUKrVo+a2zyUhnViFQEvUGF67QCI1Tq7obBTY8dvLYWDA0H5jvvfhF10Ylgq7xURcnyDXYNFbtZaSnMFjMnQm5s3EQd/D5LomKLd+w0paO+GO7OkHbB+i+KM3FqlkUZdQa9ksPeLHbwThkhSQWKzR2Z0lzmu+vhFT0IT/rl/pmf8xB38Syfswan3oHNwq3GPQ4qaafc7z0ZvG7TWpWYKYvlUkJH4aAhQ3+VIkkZ1qzEk5iSTxrUnxjLSMQojKlKuFzUPfjUxp9kKWQSJa3dgkIUQRve2luMcpYeK0jk7eyxnzVSUHfoXNQ3Gj050ioOLJUWU4JHPfyi6n7Pxc5JCZEwj/bVU+XGAJHQTaKmy4WaG3gD1JjOOC3aJyfc0JH+kWT+Q+0N6Jj/AE6v9w/8UxLtDsYVaTcJY83AMN6MD/Snis/AR2/kH/1X9AiFkzJiWftEiIf5dNKsyXIrTcBWm+PQZHRMzEBbISVJBCi+o1YGEX0DmKonFJTpQEn4RxcZXdHXjFO7MEMZLLV7QLEq4M1PGOmyBmSavmpSNhJ/hEh3VjJj6tLHxJgnHdGcLJl5vtKlrQOyl0lzuIAiqDLaZWoLADgIi2/WSeXxEBy9oJKi9OdIuNnypeImIlrTmll89SBQOHIIao3xzxuX5E76UjrJL21RiUS1EF0keHLyiux2EXdIP18I90Ts3Bp/7Es8yfi8EIwmE0w8sf2p+MdFD7OPFrqeG7FkTM6QptHG+o9axf8AThf3KE/1j0SY9D2vhyqWuXKkSkPZYDEeDCtN8Yza3Q/FT0pTmRRT3B0awMer0slDInI55oOWNpEK8CZ8uTKTpLSTyCACz0esU2P6NYlK3SheUC6iK77E+seh7B2N1JCp2VRCMoSHparlt0W87Cyl3lkclm3nHDKuU2zvjpRSZ450rUShIQFEgiwNGSxHKkZhKFAl0qdtxDbwG1j6GOypQDJJSNBlBArpYwJM6PoIYZFPfNLFTxJBhvwVqLPnxU0sRXnw+UJgkZq0YFmJj3XEdD0KDAS08WfySBUeIgKd/D3CqLlKiWuhhXyduEat10JwTfU8hn4eXMLMAxq2u5vrfEc7YhTWWaHfU1+EerYn+F+GX3Z05AG8A/J4JkfwxwoSArET1ciBbg0E5ItRPPl46Wks/kIlXtBxTMdw53jMgksAYNwqiCXWxH9Xw1jk8aR4A1E6aontLA3OwHnBuHWUntKJPFQ+ECS8UEKCkzErJ/CtKVJJAoGUGqdYutl9N5EpRTiMBJCgWJSgFJL1Z/gTCONyNqBycTuq/k0PRNFXB4MN8brZvTXZpSD9lSnklBrydxFxL6V4b/tSARvASPaNfjLuyqJ5ikPaXMJ1A8qQWMFMSkqXLUgBJYq1NI9IX0jnkfdYNRG9/kIznSWbtDFoEvqAhIL91T2a5PwixxRi7s6KJ5Vsf/8ARH+6PhHpahWM7gv4eY8YgTsssJzhVVMaNz3RusP0fmCs1aU8Egq9wI6NnWrRSS+g2MU/YSAa1UnfwLxInoTODdapMveWUoeaQw8THoidogAC3E/KJBtBP5x5xlY8fg4+2zD4PoClVU4tJ/SH+MTzP4Xy197EzOQSBGoxE7DqqoJJ3i//ALCsDfaEisucsDcpJUn2f1jShjXYcWZPE/wu2YCesnzH1HWAegEV2MwOEwTSsJmUgsVEgmrn8TB6NG4M1JV25CFv+IIqeYU3vEikSNMOnxaNaNKLR4p0Km5cYpSgUgpXcEXUnfHqHRzAS50xXXSguWzjOns5nADPR2eL2ViECiZMtJtp8okmTVK0Rdh9UjK0be+o+Vs/Dy/+mhKP0pSR6gwQieU2KCOTH0cekAlK6MR5buZhmRRufYe0XkzPBFp/MN6TzDEfP0isxeLnqcInS07nSQfUGsRJQA7lQbjp4Qgk8ydxJfe9yPCHIvBGUxnQYrCgqeAFXrxf8sE7L6Fy5cvq/tCiHegTc8T8o0K8OCbECxF/g/lEqJZcWsG5GsZsvFXY6XPKEpQk0SkJGtAG0hi8So725H5Qr9nnxpWnhDkooD7vvYWvr4CBSJM06OPH4CI1pB7yUn+wH2HvE6ZYcP8AGj2528zHAFq2Id/MV5GAB1bOR/45fgm3g0IcIODf0sPSCVE7vTi26Hoa5c28+PrAA32NLf4hZaQC1fOCgx7tQ9npbc8NKWFC3x8HiggFTf0+JiTKPH63wq0ueXFt3leHlDlgNPH6ev00QDBqzBjwr6QgVviSah/o+3xhFIA1rFBGXrT5HyjkB3dqbg/+IeWu4HP694Hm46QmhmpFfzD2gAi9i30YRHK/+a8YrZ3SLDJJeYDyc+ybwJM6X4cWC1cAG9yIULL6Yg3BpxP16wiHNg+/68DFFhOksuYoICVJegzAN4kW3eMWczEoTRUxA4Ej5wpi0fO6cP8A1CCE7MN/l9aRt09GMoT90BViG8ng6XsGelQCE5DxAblXX6aJx+zl7dGK2dsRagWlzVHTKm3JQiZfQufMcGWpNaqWUvW/eWGPhHp2F2PMIadMNGLJJ3cwH5RKnY8kk9lZII76lAEneKta53QWjfE8ql9BMSFv9okIPFZJDb2BB8I9B6P7GnSwn7yVMIAGZMsg8SV1B8Uxeq2FJQXTLBKXc1IfxLeDwfhAQkOEksxZNeFHYDkY1ZaJUYpQDFeYjcRqzaUpwiWaZhqJnm1PSBZiVAlgS5qW33BHo4iWXNqMyywe4SC7WJ/avGMlI0TSqhmLd2oQxoNGfx3RHNlJcglVL9pT/mfy3ROZLqCikEigU9b0AA37gfKHhYAcpvQXJAsTq4pb3hQBJUpLOk3NCxLvQXG/6MES5dLAG4LXG8O9TarQ9C0uzga8Mum6+4DWOM0Jd3sSbs4NKm4HPSAEUmzFzQsCz6+VOfhHBYKTyqOI4m7b6+NYikgGoNSH11dyx0oWESJAD7rNSwrTzvEKImYTQPpy4Xq/trEzChBGUmpa5D19W4xEtBzEp3WSm71a/nDphBSK0rY3419PjAHICg4IYsWBIqbXs2pjlkAEu50tTiwAqd3nDyqwofhzFqQ2Y4LNpQlyb3cWfi1oEGKxJZlVGoG/SpDgbzD0gpDbmtRvzX3+0PTLuHJoxpTx4bhCTkod3PeckVB5gOT+8Ug3rWuOyHp7ChqflEoUDQXO+9O8S1eDRGqclOpDPcULl9Qz7h5xBidpyQzrl8isAjyqXN4tCwoKd2IdnYVvQe8NU/e0B4GgGU00PhGfxfS6RKLKIb84N97AB39BCTulMjK4zKBAqwBINdTbwiA0ORg/AW3ih+vKI0u5GU8Nw8eA9YzU3pk/dllncOpLcKZfjAM7pdONggeZNeZY+UWhZtyli2U115ilQfHTSHTAB2Rltaz6V9483ndI8UqgmtySn5RAnEYpd5k5XJSm8hFoWem9YBci/oW/y0RTcZLYkrDAfmD+4pr4x53L2PiZh7qz+o/MwdI6MYjclPEqiNUNmpmbew6bTbHidBuBb94GV0qkhwyiK0Aa4bUiKcdFCO/PQnl/mJU7Cw4705St4Av4tDQ2E4jpgkPlSXOjjc1SxLwFN6XTfwhI8/8AEFowWDT/ANtaz/Ur94mRiJCaow6AbOQ5h+h+ylG3sUqgJ/tQD8DC/wCuXpN82+UXitrKFglPJMRr2jMP4le0Wn4JaKj+Q4xfeYfqU/xMPT0SUe/OQG3Vg44lR/cxGZp3xpJktCS+jUhPenKPJI+RidOyMKLiYrmpvZogM7nDkKfT1hx+xyC04fDp7shJ/UX94VM5Ke7JlJ5JECZuQhDPTqqLwQ5MI2fIxKgStdTd0glPAjQcIOTs9KCFKWFFrEEPzS5hU7QJQMstR/SGNqs4qIkCwQCUlAvlLDzNQ/hHM2NRhkOHD7ncPrUvpygsgLGljqXbg1AH/FAM+cgprMS+pJQCADuCmtvuwpEc3beGSD97JB3u6qb8oqfbdAFoEOcrFiw1BpdX6b11hqkMcrKIUqle81yBUNFT/wDJ8NmpNQ6tyVF6MHKhU/KBZ3SzDgkhUwqe4S1rA9oU4W4Qohflwp2Ua1IINCWHJtTwMPSgGuUMW7QI7TADc7a5jGSmdO0iiZK23gpS/OhiCd07UR/0f/aYa8wkAGFCzbCXlPezXLEhjyq+UepjlHNUkVbW9iOCR9Vjz5XTafoiWN1CfdURq6VYk/iSnimWn3IhTJZ6Ma76a1fzNhwq/CI+qCTdlGuaj0/pDjkGbxjyvbfTDGypRVLmFSnAYDfwFYHw23Zk1CSuaoqIGYFRodQz0MWhZ6tMmoq56s2egAD1o4cmB5u15VfvUJOgzAsBQWfy0ePOZaFrqELV/aowbJ2PiFWlK8Q3vEotm0m9JMNUdZelEmzaFqQMel8tNgtQuKBLUa+Z2pGbT0dnm4SOah+8To6OzAwVNl+8NDZYzOmhsmV5q87AQKel878KUDwUT5lUKno+gNmmk8EpaCJWyMOn8K1czAFZiOkuINl5d7JSK+UB/wA2nqBBnLNXoT6N7Rpvskkd2SgHeawRKQBUBIPAMIv6Jox4kzVnuTFf2n4wSnY2KNpBPF0j3MbE4tTXbl+0Rqmk/iPrCpC0YnaPQ/FTSAcqAKgqIrwYWMH7M6KlKR1iwWYdl3aNKoaN4w6VKYu4i8X5FrwV38gwov1ivT1DRJLwOGRaSCf6i8Wigk3UTDFIRxMOJOTBUzUDuyUD+2Hq2gsWYckj5RMEDcBHECHFDkwVWLmnVXnEKs5v7waU8YYqXFSQBMhhckFCXC5OEUgL1MJ1IgrLwhWgAQyuflDTKHGDCmELQAKJQ3QoTwiYqENKxAEZTCCXxh5XDc8UDcnGOyjhHAPvjimKDCqxUwu8xR5qMchCiNT4Ex6AgsaBA5JESGerfHM0eeS5Cz3Jcw8kK+AhfsU7/wAU3xlq+Ij0ELJ/F6wmU/mMCGDw2ypqhmEthoVEJB/9lCCZexlktnlP/uJJpyJeNZNwaFJKVAkGp+hrEUrZMlJcSwG4k+5igyqNnosrEyhyzH2TE07ZclF5z/pS4PIkh41KsJL0QnnlEPCWsBFBjzsbOHlLcahUsgjwevhFhs7o6h3nKWobgAB840Mc0ShZHhcDhZRdMgE71MTwrExmI/DJlp1LJ+qw0IhRLicUOTHjFqsGHgIYZyzdR8zCCUYXIYqSFsa5jgTD0pESNFIQgGFymJgk7oUSzAESUw4ACJupheqgCMQmaJxKEOEoQAOVHSFAO6J8m6OJgCLIYUIO+FKw9THLXZg++AOyc47q4XrQNYZ1wNmgUkywjQMFKepHl7wpWojQevxiECIQmIsxarQmaKCRRiOEzQoMANJhpeHPCvAELcIRSYmzQhVAUQIQWqfRvjDwiH5oQRRQ3LCENDvGOaIBjGHBMdHRCnBQ0hQqOjoA4ExzQsdFIcEwoQI6OgBUohEsSz1F46OgB+VoUAGojo6AHZIcABeOjoAeIUKjo6AOflHPHR0AI8JHR0AJmhq5wFSaR0dACiY9YRSaUJHKOjoARSXvWEKWtHR0ARgVdvF4fHR0AI8Lmjo6AGtHR0dADTvjlR0dAHZH0hAluEdHQB2SOycY6OgBEo4kxzQsdAomeOK46Og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2" name="Picture 8" descr="http://ottawa.ca/calendar/ottawa/citycouncil/ec/2009/10-13/12-ACS2009-CCS-PEC-0020%20-%20Supporting%20Doc.%201_files/image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1" y="1844824"/>
            <a:ext cx="7236123" cy="426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46</a:t>
            </a:fld>
            <a:endParaRPr lang="el-GR" dirty="0"/>
          </a:p>
        </p:txBody>
      </p:sp>
      <p:sp>
        <p:nvSpPr>
          <p:cNvPr id="35845" name="AutoShape 5" descr="data:image/jpeg;base64,/9j/4AAQSkZJRgABAQAAAQABAAD/2wCEAAkGBhMSERQUExQWFRUWGBwaGBgYFxkZGBwaGB4XHxgXHRgcICYeGBwjHRgXIC8gIycpLCwsGB8xNTAqNSYrLCkBCQoKDgwOGg8PGiwkHyQsLCwpLCwsLCwsLCwsLCwpLCwsKSwsLCksLCksKSksLCwsLCwqLCwsLCwsLCwsLSwsLP/AABEIAMIBAwMBIgACEQEDEQH/xAAbAAACAgMBAAAAAAAAAAAAAAAEBQMGAAECB//EAEoQAAIBAgQCBgcEBwUIAAcAAAECEQADBBIhMQVBBhMiUWFxMoGRobHB0QdCUvAUFWJygpLhI0NTorIWJDNjk8LS8SU0RGRzo7P/xAAaAQADAQEBAQAAAAAAAAAAAAAAAQIDBAUG/8QALxEAAgIBAwEFBgcBAAAAAAAAAAECEQMSITFBBBMyUXEiM2GhseEFUoGRwfDxQv/aAAwDAQACEQMRAD8Ay3fIDAPa7RH96giPX30MtvKxKspkg63VPPbU1Y7fQ7CPBJugncFdddD93yqZfs+wzEw7honVRz8xS1WNxoSWcY3anJqIHbTTWZ3rg3HZdCms/fX7x8/CrCnQzDZVVmJMAmABpuTmA02qr4ngyXXdrUWrFsS1y8Z0OzZRqQY0qk2yWkEy07KZnZ15+vwqdrxy7GTM6rEHxB8KQ4ro8QqtavLeB0OUREspAg6nePCnnRXgdjFSt23dtsZysOyjZZMCRM8+cg03YtiYYxtOztJ3HnWrmIdi5ykZx3jup1e+zywJCOdBoGUMdBO+lRW/s/tQM1xZIB9H6Hxpah6UK1dwVhDCkxqK29xizHIe1pypmfs6s8rq+w+XfWH7PU5Xl9h8u+lYUgIYxot9knIflFcYwtcLNB1UCPUaYW+gtvUdeh79NvA60Pe+zkFXZbyGBMRtrm3nwo1WOqIME7Wyhyk5RB25isxF1mLnKe15dw8aLt/ZrAE31B0kZe7XvqHF9AltiXxdsDxUcv8A3RqE0R/pjC5mKmII3HOPHvqLGXXexetgGXLRqv3vGa4PRu2AIxaHuIQd3j7alwPRxbjAJjFk96Df8/Gl3i4Ft5lU4J0bvWnlssHudeR0592tWG1hirSYiRzHh401x/Q24qz163NdoAidZpc/R5gwAZZJEwDtvHhSdM6IQnJXFElpVBu6qMyMB2l3JEc6Es4MDE27mdQgILf2iR2QOUzyqb9S3CYHviKnt9GbpHpEeAOm0UWr4F3c0qoFOFWVJdNBB7a958fGimwOFvXbjXbgAJ7OQqZG/aobiXDruGVSASGnRDMbd9P+iF8JZe67AK1woZ3DbAabkkj20tuCXabFIsYe20W3BXuYgMT6q7x9+1IysqgAiDM7kg+ymfS3/jiD90edIrhPNj6/XUNrijSKezsgxT2TAa6BBOoYju1jL2tvCkV3hdo//U2+fJz/ANvro3jGJBGXKGIMhtZGmogaUgvSZ0Ok8j+FaVryM5XY4x2DRMISjLcbrIzgEHl2dROmvtrjjXCbaYSzcUHO6qWMkzOadOW1avGMCeX9sflRnSJowWG/dT/S1VS+RmDcWw1gC0XbqyLS6IgM6CWOo1n40qvYPDCe3d1J2Qd48eXzovpMsmzpP9gvwXSlF5SRppvv+8KHzwMKs2cIDOa8f4VHOO/v08q5dcJH99r+53x+fCgghmNPaPx1Jk15R2eY/EfGj9ADrNyxlGUXI5SE+lZQlljlHo+0VlVYHq13pD1QOSySikqLktDEE6gxzprwzjBfsvaa02WdSe1qBp5TrNVTF442lbDOsFYQvJPYBLKcu0+NOejGLe9dzC3CoGzanVrhQyJ1A7O1MWq3yC9JekC2UZNesa1CwdBuNde6aV9JuKr+jWba6NctWyf3VnQz41x054awuC7ByNbgkCQCsjU8p09lVkL1jBQTJ7I08ABzreCVWJl76NYNW0TKoR82Zvv5TBhtlBcEaTsTTDpBZWyFxdokG2y5lRs1sk6Np90wSJ8dqQYvjYweKcC3n6q0LSTqqlVBLwNDJJ9prd/pWcRhb63VGYAwyrAg6KDrqcxFKndgemQGWQdCJGp2K0lx2Ne2qZBuoliTAEa6eQrfRe5dGDtdaDMECdDl1y+6PdQfEhdDLBQwkQwPPc6VhNOtjSCtha466Q1yGZVXZSJLCCTvqpB7p0phw5MyOQzQxOVjO3JgDy191VTD4jFqzBcoB1PZGWecc+6u14ljVMAyPJYqU6W5o8UvIzhmJe3irti4SSxgNsWOhLHkJGulWJFIkDWU110Gh3qk8Ux91rqXLqZWTYqu8cyZ15inNzpa1oZWQEMsgjxHf66ttN2KSZcEtjX88qqnEsRnusRtsPUY289ans9NUYEBGDHxHdFJ8Jdg69onU+rlWOR20jCSbaiMeHcOV85MkIOXMkzp867sYVW0ClSTv8/60fwPFAWvRiCZ1A5iN/D4VKj28y21RZdvusNNyZj2ad9aqCaLypJuKRzxfEBcIXAzEZJA3kkAjz1qu8BxgxVwrDKApcAb9wmfXp5VU+k3Ff8AfLzW2IUNED0T1ZRYImCNKvOBcFVe2sMw+7AMMNQYG1OSrezfFqlFpOh23B0/C+4HpeU8+dCnDWxcW3Lh2jx5mdeWnwqO8LirLtlnYFtZAEesVxh8PnIuowcrzDEx9f60nkXmGl/mB+JWMt2yr6hi41B2EwZ21qv8Kwpa81tHAyOSEaSuoMPEiW3Hq2qfpHj3N22CScuePXvSHH4/qLudS6s6AkDumN+XP21U1VM07rhze32HPB7xd1L3Os1IzGNQCYmiukEG72SIyjaI51XeF3l6kEAqJOm/M/Oi+sBA3g7bjvrFvoQlvYl49hiDn5baGPunekV24Ara9/8ApWnPFroJKknKZiW0nJ7qqWJxjXCVTsIOZ9JtANJ2Bj601G0YS5ZZsS//AMPmP78/Km/SLhl27hMOtpGYhUJAHLIfrVRyBcOOqxF032eMpHZCz6WcjsmNdD31F1zquUOWPN2OpncydY7hWqiSPumGDdWtdn0bKg8wD2ZEjnVfxFoazpJ/7674lh7asvVXmcZQWJhe1pIAgab1FZIzawQW21Pl5cqTj1AgsjWe86f9Q0Raw5yidfR+LGixaiIFsRHf+Ik1qD+zOnun61OmQEli1byrBYaDu3jXfxrKgRXAAzJp+zWU9Mh2en2bi3L964pBRtFOxMQM0cqN6Lvlxd4H0XSQeWhX6mgcbwC46veFyyibKEBAaPugRvNIuIYW4qk+kVXtEScp21YaA+usYp69XmJ46e4d0w6YZ1/R7MwQVuNGh9IgKfVqaqvCMHcu3gEGZjsCQNcveSNZovobhFuY2yr6jRu+coYx4yRTc8GttxDFWxIVGlYO0x8J5d1eglTpEN9RxYuJYstduo5y5DdVmi6txAQHUnRkZZBFVriXGEvXWKIUsM4fq9BJAUE6bE6+2m/G+GYq8gtuUfLIV4h4giGJgnWg7nRprOGu3GOZgMwjkNAR86Ixp7ib2PTcNjrdxVZdoGhB000BHLlQfGsUiJJkkBfE6/GNKXdGukVu+FTOhug5YC5cwG2hrvidkP2Z1jX4fKueWx1dnjqmgROL2j96PMEVN+kg5ShBXnzPLb20i4VwtrhlpCg6gbkgmR4Dxp8nD2g9WhYAaADQd0T4xXPGbezPUyzhB6YuzaXAXjw09R591QY7Bo/ZcGMpgjcE/naoFxqKcyhnZogGBqZLLr4jfwo/OCxQgjQHatl7PJzRkssa6iDD8Na1deTICyCRE5oO3q99McDdgnSSR79PhXPECpMRsARHlpQWBt3GJK22O4MFQT7TpXLJ+3aRxNKGZauPMsuCPaMuFmO6NPrNH8Wuph8PdvglilswZnfQBQNBrGwqqzctkBrZVViJOaBz29etax97PZe2WIW6pzDcGDp5bDat1mjW50y7P3r1QaYg4g+GxBAt2nW4VaTqBIjf8Rn21YujbNhm/tEKq4AA8Z025a/Gq5wHotfe/OXKq9rOZygypXxJgTHtivR77sgzMqtymYJ/hOlXKGv0OVzt6mA9KEN5CLcs6GVgbzoR7NfVWsFhb1jDZbVsm6wlpIAz6b+HLSpLnG2AkKwHeVaB/KIpRj/tAS3IVw7j7qIfezaAe2tVBVTM297Qg41hMama/ibg7JgBbQVRP3VJmSe8k1W8RxO65J1mIBgTHdttTrivTS/iAVYJl7sisfDUj4UkedyPfA90VelcD1SfJwLlyI1jumBUbIeYHrM/OuzeH7PvP1qJuIoPvIP4R9KKRJvIOWUez6VgRuR9kVEeOoP70DygVG3SJP8AFb+Y/WjYNwq1g2giH56ZZ332NdLwt/8ADufy0ufpAn43PtojBYjrdRMRz9lGwBVvhjGeydDBlguo5agVIvDO/IB43V+RFCdVAY+J+MfKgxirnKyxHq+tDpAPP1fZ5sn8/wBCa1+iWObJ7W/8DSTrr3KyfWR9a0Xv/wCEB5sKLAe9Th+9f83/AIVlIymJ/wANfb/StUWGx63wy5o2VAWXNBid9o7qr2Fs3Ldm6gYqjIAVMkM0r2ddmGutM8Bjwt1meGlCFkc9lrjF3C8ecmvPx5NMUehmSlN0yPohhhhkfEGQwUqoGuaNgZ1HaPKheiNlmv3LhjMwlpOva1J18Zo1ZyZZ01+NQ4VAjlgBJGX1VvDtG+5yzw7bDvpK7pZHZ3PLnvPowYreBfrcO05SSCpAGxgSJJ13n10EvECd52jSsvY1mWBvJ7u6tu+jd2Zd1KqK7d4S+E6rEjKwVg+hOhlSAfZFX7DEXrgOwZc+vdvHviqdiuGFlyknLJgchMT8KY2GYKBM5QADzisZZkzqxJwT+JYsXgmLh1Ovj7Rtv5UVf4ncZcoAt9rcEjQcoFJLHGCukk+B1Ht3FdXeOlhAAHv/ADtSbg906MdE1tswzC8NHWwSIzKdtZLHf1ilnHOITduEd8SP2ahxHE2PfqomgLja+s1GTKqqJcYaXbZI2NOoby9m1TYXG5YIO3v/AKUoY/Gp8LYe44VAWJ5D4+Fc2ptmlqqY8xnE5YxsR8eVGcK6NM8G4DHJdZPifwj30w6PdFwkO5DN+L7o/d7z+17Ke38SFGVK64YusjnjPu9sewBfuraEKAWHsH1oLqy0vcaFGpJMAAfCiOI8QtYdDcvMNOXPw/8AW9eZ9Iek13FtHoWRsm0+LfTYeNdSMhj0l6cFwbOFJVNmujRm7wncP2t6pGKxduyJY+rx+ZqDiPGAhyWxmc9350Fc8O4UCc90535D7q6chzPjUykolHeCv3rrKxtlbX3eRY8tN48ffTXHFrZAuZpYAKse0jv12qTCq7XUVZIzQTyWY3MaeFXPHPassvWAdYYA2mBoIG//ALrknkbkdeKCcbPN7ioYBVhPNlynw3/Otcf7MYcycrEn9o+M7VaelF+3dRkUDOCDPPcct+dVtr727ltEnM2nPWedNSZM4q6CeG9E0OcC1IZdyeQk7wSJMajuo630Ew8iVCN3FmIPrPP6VfOEcMVLUbk6knmfpQuOw0sG00/M+dTqkzXuo1RQ+N8DtBQmVBDESoA+6SNd5mheErIn9kfP6UZxy3AueBPzM+yaD4KD1Uj9n3KPqa68Ts45x0nV70PUT7yabcOxSpaQH8I5UqvrCfwfKprIOVN/RHKtZGMxrc4ihUwFmOa99JsZdBZPz3V2loxseXzoTFKRdtjXWKSohDN9TNZXXVmsqbKos1/DaiDUT3Gkd3OiDidRoNvlWkxImMh9QNec4o71KgPGYohJXedfKusHcaNdT+YopmObRRE/nSpRGkI3iYpqKE5M5VezPxoI3m3jl8qa3EMTlEVDdwbtJAUeZpOAarAMNiXcjQwDuPKjLVyCQTUgF5R92fA+X9a317RqNfPx/Ip6EkJNg9xobfnWKGmApjvit4m2TlbQQSD+fOp7D+P5jn3UaUU2wW3sZB0/rNDXn09utTWXlokifpTXhPRpnOa7IUmQgO/0FSoObpEOVLcV8K4I+IOnZQHVzt5DvNX3hfB7dhIAgc/xN+8eQ8Kms2AgAgCNlGwqO9ifH8/Ku3HiUPUwlOwm7iy2g0Hwqu8f6WW8MCq9q54d/d5/Cl/SLpZ1YKW9WP5nwHxqj4i5E3Lp39p8B3D4V0JLqSjriPEHvMbl5ttu4eAHM1XcZxF7r9VZHmeS+JPM+FQ4niD4lyiHKg9Ju4dyjmfGnGCwqW1VVED2z4nvNYZMtbIogwPA+rBABZj6Tkan6Dwou+vVJLaKBqe7SPpT9LvY1PL5eVLeIX0Fp51nQco0JzeqK5vE0MX8I6RWrV/+0LBQMxIU8oIO2oJAB8xXofEeM4WbLuqloBzHKoywDqxjw0nevLuI3lNsqRlIGWOZzaiRuZphhulYt2wr280KEPLQaSDy2E1pPFTtHRiyKqkM+kfSOyltrltBme6uxVgRJkSsjMBPuoXg2HW7irD7iCw79ZiqrxbipxDgkBUX0F3HmSPbsYpn0VxDW8Qqhj6ByyZGbQ6eG+29Dx1GwU08iPRbnGLi3hZFuQdzOvPXTb1ilz8dt3R2Dt3yB6jsaIHGzbsscQzF2kCE0B2jTcazMnflVfGJw+QtqHWezoNte6YMzB0rNI6mxH0m46gN1NyVjv1jemHDYTCnTWW9wj5VRcTiOvxJP43A9UgVdU/4fmD/AJifrXZhjR5+SVsn4mewwjZQP9IptbwgyrqBoPhSXHMSjzzge0irELqjaaqfJzzZD+gD8QpPjML/AL3ZWd41jxb6U8a6njSi9cH6ZaImAB/3VMaIsanh5/GPZWUQMWvcfdWVFfEdm1x7SDAPqqc8QJ5Du50qVj6tflU8wPXXntyO5htjieaRA0aNaI/WhH3V/MClGDtEMYBMseRNH2OGXT9xt9yIB18at6v+SZbLklu8TJB0ArY4i0UQnRm8w9GPOiLfRBwBmYDxjTTzNFZKI3oXHGnwqJrxnfvqwWei9s+lcPqH0pd0l/RsGq/3lx5yKxKrCxmZmnsgSORJOgG8aLDkfI4yrkVm/odff764TEsxy25ZjoI1jnMyB3c+exqPBYK/ets9whQ4IS3btgbMraZpY6KwMn78aExVh+zvg/Ye4BCkwrtMxJLNrtJMeERWsMFO5BLJ5DHgXRsWyGcZrhjTkPz+e6n7ME5y3M93lWrt9UWBt7zQN89nM2g7ufr8fCuhJLZGLZu/i9CZhRuTVR4/0lMm3b35nu8/Hw9tRce6QF2Nu0dtCeQ8B3t8KUCz1akwCwUtBOgGvbc9xOgG7HQcyL4BIBxmIW0ue4ZJ1AJ1Pie4ePsqr3L1zGMSSRbG8aFtdAvcPzqa3eBxBNy88KToObHaTGiqO7w0qZMQigDOvIEAjYfn3VhklLoVZDwPDMCyxBG06eiGJE9+lFjiSCG5cu/y8/CmvRHhqYnE5SZVVLNl0J2ETHMt8af9Ifs3whsubM2nVSwJZmU7wCD3nnWWz8Rag5bopDdMLa7IxPmB9aIscZzFLi6FQWUNBjWA0bGNDHxqiXW1q2o620ykicgAEjUjTuEeutowinaJYLxLHWWZFtqygZIJ5sILMZjc8gNPKK3jb2dTAJ5KYgRrtzPPelgMF2yxHI7A/dIoixxXSDr84/pVAd4TDsp19GZKTBO0x3c/EVNe4wRftusxbZQs8lH3fICB6zQPEOLO7BVOVTpE6me811dsqoYkgxsJEnvPeZj4UPcadM9I4z0hwl5J6yIGqEa+zevPuM8c6zs2lCqNNBGnd9aBe4bm4AHIDT28z66kCaRUQxVya5MzlsD8JE4hCeRn+WT8qv8Abt9hB4IPetUrhdqLx/db3iPnXol2wAqjnmA9kn5VtHYxAsUJUDvdR76dG0PGlzWhntKTALz/AChjTd7SD77e76VE029jOasH6il54e5xSkKSAOXkaaAL+NvaPpXSPlYMGafOkk0QoHX6sufhNZRQ4se8+0/WspaWGhDc9C0QDKTdads2Uecx4eNG4bgOWOxZTXXdzHnA1ppgsSX1CEHxiPD0Z+NGraY7n2D+prO1F0kdShKatsCs4VQSe007DaPKNT66mFkRGTTT0jJ08dx6oonKi+kwHmQPpXJ4vZXYlv3QW+FVrb6D7tRdkmFshRooE8wPnWXEB1ytp5/Cl2N6YKo0UL43HVfcSKQYzpsp3xFseCFm/wBANVGMiZNdS0Mvch/iMe6q70l6PWcUoFwoCp0Jc+BKmNYJA0pLd6WWzsbtz922Y/zMPhUf68uH0MLcP7zBfgp+NaUSNrfpwcoCxlKmRAEAAaQNyQe8DlTE4/LbC29MogDv8T8aq5xmNO1m0n7xY/FgPdUNy5jDvftp4Kq/QmnQqLPZ4m0ywE+cfHYVW+N9ITdbJbYQNCw2/dX/AMudLsZhbrFEfE3H6xoIloygFmMbHRY/iFTJwOzb7RZzGp2A8aNhKIVw/hiqyq0ZmGYCJAUffbwnQD7x8ASDsTw6yqFUS5fZ5JDuRmJBksFgbabaAACBVePGWSGBXMRmfN+1GUT+yAqjyPea6w3TIIHFzJJjKVE7HUabTSsoovSLDixcKhcoMGJJA8BOpHnUJ40y21c52ViQDmUarEgqDK7jfflNMOm+OXEDrlOzZWB311B9x9tVfCWgSAzZVJ7pjfWKHyKi4dEelDC9IUwQQxLbD8Xtj21dOkXSNDbyZ+zHWXORyTFtB35j868vOOtWWItZipAljuTz8h4UHjsSCQ4M/TurOULdmsMmlVQH1Hanx29e1WF7awcyDrCJliz6+Q0B9UUv4LZzPmOy6+vWB7iaseFsBgxzdoEAKBqZ0id+egFNPeiGtgDo1wVsTjVtsAQACwjs5fLQCNfbVu6V/ZmnVlsNKOB6MkqfDWSvq08OdBtYv8KupiWW29tx1bhWOZfWRAM6TqJEGJBrjpf07/SFRMNcItFZfdWLEnsHuAAmBvNZO5S9k2VRj7SKDgrBNwhgZ57iORB+FN+IIqJlUATpquu2sNsedQWMTlaYJHOIn37mueM3BKkBhn7QnLrO22/LfxroqjnI0WttW4iuHNWIm4R/xx5D/UPpV0vcRkKY5n/Sw+dUjhp/tCe4D503OIMgTsD8VqShzcxvbtk8i3wijrGOzbA1U8ZingZSc0nbu0oX9LxIMjN7f61LYmj0W1ZzbyPUalbBr3mvOExuK3Jb+cj50zs9IsUsZVXxzEtPvkUrFRbuoHe1ZVaHSnE87dv/ADfWso3Ci/f7UX3/AOHh7p8WcKPcp+NRXeJY079Tb/eZmPsLR7qT4jpJb+/iU8s8+4UIek+GH32b91GPwFaUih212+fSxUf/AI7ar7wAffWfqrrPTfEXf3nIHvMUk/27tr6Fp/5APeTNRXOnt5vRst62X+tK/ICz2ejlkf3ajzJY+761P+j2k2RR/CvzmqS3SHGvtZPrLn4AVGbnEG+4q/wE/wCo0hl5OOA2IHl/SK4OMn73sqjnC4873MvkLa/Oo24RiD6eJ/8A3KPhQBdbuLUePmaFvcXUcwPZVPbgC/fxCnzuk/AVGeB4cb3kP/UPyoEOb3SJRfzFgQtsgQZ1dhPuQe2hOJdKFZGAO4jcc9PnSvC8Ow0El92MDqydAYG55gA+uiP0TDftnytL9aAB+JYgNbtkXAWJuZxPoqMuWR/NS+SR2QSPDU+ZjameI4XZYQq3lPeFApV+q3tk5QxH7S/1qWMHuLmEZiomdRof/Vat8NX/ABPd/WmmFeD27akeYWmNvF2/8JPXc+lPbzAQDh1vSXJ9VbXhdn8T/n1VY1xyf4dr+Ymuv1iv4bI9TH5U6QhHhLKWwwUv2onQnbY0ThcX1d1bqZ86ej2ZAkQeydNqZ/rUf8oeSE/Ks/W/ivqt/wBaWmJVsC4z0gfFDLcQ7ycoiYEDTkQNNDrA7hSa9ZVR2UKj3eFW69ibqAFkuKCYBNkqCYmNTvGsUHf4yGUqZIIgjKv1pJJcBJuXJWLDdkeVStdMAEkgbAmQJ7u71VwygEqJjlPdWmFaEGy9RqjMYUFidgN6jJovhuIyEmD5zAj20NgMcF0evZQT2D3ZQT7edEDgrq6y7aq33RyKd58ahHGAea/5j865ucTJYejorRpO5Tv8qnYoZLwY82f1BR86kHBR/wAz+ZB8qWfrN++O7sj6Ux/SnQWxq9y4ueCcqKpmPRiTALEkwB7apK+hMpKJ2OBj8Nz/AKi/+NSLwL9hvXd+goV8Wzjs3FD8gjmD4Q/P91jPdzqfD4DGMFaLuUkSZkgTqcoObTyp6G+ER3sUt3XqO8F0Ba4gcBQDOhuPO5HKtVZsJY6tAgdyF5lpO/fWV6K7LGtzyZdvlbrgpqcKw67qg83P1Fba5hV5Wz/DPxmhv9nzzup765bo9/zk9jfSvLPbCDxu2voqg/g+gFQ3ekbcnI/dQD4moG6P/wDOT2P9K5/2d/5yex/pQBq5xtju90/xAUNc4n++fNz9Knbo43K7bP8AMP8AtoW/wG8NgrfusD7tDQBE2OH4B6yx+dR/p37Kewn4mhLoKmCCD3HSoy9IA39PPco/hWsPEnHMDyVR8qAL1zcfQ+Ro2AsXRXFA4mwt6XtSAygkaRrGWCTptz2qydJeDrbwuYKbd1VGcFnzZlcK0AtpIuA6jYL3GfP7GIKMGXQqQQfEaivbuJ2rOJtZUW6DeQlwBmRTcXLbK54yZ3e2ZXfLDajQA836E4TrsYmey2ItoGe4g1lQrbzpExpzMDnVj+0bo9h0weHvWLdtSYa4U07Nxf7MEeYIk9xPOkfQTCOTcYK0yqSA8KT+0qsFMld48xVw6TcOF7C41FGYWmDqwJHaQBFWAYYaXCARpDfiBoAo/QnhSXrjhlBGg+7PMtlzEZngCFAJNH/aFhks9RbyILhzOzJb6oMrZMnY3XXP2TqNAZ3qfoObNqyt28Gyl3YkMoBy9WttYJn0s52ElV1MRUfEMGmP4gxPWDDoEWVBY5n7QtBwCdWZodgdBtJVaYilC7Wxdr2hOj+Hw9lExNzC4UlAFEWw0ggs8mCSSqHdwCu+ppR0l+z9XVWUpNwgW7yBmzu0kB8ujB27IIGkrq+oCCzzjhuCuYi4tq0pd2mFG5gEn3A16Xwno7ZwoUtbV3BKFs6rc6wlGHpZrVtkVS0MRBDqS0Emr/Z5hwt26zgll7IQMUuDJL3GGUhmyC2GKD0oAnYNN004kcMDYsZra3lHWgrl9E5hAmbbEu2YQDsO8AGX3GcQw1sf2GMsXLttSuS49oqFIADCGUKyARmQyQYIOhCPpNwLB37hUsmHItiHicpQJmzgQQhmNZPZnz82w3R7FXEV0sXWQglWCHKQuaSDsYytt+E16BwPpFj7FhLDYC7duDMFYqJKBiGU9gtyZTryoA8w4hhSjshjMpIlTIMcww0IO81BYVnIQKzOdgoJJ8gNauHTbD4i/ibT3cI2ENwC2M+inLsScojKpEnuE1eMV0QsYPh5ZWGQAMzlCCTHpuyHMddECkCGA1zZqBHjOJ4RfQEtauKFMMWRgBsdTGm4376iR2A+7769B4aiXwot3rCXBcBKqAA0toAzKrGf7MSBoV0HMr+mnRJrI69RKh2W5CxEEZHIUZVLBhmAgBjsJpgVBGYeXdJimnBcpukusgW2I1gBtMpJ7hv6qWpGvfTbo06l7ikSzoAo7znUlddNRInxq8Vaka4/FY6wWNtXMOy3LIYyQHC6BiJAzxvAmJ28KX2eIWmAs4lWBSUW7bIkLM5GB0ZQdu6rVwXhV67cxGETD3Et3byuHuIbYtLIFwlWGpEKFA5r3VW7XCAuIOfq87M2VXdQqqs5neTlkkEKjbnUiNDpPKkr63v8SMku/gnJU1+/H1CP0m1YVTZtx/8AcXTbY+PVqpIZu6Nu7nQ/CuI3L10KpKtMhwFJCzqDI7tiI13mdGF3iOcOAoVMq8wzsGt3WKu+4hkAyLlXfsxFFdGuF27du82Y9a1wrbWNCqlwQT93UAyJ5ernfaZPZbHn54LHjcuW+L+/0I8dfxwuMLV1immWQpOw0kjXWsq2WMNhCql7rBiBIg6HmPQNZUrPl/N8zz4uaS938isHG4Ub4i3/ADT8KibieF/x0/zfSqCBWeuqs98vf62wv+Mvsf8A8az9b4X/ABl9j/8AjVEzCsz0agL0eK4Y/wB6nvHxFSG7bYdh1PkwPwqhZqwXDM86NQUWnE2xc0YT8R5GkfEeHtaaDqDsfzzo7hfSQr2bnaHI6Zh599MsZiLV9ComdxPI1bafAuCt4HC9Y4XMqT95tAK74tw9bQ0uK8g7aUPcBBIOhFRXdj5GsGparvY1TjpprfzJFSvTejuPu3cNh4trdIK2yTdRSMi3AFAbUQLdpuzEmDsunmWarv8AZ9iw1rEWcoZj21XK2YgqyHtL2oDG32dpcHWINmZYOjFm3h7GLZluzbvtcRkd1HZXRL14aBSwkFhqIb7yzx0X6R5+GOpDs63znyiXK3FuurAQ2Y5yQRG3doac/aBcbD2cQVK5XQxJZroa4q23BO2oFvckgDSJqh/Z7jDnu2RK9YAwuCP7MrmEnMQNSygeIXQ7UxF06P8AQu2eHKb+ZSouZtEcMoZ8pCN2QFZiSWBOh1Agrn2c8PutgjiVIa6b7sgAGVtUVyw0OwIUKVjKIojpkRhbN10EWjZ0K+i9y71oPb3YMz22ykkGC0c6rP2ZdKwo/RbhuFFzPbW3IZ2YgsGYEQoALakDfuoAYcQ6Grj8W96490i6QUZd8pDFB1TJNtQqiJYzPImm3CcCcAiYZnuMnW2bio6hYR3IuSNSAhRX3AkydJmv9JugeIN4Gy5tIxEpcuMqW40LK4JUoDExqubUQZpfh+iNsKWxDZkFuTcNxlXO0lUIIOVcpWJgmduQAHdi4n6XxDLnRB1eIAtqoILIG6wyAba9oZ4Ok6g0n+1jCq11LqAsEmxduggq15ZYrMliwkg5ttByqsYDjaWMX1ttH6rMex1rBinIF+ZkBtQRIEg16hcx+CucPyzhzeu2FWApOftdm1m0BvyyzqGDHNosEAyo8A6UYSzg1t3c73FRwo6tAEZje7QfKS7ZXMZjlBfbci2cO6WC6uIxGHT8Nt3eFBd5UFBIJuEJbuZAIlm1nesWOg+HzKLgu2jLLL3LRtM1sp1sMkMqoSU3MmIOtMrXE+psXBbVbOFXQMxPWKFKkG02z3rrjMzLKiAFMqKAJ8biRd4hhUa6t4LavMUtvcNsSjQ4NwyrMni3ojQ5iKV/aK7pYRFF5LbsNLhDFkRQEBIMhQwJyEaMTryqpYvpGXxi4jL2UdSlsnZEMhJiBOusbkmr7cxqY+yxvXFysrBS2U9ohxZaQC0K0k62wvOZMgHmnDMQyX7TqMzK6lREyQwgRzk6euvWulfAbg4bimuO5ynMFcZNAwGc5HIZu0x1kHSRIkB9HuhGFw+Itsz9b2woZiFCnqGuNK5SumpDZpUpprsH076ZXFwhwdwlrr5CzyhPVzJDZNA+ZQp0BIBJAmgDzIpXrvQz7NrKr/vGY3LuHD6GCgZz6PiAF1ryaw4DAlcw7pIn1jXevfuGcXT+yukBScMkLmJbN1jq6qN2IIGmtaQTq0RJpNGXOkDjLFvMygrnZwEYERmgdrUgNEDeJ51VRxhcM1+4UVyS9wsqqCWzYddB6PaZ7njpT29xO2LZHVKm8sWzdnwHLT866a6I9HRdLXr6SAQEU6gsjO7t4gXHKjvNoHlR2jHGCSSpt2/SqOXBOU5Nt2q+f9RTekeMuOSbilDkJClWWAUxTQM2pEjfamPCHRbQ1hmvXC3ZEZVZgDmkt6UaQBv3GbXiujFvH3r9y6WCy1m3lMeguRn8YdroA238K87w2DvJcQPnQXSbggiCrFjI38vCKxhicm9O2x2d3kyxcINan1Y8uYkkmNPUKyu14Ppri7KH8Ny5ZVx5gwR37Vqse6l8Dxn+FZ0/FH9zwkse+tTTQcOGum30mujgR3cp2rU9oU1lMjgRpp+dPrQ9zBd1AAwY99EWcaRvqPfQ7IRvWqAHSGRI1FFYe441AOm2lLuG8QcDJmYAbAEjzos4p/xN/MaaAJv2nczlMnwqK9g3CsSpgA/CjMN0huW0CqEgcypJPidda4xnSe66OpyQykGEHMGnsBH+qrwEm24/hNOeiHEbmCxIv9SXIVlAnLBYRmBgjTuIO9KML0ivoAVuuDA2Ph3bVK/Su+d3B80T6UbAWjpP0ru4yzkOH6tyylnFwtmVfRVgV1IOoM8gOVJOj2IuYW+t3qusABDISVVgw9EkCYmD6qX/AO0t78X+RPpWf7QX/wAZ/lX6UwLXx/phicXYay9lAGdWBBY5Sv4QfRB2MaRsBrVXt8NvKZEg94MHXQ+6R664/XeI/G/qA+lZ+tMT+K776AL9wz7QsYlkWb1m1iFC5ZcsGIgiGiQ2hImAYPOq/wAY4pi8QnVmEtSD1aaKSJysx3ZgIEn8I5iaR/p2K2m9/mravi2MAXyTyGcn2UAb/Ulzuo/htvFWMwtkZW9JGUPbaO9GBUnx38aBXC4xnCZL+YkAA5xqTAmdvXTHj3RTG4W8LTZ3zCVZCxU8iPAgggz4HmKB1ewaeJYrOXW3h0YqwJWwBqxBzazDAgQRoO6lvEbGKvkG67ORoJmB4AbCjMP0bugdpLjHxZgPGI1NZe6I4i4QLVtgSQIL6a85bbzJq3GlZ1PseRR1f6JjwK53GpsNw/EW5yFlmJjSY2q74X7G75QNcvKJ3ygsB4lmZZHkKW8d+yfFWlz2mS+O5CQ+m8LJDR3Az4VzrNjbqzlpim9isYwjrGUSDC9nUCM2msnWe/M07mQF6P3bjHXMzEkydSTuZO5JoNeD4gmAhJ8CD86KPRLHAZjh3A7yIHnPKtU11Hok17KLV0V+zHEti7PX2nS0GBYlSBC6x669TudH+rx6XLY7LW3JHWFQGNwMdIPZhm7Igd86RQuBdMsfhrHVMLd6BCM7ar4aHtDwkedMOAdPrlzFs2JyqnVubSINZXJmtgnVmYxE85FU59I8CeCcfami38a4HYzhrlxpcytu2ozuyhdhuYjNOwMEkRXSYi5cHVW8PkCRA64Iy5SMo7IIXbaTzqC3whzme8FN24oLnU5ROllDoAF2HeZaJNQYnhOMts11LlpSx7QEwB69CB5VtCMZeJ79L+xxZJSh4Fty6q/mENx02CEbD5QgAhLgJA5QGAB/m1qq8YxyYnE2lQZVtBgJgN29cxBAgCIgTtuasGN4LcvYgqSiwgLGS2bbYEiBr5VXOknQ2/aKvbZCB6LbFSfunX0Tt/WK6IQxPw7Sa4Fh7VlwZNc1cE6vqvjX2J1+zDh7jP1txc2pBuoSDz1Ik6zvWVWTir2vZAPMdYogjcen3zWVx6V5nrOGB7qZQjeFa60GhNa3B8awOYKJBqJ7GwrgMa7FygAS9Yka0vvWSppwx7+XuoW9a5H/ANUAAWngg91NA00rKwaMwdyVjuoAKV4IPdTNcViWWFtSCIlcOvxCUpBogXmC6XG/dkx8aYyDCsQB3jTbmPA04w+NxZHYRo8LK/EJSOy2rDxn21L1h7z7aBDsXsf+G6P4AP8AtrC+P/5g9cUkzVqnYDotjebv/wBUD/uq6/Z1gr5F267AlSqjPckARJI7USdBXmNXP7L3zYl7JnJcSSIkZlK5TuCNC2oo72OL25cIjJByjSLZ064Pfui2me2lzNoTcyQCGJUtmiIUkb6jzrfBODXMJhA/WIXf07mfMDoMttWzab7ECdORqPivEkbHvhrmXTKesbZnKSEZSCNgROunLvOHF+qQqyAreZVMmTlAeXCiZMFQNdCBvpV4sne1NdTXFicV6dPuD43hF7rcPcuMhvKwa0ubdj6AYzOQNlY+AO1YcDbvPZe9f6xLbCCBOVSWKvcM+leYm51agtDJpCQyPpF08VcUzi2l8MrjK5YLleQJiDOUkQCIplwjppir6AYbDYQNl1tu7BjGma2zFRAAGmdmEToNnkftDaldroBcWXrL9x0uW0RmJVdiB5DRe+KP4dwplAbr0B3BiT4cqSthhbAV3VnjtdUSyKZ9EMfTMRqCRPM70/wl0FQRtGn0o1KbUIvk7fxTtWXsvZoyx9drfp/Im4+vEHvgfpoyuSQLbNaURuSq+Y1JJNF2sdxHDKD+m27oXUq8liOYzMstt3+VMuFdHxcfrHJVQ2XMrANmeAqgEGBqCZEQDUfHOCWgCjXTcaR91QEVso7TAGTJJJEACNDz5o4JZHSSr4nkxzxhjUpu2+K6voq8xYON3Ge42Da3YViWa6ba9axO7M5XLbnfKo08aHHEsSSQOL5mOhU3mIM7iGXKfKKrHTEPavvhswKWiAMs5WkBs57yZ+lIK6dajsor6nVcXu7f6/QuZtiyri45DrDI4kRBG65SG8CCKY3+CpaaxdN5mDEw7K9hQSMyMrZWZjoT6I86qnD8c72ijdsJqk7jQ9mfw7aVNwfjlq2WOJQ3e0oAOyqZDx3HUQYMRpWE4d4/Zek3llUI27af7/3/AE9T4Ni8RYCm/enCXAWV2JZwsaZSe0NSDqNRqN4p1d41hb6m2OILLCNEMkbkajuHKPlXm2CsXcXls2cQty2voq97LlGmmVtQdtADViXoS2FHWMwuciVmFJ8D7J+FdWKFzUeP70PP7ROCxyyc+SW3Trx+pfv0FQoY3SMq+mQAwUDUkkaDmZqi9IOIYnEBnw4dsOqkZ2Uy2oJdewQgEaHeCZiaB6edOCcPbsAEM5Bukc0WNB+8dx3KRzo+3dS41jEJfyJbFuIuqFVVA6xDZIzMSQxBXfNrUvVCVPZorFHHmjd7ModziFgkl2xAee1F1QJ56GzNboDjd9LmIuugXKzEjtKNO7esqNV7spOlSCug2At3M/WW0eCIzKGjTxFPOkHCLC2XIs2wRsQig+2KysqCjz22dK7FZWVIGPyqG96JrKymIX4neu8DuaysoAL51vNWqymMjX0z+786mNZWUhHNbFZWUwNirt9lR/3xPHP/APzesrK5e2e4n6P6Fw8SC8daVuPwwDDMDBEiQkgwe4irR0lM2kJ1KssTy1bburKyunsfuoei+h1Q/wCvUrXTDDrk4f2V7TXp0GsMsT37n2mq7h1C4oquikeiNB7NqysrpyJdzL1OTDJr8Qjv0/ktqiNqLwO5rKyvczRXdrby+qPglOTzu35g5cjFWIJ9NP8AUKYXv/l7x5llB8REx7daysrwOx+4yfofZZlv2P0/lnmHSi4Wxd4kknNuTOwAHupTWVlTk8b9WaYPdR9F9Bjwb0m8vnUPG/S/hFZWVl1PQfuCBBUq3W2kx3TWVlWjkOFNSda20mO6dPZWVlAEeasrKykQ2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85720" y="75134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@22 – </a:t>
            </a:r>
            <a:r>
              <a:rPr lang="en-US" sz="2400" b="1" dirty="0" err="1" smtClean="0">
                <a:solidFill>
                  <a:srgbClr val="C00000"/>
                </a:solidFill>
              </a:rPr>
              <a:t>Poblenu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67588" name="AutoShape 4" descr="data:image/jpeg;base64,/9j/4AAQSkZJRgABAQAAAQABAAD/2wCEAAkGBxQTEhUUEhQVFhUXFhYYFxUYGBUWFBcUFBUYFhcXFxgYHCggGBolHBUVITEhJSkrLi4uFx8zODMsNygtLiwBCgoKDg0OGhAQGiwkHCQsLCwsLCwsLCwsLCwsLCwsLCwsLCwsLCwsLCwsLCwsLCwsLCwsLCwsLCwsLCwsLCwsLP/AABEIAOIA3wMBIgACEQEDEQH/xAAcAAAABwEBAAAAAAAAAAAAAAAAAQIDBAUGBwj/xABFEAABAwEEBgcECAUCBgMAAAABAAIRAwQSITEFQVFhcZEGEyIygaGxcsHR8AcjM0JSYrLhFIKSwvEkcxZDU2OisxWEo//EABkBAQEBAQEBAAAAAAAAAAAAAAABAgMEBf/EACMRAQEAAgIDAQADAAMAAAAAAAABAhESMQMhQVETImEEMjP/2gAMAwEAAhEDEQA/ANeLLTcLzHuaBjAMt2AY46062yVAIaQ4AcFkrJpAyGzEZ8Zz8x5rRWLSgADcQTiTrAwgDw1/FfN8f/I25Y5pQ0hUZ3g5sbcR+yIWqnUm/TacsWm47GeeStrDVDwIbhGuCl19DU34gQdo+Ote3HLlPft0mqoH2Wn/ANSrTM/ebfHNqYqaJcR2K1J43uLTyIVtX0NVb3Hhw2HPn+yrbTRczvMI4Zcs/JL48L8b/sr6uhrSMqZcPyua70MqstVCozvtc07HBzfJXdmq4k03EGccYOAGxT6emqjcHgOH5gCOYWb4MfjPKsWWO1T5/BA03EZuW2/jbM/B9INP5Msdw+BQfouhUH1dRs7HQD7vRcr4L89r/X6w5puAzKIMO0/PBbN/RtzRIbPs4j4+SgusIBxaBzHkVyuNx7jcwl6cv6ath1PGey71CZ6Jk9cIzuO9Qrf6SLP9ZSDGki4+YE/eGxRugdI/xElpgU34kGJvDDivVj/5Ma/tppetftPgBzSw1xP3vEiP2V0Ht1QOXuTT3DUR5D3rza/x01FSywCb3aB1kjAatSe/hNjnAcvJTOs+cE82DH+FeOV+GsVNVoPBwcTvlE2k/WechXJpg4x5o20idWOyRCn8V/GeOP6phSfs5GURp7/VXrbG85MHFKdoqofuBX+HL8NY/rPOpHWU06k7b881e1dE1WiXU3RuAPoq6rAMHDjI8s1L4rO4zxxvSGabkgtKdfWjZhsSHWgfh9/kVnilxhs0ymy0j5CddVB3JA3EfPgpwYuMG0taS05wSZnjHuUuzV8c8J2xhvTWk7KTi0TqkYzIPeug8FAtlQ0WOe0gmAYM4EkNMAnHHGF5ccN3048W0pdI6VCOtqCTjdmDxVrZulge36u7ByM345QuE1KpJJJknMqTo7SD6LrzDxGojevr+HCYTVdpLI7ZV0xaR2g5r26w1rW1I/LeJDju7PFSbLbjXZebaHFuRFymCCM2uaWy0jYVjdD6YFRoc08RsOxS69Y03dfSxMfWsH/MYNcfjGo+C9UxxZ3WhqaKY4yXvn+QejUX/wAY3/qVfAj4IrNa2vaHtcC1wBB3FL6wbVrjPw3TL9CUziX1CdpcotfQ/wCF3i59QnyKmV7dTZ3ngKDU01P2THP3kXW8ymp+JtHq6DefvjnU+KobfRaw3RUDnflJIHE5K8rUKlX7Spdb+Fvz8U9Y7BSp4hsn8RxP7JxhtnrHoKrVxIuja7DkMyrGl0VOurHAE+9XvWo+tV4xNs+7os7MVJjLMH9lOsmjnt7zw8bHd7wfE858FZh52FJqMccQ0zsg4/upcIu0uy6HpPEtJnWCBI4/FTaehaY1Hy+CoLLbyIc3j4FavR9brWBw4EbCFnUjRNPRzB90HiAlfwbB9xvIKTdO9JcfnD4qBltFoyAQLdwRvqAaxzChVNKUwJLm5A94ZEx6q7TSWSoVusFOqIc0TthJqaUpj77P6pTB0zSmA9kkga4xTlDTL6X6PXDIndlB4E+hVGGQSDq2jWui2qs0tdeLC3HW3GNnazXNNLaZph5bF6HRMQSNR5Lz+XwyzePqt40bgCT2RuicUlzRqIHESEl1SmcQ4gpbqh28l4druJtrk90csNYzHMZZTums0ywGhUxJyInHAHEbiPfwVq94ODgNmEiDOA/x5Kt04wdXUAOTDOuYEkkRnqnVCx48fccdsxoqwmq7s3S5paQw4XxOIHLzUrT1loNDX0L7b2dN47stBlp+8JkHE4qma7WFaWfTLroZVAqMByIEjgdeE/FfTmunUegdIGlUgnsuwPHUVuNH29jjBeG7zl5LmtYi867g2Td2xOHkibXdOZW8ctGtuqaJtVClWqUXViaZaKtPqwCAXOIqM7UQJAcPaVhV0xYRm6qeLmtXLLBZSap6y8C1uLSIPagjPL91aMsTBt8luZpcWyf0g0c3KnJ4g+gSXdM7KO7R/Wso2iz8J5/sl3WfgHiXH0ITmnBoH9Oqf3bP5H3lNf8AHR1UB4hqon1GNBJYwAYkmcOZVb/xEyeywRtDGDlIlOdXjGrf05raqTB/T8FHf0xtRyDBz9yrbNb74lpHJoI8lKY2o7K+7PK8cs8lOVOMLd0ptrtY8AUxU0/bdbz4D9k6bNVIm6+MMYdGMRj/ADN5jahV0fUaC5zC0CMXdnMAiJzJBmAm6aigo6XtEFrq72AOMCADBeZzIIgGY8Fd9G9OV6fWgV3ljnCHZyQImBMYXcFl7fV7VRsNxfMwL2AIi9ndxy2gbFYaMrF/WOdm55JjsiSBMBsLLWmvfp+qc6r/AETLtKOOb3nxVGG8f6n+8oOu67vjB9VBbm3bXO5n9ky7SDNvMj4qqNopD71MeLR6JB0nTH/MHgZ9EFr/ABgOw/PFJNqOwjeGn1hU50tT/ET/ACu+CQ7SzPwvP8vxKC8dbz4nPaqC3C9UJJxJb2Y1XRil2HSbariA1wgTjHuKcq0y61NaJJJotwEEm4xuA2pehcl9M58cQEhjwDgfNTP/AI24YLSDniMQm6lhxxJ8Qvm2Oe6dqdqMpET968Br1kHLh6taSoO6uqGnDqnySMO64kNwzMRuiVGpOaSA1xJgkwBEFxJdI4jyTNe8WkMlzXA4kG7dE5k5txb4+C1jhpz2x9PJOBN08ksL213Gk00pJYtYrFzol5NRxJJJbmTJwIGZWysGi6TqIqOf2rzxcvsaHXWOLWguGBLg0TOvJYrQx7Z9k+oWhsNzrGdZ3LwvZ92ccsctmK1Crg2eytcW4OGPaLzqrhn3YH2cu8JyQ6mytaASwm5VBcHVHEPvm4QG4O7MCMM5nBLslSxtu9aA52N8NDyztVBF0uMm61uRzvkY6qrSdWm651YiGAOgANvDWMJJ2kzjriFpGT6U1z2WDIy474wHvVHQOO6BzxWi6Q2Fz2hzcS2ZAzLTs4e9Z2ls1zlrzWYtX/Re1GnaGOzggkZTcId7vNbx2lH2iWCmSS0jvgRL2vBkgR2g0YkzgMzJxOhLAW9t4gkQBrA2ner6x2t1N15sTEYgEZg5HeAfBXaaX9V9pc4OfSbefAbeJBN8/wARTaAHjWzDwadir7Xp2sWmmXNLYuYDCAC2QdeDnc+EMVNL1nAAvJi7GDZBYSWkGJBBJx3lQClpIy9u+0f7R9VY6E7jva/tCr7X33+071KsNE4Md7R/S1ZaR7Po0uaC5zvEk+9SbNoFjnBuEnbAHEkqVY+6m9IMJbhIg6lrTLWWH6OKBaDVtlFm5rS/zN1Sv+EtFU/tLY53s9W31lc+FVx3nxK0ZswpU303VCb10uhgAZfAAdUBdLmgxBb3SdcwUlNxe1KWg6QxNV53uP8AY1Za30aV9/VD6uezOJjYcFXtsLg8ioCC0kEHUQYIU52xWSlVGjqN2rVjYI8f8K30RVu6RpuiblYGCf8Ap7T/ACqK1kOefygcpUrQNn6y3hurrKp5B59yxVdeHSKz1AOubAOV4BwQ/gLHV7jmg/ldd/8AF3wWctVgfd1Ya4nCf3UF1JwJ2at5xPvSzfcRQfV0wbhaJwmTOGQ+dfBTKdraQ4DN0yPDAgcvJUzbM4GS1meIBMRhiJhKNsZN1rWgkk4RI2wRwXgrzaZSw2dz3BjBLjIAkCSBOvgrDS1N31ZeCD1YaAcDDABBGYIdebj+DcmtDUwbQJmA4nsm66QezDsgb12NpwxJCkaSrdYGu4RgAbrrwLZzutdTddBJgOjUvd8ehWQkNUipRc2LwIlocJES1wkOG0HaowzSNRb6BewVm9YYaRBxjWMv2C2VotNkJnqrQY7IuDs3RgCPq5yAzxMmVh9Eviq2DGDv0laGVrZo7bHtLiaVN7W6muLbwwxm8RrTEO/DHFzT+guSkYRSAx2u54FxPm0eqIUTM3h/Rjzv+5PBPUbJUf3GPd7LXH0CCL1X5neFwerSj6oa5P8AMR+mE49hBIIIIMEHAgjMEaiiUCeqbs5lzv1EpJptAMNaODWg+QTiJ+R4FBnNJtitUERD3iODiFIsRik873fpCY0n9tV/3Kn6ylB0Wd/83pCCbo98tHAKUVV6Iqi4JU82gLbCVYLrKjHECGuaThqBx8VuNIWD6ymB2XPFQGoA0OwaHg3m53QwRsgLnotIU6rp+o4NBeYaCBEDAtunEZy2RjqJVlKlaepkVpLr95lNwfnfBpt7c67xBPiq0qPX0gTG4QNwGrgorrWVLSRNaO1G34qZ0LaXWsuGcPdr14avaVbYHEvB3t/UFsPodpXrTUc7G7QjHe9gHkFjKtRo6ldze80x+IYjLWRkkNcx8RGta21aMpuy7J3fBU9r6PE93HeJafHL3rO7GuMrn7iwgC+BqMRImRJOvVIO3aolSwX3BrWgnBjpF3Cbt7Egj72/ihabRTaGtwvENIA7pB4jcIE6xqiWKelQ7LANcCTlJlw2Z+eteGS9vJv/ABR6F7NoqNaXYh7BdAcSLwJlpweIaSQcwFKtlBh6wNgHJjW9w40nuguMti+8wd+UKJZD/rCTGNR2uBL5jtDLE5qw0hZiXVXGeyHk3ok3qFNsGMzjnrz1r6GPvF3O6Sov6p1Nw7jnXA4Q9jWUaT+yTkCxtUlu0DWsmczxW1q1zUfdqkFrmVrrsb7XCpWptjbg8CDqgz2Vi35nire1xTNGn61nE/octGFnbG4dbSgREg4kybr8d2YEbloQo0WjSQjBVFnoWw9Y8F13q2kXy5zWtEyWhxJwBIjCTmrV9Q9qhaKsve4kkOLwyo112mwAGGzL7wMABzci2FX6FDHg0nyBeFXsiXPFNrr1MfmLSbu+dqm0aDK/W1z1lQtugsDW0y++CxtwMvRdgHXljrViUz0gpNOLH3zSu0qhuXTeAi+Tm7EObJyutGMgmkV3pyuA0NuOZUeGuq3nS83RDA7AQ44vOGMtOapFKQEmrkeB9EpJqZHgfRRVJb7S4VXgGLleq9pESHF+c5/cbyTNUf6d3F3qUekvtqv+4/8AWVIszAaUHEfWE+yCbx4AIKay1CApgqFMupMBweeXvUmjQa7JxOAOEQJ1HeECL6MvUttjb8kpxtmaNQ5BBXX5yx80trScgeUeqshTTlKkgOz07rcYwBO7sgu9y3H0LUZdaXbG0xzLz/asa/uuz7j8t7HDHdit99DNOKVodtfTH9Icf7lKOjQEl7Afkj0SpRwqOM2LoLbKjiXUnQTJNQtZnieyd+WGoZK5p/RpUcQaj2tOOAkjHXAjnPGc1v7LVqPYDhGrI+kDkrBr4GK5TxYucxjzR0h0cbJbqtIEfVuYQYw7rXjAk4Y5GU/StwqFwIulx7om7hQczCce8GGFY/Sm2NLV97aR/wDyYPcs0zNdZ6a0vrNSFZrSBdqMota0zg+SaXaB+9evERneAzGOX0g2Krxse71Wh0RaGmaNQta1xkVDMsukVCJGbXFgG6ZGuc5bXzUcTmTJ4kSrSHrCfrKfte4rSSszYz9Yz2gptXSjiCAACHHtT90gQIjUQTO9RpdShKzNa2VS4Na4mcABIM6gAFN0RaKjqhFQmWgtgiIuxgRtGOJxVF7SqFpBaSCCCCMCCMQQdqlHSdYmTVqEi9EucYDgWmJOEgkeKghKagXeQSJRyoFhByIFKagzVvP1tT23fqKZrjssHtfqenLWe2/2j6lP0rEXtaZiGmN5vHDdnnuQQWUgXMvYNvAEgYhpPaIG2FO0TTEvu92TE5xJid6sbF0erP7tNz9kNc/0C0Vg6D2o9ygWzE3i1owGJhxnEyfFBQCkldUtxZvo5tB79SkzgXOPIADzVvZfo3pj7Ss93staz1vIOZCklhq7BZuhFjZnTL/ae4+QICtrLomhT+zo027wxs84lXQ4LacGP9n1c1uH9S6R9ETYsjzrNY8gxnxWR6cVAbVaSQSL4BAwm69gidR7JW8+jCjFgbIm8958w3+1Zo1coApNyMj4H45+qLrNuHHLnkgz+j9LQ2HOHk2NmEkjVgcU4/Sc906s8Md6yT7bWIN2gROTqjhSAw1Y4+EJj+IrwQ6sxuP3GueQJy7eB5qzcZZX6SXzpC9tpM8pHuWeaVYdMARaWS975p958Xu87CBkNyrGlFOE4qFbO/y9FLlRLX3vAIpVlPbZ7bf1BJeYcfnWUKJ7TfbZ+oK//g2wRtde1TMEROcY5IKSkx15rmkC6ZBkCCMQecKfo2k8VXF8y+XztDj3t4JB5KayxsH3R44p9rYyQLBRtKIINRSkaSjCBQTlLvDiPVNSnLOe232m/qCDNPoEuk3Whwe5pLhBDS7DcSWkAHMxqMrf/RPTBtFOQDFN5x+d65ox66j9EI/1Df8AYcfNnxRHXUAkVaoaC45D/CYo3y+SRdEiIOIIBE45gjYPNXaWlVbXABAza5wkwCGgZbzeEDimqlseL3YyvRniBAHmcdwUulRDRAGGrEmNkTkEtTVTV/TFK1Ak4RjAnXmPc7DYJT6jWuyhzXRmRvjKMh7s4hLstWZDu8IJGEgGYmMjhlwzzSflJb1XDeldSa1oO20O5F9Q/wBoXU+gLLtgoCDk886jjrXJNMVLxJ/FUnd94/3Bdn6KMu2Ozj/tMP8AUJ96mXbSzg7vM/BAUzt5YeicQUHJXN15jhq44ykEcOAxhHQqjDPj8RyRQdefzz8FtGP6bCKtI/lI5H91Sgq86cNxon2x+n4qhBUU+z3H0US1d7w95Uhp9/oo9qzHBAqndhud6+Jyu3ZbGGczPktKss0+o9VqUUEaJAIFIwiQCA0ERQQKlOWc9tnts/UE0l0e832m/qCDHUzgPBdY+iAfX/8A1j+qmuTM1Lrn0RYVXnZZv7qfwRHS6ry591pykEFpggyCQcsIIg7IUPStY03NFN4YAwkNwhxDgA2D48lNsF0lzmxBjEAtkx2idRx1xtChaUs7qlUtYGn6sBxJ7t594GM57Pmuee+O445747naPpXTtWjQe8U21ajagpta292nEkTABJyJgeSLom22uNSrbSBfDOrpCBcAvXuyMpluZJwxQ0hSFKl1Ty4gkFpEZ3XajqBiRv3rMab6aVqH+ns4k6qrhedDj2Q1mU5ZzshMM/fGmGd3xvbpSiPJbfN2GhriCIxOZJ1jL13JvQRf/DUTVvdYabC+9g6+WgukajKPTdS7Zq7tlGqeTCuvbrXBbZkz2nccmfErvGiWXaFFuylTHJgC4VasSwYziRlGJu+HdXfWNgAbAByWb2pSNEEYUHGmP7MTlqTtOmXZAnwMc8lagU2ZXeIGPNE+3t3q7ppiendBwZRc4R2yMwTiBs4LMrX/AEgWi9Rp4DCqOPdcsg1IHGfPJMWrUnGHFN2nV4+5UNOPZPBaxZGp3TwPotY04BFGjCJGgUiCEokBowko0BpVM4jiPJIRg57muPJpKDIsXY/ogb9bU3UWj/yHwXIuvwN1rRNMMOE5XSXC9MOJbmIzK7H9ETe3X9imPM/BEdEtbnBjrpAdGBImDwWVs+mG07ry2C0ONZ5PeZMkneM/BaysyRA3eRBWJ0roCv1FZjWXnOplrbpBkuc0a8sJzXHyzLljp5/NMuWOltX09ZrTU6ik91V4HWXqQvBgaQJkkAntAQJTL69GjUc+lSAqRL7VaJpsaMAYLheccR2WAAnWqjor0Cq2ear6oFUtuhrCYaCQTLtZ7IwGGeJR2nofXtFqDrW6/R7WN83mtAAa1gGDSXYk44b10n/benXX9+k3QOmG2i2sDKlardp1XOqFpp0Cew0ClT1DF2LpO8q+6WPix2g/9tw/q7PvRaE0LQst/qAfrCC7EuwaIa0HU0AmOKi9OqsWGthE9WNWuo1dJ205BQp3rTQbtLRlGdV3xXeZXDdBNvW+gPz0eXZcfUrt7XLne2jgCNJBRwg5KQdSRdM4lOB0YEpL3TkDyj1Wdu8xnxn+mVL/AE87HtPqPesk1bbpRRc+zuERBad+DhKxRbGBWo5Z9lNzTdoyCcYcUi0ZDiqyjvyPArVUT2RwHosy13ZIgYxjGIjYdS0dlPYZ7LfQKh5BBBAaJBBAaCJBAaKoey//AG6n/rcjSK/cf/t1f/U9BlRkV236JBjaTsFL1qfBcTau2/Ra+4y0uOONERxLxzxQdBqV2gEk4ASTqAGeOQTRto1Y4TAknul2Q2gGMVHFre+BdAac8nGCDIj+nVrQs1GpgXkcBg37sHDKIOEa1WTtS0HWQ2DGMCQDjAxMwfMJg1Lwz2zdBzEtMOdiMXNOX3U62wtgB2OfMwf7RkhXq0aQl7mMG1zgJ55qhqlaXHFjc4zJdGJOHgTy4Ki6e1HCxOv/AHqjAJiYBLsYw1BSbb02stPBrnVDsY3Dm6ByWR6WdJja6YpilcaHh0lwLjDXAYQPxb0Vn+jh/wBezcRv7lP9l1SlpB0jIjXqPwXNehln6y1Gq0Q0XzJ2vJA4YOyGxdEZQXKrF7SfKeCo6Ly3I/BWVnt7DgSAeKQcydTAyHJIc4nYPNOPDjsHmmHtjao9Nhi1DAgunDLILDaQs91xHLeFuqjRsVLpex32yO8MlZXPPHbKNKKtl4pdVsJD8lpzNtWisB+qZ7DfQLOtWh0f9kz2QqiSiQQQGiRokUaCCCICbtHcf7FT/wBbkspu1O+recYuuEwSJc0gY5ZlKM3TGI4j1XbvovqNbRrue5rW32SXEAYNJzPFcbpBhfADoL2Q4mXNaJkECAZkH+XeVoOvYMBJPPyGKDsdt6ZWSlgKl8jVTF7zwb5qhtv0gvP2NADY6o7+0R6rEWay139ykQPxGGDmc1YUOjlQ/aVA3cwSebk5xZjUm29KLVU71ctGymLoHiIPmVSutTS45vJ3l7if5fetHZ+jdFveaXnUXuwPAYDwVxZbMGCGta0flACzc1mDIULHXf3KTgDreQwcYzKnDow841KoaIxDRz7TitWwYp4rPKtcEHRmjm0mBjRAGsnGdqsWVjkTht+PxSQxKa1RrjLElrQlwNijNMFSWPlVzs0wrmbT7lHqBu6eZ+KsK+j3Df8AOxNdRGqPJTb0ybVxM6j6eqZq0ydg81OrUyMUw+mTr5JGcvTJ6bsFwyMjnuO1UrxgVubbZGuaQde391j7dQLSQf8AI1FdI4Zd+kJqv9HfZt4HyJVJRZJiQMCccsBMYazEeKu9GsPVtwOvOAD2jkXQCqykoIEDW5o4S48sB5pp9oYNZPjA8A3Ec0U6d6MA6gSNsYHxOHmk2c1Hn6mk47w3H+rNWVn6M2qpi4tZxMny96m4SWq4mMyB5nywPNNurtGsk+AB8M/Naqz9CqY+0qPedg7I35K6sWgaFPuUmjecT55LF8kbnjtYOy2arU+youP5ruX87sRzVgOiVoq/aPawHMSXO26sPNbtzNfkg1qnK1r+OTtlrF0KosxcXPOw4DkMVe2fR1On3GNaNwx55qU4Rkn2wRgptqYw0yzzmZ9E51IGSItjLLZ8EbdsrLpJBPbqRsdGeW34pRIhAOV2lhRaNSAdt5puI4JbAECxuTjSkI3FVmludySg9Nh0Z8/ijI2LTnUN4CZZAJGY+cE+1o2fPFKkLDvEN9nDvuDx/ZQXaLxiSNmocFdAnUidTlSLWcr6LIyE+ZWb05oguGUEei6OwIn02nMBJlTLxyxxZmh6xdDWOPAK+sHRW0loBhgG044nZ47F0ltMDUlXVvnXH+JkLJ0HbnVqOduGAVxYtAWen3aTZ3i8fNW7WjX8/unQIyWfda1jPiOylhERu1JQaBw1/FLbglOHzms+3WSdgAEV5JA5akohCCKbLCMR4j4J29/nUgQeHmrPSX2QHTim4gyPEfBKdTjEeKMRmtduV3CjU/yiLdYz2ISlMJCaLaFONSBZrHLb+6BZrnHyI3pVN23BVPZTHykmns/ZERjv+c0u+dijcoMSg5JuTxRA6lU2PrEsYJNxBr4z/ZE9VHbn4+5OgIILFdINEggqps58kuESCilDJKKCCy0af7wnqZwQQXRxvZFbIpRQQUrUB4wPBNMyCCCByEihkiQWfjX0tyYGfj7kaC1ixmcCUNfztQQWmYGtJrZj51IIIfDrRgOHvRnNBBRfgVEzWPz4IkE+nw9T1IqgzRoLTH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857224" y="116632"/>
            <a:ext cx="737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pc="300" dirty="0" smtClean="0">
                <a:solidFill>
                  <a:schemeClr val="bg1"/>
                </a:solidFill>
              </a:rPr>
              <a:t>Barcelona </a:t>
            </a:r>
            <a:endParaRPr lang="el-GR" sz="2200" b="1" spc="300" dirty="0">
              <a:solidFill>
                <a:schemeClr val="bg1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28600" y="1621572"/>
            <a:ext cx="4038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</a:rPr>
              <a:t>Δείκτες απόδοσης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1.250.000 m2 </a:t>
            </a:r>
            <a:r>
              <a:rPr lang="el-GR" sz="2000" dirty="0" smtClean="0"/>
              <a:t>συνολική έκταση</a:t>
            </a:r>
            <a:r>
              <a:rPr lang="en-US" sz="2000" dirty="0" smtClean="0"/>
              <a:t>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926.954 m² </a:t>
            </a:r>
            <a:r>
              <a:rPr lang="el-GR" sz="2000" dirty="0" smtClean="0"/>
              <a:t>έκταση ανάπλασης </a:t>
            </a:r>
            <a:r>
              <a:rPr lang="en-US" sz="2000" dirty="0" smtClean="0"/>
              <a:t>(151.753 m²</a:t>
            </a:r>
            <a:r>
              <a:rPr lang="el-GR" sz="2000" dirty="0" smtClean="0"/>
              <a:t> έκτασης για εγκαταστάσεις</a:t>
            </a:r>
            <a:r>
              <a:rPr lang="en-US" sz="2000" dirty="0" smtClean="0"/>
              <a:t>, </a:t>
            </a:r>
            <a:endParaRPr lang="el-GR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124.912 m² </a:t>
            </a:r>
            <a:r>
              <a:rPr lang="el-GR" sz="2000" dirty="0" smtClean="0"/>
              <a:t> έκτασης για ελεύθερους χώρους και</a:t>
            </a:r>
            <a:r>
              <a:rPr lang="en-US" sz="2000" dirty="0" smtClean="0"/>
              <a:t> </a:t>
            </a:r>
            <a:endParaRPr lang="el-GR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3.200 </a:t>
            </a:r>
            <a:r>
              <a:rPr lang="el-GR" sz="2000" dirty="0" smtClean="0"/>
              <a:t>κατοικίες</a:t>
            </a:r>
            <a:r>
              <a:rPr lang="en-US" sz="2000" dirty="0" smtClean="0"/>
              <a:t>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200 km </a:t>
            </a:r>
            <a:r>
              <a:rPr lang="el-GR" sz="2000" dirty="0" smtClean="0"/>
              <a:t>καλωδίου για ηλεκτρισμό</a:t>
            </a: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700 km </a:t>
            </a:r>
            <a:r>
              <a:rPr lang="el-GR" sz="2000" dirty="0" smtClean="0"/>
              <a:t>καλωδίου επικοινωνιών</a:t>
            </a: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6.830 m </a:t>
            </a:r>
            <a:r>
              <a:rPr lang="el-GR" sz="2000" dirty="0" smtClean="0"/>
              <a:t>αγωγού αερίου</a:t>
            </a: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15.650 m </a:t>
            </a:r>
            <a:r>
              <a:rPr lang="el-GR" sz="2000" dirty="0" err="1" smtClean="0"/>
              <a:t>λεωφορειολωρίδων</a:t>
            </a: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20.515 m </a:t>
            </a:r>
            <a:r>
              <a:rPr lang="el-GR" sz="2000" dirty="0" smtClean="0"/>
              <a:t>ποδηλατοδρόμων</a:t>
            </a:r>
            <a:endParaRPr lang="en-US" sz="2000" dirty="0" smtClean="0"/>
          </a:p>
        </p:txBody>
      </p:sp>
      <p:sp>
        <p:nvSpPr>
          <p:cNvPr id="12" name="11 - Ορθογώνιο"/>
          <p:cNvSpPr/>
          <p:nvPr/>
        </p:nvSpPr>
        <p:spPr>
          <a:xfrm>
            <a:off x="4267200" y="1600200"/>
            <a:ext cx="48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err="1" smtClean="0">
                <a:solidFill>
                  <a:srgbClr val="C00000"/>
                </a:solidFill>
              </a:rPr>
              <a:t>Κοινωνικο</a:t>
            </a:r>
            <a:r>
              <a:rPr lang="el-GR" sz="2000" b="1" dirty="0" smtClean="0">
                <a:solidFill>
                  <a:srgbClr val="C00000"/>
                </a:solidFill>
              </a:rPr>
              <a:t>-οικονομικά οφέλη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rgbClr val="C00000"/>
                </a:solidFill>
              </a:rPr>
              <a:t>Αύξηση κατοίκων κατά </a:t>
            </a:r>
            <a:r>
              <a:rPr lang="en-US" sz="2000" b="1" dirty="0" smtClean="0">
                <a:solidFill>
                  <a:srgbClr val="C00000"/>
                </a:solidFill>
              </a:rPr>
              <a:t>22.8% </a:t>
            </a:r>
            <a:r>
              <a:rPr lang="en-US" sz="2000" dirty="0" smtClean="0"/>
              <a:t>(</a:t>
            </a:r>
            <a:r>
              <a:rPr lang="el-GR" sz="2000" dirty="0" smtClean="0"/>
              <a:t>από το</a:t>
            </a:r>
            <a:r>
              <a:rPr lang="en-US" sz="2000" dirty="0" smtClean="0"/>
              <a:t> </a:t>
            </a:r>
            <a:r>
              <a:rPr lang="en-US" sz="2000" dirty="0" smtClean="0"/>
              <a:t>2010) </a:t>
            </a:r>
            <a:r>
              <a:rPr lang="el-GR" sz="2000" dirty="0" smtClean="0"/>
              <a:t>2000-Δεκέμβριο </a:t>
            </a:r>
            <a:r>
              <a:rPr lang="el-GR" sz="2000" dirty="0" smtClean="0"/>
              <a:t>2011: </a:t>
            </a:r>
          </a:p>
          <a:p>
            <a:pPr fontAlgn="base"/>
            <a:r>
              <a:rPr lang="el-GR" sz="2000" dirty="0" smtClean="0"/>
              <a:t>	</a:t>
            </a: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4.500 </a:t>
            </a:r>
            <a:r>
              <a:rPr lang="el-GR" sz="2000" b="1" dirty="0" smtClean="0">
                <a:solidFill>
                  <a:srgbClr val="C00000"/>
                </a:solidFill>
              </a:rPr>
              <a:t>νέες επιχειρήσεις </a:t>
            </a:r>
            <a:r>
              <a:rPr lang="el-GR" sz="2000" dirty="0" smtClean="0"/>
              <a:t>εγκαταστάθηκαν </a:t>
            </a:r>
            <a:r>
              <a:rPr lang="el-GR" sz="2000" dirty="0" smtClean="0"/>
              <a:t>στην </a:t>
            </a:r>
            <a:r>
              <a:rPr lang="el-GR" sz="2000" dirty="0" smtClean="0"/>
              <a:t>περιοχή  (περίπου </a:t>
            </a:r>
            <a:r>
              <a:rPr lang="en-US" sz="2000" dirty="0" smtClean="0"/>
              <a:t>545 </a:t>
            </a:r>
            <a:r>
              <a:rPr lang="el-GR" sz="2000" dirty="0" smtClean="0"/>
              <a:t>επιχειρήσεις το </a:t>
            </a:r>
            <a:r>
              <a:rPr lang="el-GR" sz="2000" dirty="0" smtClean="0"/>
              <a:t>χρόνο </a:t>
            </a:r>
            <a:r>
              <a:rPr lang="el-GR" sz="2000" dirty="0" smtClean="0"/>
              <a:t>ή </a:t>
            </a:r>
            <a:r>
              <a:rPr lang="en-US" sz="2000" dirty="0" smtClean="0"/>
              <a:t>1,2 </a:t>
            </a:r>
            <a:r>
              <a:rPr lang="el-GR" sz="2000" dirty="0" smtClean="0"/>
              <a:t> την ημέρα.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31</a:t>
            </a:r>
            <a:r>
              <a:rPr lang="en-US" sz="2000" dirty="0" smtClean="0">
                <a:solidFill>
                  <a:srgbClr val="C00000"/>
                </a:solidFill>
              </a:rPr>
              <a:t>% </a:t>
            </a:r>
            <a:r>
              <a:rPr lang="el-GR" sz="2000" dirty="0" smtClean="0">
                <a:solidFill>
                  <a:srgbClr val="C00000"/>
                </a:solidFill>
              </a:rPr>
              <a:t>των </a:t>
            </a:r>
            <a:r>
              <a:rPr lang="el-GR" sz="2000" dirty="0" smtClean="0">
                <a:solidFill>
                  <a:srgbClr val="C00000"/>
                </a:solidFill>
              </a:rPr>
              <a:t>επιχειρή</a:t>
            </a:r>
            <a:r>
              <a:rPr lang="el-GR" sz="2000" dirty="0" smtClean="0"/>
              <a:t>σεων </a:t>
            </a:r>
            <a:r>
              <a:rPr lang="el-GR" sz="2000" dirty="0" smtClean="0"/>
              <a:t>είναι </a:t>
            </a:r>
            <a:r>
              <a:rPr lang="el-GR" sz="2000" dirty="0" smtClean="0"/>
              <a:t>στον </a:t>
            </a:r>
            <a:r>
              <a:rPr lang="el-GR" sz="2000" dirty="0" smtClean="0"/>
              <a:t>τομέα </a:t>
            </a:r>
            <a:r>
              <a:rPr lang="el-GR" sz="2000" dirty="0" smtClean="0"/>
              <a:t>της </a:t>
            </a:r>
            <a:r>
              <a:rPr lang="el-GR" sz="2000" u="sng" dirty="0" smtClean="0"/>
              <a:t>υψηλής </a:t>
            </a:r>
            <a:r>
              <a:rPr lang="el-GR" sz="2000" u="sng" dirty="0" smtClean="0"/>
              <a:t>τεχνολογίας</a:t>
            </a:r>
            <a:r>
              <a:rPr lang="el-GR" sz="2000" dirty="0" smtClean="0"/>
              <a:t>. </a:t>
            </a:r>
            <a:endParaRPr lang="en-U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srgbClr val="C00000"/>
                </a:solidFill>
              </a:rPr>
              <a:t>Μεγάλη αύξηση του αριθμού των εργαζομένων:</a:t>
            </a:r>
            <a:r>
              <a:rPr lang="el-GR" sz="2000" dirty="0" smtClean="0"/>
              <a:t> οι νέοι εργαζόμενοι υπολογίζονται περίπου στους </a:t>
            </a:r>
            <a:r>
              <a:rPr lang="en-US" sz="2000" dirty="0" smtClean="0"/>
              <a:t>56.000</a:t>
            </a:r>
            <a:r>
              <a:rPr lang="el-GR" sz="2000" dirty="0" smtClean="0"/>
              <a:t>, με μελλοντική αύξηση στους </a:t>
            </a:r>
            <a:r>
              <a:rPr lang="en-US" sz="2000" dirty="0" smtClean="0"/>
              <a:t>150.000.</a:t>
            </a:r>
          </a:p>
        </p:txBody>
      </p:sp>
    </p:spTree>
    <p:extLst>
      <p:ext uri="{BB962C8B-B14F-4D97-AF65-F5344CB8AC3E}">
        <p14:creationId xmlns:p14="http://schemas.microsoft.com/office/powerpoint/2010/main" val="33873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8769895" cy="331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921075" y="5559623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Nieuw</a:t>
            </a:r>
            <a:r>
              <a:rPr lang="en-US" sz="2400" b="1" dirty="0" smtClean="0">
                <a:solidFill>
                  <a:srgbClr val="C00000"/>
                </a:solidFill>
              </a:rPr>
              <a:t> West</a:t>
            </a:r>
            <a:endParaRPr lang="el-GR" sz="2400" b="1" dirty="0" smtClean="0">
              <a:solidFill>
                <a:srgbClr val="C00000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4572000" y="5559623"/>
            <a:ext cx="1295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Zuidoost</a:t>
            </a:r>
            <a:endParaRPr lang="el-GR" sz="2400" b="1" dirty="0" smtClean="0">
              <a:solidFill>
                <a:srgbClr val="C00000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6804248" y="5517232"/>
            <a:ext cx="926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Ijburg</a:t>
            </a:r>
            <a:endParaRPr lang="el-GR" sz="2400" b="1" dirty="0" smtClean="0">
              <a:solidFill>
                <a:srgbClr val="C00000"/>
              </a:solidFill>
            </a:endParaRPr>
          </a:p>
        </p:txBody>
      </p:sp>
      <p:cxnSp>
        <p:nvCxnSpPr>
          <p:cNvPr id="11" name="10 - Ευθύγραμμο βέλος σύνδεσης"/>
          <p:cNvCxnSpPr>
            <a:stCxn id="6" idx="0"/>
          </p:cNvCxnSpPr>
          <p:nvPr/>
        </p:nvCxnSpPr>
        <p:spPr>
          <a:xfrm flipV="1">
            <a:off x="1786857" y="4077072"/>
            <a:ext cx="1344983" cy="14825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V="1">
            <a:off x="5220072" y="515719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stCxn id="8" idx="0"/>
          </p:cNvCxnSpPr>
          <p:nvPr/>
        </p:nvCxnSpPr>
        <p:spPr>
          <a:xfrm flipH="1" flipV="1">
            <a:off x="5868144" y="4005064"/>
            <a:ext cx="1399340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18 - Ορθογώνιο"/>
          <p:cNvSpPr/>
          <p:nvPr/>
        </p:nvSpPr>
        <p:spPr>
          <a:xfrm>
            <a:off x="3059832" y="476672"/>
            <a:ext cx="3407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Περιοχές εφαρμογής 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2915816" y="2996952"/>
            <a:ext cx="3096344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Θεματικές </a:t>
            </a:r>
          </a:p>
          <a:p>
            <a:pPr algn="ctr"/>
            <a:r>
              <a:rPr lang="el-GR" sz="40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ενότητες</a:t>
            </a:r>
            <a:endParaRPr lang="el-GR" sz="40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3563888" y="126876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endParaRPr lang="el-GR" sz="2400" b="1" u="sng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6" name="Picture 4" descr="Liv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518" y="1340768"/>
            <a:ext cx="1619250" cy="904875"/>
          </a:xfrm>
          <a:prstGeom prst="rect">
            <a:avLst/>
          </a:prstGeom>
          <a:noFill/>
        </p:spPr>
      </p:pic>
      <p:pic>
        <p:nvPicPr>
          <p:cNvPr id="18438" name="Picture 6" descr="Wor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870" y="332656"/>
            <a:ext cx="1619250" cy="904875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-36512" y="2276872"/>
            <a:ext cx="28083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</a:t>
            </a:r>
          </a:p>
          <a:p>
            <a:pPr marL="358775" indent="-358775" algn="just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FF9900"/>
                </a:solidFill>
              </a:rPr>
              <a:t>Μείωση εκπομπών </a:t>
            </a:r>
            <a:r>
              <a:rPr lang="en-US" sz="1600" b="1" dirty="0" smtClean="0">
                <a:solidFill>
                  <a:srgbClr val="FF9900"/>
                </a:solidFill>
              </a:rPr>
              <a:t>CO2 </a:t>
            </a:r>
            <a:r>
              <a:rPr lang="el-GR" sz="1600" b="1" dirty="0" smtClean="0">
                <a:solidFill>
                  <a:srgbClr val="FF9900"/>
                </a:solidFill>
              </a:rPr>
              <a:t>και κατανάλωσης ενέργειας</a:t>
            </a:r>
            <a:r>
              <a:rPr lang="el-GR" sz="1600" dirty="0" smtClean="0">
                <a:solidFill>
                  <a:srgbClr val="FF9900"/>
                </a:solidFill>
              </a:rPr>
              <a:t>.</a:t>
            </a:r>
          </a:p>
          <a:p>
            <a:pPr marL="358775" indent="-358775" algn="just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FF9900"/>
                </a:solidFill>
              </a:rPr>
              <a:t>Αλλαγή νοοτροπίας πολιτών</a:t>
            </a:r>
            <a:r>
              <a:rPr lang="en-US" sz="1600" b="1" dirty="0" smtClean="0">
                <a:solidFill>
                  <a:srgbClr val="FF9900"/>
                </a:solidFill>
              </a:rPr>
              <a:t>.</a:t>
            </a:r>
            <a:endParaRPr lang="el-GR" sz="1600" b="1" spc="300" dirty="0">
              <a:solidFill>
                <a:srgbClr val="FF9900"/>
              </a:solidFill>
            </a:endParaRPr>
          </a:p>
        </p:txBody>
      </p:sp>
      <p:pic>
        <p:nvPicPr>
          <p:cNvPr id="18440" name="Picture 8" descr="Mobil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988840"/>
            <a:ext cx="1619250" cy="904875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6732240" y="289532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Mobility</a:t>
            </a:r>
            <a:endParaRPr lang="el-GR" sz="2400" b="1" u="sng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42" name="Picture 10" descr="Public Faciliti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407495"/>
            <a:ext cx="1619250" cy="904875"/>
          </a:xfrm>
          <a:prstGeom prst="rect">
            <a:avLst/>
          </a:prstGeom>
          <a:noFill/>
        </p:spPr>
      </p:pic>
      <p:sp>
        <p:nvSpPr>
          <p:cNvPr id="16" name="15 - TextBox"/>
          <p:cNvSpPr txBox="1"/>
          <p:nvPr/>
        </p:nvSpPr>
        <p:spPr>
          <a:xfrm>
            <a:off x="755576" y="5415607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Facilities</a:t>
            </a:r>
            <a:endParaRPr lang="el-GR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44" name="Picture 12" descr="Open Da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407495"/>
            <a:ext cx="1619250" cy="904875"/>
          </a:xfrm>
          <a:prstGeom prst="rect">
            <a:avLst/>
          </a:prstGeom>
          <a:noFill/>
        </p:spPr>
      </p:pic>
      <p:sp>
        <p:nvSpPr>
          <p:cNvPr id="18" name="17 - TextBox"/>
          <p:cNvSpPr txBox="1"/>
          <p:nvPr/>
        </p:nvSpPr>
        <p:spPr>
          <a:xfrm>
            <a:off x="5580112" y="541560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Data</a:t>
            </a:r>
            <a:endParaRPr lang="el-GR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2987824" y="1628800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00B050"/>
                </a:solidFill>
              </a:rPr>
              <a:t>Sustainable Real estate.</a:t>
            </a:r>
          </a:p>
          <a:p>
            <a:pPr marL="358775" indent="-358775" algn="just"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00B050"/>
                </a:solidFill>
              </a:rPr>
              <a:t>Smart working</a:t>
            </a:r>
          </a:p>
          <a:p>
            <a:pPr marL="358775" indent="-358775" algn="just">
              <a:buFont typeface="Wingdings" pitchFamily="2" charset="2"/>
              <a:buChar char="ü"/>
            </a:pPr>
            <a:endParaRPr lang="el-GR" sz="1600" b="1" spc="300" dirty="0">
              <a:solidFill>
                <a:srgbClr val="00B050"/>
              </a:solidFill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6084168" y="3284984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just">
              <a:buFont typeface="Wingdings" pitchFamily="2" charset="2"/>
              <a:buChar char="ü"/>
            </a:pP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sustainable</a:t>
            </a:r>
            <a:r>
              <a:rPr lang="el-GR" sz="1600" b="1" dirty="0" smtClean="0">
                <a:solidFill>
                  <a:schemeClr val="accent6">
                    <a:lumMod val="75000"/>
                  </a:schemeClr>
                </a:solidFill>
              </a:rPr>
              <a:t> τρόποι μετακίνησης.</a:t>
            </a:r>
          </a:p>
          <a:p>
            <a:pPr marL="176213" indent="-176213" algn="just">
              <a:buFont typeface="Wingdings" pitchFamily="2" charset="2"/>
              <a:buChar char="ü"/>
            </a:pP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sustainable</a:t>
            </a:r>
            <a:r>
              <a:rPr lang="el-GR" sz="1600" b="1" dirty="0" smtClean="0">
                <a:solidFill>
                  <a:schemeClr val="accent6">
                    <a:lumMod val="75000"/>
                  </a:schemeClr>
                </a:solidFill>
              </a:rPr>
              <a:t> υποδομές.</a:t>
            </a:r>
            <a:endParaRPr lang="el-G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5508104" y="5805264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buFont typeface="Wingdings" pitchFamily="2" charset="2"/>
              <a:buChar char="ü"/>
            </a:pPr>
            <a:r>
              <a:rPr lang="el-GR" sz="1600" b="1" dirty="0" smtClean="0">
                <a:solidFill>
                  <a:schemeClr val="tx2">
                    <a:lumMod val="75000"/>
                  </a:schemeClr>
                </a:solidFill>
              </a:rPr>
              <a:t>«Έξυπνη» Διακυβέρνηση</a:t>
            </a:r>
          </a:p>
          <a:p>
            <a:pPr marL="358775" indent="-358775" algn="just">
              <a:buFont typeface="Wingdings" pitchFamily="2" charset="2"/>
              <a:buChar char="ü"/>
            </a:pPr>
            <a:r>
              <a:rPr lang="el-GR" sz="1600" b="1" dirty="0" smtClean="0">
                <a:solidFill>
                  <a:schemeClr val="tx2">
                    <a:lumMod val="75000"/>
                  </a:schemeClr>
                </a:solidFill>
              </a:rPr>
              <a:t>Συγκέντρωση και διαχείριση πληροφοριών.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58775" indent="-358775" algn="just">
              <a:buFont typeface="Wingdings" pitchFamily="2" charset="2"/>
              <a:buChar char="ü"/>
            </a:pPr>
            <a:endParaRPr lang="el-GR" sz="1600" b="1" spc="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20 - Ορθογώνιο"/>
          <p:cNvSpPr/>
          <p:nvPr/>
        </p:nvSpPr>
        <p:spPr>
          <a:xfrm>
            <a:off x="683568" y="5805264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buFont typeface="Wingdings" pitchFamily="2" charset="2"/>
              <a:buChar char="ü"/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Sustainable </a:t>
            </a:r>
            <a:r>
              <a:rPr lang="el-GR" sz="1600" b="1" dirty="0" smtClean="0">
                <a:solidFill>
                  <a:schemeClr val="tx2">
                    <a:lumMod val="75000"/>
                  </a:schemeClr>
                </a:solidFill>
              </a:rPr>
              <a:t>δημόσιος χώρος (δημόσιοι χώροι, δημόσια κτίρια, ΜΜΜ, </a:t>
            </a:r>
            <a:r>
              <a:rPr lang="el-GR" sz="1600" b="1" dirty="0" err="1" smtClean="0">
                <a:solidFill>
                  <a:schemeClr val="tx2">
                    <a:lumMod val="75000"/>
                  </a:schemeClr>
                </a:solidFill>
              </a:rPr>
              <a:t>κά</a:t>
            </a:r>
            <a:r>
              <a:rPr lang="el-GR" sz="1600" b="1" dirty="0" smtClean="0">
                <a:solidFill>
                  <a:schemeClr val="tx2">
                    <a:lumMod val="75000"/>
                  </a:schemeClr>
                </a:solidFill>
              </a:rPr>
              <a:t>.)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58775" indent="-358775" algn="just">
              <a:buFont typeface="Wingdings" pitchFamily="2" charset="2"/>
              <a:buChar char="ü"/>
            </a:pPr>
            <a:endParaRPr lang="el-GR" sz="1600" b="1" spc="3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0" y="1269320"/>
            <a:ext cx="410507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Ορθογώνιο"/>
          <p:cNvSpPr/>
          <p:nvPr/>
        </p:nvSpPr>
        <p:spPr>
          <a:xfrm>
            <a:off x="4355976" y="1556792"/>
            <a:ext cx="4176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>
                <a:solidFill>
                  <a:schemeClr val="bg1">
                    <a:lumMod val="50000"/>
                  </a:schemeClr>
                </a:solidFill>
              </a:rPr>
              <a:t>Κοινοπραξία: </a:t>
            </a:r>
            <a:r>
              <a:rPr lang="en-US" b="1" dirty="0" smtClean="0"/>
              <a:t>Cisco, IBM, </a:t>
            </a:r>
            <a:r>
              <a:rPr lang="en-US" b="1" dirty="0" err="1" smtClean="0"/>
              <a:t>Liander</a:t>
            </a:r>
            <a:r>
              <a:rPr lang="en-US" b="1" dirty="0" smtClean="0"/>
              <a:t>, Living </a:t>
            </a:r>
            <a:r>
              <a:rPr lang="en-US" b="1" dirty="0" err="1" smtClean="0"/>
              <a:t>PlanIT</a:t>
            </a:r>
            <a:r>
              <a:rPr lang="el-GR" b="1" dirty="0" smtClean="0"/>
              <a:t> </a:t>
            </a:r>
            <a:r>
              <a:rPr lang="en-US" b="1" dirty="0" smtClean="0"/>
              <a:t> </a:t>
            </a:r>
            <a:r>
              <a:rPr lang="el-GR" dirty="0" smtClean="0"/>
              <a:t>και σε συνεργασία με το </a:t>
            </a:r>
            <a:r>
              <a:rPr lang="el-GR" b="1" dirty="0" smtClean="0"/>
              <a:t>Συμβούλιο Οικονομικής Ανάπτυξης</a:t>
            </a:r>
            <a:r>
              <a:rPr lang="el-GR" dirty="0" smtClean="0"/>
              <a:t> της πόλης</a:t>
            </a:r>
            <a:r>
              <a:rPr lang="en-US" dirty="0" smtClean="0"/>
              <a:t> </a:t>
            </a:r>
            <a:r>
              <a:rPr lang="el-GR" dirty="0" smtClean="0"/>
              <a:t>–</a:t>
            </a:r>
            <a:r>
              <a:rPr lang="en-US" dirty="0" smtClean="0"/>
              <a:t> </a:t>
            </a:r>
            <a:r>
              <a:rPr lang="el-GR" dirty="0" smtClean="0"/>
              <a:t>υπογραφή σύμβασης</a:t>
            </a:r>
            <a:r>
              <a:rPr lang="el-GR" dirty="0" smtClean="0"/>
              <a:t>.</a:t>
            </a:r>
            <a:endParaRPr lang="en-US" dirty="0" smtClean="0"/>
          </a:p>
          <a:p>
            <a:pPr algn="just"/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solidFill>
                  <a:srgbClr val="C00000"/>
                </a:solidFill>
              </a:rPr>
              <a:t>Σύγχρονες </a:t>
            </a:r>
            <a:r>
              <a:rPr lang="el-GR" b="1" dirty="0" smtClean="0">
                <a:solidFill>
                  <a:srgbClr val="C00000"/>
                </a:solidFill>
              </a:rPr>
              <a:t>ψηφιακές υποδομές </a:t>
            </a:r>
            <a:r>
              <a:rPr lang="el-GR" dirty="0" smtClean="0"/>
              <a:t>για </a:t>
            </a:r>
            <a:r>
              <a:rPr lang="el-GR" b="1" dirty="0" smtClean="0"/>
              <a:t>ανταλλαγή </a:t>
            </a:r>
            <a:r>
              <a:rPr lang="el-GR" b="1" dirty="0" smtClean="0"/>
              <a:t>πληροφοριών</a:t>
            </a:r>
            <a:r>
              <a:rPr lang="en-US" b="1" dirty="0" smtClean="0"/>
              <a:t> </a:t>
            </a:r>
            <a:r>
              <a:rPr lang="el-GR" b="1" dirty="0" smtClean="0"/>
              <a:t>και </a:t>
            </a:r>
            <a:r>
              <a:rPr lang="el-GR" b="1" dirty="0" smtClean="0"/>
              <a:t>εφαρμογών </a:t>
            </a:r>
            <a:r>
              <a:rPr lang="el-GR" dirty="0" smtClean="0"/>
              <a:t>μεταξύ </a:t>
            </a:r>
            <a:r>
              <a:rPr lang="el-GR" b="1" u="sng" dirty="0" smtClean="0"/>
              <a:t>όλων των Υπηρεσιών του Δήμου, </a:t>
            </a:r>
            <a:r>
              <a:rPr lang="el-GR" dirty="0" smtClean="0"/>
              <a:t>σε τομείς όπως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solidFill>
                  <a:srgbClr val="C00000"/>
                </a:solidFill>
              </a:rPr>
              <a:t>δημόσια </a:t>
            </a:r>
            <a:r>
              <a:rPr lang="el-GR" b="1" dirty="0" smtClean="0">
                <a:solidFill>
                  <a:srgbClr val="C00000"/>
                </a:solidFill>
              </a:rPr>
              <a:t>ασφάλεια,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solidFill>
                  <a:srgbClr val="C00000"/>
                </a:solidFill>
              </a:rPr>
              <a:t>συγκοινωνίες</a:t>
            </a:r>
            <a:r>
              <a:rPr lang="el-GR" b="1" dirty="0" smtClean="0">
                <a:solidFill>
                  <a:srgbClr val="C00000"/>
                </a:solidFill>
              </a:rPr>
              <a:t>,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solidFill>
                  <a:srgbClr val="C00000"/>
                </a:solidFill>
              </a:rPr>
              <a:t>κινητικότητα</a:t>
            </a:r>
            <a:r>
              <a:rPr lang="el-GR" b="1" dirty="0" smtClean="0">
                <a:solidFill>
                  <a:srgbClr val="C00000"/>
                </a:solidFill>
              </a:rPr>
              <a:t>,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solidFill>
                  <a:srgbClr val="C00000"/>
                </a:solidFill>
              </a:rPr>
              <a:t>διαχείριση </a:t>
            </a:r>
            <a:r>
              <a:rPr lang="el-GR" b="1" dirty="0" smtClean="0">
                <a:solidFill>
                  <a:srgbClr val="C00000"/>
                </a:solidFill>
              </a:rPr>
              <a:t>απορριμμάτων,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solidFill>
                  <a:srgbClr val="C00000"/>
                </a:solidFill>
              </a:rPr>
              <a:t>πολιτική </a:t>
            </a:r>
            <a:r>
              <a:rPr lang="el-GR" b="1" dirty="0" smtClean="0">
                <a:solidFill>
                  <a:srgbClr val="C00000"/>
                </a:solidFill>
              </a:rPr>
              <a:t>προστασία κ.ά.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827584" y="981288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u="sng" dirty="0" err="1" smtClean="0">
                <a:solidFill>
                  <a:srgbClr val="C00000"/>
                </a:solidFill>
              </a:rPr>
              <a:t>Almere</a:t>
            </a:r>
            <a:r>
              <a:rPr lang="en-US" sz="2000" b="1" u="sng" dirty="0" smtClean="0">
                <a:solidFill>
                  <a:srgbClr val="C00000"/>
                </a:solidFill>
              </a:rPr>
              <a:t> Smart Society </a:t>
            </a:r>
          </a:p>
        </p:txBody>
      </p:sp>
      <p:grpSp>
        <p:nvGrpSpPr>
          <p:cNvPr id="13" name="12 - Ομάδα"/>
          <p:cNvGrpSpPr/>
          <p:nvPr/>
        </p:nvGrpSpPr>
        <p:grpSpPr>
          <a:xfrm>
            <a:off x="-36512" y="0"/>
            <a:ext cx="9180512" cy="764705"/>
            <a:chOff x="-36512" y="0"/>
            <a:chExt cx="9180512" cy="764705"/>
          </a:xfrm>
        </p:grpSpPr>
        <p:sp>
          <p:nvSpPr>
            <p:cNvPr id="8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7" name="Picture 4" descr="Liv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512" y="1"/>
              <a:ext cx="1368418" cy="764704"/>
            </a:xfrm>
            <a:prstGeom prst="rect">
              <a:avLst/>
            </a:prstGeom>
            <a:noFill/>
          </p:spPr>
        </p:pic>
        <p:sp>
          <p:nvSpPr>
            <p:cNvPr id="10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LIVING</a:t>
              </a:r>
              <a:endParaRPr lang="el-GR" sz="3600" b="1" spc="15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611560" y="98128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smtClean="0">
                <a:solidFill>
                  <a:srgbClr val="C00000"/>
                </a:solidFill>
              </a:rPr>
              <a:t>Energy Management Haarlem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73" y="1341328"/>
            <a:ext cx="4117787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4211960" y="1484784"/>
            <a:ext cx="43605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/>
              <a:t>Κοινοπραξία: </a:t>
            </a:r>
            <a:r>
              <a:rPr lang="en-US" b="1" dirty="0" err="1" smtClean="0"/>
              <a:t>Liander</a:t>
            </a:r>
            <a:r>
              <a:rPr lang="el-GR" b="1" dirty="0" smtClean="0"/>
              <a:t> και </a:t>
            </a:r>
            <a:r>
              <a:rPr lang="en-US" b="1" dirty="0" err="1" smtClean="0"/>
              <a:t>Plugwise</a:t>
            </a:r>
            <a:r>
              <a:rPr lang="el-GR" dirty="0" smtClean="0"/>
              <a:t>.</a:t>
            </a:r>
          </a:p>
          <a:p>
            <a:pPr algn="just"/>
            <a:r>
              <a:rPr lang="el-GR" dirty="0" smtClean="0"/>
              <a:t>250 πελάτες στην περιοχή </a:t>
            </a:r>
            <a:r>
              <a:rPr lang="en-US" dirty="0" smtClean="0"/>
              <a:t>Haarlem </a:t>
            </a:r>
            <a:r>
              <a:rPr lang="el-GR" dirty="0" smtClean="0"/>
              <a:t>δοκίμασαν </a:t>
            </a:r>
            <a:r>
              <a:rPr lang="el-GR" b="1" dirty="0" smtClean="0">
                <a:solidFill>
                  <a:srgbClr val="C00000"/>
                </a:solidFill>
              </a:rPr>
              <a:t>ένα καινούριο σύστημα διαχείρισης ενέργειας,</a:t>
            </a:r>
            <a:r>
              <a:rPr lang="el-GR" dirty="0" smtClean="0"/>
              <a:t> χωρίς χρέωση, για 4 μήνες. 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Το λογισμικό που συνοδεύει την συσκευή και χρησιμοποιείται: </a:t>
            </a:r>
          </a:p>
          <a:p>
            <a:pPr indent="447675" algn="just">
              <a:buFont typeface="Wingdings" pitchFamily="2" charset="2"/>
              <a:buChar char="Ø"/>
            </a:pPr>
            <a:r>
              <a:rPr lang="el-GR" b="1" dirty="0" smtClean="0">
                <a:solidFill>
                  <a:srgbClr val="C00000"/>
                </a:solidFill>
              </a:rPr>
              <a:t>παρακολουθεί</a:t>
            </a:r>
            <a:r>
              <a:rPr lang="el-GR" dirty="0" smtClean="0"/>
              <a:t> την ενέργεια που καταναλώνεται </a:t>
            </a:r>
          </a:p>
          <a:p>
            <a:pPr indent="447675" algn="just">
              <a:buFont typeface="Wingdings" pitchFamily="2" charset="2"/>
              <a:buChar char="Ø"/>
            </a:pPr>
            <a:r>
              <a:rPr lang="el-GR" dirty="0" smtClean="0"/>
              <a:t>Επιτρέπει στο χρήση </a:t>
            </a:r>
            <a:r>
              <a:rPr lang="el-GR" b="1" dirty="0" smtClean="0">
                <a:solidFill>
                  <a:srgbClr val="C00000"/>
                </a:solidFill>
              </a:rPr>
              <a:t>να ενεργοποιήσει </a:t>
            </a:r>
            <a:r>
              <a:rPr lang="el-GR" dirty="0" smtClean="0"/>
              <a:t>και να </a:t>
            </a:r>
            <a:r>
              <a:rPr lang="el-GR" b="1" dirty="0" smtClean="0">
                <a:solidFill>
                  <a:srgbClr val="C00000"/>
                </a:solidFill>
              </a:rPr>
              <a:t>απενεργοποιήσει </a:t>
            </a:r>
            <a:r>
              <a:rPr lang="el-GR" dirty="0" smtClean="0"/>
              <a:t>αυτόματα τη συσκευή. </a:t>
            </a:r>
            <a:endParaRPr lang="en-US" dirty="0" smtClean="0"/>
          </a:p>
          <a:p>
            <a:pPr indent="447675" algn="just">
              <a:buFont typeface="Wingdings" pitchFamily="2" charset="2"/>
              <a:buChar char="Ø"/>
            </a:pPr>
            <a:r>
              <a:rPr lang="el-GR" dirty="0" smtClean="0"/>
              <a:t>Το σύστημα δίνει τη δυνατότητα στο χρήστη να έχει </a:t>
            </a:r>
            <a:r>
              <a:rPr lang="el-GR" b="1" dirty="0" smtClean="0">
                <a:solidFill>
                  <a:srgbClr val="C00000"/>
                </a:solidFill>
              </a:rPr>
              <a:t>εικόνα της κατανάλωσης ενέργειας</a:t>
            </a:r>
            <a:r>
              <a:rPr lang="el-GR" dirty="0" smtClean="0">
                <a:solidFill>
                  <a:srgbClr val="C00000"/>
                </a:solidFill>
              </a:rPr>
              <a:t>,</a:t>
            </a:r>
            <a:r>
              <a:rPr lang="el-GR" dirty="0" smtClean="0"/>
              <a:t> με αποτέλεσμα να μπορεί να κάνει εξοικονόμηση (ενέργειας και χρημάτων)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70FE-D64A-4E2C-AB07-C3582D96DD09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27650" name="Picture 2" descr="303-header-ab593ce0153716df333f735bf08de1f0-e-management_haarlem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707479" cy="489654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490619"/>
            <a:ext cx="2038747" cy="236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12 - Ομάδα"/>
          <p:cNvGrpSpPr/>
          <p:nvPr/>
        </p:nvGrpSpPr>
        <p:grpSpPr>
          <a:xfrm>
            <a:off x="-36512" y="0"/>
            <a:ext cx="9180512" cy="764705"/>
            <a:chOff x="-36512" y="0"/>
            <a:chExt cx="9180512" cy="764705"/>
          </a:xfrm>
        </p:grpSpPr>
        <p:sp>
          <p:nvSpPr>
            <p:cNvPr id="12" name="7 - Ορθογώνιο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3" name="Picture 4" descr="Livi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1"/>
              <a:ext cx="1368418" cy="764704"/>
            </a:xfrm>
            <a:prstGeom prst="rect">
              <a:avLst/>
            </a:prstGeom>
            <a:noFill/>
          </p:spPr>
        </p:pic>
        <p:sp>
          <p:nvSpPr>
            <p:cNvPr id="14" name="9 - TextBox"/>
            <p:cNvSpPr txBox="1"/>
            <p:nvPr/>
          </p:nvSpPr>
          <p:spPr>
            <a:xfrm>
              <a:off x="1619672" y="44624"/>
              <a:ext cx="6624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1500" dirty="0" smtClean="0"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SMART LIVING</a:t>
              </a:r>
              <a:endParaRPr lang="el-GR" sz="3600" b="1" spc="15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3104</TotalTime>
  <Words>2407</Words>
  <Application>Microsoft Office PowerPoint</Application>
  <PresentationFormat>Προβολή στην οθόνη (4:3)</PresentationFormat>
  <Paragraphs>345</Paragraphs>
  <Slides>46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47" baseType="lpstr">
      <vt:lpstr>Θέμα του Office</vt:lpstr>
      <vt:lpstr> “Smart Cities” Περιγραφή, ανάλυση και αξιολόγηση ευρωπαϊκών παραδειγμάτων.  Amsterdam (Netherlands) Copenhagen (Denmark)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vgalani</dc:creator>
  <cp:lastModifiedBy>Aspa</cp:lastModifiedBy>
  <cp:revision>489</cp:revision>
  <dcterms:created xsi:type="dcterms:W3CDTF">2013-02-04T09:38:42Z</dcterms:created>
  <dcterms:modified xsi:type="dcterms:W3CDTF">2017-02-28T20:31:27Z</dcterms:modified>
</cp:coreProperties>
</file>