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2" r:id="rId4"/>
    <p:sldId id="263" r:id="rId5"/>
    <p:sldId id="257" r:id="rId6"/>
    <p:sldId id="270" r:id="rId7"/>
    <p:sldId id="258" r:id="rId8"/>
    <p:sldId id="272" r:id="rId9"/>
    <p:sldId id="268" r:id="rId10"/>
    <p:sldId id="271" r:id="rId11"/>
    <p:sldId id="259" r:id="rId12"/>
    <p:sldId id="260" r:id="rId13"/>
    <p:sldId id="269" r:id="rId14"/>
    <p:sldId id="264" r:id="rId15"/>
    <p:sldId id="265" r:id="rId16"/>
    <p:sldId id="266" r:id="rId17"/>
    <p:sldId id="267" r:id="rId18"/>
    <p:sldId id="274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52484-96A0-4F5B-9A45-286E991A32F8}" v="2" dt="2022-11-22T08:24:18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os CHANIOTAKIS" userId="2b1578f4-6ec1-4eb6-ae87-8f32112520c6" providerId="ADAL" clId="{AC852484-96A0-4F5B-9A45-286E991A32F8}"/>
    <pc:docChg chg="custSel modSld">
      <pc:chgData name="Nikos CHANIOTAKIS" userId="2b1578f4-6ec1-4eb6-ae87-8f32112520c6" providerId="ADAL" clId="{AC852484-96A0-4F5B-9A45-286E991A32F8}" dt="2022-11-22T08:24:21.221" v="3" actId="1076"/>
      <pc:docMkLst>
        <pc:docMk/>
      </pc:docMkLst>
      <pc:sldChg chg="delSp mod">
        <pc:chgData name="Nikos CHANIOTAKIS" userId="2b1578f4-6ec1-4eb6-ae87-8f32112520c6" providerId="ADAL" clId="{AC852484-96A0-4F5B-9A45-286E991A32F8}" dt="2022-11-22T08:24:06.827" v="0" actId="478"/>
        <pc:sldMkLst>
          <pc:docMk/>
          <pc:sldMk cId="1653419207" sldId="263"/>
        </pc:sldMkLst>
        <pc:picChg chg="del">
          <ac:chgData name="Nikos CHANIOTAKIS" userId="2b1578f4-6ec1-4eb6-ae87-8f32112520c6" providerId="ADAL" clId="{AC852484-96A0-4F5B-9A45-286E991A32F8}" dt="2022-11-22T08:24:06.827" v="0" actId="478"/>
          <ac:picMkLst>
            <pc:docMk/>
            <pc:sldMk cId="1653419207" sldId="263"/>
            <ac:picMk id="4" creationId="{00000000-0000-0000-0000-000000000000}"/>
          </ac:picMkLst>
        </pc:picChg>
      </pc:sldChg>
      <pc:sldChg chg="addSp delSp modSp mod">
        <pc:chgData name="Nikos CHANIOTAKIS" userId="2b1578f4-6ec1-4eb6-ae87-8f32112520c6" providerId="ADAL" clId="{AC852484-96A0-4F5B-9A45-286E991A32F8}" dt="2022-11-22T08:24:21.221" v="3" actId="1076"/>
        <pc:sldMkLst>
          <pc:docMk/>
          <pc:sldMk cId="2176159925" sldId="271"/>
        </pc:sldMkLst>
        <pc:spChg chg="mod">
          <ac:chgData name="Nikos CHANIOTAKIS" userId="2b1578f4-6ec1-4eb6-ae87-8f32112520c6" providerId="ADAL" clId="{AC852484-96A0-4F5B-9A45-286E991A32F8}" dt="2022-11-22T08:24:21.221" v="3" actId="1076"/>
          <ac:spMkLst>
            <pc:docMk/>
            <pc:sldMk cId="2176159925" sldId="271"/>
            <ac:spMk id="2" creationId="{00000000-0000-0000-0000-000000000000}"/>
          </ac:spMkLst>
        </pc:spChg>
        <pc:spChg chg="add mod">
          <ac:chgData name="Nikos CHANIOTAKIS" userId="2b1578f4-6ec1-4eb6-ae87-8f32112520c6" providerId="ADAL" clId="{AC852484-96A0-4F5B-9A45-286E991A32F8}" dt="2022-11-22T08:24:18.207" v="2" actId="478"/>
          <ac:spMkLst>
            <pc:docMk/>
            <pc:sldMk cId="2176159925" sldId="271"/>
            <ac:spMk id="5" creationId="{9FBCEFAA-6646-0BD8-391D-DC720D46E4A6}"/>
          </ac:spMkLst>
        </pc:spChg>
        <pc:picChg chg="del">
          <ac:chgData name="Nikos CHANIOTAKIS" userId="2b1578f4-6ec1-4eb6-ae87-8f32112520c6" providerId="ADAL" clId="{AC852484-96A0-4F5B-9A45-286E991A32F8}" dt="2022-11-22T08:24:18.207" v="2" actId="478"/>
          <ac:picMkLst>
            <pc:docMk/>
            <pc:sldMk cId="2176159925" sldId="271"/>
            <ac:picMk id="1026" creationId="{00000000-0000-0000-0000-000000000000}"/>
          </ac:picMkLst>
        </pc:picChg>
      </pc:sldChg>
      <pc:sldChg chg="delSp">
        <pc:chgData name="Nikos CHANIOTAKIS" userId="2b1578f4-6ec1-4eb6-ae87-8f32112520c6" providerId="ADAL" clId="{AC852484-96A0-4F5B-9A45-286E991A32F8}" dt="2022-11-22T08:24:12.971" v="1" actId="478"/>
        <pc:sldMkLst>
          <pc:docMk/>
          <pc:sldMk cId="55046122" sldId="272"/>
        </pc:sldMkLst>
        <pc:picChg chg="del">
          <ac:chgData name="Nikos CHANIOTAKIS" userId="2b1578f4-6ec1-4eb6-ae87-8f32112520c6" providerId="ADAL" clId="{AC852484-96A0-4F5B-9A45-286E991A32F8}" dt="2022-11-22T08:24:12.971" v="1" actId="478"/>
          <ac:picMkLst>
            <pc:docMk/>
            <pc:sldMk cId="55046122" sldId="272"/>
            <ac:picMk id="307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68A7B-C77A-4D95-8FC6-58B3B7D201CD}" type="datetimeFigureOut">
              <a:rPr lang="el-GR" smtClean="0"/>
              <a:t>22/11/2022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14F9C-F2BB-42DD-86C2-2449EC5343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4103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7FC0C-2F9B-4E94-9BCF-F83141817747}" type="datetime1">
              <a:rPr lang="el-GR" smtClean="0"/>
              <a:t>22/11/2022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8194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03A3-9DD2-4E47-A6D8-48D73F85D258}" type="datetime1">
              <a:rPr lang="el-GR" smtClean="0"/>
              <a:t>22/11/2022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14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6036-AD69-4E6A-B890-672356C56AD0}" type="datetime1">
              <a:rPr lang="el-GR" smtClean="0"/>
              <a:t>22/11/2022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889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A1C77-C06E-40BA-845F-1450B105B344}" type="datetime1">
              <a:rPr lang="el-GR" smtClean="0"/>
              <a:t>22/11/2022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589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2F47F-00C4-475E-8C7D-F41A188261B0}" type="datetime1">
              <a:rPr lang="el-GR" smtClean="0"/>
              <a:t>22/11/2022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61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75455-47A9-458E-B152-EE5CCCBDA06E}" type="datetime1">
              <a:rPr lang="el-GR" smtClean="0"/>
              <a:t>22/11/2022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219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90A8-B899-41FD-B18B-F2F8A238477E}" type="datetime1">
              <a:rPr lang="el-GR" smtClean="0"/>
              <a:t>22/11/2022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71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6451A-AD6A-4F88-92FC-79DD8EE72F52}" type="datetime1">
              <a:rPr lang="el-GR" smtClean="0"/>
              <a:t>22/11/2022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846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4B739-51D2-4345-BC81-C17083845D10}" type="datetime1">
              <a:rPr lang="el-GR" smtClean="0"/>
              <a:t>22/11/2022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642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EA859-7F0D-46DB-8B85-0E17D4E5DBDF}" type="datetime1">
              <a:rPr lang="el-GR" smtClean="0"/>
              <a:t>22/11/2022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712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F4B7-5042-4F52-ACD2-A917C66238B9}" type="datetime1">
              <a:rPr lang="el-GR" smtClean="0"/>
              <a:t>22/11/2022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097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171AC-B024-4EE4-A401-702D10D9DFFD}" type="datetime1">
              <a:rPr lang="el-GR" smtClean="0"/>
              <a:t>22/11/2022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034F9-F17C-4376-93EB-C20F40F41F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773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076056" y="980728"/>
            <a:ext cx="3094112" cy="1470025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b="1" dirty="0"/>
              <a:t>- </a:t>
            </a:r>
            <a:r>
              <a:rPr lang="el-GR" sz="2400" b="1" dirty="0"/>
              <a:t>Τυπική </a:t>
            </a:r>
            <a:br>
              <a:rPr lang="el-GR" sz="2400" b="1" dirty="0"/>
            </a:br>
            <a:r>
              <a:rPr lang="en-US" sz="2400" b="1" dirty="0"/>
              <a:t>- </a:t>
            </a:r>
            <a:r>
              <a:rPr lang="el-GR" sz="2400" b="1" dirty="0"/>
              <a:t>Μη τυπική </a:t>
            </a:r>
            <a:br>
              <a:rPr lang="el-GR" sz="2400" b="1" dirty="0"/>
            </a:br>
            <a:r>
              <a:rPr lang="en-US" sz="2400" b="1" dirty="0"/>
              <a:t>- </a:t>
            </a:r>
            <a:r>
              <a:rPr lang="el-GR" sz="2400" b="1" dirty="0"/>
              <a:t>Άτυπη μάθηση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8955"/>
            <a:ext cx="3750649" cy="3446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0F18792-D0EE-0CF0-84C4-A1B734A5B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D9C5A36-34E1-1788-9888-AAACF7FFB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4542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2268328"/>
            <a:ext cx="8229600" cy="1143000"/>
          </a:xfrm>
          <a:solidFill>
            <a:schemeClr val="bg2"/>
          </a:solidFill>
        </p:spPr>
        <p:txBody>
          <a:bodyPr/>
          <a:lstStyle/>
          <a:p>
            <a:r>
              <a:rPr lang="el-GR" b="1" dirty="0"/>
              <a:t>3. Άτυπη Μάθηση </a:t>
            </a:r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3A86B82-E7FC-2AAD-E123-D4CC41975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B6B3CDA-60D7-0E84-227D-399E431B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10</a:t>
            </a:fld>
            <a:endParaRPr lang="el-GR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9FBCEFAA-6646-0BD8-391D-DC720D46E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6159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dirty="0"/>
              <a:t>Άτυπη μάθηση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endParaRPr lang="el-GR" sz="1000" u="sng" dirty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dirty="0"/>
              <a:t>π.χ. στο πλαίσιο της οικογένειας, της γειτονιάς, των αλληλεπιδράσεων με τους φίλους, τους συναδέλφους </a:t>
            </a:r>
            <a:r>
              <a:rPr lang="el-GR" dirty="0" err="1"/>
              <a:t>κλ.π</a:t>
            </a:r>
            <a:r>
              <a:rPr lang="el-GR" dirty="0"/>
              <a:t>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l-GR" sz="1100" dirty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u="sng" dirty="0"/>
              <a:t>Ο μανθάνων παρακινείται εγγενώς </a:t>
            </a:r>
            <a:r>
              <a:rPr lang="el-GR" dirty="0"/>
              <a:t>(</a:t>
            </a:r>
            <a:r>
              <a:rPr lang="el-GR" dirty="0" err="1"/>
              <a:t>Rohs</a:t>
            </a:r>
            <a:r>
              <a:rPr lang="el-GR" dirty="0"/>
              <a:t>,   &amp; </a:t>
            </a:r>
            <a:r>
              <a:rPr lang="el-GR" dirty="0" err="1"/>
              <a:t>Schmidt</a:t>
            </a:r>
            <a:r>
              <a:rPr lang="el-GR" dirty="0"/>
              <a:t>, 2009) και καθορίζει την πορεία για την απόκτηση των επιθυμητών γνώσεων, των δεξιοτήτων ή ικανοτήτων</a:t>
            </a:r>
            <a:r>
              <a:rPr lang="el-GR" u="sng" dirty="0"/>
              <a:t>, χωρίς να αξιολογείται</a:t>
            </a:r>
            <a:r>
              <a:rPr lang="el-GR" dirty="0"/>
              <a:t> από άλλους.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l-GR" sz="1000" dirty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dirty="0"/>
              <a:t>Συνδέεται με επαγγελματική δραστηριότητα, ελεύθερο χρόνο, κοινωνικές, αθλητικές και πολιτιστικές δραστηριότητες, ενδιαφέροντα του ατόμου, κοινωνική ζωή…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55D4B81-46C4-FEA9-B18D-305844F6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E1E2C8E-ABF0-B1E0-FB03-2CBF1018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9507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dirty="0"/>
              <a:t>Άτυπη μάθηση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endParaRPr lang="el-GR" sz="900" dirty="0"/>
          </a:p>
          <a:p>
            <a:r>
              <a:rPr lang="el-GR" u="sng" dirty="0"/>
              <a:t>Από προσωπική πρωτοβουλία</a:t>
            </a:r>
            <a:r>
              <a:rPr lang="el-GR" dirty="0"/>
              <a:t>, σε μεγάλο βαθμό </a:t>
            </a:r>
            <a:r>
              <a:rPr lang="el-GR" u="sng" dirty="0"/>
              <a:t>αυτό-κατευθυνόμενη</a:t>
            </a:r>
            <a:r>
              <a:rPr lang="el-GR" dirty="0"/>
              <a:t> και </a:t>
            </a:r>
            <a:r>
              <a:rPr lang="el-GR" u="sng" dirty="0"/>
              <a:t>αυτό-καθοριζόμενη, </a:t>
            </a:r>
            <a:r>
              <a:rPr lang="el-GR" dirty="0"/>
              <a:t>όχι σε οργανωμένα εκπαιδευτικά πλαίσια αλλά οπουδήποτε, με τρόπο αυθόρμητο: </a:t>
            </a:r>
            <a:r>
              <a:rPr lang="el-GR" u="sng" dirty="0" err="1">
                <a:solidFill>
                  <a:schemeClr val="accent2"/>
                </a:solidFill>
              </a:rPr>
              <a:t>αυτομόρφωση</a:t>
            </a:r>
            <a:r>
              <a:rPr lang="el-GR" u="sng" dirty="0">
                <a:solidFill>
                  <a:schemeClr val="accent2"/>
                </a:solidFill>
              </a:rPr>
              <a:t> </a:t>
            </a:r>
          </a:p>
          <a:p>
            <a:endParaRPr lang="el-GR" sz="900" dirty="0"/>
          </a:p>
          <a:p>
            <a:pPr marL="0" indent="0">
              <a:buNone/>
            </a:pPr>
            <a:r>
              <a:rPr lang="el-GR" dirty="0"/>
              <a:t> (εντός σχολείων ή θεσμών συνεχιζόμενης εκπαίδευσης μέσω του </a:t>
            </a:r>
            <a:r>
              <a:rPr lang="el-GR" u="sng" dirty="0"/>
              <a:t>κρυφού αναλυτικού προγράμματος</a:t>
            </a:r>
            <a:r>
              <a:rPr lang="el-GR" dirty="0"/>
              <a:t>)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3E7CC79-3897-338D-06D5-81C8684D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02AC840-D3CB-E80A-2CD5-E26F1C0FE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0728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b="1" dirty="0"/>
              <a:t>Άτυπη εκπαίδευση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r>
              <a:rPr lang="el-GR" u="sng" dirty="0"/>
              <a:t>Διά βίου διαδικασία</a:t>
            </a:r>
            <a:r>
              <a:rPr lang="el-GR" dirty="0"/>
              <a:t>:  το  άτομο  αποκτά  και  συσσωρεύει  γνώσεις,  δεξιότητες,  στάσεις  και αντιλήψεις από τις καθημερινές εμπειρίες και την έκθεση στο περιβάλλον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l-GR" dirty="0"/>
              <a:t>σπίτι, εργασία, παιχνίδι, στάσεις  της οικογένειας και των φίλων, ταξίδια, ανάγνωση εφημερίδων και βιβλίων</a:t>
            </a:r>
            <a:r>
              <a:rPr lang="en-US" dirty="0"/>
              <a:t>, </a:t>
            </a:r>
            <a:r>
              <a:rPr lang="el-GR" dirty="0"/>
              <a:t>ραδιόφωνο</a:t>
            </a:r>
            <a:r>
              <a:rPr lang="en-US" dirty="0"/>
              <a:t>, </a:t>
            </a:r>
            <a:r>
              <a:rPr lang="el-GR" dirty="0"/>
              <a:t>κινηματογράφος...</a:t>
            </a:r>
          </a:p>
          <a:p>
            <a:pPr marL="0" indent="0">
              <a:buNone/>
            </a:pPr>
            <a:endParaRPr lang="el-GR" sz="800" dirty="0"/>
          </a:p>
          <a:p>
            <a:r>
              <a:rPr lang="el-GR" u="sng" dirty="0"/>
              <a:t>Μη οργανωμένη και συχνά μη συστηματική</a:t>
            </a:r>
          </a:p>
        </p:txBody>
      </p:sp>
      <p:cxnSp>
        <p:nvCxnSpPr>
          <p:cNvPr id="5" name="Ευθύγραμμο βέλος σύνδεσης 4"/>
          <p:cNvCxnSpPr/>
          <p:nvPr/>
        </p:nvCxnSpPr>
        <p:spPr>
          <a:xfrm>
            <a:off x="4541556" y="3451194"/>
            <a:ext cx="0" cy="468052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4D667E0-7864-7774-D55B-C1925A45A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0F18385-AAB0-FB1F-9C3A-2B966B0A0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4855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/>
              <a:t>Σχολείο και άτυπη μάθηση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5257800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FF0000"/>
                </a:solidFill>
              </a:rPr>
              <a:t>Η σχολική μάθηση </a:t>
            </a:r>
            <a:r>
              <a:rPr lang="el-GR" u="sng" dirty="0">
                <a:solidFill>
                  <a:srgbClr val="FF0000"/>
                </a:solidFill>
              </a:rPr>
              <a:t>δεν είναι αυτοτελής</a:t>
            </a:r>
            <a:r>
              <a:rPr lang="el-GR" dirty="0">
                <a:solidFill>
                  <a:srgbClr val="FF0000"/>
                </a:solidFill>
              </a:rPr>
              <a:t>, αποτελεί συνέχεια της άτυπης μάθησης</a:t>
            </a:r>
            <a:r>
              <a:rPr lang="el-GR" dirty="0"/>
              <a:t> και στηρίζεται σε ό, τι προηγουμένως το υποκείμενο έχει μάθει άτυπα (</a:t>
            </a:r>
            <a:r>
              <a:rPr lang="el-GR" dirty="0" err="1"/>
              <a:t>Gutjahr</a:t>
            </a:r>
            <a:r>
              <a:rPr lang="el-GR" dirty="0"/>
              <a:t>, 2003)</a:t>
            </a:r>
          </a:p>
          <a:p>
            <a:endParaRPr lang="el-GR" sz="1000" dirty="0"/>
          </a:p>
          <a:p>
            <a:r>
              <a:rPr lang="el-GR" u="sng" dirty="0">
                <a:solidFill>
                  <a:srgbClr val="FF0000"/>
                </a:solidFill>
              </a:rPr>
              <a:t>Το σχολείο</a:t>
            </a:r>
            <a:r>
              <a:rPr lang="el-GR" dirty="0">
                <a:solidFill>
                  <a:srgbClr val="FF0000"/>
                </a:solidFill>
              </a:rPr>
              <a:t>, συνεπώς, πρέπει να θεωρείται ως ένας </a:t>
            </a:r>
            <a:r>
              <a:rPr lang="el-GR" u="sng" dirty="0">
                <a:solidFill>
                  <a:srgbClr val="FF0000"/>
                </a:solidFill>
              </a:rPr>
              <a:t>χώρος μάθησης δίπλα σε άλλους χώρους άτυπης μάθησης </a:t>
            </a:r>
            <a:r>
              <a:rPr lang="el-GR" dirty="0"/>
              <a:t>(π.χ. οικογένεια, φορείς και υπηρεσίες που ασχολούνται με τα παιδιά και τους νέους και τη φροντίδα τους, φίλοι και συμμαθητές, μέσα ενημέρωσης, τα σύγχρονα μέσα και το διαδίκτυο...)</a:t>
            </a:r>
          </a:p>
          <a:p>
            <a:endParaRPr lang="el-GR" sz="1000" dirty="0"/>
          </a:p>
          <a:p>
            <a:r>
              <a:rPr lang="el-GR" dirty="0">
                <a:solidFill>
                  <a:srgbClr val="FF0000"/>
                </a:solidFill>
              </a:rPr>
              <a:t>Σχολείο και ελεύθερος χρόνος πρέπει να θεωρούνται όχι ως ξεχωριστά πεδία, αλλά ως διαδικασίες που συμπληρώνουν και βοηθούν η μία την άλλη </a:t>
            </a:r>
            <a:r>
              <a:rPr lang="el-GR" dirty="0"/>
              <a:t>(</a:t>
            </a:r>
            <a:r>
              <a:rPr lang="el-GR" dirty="0" err="1"/>
              <a:t>Mack</a:t>
            </a:r>
            <a:r>
              <a:rPr lang="el-GR" dirty="0"/>
              <a:t>, 2007). 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70DB2D0-ABCA-1EE9-5FAB-E5956132A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85EE4C2-4EA1-B7DA-644F-F443E707D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300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/>
              <a:t>Άνοιγμα του σχολείου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50691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Διαμόρφωσή του σχολείου ως χώρου ζωής και εμπειρίας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400" u="sng" dirty="0">
                <a:latin typeface="Arial" panose="020B0604020202020204" pitchFamily="34" charset="0"/>
                <a:cs typeface="Arial" panose="020B0604020202020204" pitchFamily="34" charset="0"/>
              </a:rPr>
              <a:t>Άνοιγμά προς τα μέσα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:  είσοδος ανθρώπων και στοιχείων από το εξωσχολικό περιβάλλον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400" u="sng" dirty="0">
                <a:latin typeface="Arial" panose="020B0604020202020204" pitchFamily="34" charset="0"/>
                <a:cs typeface="Arial" panose="020B0604020202020204" pitchFamily="34" charset="0"/>
              </a:rPr>
              <a:t>Άνοιγμα προς τα έξω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: έξοδος στο εξωσχολικό περιβάλλον (εκδρομές, εξορμήσεις στη φύση, παρατηρήσεις φαινομένων...)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Έτσι μπορεί να επιτευχθεί ο συνδυασμός της τυπικής και  της άτυπης μάθησης και να επωφεληθούν και οι δύο πλευρές 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3BB5C58-C069-CD1D-3A50-917052207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A504E4E-7BEA-A5A5-D77B-D88AE0502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2363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l-GR" b="1" dirty="0"/>
              <a:t>Ελεύθερος χρόνος και άτυπη μάθηση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μάθηση σε πλαίσια ελεύθερου χρόνου </a:t>
            </a:r>
            <a:r>
              <a:rPr lang="el-GR" u="sng" dirty="0"/>
              <a:t>συνήθως είναι άτυπη μάθηση</a:t>
            </a:r>
            <a:r>
              <a:rPr lang="el-GR" dirty="0"/>
              <a:t>, ωστόσο μπορεί μερικές φορές να ταυτίζεται τόσο με την τυπική, όσο και τη μη τυπική μάθηση</a:t>
            </a:r>
          </a:p>
          <a:p>
            <a:r>
              <a:rPr lang="el-GR" dirty="0">
                <a:solidFill>
                  <a:srgbClr val="FF0000"/>
                </a:solidFill>
              </a:rPr>
              <a:t>Ο </a:t>
            </a:r>
            <a:r>
              <a:rPr lang="el-GR" u="sng" dirty="0">
                <a:solidFill>
                  <a:srgbClr val="FF0000"/>
                </a:solidFill>
              </a:rPr>
              <a:t>ελεύθερος χρόνος </a:t>
            </a:r>
            <a:r>
              <a:rPr lang="el-GR" dirty="0">
                <a:solidFill>
                  <a:srgbClr val="FF0000"/>
                </a:solidFill>
              </a:rPr>
              <a:t>οδηγεί στη μάθηση, αποτελώντας ο ίδιος από μόνος του έναν «εκπαιδευτή» </a:t>
            </a:r>
            <a:r>
              <a:rPr lang="el-GR" dirty="0"/>
              <a:t>(</a:t>
            </a:r>
            <a:r>
              <a:rPr lang="el-GR" dirty="0" err="1"/>
              <a:t>Nahrstedt</a:t>
            </a:r>
            <a:r>
              <a:rPr lang="el-GR" dirty="0"/>
              <a:t>, 2000) 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DC7BD4E-45C1-52CA-F09A-A0FC3558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F1A3EEA-01AB-4F07-7414-7A5041544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4687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l-GR" b="1" dirty="0"/>
              <a:t>Ελεύθερος χρόνος και άτυπη μάθηση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>
            <a:normAutofit fontScale="92500" lnSpcReduction="10000"/>
          </a:bodyPr>
          <a:lstStyle/>
          <a:p>
            <a:r>
              <a:rPr lang="el-GR" u="sng" dirty="0"/>
              <a:t>Δεξιότητες κοινωνικές και επικοινωνιακές </a:t>
            </a:r>
            <a:r>
              <a:rPr lang="el-GR" dirty="0"/>
              <a:t>(φίλοι, γείτονες, συναυλίες, μουσεία, θέατρα...)</a:t>
            </a:r>
          </a:p>
          <a:p>
            <a:r>
              <a:rPr lang="el-GR" u="sng" dirty="0"/>
              <a:t>Δεξιότητες σχετικές με τη δημοκρατική συμπεριφορά </a:t>
            </a:r>
            <a:r>
              <a:rPr lang="el-GR" dirty="0"/>
              <a:t>μέσω της συμμετοχής σε συλλόγους, αθλητικές ομάδες...</a:t>
            </a:r>
          </a:p>
          <a:p>
            <a:r>
              <a:rPr lang="el-GR" u="sng" dirty="0"/>
              <a:t>Δεξιότητες σχετικές με τα σύγχρονα μέσα</a:t>
            </a:r>
            <a:r>
              <a:rPr lang="el-GR" dirty="0"/>
              <a:t>, όπως οι ηλεκτρονικοί υπολογιστές και το διαδίκτυο</a:t>
            </a:r>
          </a:p>
          <a:p>
            <a:r>
              <a:rPr lang="el-GR" u="sng" dirty="0"/>
              <a:t>Γνωριμία και σεβασμός ξένων  πολιτισμών και θρησκειών</a:t>
            </a:r>
            <a:r>
              <a:rPr lang="el-GR" dirty="0"/>
              <a:t>, κατά τη διάρκεια των διακοπών ή διάφορων ταξιδιών</a:t>
            </a:r>
          </a:p>
          <a:p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A95B040-CA50-B800-02DE-BBDE6B376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997AB83-8A1C-2F2C-1B1B-FFE2E0B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4131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331769" cy="6248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BE372E6-6243-C558-DE9F-443E79D73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EA42E2F-74BE-1720-F1DB-936521130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0131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μάθηση </a:t>
            </a:r>
            <a:r>
              <a:rPr lang="el-GR" sz="1600" dirty="0"/>
              <a:t>(1)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dirty="0"/>
              <a:t>Κυρίαρχη (προβληματική) αντίληψη για τη μάθηση:</a:t>
            </a:r>
          </a:p>
          <a:p>
            <a:pPr marL="0" indent="0">
              <a:buNone/>
            </a:pPr>
            <a:r>
              <a:rPr lang="el-GR" dirty="0"/>
              <a:t>α) είναι </a:t>
            </a:r>
            <a:r>
              <a:rPr lang="el-GR" u="sng" dirty="0"/>
              <a:t>αποτέλεσμα διδασκαλίας </a:t>
            </a:r>
            <a:r>
              <a:rPr lang="el-GR" dirty="0"/>
              <a:t>και </a:t>
            </a:r>
          </a:p>
          <a:p>
            <a:pPr marL="0" indent="0">
              <a:buNone/>
            </a:pPr>
            <a:r>
              <a:rPr lang="el-GR" dirty="0"/>
              <a:t>β) χαρακτηρίζεται αποκλειστικά από </a:t>
            </a:r>
            <a:r>
              <a:rPr lang="el-GR" u="sng" dirty="0"/>
              <a:t>απόκτηση γνώσεων</a:t>
            </a:r>
          </a:p>
          <a:p>
            <a:pPr marL="0" indent="0">
              <a:buNone/>
            </a:pPr>
            <a:r>
              <a:rPr lang="el-GR" dirty="0"/>
              <a:t>Η αντίληψη αυτή σχετίζεται με την </a:t>
            </a:r>
            <a:r>
              <a:rPr lang="el-GR" dirty="0">
                <a:solidFill>
                  <a:srgbClr val="C00000"/>
                </a:solidFill>
              </a:rPr>
              <a:t>κυριαρχία του σχολείου και της σχολικής μάθησης σε σχέση με τις άλλες μορφές μάθησης</a:t>
            </a:r>
            <a:endParaRPr lang="el-GR" dirty="0">
              <a:solidFill>
                <a:srgbClr val="C00000"/>
              </a:solidFill>
              <a:cs typeface="Calibri"/>
            </a:endParaRP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FDB242B-10FD-AC5E-6C35-8156E256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53263B6-ABE4-EE8E-1D54-99B34CDEC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0804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 μάθηση </a:t>
            </a:r>
            <a:r>
              <a:rPr lang="el-GR" sz="1800" dirty="0"/>
              <a:t>(2)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l-GR" dirty="0"/>
              <a:t>Ωστόσο, το </a:t>
            </a:r>
            <a:r>
              <a:rPr lang="el-GR" b="1" dirty="0"/>
              <a:t>80% των γνώσεων</a:t>
            </a:r>
            <a:r>
              <a:rPr lang="el-GR" dirty="0"/>
              <a:t>, σύμφωνα με την επιτροπή </a:t>
            </a:r>
            <a:r>
              <a:rPr lang="el-GR" dirty="0" err="1"/>
              <a:t>Faure</a:t>
            </a:r>
            <a:r>
              <a:rPr lang="en-US" dirty="0"/>
              <a:t> </a:t>
            </a:r>
            <a:r>
              <a:rPr lang="el-GR" dirty="0"/>
              <a:t>της </a:t>
            </a:r>
            <a:r>
              <a:rPr lang="en-US" dirty="0" err="1"/>
              <a:t>Unesco</a:t>
            </a:r>
            <a:r>
              <a:rPr lang="en-US" dirty="0"/>
              <a:t> </a:t>
            </a:r>
            <a:r>
              <a:rPr lang="el-GR" dirty="0"/>
              <a:t>, </a:t>
            </a:r>
            <a:r>
              <a:rPr lang="el-GR" u="sng" dirty="0">
                <a:solidFill>
                  <a:srgbClr val="C00000"/>
                </a:solidFill>
              </a:rPr>
              <a:t>αποκτάται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u="sng" dirty="0">
                <a:solidFill>
                  <a:srgbClr val="C00000"/>
                </a:solidFill>
              </a:rPr>
              <a:t>εκτός σχολείου</a:t>
            </a:r>
            <a:r>
              <a:rPr lang="el-GR" dirty="0"/>
              <a:t>, αβίαστα, ως αποτέλεσμα εξωσχολικών δραστηριοτήτων κι ενδιαφερόντων (</a:t>
            </a:r>
            <a:r>
              <a:rPr lang="el-GR" dirty="0" err="1"/>
              <a:t>Lipski</a:t>
            </a:r>
            <a:r>
              <a:rPr lang="el-GR" dirty="0"/>
              <a:t>, 2001)</a:t>
            </a:r>
          </a:p>
          <a:p>
            <a:endParaRPr lang="el-GR" sz="900" dirty="0"/>
          </a:p>
          <a:p>
            <a:r>
              <a:rPr lang="el-GR" b="1" u="sng" dirty="0"/>
              <a:t>Υποδείξεις ΟΟΣΑ</a:t>
            </a:r>
            <a:r>
              <a:rPr lang="el-GR" dirty="0"/>
              <a:t>: η </a:t>
            </a:r>
            <a:r>
              <a:rPr lang="el-GR" u="sng" dirty="0"/>
              <a:t>σχολική μάθηση </a:t>
            </a:r>
            <a:r>
              <a:rPr lang="el-GR" dirty="0"/>
              <a:t>πρέπει να αλλάξει τον προσανατολισμό της σε μια άμεση μάθηση που </a:t>
            </a:r>
            <a:r>
              <a:rPr lang="el-GR" u="sng" dirty="0"/>
              <a:t>θα σχετίζεται με τη ζωή</a:t>
            </a:r>
            <a:r>
              <a:rPr lang="el-GR" dirty="0"/>
              <a:t>, </a:t>
            </a:r>
            <a:r>
              <a:rPr lang="el-GR" u="sng" dirty="0"/>
              <a:t>τη λύση προβλημάτων </a:t>
            </a:r>
            <a:r>
              <a:rPr lang="el-GR" dirty="0"/>
              <a:t>που αφορούν το ίδιο το άτομο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2730467-95D8-E928-E652-25556101E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0EA90C7-BEDC-35E9-52C3-6CE90C84D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9446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/>
              <a:t>OECD, 2001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dirty="0"/>
              <a:t>Δεν έχει σημασία πια το </a:t>
            </a:r>
            <a:r>
              <a:rPr lang="el-GR" i="1" u="sng" dirty="0"/>
              <a:t>τι μαθαίνουν </a:t>
            </a:r>
            <a:r>
              <a:rPr lang="el-GR" dirty="0"/>
              <a:t>οι μαθητές, αλλά περισσότερο το </a:t>
            </a:r>
            <a:r>
              <a:rPr lang="el-GR" i="1" u="sng" dirty="0"/>
              <a:t>τι μπορούν να κάνουν</a:t>
            </a:r>
            <a:r>
              <a:rPr lang="el-GR" dirty="0"/>
              <a:t> με τις γνώσεις και τις δεξιότητές τους στην ευρύτερη ζωή τους εκτός σχολείου, στη δουλειά και στον ελεύθερο χρόνο τους</a:t>
            </a:r>
          </a:p>
          <a:p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1B633F0-7F60-C106-F7CF-D0828D71C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2C36028-A9DB-F820-3B0A-CB07C02D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3419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n-US" b="1" dirty="0"/>
              <a:t>1. </a:t>
            </a:r>
            <a:r>
              <a:rPr lang="el-GR" b="1" dirty="0"/>
              <a:t>Τυπική μάθηση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Προκαθορισμένη, </a:t>
            </a:r>
            <a:r>
              <a:rPr lang="el-GR" u="sng" dirty="0"/>
              <a:t>καθοδηγείται</a:t>
            </a:r>
            <a:r>
              <a:rPr lang="el-GR" dirty="0"/>
              <a:t> από κάποιον, </a:t>
            </a:r>
            <a:r>
              <a:rPr lang="el-GR" u="sng" dirty="0"/>
              <a:t>αξιολογείται</a:t>
            </a:r>
            <a:r>
              <a:rPr lang="el-GR" dirty="0"/>
              <a:t> και διεξάγεται με </a:t>
            </a:r>
            <a:r>
              <a:rPr lang="el-GR" u="sng" dirty="0"/>
              <a:t>εξωτερικά</a:t>
            </a:r>
            <a:r>
              <a:rPr lang="el-GR" dirty="0"/>
              <a:t> </a:t>
            </a:r>
            <a:r>
              <a:rPr lang="el-GR" u="sng" dirty="0"/>
              <a:t>κίνητρα </a:t>
            </a:r>
            <a:r>
              <a:rPr lang="el-GR" dirty="0"/>
              <a:t>και όχι από το ίδιο το άτομο (</a:t>
            </a:r>
            <a:r>
              <a:rPr lang="el-GR" dirty="0" err="1"/>
              <a:t>Eshach</a:t>
            </a:r>
            <a:r>
              <a:rPr lang="el-GR" dirty="0"/>
              <a:t>, 2007).</a:t>
            </a:r>
          </a:p>
          <a:p>
            <a:r>
              <a:rPr lang="el-GR" dirty="0"/>
              <a:t>Λαμβάνει χώρα σε </a:t>
            </a:r>
            <a:r>
              <a:rPr lang="el-GR" u="sng" dirty="0"/>
              <a:t>οργανωμένα και θεσμοθετημένα εκπαιδευτικά πλαίσια </a:t>
            </a:r>
            <a:r>
              <a:rPr lang="el-GR" dirty="0"/>
              <a:t>και οδηγεί στην </a:t>
            </a:r>
            <a:r>
              <a:rPr lang="el-GR" u="sng" dirty="0"/>
              <a:t>απόκτηση</a:t>
            </a:r>
            <a:r>
              <a:rPr lang="el-GR" dirty="0"/>
              <a:t> αναγνωρισμένων σε εθνικό επίπεδο </a:t>
            </a:r>
            <a:r>
              <a:rPr lang="el-GR" u="sng" dirty="0"/>
              <a:t>πιστοποιητικών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B1AC5D3-D7D5-2A21-BF6E-FC3172141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A854110-8F94-E6E1-BD5A-480A58B5C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8634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el-GR" b="1" dirty="0"/>
              <a:t>Τυπική  εκπαίδευση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7804" y="1600200"/>
            <a:ext cx="8459637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l-GR" dirty="0"/>
              <a:t>Έντονα </a:t>
            </a:r>
            <a:r>
              <a:rPr lang="el-GR" u="sng" dirty="0"/>
              <a:t>θεσμοθετημένο</a:t>
            </a:r>
            <a:r>
              <a:rPr lang="el-GR" dirty="0"/>
              <a:t>, </a:t>
            </a:r>
            <a:r>
              <a:rPr lang="el-GR" u="sng" dirty="0"/>
              <a:t>χρονολογικά    διαβαθμισμένο</a:t>
            </a:r>
            <a:r>
              <a:rPr lang="el-GR" dirty="0"/>
              <a:t> και </a:t>
            </a:r>
            <a:r>
              <a:rPr lang="el-GR" u="sng" dirty="0"/>
              <a:t>ιεραρχικά    δομημένο  </a:t>
            </a:r>
            <a:r>
              <a:rPr lang="el-GR" b="1" u="sng" dirty="0">
                <a:solidFill>
                  <a:srgbClr val="C00000"/>
                </a:solidFill>
              </a:rPr>
              <a:t>«εκπαιδευτικό  σύστημα»</a:t>
            </a:r>
            <a:endParaRPr lang="el-GR" b="1" u="sng" dirty="0">
              <a:solidFill>
                <a:srgbClr val="C00000"/>
              </a:solidFill>
              <a:cs typeface="Calibri"/>
            </a:endParaRP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Εκτείνεται  από  την  πρώτη σχολική  εκπαίδευση έως τις ανώτερες σπουδές του πανεπιστημίου 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19A09095-0F36-AD10-203B-27BE4C00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739F644-266A-B220-A513-59B2517EB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281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/>
              <a:t>2. Μη τυπική μάθηση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dirty="0"/>
              <a:t>Μεταξύ τυπικής μάθησης και άτυπης μάθησης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dirty="0"/>
              <a:t>Λαμβάνει χώρα σε ιδρύματα, οργανισμούς</a:t>
            </a:r>
            <a:r>
              <a:rPr lang="en-US" dirty="0"/>
              <a:t> </a:t>
            </a:r>
            <a:r>
              <a:rPr lang="el-GR" dirty="0"/>
              <a:t>κ.λπ. με έναν προγραμματισμένο, αλλά προσαρμόσιμο τρόπο, είναι δηλαδή </a:t>
            </a:r>
            <a:r>
              <a:rPr lang="el-GR" u="sng" dirty="0"/>
              <a:t>οργανωμένη</a:t>
            </a:r>
            <a:r>
              <a:rPr lang="el-GR" dirty="0"/>
              <a:t>, αλλά </a:t>
            </a:r>
            <a:r>
              <a:rPr lang="el-GR" u="sng" dirty="0"/>
              <a:t>ενέχει και εθελοντικό χαρακτήρα </a:t>
            </a:r>
            <a:r>
              <a:rPr lang="el-GR" dirty="0"/>
              <a:t>(BMFSFJ, 2001).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u="sng" dirty="0"/>
              <a:t>Συνήθως δεν αξιολογείται</a:t>
            </a:r>
            <a:r>
              <a:rPr lang="el-GR" dirty="0"/>
              <a:t>, και το </a:t>
            </a:r>
            <a:r>
              <a:rPr lang="el-GR" u="sng" dirty="0"/>
              <a:t>κίνητρο</a:t>
            </a:r>
            <a:r>
              <a:rPr lang="el-GR" dirty="0"/>
              <a:t> για μάθηση μπορεί να είναι απολύτως </a:t>
            </a:r>
            <a:r>
              <a:rPr lang="el-GR" u="sng" dirty="0"/>
              <a:t>εσωτερικό</a:t>
            </a:r>
            <a:r>
              <a:rPr lang="el-GR" dirty="0"/>
              <a:t> για τον μαθητευόμενο (</a:t>
            </a:r>
            <a:r>
              <a:rPr lang="el-GR" dirty="0" err="1"/>
              <a:t>Eshach</a:t>
            </a:r>
            <a:r>
              <a:rPr lang="el-GR" dirty="0"/>
              <a:t>, 2007).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494DD25-E278-BD59-DE0F-C59B8A40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1BBCB26B-8A29-42D3-6766-838E1AEB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2998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l-GR" b="1" dirty="0"/>
              <a:t>Μη τυπική εκπαίδευση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</a:t>
            </a:r>
            <a:r>
              <a:rPr lang="el-GR" u="sng" dirty="0"/>
              <a:t>οργανωμένη δραστηριότητα έξω από το τυπικό εκπαιδευτικό σύστημα</a:t>
            </a:r>
            <a:r>
              <a:rPr lang="el-GR" dirty="0"/>
              <a:t> με συγκεκριμένο στόχο και ακροατήριο</a:t>
            </a:r>
          </a:p>
          <a:p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130D608-9361-A975-A053-4535EED9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4EB4A7C-064D-8A92-414C-748F618D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046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el-GR" b="1" dirty="0"/>
              <a:t>Μη-τυπική   εκπαίδευση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Φροντιστήρια ξένων γλωσσών, Η/Υ, ωδεία, σχολές χορού, προγράμματα αλφαβητισμού,  </a:t>
            </a:r>
            <a:r>
              <a:rPr lang="el-GR" dirty="0" err="1"/>
              <a:t>ενδοεπιχειρησιακή</a:t>
            </a:r>
            <a:r>
              <a:rPr lang="el-GR" dirty="0"/>
              <a:t>  και  </a:t>
            </a:r>
            <a:r>
              <a:rPr lang="el-GR" dirty="0" err="1"/>
              <a:t>ενδοϋπηρεσιακή</a:t>
            </a:r>
            <a:r>
              <a:rPr lang="el-GR" dirty="0"/>
              <a:t>  κατάρτιση, αγρότες κ.λπ.</a:t>
            </a:r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54E05A27-C237-AA09-A1BF-F6CE6940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Νίκος Χανιωτάκης "Θεωρία Σχολείου - Τυπικές, μη Τυπικές και Άτυπες μορφές Εκπαίδευσης" ΠΤΔΕ Πανεπιστήμιο Θεσσαλίας 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5B0F1C2-EB95-5295-4941-902E42D9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034F9-F17C-4376-93EB-C20F40F41F6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335007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1172</Words>
  <Application>Microsoft Office PowerPoint</Application>
  <PresentationFormat>Προβολή στην οθόνη (4:3)</PresentationFormat>
  <Paragraphs>101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1" baseType="lpstr">
      <vt:lpstr>Arial</vt:lpstr>
      <vt:lpstr>Calibri</vt:lpstr>
      <vt:lpstr>Θέμα του Office</vt:lpstr>
      <vt:lpstr>- Τυπική  - Μη τυπική  - Άτυπη μάθηση </vt:lpstr>
      <vt:lpstr>Η μάθηση (1)</vt:lpstr>
      <vt:lpstr>Η μάθηση (2)</vt:lpstr>
      <vt:lpstr>OECD, 2001</vt:lpstr>
      <vt:lpstr>1. Τυπική μάθηση</vt:lpstr>
      <vt:lpstr>Τυπική  εκπαίδευση</vt:lpstr>
      <vt:lpstr>2. Μη τυπική μάθηση </vt:lpstr>
      <vt:lpstr>Μη τυπική εκπαίδευση</vt:lpstr>
      <vt:lpstr>Μη-τυπική   εκπαίδευση</vt:lpstr>
      <vt:lpstr>3. Άτυπη Μάθηση </vt:lpstr>
      <vt:lpstr>Άτυπη μάθηση</vt:lpstr>
      <vt:lpstr>Άτυπη μάθηση</vt:lpstr>
      <vt:lpstr>Άτυπη εκπαίδευση</vt:lpstr>
      <vt:lpstr>Σχολείο και άτυπη μάθηση </vt:lpstr>
      <vt:lpstr>Άνοιγμα του σχολείου </vt:lpstr>
      <vt:lpstr>Ελεύθερος χρόνος και άτυπη μάθηση</vt:lpstr>
      <vt:lpstr>Ελεύθερος χρόνος και άτυπη μάθηση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HPi5</dc:creator>
  <cp:lastModifiedBy>Nikos CHANIOTAKIS</cp:lastModifiedBy>
  <cp:revision>28</cp:revision>
  <dcterms:created xsi:type="dcterms:W3CDTF">2017-10-31T22:50:13Z</dcterms:created>
  <dcterms:modified xsi:type="dcterms:W3CDTF">2022-11-22T08:24:25Z</dcterms:modified>
</cp:coreProperties>
</file>