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1" r:id="rId4"/>
    <p:sldId id="289" r:id="rId5"/>
    <p:sldId id="293" r:id="rId6"/>
    <p:sldId id="319" r:id="rId7"/>
    <p:sldId id="323" r:id="rId8"/>
    <p:sldId id="290" r:id="rId9"/>
    <p:sldId id="292" r:id="rId10"/>
    <p:sldId id="302" r:id="rId11"/>
    <p:sldId id="303" r:id="rId12"/>
    <p:sldId id="304" r:id="rId13"/>
    <p:sldId id="306" r:id="rId14"/>
    <p:sldId id="305" r:id="rId15"/>
    <p:sldId id="294" r:id="rId16"/>
    <p:sldId id="327" r:id="rId17"/>
    <p:sldId id="259" r:id="rId18"/>
    <p:sldId id="298" r:id="rId19"/>
    <p:sldId id="266" r:id="rId20"/>
    <p:sldId id="295" r:id="rId21"/>
    <p:sldId id="297" r:id="rId22"/>
    <p:sldId id="296" r:id="rId23"/>
    <p:sldId id="299" r:id="rId24"/>
    <p:sldId id="268" r:id="rId25"/>
    <p:sldId id="325" r:id="rId26"/>
    <p:sldId id="300" r:id="rId27"/>
    <p:sldId id="307" r:id="rId28"/>
    <p:sldId id="308" r:id="rId29"/>
    <p:sldId id="314" r:id="rId30"/>
    <p:sldId id="315" r:id="rId31"/>
    <p:sldId id="316" r:id="rId32"/>
    <p:sldId id="317" r:id="rId33"/>
    <p:sldId id="318" r:id="rId34"/>
    <p:sldId id="32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42268" y="1635617"/>
            <a:ext cx="7744570" cy="1146221"/>
          </a:xfrm>
        </p:spPr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«</a:t>
            </a:r>
            <a:r>
              <a:rPr lang="el-GR" b="1" i="1" u="sng" dirty="0">
                <a:solidFill>
                  <a:srgbClr val="00B050"/>
                </a:solidFill>
              </a:rPr>
              <a:t>Λεξικό Χωρίς Γραβάτα</a:t>
            </a:r>
            <a:r>
              <a:rPr lang="el-GR" b="1" dirty="0">
                <a:solidFill>
                  <a:srgbClr val="00B050"/>
                </a:solidFill>
              </a:rPr>
              <a:t>»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692398" y="2962141"/>
            <a:ext cx="6815669" cy="2446986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              Ή </a:t>
            </a:r>
          </a:p>
          <a:p>
            <a:r>
              <a:rPr lang="el-GR" sz="3600" b="1" dirty="0">
                <a:solidFill>
                  <a:srgbClr val="FF0000"/>
                </a:solidFill>
              </a:rPr>
              <a:t>                 πώς η </a:t>
            </a:r>
            <a:r>
              <a:rPr lang="el-GR" sz="3600" b="1" u="sng" dirty="0">
                <a:solidFill>
                  <a:srgbClr val="FF0000"/>
                </a:solidFill>
              </a:rPr>
              <a:t>γλώσσα</a:t>
            </a:r>
            <a:r>
              <a:rPr lang="el-GR" sz="3600" b="1" dirty="0">
                <a:solidFill>
                  <a:srgbClr val="FF0000"/>
                </a:solidFill>
              </a:rPr>
              <a:t> γίνεται </a:t>
            </a:r>
          </a:p>
          <a:p>
            <a:r>
              <a:rPr lang="el-GR" sz="3600" b="1" dirty="0">
                <a:solidFill>
                  <a:srgbClr val="FF0000"/>
                </a:solidFill>
              </a:rPr>
              <a:t>                   </a:t>
            </a:r>
            <a:r>
              <a:rPr lang="el-GR" sz="3600" b="1" u="sng" dirty="0">
                <a:solidFill>
                  <a:srgbClr val="FF0000"/>
                </a:solidFill>
              </a:rPr>
              <a:t>όργανο εξαπάτησης</a:t>
            </a:r>
            <a:r>
              <a:rPr lang="el-GR" sz="3600" b="1" dirty="0">
                <a:solidFill>
                  <a:srgbClr val="FF0000"/>
                </a:solidFill>
              </a:rPr>
              <a:t>…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962" y="3155325"/>
            <a:ext cx="2619375" cy="21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605308"/>
            <a:ext cx="9601196" cy="965915"/>
          </a:xfrm>
        </p:spPr>
        <p:txBody>
          <a:bodyPr>
            <a:normAutofit fontScale="90000"/>
          </a:bodyPr>
          <a:lstStyle/>
          <a:p>
            <a:r>
              <a:rPr lang="el-GR" b="1" u="sng" dirty="0">
                <a:solidFill>
                  <a:srgbClr val="7030A0"/>
                </a:solidFill>
              </a:rPr>
              <a:t>«Η Αλίκη στη Χώρα των Θαυμάτων»</a:t>
            </a:r>
            <a:r>
              <a:rPr lang="el-GR" b="1" dirty="0">
                <a:solidFill>
                  <a:srgbClr val="7030A0"/>
                </a:solidFill>
              </a:rPr>
              <a:t> (1865)</a:t>
            </a:r>
            <a:br>
              <a:rPr lang="el-GR" b="1" dirty="0">
                <a:solidFill>
                  <a:srgbClr val="7030A0"/>
                </a:solidFill>
              </a:rPr>
            </a:br>
            <a:r>
              <a:rPr lang="el-GR" sz="3100" b="1" dirty="0">
                <a:solidFill>
                  <a:srgbClr val="7030A0"/>
                </a:solidFill>
              </a:rPr>
              <a:t>(</a:t>
            </a:r>
            <a:r>
              <a:rPr lang="en-US" sz="3100" b="1" dirty="0">
                <a:solidFill>
                  <a:srgbClr val="7030A0"/>
                </a:solidFill>
              </a:rPr>
              <a:t>Lewis Carroll</a:t>
            </a:r>
            <a:r>
              <a:rPr lang="el-GR" sz="3100" b="1" dirty="0">
                <a:solidFill>
                  <a:srgbClr val="7030A0"/>
                </a:solidFill>
              </a:rPr>
              <a:t>)</a:t>
            </a:r>
            <a:endParaRPr lang="el-GR" sz="31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31066" y="1918953"/>
            <a:ext cx="10265532" cy="4378816"/>
          </a:xfrm>
        </p:spPr>
        <p:txBody>
          <a:bodyPr>
            <a:normAutofit/>
          </a:bodyPr>
          <a:lstStyle/>
          <a:p>
            <a:r>
              <a:rPr lang="el-GR" b="1" dirty="0">
                <a:latin typeface="Bookman Old Style" panose="02050604050505020204" pitchFamily="18" charset="0"/>
              </a:rPr>
              <a:t>Ένα διάσημο παραμύθι του </a:t>
            </a:r>
            <a:r>
              <a:rPr lang="en-US" b="1" dirty="0">
                <a:latin typeface="Bookman Old Style" panose="02050604050505020204" pitchFamily="18" charset="0"/>
              </a:rPr>
              <a:t>Lewis Carroll</a:t>
            </a:r>
            <a:r>
              <a:rPr lang="el-GR" b="1" dirty="0">
                <a:latin typeface="Bookman Old Style" panose="02050604050505020204" pitchFamily="18" charset="0"/>
              </a:rPr>
              <a:t> (1832-1898)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</a:t>
            </a:r>
            <a:r>
              <a:rPr lang="el-GR" b="1" u="sng" dirty="0">
                <a:latin typeface="Bookman Old Style" panose="02050604050505020204" pitchFamily="18" charset="0"/>
              </a:rPr>
              <a:t>με στόχο </a:t>
            </a:r>
            <a:r>
              <a:rPr lang="el-GR" b="1" dirty="0">
                <a:latin typeface="Bookman Old Style" panose="02050604050505020204" pitchFamily="18" charset="0"/>
              </a:rPr>
              <a:t>την κριτική της Βικτωριανής κοινωνίας 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και των Αγγλοσαξονικών νοοτροπιών.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</a:t>
            </a:r>
          </a:p>
          <a:p>
            <a:r>
              <a:rPr lang="el-GR" b="1" dirty="0">
                <a:latin typeface="Bookman Old Style" panose="02050604050505020204" pitchFamily="18" charset="0"/>
              </a:rPr>
              <a:t>Η Αλίκη κινείται σε ένα κόσμο, 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όπου </a:t>
            </a:r>
            <a:r>
              <a:rPr lang="el-GR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καθιερωμένες αντιλήψεις </a:t>
            </a:r>
            <a:r>
              <a:rPr lang="el-GR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ανατρέπονται</a:t>
            </a:r>
            <a:r>
              <a:rPr lang="el-GR" b="1" dirty="0">
                <a:latin typeface="Bookman Old Style" panose="02050604050505020204" pitchFamily="18" charset="0"/>
              </a:rPr>
              <a:t>, 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ενώ κοινωνικοί θεσμοί και πρακτικές 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γίνονται </a:t>
            </a:r>
            <a:r>
              <a:rPr lang="el-GR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στόχοι χλευασμού</a:t>
            </a:r>
            <a:r>
              <a:rPr lang="el-GR" b="1" dirty="0">
                <a:latin typeface="Bookman Old Style" panose="02050604050505020204" pitchFamily="18" charset="0"/>
              </a:rPr>
              <a:t>. </a:t>
            </a:r>
            <a:endParaRPr lang="el-GR" dirty="0">
              <a:latin typeface="Bookman Old Style" panose="020506040505050202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131" y="3034224"/>
            <a:ext cx="2614411" cy="309689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279" y="1088265"/>
            <a:ext cx="1266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9854" y="618186"/>
            <a:ext cx="10650828" cy="5628068"/>
          </a:xfrm>
        </p:spPr>
        <p:txBody>
          <a:bodyPr>
            <a:normAutofit fontScale="85000" lnSpcReduction="20000"/>
          </a:bodyPr>
          <a:lstStyle/>
          <a:p>
            <a:r>
              <a:rPr lang="el-GR" sz="3200" b="1" dirty="0" err="1">
                <a:latin typeface="Bookman Old Style" panose="02050604050505020204" pitchFamily="18" charset="0"/>
              </a:rPr>
              <a:t>Χάμπτι</a:t>
            </a:r>
            <a:r>
              <a:rPr lang="el-GR" sz="3200" b="1" dirty="0">
                <a:latin typeface="Bookman Old Style" panose="02050604050505020204" pitchFamily="18" charset="0"/>
              </a:rPr>
              <a:t> </a:t>
            </a:r>
            <a:r>
              <a:rPr lang="el-GR" sz="3200" b="1" dirty="0" err="1">
                <a:latin typeface="Bookman Old Style" panose="02050604050505020204" pitchFamily="18" charset="0"/>
              </a:rPr>
              <a:t>Ντάμπτι</a:t>
            </a:r>
            <a:r>
              <a:rPr lang="el-GR" sz="3200" b="1" dirty="0">
                <a:latin typeface="Bookman Old Style" panose="02050604050505020204" pitchFamily="18" charset="0"/>
              </a:rPr>
              <a:t>: «</a:t>
            </a:r>
            <a:r>
              <a:rPr lang="el-GR" sz="3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Όταν χρησιμοποιώ μια λέξη, </a:t>
            </a:r>
          </a:p>
          <a:p>
            <a:pPr marL="0" indent="0">
              <a:buNone/>
            </a:pPr>
            <a:r>
              <a:rPr lang="el-GR" sz="3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σημαίνει ακριβώς </a:t>
            </a:r>
            <a:r>
              <a:rPr lang="el-GR" sz="3200" b="1" i="1" u="sng" dirty="0">
                <a:solidFill>
                  <a:srgbClr val="C00000"/>
                </a:solidFill>
                <a:latin typeface="Bookman Old Style" panose="02050604050505020204" pitchFamily="18" charset="0"/>
              </a:rPr>
              <a:t>ό,τι εγώ θέλω </a:t>
            </a:r>
          </a:p>
          <a:p>
            <a:pPr marL="0" indent="0">
              <a:buNone/>
            </a:pPr>
            <a:r>
              <a:rPr lang="el-GR" sz="32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                                 </a:t>
            </a:r>
            <a:r>
              <a:rPr lang="el-GR" sz="3200" b="1" i="1" u="sng" dirty="0">
                <a:solidFill>
                  <a:srgbClr val="C00000"/>
                </a:solidFill>
                <a:latin typeface="Bookman Old Style" panose="02050604050505020204" pitchFamily="18" charset="0"/>
              </a:rPr>
              <a:t>να σημαίνει</a:t>
            </a:r>
            <a:r>
              <a:rPr lang="el-GR" sz="3200" b="1" dirty="0">
                <a:latin typeface="Bookman Old Style" panose="02050604050505020204" pitchFamily="18" charset="0"/>
              </a:rPr>
              <a:t>».</a:t>
            </a:r>
          </a:p>
          <a:p>
            <a:endParaRPr lang="el-GR" sz="3200" b="1" dirty="0">
              <a:latin typeface="Bookman Old Style" panose="02050604050505020204" pitchFamily="18" charset="0"/>
            </a:endParaRPr>
          </a:p>
          <a:p>
            <a:r>
              <a:rPr lang="el-GR" sz="3200" b="1" dirty="0">
                <a:latin typeface="Bookman Old Style" panose="02050604050505020204" pitchFamily="18" charset="0"/>
              </a:rPr>
              <a:t>Αλίκη: «</a:t>
            </a:r>
            <a:r>
              <a:rPr lang="el-GR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Το ζήτημα είναι αν μπορείς να κάνεις </a:t>
            </a:r>
          </a:p>
          <a:p>
            <a:pPr marL="0" indent="0">
              <a:buNone/>
            </a:pPr>
            <a:r>
              <a:rPr lang="el-GR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           τις λέξεις να σημαίνουν </a:t>
            </a:r>
          </a:p>
          <a:p>
            <a:pPr marL="0" indent="0">
              <a:buNone/>
            </a:pPr>
            <a:r>
              <a:rPr lang="el-GR" sz="3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πολλά διαφορετικά πράγματα</a:t>
            </a:r>
            <a:r>
              <a:rPr lang="el-GR" sz="3200" b="1" dirty="0">
                <a:latin typeface="Bookman Old Style" panose="02050604050505020204" pitchFamily="18" charset="0"/>
              </a:rPr>
              <a:t>».</a:t>
            </a:r>
          </a:p>
          <a:p>
            <a:endParaRPr lang="el-GR" sz="3200" b="1" dirty="0">
              <a:latin typeface="Bookman Old Style" panose="02050604050505020204" pitchFamily="18" charset="0"/>
            </a:endParaRPr>
          </a:p>
          <a:p>
            <a:r>
              <a:rPr lang="el-GR" sz="3200" b="1" dirty="0" err="1">
                <a:latin typeface="Bookman Old Style" panose="02050604050505020204" pitchFamily="18" charset="0"/>
              </a:rPr>
              <a:t>Χάμπτι</a:t>
            </a:r>
            <a:r>
              <a:rPr lang="el-GR" sz="3200" b="1" dirty="0">
                <a:latin typeface="Bookman Old Style" panose="02050604050505020204" pitchFamily="18" charset="0"/>
              </a:rPr>
              <a:t> </a:t>
            </a:r>
            <a:r>
              <a:rPr lang="el-GR" sz="3200" b="1" dirty="0" err="1">
                <a:latin typeface="Bookman Old Style" panose="02050604050505020204" pitchFamily="18" charset="0"/>
              </a:rPr>
              <a:t>Ντάμπτι</a:t>
            </a:r>
            <a:r>
              <a:rPr lang="el-GR" sz="3200" b="1" dirty="0">
                <a:latin typeface="Bookman Old Style" panose="02050604050505020204" pitchFamily="18" charset="0"/>
              </a:rPr>
              <a:t>: «</a:t>
            </a:r>
            <a:r>
              <a:rPr lang="el-GR" sz="3200" b="1" i="1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Το ζήτημα είναι </a:t>
            </a:r>
          </a:p>
          <a:p>
            <a:pPr marL="0" indent="0">
              <a:buNone/>
            </a:pPr>
            <a:r>
              <a:rPr lang="el-GR" sz="3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</a:t>
            </a:r>
            <a:r>
              <a:rPr lang="el-GR" sz="3200" b="1" i="1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ποιος θα 'ναι το αφεντικό</a:t>
            </a:r>
            <a:r>
              <a:rPr lang="el-GR" sz="3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. ­</a:t>
            </a:r>
          </a:p>
          <a:p>
            <a:pPr marL="0" indent="0">
              <a:buNone/>
            </a:pPr>
            <a:r>
              <a:rPr lang="el-GR" sz="3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</a:t>
            </a:r>
            <a:r>
              <a:rPr lang="el-GR" sz="3200" b="1" i="1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Αυτό είναι όλο</a:t>
            </a:r>
            <a:r>
              <a:rPr lang="el-GR" sz="3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!!!</a:t>
            </a:r>
            <a:r>
              <a:rPr lang="el-GR" sz="3200" b="1" dirty="0">
                <a:latin typeface="Bookman Old Style" panose="02050604050505020204" pitchFamily="18" charset="0"/>
              </a:rPr>
              <a:t>»</a:t>
            </a:r>
            <a:endParaRPr lang="el-GR" sz="32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301" y="2934031"/>
            <a:ext cx="2511381" cy="3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3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618187"/>
            <a:ext cx="9601196" cy="746974"/>
          </a:xfrm>
        </p:spPr>
        <p:txBody>
          <a:bodyPr>
            <a:noAutofit/>
          </a:bodyPr>
          <a:lstStyle/>
          <a:p>
            <a:r>
              <a:rPr lang="el-GR" sz="3600" b="1" u="sng" dirty="0">
                <a:solidFill>
                  <a:srgbClr val="7030A0"/>
                </a:solidFill>
              </a:rPr>
              <a:t>«1984» </a:t>
            </a:r>
            <a:br>
              <a:rPr lang="el-GR" sz="3600" b="1" dirty="0">
                <a:solidFill>
                  <a:srgbClr val="7030A0"/>
                </a:solidFill>
              </a:rPr>
            </a:br>
            <a:r>
              <a:rPr lang="el-GR" sz="3600" b="1" dirty="0">
                <a:solidFill>
                  <a:srgbClr val="7030A0"/>
                </a:solidFill>
              </a:rPr>
              <a:t>(</a:t>
            </a:r>
            <a:r>
              <a:rPr lang="en-US" sz="3600" b="1" dirty="0">
                <a:solidFill>
                  <a:srgbClr val="7030A0"/>
                </a:solidFill>
              </a:rPr>
              <a:t>George Orwell) </a:t>
            </a:r>
            <a:endParaRPr lang="el-GR" sz="3600" b="1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4096" y="1667949"/>
            <a:ext cx="10689465" cy="4565426"/>
          </a:xfrm>
        </p:spPr>
        <p:txBody>
          <a:bodyPr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George Orwell</a:t>
            </a:r>
            <a:r>
              <a:rPr lang="el-GR" sz="2000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l-GR" sz="2000" b="1" dirty="0">
                <a:latin typeface="Bookman Old Style" panose="02050604050505020204" pitchFamily="18" charset="0"/>
              </a:rPr>
              <a:t>(</a:t>
            </a:r>
            <a:r>
              <a:rPr lang="en-US" sz="2000" b="1" dirty="0">
                <a:latin typeface="Bookman Old Style" panose="02050604050505020204" pitchFamily="18" charset="0"/>
              </a:rPr>
              <a:t>1903-1950</a:t>
            </a:r>
            <a:r>
              <a:rPr lang="el-GR" sz="2000" b="1" dirty="0">
                <a:latin typeface="Bookman Old Style" panose="02050604050505020204" pitchFamily="18" charset="0"/>
              </a:rPr>
              <a:t>): Άγγλος δημοσιογράφος και συγγραφέας</a:t>
            </a:r>
          </a:p>
          <a:p>
            <a:endParaRPr lang="el-GR" sz="2000" b="1" dirty="0">
              <a:latin typeface="Bookman Old Style" panose="02050604050505020204" pitchFamily="18" charset="0"/>
            </a:endParaRPr>
          </a:p>
          <a:p>
            <a:r>
              <a:rPr lang="el-GR" sz="2000" b="1" dirty="0">
                <a:latin typeface="Bookman Old Style" panose="02050604050505020204" pitchFamily="18" charset="0"/>
              </a:rPr>
              <a:t>Σημαντικότερα έργα του: «</a:t>
            </a:r>
            <a:r>
              <a:rPr lang="el-GR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Η φάρμα των Ζώων</a:t>
            </a:r>
            <a:r>
              <a:rPr lang="el-GR" sz="2000" b="1" dirty="0">
                <a:latin typeface="Bookman Old Style" panose="02050604050505020204" pitchFamily="18" charset="0"/>
              </a:rPr>
              <a:t>» (1845) </a:t>
            </a:r>
            <a:endParaRPr lang="en-US" sz="20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Bookman Old Style" panose="02050604050505020204" pitchFamily="18" charset="0"/>
              </a:rPr>
              <a:t>                                               </a:t>
            </a:r>
            <a:r>
              <a:rPr lang="el-GR" sz="2000" b="1" dirty="0">
                <a:latin typeface="Bookman Old Style" panose="02050604050505020204" pitchFamily="18" charset="0"/>
              </a:rPr>
              <a:t>και «</a:t>
            </a:r>
            <a:r>
              <a:rPr lang="el-GR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1984</a:t>
            </a:r>
            <a:r>
              <a:rPr lang="el-GR" sz="2000" b="1" dirty="0">
                <a:latin typeface="Bookman Old Style" panose="02050604050505020204" pitchFamily="18" charset="0"/>
              </a:rPr>
              <a:t>» (1949)</a:t>
            </a:r>
          </a:p>
          <a:p>
            <a:r>
              <a:rPr lang="en-US" sz="2000" b="1" dirty="0">
                <a:latin typeface="Bookman Old Style" panose="02050604050505020204" pitchFamily="18" charset="0"/>
              </a:rPr>
              <a:t>«</a:t>
            </a:r>
            <a:r>
              <a:rPr lang="en-US" sz="20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1984</a:t>
            </a:r>
            <a:r>
              <a:rPr lang="en-US" sz="2000" b="1" dirty="0">
                <a:latin typeface="Bookman Old Style" panose="02050604050505020204" pitchFamily="18" charset="0"/>
              </a:rPr>
              <a:t>»</a:t>
            </a:r>
            <a:r>
              <a:rPr lang="el-GR" sz="2000" b="1" dirty="0">
                <a:latin typeface="Bookman Old Style" panose="02050604050505020204" pitchFamily="18" charset="0"/>
              </a:rPr>
              <a:t>: Περιγράφει την ιστορία ενός ανθρώπου</a:t>
            </a:r>
          </a:p>
          <a:p>
            <a:pPr marL="0" indent="0">
              <a:buNone/>
            </a:pPr>
            <a:r>
              <a:rPr lang="el-GR" sz="2000" b="1" dirty="0">
                <a:latin typeface="Bookman Old Style" panose="02050604050505020204" pitchFamily="18" charset="0"/>
              </a:rPr>
              <a:t>    </a:t>
            </a:r>
            <a:r>
              <a:rPr lang="en-US" sz="2000" b="1" dirty="0">
                <a:latin typeface="Bookman Old Style" panose="02050604050505020204" pitchFamily="18" charset="0"/>
              </a:rPr>
              <a:t>             </a:t>
            </a:r>
            <a:r>
              <a:rPr lang="el-GR" sz="2000" b="1" dirty="0">
                <a:latin typeface="Bookman Old Style" panose="02050604050505020204" pitchFamily="18" charset="0"/>
              </a:rPr>
              <a:t>στον εφιαλτικό κόσμο της «</a:t>
            </a:r>
            <a:r>
              <a:rPr lang="el-GR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Ωκεανίας</a:t>
            </a:r>
            <a:r>
              <a:rPr lang="el-GR" sz="2000" b="1" dirty="0">
                <a:latin typeface="Bookman Old Style" panose="02050604050505020204" pitchFamily="18" charset="0"/>
              </a:rPr>
              <a:t>»,</a:t>
            </a:r>
            <a:endParaRPr lang="en-US" sz="20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l-GR" sz="2000" b="1" dirty="0">
                <a:latin typeface="Bookman Old Style" panose="02050604050505020204" pitchFamily="18" charset="0"/>
              </a:rPr>
              <a:t>    μιας χώρας που βρίσκεται κάτω από ένα απολυταρχικό καθεστώς, </a:t>
            </a:r>
          </a:p>
          <a:p>
            <a:pPr marL="0" indent="0">
              <a:buNone/>
            </a:pPr>
            <a:r>
              <a:rPr lang="el-GR" sz="2000" b="1" dirty="0">
                <a:latin typeface="Bookman Old Style" panose="02050604050505020204" pitchFamily="18" charset="0"/>
              </a:rPr>
              <a:t>    </a:t>
            </a:r>
            <a:r>
              <a:rPr lang="en-US" sz="2000" b="1" dirty="0">
                <a:latin typeface="Bookman Old Style" panose="02050604050505020204" pitchFamily="18" charset="0"/>
              </a:rPr>
              <a:t>             </a:t>
            </a:r>
            <a:r>
              <a:rPr lang="el-GR" sz="2000" b="1" dirty="0">
                <a:latin typeface="Bookman Old Style" panose="02050604050505020204" pitchFamily="18" charset="0"/>
              </a:rPr>
              <a:t>στο οποίο όλοι οι κάτοικοι βρίσκονται </a:t>
            </a:r>
            <a:endParaRPr lang="en-US" sz="20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Bookman Old Style" panose="02050604050505020204" pitchFamily="18" charset="0"/>
              </a:rPr>
              <a:t>    </a:t>
            </a:r>
            <a:r>
              <a:rPr lang="el-GR" sz="2000" b="1" dirty="0">
                <a:latin typeface="Bookman Old Style" panose="02050604050505020204" pitchFamily="18" charset="0"/>
              </a:rPr>
              <a:t>υπό τη συνεχή παρακολούθηση</a:t>
            </a:r>
            <a:r>
              <a:rPr lang="en-US" sz="2000" b="1" dirty="0">
                <a:latin typeface="Bookman Old Style" panose="02050604050505020204" pitchFamily="18" charset="0"/>
              </a:rPr>
              <a:t> </a:t>
            </a:r>
            <a:r>
              <a:rPr lang="el-GR" sz="2000" b="1" dirty="0">
                <a:latin typeface="Bookman Old Style" panose="02050604050505020204" pitchFamily="18" charset="0"/>
              </a:rPr>
              <a:t>του </a:t>
            </a:r>
            <a:r>
              <a:rPr lang="el-GR" sz="2000" b="1" u="sng" dirty="0">
                <a:latin typeface="Bookman Old Style" panose="02050604050505020204" pitchFamily="18" charset="0"/>
              </a:rPr>
              <a:t>Μεγάλου Αδελφού</a:t>
            </a:r>
            <a:r>
              <a:rPr lang="en-US" sz="2000" b="1" u="sng" dirty="0">
                <a:latin typeface="Bookman Old Style" panose="02050604050505020204" pitchFamily="18" charset="0"/>
              </a:rPr>
              <a:t> </a:t>
            </a:r>
            <a:r>
              <a:rPr lang="el-GR" sz="2000" b="1" u="sng" dirty="0">
                <a:latin typeface="Bookman Old Style" panose="02050604050505020204" pitchFamily="18" charset="0"/>
              </a:rPr>
              <a:t>(</a:t>
            </a:r>
            <a:r>
              <a:rPr lang="en-US" sz="2000" b="1" i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Big Brother</a:t>
            </a:r>
            <a:r>
              <a:rPr lang="en-US" sz="2000" b="1" u="sng" dirty="0">
                <a:latin typeface="Bookman Old Style" panose="02050604050505020204" pitchFamily="18" charset="0"/>
              </a:rPr>
              <a:t>)</a:t>
            </a:r>
            <a:r>
              <a:rPr lang="en-US" sz="2000" b="1" dirty="0">
                <a:latin typeface="Bookman Old Style" panose="02050604050505020204" pitchFamily="18" charset="0"/>
              </a:rPr>
              <a:t>. </a:t>
            </a:r>
            <a:br>
              <a:rPr lang="en-US" sz="2000" b="1" dirty="0">
                <a:latin typeface="Bookman Old Style" panose="02050604050505020204" pitchFamily="18" charset="0"/>
              </a:rPr>
            </a:br>
            <a:br>
              <a:rPr lang="en-US" sz="2000" b="1" dirty="0"/>
            </a:br>
            <a:endParaRPr lang="el-GR" sz="20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873" y="2138902"/>
            <a:ext cx="3116688" cy="21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631066"/>
            <a:ext cx="9601196" cy="965914"/>
          </a:xfrm>
        </p:spPr>
        <p:txBody>
          <a:bodyPr>
            <a:noAutofit/>
          </a:bodyPr>
          <a:lstStyle/>
          <a:p>
            <a:r>
              <a:rPr lang="el-GR" sz="3600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Το «1984», ο «Μεγάλος Αδελφός» </a:t>
            </a:r>
            <a:br>
              <a:rPr lang="el-GR" sz="3600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el-GR" sz="3600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και η «Νέα Σκέψη»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1644" y="1903614"/>
            <a:ext cx="10754795" cy="4447309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O </a:t>
            </a:r>
            <a:r>
              <a:rPr lang="el-GR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BigBrother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(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ή ΒΒ) </a:t>
            </a:r>
            <a:r>
              <a:rPr lang="en-US" b="1" dirty="0">
                <a:latin typeface="Bookman Old Style" panose="02050604050505020204" pitchFamily="18" charset="0"/>
              </a:rPr>
              <a:t>= </a:t>
            </a:r>
            <a:r>
              <a:rPr lang="el-GR" b="1" dirty="0">
                <a:latin typeface="Bookman Old Style" panose="02050604050505020204" pitchFamily="18" charset="0"/>
              </a:rPr>
              <a:t>ένας αόρατος πλανητάρχης, 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ο οποίος παρακολουθεί τα πάντα), 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ακόμη και την ανθρώπινη σκέψη, </a:t>
            </a:r>
            <a:endParaRPr lang="en-US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    </a:t>
            </a:r>
            <a:r>
              <a:rPr lang="el-GR" b="1" dirty="0">
                <a:latin typeface="Bookman Old Style" panose="02050604050505020204" pitchFamily="18" charset="0"/>
              </a:rPr>
              <a:t>και είναι ικανός να πατάξει κάθε «έγκλημά» της (</a:t>
            </a:r>
            <a:r>
              <a:rPr lang="el-GR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thoughtcrime</a:t>
            </a:r>
            <a:r>
              <a:rPr lang="el-GR" b="1" dirty="0">
                <a:latin typeface="Bookman Old Style" panose="02050604050505020204" pitchFamily="18" charset="0"/>
              </a:rPr>
              <a:t>).</a:t>
            </a:r>
          </a:p>
          <a:p>
            <a:r>
              <a:rPr lang="el-GR" b="1" dirty="0">
                <a:latin typeface="Bookman Old Style" panose="02050604050505020204" pitchFamily="18" charset="0"/>
              </a:rPr>
              <a:t>Στην «</a:t>
            </a:r>
            <a:r>
              <a:rPr lang="el-GR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Ωκεανία</a:t>
            </a:r>
            <a:r>
              <a:rPr lang="el-GR" b="1" dirty="0">
                <a:latin typeface="Bookman Old Style" panose="02050604050505020204" pitchFamily="18" charset="0"/>
              </a:rPr>
              <a:t>» ως το 2050 θα καθιερωθεί επισήμως η «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Νέα Σκέψη</a:t>
            </a:r>
            <a:r>
              <a:rPr lang="el-GR" b="1" dirty="0">
                <a:latin typeface="Bookman Old Style" panose="02050604050505020204" pitchFamily="18" charset="0"/>
              </a:rPr>
              <a:t>» (</a:t>
            </a:r>
            <a:r>
              <a:rPr lang="el-GR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Newspeak</a:t>
            </a:r>
            <a:r>
              <a:rPr lang="el-GR" b="1" dirty="0">
                <a:latin typeface="Bookman Old Style" panose="02050604050505020204" pitchFamily="18" charset="0"/>
              </a:rPr>
              <a:t>),</a:t>
            </a:r>
          </a:p>
          <a:p>
            <a:r>
              <a:rPr lang="el-GR" b="1" dirty="0">
                <a:latin typeface="Bookman Old Style" panose="02050604050505020204" pitchFamily="18" charset="0"/>
              </a:rPr>
              <a:t>Όποιος χρησιμοποιεί απαγορευμένες λέξεις, όπως </a:t>
            </a:r>
            <a:r>
              <a:rPr lang="el-G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ελευθερία, δημοκρατία </a:t>
            </a:r>
            <a:r>
              <a:rPr lang="el-GR" b="1" dirty="0">
                <a:latin typeface="Bookman Old Style" panose="02050604050505020204" pitchFamily="18" charset="0"/>
              </a:rPr>
              <a:t>κλπ., τότε θα τον αναλάβει η «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Αστυνομία της Σκέψης</a:t>
            </a:r>
            <a:r>
              <a:rPr lang="el-GR" b="1" dirty="0">
                <a:latin typeface="Bookman Old Style" panose="02050604050505020204" pitchFamily="18" charset="0"/>
              </a:rPr>
              <a:t>» (</a:t>
            </a:r>
            <a:r>
              <a:rPr lang="el-GR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ThoughtPolice</a:t>
            </a:r>
            <a:r>
              <a:rPr lang="el-GR" b="1" dirty="0">
                <a:latin typeface="Bookman Old Style" panose="02050604050505020204" pitchFamily="18" charset="0"/>
              </a:rPr>
              <a:t>),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που τιμωρεί αμείλικτα με βασανιστήρια, ακόμη και με θάνατο. [ ;;; ]                       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708" y="1280278"/>
            <a:ext cx="1724025" cy="21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6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631065" y="715616"/>
            <a:ext cx="11050073" cy="5569273"/>
          </a:xfrm>
        </p:spPr>
        <p:txBody>
          <a:bodyPr>
            <a:normAutofit fontScale="92500"/>
          </a:bodyPr>
          <a:lstStyle/>
          <a:p>
            <a:r>
              <a:rPr lang="el-GR" b="1" dirty="0">
                <a:latin typeface="Bookman Old Style" panose="02050604050505020204" pitchFamily="18" charset="0"/>
              </a:rPr>
              <a:t>Αυτή η «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Νέα Σκέψη</a:t>
            </a:r>
            <a:r>
              <a:rPr lang="el-GR" b="1" dirty="0">
                <a:latin typeface="Bookman Old Style" panose="02050604050505020204" pitchFamily="18" charset="0"/>
              </a:rPr>
              <a:t>» διαστρέφει τις έννοιες και τις κάνει </a:t>
            </a:r>
            <a:r>
              <a:rPr lang="el-GR" b="1" i="1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συντετμημένες</a:t>
            </a:r>
            <a:r>
              <a:rPr lang="el-GR" b="1" dirty="0">
                <a:latin typeface="Bookman Old Style" panose="02050604050505020204" pitchFamily="18" charset="0"/>
              </a:rPr>
              <a:t>, ώστε να μην κατανοούνται από τα μέλη της ολοκληρωτικής μονοκομματικής κοινωνίας</a:t>
            </a:r>
          </a:p>
          <a:p>
            <a:pPr marL="0" indent="0">
              <a:buNone/>
            </a:pPr>
            <a:endParaRPr lang="el-GR" b="1" dirty="0">
              <a:latin typeface="Bookman Old Style" panose="02050604050505020204" pitchFamily="18" charset="0"/>
            </a:endParaRPr>
          </a:p>
          <a:p>
            <a:r>
              <a:rPr lang="el-GR" b="1" dirty="0">
                <a:latin typeface="Bookman Old Style" panose="02050604050505020204" pitchFamily="18" charset="0"/>
              </a:rPr>
              <a:t>Το Υπουργείο Πολέμου λέγεται </a:t>
            </a:r>
            <a:r>
              <a:rPr lang="el-GR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Ministry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of Peace </a:t>
            </a:r>
            <a:r>
              <a:rPr lang="el-GR" b="1" dirty="0">
                <a:latin typeface="Bookman Old Style" panose="02050604050505020204" pitchFamily="18" charset="0"/>
              </a:rPr>
              <a:t>(</a:t>
            </a:r>
            <a:r>
              <a:rPr lang="el-GR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MiniPax</a:t>
            </a:r>
            <a:r>
              <a:rPr lang="el-GR" b="1" dirty="0">
                <a:latin typeface="Bookman Old Style" panose="02050604050505020204" pitchFamily="18" charset="0"/>
              </a:rPr>
              <a:t>) </a:t>
            </a:r>
          </a:p>
          <a:p>
            <a:r>
              <a:rPr lang="el-GR" b="1" dirty="0">
                <a:latin typeface="Bookman Old Style" panose="02050604050505020204" pitchFamily="18" charset="0"/>
              </a:rPr>
              <a:t>Το Υπουργείο Προπαγάνδας λέγεται 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Υπουργείο της Αλήθειας </a:t>
            </a:r>
            <a:r>
              <a:rPr lang="el-GR" b="1" dirty="0">
                <a:latin typeface="Bookman Old Style" panose="02050604050505020204" pitchFamily="18" charset="0"/>
              </a:rPr>
              <a:t>(</a:t>
            </a:r>
            <a:r>
              <a:rPr lang="el-GR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MiniTrue</a:t>
            </a:r>
            <a:r>
              <a:rPr lang="el-GR" b="1" dirty="0">
                <a:latin typeface="Bookman Old Style" panose="02050604050505020204" pitchFamily="18" charset="0"/>
              </a:rPr>
              <a:t>). </a:t>
            </a:r>
          </a:p>
          <a:p>
            <a:r>
              <a:rPr lang="el-GR" b="1" dirty="0">
                <a:latin typeface="Bookman Old Style" panose="02050604050505020204" pitchFamily="18" charset="0"/>
              </a:rPr>
              <a:t>Το Υπουργείο Επισιτισμού λέγεται 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Υπουργείο Αφθονίας </a:t>
            </a:r>
            <a:r>
              <a:rPr lang="el-GR" b="1" dirty="0">
                <a:latin typeface="Bookman Old Style" panose="02050604050505020204" pitchFamily="18" charset="0"/>
              </a:rPr>
              <a:t>(</a:t>
            </a:r>
            <a:r>
              <a:rPr lang="el-GR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MiniPlenty</a:t>
            </a:r>
            <a:r>
              <a:rPr lang="el-GR" b="1" dirty="0">
                <a:latin typeface="Bookman Old Style" panose="02050604050505020204" pitchFamily="18" charset="0"/>
              </a:rPr>
              <a:t>) </a:t>
            </a:r>
          </a:p>
          <a:p>
            <a:pPr marL="0" indent="0">
              <a:buNone/>
            </a:pPr>
            <a:endParaRPr lang="el-GR" b="1" dirty="0">
              <a:latin typeface="Bookman Old Style" panose="02050604050505020204" pitchFamily="18" charset="0"/>
            </a:endParaRPr>
          </a:p>
          <a:p>
            <a:r>
              <a:rPr lang="el-GR" b="1" dirty="0">
                <a:latin typeface="Bookman Old Style" panose="02050604050505020204" pitchFamily="18" charset="0"/>
              </a:rPr>
              <a:t>Τα κελιά των φυλακών λέγονται «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διαμερίσματα</a:t>
            </a:r>
            <a:r>
              <a:rPr lang="el-GR" b="1" dirty="0">
                <a:latin typeface="Bookman Old Style" panose="02050604050505020204" pitchFamily="18" charset="0"/>
              </a:rPr>
              <a:t>» («</a:t>
            </a:r>
            <a:r>
              <a:rPr lang="el-GR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chambers</a:t>
            </a:r>
            <a:r>
              <a:rPr lang="el-GR" b="1" dirty="0">
                <a:latin typeface="Bookman Old Style" panose="02050604050505020204" pitchFamily="18" charset="0"/>
              </a:rPr>
              <a:t>»)</a:t>
            </a:r>
          </a:p>
          <a:p>
            <a:r>
              <a:rPr lang="el-GR" b="1" dirty="0">
                <a:latin typeface="Bookman Old Style" panose="02050604050505020204" pitchFamily="18" charset="0"/>
              </a:rPr>
              <a:t>Τα στρατόπεδα καταναγκαστικής εργασίας λέγονται «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στρατόπεδα χαράς</a:t>
            </a:r>
            <a:r>
              <a:rPr lang="el-GR" b="1" dirty="0">
                <a:latin typeface="Bookman Old Style" panose="02050604050505020204" pitchFamily="18" charset="0"/>
              </a:rPr>
              <a:t>» 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                                                                                           («</a:t>
            </a:r>
            <a:r>
              <a:rPr lang="el-GR" b="1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joycamps</a:t>
            </a:r>
            <a:r>
              <a:rPr lang="el-GR" b="1" dirty="0">
                <a:latin typeface="Bookman Old Style" panose="02050604050505020204" pitchFamily="18" charset="0"/>
              </a:rPr>
              <a:t>») 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498" y="789109"/>
            <a:ext cx="1638640" cy="2639891"/>
          </a:xfrm>
          <a:prstGeom prst="rect">
            <a:avLst/>
          </a:prstGeom>
        </p:spPr>
      </p:pic>
      <p:sp>
        <p:nvSpPr>
          <p:cNvPr id="2" name="Βέλος: Καμπύλο προς τα αριστερά 1">
            <a:extLst>
              <a:ext uri="{FF2B5EF4-FFF2-40B4-BE49-F238E27FC236}">
                <a16:creationId xmlns:a16="http://schemas.microsoft.com/office/drawing/2014/main" id="{FD405A9F-02D4-4D60-8B65-0E1E66269075}"/>
              </a:ext>
            </a:extLst>
          </p:cNvPr>
          <p:cNvSpPr/>
          <p:nvPr/>
        </p:nvSpPr>
        <p:spPr>
          <a:xfrm>
            <a:off x="9759462" y="826477"/>
            <a:ext cx="562708" cy="17145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3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605308"/>
            <a:ext cx="9601196" cy="811368"/>
          </a:xfrm>
        </p:spPr>
        <p:txBody>
          <a:bodyPr/>
          <a:lstStyle/>
          <a:p>
            <a:r>
              <a:rPr lang="el-GR" b="1" u="sng" dirty="0">
                <a:solidFill>
                  <a:srgbClr val="7030A0"/>
                </a:solidFill>
              </a:rPr>
              <a:t>Σύγχρονες διαστρεβλώσεις του νοήματος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9471" y="1931831"/>
            <a:ext cx="10157126" cy="4262907"/>
          </a:xfrm>
        </p:spPr>
        <p:txBody>
          <a:bodyPr>
            <a:normAutofit/>
          </a:bodyPr>
          <a:lstStyle/>
          <a:p>
            <a:r>
              <a:rPr lang="el-GR" sz="2800" b="1" dirty="0">
                <a:latin typeface="Bookman Old Style" panose="02050604050505020204" pitchFamily="18" charset="0"/>
              </a:rPr>
              <a:t>«</a:t>
            </a:r>
            <a:r>
              <a:rPr lang="el-GR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παράπλευρες απώλειες</a:t>
            </a:r>
            <a:r>
              <a:rPr lang="el-GR" sz="2800" b="1" dirty="0">
                <a:latin typeface="Bookman Old Style" panose="02050604050505020204" pitchFamily="18" charset="0"/>
              </a:rPr>
              <a:t>»              «</a:t>
            </a:r>
            <a:r>
              <a:rPr lang="el-GR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θάνατος αμάχων</a:t>
            </a:r>
            <a:r>
              <a:rPr lang="el-GR" sz="2800" b="1" dirty="0">
                <a:latin typeface="Bookman Old Style" panose="02050604050505020204" pitchFamily="18" charset="0"/>
              </a:rPr>
              <a:t>»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«</a:t>
            </a:r>
            <a:r>
              <a:rPr lang="el-GR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ανάπτυξη δυνάμεων</a:t>
            </a:r>
            <a:r>
              <a:rPr lang="el-GR" sz="2800" b="1" dirty="0">
                <a:latin typeface="Bookman Old Style" panose="02050604050505020204" pitchFamily="18" charset="0"/>
              </a:rPr>
              <a:t>»                   «</a:t>
            </a:r>
            <a:r>
              <a:rPr lang="el-GR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εισβολή</a:t>
            </a:r>
            <a:r>
              <a:rPr lang="el-GR" sz="2800" b="1" dirty="0">
                <a:latin typeface="Bookman Old Style" panose="02050604050505020204" pitchFamily="18" charset="0"/>
              </a:rPr>
              <a:t>»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«</a:t>
            </a:r>
            <a:r>
              <a:rPr lang="el-GR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μη ανανέωση της σύμβασης</a:t>
            </a:r>
            <a:r>
              <a:rPr lang="el-GR" sz="2800" b="1" dirty="0">
                <a:latin typeface="Bookman Old Style" panose="02050604050505020204" pitchFamily="18" charset="0"/>
              </a:rPr>
              <a:t>»            «</a:t>
            </a:r>
            <a:r>
              <a:rPr lang="el-GR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απόλυση</a:t>
            </a:r>
            <a:r>
              <a:rPr lang="el-GR" sz="2800" b="1" dirty="0">
                <a:latin typeface="Bookman Old Style" panose="02050604050505020204" pitchFamily="18" charset="0"/>
              </a:rPr>
              <a:t>»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«</a:t>
            </a:r>
            <a:r>
              <a:rPr lang="el-GR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διαφώτιση</a:t>
            </a:r>
            <a:r>
              <a:rPr lang="el-GR" sz="2800" b="1" dirty="0">
                <a:latin typeface="Bookman Old Style" panose="02050604050505020204" pitchFamily="18" charset="0"/>
              </a:rPr>
              <a:t>»                                   «</a:t>
            </a:r>
            <a:r>
              <a:rPr lang="el-GR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προπαγάνδα</a:t>
            </a:r>
            <a:r>
              <a:rPr lang="el-GR" sz="2800" b="1" dirty="0">
                <a:latin typeface="Bookman Old Style" panose="02050604050505020204" pitchFamily="18" charset="0"/>
              </a:rPr>
              <a:t>»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«</a:t>
            </a:r>
            <a:r>
              <a:rPr lang="el-GR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πιστωτικός λογαριασμός</a:t>
            </a:r>
            <a:r>
              <a:rPr lang="el-GR" sz="2800" b="1" dirty="0">
                <a:latin typeface="Bookman Old Style" panose="02050604050505020204" pitchFamily="18" charset="0"/>
              </a:rPr>
              <a:t>»             «</a:t>
            </a:r>
            <a:r>
              <a:rPr lang="el-GR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δάνειο</a:t>
            </a:r>
            <a:r>
              <a:rPr lang="el-GR" sz="2800" b="1" dirty="0">
                <a:latin typeface="Bookman Old Style" panose="02050604050505020204" pitchFamily="18" charset="0"/>
              </a:rPr>
              <a:t>»</a:t>
            </a:r>
          </a:p>
        </p:txBody>
      </p:sp>
      <p:sp>
        <p:nvSpPr>
          <p:cNvPr id="4" name="Δεξιό βέλος 3"/>
          <p:cNvSpPr/>
          <p:nvPr/>
        </p:nvSpPr>
        <p:spPr>
          <a:xfrm>
            <a:off x="6259132" y="230531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εξιό βέλος 4"/>
          <p:cNvSpPr/>
          <p:nvPr/>
        </p:nvSpPr>
        <p:spPr>
          <a:xfrm>
            <a:off x="6259132" y="19911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εξιό βέλος 5"/>
          <p:cNvSpPr/>
          <p:nvPr/>
        </p:nvSpPr>
        <p:spPr>
          <a:xfrm>
            <a:off x="6154327" y="26088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εξιό βέλος 6"/>
          <p:cNvSpPr/>
          <p:nvPr/>
        </p:nvSpPr>
        <p:spPr>
          <a:xfrm>
            <a:off x="6748336" y="32266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ό βέλος 7"/>
          <p:cNvSpPr/>
          <p:nvPr/>
        </p:nvSpPr>
        <p:spPr>
          <a:xfrm>
            <a:off x="5969339" y="382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ό βέλος 8"/>
          <p:cNvSpPr/>
          <p:nvPr/>
        </p:nvSpPr>
        <p:spPr>
          <a:xfrm>
            <a:off x="6259132" y="43882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547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643945"/>
            <a:ext cx="9601196" cy="862884"/>
          </a:xfrm>
        </p:spPr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Γ. Βλάσταρης: </a:t>
            </a:r>
            <a:r>
              <a:rPr lang="el-GR" b="1" u="sng" dirty="0">
                <a:solidFill>
                  <a:srgbClr val="7030A0"/>
                </a:solidFill>
              </a:rPr>
              <a:t>«Λεξικό χωρίς γραβάτα»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4671" y="1965035"/>
            <a:ext cx="3001306" cy="424258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387" y="2498501"/>
            <a:ext cx="5003174" cy="28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0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186" y="1133340"/>
            <a:ext cx="10805375" cy="4742527"/>
          </a:xfrm>
        </p:spPr>
        <p:txBody>
          <a:bodyPr>
            <a:normAutofit/>
          </a:bodyPr>
          <a:lstStyle/>
          <a:p>
            <a:r>
              <a:rPr lang="el-GR" sz="3200" b="1" dirty="0"/>
              <a:t>Η Διπλή Γλώσσα είναι μια «</a:t>
            </a:r>
            <a:r>
              <a:rPr lang="el-GR" sz="3200" b="1" i="1" u="sng" dirty="0">
                <a:solidFill>
                  <a:srgbClr val="FF0000"/>
                </a:solidFill>
              </a:rPr>
              <a:t>γλώσσα από πλαστελίνη</a:t>
            </a:r>
            <a:r>
              <a:rPr lang="el-GR" sz="3200" b="1" dirty="0"/>
              <a:t>» </a:t>
            </a:r>
          </a:p>
          <a:p>
            <a:endParaRPr lang="el-GR" sz="3200" b="1" dirty="0"/>
          </a:p>
          <a:p>
            <a:r>
              <a:rPr lang="el-GR" sz="3200" b="1" dirty="0"/>
              <a:t>Είναι παραπλανητικά εύπλαστη και επικίνδυνη,</a:t>
            </a:r>
          </a:p>
          <a:p>
            <a:r>
              <a:rPr lang="el-GR" sz="3200" b="1" dirty="0"/>
              <a:t> γιατί «</a:t>
            </a:r>
            <a:r>
              <a:rPr lang="el-GR" sz="3200" b="1" i="1" u="sng" dirty="0">
                <a:solidFill>
                  <a:srgbClr val="FF0000"/>
                </a:solidFill>
              </a:rPr>
              <a:t>κολλάει στο μυαλό και ακινητοποιεί τα κριτήριά μας</a:t>
            </a:r>
            <a:r>
              <a:rPr lang="el-GR" sz="3200" b="1" dirty="0"/>
              <a:t>»</a:t>
            </a:r>
          </a:p>
          <a:p>
            <a:pPr marL="0" indent="0">
              <a:buNone/>
            </a:pPr>
            <a:endParaRPr lang="el-GR" sz="3200" b="1" dirty="0"/>
          </a:p>
          <a:p>
            <a:r>
              <a:rPr lang="el-GR" sz="3200" b="1" dirty="0"/>
              <a:t>Χρειαζόμαστε ένα λεξικό για να την αποκρυπτογραφήσουμε, </a:t>
            </a:r>
          </a:p>
          <a:p>
            <a:pPr marL="0" indent="0">
              <a:buNone/>
            </a:pPr>
            <a:r>
              <a:rPr lang="el-GR" sz="3200" b="1" dirty="0"/>
              <a:t>    ένα «</a:t>
            </a:r>
            <a:r>
              <a:rPr lang="el-GR" sz="3200" b="1" i="1" u="sng" dirty="0">
                <a:solidFill>
                  <a:srgbClr val="00B0F0"/>
                </a:solidFill>
              </a:rPr>
              <a:t>Λεξικό… χωρίς γραβάτα</a:t>
            </a:r>
            <a:r>
              <a:rPr lang="el-GR" sz="3200" b="1" dirty="0"/>
              <a:t>»!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164" y="1714919"/>
            <a:ext cx="2677397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4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759855"/>
            <a:ext cx="9601196" cy="5116014"/>
          </a:xfrm>
        </p:spPr>
        <p:txBody>
          <a:bodyPr>
            <a:normAutofit/>
          </a:bodyPr>
          <a:lstStyle/>
          <a:p>
            <a:pPr algn="ctr"/>
            <a:r>
              <a:rPr lang="el-GR" sz="4400" b="1" u="sng" dirty="0">
                <a:latin typeface="Bookman Old Style" panose="02050604050505020204" pitchFamily="18" charset="0"/>
              </a:rPr>
              <a:t>Εκπαιδευόμενοι</a:t>
            </a:r>
            <a:r>
              <a:rPr lang="el-GR" sz="4400" b="1" dirty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l-GR" sz="4400" b="1" u="sng" dirty="0">
                <a:latin typeface="Bookman Old Style" panose="02050604050505020204" pitchFamily="18" charset="0"/>
              </a:rPr>
              <a:t>στην αποκρυπτογράφηση </a:t>
            </a:r>
          </a:p>
          <a:p>
            <a:pPr marL="0" indent="0" algn="ctr">
              <a:buNone/>
            </a:pPr>
            <a:r>
              <a:rPr lang="el-GR" sz="4400" b="1" u="sng" dirty="0">
                <a:latin typeface="Bookman Old Style" panose="02050604050505020204" pitchFamily="18" charset="0"/>
              </a:rPr>
              <a:t>του </a:t>
            </a:r>
            <a:r>
              <a:rPr lang="el-GR" sz="44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δημόσιου λόγου</a:t>
            </a:r>
            <a:r>
              <a:rPr lang="el-GR" sz="4400" b="1" dirty="0">
                <a:latin typeface="Bookman Old Style" panose="02050604050505020204" pitchFamily="18" charset="0"/>
              </a:rPr>
              <a:t>…</a:t>
            </a:r>
          </a:p>
          <a:p>
            <a:pPr marL="0" indent="0" algn="ctr">
              <a:buNone/>
            </a:pPr>
            <a:endParaRPr lang="el-GR" sz="4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l-GR" sz="4400" dirty="0">
              <a:latin typeface="Bookman Old Style" panose="020506040505050202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931" y="3323492"/>
            <a:ext cx="6137031" cy="28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94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85610" y="824248"/>
            <a:ext cx="10805375" cy="5434884"/>
          </a:xfrm>
        </p:spPr>
        <p:txBody>
          <a:bodyPr>
            <a:normAutofit/>
          </a:bodyPr>
          <a:lstStyle/>
          <a:p>
            <a:pPr algn="just"/>
            <a:r>
              <a:rPr lang="el-GR" sz="2800" b="1" u="sng" dirty="0">
                <a:latin typeface="Bookman Old Style" panose="02050604050505020204" pitchFamily="18" charset="0"/>
              </a:rPr>
              <a:t>Είδηση</a:t>
            </a:r>
            <a:r>
              <a:rPr lang="el-GR" sz="2800" b="1" dirty="0">
                <a:latin typeface="Bookman Old Style" panose="02050604050505020204" pitchFamily="18" charset="0"/>
              </a:rPr>
              <a:t>:</a:t>
            </a:r>
            <a:r>
              <a:rPr lang="el-GR" sz="2800" b="1" dirty="0"/>
              <a:t> </a:t>
            </a:r>
            <a:r>
              <a:rPr lang="el-GR" sz="3600" b="1" dirty="0"/>
              <a:t>«</a:t>
            </a:r>
            <a:r>
              <a:rPr lang="el-GR" sz="3600" b="1" i="1" dirty="0">
                <a:solidFill>
                  <a:srgbClr val="00B0F0"/>
                </a:solidFill>
              </a:rPr>
              <a:t>Σε κεντρικό ξενοδοχείο, τα τεχνικά κλιμάκια των </a:t>
            </a:r>
            <a:r>
              <a:rPr lang="en-US" sz="3600" b="1" i="1" dirty="0">
                <a:solidFill>
                  <a:srgbClr val="00B0F0"/>
                </a:solidFill>
              </a:rPr>
              <a:t>Athens’</a:t>
            </a:r>
            <a:r>
              <a:rPr lang="el-GR" sz="3600" b="1" i="1" dirty="0">
                <a:solidFill>
                  <a:srgbClr val="00B0F0"/>
                </a:solidFill>
              </a:rPr>
              <a:t> και </a:t>
            </a:r>
            <a:r>
              <a:rPr lang="en-US" sz="3600" b="1" i="1" dirty="0">
                <a:solidFill>
                  <a:srgbClr val="00B0F0"/>
                </a:solidFill>
              </a:rPr>
              <a:t>Brussels’</a:t>
            </a:r>
            <a:r>
              <a:rPr lang="el-GR" sz="3600" b="1" i="1" dirty="0">
                <a:solidFill>
                  <a:srgbClr val="00B0F0"/>
                </a:solidFill>
              </a:rPr>
              <a:t> </a:t>
            </a:r>
            <a:r>
              <a:rPr lang="en-US" sz="3600" b="1" i="1" dirty="0">
                <a:solidFill>
                  <a:srgbClr val="00B0F0"/>
                </a:solidFill>
              </a:rPr>
              <a:t>Group</a:t>
            </a:r>
            <a:r>
              <a:rPr lang="el-GR" sz="3600" b="1" i="1" dirty="0">
                <a:solidFill>
                  <a:srgbClr val="00B0F0"/>
                </a:solidFill>
              </a:rPr>
              <a:t> συναντήθηκαν για τον </a:t>
            </a:r>
            <a:r>
              <a:rPr lang="el-GR" sz="3600" b="1" i="1" u="sng" dirty="0">
                <a:solidFill>
                  <a:srgbClr val="FF0000"/>
                </a:solidFill>
              </a:rPr>
              <a:t>Αυτόματο Δημοσιονομικό Ρυθμιστή Αυξημένων Εγγυήσεων </a:t>
            </a:r>
            <a:r>
              <a:rPr lang="el-GR" sz="3600" b="1" i="1" dirty="0">
                <a:solidFill>
                  <a:srgbClr val="00B0F0"/>
                </a:solidFill>
              </a:rPr>
              <a:t>και μάλλον καταλήγουν σε συμφωνία-γέφυρα προς έναν προωθητικό συμβιβασμό</a:t>
            </a:r>
            <a:r>
              <a:rPr lang="el-GR" sz="3600" b="1" dirty="0"/>
              <a:t>»</a:t>
            </a:r>
            <a:endParaRPr lang="el-GR" b="1" dirty="0"/>
          </a:p>
          <a:p>
            <a:pPr marL="0" indent="0">
              <a:buNone/>
            </a:pPr>
            <a:endParaRPr lang="el-GR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64" y="4027397"/>
            <a:ext cx="3487357" cy="185824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72" y="4027397"/>
            <a:ext cx="3195571" cy="18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5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643945"/>
            <a:ext cx="9601196" cy="862884"/>
          </a:xfrm>
        </p:spPr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Γ. Βλάσταρης: «</a:t>
            </a:r>
            <a:r>
              <a:rPr lang="el-GR" b="1" u="sng" dirty="0">
                <a:solidFill>
                  <a:srgbClr val="7030A0"/>
                </a:solidFill>
              </a:rPr>
              <a:t>Λεξικό χωρίς γραβάτα</a:t>
            </a:r>
            <a:r>
              <a:rPr lang="el-GR" b="1" dirty="0">
                <a:solidFill>
                  <a:srgbClr val="7030A0"/>
                </a:solidFill>
              </a:rPr>
              <a:t>»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4671" y="1965035"/>
            <a:ext cx="3001306" cy="424258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387" y="2498501"/>
            <a:ext cx="5003174" cy="28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26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762879"/>
            <a:ext cx="9601196" cy="6697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Λέξεις-κλειδιά – </a:t>
            </a:r>
            <a:r>
              <a:rPr lang="el-GR" b="1" i="1" u="sng" dirty="0">
                <a:solidFill>
                  <a:srgbClr val="C00000"/>
                </a:solidFill>
              </a:rPr>
              <a:t>μετάφραση</a:t>
            </a:r>
            <a:r>
              <a:rPr lang="el-GR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5459" y="1854558"/>
            <a:ext cx="10882648" cy="4404574"/>
          </a:xfrm>
        </p:spPr>
        <p:txBody>
          <a:bodyPr/>
          <a:lstStyle/>
          <a:p>
            <a:r>
              <a:rPr lang="el-GR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Τεχνικά κλιμάκια των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Athens’ </a:t>
            </a:r>
            <a:r>
              <a:rPr lang="el-GR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και 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Brussels’ Group</a:t>
            </a:r>
            <a:r>
              <a:rPr lang="el-GR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l-GR" sz="2800" b="1" dirty="0">
                <a:latin typeface="Bookman Old Style" panose="02050604050505020204" pitchFamily="18" charset="0"/>
              </a:rPr>
              <a:t>=…</a:t>
            </a:r>
          </a:p>
          <a:p>
            <a:r>
              <a:rPr lang="el-GR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Αυτόματος Δημοσιονομικός Ρυθμιστής Αυξημένων Εγγυήσεων </a:t>
            </a:r>
            <a:r>
              <a:rPr lang="el-GR" sz="2800" b="1" dirty="0">
                <a:latin typeface="Bookman Old Style" panose="02050604050505020204" pitchFamily="18" charset="0"/>
              </a:rPr>
              <a:t>=…</a:t>
            </a:r>
          </a:p>
          <a:p>
            <a:r>
              <a:rPr lang="el-GR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Συμφωνία-γέφυρα</a:t>
            </a:r>
            <a:r>
              <a:rPr lang="el-GR" sz="2800" b="1" dirty="0">
                <a:latin typeface="Bookman Old Style" panose="02050604050505020204" pitchFamily="18" charset="0"/>
              </a:rPr>
              <a:t> =…</a:t>
            </a:r>
          </a:p>
          <a:p>
            <a:r>
              <a:rPr lang="el-GR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Προωθητικός συμβιβασμός </a:t>
            </a:r>
            <a:r>
              <a:rPr lang="el-GR" sz="2800" b="1" dirty="0">
                <a:latin typeface="Bookman Old Style" panose="02050604050505020204" pitchFamily="18" charset="0"/>
              </a:rPr>
              <a:t>=…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06" y="4643448"/>
            <a:ext cx="2847975" cy="16002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927" y="4095483"/>
            <a:ext cx="2787205" cy="21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40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Ταυτόχρονη μετάφραση…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013" y="3527380"/>
            <a:ext cx="2857500" cy="1600200"/>
          </a:xfrm>
          <a:prstGeom prst="rect">
            <a:avLst/>
          </a:prstGeom>
        </p:spPr>
      </p:pic>
      <p:sp>
        <p:nvSpPr>
          <p:cNvPr id="4" name="Δεξιό βέλος 3"/>
          <p:cNvSpPr/>
          <p:nvPr/>
        </p:nvSpPr>
        <p:spPr>
          <a:xfrm>
            <a:off x="4043965" y="3527380"/>
            <a:ext cx="4790941" cy="1378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275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9854" y="618186"/>
            <a:ext cx="10689464" cy="5293217"/>
          </a:xfrm>
        </p:spPr>
        <p:txBody>
          <a:bodyPr>
            <a:normAutofit/>
          </a:bodyPr>
          <a:lstStyle/>
          <a:p>
            <a:pPr algn="just"/>
            <a:r>
              <a:rPr lang="el-GR" sz="2800" dirty="0">
                <a:latin typeface="Bookman Old Style" panose="02050604050505020204" pitchFamily="18" charset="0"/>
              </a:rPr>
              <a:t>«</a:t>
            </a:r>
            <a:r>
              <a:rPr lang="el-GR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Σε κεντρικό ξενοδοχείο </a:t>
            </a:r>
            <a:r>
              <a:rPr lang="el-GR" sz="2800" b="1" i="1" dirty="0">
                <a:latin typeface="Bookman Old Style" panose="02050604050505020204" pitchFamily="18" charset="0"/>
              </a:rPr>
              <a:t>(=</a:t>
            </a:r>
            <a:r>
              <a:rPr lang="el-GR" sz="28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πολυτελές Χίλτον</a:t>
            </a:r>
            <a:r>
              <a:rPr lang="el-GR" sz="2800" b="1" i="1" dirty="0">
                <a:latin typeface="Bookman Old Style" panose="02050604050505020204" pitchFamily="18" charset="0"/>
              </a:rPr>
              <a:t>), </a:t>
            </a:r>
          </a:p>
          <a:p>
            <a:pPr marL="0" indent="0" algn="just">
              <a:buNone/>
            </a:pPr>
            <a:r>
              <a:rPr lang="el-GR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  τα τεχνικά κλιμάκια των </a:t>
            </a:r>
            <a:r>
              <a:rPr lang="en-US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Athens’</a:t>
            </a:r>
            <a:r>
              <a:rPr lang="el-GR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(=</a:t>
            </a:r>
            <a:r>
              <a:rPr lang="el-GR" sz="28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υπουργοί της </a:t>
            </a:r>
          </a:p>
          <a:p>
            <a:pPr marL="0" indent="0" algn="just">
              <a:buNone/>
            </a:pPr>
            <a:r>
              <a:rPr lang="el-GR" sz="28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κυβέρνησης</a:t>
            </a:r>
            <a:r>
              <a:rPr lang="el-GR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) και </a:t>
            </a:r>
            <a:r>
              <a:rPr lang="en-US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Brussels’ Group </a:t>
            </a:r>
            <a:r>
              <a:rPr lang="el-GR" sz="2800" b="1" i="1" dirty="0">
                <a:latin typeface="Bookman Old Style" panose="02050604050505020204" pitchFamily="18" charset="0"/>
              </a:rPr>
              <a:t>(=</a:t>
            </a:r>
            <a:r>
              <a:rPr lang="el-GR" sz="28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Τρόικα</a:t>
            </a:r>
            <a:r>
              <a:rPr lang="el-GR" sz="2800" b="1" i="1" dirty="0">
                <a:latin typeface="Bookman Old Style" panose="02050604050505020204" pitchFamily="18" charset="0"/>
              </a:rPr>
              <a:t>) </a:t>
            </a:r>
          </a:p>
          <a:p>
            <a:pPr marL="0" indent="0" algn="just">
              <a:buNone/>
            </a:pPr>
            <a:r>
              <a:rPr lang="el-GR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συναντήθηκαν για τον Αυτόματο Δημοσιονομικό </a:t>
            </a:r>
          </a:p>
          <a:p>
            <a:pPr marL="0" indent="0" algn="just">
              <a:buNone/>
            </a:pPr>
            <a:r>
              <a:rPr lang="el-GR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Ρυθμιστή Αυξημένων Εγγυήσεων</a:t>
            </a:r>
            <a:r>
              <a:rPr lang="el-GR" sz="2800" b="1" i="1" dirty="0">
                <a:latin typeface="Bookman Old Style" panose="02050604050505020204" pitchFamily="18" charset="0"/>
              </a:rPr>
              <a:t> (=</a:t>
            </a:r>
            <a:r>
              <a:rPr lang="el-GR" sz="28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κόφτης μισθών και </a:t>
            </a:r>
          </a:p>
          <a:p>
            <a:pPr marL="0" indent="0" algn="just">
              <a:buNone/>
            </a:pPr>
            <a:r>
              <a:rPr lang="el-GR" sz="28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συντάξεων</a:t>
            </a:r>
            <a:r>
              <a:rPr lang="el-GR" sz="2800" b="1" i="1" dirty="0">
                <a:latin typeface="Bookman Old Style" panose="02050604050505020204" pitchFamily="18" charset="0"/>
              </a:rPr>
              <a:t>) </a:t>
            </a:r>
            <a:r>
              <a:rPr lang="el-GR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και μάλλον καταλήγουν σε συμφωνία-</a:t>
            </a:r>
          </a:p>
          <a:p>
            <a:pPr marL="0" indent="0" algn="just">
              <a:buNone/>
            </a:pPr>
            <a:r>
              <a:rPr lang="el-GR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γέφυρα </a:t>
            </a:r>
            <a:r>
              <a:rPr lang="el-GR" sz="2800" b="1" i="1" dirty="0">
                <a:latin typeface="Bookman Old Style" panose="02050604050505020204" pitchFamily="18" charset="0"/>
              </a:rPr>
              <a:t>(=</a:t>
            </a:r>
            <a:r>
              <a:rPr lang="el-GR" sz="28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εφαρμογή</a:t>
            </a:r>
            <a:r>
              <a:rPr lang="el-GR" sz="2800" b="1" i="1" dirty="0">
                <a:latin typeface="Bookman Old Style" panose="02050604050505020204" pitchFamily="18" charset="0"/>
              </a:rPr>
              <a:t>) </a:t>
            </a:r>
            <a:r>
              <a:rPr lang="el-GR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προς έναν προωθητικό συμβιβασμό </a:t>
            </a:r>
          </a:p>
          <a:p>
            <a:pPr marL="0" indent="0" algn="just">
              <a:buNone/>
            </a:pPr>
            <a:r>
              <a:rPr lang="el-GR" sz="2800" b="1" i="1" dirty="0">
                <a:latin typeface="Bookman Old Style" panose="02050604050505020204" pitchFamily="18" charset="0"/>
              </a:rPr>
              <a:t>(=</a:t>
            </a:r>
            <a:r>
              <a:rPr lang="el-GR" sz="28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Γ΄ Μνημόνιο</a:t>
            </a:r>
            <a:r>
              <a:rPr lang="el-GR" sz="2800" b="1" i="1" dirty="0">
                <a:latin typeface="Bookman Old Style" panose="02050604050505020204" pitchFamily="18" charset="0"/>
              </a:rPr>
              <a:t>)</a:t>
            </a:r>
            <a:r>
              <a:rPr lang="el-GR" sz="2800" dirty="0">
                <a:latin typeface="Bookman Old Style" panose="02050604050505020204" pitchFamily="18" charset="0"/>
              </a:rPr>
              <a:t>» </a:t>
            </a:r>
            <a:r>
              <a:rPr lang="el-GR" sz="2800" b="1" dirty="0">
                <a:latin typeface="Bookman Old Style" panose="020506040505050202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148229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85610" y="824248"/>
            <a:ext cx="10805375" cy="5434884"/>
          </a:xfrm>
        </p:spPr>
        <p:txBody>
          <a:bodyPr>
            <a:normAutofit/>
          </a:bodyPr>
          <a:lstStyle/>
          <a:p>
            <a:pPr algn="just"/>
            <a:r>
              <a:rPr lang="el-GR" sz="2800" b="1" u="sng" dirty="0">
                <a:latin typeface="Bookman Old Style" panose="02050604050505020204" pitchFamily="18" charset="0"/>
              </a:rPr>
              <a:t>Είδηση</a:t>
            </a:r>
            <a:r>
              <a:rPr lang="el-GR" sz="2800" b="1" dirty="0">
                <a:latin typeface="Bookman Old Style" panose="02050604050505020204" pitchFamily="18" charset="0"/>
              </a:rPr>
              <a:t>:</a:t>
            </a:r>
            <a:r>
              <a:rPr lang="el-GR" sz="2800" b="1" dirty="0"/>
              <a:t> </a:t>
            </a:r>
            <a:r>
              <a:rPr lang="el-GR" sz="3200" b="1" dirty="0"/>
              <a:t>«</a:t>
            </a:r>
            <a:r>
              <a:rPr lang="el-GR" sz="3200" b="1" i="1" dirty="0">
                <a:solidFill>
                  <a:srgbClr val="00B0F0"/>
                </a:solidFill>
              </a:rPr>
              <a:t>Σε κεντρικό ξενοδοχείο, τα τεχνικά κλιμάκια των </a:t>
            </a:r>
            <a:r>
              <a:rPr lang="en-US" sz="3200" b="1" i="1" dirty="0">
                <a:solidFill>
                  <a:srgbClr val="00B0F0"/>
                </a:solidFill>
              </a:rPr>
              <a:t>Athens’</a:t>
            </a:r>
            <a:r>
              <a:rPr lang="el-GR" sz="3200" b="1" i="1" dirty="0">
                <a:solidFill>
                  <a:srgbClr val="00B0F0"/>
                </a:solidFill>
              </a:rPr>
              <a:t> και </a:t>
            </a:r>
            <a:r>
              <a:rPr lang="en-US" sz="3200" b="1" i="1" dirty="0">
                <a:solidFill>
                  <a:srgbClr val="00B0F0"/>
                </a:solidFill>
              </a:rPr>
              <a:t>Brussels’ Group </a:t>
            </a:r>
            <a:r>
              <a:rPr lang="el-GR" sz="3200" b="1" i="1" dirty="0">
                <a:solidFill>
                  <a:srgbClr val="00B0F0"/>
                </a:solidFill>
              </a:rPr>
              <a:t>συναντήθηκαν για τον Αυτόματο Δημοσιονομικό Ρυθμιστή Αυξημένων Εγγυήσεων και μάλλον καταλήγουν σε συμφωνία-γέφυρα προς έναν προωθητικό συμβιβασμό</a:t>
            </a:r>
            <a:r>
              <a:rPr lang="el-GR" sz="3200" b="1" dirty="0"/>
              <a:t>»</a:t>
            </a: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r>
              <a:rPr lang="el-GR" sz="2800" b="1" u="sng" dirty="0">
                <a:latin typeface="Bookman Old Style" panose="02050604050505020204" pitchFamily="18" charset="0"/>
              </a:rPr>
              <a:t>Ερμηνεία</a:t>
            </a:r>
            <a:r>
              <a:rPr lang="el-GR" sz="2800" b="1" dirty="0">
                <a:latin typeface="Bookman Old Style" panose="02050604050505020204" pitchFamily="18" charset="0"/>
              </a:rPr>
              <a:t>: </a:t>
            </a:r>
            <a:r>
              <a:rPr lang="el-GR" sz="3200" b="1" dirty="0"/>
              <a:t>«</a:t>
            </a:r>
            <a:r>
              <a:rPr lang="el-GR" sz="3200" b="1" i="1" dirty="0">
                <a:solidFill>
                  <a:srgbClr val="FF0000"/>
                </a:solidFill>
              </a:rPr>
              <a:t>Στο πολυτελές Χίλτον, τρόικα και κυβέρνηση εξέτασαν τον κόφτη μισθών - συντάξεων και καταλήγουν στην εφαρμογή και αυτού το μέτρου του Γ΄ Μνημονίου</a:t>
            </a:r>
            <a:r>
              <a:rPr lang="el-GR" sz="3200" b="1" dirty="0"/>
              <a:t>»! </a:t>
            </a:r>
            <a:endParaRPr lang="el-GR" sz="1600" b="1" dirty="0"/>
          </a:p>
          <a:p>
            <a:endParaRPr lang="el-GR" sz="2800" b="1" dirty="0"/>
          </a:p>
        </p:txBody>
      </p:sp>
      <p:sp>
        <p:nvSpPr>
          <p:cNvPr id="4" name="Βέλος προς τα κάτω 3"/>
          <p:cNvSpPr/>
          <p:nvPr/>
        </p:nvSpPr>
        <p:spPr>
          <a:xfrm>
            <a:off x="5611368" y="29397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22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656824"/>
            <a:ext cx="9601196" cy="1133339"/>
          </a:xfrm>
        </p:spPr>
        <p:txBody>
          <a:bodyPr>
            <a:normAutofit fontScale="90000"/>
          </a:bodyPr>
          <a:lstStyle/>
          <a:p>
            <a:r>
              <a:rPr lang="el-GR" b="1" u="sng" dirty="0">
                <a:solidFill>
                  <a:srgbClr val="7030A0"/>
                </a:solidFill>
              </a:rPr>
              <a:t>Αποκρυπτογράφηση</a:t>
            </a:r>
            <a:r>
              <a:rPr lang="el-GR" b="1" dirty="0">
                <a:solidFill>
                  <a:srgbClr val="7030A0"/>
                </a:solidFill>
              </a:rPr>
              <a:t> </a:t>
            </a:r>
            <a:br>
              <a:rPr lang="el-GR" b="1" dirty="0">
                <a:solidFill>
                  <a:srgbClr val="7030A0"/>
                </a:solidFill>
              </a:rPr>
            </a:br>
            <a:r>
              <a:rPr lang="el-GR" b="1" u="sng" dirty="0">
                <a:solidFill>
                  <a:srgbClr val="7030A0"/>
                </a:solidFill>
              </a:rPr>
              <a:t>κυβερνητικών νεολογισμών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2395469"/>
            <a:ext cx="9601196" cy="3812147"/>
          </a:xfrm>
        </p:spPr>
        <p:txBody>
          <a:bodyPr>
            <a:normAutofit/>
          </a:bodyPr>
          <a:lstStyle/>
          <a:p>
            <a:pPr algn="just"/>
            <a:r>
              <a:rPr lang="el-GR" sz="3200" b="1" dirty="0"/>
              <a:t>«</a:t>
            </a:r>
            <a:r>
              <a:rPr lang="el-GR" sz="3200" b="1" i="1" dirty="0" err="1">
                <a:solidFill>
                  <a:srgbClr val="00B0F0"/>
                </a:solidFill>
              </a:rPr>
              <a:t>Αναπλαισίωση</a:t>
            </a:r>
            <a:r>
              <a:rPr lang="el-GR" sz="3200" b="1" dirty="0"/>
              <a:t>» (η) ουσ. = </a:t>
            </a:r>
            <a:r>
              <a:rPr lang="el-GR" sz="3200" b="1" dirty="0">
                <a:solidFill>
                  <a:srgbClr val="FF0000"/>
                </a:solidFill>
              </a:rPr>
              <a:t>η μείωση όλων των συντάξεων</a:t>
            </a:r>
            <a:r>
              <a:rPr lang="el-GR" sz="3200" b="1" dirty="0"/>
              <a:t>» </a:t>
            </a:r>
          </a:p>
          <a:p>
            <a:pPr algn="just"/>
            <a:r>
              <a:rPr lang="el-GR" sz="3200" b="1" dirty="0"/>
              <a:t>«</a:t>
            </a:r>
            <a:r>
              <a:rPr lang="el-GR" sz="3200" b="1" i="1" dirty="0">
                <a:solidFill>
                  <a:srgbClr val="00B0F0"/>
                </a:solidFill>
              </a:rPr>
              <a:t>Δημιουργική Ασάφεια</a:t>
            </a:r>
            <a:r>
              <a:rPr lang="el-GR" sz="3200" b="1" dirty="0"/>
              <a:t>» (η) ουσ. = </a:t>
            </a:r>
            <a:r>
              <a:rPr lang="el-GR" sz="3200" b="1" dirty="0">
                <a:solidFill>
                  <a:srgbClr val="FF0000"/>
                </a:solidFill>
              </a:rPr>
              <a:t>είναι η κατάσταση υπό την οποία μια χώρα έτοιμη να βγει από Μνημόνιο οδηγείται μεθοδικά σε χειρότερη θέση με αποτέλεσμα να αναγκαστεί να υπογράψει ένα νέο πολύ χειρότερο Μνημόνιο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4115252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72732" y="682580"/>
            <a:ext cx="10663707" cy="5550795"/>
          </a:xfrm>
        </p:spPr>
        <p:txBody>
          <a:bodyPr>
            <a:normAutofit fontScale="92500"/>
          </a:bodyPr>
          <a:lstStyle/>
          <a:p>
            <a:r>
              <a:rPr lang="el-GR" sz="2800" b="1" dirty="0"/>
              <a:t>«</a:t>
            </a:r>
            <a:r>
              <a:rPr lang="el-GR" sz="2800" b="1" i="1" dirty="0">
                <a:solidFill>
                  <a:srgbClr val="00B0F0"/>
                </a:solidFill>
              </a:rPr>
              <a:t>Θεσμοί</a:t>
            </a:r>
            <a:r>
              <a:rPr lang="el-GR" sz="2800" b="1" dirty="0"/>
              <a:t>» = </a:t>
            </a:r>
            <a:r>
              <a:rPr lang="el-GR" sz="2800" b="1" dirty="0">
                <a:solidFill>
                  <a:srgbClr val="FF0000"/>
                </a:solidFill>
              </a:rPr>
              <a:t>Τρόικα</a:t>
            </a:r>
          </a:p>
          <a:p>
            <a:r>
              <a:rPr lang="el-GR" sz="2800" b="1" dirty="0">
                <a:solidFill>
                  <a:schemeClr val="tx1"/>
                </a:solidFill>
              </a:rPr>
              <a:t>«</a:t>
            </a:r>
            <a:r>
              <a:rPr lang="el-GR" sz="2800" b="1" i="1" dirty="0">
                <a:solidFill>
                  <a:srgbClr val="00B0F0"/>
                </a:solidFill>
              </a:rPr>
              <a:t>Δημοσιονομική προσαρμογή</a:t>
            </a:r>
            <a:r>
              <a:rPr lang="el-GR" sz="2800" b="1" dirty="0">
                <a:solidFill>
                  <a:schemeClr val="tx1"/>
                </a:solidFill>
              </a:rPr>
              <a:t>» = </a:t>
            </a:r>
            <a:r>
              <a:rPr lang="el-GR" sz="2800" b="1" dirty="0">
                <a:solidFill>
                  <a:srgbClr val="FF0000"/>
                </a:solidFill>
              </a:rPr>
              <a:t>Λιτότητα</a:t>
            </a:r>
          </a:p>
          <a:p>
            <a:r>
              <a:rPr lang="el-GR" sz="2800" b="1" dirty="0">
                <a:solidFill>
                  <a:schemeClr val="tx1"/>
                </a:solidFill>
              </a:rPr>
              <a:t>«</a:t>
            </a:r>
            <a:r>
              <a:rPr lang="el-GR" sz="2800" b="1" i="1" dirty="0">
                <a:solidFill>
                  <a:srgbClr val="00B0F0"/>
                </a:solidFill>
              </a:rPr>
              <a:t>Εργασιακή ευελιξία</a:t>
            </a:r>
            <a:r>
              <a:rPr lang="el-GR" sz="2800" b="1" dirty="0">
                <a:solidFill>
                  <a:schemeClr val="tx1"/>
                </a:solidFill>
              </a:rPr>
              <a:t>» =  </a:t>
            </a:r>
            <a:r>
              <a:rPr lang="el-GR" sz="2800" b="1" dirty="0">
                <a:solidFill>
                  <a:srgbClr val="FF0000"/>
                </a:solidFill>
              </a:rPr>
              <a:t>Συνεχείς μεταθέσεις και απολύσεις </a:t>
            </a:r>
          </a:p>
          <a:p>
            <a:r>
              <a:rPr lang="el-GR" sz="2800" b="1" dirty="0">
                <a:solidFill>
                  <a:schemeClr val="tx1"/>
                </a:solidFill>
              </a:rPr>
              <a:t>«</a:t>
            </a:r>
            <a:r>
              <a:rPr lang="el-GR" sz="2800" b="1" i="1" dirty="0" err="1">
                <a:solidFill>
                  <a:srgbClr val="00B0F0"/>
                </a:solidFill>
              </a:rPr>
              <a:t>Απασχολησιμότητα</a:t>
            </a:r>
            <a:r>
              <a:rPr lang="el-GR" sz="2800" b="1" dirty="0">
                <a:solidFill>
                  <a:schemeClr val="tx1"/>
                </a:solidFill>
              </a:rPr>
              <a:t>», «</a:t>
            </a:r>
            <a:r>
              <a:rPr lang="el-GR" sz="2800" b="1" i="1" dirty="0">
                <a:solidFill>
                  <a:srgbClr val="00B0F0"/>
                </a:solidFill>
              </a:rPr>
              <a:t>Απελευθέρωση της αγοράς εργασίας</a:t>
            </a:r>
            <a:r>
              <a:rPr lang="el-GR" sz="2800" b="1" dirty="0">
                <a:solidFill>
                  <a:schemeClr val="tx1"/>
                </a:solidFill>
              </a:rPr>
              <a:t>» =  </a:t>
            </a:r>
          </a:p>
          <a:p>
            <a:pPr marL="0" indent="0">
              <a:buNone/>
            </a:pPr>
            <a:r>
              <a:rPr lang="el-GR" sz="2800" b="1">
                <a:solidFill>
                  <a:schemeClr val="tx1"/>
                </a:solidFill>
              </a:rPr>
              <a:t>                                                </a:t>
            </a:r>
            <a:r>
              <a:rPr lang="el-GR" sz="2800" b="1">
                <a:solidFill>
                  <a:srgbClr val="FF0000"/>
                </a:solidFill>
              </a:rPr>
              <a:t>Όχι </a:t>
            </a:r>
            <a:r>
              <a:rPr lang="el-GR" sz="2800" b="1" dirty="0">
                <a:solidFill>
                  <a:srgbClr val="FF0000"/>
                </a:solidFill>
              </a:rPr>
              <a:t>εργασία, αλλά </a:t>
            </a:r>
            <a:r>
              <a:rPr lang="en-US" sz="2800" b="1" dirty="0">
                <a:solidFill>
                  <a:srgbClr val="FF0000"/>
                </a:solidFill>
              </a:rPr>
              <a:t>part-time </a:t>
            </a:r>
            <a:r>
              <a:rPr lang="el-GR" sz="2800" b="1" dirty="0">
                <a:solidFill>
                  <a:srgbClr val="FF0000"/>
                </a:solidFill>
              </a:rPr>
              <a:t>απασχόληση</a:t>
            </a:r>
            <a:endParaRPr lang="el-GR" sz="2800" b="1" dirty="0">
              <a:solidFill>
                <a:schemeClr val="tx1"/>
              </a:solidFill>
            </a:endParaRPr>
          </a:p>
          <a:p>
            <a:r>
              <a:rPr lang="el-GR" sz="2800" b="1" dirty="0">
                <a:solidFill>
                  <a:schemeClr val="tx1"/>
                </a:solidFill>
              </a:rPr>
              <a:t>«</a:t>
            </a:r>
            <a:r>
              <a:rPr lang="el-GR" sz="2800" b="1" i="1" dirty="0">
                <a:solidFill>
                  <a:srgbClr val="00B0F0"/>
                </a:solidFill>
              </a:rPr>
              <a:t>Επισιτιστική ανασφάλεια</a:t>
            </a:r>
            <a:r>
              <a:rPr lang="el-GR" sz="2800" b="1" dirty="0">
                <a:solidFill>
                  <a:schemeClr val="tx1"/>
                </a:solidFill>
              </a:rPr>
              <a:t>» = </a:t>
            </a:r>
            <a:r>
              <a:rPr lang="el-GR" sz="2800" b="1" dirty="0">
                <a:solidFill>
                  <a:srgbClr val="FF0000"/>
                </a:solidFill>
              </a:rPr>
              <a:t>Πείνα… </a:t>
            </a:r>
          </a:p>
          <a:p>
            <a:r>
              <a:rPr lang="el-GR" sz="2800" b="1" dirty="0">
                <a:solidFill>
                  <a:schemeClr val="tx1"/>
                </a:solidFill>
              </a:rPr>
              <a:t>«</a:t>
            </a:r>
            <a:r>
              <a:rPr lang="el-GR" sz="2800" b="1" i="1" dirty="0" err="1">
                <a:solidFill>
                  <a:srgbClr val="00B0F0"/>
                </a:solidFill>
              </a:rPr>
              <a:t>Εξορθολογισμός</a:t>
            </a:r>
            <a:r>
              <a:rPr lang="el-GR" sz="2800" b="1" i="1" dirty="0">
                <a:solidFill>
                  <a:srgbClr val="00B0F0"/>
                </a:solidFill>
              </a:rPr>
              <a:t> κόστους</a:t>
            </a:r>
            <a:r>
              <a:rPr lang="el-GR" sz="2800" b="1" dirty="0">
                <a:solidFill>
                  <a:schemeClr val="tx1"/>
                </a:solidFill>
              </a:rPr>
              <a:t>», «</a:t>
            </a:r>
            <a:r>
              <a:rPr lang="el-GR" sz="2800" b="1" i="1" dirty="0">
                <a:solidFill>
                  <a:srgbClr val="00B0F0"/>
                </a:solidFill>
              </a:rPr>
              <a:t>Εξυγίανση</a:t>
            </a:r>
            <a:r>
              <a:rPr lang="el-GR" sz="2800" b="1" dirty="0">
                <a:solidFill>
                  <a:schemeClr val="tx1"/>
                </a:solidFill>
              </a:rPr>
              <a:t>», «</a:t>
            </a:r>
            <a:r>
              <a:rPr lang="el-GR" sz="2800" b="1" i="1" dirty="0">
                <a:solidFill>
                  <a:srgbClr val="00B0F0"/>
                </a:solidFill>
              </a:rPr>
              <a:t>Διαρθρωτικές αλλαγές</a:t>
            </a:r>
            <a:r>
              <a:rPr lang="el-GR" sz="2800" b="1" dirty="0">
                <a:solidFill>
                  <a:schemeClr val="tx1"/>
                </a:solidFill>
              </a:rPr>
              <a:t>», «</a:t>
            </a:r>
            <a:r>
              <a:rPr lang="el-GR" sz="2800" b="1" i="1" dirty="0">
                <a:solidFill>
                  <a:srgbClr val="00B0F0"/>
                </a:solidFill>
              </a:rPr>
              <a:t>Αυτορρύθμιση της αγοράς</a:t>
            </a:r>
            <a:r>
              <a:rPr lang="el-GR" sz="2800" b="1" dirty="0">
                <a:solidFill>
                  <a:schemeClr val="tx1"/>
                </a:solidFill>
              </a:rPr>
              <a:t>» = </a:t>
            </a:r>
            <a:r>
              <a:rPr lang="el-GR" sz="2800" b="1" dirty="0">
                <a:solidFill>
                  <a:srgbClr val="FF0000"/>
                </a:solidFill>
              </a:rPr>
              <a:t>Αυστηρή λιτότητα</a:t>
            </a:r>
          </a:p>
          <a:p>
            <a:r>
              <a:rPr lang="el-GR" sz="2800" b="1" dirty="0">
                <a:solidFill>
                  <a:schemeClr val="tx1"/>
                </a:solidFill>
              </a:rPr>
              <a:t>«</a:t>
            </a:r>
            <a:r>
              <a:rPr lang="el-GR" sz="2800" b="1" i="1" dirty="0">
                <a:solidFill>
                  <a:srgbClr val="00B0F0"/>
                </a:solidFill>
              </a:rPr>
              <a:t>Ποιοτικός τουρίστας</a:t>
            </a:r>
            <a:r>
              <a:rPr lang="el-GR" sz="2800" b="1" dirty="0">
                <a:solidFill>
                  <a:schemeClr val="tx1"/>
                </a:solidFill>
              </a:rPr>
              <a:t>» = </a:t>
            </a:r>
            <a:r>
              <a:rPr lang="el-GR" sz="2800" b="1" dirty="0">
                <a:solidFill>
                  <a:srgbClr val="FF0000"/>
                </a:solidFill>
              </a:rPr>
              <a:t>Πλούσιος τουρίστας</a:t>
            </a:r>
          </a:p>
          <a:p>
            <a:r>
              <a:rPr lang="el-GR" sz="2800" b="1" dirty="0">
                <a:solidFill>
                  <a:schemeClr val="tx1"/>
                </a:solidFill>
              </a:rPr>
              <a:t>«</a:t>
            </a:r>
            <a:r>
              <a:rPr lang="el-GR" sz="2800" b="1" i="1" dirty="0">
                <a:solidFill>
                  <a:srgbClr val="00B0F0"/>
                </a:solidFill>
              </a:rPr>
              <a:t>Απελευθέρωση ωραρίου</a:t>
            </a:r>
            <a:r>
              <a:rPr lang="el-GR" sz="2800" b="1" dirty="0">
                <a:solidFill>
                  <a:schemeClr val="tx1"/>
                </a:solidFill>
              </a:rPr>
              <a:t>» = </a:t>
            </a:r>
            <a:r>
              <a:rPr lang="en-US" sz="2800" b="1" dirty="0">
                <a:solidFill>
                  <a:srgbClr val="FF0000"/>
                </a:solidFill>
              </a:rPr>
              <a:t>part-time </a:t>
            </a:r>
            <a:r>
              <a:rPr lang="el-GR" sz="2800" b="1" dirty="0">
                <a:solidFill>
                  <a:srgbClr val="FF0000"/>
                </a:solidFill>
              </a:rPr>
              <a:t>απασχόληση</a:t>
            </a:r>
            <a:r>
              <a:rPr lang="el-GR" sz="2800" b="1" dirty="0">
                <a:solidFill>
                  <a:srgbClr val="00B0F0"/>
                </a:solidFill>
              </a:rPr>
              <a:t>………………………!!!</a:t>
            </a:r>
          </a:p>
          <a:p>
            <a:endParaRPr lang="el-G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47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618186"/>
            <a:ext cx="9601196" cy="1197735"/>
          </a:xfrm>
        </p:spPr>
        <p:txBody>
          <a:bodyPr>
            <a:normAutofit fontScale="90000"/>
          </a:bodyPr>
          <a:lstStyle/>
          <a:p>
            <a:r>
              <a:rPr lang="el-GR" b="1" u="sng" dirty="0">
                <a:solidFill>
                  <a:srgbClr val="7030A0"/>
                </a:solidFill>
              </a:rPr>
              <a:t>Μια συλλογή από γελοιογραφίες για τη χειραγώγηση, μέσα από το πενάκι του </a:t>
            </a:r>
            <a:r>
              <a:rPr lang="el-GR" b="1" u="sng" dirty="0" err="1">
                <a:solidFill>
                  <a:srgbClr val="FF0000"/>
                </a:solidFill>
              </a:rPr>
              <a:t>Αρκά</a:t>
            </a:r>
            <a:r>
              <a:rPr lang="el-GR" b="1" dirty="0">
                <a:solidFill>
                  <a:srgbClr val="7030A0"/>
                </a:solidFill>
              </a:rPr>
              <a:t>…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7" y="2086378"/>
            <a:ext cx="5460641" cy="4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45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584" y="1146219"/>
            <a:ext cx="6362568" cy="41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04" y="636105"/>
            <a:ext cx="7434470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84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957" y="707666"/>
            <a:ext cx="6535972" cy="5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9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631065"/>
            <a:ext cx="9601196" cy="579549"/>
          </a:xfrm>
        </p:spPr>
        <p:txBody>
          <a:bodyPr>
            <a:normAutofit fontScale="90000"/>
          </a:bodyPr>
          <a:lstStyle/>
          <a:p>
            <a:r>
              <a:rPr lang="el-GR" b="1" u="sng" dirty="0">
                <a:solidFill>
                  <a:srgbClr val="7030A0"/>
                </a:solidFill>
              </a:rPr>
              <a:t>Γλώσσα και εξουσία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72732" y="1416676"/>
            <a:ext cx="10599313" cy="48166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2800" b="1" dirty="0">
                <a:latin typeface="Bookman Old Style" panose="02050604050505020204" pitchFamily="18" charset="0"/>
              </a:rPr>
              <a:t>Η κάθε </a:t>
            </a:r>
            <a:r>
              <a:rPr lang="el-GR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εξουσία</a:t>
            </a:r>
            <a:r>
              <a:rPr lang="el-GR" sz="2800" b="1" dirty="0">
                <a:latin typeface="Bookman Old Style" panose="02050604050505020204" pitchFamily="18" charset="0"/>
              </a:rPr>
              <a:t>… </a:t>
            </a:r>
            <a:r>
              <a:rPr lang="el-GR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εξουσιάζει</a:t>
            </a:r>
            <a:r>
              <a:rPr lang="el-GR" sz="2800" b="1" dirty="0">
                <a:latin typeface="Bookman Old Style" panose="02050604050505020204" pitchFamily="18" charset="0"/>
              </a:rPr>
              <a:t> τους </a:t>
            </a:r>
            <a:r>
              <a:rPr lang="el-GR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εξουσιαζόμενους</a:t>
            </a:r>
            <a:r>
              <a:rPr lang="el-GR" sz="2800" b="1" dirty="0">
                <a:latin typeface="Bookman Old Style" panose="02050604050505020204" pitchFamily="18" charset="0"/>
              </a:rPr>
              <a:t>, τους υποτελείς της, μέσω πολλών τρόπων (=</a:t>
            </a:r>
            <a:r>
              <a:rPr lang="el-GR" sz="28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στρατός, αστυνομία, μισθοί, απολύσεις, εκπαίδευση</a:t>
            </a:r>
            <a:r>
              <a:rPr lang="el-GR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κλπ.</a:t>
            </a:r>
            <a:r>
              <a:rPr lang="el-GR" sz="2800" b="1" dirty="0">
                <a:latin typeface="Bookman Old Style" panose="02050604050505020204" pitchFamily="18" charset="0"/>
              </a:rPr>
              <a:t>)</a:t>
            </a:r>
          </a:p>
          <a:p>
            <a:pPr marL="0" indent="0" algn="just">
              <a:buNone/>
            </a:pPr>
            <a:endParaRPr lang="el-GR" sz="2800" b="1" dirty="0">
              <a:latin typeface="Bookman Old Style" panose="02050604050505020204" pitchFamily="18" charset="0"/>
            </a:endParaRPr>
          </a:p>
          <a:p>
            <a:pPr algn="just"/>
            <a:r>
              <a:rPr lang="el-GR" sz="2800" b="1" dirty="0">
                <a:latin typeface="Bookman Old Style" panose="02050604050505020204" pitchFamily="18" charset="0"/>
              </a:rPr>
              <a:t>Ένας τρόπος εξουσίας με τεράστιες δυνατότητες είναι και η </a:t>
            </a:r>
            <a:r>
              <a:rPr lang="el-GR" sz="2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γλώσσα</a:t>
            </a:r>
            <a:r>
              <a:rPr lang="el-GR" sz="2800" b="1" dirty="0">
                <a:latin typeface="Bookman Old Style" panose="02050604050505020204" pitchFamily="18" charset="0"/>
              </a:rPr>
              <a:t>, η χρήση της γλώσσας που απευθύνεται </a:t>
            </a:r>
            <a:r>
              <a:rPr lang="el-GR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από την κυβέρνηση, τα ΜΜΕ, τους θεσμούς κλπ. </a:t>
            </a:r>
            <a:r>
              <a:rPr lang="el-GR" sz="2800" b="1" dirty="0">
                <a:latin typeface="Bookman Old Style" panose="02050604050505020204" pitchFamily="18" charset="0"/>
              </a:rPr>
              <a:t>προς τους εκάστοτε υποτελείς-πολίτες… </a:t>
            </a:r>
            <a:endParaRPr lang="el-GR" sz="28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endParaRPr lang="el-GR" sz="2800" b="1" dirty="0">
              <a:latin typeface="Bookman Old Style" panose="02050604050505020204" pitchFamily="18" charset="0"/>
            </a:endParaRPr>
          </a:p>
          <a:p>
            <a:pPr algn="just"/>
            <a:r>
              <a:rPr lang="el-GR" sz="2800" b="1" dirty="0">
                <a:latin typeface="Bookman Old Style" panose="02050604050505020204" pitchFamily="18" charset="0"/>
              </a:rPr>
              <a:t>Μια μελέτη αυτής της γλωσσικής χρήσης, η δυνατότητα «</a:t>
            </a:r>
            <a:r>
              <a:rPr lang="el-GR" sz="28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να διαβάζεις πίσω ή ανάμεσα στις γραμμές</a:t>
            </a:r>
            <a:r>
              <a:rPr lang="el-GR" sz="2800" b="1" dirty="0">
                <a:latin typeface="Bookman Old Style" panose="02050604050505020204" pitchFamily="18" charset="0"/>
              </a:rPr>
              <a:t>» του γραπτού κειμένου ή του προφορικού λόγου, είναι μια δυνατότητα </a:t>
            </a:r>
            <a:r>
              <a:rPr lang="el-GR" sz="28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εξαιρετικά χρήσιμη για ένα </a:t>
            </a:r>
            <a:r>
              <a:rPr lang="el-GR" sz="2800" b="1" i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δημοκρατικό πολίτη</a:t>
            </a:r>
            <a:r>
              <a:rPr lang="el-GR" sz="2800" b="1" dirty="0">
                <a:latin typeface="Bookman Old Style" panose="02050604050505020204" pitchFamily="18" charset="0"/>
              </a:rPr>
              <a:t>…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6802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709" y="596349"/>
            <a:ext cx="7410615" cy="553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6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711" y="572494"/>
            <a:ext cx="7593494" cy="56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96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122" y="620202"/>
            <a:ext cx="7999012" cy="56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32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667" y="604300"/>
            <a:ext cx="5707186" cy="56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2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005" y="605307"/>
            <a:ext cx="7625301" cy="56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0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682581"/>
            <a:ext cx="9601196" cy="734096"/>
          </a:xfrm>
        </p:spPr>
        <p:txBody>
          <a:bodyPr>
            <a:normAutofit fontScale="90000"/>
          </a:bodyPr>
          <a:lstStyle/>
          <a:p>
            <a:r>
              <a:rPr lang="el-GR" b="1" u="sng" dirty="0">
                <a:solidFill>
                  <a:srgbClr val="7030A0"/>
                </a:solidFill>
              </a:rPr>
              <a:t>Γλώσσα και ιστορία/ιστοριογραφία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3945" y="1790163"/>
            <a:ext cx="11114466" cy="4430333"/>
          </a:xfrm>
        </p:spPr>
        <p:txBody>
          <a:bodyPr>
            <a:normAutofit lnSpcReduction="10000"/>
          </a:bodyPr>
          <a:lstStyle/>
          <a:p>
            <a:r>
              <a:rPr lang="el-GR" sz="2800" b="1" dirty="0"/>
              <a:t>Η ιστορία/ιστοριογραφία είναι συνήθως γραμμένη ως </a:t>
            </a:r>
            <a:r>
              <a:rPr lang="el-GR" sz="2800" b="1" u="sng" dirty="0">
                <a:solidFill>
                  <a:srgbClr val="FF0000"/>
                </a:solidFill>
              </a:rPr>
              <a:t>γλώσσα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el-GR" sz="2800" b="1" dirty="0"/>
              <a:t>Η γλώσσα όμως </a:t>
            </a:r>
            <a:r>
              <a:rPr lang="el-GR" sz="2800" b="1" u="sng" dirty="0">
                <a:solidFill>
                  <a:srgbClr val="0070C0"/>
                </a:solidFill>
              </a:rPr>
              <a:t>ΔΕΝ</a:t>
            </a:r>
            <a:r>
              <a:rPr lang="el-GR" sz="2800" b="1" dirty="0">
                <a:solidFill>
                  <a:srgbClr val="0070C0"/>
                </a:solidFill>
              </a:rPr>
              <a:t> </a:t>
            </a:r>
            <a:r>
              <a:rPr lang="el-GR" sz="2800" b="1" dirty="0"/>
              <a:t>είναι ένα </a:t>
            </a:r>
            <a:r>
              <a:rPr lang="el-GR" sz="2800" b="1" i="1" u="sng" dirty="0">
                <a:solidFill>
                  <a:srgbClr val="0070C0"/>
                </a:solidFill>
              </a:rPr>
              <a:t>ουδέτερο</a:t>
            </a:r>
            <a:r>
              <a:rPr lang="el-GR" sz="2800" b="1" dirty="0">
                <a:solidFill>
                  <a:srgbClr val="0070C0"/>
                </a:solidFill>
              </a:rPr>
              <a:t> </a:t>
            </a:r>
            <a:r>
              <a:rPr lang="el-GR" sz="2800" b="1" dirty="0"/>
              <a:t>μέσο επικοινωνίας</a:t>
            </a:r>
          </a:p>
          <a:p>
            <a:r>
              <a:rPr lang="el-GR" sz="2800" b="1" dirty="0"/>
              <a:t>Περιέχει μέσα της ιδέες και </a:t>
            </a:r>
            <a:r>
              <a:rPr lang="el-GR" sz="2800" b="1" u="sng" dirty="0"/>
              <a:t>ιδεολογίες</a:t>
            </a:r>
            <a:r>
              <a:rPr lang="el-GR" sz="2800" b="1" dirty="0"/>
              <a:t> (=</a:t>
            </a:r>
            <a:r>
              <a:rPr lang="el-GR" sz="2800" b="1" i="1" dirty="0">
                <a:solidFill>
                  <a:srgbClr val="FF0000"/>
                </a:solidFill>
              </a:rPr>
              <a:t>ιδέες που κυριαρχούν</a:t>
            </a:r>
            <a:r>
              <a:rPr lang="el-GR" sz="2800" b="1" dirty="0"/>
              <a:t>), </a:t>
            </a:r>
          </a:p>
          <a:p>
            <a:pPr marL="0" indent="0">
              <a:buNone/>
            </a:pPr>
            <a:r>
              <a:rPr lang="el-GR" sz="2800" b="1" dirty="0">
                <a:solidFill>
                  <a:srgbClr val="FF0000"/>
                </a:solidFill>
              </a:rPr>
              <a:t>      </a:t>
            </a:r>
            <a:r>
              <a:rPr lang="el-GR" sz="2800" b="1" dirty="0">
                <a:solidFill>
                  <a:schemeClr val="tx1"/>
                </a:solidFill>
              </a:rPr>
              <a:t>αλλά και </a:t>
            </a:r>
            <a:r>
              <a:rPr lang="el-GR" sz="2800" b="1" u="sng" dirty="0">
                <a:solidFill>
                  <a:srgbClr val="0070C0"/>
                </a:solidFill>
              </a:rPr>
              <a:t>ρητορική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>
                <a:solidFill>
                  <a:schemeClr val="tx1"/>
                </a:solidFill>
              </a:rPr>
              <a:t>που προσπαθεί </a:t>
            </a:r>
            <a:r>
              <a:rPr lang="el-GR" sz="2800" b="1" u="sng" dirty="0">
                <a:solidFill>
                  <a:srgbClr val="FF0000"/>
                </a:solidFill>
              </a:rPr>
              <a:t>να πείσει </a:t>
            </a:r>
            <a:r>
              <a:rPr lang="el-GR" sz="2800" b="1" dirty="0">
                <a:solidFill>
                  <a:schemeClr val="tx1"/>
                </a:solidFill>
              </a:rPr>
              <a:t>τους ανθρώπους</a:t>
            </a:r>
          </a:p>
          <a:p>
            <a:r>
              <a:rPr lang="el-GR" sz="2800" b="1" dirty="0"/>
              <a:t>Η </a:t>
            </a:r>
            <a:r>
              <a:rPr lang="el-GR" sz="2800" b="1" u="sng" dirty="0">
                <a:solidFill>
                  <a:srgbClr val="FF0000"/>
                </a:solidFill>
              </a:rPr>
              <a:t>πειθώ</a:t>
            </a:r>
            <a:r>
              <a:rPr lang="el-GR" sz="2800" b="1" dirty="0"/>
              <a:t> αυτή μπορεί να είναι ή για το καλό τους </a:t>
            </a:r>
          </a:p>
          <a:p>
            <a:pPr marL="0" indent="0">
              <a:buNone/>
            </a:pPr>
            <a:r>
              <a:rPr lang="el-GR" sz="2800" b="1" dirty="0"/>
              <a:t>    ή για την αιχμαλωσία τους και την καταστροφή τους (=</a:t>
            </a:r>
            <a:r>
              <a:rPr lang="el-GR" sz="2800" b="1" i="1" u="sng" dirty="0">
                <a:solidFill>
                  <a:srgbClr val="FF0000"/>
                </a:solidFill>
              </a:rPr>
              <a:t>πειθώ </a:t>
            </a:r>
            <a:r>
              <a:rPr lang="el-GR" sz="2800" b="1" i="1" u="sng" dirty="0" err="1">
                <a:solidFill>
                  <a:srgbClr val="FF0000"/>
                </a:solidFill>
              </a:rPr>
              <a:t>εκμαυλιστική</a:t>
            </a:r>
            <a:r>
              <a:rPr lang="el-GR" sz="2800" b="1" i="1" dirty="0">
                <a:solidFill>
                  <a:srgbClr val="FF0000"/>
                </a:solidFill>
              </a:rPr>
              <a:t>, </a:t>
            </a:r>
          </a:p>
          <a:p>
            <a:pPr marL="0" indent="0">
              <a:buNone/>
            </a:pPr>
            <a:r>
              <a:rPr lang="el-GR" sz="2800" b="1" i="1" dirty="0">
                <a:solidFill>
                  <a:srgbClr val="FF0000"/>
                </a:solidFill>
              </a:rPr>
              <a:t>                                                                                             </a:t>
            </a:r>
            <a:r>
              <a:rPr lang="el-GR" sz="2800" b="1" i="1" u="sng" dirty="0">
                <a:solidFill>
                  <a:srgbClr val="FF0000"/>
                </a:solidFill>
              </a:rPr>
              <a:t>αποπλανητική</a:t>
            </a:r>
            <a:r>
              <a:rPr lang="el-GR" sz="2800" b="1" dirty="0"/>
              <a:t>)</a:t>
            </a:r>
          </a:p>
          <a:p>
            <a:r>
              <a:rPr lang="el-GR" sz="2800" b="1" u="sng" dirty="0">
                <a:solidFill>
                  <a:srgbClr val="7030A0"/>
                </a:solidFill>
              </a:rPr>
              <a:t>Οι άνθρωποι </a:t>
            </a:r>
            <a:r>
              <a:rPr lang="el-GR" sz="2800" b="1" u="sng" dirty="0">
                <a:solidFill>
                  <a:srgbClr val="FF0000"/>
                </a:solidFill>
              </a:rPr>
              <a:t>πρέπει να εκπαιδευτούν </a:t>
            </a:r>
            <a:r>
              <a:rPr lang="el-GR" sz="2800" b="1" u="sng" dirty="0">
                <a:solidFill>
                  <a:srgbClr val="7030A0"/>
                </a:solidFill>
              </a:rPr>
              <a:t>να μην υποκύπτουν σε τέτοια πειθώ…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537" y="647163"/>
            <a:ext cx="1600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8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592428"/>
            <a:ext cx="9601196" cy="940159"/>
          </a:xfrm>
        </p:spPr>
        <p:txBody>
          <a:bodyPr>
            <a:normAutofit/>
          </a:bodyPr>
          <a:lstStyle/>
          <a:p>
            <a:r>
              <a:rPr lang="el-GR" b="1" u="sng" dirty="0">
                <a:solidFill>
                  <a:srgbClr val="7030A0"/>
                </a:solidFill>
              </a:rPr>
              <a:t>«Διπλή γλώσσα»        </a:t>
            </a:r>
            <a:r>
              <a:rPr lang="el-GR" b="1" u="sng" dirty="0">
                <a:solidFill>
                  <a:srgbClr val="00B0F0"/>
                </a:solidFill>
              </a:rPr>
              <a:t> ευφημισμός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72732" y="1532587"/>
            <a:ext cx="10689465" cy="47523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rgbClr val="FF0000"/>
                </a:solidFill>
              </a:rPr>
              <a:t>   = </a:t>
            </a:r>
            <a:r>
              <a:rPr lang="el-GR" sz="2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Η χρήση μιας λέξης </a:t>
            </a:r>
            <a:r>
              <a:rPr lang="el-GR" sz="2800" b="1" u="sng" dirty="0">
                <a:solidFill>
                  <a:srgbClr val="00B0F0"/>
                </a:solidFill>
                <a:latin typeface="Bookman Old Style" panose="02050604050505020204" pitchFamily="18" charset="0"/>
              </a:rPr>
              <a:t>στη θέση μιας άλλης</a:t>
            </a:r>
            <a:r>
              <a:rPr lang="el-GR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</a:p>
          <a:p>
            <a:pPr marL="0" indent="0">
              <a:buNone/>
            </a:pPr>
            <a:r>
              <a:rPr lang="el-GR" sz="2800" b="1" dirty="0">
                <a:latin typeface="Bookman Old Style" panose="02050604050505020204" pitchFamily="18" charset="0"/>
              </a:rPr>
              <a:t>       επειδή θεωρείται λιγότερο αρνητική, επιθετική ή χυδαία </a:t>
            </a:r>
          </a:p>
          <a:p>
            <a:pPr marL="0" indent="0">
              <a:buNone/>
            </a:pPr>
            <a:r>
              <a:rPr lang="el-GR" sz="2800" b="1" dirty="0">
                <a:latin typeface="Bookman Old Style" panose="02050604050505020204" pitchFamily="18" charset="0"/>
              </a:rPr>
              <a:t>       από αυτήν που αντικαθιστά (</a:t>
            </a:r>
            <a:r>
              <a:rPr lang="el-GR" sz="2800" b="1" i="1" dirty="0">
                <a:latin typeface="Bookman Old Style" panose="02050604050505020204" pitchFamily="18" charset="0"/>
              </a:rPr>
              <a:t>λέξη ταμπού</a:t>
            </a:r>
            <a:r>
              <a:rPr lang="el-GR" sz="2800" b="1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el-GR" sz="2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     [[=είναι μια </a:t>
            </a:r>
            <a:r>
              <a:rPr lang="el-GR" sz="28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φυσιολογική ανθρώπινη ανάγκη </a:t>
            </a:r>
            <a:r>
              <a:rPr lang="el-GR" sz="2800" b="1" i="1" u="sng" dirty="0">
                <a:solidFill>
                  <a:srgbClr val="C00000"/>
                </a:solidFill>
                <a:latin typeface="Bookman Old Style" panose="02050604050505020204" pitchFamily="18" charset="0"/>
              </a:rPr>
              <a:t>εξευμενισμού </a:t>
            </a:r>
          </a:p>
          <a:p>
            <a:pPr marL="0" indent="0">
              <a:buNone/>
            </a:pPr>
            <a:r>
              <a:rPr lang="el-GR" sz="2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     των αρνητικού φορτίου των λέξεων…]]</a:t>
            </a:r>
          </a:p>
          <a:p>
            <a:pPr marL="0" indent="0">
              <a:buNone/>
            </a:pPr>
            <a:endParaRPr lang="el-GR" sz="2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Λ.χ. «</a:t>
            </a:r>
            <a:r>
              <a:rPr lang="el-G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Εύξεινος πόντος</a:t>
            </a:r>
            <a:r>
              <a:rPr lang="el-GR" b="1" dirty="0">
                <a:latin typeface="Bookman Old Style" panose="02050604050505020204" pitchFamily="18" charset="0"/>
              </a:rPr>
              <a:t>» αντί «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Μαύρη θάλασσα</a:t>
            </a:r>
            <a:r>
              <a:rPr lang="el-GR" b="1" dirty="0">
                <a:latin typeface="Bookman Old Style" panose="02050604050505020204" pitchFamily="18" charset="0"/>
              </a:rPr>
              <a:t>», 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    «</a:t>
            </a:r>
            <a:r>
              <a:rPr lang="el-G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Ο </a:t>
            </a:r>
            <a:r>
              <a:rPr lang="el-GR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Εξαποδώ</a:t>
            </a:r>
            <a:r>
              <a:rPr lang="el-GR" b="1" dirty="0">
                <a:latin typeface="Bookman Old Style" panose="02050604050505020204" pitchFamily="18" charset="0"/>
              </a:rPr>
              <a:t>» αντί «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Σατανάς</a:t>
            </a:r>
            <a:r>
              <a:rPr lang="el-GR" b="1" dirty="0">
                <a:latin typeface="Bookman Old Style" panose="02050604050505020204" pitchFamily="18" charset="0"/>
              </a:rPr>
              <a:t>»,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    «</a:t>
            </a:r>
            <a:r>
              <a:rPr lang="el-G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μας άφησε χρόνους</a:t>
            </a:r>
            <a:r>
              <a:rPr lang="el-GR" b="1" dirty="0">
                <a:latin typeface="Bookman Old Style" panose="02050604050505020204" pitchFamily="18" charset="0"/>
              </a:rPr>
              <a:t>» αντί «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πέθανε</a:t>
            </a:r>
            <a:r>
              <a:rPr lang="el-GR" b="1" dirty="0">
                <a:latin typeface="Bookman Old Style" panose="02050604050505020204" pitchFamily="18" charset="0"/>
              </a:rPr>
              <a:t>», 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    «</a:t>
            </a:r>
            <a:r>
              <a:rPr lang="el-G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επάρατος νόσος</a:t>
            </a:r>
            <a:r>
              <a:rPr lang="el-GR" b="1" dirty="0">
                <a:latin typeface="Bookman Old Style" panose="02050604050505020204" pitchFamily="18" charset="0"/>
              </a:rPr>
              <a:t>» αντί «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καρκίνος</a:t>
            </a:r>
            <a:r>
              <a:rPr lang="el-GR" b="1" dirty="0">
                <a:latin typeface="Bookman Old Style" panose="02050604050505020204" pitchFamily="18" charset="0"/>
              </a:rPr>
              <a:t>»…</a:t>
            </a:r>
          </a:p>
        </p:txBody>
      </p:sp>
      <p:sp>
        <p:nvSpPr>
          <p:cNvPr id="4" name="Δεξιό βέλος 3"/>
          <p:cNvSpPr/>
          <p:nvPr/>
        </p:nvSpPr>
        <p:spPr>
          <a:xfrm>
            <a:off x="6178201" y="8201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664" y="4110825"/>
            <a:ext cx="2409288" cy="206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3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618187"/>
            <a:ext cx="9601196" cy="5257682"/>
          </a:xfrm>
        </p:spPr>
        <p:txBody>
          <a:bodyPr>
            <a:normAutofit/>
          </a:bodyPr>
          <a:lstStyle/>
          <a:p>
            <a:pPr algn="ctr"/>
            <a:r>
              <a:rPr lang="el-GR" sz="5400" b="1" dirty="0">
                <a:solidFill>
                  <a:srgbClr val="FF0000"/>
                </a:solidFill>
              </a:rPr>
              <a:t>Υπάρχει όμως μια άλλη </a:t>
            </a:r>
          </a:p>
          <a:p>
            <a:pPr marL="0" indent="0" algn="ctr">
              <a:buNone/>
            </a:pPr>
            <a:r>
              <a:rPr lang="el-GR" sz="5400" b="1" dirty="0">
                <a:solidFill>
                  <a:srgbClr val="FF0000"/>
                </a:solidFill>
              </a:rPr>
              <a:t>«</a:t>
            </a:r>
            <a:r>
              <a:rPr lang="el-GR" sz="5400" b="1" dirty="0">
                <a:solidFill>
                  <a:srgbClr val="7030A0"/>
                </a:solidFill>
              </a:rPr>
              <a:t>Διπλή γλώσσα</a:t>
            </a:r>
            <a:r>
              <a:rPr lang="el-GR" sz="5400" b="1" dirty="0">
                <a:solidFill>
                  <a:srgbClr val="FF0000"/>
                </a:solidFill>
              </a:rPr>
              <a:t>», </a:t>
            </a:r>
          </a:p>
          <a:p>
            <a:pPr marL="0" indent="0" algn="ctr">
              <a:buNone/>
            </a:pPr>
            <a:r>
              <a:rPr lang="el-GR" sz="5400" b="1" dirty="0">
                <a:solidFill>
                  <a:srgbClr val="FF0000"/>
                </a:solidFill>
              </a:rPr>
              <a:t>η οποία είναι επικίνδυνη!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846" y="3924366"/>
            <a:ext cx="4391696" cy="212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7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746975"/>
            <a:ext cx="9601196" cy="1056068"/>
          </a:xfrm>
        </p:spPr>
        <p:txBody>
          <a:bodyPr>
            <a:noAutofit/>
          </a:bodyPr>
          <a:lstStyle/>
          <a:p>
            <a:r>
              <a:rPr lang="el-GR" sz="3200" b="1" u="sng" dirty="0">
                <a:solidFill>
                  <a:srgbClr val="0070C0"/>
                </a:solidFill>
              </a:rPr>
              <a:t>WIKILEAKS</a:t>
            </a:r>
            <a:r>
              <a:rPr lang="el-GR" sz="3200" b="1" dirty="0">
                <a:solidFill>
                  <a:srgbClr val="FF0000"/>
                </a:solidFill>
              </a:rPr>
              <a:t>: </a:t>
            </a:r>
            <a:r>
              <a:rPr lang="el-GR" sz="3200" b="1" u="sng" dirty="0">
                <a:solidFill>
                  <a:srgbClr val="FF0000"/>
                </a:solidFill>
              </a:rPr>
              <a:t>Πώς η CIA μετέτρεψε σε κοριούς τηλεοράσεις, κινητά, υπολογιστές </a:t>
            </a:r>
            <a:r>
              <a:rPr lang="el-GR" sz="2800" b="1" u="sng" dirty="0">
                <a:solidFill>
                  <a:srgbClr val="FF0000"/>
                </a:solidFill>
              </a:rPr>
              <a:t>[8/3/2017]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72732" y="2356834"/>
            <a:ext cx="10663707" cy="3863662"/>
          </a:xfrm>
        </p:spPr>
        <p:txBody>
          <a:bodyPr>
            <a:normAutofit/>
          </a:bodyPr>
          <a:lstStyle/>
          <a:p>
            <a:r>
              <a:rPr lang="el-GR" b="1" dirty="0" err="1"/>
              <a:t>Mια</a:t>
            </a:r>
            <a:r>
              <a:rPr lang="el-GR" b="1" dirty="0"/>
              <a:t> πρωτοφανής αποκάλυψη για τις τεράστιες δυνατότητες </a:t>
            </a:r>
          </a:p>
          <a:p>
            <a:pPr marL="0" indent="0">
              <a:buNone/>
            </a:pPr>
            <a:r>
              <a:rPr lang="el-GR" b="1" dirty="0"/>
              <a:t>της CIA να παρακολουθεί τους πάντες έκαναν τα </a:t>
            </a:r>
            <a:r>
              <a:rPr lang="el-GR" b="1" dirty="0" err="1"/>
              <a:t>Wikileaks</a:t>
            </a:r>
            <a:r>
              <a:rPr lang="el-GR" b="1" dirty="0"/>
              <a:t>.</a:t>
            </a:r>
          </a:p>
          <a:p>
            <a:pPr algn="just"/>
            <a:r>
              <a:rPr lang="el-GR" b="1" dirty="0"/>
              <a:t>Μέσα από τα  8.761 έγγραφα τα οποία απέσπασε ένα πληροφοριοδότης αποκαλύπτεται </a:t>
            </a:r>
            <a:r>
              <a:rPr lang="el-GR" b="1" u="sng" dirty="0">
                <a:solidFill>
                  <a:srgbClr val="0070C0"/>
                </a:solidFill>
              </a:rPr>
              <a:t>το παγκόσμιο πρόγραμμα συγκαλυμμένης παρακολούθησης</a:t>
            </a:r>
            <a:r>
              <a:rPr lang="el-GR" b="1" dirty="0">
                <a:solidFill>
                  <a:srgbClr val="0070C0"/>
                </a:solidFill>
              </a:rPr>
              <a:t>,</a:t>
            </a:r>
            <a:r>
              <a:rPr lang="el-GR" b="1" dirty="0"/>
              <a:t> στο οποίο δημοφιλείς συσκευές, όπως κινητά τηλέφωνα και τηλεοράσεις που μπαίνουν σε κάθε σπίτι, χρησιμοποιούνται ως μέσα παρακολούθησης. «</a:t>
            </a:r>
            <a:r>
              <a:rPr lang="el-GR" b="1" i="1" dirty="0">
                <a:solidFill>
                  <a:srgbClr val="FF0000"/>
                </a:solidFill>
              </a:rPr>
              <a:t>Το iPhone της </a:t>
            </a:r>
            <a:r>
              <a:rPr lang="el-GR" b="1" i="1" dirty="0" err="1">
                <a:solidFill>
                  <a:srgbClr val="FF0000"/>
                </a:solidFill>
              </a:rPr>
              <a:t>Apple</a:t>
            </a:r>
            <a:r>
              <a:rPr lang="el-GR" b="1" i="1" dirty="0">
                <a:solidFill>
                  <a:srgbClr val="FF0000"/>
                </a:solidFill>
              </a:rPr>
              <a:t>, το σύστημα </a:t>
            </a:r>
            <a:r>
              <a:rPr lang="el-GR" b="1" i="1" dirty="0" err="1">
                <a:solidFill>
                  <a:srgbClr val="FF0000"/>
                </a:solidFill>
              </a:rPr>
              <a:t>Android</a:t>
            </a:r>
            <a:r>
              <a:rPr lang="el-GR" b="1" i="1" dirty="0">
                <a:solidFill>
                  <a:srgbClr val="FF0000"/>
                </a:solidFill>
              </a:rPr>
              <a:t> της </a:t>
            </a:r>
            <a:r>
              <a:rPr lang="el-GR" b="1" i="1" dirty="0" err="1">
                <a:solidFill>
                  <a:srgbClr val="FF0000"/>
                </a:solidFill>
              </a:rPr>
              <a:t>Google</a:t>
            </a:r>
            <a:r>
              <a:rPr lang="el-GR" b="1" i="1" dirty="0">
                <a:solidFill>
                  <a:srgbClr val="FF0000"/>
                </a:solidFill>
              </a:rPr>
              <a:t> και τα Windows της Microsoft, ακόμη και οι τηλεοράσεις της </a:t>
            </a:r>
            <a:r>
              <a:rPr lang="el-GR" b="1" i="1" dirty="0" err="1">
                <a:solidFill>
                  <a:srgbClr val="FF0000"/>
                </a:solidFill>
              </a:rPr>
              <a:t>Samsung</a:t>
            </a:r>
            <a:r>
              <a:rPr lang="el-GR" b="1" i="1" dirty="0">
                <a:solidFill>
                  <a:srgbClr val="FF0000"/>
                </a:solidFill>
              </a:rPr>
              <a:t>, έχουν μετατραπεί σε μικρόφωνα</a:t>
            </a:r>
            <a:r>
              <a:rPr lang="el-GR" b="1" dirty="0"/>
              <a:t>» αναφέρουν χαρακτηριστικά τα </a:t>
            </a:r>
            <a:r>
              <a:rPr lang="el-GR" b="1" dirty="0" err="1"/>
              <a:t>Wikileaks</a:t>
            </a:r>
            <a:r>
              <a:rPr lang="el-GR" b="1" dirty="0"/>
              <a:t>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662" y="1803043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9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643944"/>
            <a:ext cx="9601196" cy="674866"/>
          </a:xfrm>
        </p:spPr>
        <p:txBody>
          <a:bodyPr>
            <a:normAutofit fontScale="90000"/>
          </a:bodyPr>
          <a:lstStyle/>
          <a:p>
            <a:r>
              <a:rPr lang="el-GR" b="1" u="sng" dirty="0">
                <a:solidFill>
                  <a:srgbClr val="7030A0"/>
                </a:solidFill>
              </a:rPr>
              <a:t>Η «διπλή γλώσσα»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798490" y="1318811"/>
            <a:ext cx="10766738" cy="4863048"/>
          </a:xfrm>
        </p:spPr>
        <p:txBody>
          <a:bodyPr>
            <a:normAutofit fontScale="92500" lnSpcReduction="20000"/>
          </a:bodyPr>
          <a:lstStyle/>
          <a:p>
            <a:r>
              <a:rPr lang="el-GR" sz="2800" b="1" dirty="0"/>
              <a:t>Η «</a:t>
            </a:r>
            <a:r>
              <a:rPr lang="el-GR" sz="2800" b="1" dirty="0">
                <a:solidFill>
                  <a:srgbClr val="7030A0"/>
                </a:solidFill>
              </a:rPr>
              <a:t>διπλή γλώσσα» (</a:t>
            </a:r>
            <a:r>
              <a:rPr lang="en-US" sz="2800" b="1" dirty="0">
                <a:solidFill>
                  <a:srgbClr val="7030A0"/>
                </a:solidFill>
              </a:rPr>
              <a:t>double language)</a:t>
            </a:r>
            <a:r>
              <a:rPr lang="el-GR" sz="2800" b="1" dirty="0">
                <a:solidFill>
                  <a:srgbClr val="7030A0"/>
                </a:solidFill>
              </a:rPr>
              <a:t> </a:t>
            </a:r>
            <a:r>
              <a:rPr lang="el-GR" sz="2800" b="1" dirty="0"/>
              <a:t>είναι η</a:t>
            </a:r>
            <a:r>
              <a:rPr lang="en-US" sz="2800" b="1" dirty="0"/>
              <a:t> </a:t>
            </a:r>
            <a:r>
              <a:rPr lang="el-GR" sz="2800" b="1" dirty="0"/>
              <a:t>γλώσσα, </a:t>
            </a:r>
          </a:p>
          <a:p>
            <a:pPr marL="0" indent="0">
              <a:buNone/>
            </a:pPr>
            <a:r>
              <a:rPr lang="el-GR" sz="2800" b="1" dirty="0"/>
              <a:t>        η οποία διαστρεβλώνει/αλλοιώνει την ορθή σημασία των πραγμάτων: </a:t>
            </a:r>
          </a:p>
          <a:p>
            <a:r>
              <a:rPr lang="el-GR" sz="2800" b="1" u="sng" dirty="0">
                <a:solidFill>
                  <a:srgbClr val="FF0000"/>
                </a:solidFill>
              </a:rPr>
              <a:t>παρουσιάζει το </a:t>
            </a:r>
            <a:r>
              <a:rPr lang="el-GR" sz="2800" b="1" u="sng" dirty="0">
                <a:solidFill>
                  <a:srgbClr val="0070C0"/>
                </a:solidFill>
              </a:rPr>
              <a:t>κακό</a:t>
            </a:r>
            <a:r>
              <a:rPr lang="el-GR" sz="2800" b="1" u="sng" dirty="0">
                <a:solidFill>
                  <a:srgbClr val="FF0000"/>
                </a:solidFill>
              </a:rPr>
              <a:t> ως καλό</a:t>
            </a:r>
            <a:r>
              <a:rPr lang="el-GR" sz="2800" b="1" dirty="0">
                <a:solidFill>
                  <a:srgbClr val="FF0000"/>
                </a:solidFill>
              </a:rPr>
              <a:t>, </a:t>
            </a:r>
          </a:p>
          <a:p>
            <a:r>
              <a:rPr lang="el-GR" sz="2800" b="1" u="sng" dirty="0">
                <a:solidFill>
                  <a:srgbClr val="FF0000"/>
                </a:solidFill>
              </a:rPr>
              <a:t>το </a:t>
            </a:r>
            <a:r>
              <a:rPr lang="el-GR" sz="2800" b="1" u="sng" dirty="0">
                <a:solidFill>
                  <a:srgbClr val="0070C0"/>
                </a:solidFill>
              </a:rPr>
              <a:t>αρνητικό</a:t>
            </a:r>
            <a:r>
              <a:rPr lang="el-GR" sz="2800" b="1" u="sng" dirty="0">
                <a:solidFill>
                  <a:srgbClr val="FF0000"/>
                </a:solidFill>
              </a:rPr>
              <a:t> ως θετικό</a:t>
            </a:r>
            <a:r>
              <a:rPr lang="el-GR" sz="2800" b="1" dirty="0">
                <a:solidFill>
                  <a:srgbClr val="FF0000"/>
                </a:solidFill>
              </a:rPr>
              <a:t>,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l-GR" sz="2800" b="1" dirty="0">
              <a:solidFill>
                <a:srgbClr val="FF0000"/>
              </a:solidFill>
            </a:endParaRPr>
          </a:p>
          <a:p>
            <a:r>
              <a:rPr lang="el-GR" sz="2800" b="1" u="sng" dirty="0">
                <a:solidFill>
                  <a:srgbClr val="FF0000"/>
                </a:solidFill>
              </a:rPr>
              <a:t>το </a:t>
            </a:r>
            <a:r>
              <a:rPr lang="el-GR" sz="2800" b="1" u="sng" dirty="0">
                <a:solidFill>
                  <a:srgbClr val="0070C0"/>
                </a:solidFill>
              </a:rPr>
              <a:t>μη-αποδεκτό</a:t>
            </a:r>
            <a:r>
              <a:rPr lang="el-GR" sz="2800" b="1" u="sng" dirty="0">
                <a:solidFill>
                  <a:srgbClr val="FF0000"/>
                </a:solidFill>
              </a:rPr>
              <a:t> ως αποδεκτό</a:t>
            </a:r>
            <a:r>
              <a:rPr lang="el-GR" sz="2800" b="1" dirty="0">
                <a:solidFill>
                  <a:srgbClr val="FF0000"/>
                </a:solidFill>
              </a:rPr>
              <a:t>, </a:t>
            </a:r>
          </a:p>
          <a:p>
            <a:r>
              <a:rPr lang="el-GR" sz="2800" b="1" u="sng" dirty="0">
                <a:solidFill>
                  <a:srgbClr val="FF0000"/>
                </a:solidFill>
              </a:rPr>
              <a:t>το </a:t>
            </a:r>
            <a:r>
              <a:rPr lang="el-GR" sz="2800" b="1" u="sng" dirty="0">
                <a:solidFill>
                  <a:srgbClr val="0070C0"/>
                </a:solidFill>
              </a:rPr>
              <a:t>δυσάρεστο</a:t>
            </a:r>
            <a:r>
              <a:rPr lang="el-GR" sz="2800" b="1" u="sng" dirty="0">
                <a:solidFill>
                  <a:srgbClr val="FF0000"/>
                </a:solidFill>
              </a:rPr>
              <a:t> ως ευχάριστο ή τουλάχιστον ως </a:t>
            </a:r>
            <a:r>
              <a:rPr lang="el-GR" sz="2800" b="1" i="1" u="sng" dirty="0">
                <a:solidFill>
                  <a:srgbClr val="FF0000"/>
                </a:solidFill>
              </a:rPr>
              <a:t>ανεκτό</a:t>
            </a:r>
          </a:p>
          <a:p>
            <a:pPr marL="0" indent="0">
              <a:buNone/>
            </a:pPr>
            <a:endParaRPr lang="el-GR" sz="2800" b="1" dirty="0">
              <a:solidFill>
                <a:srgbClr val="FF0000"/>
              </a:solidFill>
            </a:endParaRPr>
          </a:p>
          <a:p>
            <a:r>
              <a:rPr lang="el-GR" sz="2800" b="1" dirty="0"/>
              <a:t>Είναι η γλώσσα που χρησιμοποιούν συνήθως </a:t>
            </a:r>
          </a:p>
          <a:p>
            <a:pPr marL="0" indent="0">
              <a:buNone/>
            </a:pPr>
            <a:r>
              <a:rPr lang="el-GR" sz="2800" b="1" dirty="0">
                <a:solidFill>
                  <a:srgbClr val="C00000"/>
                </a:solidFill>
              </a:rPr>
              <a:t>   οι </a:t>
            </a:r>
            <a:r>
              <a:rPr lang="el-GR" sz="2800" b="1" u="sng" dirty="0">
                <a:solidFill>
                  <a:srgbClr val="C00000"/>
                </a:solidFill>
              </a:rPr>
              <a:t>κυβερνήσεις</a:t>
            </a:r>
            <a:r>
              <a:rPr lang="el-GR" sz="2800" b="1" dirty="0">
                <a:solidFill>
                  <a:srgbClr val="C00000"/>
                </a:solidFill>
              </a:rPr>
              <a:t>, οι </a:t>
            </a:r>
            <a:r>
              <a:rPr lang="el-GR" sz="2800" b="1" u="sng" dirty="0">
                <a:solidFill>
                  <a:srgbClr val="C00000"/>
                </a:solidFill>
              </a:rPr>
              <a:t>στρατιωτικές αρχές </a:t>
            </a:r>
            <a:r>
              <a:rPr lang="el-GR" sz="2800" b="1" dirty="0">
                <a:solidFill>
                  <a:srgbClr val="C00000"/>
                </a:solidFill>
              </a:rPr>
              <a:t>και οι </a:t>
            </a:r>
            <a:r>
              <a:rPr lang="el-GR" sz="2800" b="1" u="sng" dirty="0">
                <a:solidFill>
                  <a:srgbClr val="C00000"/>
                </a:solidFill>
              </a:rPr>
              <a:t>επιχειρήσεις</a:t>
            </a:r>
            <a:r>
              <a:rPr lang="el-GR" sz="2800" b="1" dirty="0">
                <a:solidFill>
                  <a:srgbClr val="C00000"/>
                </a:solidFill>
              </a:rPr>
              <a:t>, </a:t>
            </a:r>
          </a:p>
          <a:p>
            <a:pPr marL="0" indent="0">
              <a:buNone/>
            </a:pPr>
            <a:r>
              <a:rPr lang="el-GR" sz="2800" b="1" dirty="0"/>
              <a:t>   με σκοπό την </a:t>
            </a:r>
            <a:r>
              <a:rPr lang="el-GR" sz="2800" b="1" u="sng" dirty="0" err="1">
                <a:solidFill>
                  <a:srgbClr val="0070C0"/>
                </a:solidFill>
              </a:rPr>
              <a:t>παρα</a:t>
            </a:r>
            <a:r>
              <a:rPr lang="en-US" sz="2800" b="1" u="sng" dirty="0">
                <a:solidFill>
                  <a:srgbClr val="0070C0"/>
                </a:solidFill>
              </a:rPr>
              <a:t>-</a:t>
            </a:r>
            <a:r>
              <a:rPr lang="el-GR" sz="2800" b="1" u="sng" dirty="0">
                <a:solidFill>
                  <a:srgbClr val="0070C0"/>
                </a:solidFill>
              </a:rPr>
              <a:t>πληροφόρηση και την χειραγώγηση </a:t>
            </a:r>
          </a:p>
          <a:p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836" y="4334008"/>
            <a:ext cx="2619375" cy="184785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836" y="237715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8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643945"/>
            <a:ext cx="9601196" cy="453336"/>
          </a:xfrm>
        </p:spPr>
        <p:txBody>
          <a:bodyPr>
            <a:normAutofit fontScale="90000"/>
          </a:bodyPr>
          <a:lstStyle/>
          <a:p>
            <a:r>
              <a:rPr lang="el-GR" b="1" u="sng" dirty="0"/>
              <a:t>Η ιστορία της «</a:t>
            </a:r>
            <a:r>
              <a:rPr lang="el-GR" b="1" u="sng" dirty="0">
                <a:solidFill>
                  <a:srgbClr val="7030A0"/>
                </a:solidFill>
              </a:rPr>
              <a:t>διπλής γλώσσας</a:t>
            </a:r>
            <a:r>
              <a:rPr lang="el-GR" b="1" u="sng" dirty="0"/>
              <a:t>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5308" y="1502797"/>
            <a:ext cx="10947042" cy="4794971"/>
          </a:xfrm>
        </p:spPr>
        <p:txBody>
          <a:bodyPr>
            <a:normAutofit fontScale="92500"/>
          </a:bodyPr>
          <a:lstStyle/>
          <a:p>
            <a:r>
              <a:rPr lang="el-GR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Θουκυδίδης</a:t>
            </a:r>
            <a:r>
              <a:rPr lang="el-GR" b="1" dirty="0">
                <a:latin typeface="Bookman Old Style" panose="02050604050505020204" pitchFamily="18" charset="0"/>
              </a:rPr>
              <a:t>: αντί για «…</a:t>
            </a:r>
            <a:r>
              <a:rPr lang="el-GR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απερίσκεπτη τόλμη</a:t>
            </a:r>
            <a:r>
              <a:rPr lang="el-GR" b="1" dirty="0">
                <a:latin typeface="Bookman Old Style" panose="02050604050505020204" pitchFamily="18" charset="0"/>
              </a:rPr>
              <a:t>»      «</a:t>
            </a:r>
            <a:r>
              <a:rPr lang="el-GR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θάρρος </a:t>
            </a:r>
          </a:p>
          <a:p>
            <a:pPr marL="0" indent="0">
              <a:buNone/>
            </a:pPr>
            <a:r>
              <a:rPr lang="el-GR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                                                                    </a:t>
            </a:r>
            <a:r>
              <a:rPr lang="el-GR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του αφοσιωμένου οπαδού</a:t>
            </a:r>
            <a:r>
              <a:rPr lang="el-GR" b="1" dirty="0">
                <a:latin typeface="Bookman Old Style" panose="02050604050505020204" pitchFamily="18" charset="0"/>
              </a:rPr>
              <a:t>»    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                     αντί για «…</a:t>
            </a:r>
            <a:r>
              <a:rPr lang="el-GR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σώφρων δισταγμός</a:t>
            </a:r>
            <a:r>
              <a:rPr lang="el-GR" b="1" dirty="0">
                <a:latin typeface="Bookman Old Style" panose="02050604050505020204" pitchFamily="18" charset="0"/>
              </a:rPr>
              <a:t>»        «</a:t>
            </a:r>
            <a:r>
              <a:rPr lang="el-GR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εύσχημη ανανδρία</a:t>
            </a:r>
            <a:r>
              <a:rPr lang="el-GR" b="1" dirty="0">
                <a:latin typeface="Bookman Old Style" panose="02050604050505020204" pitchFamily="18" charset="0"/>
              </a:rPr>
              <a:t>»</a:t>
            </a:r>
          </a:p>
          <a:p>
            <a:pPr marL="0" indent="0">
              <a:buNone/>
            </a:pPr>
            <a:endParaRPr lang="el-GR" b="1" dirty="0">
              <a:latin typeface="Bookman Old Style" panose="02050604050505020204" pitchFamily="18" charset="0"/>
            </a:endParaRPr>
          </a:p>
          <a:p>
            <a:r>
              <a:rPr lang="el-GR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Ρωμαίοι</a:t>
            </a:r>
            <a:r>
              <a:rPr lang="el-GR" b="1" dirty="0">
                <a:latin typeface="Bookman Old Style" panose="02050604050505020204" pitchFamily="18" charset="0"/>
              </a:rPr>
              <a:t>:       αντί για «…</a:t>
            </a:r>
            <a:r>
              <a:rPr lang="el-GR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Ρωμαϊκή κυριαρχία</a:t>
            </a:r>
            <a:r>
              <a:rPr lang="el-GR" b="1" dirty="0">
                <a:latin typeface="Bookman Old Style" panose="02050604050505020204" pitchFamily="18" charset="0"/>
              </a:rPr>
              <a:t>»       «</a:t>
            </a:r>
            <a:r>
              <a:rPr lang="en-US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Pax</a:t>
            </a:r>
            <a:r>
              <a:rPr lang="en-US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Romana</a:t>
            </a:r>
            <a:r>
              <a:rPr lang="el-GR" b="1" dirty="0">
                <a:latin typeface="Bookman Old Style" panose="02050604050505020204" pitchFamily="18" charset="0"/>
              </a:rPr>
              <a:t>»</a:t>
            </a:r>
          </a:p>
          <a:p>
            <a:endParaRPr lang="el-GR" b="1" dirty="0">
              <a:latin typeface="Bookman Old Style" panose="02050604050505020204" pitchFamily="18" charset="0"/>
            </a:endParaRPr>
          </a:p>
          <a:p>
            <a:endParaRPr lang="el-GR" b="1" dirty="0">
              <a:latin typeface="Bookman Old Style" panose="02050604050505020204" pitchFamily="18" charset="0"/>
            </a:endParaRPr>
          </a:p>
          <a:p>
            <a:r>
              <a:rPr lang="el-GR" b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Ναζισμός</a:t>
            </a:r>
            <a:r>
              <a:rPr lang="el-GR" b="1" dirty="0">
                <a:latin typeface="Bookman Old Style" panose="02050604050505020204" pitchFamily="18" charset="0"/>
              </a:rPr>
              <a:t>:    αντί για «…</a:t>
            </a:r>
            <a:r>
              <a:rPr lang="el-GR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αφανισμός των Εβραίων</a:t>
            </a:r>
            <a:r>
              <a:rPr lang="el-GR" b="1" dirty="0">
                <a:latin typeface="Bookman Old Style" panose="02050604050505020204" pitchFamily="18" charset="0"/>
              </a:rPr>
              <a:t>»            «</a:t>
            </a:r>
            <a:r>
              <a:rPr lang="el-GR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Τελική Λύση</a:t>
            </a:r>
            <a:r>
              <a:rPr lang="el-GR" b="1" dirty="0">
                <a:latin typeface="Bookman Old Style" panose="02050604050505020204" pitchFamily="18" charset="0"/>
              </a:rPr>
              <a:t>» </a:t>
            </a:r>
          </a:p>
          <a:p>
            <a:pPr marL="0" indent="0">
              <a:buNone/>
            </a:pPr>
            <a:r>
              <a:rPr lang="el-GR" b="1" dirty="0">
                <a:latin typeface="Bookman Old Style" panose="02050604050505020204" pitchFamily="18" charset="0"/>
              </a:rPr>
              <a:t>         αντί για   «…</a:t>
            </a:r>
            <a:r>
              <a:rPr lang="el-GR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εργασία μέχρι θανάτου</a:t>
            </a:r>
            <a:r>
              <a:rPr lang="el-GR" b="1" dirty="0">
                <a:latin typeface="Bookman Old Style" panose="02050604050505020204" pitchFamily="18" charset="0"/>
              </a:rPr>
              <a:t>»          «</a:t>
            </a:r>
            <a:r>
              <a:rPr lang="el-GR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Η εργασία ελευθερώνει</a:t>
            </a:r>
            <a:r>
              <a:rPr lang="el-GR" b="1" dirty="0">
                <a:latin typeface="Bookman Old Style" panose="02050604050505020204" pitchFamily="18" charset="0"/>
              </a:rPr>
              <a:t>»</a:t>
            </a:r>
          </a:p>
        </p:txBody>
      </p:sp>
      <p:sp>
        <p:nvSpPr>
          <p:cNvPr id="4" name="Δεξιό βέλος 3"/>
          <p:cNvSpPr/>
          <p:nvPr/>
        </p:nvSpPr>
        <p:spPr>
          <a:xfrm>
            <a:off x="7662296" y="1592325"/>
            <a:ext cx="386366" cy="309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479" y="2537138"/>
            <a:ext cx="414564" cy="36579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855" y="3438616"/>
            <a:ext cx="414564" cy="36579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379" y="4871722"/>
            <a:ext cx="414564" cy="3657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219" y="5420394"/>
            <a:ext cx="414564" cy="365792"/>
          </a:xfrm>
          <a:prstGeom prst="rect">
            <a:avLst/>
          </a:prstGeom>
        </p:spPr>
      </p:pic>
      <p:sp>
        <p:nvSpPr>
          <p:cNvPr id="9" name="Βέλος προς τα κάτω 8"/>
          <p:cNvSpPr/>
          <p:nvPr/>
        </p:nvSpPr>
        <p:spPr>
          <a:xfrm>
            <a:off x="1406122" y="2047934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 προς τα κάτω 9"/>
          <p:cNvSpPr/>
          <p:nvPr/>
        </p:nvSpPr>
        <p:spPr>
          <a:xfrm>
            <a:off x="1368883" y="3900282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325" y="3804408"/>
            <a:ext cx="2486025" cy="10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66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554</TotalTime>
  <Words>1408</Words>
  <Application>Microsoft Office PowerPoint</Application>
  <PresentationFormat>Ευρεία οθόνη</PresentationFormat>
  <Paragraphs>154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8" baseType="lpstr">
      <vt:lpstr>Arial</vt:lpstr>
      <vt:lpstr>Bookman Old Style</vt:lpstr>
      <vt:lpstr>Garamond</vt:lpstr>
      <vt:lpstr>Οργανικό</vt:lpstr>
      <vt:lpstr>«Λεξικό Χωρίς Γραβάτα»</vt:lpstr>
      <vt:lpstr>Γ. Βλάσταρης: «Λεξικό χωρίς γραβάτα»</vt:lpstr>
      <vt:lpstr>Γλώσσα και εξουσία</vt:lpstr>
      <vt:lpstr>Γλώσσα και ιστορία/ιστοριογραφία</vt:lpstr>
      <vt:lpstr>«Διπλή γλώσσα»         ευφημισμός</vt:lpstr>
      <vt:lpstr>Παρουσίαση του PowerPoint</vt:lpstr>
      <vt:lpstr>WIKILEAKS: Πώς η CIA μετέτρεψε σε κοριούς τηλεοράσεις, κινητά, υπολογιστές [8/3/2017]</vt:lpstr>
      <vt:lpstr>Η «διπλή γλώσσα»</vt:lpstr>
      <vt:lpstr>Η ιστορία της «διπλής γλώσσας»</vt:lpstr>
      <vt:lpstr>«Η Αλίκη στη Χώρα των Θαυμάτων» (1865) (Lewis Carroll)</vt:lpstr>
      <vt:lpstr>Παρουσίαση του PowerPoint</vt:lpstr>
      <vt:lpstr>«1984»  (George Orwell) </vt:lpstr>
      <vt:lpstr>Το «1984», ο «Μεγάλος Αδελφός»  και η «Νέα Σκέψη»</vt:lpstr>
      <vt:lpstr>Παρουσίαση του PowerPoint</vt:lpstr>
      <vt:lpstr>Σύγχρονες διαστρεβλώσεις του νοήματος</vt:lpstr>
      <vt:lpstr>Γ. Βλάσταρης: «Λεξικό χωρίς γραβάτα»</vt:lpstr>
      <vt:lpstr>Παρουσίαση του PowerPoint</vt:lpstr>
      <vt:lpstr>Παρουσίαση του PowerPoint</vt:lpstr>
      <vt:lpstr>Παρουσίαση του PowerPoint</vt:lpstr>
      <vt:lpstr>Λέξεις-κλειδιά – μετάφραση </vt:lpstr>
      <vt:lpstr>Ταυτόχρονη μετάφραση…</vt:lpstr>
      <vt:lpstr>Παρουσίαση του PowerPoint</vt:lpstr>
      <vt:lpstr>Παρουσίαση του PowerPoint</vt:lpstr>
      <vt:lpstr>Αποκρυπτογράφηση  κυβερνητικών νεολογισμών</vt:lpstr>
      <vt:lpstr>Παρουσίαση του PowerPoint</vt:lpstr>
      <vt:lpstr>Μια συλλογή από γελοιογραφίες για τη χειραγώγηση, μέσα από το πενάκι του Αρκά…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Λεξικό Χωρίς Γραβάτα</dc:title>
  <dc:creator>ANTONIS</dc:creator>
  <cp:lastModifiedBy>ΔΗΜ</cp:lastModifiedBy>
  <cp:revision>65</cp:revision>
  <dcterms:created xsi:type="dcterms:W3CDTF">2017-02-03T17:34:54Z</dcterms:created>
  <dcterms:modified xsi:type="dcterms:W3CDTF">2025-03-17T22:19:44Z</dcterms:modified>
</cp:coreProperties>
</file>