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4" r:id="rId4"/>
    <p:sldId id="260" r:id="rId5"/>
    <p:sldId id="267" r:id="rId6"/>
    <p:sldId id="271" r:id="rId7"/>
    <p:sldId id="262" r:id="rId8"/>
    <p:sldId id="263" r:id="rId9"/>
    <p:sldId id="266" r:id="rId10"/>
    <p:sldId id="272" r:id="rId11"/>
    <p:sldId id="269" r:id="rId12"/>
    <p:sldId id="268" r:id="rId13"/>
    <p:sldId id="270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Μεσαίο στυλ 2 - Έμφαση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DC0364-8F06-49F4-BF31-DB0E4200F00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7D17D8D-9FE6-4B39-A598-5A8801E3502A}">
      <dgm:prSet phldrT="[Κείμενο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b="1" dirty="0">
              <a:latin typeface="Segoe UI" panose="020B0502040204020203" pitchFamily="34" charset="0"/>
              <a:cs typeface="Segoe UI" panose="020B0502040204020203" pitchFamily="34" charset="0"/>
            </a:rPr>
            <a:t>ΘΕΩΡΙΑ</a:t>
          </a:r>
        </a:p>
      </dgm:t>
    </dgm:pt>
    <dgm:pt modelId="{19DEA7E3-F4F0-4445-A590-48AAB9FD3152}" type="parTrans" cxnId="{3CAC0B2F-6F4E-414A-B9F1-6C3E0A466D15}">
      <dgm:prSet/>
      <dgm:spPr/>
      <dgm:t>
        <a:bodyPr/>
        <a:lstStyle/>
        <a:p>
          <a:endParaRPr lang="el-GR"/>
        </a:p>
      </dgm:t>
    </dgm:pt>
    <dgm:pt modelId="{51011CA3-2067-41BC-9DCE-0ED3ECB2D131}" type="sibTrans" cxnId="{3CAC0B2F-6F4E-414A-B9F1-6C3E0A466D15}">
      <dgm:prSet/>
      <dgm:spPr/>
      <dgm:t>
        <a:bodyPr/>
        <a:lstStyle/>
        <a:p>
          <a:endParaRPr lang="el-GR"/>
        </a:p>
      </dgm:t>
    </dgm:pt>
    <dgm:pt modelId="{0C6A1E35-D528-4A72-A252-B0A88EB0B2CD}">
      <dgm:prSet phldrT="[Κείμενο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b="1" dirty="0">
              <a:latin typeface="Segoe UI" panose="020B0502040204020203" pitchFamily="34" charset="0"/>
              <a:cs typeface="Segoe UI" panose="020B0502040204020203" pitchFamily="34" charset="0"/>
            </a:rPr>
            <a:t>ΠΡΑΞΗ</a:t>
          </a:r>
        </a:p>
      </dgm:t>
    </dgm:pt>
    <dgm:pt modelId="{5F33E7E6-42D2-42C0-9DC9-B8014937C545}" type="parTrans" cxnId="{F5049662-8B6D-4341-90EF-6EEC09855FE8}">
      <dgm:prSet/>
      <dgm:spPr/>
      <dgm:t>
        <a:bodyPr/>
        <a:lstStyle/>
        <a:p>
          <a:endParaRPr lang="el-GR"/>
        </a:p>
      </dgm:t>
    </dgm:pt>
    <dgm:pt modelId="{10240F46-CE36-42D9-A92A-330CAA129574}" type="sibTrans" cxnId="{F5049662-8B6D-4341-90EF-6EEC09855FE8}">
      <dgm:prSet/>
      <dgm:spPr/>
      <dgm:t>
        <a:bodyPr/>
        <a:lstStyle/>
        <a:p>
          <a:endParaRPr lang="el-GR"/>
        </a:p>
      </dgm:t>
    </dgm:pt>
    <dgm:pt modelId="{294AA8CB-8283-49E9-803C-1404DDCDB56F}">
      <dgm:prSet phldrT="[Κείμενο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-GR" b="1" dirty="0">
              <a:latin typeface="Segoe UI" panose="020B0502040204020203" pitchFamily="34" charset="0"/>
              <a:cs typeface="Segoe UI" panose="020B0502040204020203" pitchFamily="34" charset="0"/>
            </a:rPr>
            <a:t>ΑΞΙΟΛΟΓΗΣΗ</a:t>
          </a:r>
        </a:p>
      </dgm:t>
    </dgm:pt>
    <dgm:pt modelId="{04E4FA28-926F-473F-8BAC-EFCBE3566AB9}" type="parTrans" cxnId="{154F4989-2F16-44A8-8F15-3A73B923073D}">
      <dgm:prSet/>
      <dgm:spPr/>
      <dgm:t>
        <a:bodyPr/>
        <a:lstStyle/>
        <a:p>
          <a:endParaRPr lang="el-GR"/>
        </a:p>
      </dgm:t>
    </dgm:pt>
    <dgm:pt modelId="{6481A68B-0807-400C-BEBA-B44BAE219421}" type="sibTrans" cxnId="{154F4989-2F16-44A8-8F15-3A73B923073D}">
      <dgm:prSet/>
      <dgm:spPr/>
      <dgm:t>
        <a:bodyPr/>
        <a:lstStyle/>
        <a:p>
          <a:endParaRPr lang="el-GR"/>
        </a:p>
      </dgm:t>
    </dgm:pt>
    <dgm:pt modelId="{86F30A3A-8A5E-4EA1-8A4D-E8B4DC8B9311}" type="pres">
      <dgm:prSet presAssocID="{E4DC0364-8F06-49F4-BF31-DB0E4200F00B}" presName="Name0" presStyleCnt="0">
        <dgm:presLayoutVars>
          <dgm:dir/>
          <dgm:animLvl val="lvl"/>
          <dgm:resizeHandles val="exact"/>
        </dgm:presLayoutVars>
      </dgm:prSet>
      <dgm:spPr/>
    </dgm:pt>
    <dgm:pt modelId="{A5A4668A-D700-465F-9697-E45EFD050FEA}" type="pres">
      <dgm:prSet presAssocID="{57D17D8D-9FE6-4B39-A598-5A8801E3502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294714C-D46C-4775-81D7-F1D3EC0E80CD}" type="pres">
      <dgm:prSet presAssocID="{51011CA3-2067-41BC-9DCE-0ED3ECB2D131}" presName="parTxOnlySpace" presStyleCnt="0"/>
      <dgm:spPr/>
    </dgm:pt>
    <dgm:pt modelId="{BA33FBA9-AEBD-4061-A471-F9D05A394E52}" type="pres">
      <dgm:prSet presAssocID="{0C6A1E35-D528-4A72-A252-B0A88EB0B2C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31FCD0C-FB39-4094-AE3A-F6BC96C435F1}" type="pres">
      <dgm:prSet presAssocID="{10240F46-CE36-42D9-A92A-330CAA129574}" presName="parTxOnlySpace" presStyleCnt="0"/>
      <dgm:spPr/>
    </dgm:pt>
    <dgm:pt modelId="{870DB8E3-6510-4286-B15A-0A555E9AE1F7}" type="pres">
      <dgm:prSet presAssocID="{294AA8CB-8283-49E9-803C-1404DDCDB56F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ACCF4505-14AD-4F2F-94B8-18C22A471767}" type="presOf" srcId="{294AA8CB-8283-49E9-803C-1404DDCDB56F}" destId="{870DB8E3-6510-4286-B15A-0A555E9AE1F7}" srcOrd="0" destOrd="0" presId="urn:microsoft.com/office/officeart/2005/8/layout/chevron1"/>
    <dgm:cxn modelId="{3CAC0B2F-6F4E-414A-B9F1-6C3E0A466D15}" srcId="{E4DC0364-8F06-49F4-BF31-DB0E4200F00B}" destId="{57D17D8D-9FE6-4B39-A598-5A8801E3502A}" srcOrd="0" destOrd="0" parTransId="{19DEA7E3-F4F0-4445-A590-48AAB9FD3152}" sibTransId="{51011CA3-2067-41BC-9DCE-0ED3ECB2D131}"/>
    <dgm:cxn modelId="{55728E30-3082-4324-9C5B-29CC14ABC2CA}" type="presOf" srcId="{57D17D8D-9FE6-4B39-A598-5A8801E3502A}" destId="{A5A4668A-D700-465F-9697-E45EFD050FEA}" srcOrd="0" destOrd="0" presId="urn:microsoft.com/office/officeart/2005/8/layout/chevron1"/>
    <dgm:cxn modelId="{2CAC3A5C-35A4-49E3-B0B1-B689E87CD08E}" type="presOf" srcId="{0C6A1E35-D528-4A72-A252-B0A88EB0B2CD}" destId="{BA33FBA9-AEBD-4061-A471-F9D05A394E52}" srcOrd="0" destOrd="0" presId="urn:microsoft.com/office/officeart/2005/8/layout/chevron1"/>
    <dgm:cxn modelId="{F5049662-8B6D-4341-90EF-6EEC09855FE8}" srcId="{E4DC0364-8F06-49F4-BF31-DB0E4200F00B}" destId="{0C6A1E35-D528-4A72-A252-B0A88EB0B2CD}" srcOrd="1" destOrd="0" parTransId="{5F33E7E6-42D2-42C0-9DC9-B8014937C545}" sibTransId="{10240F46-CE36-42D9-A92A-330CAA129574}"/>
    <dgm:cxn modelId="{154F4989-2F16-44A8-8F15-3A73B923073D}" srcId="{E4DC0364-8F06-49F4-BF31-DB0E4200F00B}" destId="{294AA8CB-8283-49E9-803C-1404DDCDB56F}" srcOrd="2" destOrd="0" parTransId="{04E4FA28-926F-473F-8BAC-EFCBE3566AB9}" sibTransId="{6481A68B-0807-400C-BEBA-B44BAE219421}"/>
    <dgm:cxn modelId="{722139F7-3808-422B-AA10-BE2E02377153}" type="presOf" srcId="{E4DC0364-8F06-49F4-BF31-DB0E4200F00B}" destId="{86F30A3A-8A5E-4EA1-8A4D-E8B4DC8B9311}" srcOrd="0" destOrd="0" presId="urn:microsoft.com/office/officeart/2005/8/layout/chevron1"/>
    <dgm:cxn modelId="{79CFEE39-BBFD-4324-99FF-93FF4D061913}" type="presParOf" srcId="{86F30A3A-8A5E-4EA1-8A4D-E8B4DC8B9311}" destId="{A5A4668A-D700-465F-9697-E45EFD050FEA}" srcOrd="0" destOrd="0" presId="urn:microsoft.com/office/officeart/2005/8/layout/chevron1"/>
    <dgm:cxn modelId="{B5DD79E0-EC4A-4929-BDF5-E5D2E4BDB6AE}" type="presParOf" srcId="{86F30A3A-8A5E-4EA1-8A4D-E8B4DC8B9311}" destId="{9294714C-D46C-4775-81D7-F1D3EC0E80CD}" srcOrd="1" destOrd="0" presId="urn:microsoft.com/office/officeart/2005/8/layout/chevron1"/>
    <dgm:cxn modelId="{67E47A0D-989F-4422-B2FD-CCB1E54F47D4}" type="presParOf" srcId="{86F30A3A-8A5E-4EA1-8A4D-E8B4DC8B9311}" destId="{BA33FBA9-AEBD-4061-A471-F9D05A394E52}" srcOrd="2" destOrd="0" presId="urn:microsoft.com/office/officeart/2005/8/layout/chevron1"/>
    <dgm:cxn modelId="{76C68028-D457-47C0-98F5-8AC13E6C6B22}" type="presParOf" srcId="{86F30A3A-8A5E-4EA1-8A4D-E8B4DC8B9311}" destId="{F31FCD0C-FB39-4094-AE3A-F6BC96C435F1}" srcOrd="3" destOrd="0" presId="urn:microsoft.com/office/officeart/2005/8/layout/chevron1"/>
    <dgm:cxn modelId="{08CDCB15-83E3-466B-B54E-5231F0053606}" type="presParOf" srcId="{86F30A3A-8A5E-4EA1-8A4D-E8B4DC8B9311}" destId="{870DB8E3-6510-4286-B15A-0A555E9AE1F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DC0364-8F06-49F4-BF31-DB0E4200F00B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 phldr="1"/>
      <dgm:spPr/>
    </dgm:pt>
    <dgm:pt modelId="{57D17D8D-9FE6-4B39-A598-5A8801E3502A}">
      <dgm:prSet phldrT="[Κείμενο]" custT="1"/>
      <dgm:spPr/>
      <dgm:t>
        <a:bodyPr/>
        <a:lstStyle/>
        <a:p>
          <a:r>
            <a:rPr lang="el-GR" sz="1800" b="1" dirty="0"/>
            <a:t>ΠΑΡΑΚΟΛΟΥΘΗΣΗ ΤΟΥ ΜΑΘΗΜΑΤΟΣ  ΣΕ ΖΕΥΓΑΡΙΑ ΣΤΟ  ΠΑΝΕΠΙΣΤΗΜΙΟ </a:t>
          </a:r>
        </a:p>
        <a:p>
          <a:r>
            <a:rPr lang="el-GR" sz="1800" b="1" dirty="0"/>
            <a:t>3 ΟΜΑΔΕΣ / 3 ΔΙΔΑΣΚΟΝΤΕΣ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19DEA7E3-F4F0-4445-A590-48AAB9FD3152}" type="parTrans" cxnId="{3CAC0B2F-6F4E-414A-B9F1-6C3E0A466D15}">
      <dgm:prSet/>
      <dgm:spPr/>
      <dgm:t>
        <a:bodyPr/>
        <a:lstStyle/>
        <a:p>
          <a:endParaRPr lang="el-GR"/>
        </a:p>
      </dgm:t>
    </dgm:pt>
    <dgm:pt modelId="{51011CA3-2067-41BC-9DCE-0ED3ECB2D131}" type="sibTrans" cxnId="{3CAC0B2F-6F4E-414A-B9F1-6C3E0A466D15}">
      <dgm:prSet/>
      <dgm:spPr/>
      <dgm:t>
        <a:bodyPr/>
        <a:lstStyle/>
        <a:p>
          <a:endParaRPr lang="el-GR"/>
        </a:p>
      </dgm:t>
    </dgm:pt>
    <dgm:pt modelId="{0C6A1E35-D528-4A72-A252-B0A88EB0B2CD}">
      <dgm:prSet phldrT="[Κείμενο]" custT="1"/>
      <dgm:spPr/>
      <dgm:t>
        <a:bodyPr/>
        <a:lstStyle/>
        <a:p>
          <a:r>
            <a:rPr lang="el-GR" sz="1800" b="1" dirty="0"/>
            <a:t>4 ΕΠΙΣΚΕΨΕΙΣ ΣΕ ΣΧΟΛΕΙΑ ΚΑΙ 1 ΠΑΡΟΥΣΙΑΣΗ ΣΤΕΛΕΧΩΝ ΕΚΠΑΙΔΕΥΣΗΣ</a:t>
          </a:r>
        </a:p>
        <a:p>
          <a:r>
            <a:rPr lang="el-GR" sz="1800" b="1" dirty="0"/>
            <a:t> 5 ΑΞΟΝΕΣ</a:t>
          </a:r>
          <a:r>
            <a:rPr lang="en-US" sz="1800" b="1" dirty="0"/>
            <a:t>/</a:t>
          </a:r>
          <a:r>
            <a:rPr lang="el-GR" sz="1800" b="1" dirty="0"/>
            <a:t>ΕΝΤΥΠΑ ΠΑΡΑΤΗΡΗΣΗΣ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5F33E7E6-42D2-42C0-9DC9-B8014937C545}" type="parTrans" cxnId="{F5049662-8B6D-4341-90EF-6EEC09855FE8}">
      <dgm:prSet/>
      <dgm:spPr/>
      <dgm:t>
        <a:bodyPr/>
        <a:lstStyle/>
        <a:p>
          <a:endParaRPr lang="el-GR"/>
        </a:p>
      </dgm:t>
    </dgm:pt>
    <dgm:pt modelId="{10240F46-CE36-42D9-A92A-330CAA129574}" type="sibTrans" cxnId="{F5049662-8B6D-4341-90EF-6EEC09855FE8}">
      <dgm:prSet/>
      <dgm:spPr/>
      <dgm:t>
        <a:bodyPr/>
        <a:lstStyle/>
        <a:p>
          <a:endParaRPr lang="el-GR"/>
        </a:p>
      </dgm:t>
    </dgm:pt>
    <dgm:pt modelId="{294AA8CB-8283-49E9-803C-1404DDCDB56F}">
      <dgm:prSet phldrT="[Κείμενο]" custT="1"/>
      <dgm:spPr/>
      <dgm:t>
        <a:bodyPr/>
        <a:lstStyle/>
        <a:p>
          <a:r>
            <a:rPr lang="el-GR" sz="1800" b="1" dirty="0"/>
            <a:t>ΑΝΑΣΤΟΧΑΣΜΟΣ/</a:t>
          </a:r>
        </a:p>
        <a:p>
          <a:r>
            <a:rPr lang="el-GR" sz="1800" b="1" dirty="0"/>
            <a:t>ΑΝΑΤΡΟΦΟΔΟΤΗΣΗ </a:t>
          </a:r>
        </a:p>
      </dgm:t>
    </dgm:pt>
    <dgm:pt modelId="{04E4FA28-926F-473F-8BAC-EFCBE3566AB9}" type="parTrans" cxnId="{154F4989-2F16-44A8-8F15-3A73B923073D}">
      <dgm:prSet/>
      <dgm:spPr/>
      <dgm:t>
        <a:bodyPr/>
        <a:lstStyle/>
        <a:p>
          <a:endParaRPr lang="el-GR"/>
        </a:p>
      </dgm:t>
    </dgm:pt>
    <dgm:pt modelId="{6481A68B-0807-400C-BEBA-B44BAE219421}" type="sibTrans" cxnId="{154F4989-2F16-44A8-8F15-3A73B923073D}">
      <dgm:prSet/>
      <dgm:spPr/>
      <dgm:t>
        <a:bodyPr/>
        <a:lstStyle/>
        <a:p>
          <a:endParaRPr lang="el-GR"/>
        </a:p>
      </dgm:t>
    </dgm:pt>
    <dgm:pt modelId="{43D88483-4213-49F2-828F-6D65CB3A3947}" type="pres">
      <dgm:prSet presAssocID="{E4DC0364-8F06-49F4-BF31-DB0E4200F00B}" presName="Name0" presStyleCnt="0">
        <dgm:presLayoutVars>
          <dgm:dir/>
          <dgm:resizeHandles val="exact"/>
        </dgm:presLayoutVars>
      </dgm:prSet>
      <dgm:spPr/>
    </dgm:pt>
    <dgm:pt modelId="{DF08F58E-A8BB-4C92-A242-2D9CBE98307A}" type="pres">
      <dgm:prSet presAssocID="{57D17D8D-9FE6-4B39-A598-5A8801E3502A}" presName="node" presStyleLbl="node1" presStyleIdx="0" presStyleCnt="3">
        <dgm:presLayoutVars>
          <dgm:bulletEnabled val="1"/>
        </dgm:presLayoutVars>
      </dgm:prSet>
      <dgm:spPr/>
    </dgm:pt>
    <dgm:pt modelId="{E83D2DA0-2C3B-4A3F-8952-D28E76960E36}" type="pres">
      <dgm:prSet presAssocID="{51011CA3-2067-41BC-9DCE-0ED3ECB2D131}" presName="sibTrans" presStyleLbl="sibTrans1D1" presStyleIdx="0" presStyleCnt="2"/>
      <dgm:spPr/>
    </dgm:pt>
    <dgm:pt modelId="{509C532E-AF5F-4063-A48A-FCD15AC2B439}" type="pres">
      <dgm:prSet presAssocID="{51011CA3-2067-41BC-9DCE-0ED3ECB2D131}" presName="connectorText" presStyleLbl="sibTrans1D1" presStyleIdx="0" presStyleCnt="2"/>
      <dgm:spPr/>
    </dgm:pt>
    <dgm:pt modelId="{BF875FFB-A827-4BD0-A1B2-9667295CA061}" type="pres">
      <dgm:prSet presAssocID="{0C6A1E35-D528-4A72-A252-B0A88EB0B2CD}" presName="node" presStyleLbl="node1" presStyleIdx="1" presStyleCnt="3">
        <dgm:presLayoutVars>
          <dgm:bulletEnabled val="1"/>
        </dgm:presLayoutVars>
      </dgm:prSet>
      <dgm:spPr/>
    </dgm:pt>
    <dgm:pt modelId="{698401D2-0BFD-4C04-A52D-58D7F6003AFE}" type="pres">
      <dgm:prSet presAssocID="{10240F46-CE36-42D9-A92A-330CAA129574}" presName="sibTrans" presStyleLbl="sibTrans1D1" presStyleIdx="1" presStyleCnt="2"/>
      <dgm:spPr/>
    </dgm:pt>
    <dgm:pt modelId="{F28BB1E5-B38F-4327-9DB8-CE11FFE0C9AC}" type="pres">
      <dgm:prSet presAssocID="{10240F46-CE36-42D9-A92A-330CAA129574}" presName="connectorText" presStyleLbl="sibTrans1D1" presStyleIdx="1" presStyleCnt="2"/>
      <dgm:spPr/>
    </dgm:pt>
    <dgm:pt modelId="{0204F322-7A94-4611-B770-2354531A3C68}" type="pres">
      <dgm:prSet presAssocID="{294AA8CB-8283-49E9-803C-1404DDCDB56F}" presName="node" presStyleLbl="node1" presStyleIdx="2" presStyleCnt="3">
        <dgm:presLayoutVars>
          <dgm:bulletEnabled val="1"/>
        </dgm:presLayoutVars>
      </dgm:prSet>
      <dgm:spPr/>
    </dgm:pt>
  </dgm:ptLst>
  <dgm:cxnLst>
    <dgm:cxn modelId="{3CAC0B2F-6F4E-414A-B9F1-6C3E0A466D15}" srcId="{E4DC0364-8F06-49F4-BF31-DB0E4200F00B}" destId="{57D17D8D-9FE6-4B39-A598-5A8801E3502A}" srcOrd="0" destOrd="0" parTransId="{19DEA7E3-F4F0-4445-A590-48AAB9FD3152}" sibTransId="{51011CA3-2067-41BC-9DCE-0ED3ECB2D131}"/>
    <dgm:cxn modelId="{1A44145F-FC7C-44F4-BA24-FE3B05C4D361}" type="presOf" srcId="{57D17D8D-9FE6-4B39-A598-5A8801E3502A}" destId="{DF08F58E-A8BB-4C92-A242-2D9CBE98307A}" srcOrd="0" destOrd="0" presId="urn:microsoft.com/office/officeart/2016/7/layout/RepeatingBendingProcessNew"/>
    <dgm:cxn modelId="{F5049662-8B6D-4341-90EF-6EEC09855FE8}" srcId="{E4DC0364-8F06-49F4-BF31-DB0E4200F00B}" destId="{0C6A1E35-D528-4A72-A252-B0A88EB0B2CD}" srcOrd="1" destOrd="0" parTransId="{5F33E7E6-42D2-42C0-9DC9-B8014937C545}" sibTransId="{10240F46-CE36-42D9-A92A-330CAA129574}"/>
    <dgm:cxn modelId="{A4B3BD6A-021C-4544-80D2-2716E9C15EC2}" type="presOf" srcId="{10240F46-CE36-42D9-A92A-330CAA129574}" destId="{698401D2-0BFD-4C04-A52D-58D7F6003AFE}" srcOrd="0" destOrd="0" presId="urn:microsoft.com/office/officeart/2016/7/layout/RepeatingBendingProcessNew"/>
    <dgm:cxn modelId="{E5B75E4B-95AE-47F3-88FD-129B1108DF67}" type="presOf" srcId="{0C6A1E35-D528-4A72-A252-B0A88EB0B2CD}" destId="{BF875FFB-A827-4BD0-A1B2-9667295CA061}" srcOrd="0" destOrd="0" presId="urn:microsoft.com/office/officeart/2016/7/layout/RepeatingBendingProcessNew"/>
    <dgm:cxn modelId="{81574F4B-64AD-4BA4-BA7C-EDBC0880E036}" type="presOf" srcId="{10240F46-CE36-42D9-A92A-330CAA129574}" destId="{F28BB1E5-B38F-4327-9DB8-CE11FFE0C9AC}" srcOrd="1" destOrd="0" presId="urn:microsoft.com/office/officeart/2016/7/layout/RepeatingBendingProcessNew"/>
    <dgm:cxn modelId="{E1FB8177-70A2-41F9-968F-1C661AB9A370}" type="presOf" srcId="{51011CA3-2067-41BC-9DCE-0ED3ECB2D131}" destId="{509C532E-AF5F-4063-A48A-FCD15AC2B439}" srcOrd="1" destOrd="0" presId="urn:microsoft.com/office/officeart/2016/7/layout/RepeatingBendingProcessNew"/>
    <dgm:cxn modelId="{154F4989-2F16-44A8-8F15-3A73B923073D}" srcId="{E4DC0364-8F06-49F4-BF31-DB0E4200F00B}" destId="{294AA8CB-8283-49E9-803C-1404DDCDB56F}" srcOrd="2" destOrd="0" parTransId="{04E4FA28-926F-473F-8BAC-EFCBE3566AB9}" sibTransId="{6481A68B-0807-400C-BEBA-B44BAE219421}"/>
    <dgm:cxn modelId="{604CB692-7017-45DA-8587-C80780668EFF}" type="presOf" srcId="{51011CA3-2067-41BC-9DCE-0ED3ECB2D131}" destId="{E83D2DA0-2C3B-4A3F-8952-D28E76960E36}" srcOrd="0" destOrd="0" presId="urn:microsoft.com/office/officeart/2016/7/layout/RepeatingBendingProcessNew"/>
    <dgm:cxn modelId="{761F3A9D-7C3B-49C3-9696-1F5963EDEA96}" type="presOf" srcId="{294AA8CB-8283-49E9-803C-1404DDCDB56F}" destId="{0204F322-7A94-4611-B770-2354531A3C68}" srcOrd="0" destOrd="0" presId="urn:microsoft.com/office/officeart/2016/7/layout/RepeatingBendingProcessNew"/>
    <dgm:cxn modelId="{48FD00D8-902F-463C-8EA8-45FE002711D6}" type="presOf" srcId="{E4DC0364-8F06-49F4-BF31-DB0E4200F00B}" destId="{43D88483-4213-49F2-828F-6D65CB3A3947}" srcOrd="0" destOrd="0" presId="urn:microsoft.com/office/officeart/2016/7/layout/RepeatingBendingProcessNew"/>
    <dgm:cxn modelId="{CF250459-FFAA-4BAF-9E40-C5C00929A531}" type="presParOf" srcId="{43D88483-4213-49F2-828F-6D65CB3A3947}" destId="{DF08F58E-A8BB-4C92-A242-2D9CBE98307A}" srcOrd="0" destOrd="0" presId="urn:microsoft.com/office/officeart/2016/7/layout/RepeatingBendingProcessNew"/>
    <dgm:cxn modelId="{0CB7DADB-3BBD-4EE8-B407-7864FA8F4F61}" type="presParOf" srcId="{43D88483-4213-49F2-828F-6D65CB3A3947}" destId="{E83D2DA0-2C3B-4A3F-8952-D28E76960E36}" srcOrd="1" destOrd="0" presId="urn:microsoft.com/office/officeart/2016/7/layout/RepeatingBendingProcessNew"/>
    <dgm:cxn modelId="{3B91B3FE-EA9D-4AE1-B939-A70F679529C3}" type="presParOf" srcId="{E83D2DA0-2C3B-4A3F-8952-D28E76960E36}" destId="{509C532E-AF5F-4063-A48A-FCD15AC2B439}" srcOrd="0" destOrd="0" presId="urn:microsoft.com/office/officeart/2016/7/layout/RepeatingBendingProcessNew"/>
    <dgm:cxn modelId="{1556C82C-2588-48E7-835A-8BA56D083EB1}" type="presParOf" srcId="{43D88483-4213-49F2-828F-6D65CB3A3947}" destId="{BF875FFB-A827-4BD0-A1B2-9667295CA061}" srcOrd="2" destOrd="0" presId="urn:microsoft.com/office/officeart/2016/7/layout/RepeatingBendingProcessNew"/>
    <dgm:cxn modelId="{0A3AE34B-F460-4DA6-9691-A0849048C853}" type="presParOf" srcId="{43D88483-4213-49F2-828F-6D65CB3A3947}" destId="{698401D2-0BFD-4C04-A52D-58D7F6003AFE}" srcOrd="3" destOrd="0" presId="urn:microsoft.com/office/officeart/2016/7/layout/RepeatingBendingProcessNew"/>
    <dgm:cxn modelId="{2378236A-660B-4A8D-A703-81D21DB3915D}" type="presParOf" srcId="{698401D2-0BFD-4C04-A52D-58D7F6003AFE}" destId="{F28BB1E5-B38F-4327-9DB8-CE11FFE0C9AC}" srcOrd="0" destOrd="0" presId="urn:microsoft.com/office/officeart/2016/7/layout/RepeatingBendingProcessNew"/>
    <dgm:cxn modelId="{443E3ED5-8497-4421-A3AB-8356E402C8D6}" type="presParOf" srcId="{43D88483-4213-49F2-828F-6D65CB3A3947}" destId="{0204F322-7A94-4611-B770-2354531A3C68}" srcOrd="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9A8DD7-0DA1-4FE3-A0F4-46690040E0A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A99DC4F-97C9-4162-8463-6779D367C4C3}">
      <dgm:prSet/>
      <dgm:spPr/>
      <dgm:t>
        <a:bodyPr/>
        <a:lstStyle/>
        <a:p>
          <a:r>
            <a:rPr lang="el-GR" dirty="0" err="1">
              <a:latin typeface="Segoe UI" panose="020B0502040204020203" pitchFamily="34" charset="0"/>
              <a:cs typeface="Segoe UI" panose="020B0502040204020203" pitchFamily="34" charset="0"/>
            </a:rPr>
            <a:t>Γκόβαρης</a:t>
          </a:r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, Χρ. (</a:t>
          </a:r>
          <a:r>
            <a:rPr lang="el-GR" dirty="0" err="1">
              <a:latin typeface="Segoe UI" panose="020B0502040204020203" pitchFamily="34" charset="0"/>
              <a:cs typeface="Segoe UI" panose="020B0502040204020203" pitchFamily="34" charset="0"/>
            </a:rPr>
            <a:t>Επιμ</a:t>
          </a:r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.) (2013). Διδασκαλία και μάθηση στο Διαπολιτισμικό Σχολείο. Αθήνα: </a:t>
          </a:r>
          <a:r>
            <a:rPr lang="el-GR" dirty="0" err="1">
              <a:latin typeface="Segoe UI" panose="020B0502040204020203" pitchFamily="34" charset="0"/>
              <a:cs typeface="Segoe UI" panose="020B0502040204020203" pitchFamily="34" charset="0"/>
            </a:rPr>
            <a:t>Gutenberg</a:t>
          </a:r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.</a:t>
          </a:r>
          <a:endParaRPr lang="en-US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C44DFAB0-288E-416D-9DEE-6C0A448F171D}" type="parTrans" cxnId="{E8204845-ED54-4BEC-9C6D-5E6D856DD906}">
      <dgm:prSet/>
      <dgm:spPr/>
      <dgm:t>
        <a:bodyPr/>
        <a:lstStyle/>
        <a:p>
          <a:endParaRPr lang="en-US"/>
        </a:p>
      </dgm:t>
    </dgm:pt>
    <dgm:pt modelId="{A99D8C4F-57C7-490E-B0EA-47FB5C854275}" type="sibTrans" cxnId="{E8204845-ED54-4BEC-9C6D-5E6D856DD906}">
      <dgm:prSet/>
      <dgm:spPr/>
      <dgm:t>
        <a:bodyPr/>
        <a:lstStyle/>
        <a:p>
          <a:endParaRPr lang="en-US"/>
        </a:p>
      </dgm:t>
    </dgm:pt>
    <dgm:pt modelId="{64B8A537-53F6-4020-A41E-FDE978CF6F0F}">
      <dgm:prSet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 err="1">
              <a:solidFill>
                <a:prstClr val="white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Duncker</a:t>
          </a:r>
          <a:r>
            <a:rPr lang="el-GR" sz="1800" kern="1200" dirty="0">
              <a:solidFill>
                <a:prstClr val="white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, L. (2011). Θεωρία του Δημοτικού Σχολείου. Θεσσαλονίκη: Επίκεντρο.</a:t>
          </a:r>
          <a:endParaRPr lang="en-US" sz="1800" kern="1200" dirty="0">
            <a:solidFill>
              <a:prstClr val="white"/>
            </a:solidFill>
            <a:latin typeface="Segoe UI" panose="020B0502040204020203" pitchFamily="34" charset="0"/>
            <a:ea typeface="+mn-ea"/>
            <a:cs typeface="Segoe UI" panose="020B0502040204020203" pitchFamily="34" charset="0"/>
          </a:endParaRPr>
        </a:p>
      </dgm:t>
    </dgm:pt>
    <dgm:pt modelId="{7821A7A0-B5A0-4527-9749-2D4A59A501DD}" type="parTrans" cxnId="{4FF90CB2-BF98-45FD-9899-6A8042CDD7A0}">
      <dgm:prSet/>
      <dgm:spPr/>
      <dgm:t>
        <a:bodyPr/>
        <a:lstStyle/>
        <a:p>
          <a:endParaRPr lang="en-US"/>
        </a:p>
      </dgm:t>
    </dgm:pt>
    <dgm:pt modelId="{BD7E15ED-0D7B-4B35-BDD6-43B01BE34496}" type="sibTrans" cxnId="{4FF90CB2-BF98-45FD-9899-6A8042CDD7A0}">
      <dgm:prSet/>
      <dgm:spPr/>
      <dgm:t>
        <a:bodyPr/>
        <a:lstStyle/>
        <a:p>
          <a:endParaRPr lang="en-US"/>
        </a:p>
      </dgm:t>
    </dgm:pt>
    <dgm:pt modelId="{0F97C61B-644F-4274-9939-8B2A918CC9FC}">
      <dgm:prSet/>
      <dgm:spPr/>
      <dgm:t>
        <a:bodyPr/>
        <a:lstStyle/>
        <a:p>
          <a:r>
            <a:rPr lang="el-GR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Επιπρόσθετη βιβλιογραφία για μελέτη</a:t>
          </a:r>
          <a:endParaRPr lang="en-US" b="1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36D2FBFC-AB09-4553-B9EE-9C814C960466}" type="parTrans" cxnId="{A841D669-C0AD-4685-82BF-96217380A682}">
      <dgm:prSet/>
      <dgm:spPr/>
      <dgm:t>
        <a:bodyPr/>
        <a:lstStyle/>
        <a:p>
          <a:endParaRPr lang="en-US"/>
        </a:p>
      </dgm:t>
    </dgm:pt>
    <dgm:pt modelId="{23864DCA-2EB1-4A6E-A00E-565EE1D7AA7E}" type="sibTrans" cxnId="{A841D669-C0AD-4685-82BF-96217380A682}">
      <dgm:prSet/>
      <dgm:spPr/>
      <dgm:t>
        <a:bodyPr/>
        <a:lstStyle/>
        <a:p>
          <a:endParaRPr lang="en-US"/>
        </a:p>
      </dgm:t>
    </dgm:pt>
    <dgm:pt modelId="{410ABF35-2042-4934-B011-76BDC6AE3F51}">
      <dgm:prSet/>
      <dgm:spPr/>
      <dgm:t>
        <a:bodyPr/>
        <a:lstStyle/>
        <a:p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Πηγιάκη, Π. (2004). Εθνογραφία. Η μελέτη της ανθρώπινης διάστασης στην κοινωνική και παιδαγωγική έρευνα. Αθήνα: Εκδόσεις Γρηγόρη.</a:t>
          </a:r>
          <a:endParaRPr lang="en-US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69F12C3-3665-4E26-8FA1-E302BB28DFDD}" type="parTrans" cxnId="{7E0FF987-D5BA-4A07-8578-F483AA92C0B8}">
      <dgm:prSet/>
      <dgm:spPr/>
      <dgm:t>
        <a:bodyPr/>
        <a:lstStyle/>
        <a:p>
          <a:endParaRPr lang="en-US"/>
        </a:p>
      </dgm:t>
    </dgm:pt>
    <dgm:pt modelId="{B52A31D0-6663-457B-AA17-CAE0D68D34CC}" type="sibTrans" cxnId="{7E0FF987-D5BA-4A07-8578-F483AA92C0B8}">
      <dgm:prSet/>
      <dgm:spPr/>
      <dgm:t>
        <a:bodyPr/>
        <a:lstStyle/>
        <a:p>
          <a:endParaRPr lang="en-US"/>
        </a:p>
      </dgm:t>
    </dgm:pt>
    <dgm:pt modelId="{8DA84D45-AECF-49BE-B897-96460A697845}">
      <dgm:prSet/>
      <dgm:spPr/>
      <dgm:t>
        <a:bodyPr/>
        <a:lstStyle/>
        <a:p>
          <a:r>
            <a:rPr lang="el-GR" dirty="0">
              <a:latin typeface="Segoe UI" panose="020B0502040204020203" pitchFamily="34" charset="0"/>
              <a:cs typeface="Segoe UI" panose="020B0502040204020203" pitchFamily="34" charset="0"/>
            </a:rPr>
            <a:t>Πηγιάκη, Π. (1999). Προετοιμασία, σχεδιασμός και αξιολόγηση της διδασκαλίας. Αθήνα: Εκδόσεις Γρηγόρη.</a:t>
          </a:r>
          <a:endParaRPr lang="en-US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581BDACE-72B8-4ECB-94BB-5C9928FB1251}" type="parTrans" cxnId="{F0D58EDA-68C5-45E4-B27D-F646FD453425}">
      <dgm:prSet/>
      <dgm:spPr/>
      <dgm:t>
        <a:bodyPr/>
        <a:lstStyle/>
        <a:p>
          <a:endParaRPr lang="en-US"/>
        </a:p>
      </dgm:t>
    </dgm:pt>
    <dgm:pt modelId="{30E00F8E-BEB7-46A0-BD51-491D4C302ADC}" type="sibTrans" cxnId="{F0D58EDA-68C5-45E4-B27D-F646FD453425}">
      <dgm:prSet/>
      <dgm:spPr/>
      <dgm:t>
        <a:bodyPr/>
        <a:lstStyle/>
        <a:p>
          <a:endParaRPr lang="en-US"/>
        </a:p>
      </dgm:t>
    </dgm:pt>
    <dgm:pt modelId="{3E5E693E-50C8-49C8-B0A2-FFE52CDE08A5}">
      <dgm:prSet/>
      <dgm:spPr/>
      <dgm:t>
        <a:bodyPr/>
        <a:lstStyle/>
        <a:p>
          <a:r>
            <a:rPr lang="el-GR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Βασική βιβλιογραφία για μελέτη</a:t>
          </a:r>
          <a:endParaRPr lang="en-US" b="1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23EF949-D1CD-4FF0-808C-8ADC72C9B0B1}" type="parTrans" cxnId="{0A119EDC-801A-4786-9073-FF9D9A1BC194}">
      <dgm:prSet/>
      <dgm:spPr/>
      <dgm:t>
        <a:bodyPr/>
        <a:lstStyle/>
        <a:p>
          <a:endParaRPr lang="el-GR"/>
        </a:p>
      </dgm:t>
    </dgm:pt>
    <dgm:pt modelId="{00845FB2-FC50-41B9-B95E-AC180118D0A4}" type="sibTrans" cxnId="{0A119EDC-801A-4786-9073-FF9D9A1BC194}">
      <dgm:prSet/>
      <dgm:spPr/>
      <dgm:t>
        <a:bodyPr/>
        <a:lstStyle/>
        <a:p>
          <a:endParaRPr lang="el-GR"/>
        </a:p>
      </dgm:t>
    </dgm:pt>
    <dgm:pt modelId="{855700AF-477A-46FD-948A-2AC9AF3AC039}" type="pres">
      <dgm:prSet presAssocID="{B99A8DD7-0DA1-4FE3-A0F4-46690040E0A0}" presName="linear" presStyleCnt="0">
        <dgm:presLayoutVars>
          <dgm:animLvl val="lvl"/>
          <dgm:resizeHandles val="exact"/>
        </dgm:presLayoutVars>
      </dgm:prSet>
      <dgm:spPr/>
    </dgm:pt>
    <dgm:pt modelId="{AAAA9897-824A-4A74-8578-F0FA7419BAFC}" type="pres">
      <dgm:prSet presAssocID="{3E5E693E-50C8-49C8-B0A2-FFE52CDE08A5}" presName="parentText" presStyleLbl="node1" presStyleIdx="0" presStyleCnt="6" custLinFactNeighborX="334" custLinFactNeighborY="55119">
        <dgm:presLayoutVars>
          <dgm:chMax val="0"/>
          <dgm:bulletEnabled val="1"/>
        </dgm:presLayoutVars>
      </dgm:prSet>
      <dgm:spPr/>
    </dgm:pt>
    <dgm:pt modelId="{FE93DBDC-1668-43FD-B69C-EF055AEEAB5D}" type="pres">
      <dgm:prSet presAssocID="{00845FB2-FC50-41B9-B95E-AC180118D0A4}" presName="spacer" presStyleCnt="0"/>
      <dgm:spPr/>
    </dgm:pt>
    <dgm:pt modelId="{900E11F9-D554-402C-8179-6B716FA377E8}" type="pres">
      <dgm:prSet presAssocID="{CA99DC4F-97C9-4162-8463-6779D367C4C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5CB1C83-0A61-4AC9-82EF-A93CE4F84C24}" type="pres">
      <dgm:prSet presAssocID="{A99D8C4F-57C7-490E-B0EA-47FB5C854275}" presName="spacer" presStyleCnt="0"/>
      <dgm:spPr/>
    </dgm:pt>
    <dgm:pt modelId="{21DFC6E2-3E47-4C30-A64A-E7FBFFC8B0E7}" type="pres">
      <dgm:prSet presAssocID="{64B8A537-53F6-4020-A41E-FDE978CF6F0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44D42FF-A1B9-41EE-B590-B02DD099B4D0}" type="pres">
      <dgm:prSet presAssocID="{BD7E15ED-0D7B-4B35-BDD6-43B01BE34496}" presName="spacer" presStyleCnt="0"/>
      <dgm:spPr/>
    </dgm:pt>
    <dgm:pt modelId="{A1F585F4-50D7-4C93-B33C-1FAE4598A9DC}" type="pres">
      <dgm:prSet presAssocID="{0F97C61B-644F-4274-9939-8B2A918CC9FC}" presName="parentText" presStyleLbl="node1" presStyleIdx="3" presStyleCnt="6" custScaleY="144251" custLinFactY="20198" custLinFactNeighborX="-5795" custLinFactNeighborY="100000">
        <dgm:presLayoutVars>
          <dgm:chMax val="0"/>
          <dgm:bulletEnabled val="1"/>
        </dgm:presLayoutVars>
      </dgm:prSet>
      <dgm:spPr/>
    </dgm:pt>
    <dgm:pt modelId="{36B247EE-537B-4543-B9F7-A455A2E9585C}" type="pres">
      <dgm:prSet presAssocID="{23864DCA-2EB1-4A6E-A00E-565EE1D7AA7E}" presName="spacer" presStyleCnt="0"/>
      <dgm:spPr/>
    </dgm:pt>
    <dgm:pt modelId="{BC1ECAF6-7054-41DF-846B-DCCCBA2A5D41}" type="pres">
      <dgm:prSet presAssocID="{410ABF35-2042-4934-B011-76BDC6AE3F5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E515F672-C07B-445A-933E-12334CAEF7B5}" type="pres">
      <dgm:prSet presAssocID="{B52A31D0-6663-457B-AA17-CAE0D68D34CC}" presName="spacer" presStyleCnt="0"/>
      <dgm:spPr/>
    </dgm:pt>
    <dgm:pt modelId="{C64A6486-F67D-4BDA-90FD-6CA1CAC35F9E}" type="pres">
      <dgm:prSet presAssocID="{8DA84D45-AECF-49BE-B897-96460A69784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9F43101-C841-4C4F-A3FE-D2441A3DE9B5}" type="presOf" srcId="{8DA84D45-AECF-49BE-B897-96460A697845}" destId="{C64A6486-F67D-4BDA-90FD-6CA1CAC35F9E}" srcOrd="0" destOrd="0" presId="urn:microsoft.com/office/officeart/2005/8/layout/vList2"/>
    <dgm:cxn modelId="{36002D14-0113-4924-AC02-9EB63ED310AB}" type="presOf" srcId="{B99A8DD7-0DA1-4FE3-A0F4-46690040E0A0}" destId="{855700AF-477A-46FD-948A-2AC9AF3AC039}" srcOrd="0" destOrd="0" presId="urn:microsoft.com/office/officeart/2005/8/layout/vList2"/>
    <dgm:cxn modelId="{CC8CAB2C-87B5-4917-A158-C8879065AE8C}" type="presOf" srcId="{3E5E693E-50C8-49C8-B0A2-FFE52CDE08A5}" destId="{AAAA9897-824A-4A74-8578-F0FA7419BAFC}" srcOrd="0" destOrd="0" presId="urn:microsoft.com/office/officeart/2005/8/layout/vList2"/>
    <dgm:cxn modelId="{D58A032D-8DB3-4932-A155-CCD4F2E6FA5F}" type="presOf" srcId="{0F97C61B-644F-4274-9939-8B2A918CC9FC}" destId="{A1F585F4-50D7-4C93-B33C-1FAE4598A9DC}" srcOrd="0" destOrd="0" presId="urn:microsoft.com/office/officeart/2005/8/layout/vList2"/>
    <dgm:cxn modelId="{E8204845-ED54-4BEC-9C6D-5E6D856DD906}" srcId="{B99A8DD7-0DA1-4FE3-A0F4-46690040E0A0}" destId="{CA99DC4F-97C9-4162-8463-6779D367C4C3}" srcOrd="1" destOrd="0" parTransId="{C44DFAB0-288E-416D-9DEE-6C0A448F171D}" sibTransId="{A99D8C4F-57C7-490E-B0EA-47FB5C854275}"/>
    <dgm:cxn modelId="{A841D669-C0AD-4685-82BF-96217380A682}" srcId="{B99A8DD7-0DA1-4FE3-A0F4-46690040E0A0}" destId="{0F97C61B-644F-4274-9939-8B2A918CC9FC}" srcOrd="3" destOrd="0" parTransId="{36D2FBFC-AB09-4553-B9EE-9C814C960466}" sibTransId="{23864DCA-2EB1-4A6E-A00E-565EE1D7AA7E}"/>
    <dgm:cxn modelId="{72ACF57E-47A0-43AE-A7C6-67552DA81C8C}" type="presOf" srcId="{64B8A537-53F6-4020-A41E-FDE978CF6F0F}" destId="{21DFC6E2-3E47-4C30-A64A-E7FBFFC8B0E7}" srcOrd="0" destOrd="0" presId="urn:microsoft.com/office/officeart/2005/8/layout/vList2"/>
    <dgm:cxn modelId="{7E0FF987-D5BA-4A07-8578-F483AA92C0B8}" srcId="{B99A8DD7-0DA1-4FE3-A0F4-46690040E0A0}" destId="{410ABF35-2042-4934-B011-76BDC6AE3F51}" srcOrd="4" destOrd="0" parTransId="{269F12C3-3665-4E26-8FA1-E302BB28DFDD}" sibTransId="{B52A31D0-6663-457B-AA17-CAE0D68D34CC}"/>
    <dgm:cxn modelId="{FBDD0091-48FA-4988-BA4A-55FD83FB97C0}" type="presOf" srcId="{CA99DC4F-97C9-4162-8463-6779D367C4C3}" destId="{900E11F9-D554-402C-8179-6B716FA377E8}" srcOrd="0" destOrd="0" presId="urn:microsoft.com/office/officeart/2005/8/layout/vList2"/>
    <dgm:cxn modelId="{4FF90CB2-BF98-45FD-9899-6A8042CDD7A0}" srcId="{B99A8DD7-0DA1-4FE3-A0F4-46690040E0A0}" destId="{64B8A537-53F6-4020-A41E-FDE978CF6F0F}" srcOrd="2" destOrd="0" parTransId="{7821A7A0-B5A0-4527-9749-2D4A59A501DD}" sibTransId="{BD7E15ED-0D7B-4B35-BDD6-43B01BE34496}"/>
    <dgm:cxn modelId="{006834B3-FE4A-4F3B-A6BF-777474F6566A}" type="presOf" srcId="{410ABF35-2042-4934-B011-76BDC6AE3F51}" destId="{BC1ECAF6-7054-41DF-846B-DCCCBA2A5D41}" srcOrd="0" destOrd="0" presId="urn:microsoft.com/office/officeart/2005/8/layout/vList2"/>
    <dgm:cxn modelId="{F0D58EDA-68C5-45E4-B27D-F646FD453425}" srcId="{B99A8DD7-0DA1-4FE3-A0F4-46690040E0A0}" destId="{8DA84D45-AECF-49BE-B897-96460A697845}" srcOrd="5" destOrd="0" parTransId="{581BDACE-72B8-4ECB-94BB-5C9928FB1251}" sibTransId="{30E00F8E-BEB7-46A0-BD51-491D4C302ADC}"/>
    <dgm:cxn modelId="{0A119EDC-801A-4786-9073-FF9D9A1BC194}" srcId="{B99A8DD7-0DA1-4FE3-A0F4-46690040E0A0}" destId="{3E5E693E-50C8-49C8-B0A2-FFE52CDE08A5}" srcOrd="0" destOrd="0" parTransId="{B23EF949-D1CD-4FF0-808C-8ADC72C9B0B1}" sibTransId="{00845FB2-FC50-41B9-B95E-AC180118D0A4}"/>
    <dgm:cxn modelId="{C81AC45D-180A-4233-9220-707A6A4A7405}" type="presParOf" srcId="{855700AF-477A-46FD-948A-2AC9AF3AC039}" destId="{AAAA9897-824A-4A74-8578-F0FA7419BAFC}" srcOrd="0" destOrd="0" presId="urn:microsoft.com/office/officeart/2005/8/layout/vList2"/>
    <dgm:cxn modelId="{CB56615F-19D4-4C99-B593-468754B81CD7}" type="presParOf" srcId="{855700AF-477A-46FD-948A-2AC9AF3AC039}" destId="{FE93DBDC-1668-43FD-B69C-EF055AEEAB5D}" srcOrd="1" destOrd="0" presId="urn:microsoft.com/office/officeart/2005/8/layout/vList2"/>
    <dgm:cxn modelId="{8D2FC9A5-0964-4049-8249-7341860A4AAC}" type="presParOf" srcId="{855700AF-477A-46FD-948A-2AC9AF3AC039}" destId="{900E11F9-D554-402C-8179-6B716FA377E8}" srcOrd="2" destOrd="0" presId="urn:microsoft.com/office/officeart/2005/8/layout/vList2"/>
    <dgm:cxn modelId="{A2FF0FAB-6E4E-462C-BFFB-38B38CED8C09}" type="presParOf" srcId="{855700AF-477A-46FD-948A-2AC9AF3AC039}" destId="{F5CB1C83-0A61-4AC9-82EF-A93CE4F84C24}" srcOrd="3" destOrd="0" presId="urn:microsoft.com/office/officeart/2005/8/layout/vList2"/>
    <dgm:cxn modelId="{04D57734-2F2A-4A01-8B19-DA689803D0F3}" type="presParOf" srcId="{855700AF-477A-46FD-948A-2AC9AF3AC039}" destId="{21DFC6E2-3E47-4C30-A64A-E7FBFFC8B0E7}" srcOrd="4" destOrd="0" presId="urn:microsoft.com/office/officeart/2005/8/layout/vList2"/>
    <dgm:cxn modelId="{E9C8F51F-E69A-4544-A83C-9E8CA82811FB}" type="presParOf" srcId="{855700AF-477A-46FD-948A-2AC9AF3AC039}" destId="{444D42FF-A1B9-41EE-B590-B02DD099B4D0}" srcOrd="5" destOrd="0" presId="urn:microsoft.com/office/officeart/2005/8/layout/vList2"/>
    <dgm:cxn modelId="{71DDA7DE-52CB-418C-9CFD-71B515008C1C}" type="presParOf" srcId="{855700AF-477A-46FD-948A-2AC9AF3AC039}" destId="{A1F585F4-50D7-4C93-B33C-1FAE4598A9DC}" srcOrd="6" destOrd="0" presId="urn:microsoft.com/office/officeart/2005/8/layout/vList2"/>
    <dgm:cxn modelId="{D7837D94-35AE-4E7B-B1C6-4638B0A861BF}" type="presParOf" srcId="{855700AF-477A-46FD-948A-2AC9AF3AC039}" destId="{36B247EE-537B-4543-B9F7-A455A2E9585C}" srcOrd="7" destOrd="0" presId="urn:microsoft.com/office/officeart/2005/8/layout/vList2"/>
    <dgm:cxn modelId="{C9774D09-305A-4E06-9268-E67288DBFF38}" type="presParOf" srcId="{855700AF-477A-46FD-948A-2AC9AF3AC039}" destId="{BC1ECAF6-7054-41DF-846B-DCCCBA2A5D41}" srcOrd="8" destOrd="0" presId="urn:microsoft.com/office/officeart/2005/8/layout/vList2"/>
    <dgm:cxn modelId="{485CE18B-E9B9-48BA-B791-86095272E7EA}" type="presParOf" srcId="{855700AF-477A-46FD-948A-2AC9AF3AC039}" destId="{E515F672-C07B-445A-933E-12334CAEF7B5}" srcOrd="9" destOrd="0" presId="urn:microsoft.com/office/officeart/2005/8/layout/vList2"/>
    <dgm:cxn modelId="{8FD147B2-3904-43AE-9B17-B072D387C073}" type="presParOf" srcId="{855700AF-477A-46FD-948A-2AC9AF3AC039}" destId="{C64A6486-F67D-4BDA-90FD-6CA1CAC35F9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4668A-D700-465F-9697-E45EFD050FEA}">
      <dsp:nvSpPr>
        <dsp:cNvPr id="0" name=""/>
        <dsp:cNvSpPr/>
      </dsp:nvSpPr>
      <dsp:spPr>
        <a:xfrm>
          <a:off x="2381" y="241805"/>
          <a:ext cx="2901156" cy="1160462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Segoe UI" panose="020B0502040204020203" pitchFamily="34" charset="0"/>
              <a:cs typeface="Segoe UI" panose="020B0502040204020203" pitchFamily="34" charset="0"/>
            </a:rPr>
            <a:t>ΘΕΩΡΙΑ</a:t>
          </a:r>
        </a:p>
      </dsp:txBody>
      <dsp:txXfrm>
        <a:off x="582612" y="241805"/>
        <a:ext cx="1740694" cy="1160462"/>
      </dsp:txXfrm>
    </dsp:sp>
    <dsp:sp modelId="{BA33FBA9-AEBD-4061-A471-F9D05A394E52}">
      <dsp:nvSpPr>
        <dsp:cNvPr id="0" name=""/>
        <dsp:cNvSpPr/>
      </dsp:nvSpPr>
      <dsp:spPr>
        <a:xfrm>
          <a:off x="2613421" y="241805"/>
          <a:ext cx="2901156" cy="1160462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Segoe UI" panose="020B0502040204020203" pitchFamily="34" charset="0"/>
              <a:cs typeface="Segoe UI" panose="020B0502040204020203" pitchFamily="34" charset="0"/>
            </a:rPr>
            <a:t>ΠΡΑΞΗ</a:t>
          </a:r>
        </a:p>
      </dsp:txBody>
      <dsp:txXfrm>
        <a:off x="3193652" y="241805"/>
        <a:ext cx="1740694" cy="1160462"/>
      </dsp:txXfrm>
    </dsp:sp>
    <dsp:sp modelId="{870DB8E3-6510-4286-B15A-0A555E9AE1F7}">
      <dsp:nvSpPr>
        <dsp:cNvPr id="0" name=""/>
        <dsp:cNvSpPr/>
      </dsp:nvSpPr>
      <dsp:spPr>
        <a:xfrm>
          <a:off x="5224462" y="241805"/>
          <a:ext cx="2901156" cy="1160462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Segoe UI" panose="020B0502040204020203" pitchFamily="34" charset="0"/>
              <a:cs typeface="Segoe UI" panose="020B0502040204020203" pitchFamily="34" charset="0"/>
            </a:rPr>
            <a:t>ΑΞΙΟΛΟΓΗΣΗ</a:t>
          </a:r>
        </a:p>
      </dsp:txBody>
      <dsp:txXfrm>
        <a:off x="5804693" y="241805"/>
        <a:ext cx="1740694" cy="11604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D2DA0-2C3B-4A3F-8952-D28E76960E36}">
      <dsp:nvSpPr>
        <dsp:cNvPr id="0" name=""/>
        <dsp:cNvSpPr/>
      </dsp:nvSpPr>
      <dsp:spPr>
        <a:xfrm>
          <a:off x="3278417" y="1034934"/>
          <a:ext cx="7218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1851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620532" y="1076892"/>
        <a:ext cx="37622" cy="7524"/>
      </dsp:txXfrm>
    </dsp:sp>
    <dsp:sp modelId="{DF08F58E-A8BB-4C92-A242-2D9CBE98307A}">
      <dsp:nvSpPr>
        <dsp:cNvPr id="0" name=""/>
        <dsp:cNvSpPr/>
      </dsp:nvSpPr>
      <dsp:spPr>
        <a:xfrm>
          <a:off x="8690" y="99196"/>
          <a:ext cx="3271526" cy="19629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308" tIns="168271" rIns="160308" bIns="16827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ΠΑΡΑΚΟΛΟΥΘΗΣΗ ΤΟΥ ΜΑΘΗΜΑΤΟΣ  ΣΕ ΖΕΥΓΑΡΙΑ ΣΤΟ  ΠΑΝΕΠΙΣΤΗΜΙΟ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3 ΟΜΑΔΕΣ / 3 ΔΙΔΑΣΚΟΝΤΕΣ</a:t>
          </a:r>
        </a:p>
      </dsp:txBody>
      <dsp:txXfrm>
        <a:off x="8690" y="99196"/>
        <a:ext cx="3271526" cy="1962916"/>
      </dsp:txXfrm>
    </dsp:sp>
    <dsp:sp modelId="{698401D2-0BFD-4C04-A52D-58D7F6003AFE}">
      <dsp:nvSpPr>
        <dsp:cNvPr id="0" name=""/>
        <dsp:cNvSpPr/>
      </dsp:nvSpPr>
      <dsp:spPr>
        <a:xfrm>
          <a:off x="7302395" y="1034934"/>
          <a:ext cx="7218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1851" y="45720"/>
              </a:lnTo>
            </a:path>
          </a:pathLst>
        </a:cu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7644510" y="1076892"/>
        <a:ext cx="37622" cy="7524"/>
      </dsp:txXfrm>
    </dsp:sp>
    <dsp:sp modelId="{BF875FFB-A827-4BD0-A1B2-9667295CA061}">
      <dsp:nvSpPr>
        <dsp:cNvPr id="0" name=""/>
        <dsp:cNvSpPr/>
      </dsp:nvSpPr>
      <dsp:spPr>
        <a:xfrm>
          <a:off x="4032669" y="99196"/>
          <a:ext cx="3271526" cy="1962916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308" tIns="168271" rIns="160308" bIns="16827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4 ΕΠΙΣΚΕΨΕΙΣ ΣΕ ΣΧΟΛΕΙΑ ΚΑΙ 1 ΠΑΡΟΥΣΙΑΣΗ ΣΤΕΛΕΧΩΝ ΕΚΠΑΙΔΕΥΣΗΣ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 5 ΑΞΟΝΕΣ</a:t>
          </a:r>
          <a:r>
            <a:rPr lang="en-US" sz="1800" b="1" kern="1200" dirty="0"/>
            <a:t>/</a:t>
          </a:r>
          <a:r>
            <a:rPr lang="el-GR" sz="1800" b="1" kern="1200" dirty="0"/>
            <a:t>ΕΝΤΥΠΑ ΠΑΡΑΤΗΡΗΣΗΣ</a:t>
          </a:r>
        </a:p>
      </dsp:txBody>
      <dsp:txXfrm>
        <a:off x="4032669" y="99196"/>
        <a:ext cx="3271526" cy="1962916"/>
      </dsp:txXfrm>
    </dsp:sp>
    <dsp:sp modelId="{0204F322-7A94-4611-B770-2354531A3C68}">
      <dsp:nvSpPr>
        <dsp:cNvPr id="0" name=""/>
        <dsp:cNvSpPr/>
      </dsp:nvSpPr>
      <dsp:spPr>
        <a:xfrm>
          <a:off x="8056647" y="99196"/>
          <a:ext cx="3271526" cy="1962916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308" tIns="168271" rIns="160308" bIns="16827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ΑΝΑΣΤΟΧΑΣΜΟΣ/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/>
            <a:t>ΑΝΑΤΡΟΦΟΔΟΤΗΣΗ </a:t>
          </a:r>
        </a:p>
      </dsp:txBody>
      <dsp:txXfrm>
        <a:off x="8056647" y="99196"/>
        <a:ext cx="3271526" cy="1962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A9897-824A-4A74-8578-F0FA7419BAFC}">
      <dsp:nvSpPr>
        <dsp:cNvPr id="0" name=""/>
        <dsp:cNvSpPr/>
      </dsp:nvSpPr>
      <dsp:spPr>
        <a:xfrm>
          <a:off x="0" y="365906"/>
          <a:ext cx="6900512" cy="76737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Βασική βιβλιογραφία για μελέτη</a:t>
          </a:r>
          <a:endParaRPr lang="en-US" sz="1600" b="1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7460" y="403366"/>
        <a:ext cx="6825592" cy="692453"/>
      </dsp:txXfrm>
    </dsp:sp>
    <dsp:sp modelId="{900E11F9-D554-402C-8179-6B716FA377E8}">
      <dsp:nvSpPr>
        <dsp:cNvPr id="0" name=""/>
        <dsp:cNvSpPr/>
      </dsp:nvSpPr>
      <dsp:spPr>
        <a:xfrm>
          <a:off x="0" y="1153961"/>
          <a:ext cx="6900512" cy="767373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Γκόβαρης</a:t>
          </a: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, Χρ. (</a:t>
          </a:r>
          <a:r>
            <a:rPr lang="el-G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Επιμ</a:t>
          </a: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.) (2013). Διδασκαλία και μάθηση στο Διαπολιτισμικό Σχολείο. Αθήνα: </a:t>
          </a:r>
          <a:r>
            <a:rPr lang="el-G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Gutenberg</a:t>
          </a: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.</a:t>
          </a:r>
          <a:endParaRPr lang="en-US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7460" y="1191421"/>
        <a:ext cx="6825592" cy="692453"/>
      </dsp:txXfrm>
    </dsp:sp>
    <dsp:sp modelId="{21DFC6E2-3E47-4C30-A64A-E7FBFFC8B0E7}">
      <dsp:nvSpPr>
        <dsp:cNvPr id="0" name=""/>
        <dsp:cNvSpPr/>
      </dsp:nvSpPr>
      <dsp:spPr>
        <a:xfrm>
          <a:off x="0" y="1967414"/>
          <a:ext cx="6900512" cy="767373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 err="1">
              <a:solidFill>
                <a:prstClr val="white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Duncker</a:t>
          </a:r>
          <a:r>
            <a:rPr lang="el-GR" sz="1800" kern="1200" dirty="0">
              <a:solidFill>
                <a:prstClr val="white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, L. (2011). Θεωρία του Δημοτικού Σχολείου. Θεσσαλονίκη: Επίκεντρο.</a:t>
          </a:r>
          <a:endParaRPr lang="en-US" sz="1800" kern="1200" dirty="0">
            <a:solidFill>
              <a:prstClr val="white"/>
            </a:solidFill>
            <a:latin typeface="Segoe UI" panose="020B0502040204020203" pitchFamily="34" charset="0"/>
            <a:ea typeface="+mn-ea"/>
            <a:cs typeface="Segoe UI" panose="020B0502040204020203" pitchFamily="34" charset="0"/>
          </a:endParaRPr>
        </a:p>
      </dsp:txBody>
      <dsp:txXfrm>
        <a:off x="37460" y="2004874"/>
        <a:ext cx="6825592" cy="692453"/>
      </dsp:txXfrm>
    </dsp:sp>
    <dsp:sp modelId="{A1F585F4-50D7-4C93-B33C-1FAE4598A9DC}">
      <dsp:nvSpPr>
        <dsp:cNvPr id="0" name=""/>
        <dsp:cNvSpPr/>
      </dsp:nvSpPr>
      <dsp:spPr>
        <a:xfrm>
          <a:off x="0" y="2981942"/>
          <a:ext cx="6900512" cy="1106944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Επιπρόσθετη βιβλιογραφία για μελέτη</a:t>
          </a:r>
          <a:endParaRPr lang="en-US" sz="1600" b="1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037" y="3035979"/>
        <a:ext cx="6792438" cy="998870"/>
      </dsp:txXfrm>
    </dsp:sp>
    <dsp:sp modelId="{BC1ECAF6-7054-41DF-846B-DCCCBA2A5D41}">
      <dsp:nvSpPr>
        <dsp:cNvPr id="0" name=""/>
        <dsp:cNvSpPr/>
      </dsp:nvSpPr>
      <dsp:spPr>
        <a:xfrm>
          <a:off x="0" y="3933893"/>
          <a:ext cx="6900512" cy="767373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Πηγιάκη, Π. (2004). Εθνογραφία. Η μελέτη της ανθρώπινης διάστασης στην κοινωνική και παιδαγωγική έρευνα. Αθήνα: Εκδόσεις Γρηγόρη.</a:t>
          </a:r>
          <a:endParaRPr lang="en-US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7460" y="3971353"/>
        <a:ext cx="6825592" cy="692453"/>
      </dsp:txXfrm>
    </dsp:sp>
    <dsp:sp modelId="{C64A6486-F67D-4BDA-90FD-6CA1CAC35F9E}">
      <dsp:nvSpPr>
        <dsp:cNvPr id="0" name=""/>
        <dsp:cNvSpPr/>
      </dsp:nvSpPr>
      <dsp:spPr>
        <a:xfrm>
          <a:off x="0" y="4747346"/>
          <a:ext cx="6900512" cy="767373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Segoe UI" panose="020B0502040204020203" pitchFamily="34" charset="0"/>
              <a:cs typeface="Segoe UI" panose="020B0502040204020203" pitchFamily="34" charset="0"/>
            </a:rPr>
            <a:t>Πηγιάκη, Π. (1999). Προετοιμασία, σχεδιασμός και αξιολόγηση της διδασκαλίας. Αθήνα: Εκδόσεις Γρηγόρη.</a:t>
          </a:r>
          <a:endParaRPr lang="en-US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7460" y="4784806"/>
        <a:ext cx="6825592" cy="692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316337-EC88-450A-AEDC-8ED7F7F41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FD37521-6F4C-4F58-AB3D-E9AE73E2A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6E23F2E-4216-4E48-82E4-E9F5FEDCD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1266341-69B5-4EE9-B84A-BAEC1AEB1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555B849-13BC-4AF3-B1E0-1FD0E88B3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62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D37245-91BF-42D2-A260-F6E35F45D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DC926E4-C601-40F1-80F1-5BA97F42B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692A0AF-2626-4B01-9A86-91FD0357C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F392B36-CBD5-4D6E-BC66-81C779B02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4F0A59D-EF3A-4605-90AC-CDC18F57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624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142E77E-E6BD-44CF-82EE-645134D527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8504925-BBE0-416F-9E9E-E95025DA2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37616E-9164-41D9-86E3-0E7452089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478910C-EB91-4410-B416-D86397B4D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FF72AA4-C13C-423A-90DD-C6B779AB0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061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D23398-A995-4ACA-BC8B-8DE6340C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C1EAAE-DE9C-4F61-A8C3-F3F361832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CB9675C-2667-4737-90B0-DD753FA58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85E34B2-9073-40E8-A325-ABFBF9D97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2E6C49D-9B45-49B4-B2A4-FC8F7061C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564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4C2ADA-07FA-4CDC-BFD5-225BCD911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8EB77E9-FEDF-42D4-B586-21C438C88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8EEBFE8-E10B-4A21-B67E-9375E7EB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54EF8DA-0DD0-4848-8252-6ECF03C2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FADA294-6844-4437-9AA9-C2F91243C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3206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9FCCC7-E674-4D9B-A814-A87F51119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DC933FB-36D5-4E7D-87F0-442A6F248C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5FE1C76-7F16-4829-BB84-03D42E0F5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7E07553-5772-498D-AE69-2FDAD582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4357C45-FC4E-4107-9ADB-848E86C1F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68B87E7-BFFB-473C-967B-45B658DAE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3258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08C70B4-AA8A-4E24-8E05-518C5761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FB0DD99-1598-4750-A77E-F78F264F2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58C69F5-6B32-4CF2-A5DA-29F6CF388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1931779F-A944-4811-A02D-C9533935B5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FA8D1D8-F8AA-422C-8D87-530F0A1016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1E0394CA-263D-41B1-8101-310B985C1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88B76789-0CA2-4F8E-8A02-8485B3D1A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ADC4629-3046-47F8-A0D3-09904085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655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3D021F-8016-49FB-B521-C6958C33C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A497E88-D9DA-4ACF-9AC0-98C0F580A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DAE6C19-F090-44C8-A801-4DFD8A99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922DA2F-6252-4322-9D2C-ED06332D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0254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66B3C64-1128-46A5-92E0-4491DA82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AECFA471-04BF-4B44-A2B0-D7A526FCB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772C17D-5463-4638-B269-32425CCB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353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F4061E-52C5-4F8B-9E1F-47A7CDF13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AF81EC-F602-4CF5-8982-AB683C516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4BC06CE-7A4B-4942-8904-CDF1C0C82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F150AD7-1767-4135-ABEB-AEFDEBBF1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C74E98E-B185-478C-BFB4-414B4E38A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1D32C59-2F6A-43C3-AE65-06086FFC0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761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A91C99C-CF5D-4B00-A157-6D65AF890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1DA11B0-405B-4CA3-A533-FADC1C94B6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0B74A51-D535-4EA4-A8B7-5EEEFC929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E16D153-DC8F-45CB-B4A1-FD7BB84BD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8D5BD7E-17AA-4BEC-AED6-8A6C1A80E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8BCB8D0-829B-4030-A9AD-0E53B50F9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1131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653A9CA-9464-4A7C-8AA0-48CEE4FEF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C83D6C8-0F8E-4249-AB2C-42CE43881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8C97F3D-66D6-4958-87CE-89A3DEF110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A3E35-673D-44ED-963D-EC570EE3CB77}" type="datetimeFigureOut">
              <a:rPr lang="el-GR" smtClean="0"/>
              <a:t>25/11/2025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1E26434-57ED-4C07-9B4A-3D3833885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16A5CCC-2659-423A-9A0D-84C098D9CE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9813E-E38B-496B-BF21-E67AB55084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197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1AQWJJC7ny8l4MYom8VmtYR-V0xAjx4Z4b7DfANyXBc/edit?gid=0#gid=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3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5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7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: Shape 29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0" name="Freeform: Shape 31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el-GR" sz="52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ΣΠΑ Ι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107899" y="4074719"/>
            <a:ext cx="5975896" cy="1521273"/>
          </a:xfrm>
        </p:spPr>
        <p:txBody>
          <a:bodyPr>
            <a:normAutofit/>
          </a:bodyPr>
          <a:lstStyle/>
          <a:p>
            <a:endParaRPr lang="el-GR" sz="800" dirty="0">
              <a:solidFill>
                <a:schemeClr val="tx2"/>
              </a:solidFill>
            </a:endParaRPr>
          </a:p>
          <a:p>
            <a:endParaRPr lang="el-GR" sz="800" dirty="0">
              <a:solidFill>
                <a:schemeClr val="tx2"/>
              </a:solidFill>
            </a:endParaRPr>
          </a:p>
          <a:p>
            <a:r>
              <a:rPr lang="el-GR" sz="28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2025-26</a:t>
            </a:r>
          </a:p>
          <a:p>
            <a:r>
              <a:rPr lang="el-GR" sz="15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Γ. Φραγκούλης, Δ. </a:t>
            </a:r>
            <a:r>
              <a:rPr lang="el-GR" sz="1500" b="1" dirty="0" err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Στύλα</a:t>
            </a:r>
            <a:r>
              <a:rPr lang="el-GR" sz="15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Μ. Χατζή</a:t>
            </a:r>
          </a:p>
        </p:txBody>
      </p:sp>
    </p:spTree>
    <p:extLst>
      <p:ext uri="{BB962C8B-B14F-4D97-AF65-F5344CB8AC3E}">
        <p14:creationId xmlns:p14="http://schemas.microsoft.com/office/powerpoint/2010/main" val="2691208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708EB07C-4BA0-4BA1-BC41-33EF82EC5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509084"/>
              </p:ext>
            </p:extLst>
          </p:nvPr>
        </p:nvGraphicFramePr>
        <p:xfrm>
          <a:off x="1058333" y="1825625"/>
          <a:ext cx="10024534" cy="332041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190601">
                  <a:extLst>
                    <a:ext uri="{9D8B030D-6E8A-4147-A177-3AD203B41FA5}">
                      <a16:colId xmlns:a16="http://schemas.microsoft.com/office/drawing/2014/main" val="457423146"/>
                    </a:ext>
                  </a:extLst>
                </a:gridCol>
                <a:gridCol w="7833933">
                  <a:extLst>
                    <a:ext uri="{9D8B030D-6E8A-4147-A177-3AD203B41FA5}">
                      <a16:colId xmlns:a16="http://schemas.microsoft.com/office/drawing/2014/main" val="1529062705"/>
                    </a:ext>
                  </a:extLst>
                </a:gridCol>
              </a:tblGrid>
              <a:tr h="632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1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/11 </a:t>
                      </a:r>
                      <a:endParaRPr lang="el-GR" sz="20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ΑΝΑΤΡΟΦΟΔΟΤΗΣΗ ΣΤΟΝ 4ο ΑΞΟΝΑ – ΣΕ ΤΜΗΜΑΤΑ. ΠΑΡΟΥΣΙΑΣΗ 5</a:t>
                      </a:r>
                      <a:r>
                        <a:rPr lang="el-GR" sz="2000" b="0" kern="1200" baseline="300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ου</a:t>
                      </a:r>
                      <a:r>
                        <a:rPr lang="el-GR" sz="2000" b="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ΑΞΟΝΑ</a:t>
                      </a:r>
                      <a:endParaRPr lang="el-GR" sz="2000" b="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542854"/>
                  </a:ext>
                </a:extLst>
              </a:tr>
              <a:tr h="248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2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/11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ΠΑΡΟΥΣΙΑΣΗ ΑΠΟ ΣΤΕΛΕΧΗ ΕΚΠΑΙΔΕΥΣΗΣ (ΜΕΡΟΣ 1ο )-ΟΛΟΜΕΛΕΙΑ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083401"/>
                  </a:ext>
                </a:extLst>
              </a:tr>
              <a:tr h="248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03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ΠΑΡΟΥΣΙΑΣΗ ΕΡΓΑΣΙΑΣ/ΚΡΙΤΗΡΙΑ-ΔΟΜΗ-ΒΙΒΛΙΟΓΡΑΦΙΑ ΟΛΟΜΕΛΕΙΑ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258848"/>
                  </a:ext>
                </a:extLst>
              </a:tr>
              <a:tr h="204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/12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ΕΡΓΑΣΙΕΣ – ΓΡΑΦΕΙΟ ΠΡΑΚΤΙΚΗΣ</a:t>
                      </a:r>
                      <a:endParaRPr lang="el-GR" sz="20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886691"/>
                  </a:ext>
                </a:extLst>
              </a:tr>
              <a:tr h="248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1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/12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ΠΑΡΟΥΣΙΑΣΗ ΑΠΟ ΣΤΕΛΕΧΗ ΕΚΠΑΙΔΕΥΣΗΣ (ΜΕΡΟΣ 2ο )-ΟΛΟΜΕΛΕΙΑ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30107"/>
                  </a:ext>
                </a:extLst>
              </a:tr>
              <a:tr h="248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07</a:t>
                      </a:r>
                      <a:r>
                        <a:rPr lang="el-GR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01</a:t>
                      </a:r>
                      <a:endParaRPr lang="el-GR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ΣΥΝΟΛΙΚΗ ΑΝΑΤΡΟΦΟΔΟΤΗΣΗ</a:t>
                      </a:r>
                    </a:p>
                  </a:txBody>
                  <a:tcPr marL="49530" marR="49530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15625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6A042AF-D73B-4F72-BCD0-416A2789AEDB}"/>
              </a:ext>
            </a:extLst>
          </p:cNvPr>
          <p:cNvSpPr txBox="1"/>
          <p:nvPr/>
        </p:nvSpPr>
        <p:spPr>
          <a:xfrm>
            <a:off x="1181099" y="474133"/>
            <a:ext cx="9779001" cy="76944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ΠΡΟΓΡΑΜΜΑΤΙΣΜΟΣ ΜΑΘΗΜΑΤΩΝ ΚΑΙ ΠΑΡΑΚΟΛΟΥΘΗΣΕΩΝ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ΣΠΑ Ι 2024-2025 (ΙΙ)</a:t>
            </a:r>
            <a:endParaRPr kumimoji="0" lang="el-GR" altLang="el-GR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928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B89E591-D86D-423A-9B57-EF3CE4036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5400" b="1">
                <a:latin typeface="Segoe UI" panose="020B0502040204020203" pitchFamily="34" charset="0"/>
                <a:cs typeface="Segoe UI" panose="020B0502040204020203" pitchFamily="34" charset="0"/>
              </a:rPr>
              <a:t>Αξιολόγηση του μαθήματος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D2CFAE-3570-4A21-A7D6-7AAB6CEE6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Στο τέλος του εξαμήνου οι φοιτητές/φοιτήτριες καταθέτουν σε ζευγάρια </a:t>
            </a:r>
            <a:r>
              <a:rPr lang="el-GR" sz="2000" b="1">
                <a:latin typeface="Segoe UI" panose="020B0502040204020203" pitchFamily="34" charset="0"/>
                <a:cs typeface="Segoe UI" panose="020B0502040204020203" pitchFamily="34" charset="0"/>
              </a:rPr>
              <a:t>γραπτή εργασία </a:t>
            </a: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στην οποία αναλύουν με συστηματικό και θεωρητικά τεκμηριωμένο τρόπο τις παρατηρήσεις τους στο πεδίο.</a:t>
            </a:r>
          </a:p>
          <a:p>
            <a:pPr marL="0" indent="0">
              <a:buNone/>
            </a:pPr>
            <a:endParaRPr lang="el-GR" sz="20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Τα βασικά/γενικά </a:t>
            </a:r>
            <a:r>
              <a:rPr lang="el-GR" sz="2000" b="1">
                <a:latin typeface="Segoe UI" panose="020B0502040204020203" pitchFamily="34" charset="0"/>
                <a:cs typeface="Segoe UI" panose="020B0502040204020203" pitchFamily="34" charset="0"/>
              </a:rPr>
              <a:t>κριτήρια αξιολόγησης</a:t>
            </a: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* της γραπτής εργασίας είναι:</a:t>
            </a:r>
          </a:p>
          <a:p>
            <a:pPr marL="0" indent="0">
              <a:buNone/>
            </a:pP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-Η ικανότητα κριτικής επιλογής και χρήσης των κατάλληλων θεωρητικών εργαλείων/εννοιών</a:t>
            </a:r>
          </a:p>
          <a:p>
            <a:pPr marL="0" indent="0">
              <a:buNone/>
            </a:pP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-Η ικανότητα θεωρητικής τεκμηρίωσης των αναλύσεων με σαφή και συνεκτικό τρόπο</a:t>
            </a:r>
          </a:p>
          <a:p>
            <a:pPr marL="0" indent="0">
              <a:buNone/>
            </a:pPr>
            <a:r>
              <a:rPr lang="el-GR" sz="2000">
                <a:latin typeface="Segoe UI" panose="020B0502040204020203" pitchFamily="34" charset="0"/>
                <a:cs typeface="Segoe UI" panose="020B0502040204020203" pitchFamily="34" charset="0"/>
              </a:rPr>
              <a:t>-Η ποιότητα και η δομή του γραπτού λόγου</a:t>
            </a:r>
          </a:p>
          <a:p>
            <a:pPr marL="0" indent="0">
              <a:buNone/>
            </a:pPr>
            <a:endParaRPr lang="el-GR" sz="20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i="1">
                <a:latin typeface="Segoe UI" panose="020B0502040204020203" pitchFamily="34" charset="0"/>
                <a:cs typeface="Segoe UI" panose="020B0502040204020203" pitchFamily="34" charset="0"/>
              </a:rPr>
              <a:t>*Η λεπτομερής ανάλυση των κριτηρίων θα παρουσιαστεί στην ενότητα: Δομή εργασίας</a:t>
            </a:r>
          </a:p>
          <a:p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3796038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5C9F2F2-B828-439B-90B7-C4EDE0E28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613150" cy="5583148"/>
          </a:xfrm>
        </p:spPr>
        <p:txBody>
          <a:bodyPr anchor="ctr">
            <a:normAutofit/>
          </a:bodyPr>
          <a:lstStyle/>
          <a:p>
            <a:r>
              <a:rPr lang="el-GR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Προτεινόμενη βιβλιογραφία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Θέση περιεχομένου 2">
            <a:extLst>
              <a:ext uri="{FF2B5EF4-FFF2-40B4-BE49-F238E27FC236}">
                <a16:creationId xmlns:a16="http://schemas.microsoft.com/office/drawing/2014/main" id="{EF8ECD2B-EE81-0641-F630-584DA08A95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2313091"/>
              </p:ext>
            </p:extLst>
          </p:nvPr>
        </p:nvGraphicFramePr>
        <p:xfrm>
          <a:off x="4648018" y="640822"/>
          <a:ext cx="6900512" cy="5855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759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0CBB9748-E5D3-4B97-BED1-3856B3E32EBB}"/>
              </a:ext>
            </a:extLst>
          </p:cNvPr>
          <p:cNvSpPr/>
          <p:nvPr/>
        </p:nvSpPr>
        <p:spPr>
          <a:xfrm>
            <a:off x="2644012" y="2278199"/>
            <a:ext cx="7436613" cy="330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Κα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λή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α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ρχή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με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θετικές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εμ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πειρίες!!!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i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n-US" sz="3200" b="1" i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θυμηθώ</a:t>
            </a:r>
            <a:r>
              <a:rPr lang="en-US" sz="3200" b="1" i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Εγγρ</a:t>
            </a:r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αφή στην e class και στο fb ΟΜΑΔΑ: ΣΧΟΛΙΚΗ ΠΡΑΚΤΙΚΗ ΠΤΔΕ ΒΟΛΟΥ 2025-26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87401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Τίτλος 1"/>
          <p:cNvSpPr>
            <a:spLocks noGrp="1"/>
          </p:cNvSpPr>
          <p:nvPr>
            <p:ph type="title"/>
          </p:nvPr>
        </p:nvSpPr>
        <p:spPr>
          <a:xfrm>
            <a:off x="2204244" y="103092"/>
            <a:ext cx="7955756" cy="1040726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el-GR" altLang="el-GR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Τι «είδους» μάθημα είναι η ΣΠΑ Ι και σε «τι» στοχεύει;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77922" y="1320800"/>
            <a:ext cx="11628581" cy="546177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 algn="just">
              <a:buClr>
                <a:srgbClr val="006666"/>
              </a:buClr>
              <a:defRPr/>
            </a:pPr>
            <a:r>
              <a:rPr lang="el-GR" sz="3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Έχουμε γνωρίσει μια σειρά από θεωρίες (Παιδαγωγική, Ψυχολογία, Διδακτική κλπ.)</a:t>
            </a:r>
          </a:p>
          <a:p>
            <a:pPr marL="0" indent="0">
              <a:buClr>
                <a:srgbClr val="006666"/>
              </a:buClr>
              <a:buNone/>
              <a:defRPr/>
            </a:pPr>
            <a:endParaRPr lang="el-GR" dirty="0">
              <a:solidFill>
                <a:srgbClr val="000000"/>
              </a:solidFill>
            </a:endParaRPr>
          </a:p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 marL="0" indent="0">
              <a:buClr>
                <a:srgbClr val="006666"/>
              </a:buClr>
              <a:buNone/>
              <a:defRPr/>
            </a:pPr>
            <a:endParaRPr lang="el-GR" dirty="0">
              <a:solidFill>
                <a:srgbClr val="000000"/>
              </a:solidFill>
            </a:endParaRPr>
          </a:p>
          <a:p>
            <a:pPr algn="just">
              <a:buClr>
                <a:srgbClr val="006666"/>
              </a:buClr>
              <a:defRPr/>
            </a:pPr>
            <a:r>
              <a:rPr lang="el-GR" sz="32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Πρακτική Άσκηση</a:t>
            </a:r>
            <a:r>
              <a:rPr lang="el-GR" sz="32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διαδικασία στοχασμού πάνω σε υφιστάμενες δυνατότητες και περιορισμούς της εκπαιδευτικής διαδικασίας και εμβάθυνσης στα περιεχόμενα του δικού μας ρόλου ως εκπαιδευτικών.</a:t>
            </a:r>
            <a:endParaRPr lang="el-G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2762034671"/>
              </p:ext>
            </p:extLst>
          </p:nvPr>
        </p:nvGraphicFramePr>
        <p:xfrm>
          <a:off x="2032000" y="2715491"/>
          <a:ext cx="8128000" cy="1644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527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E4B9616-7398-48CD-AC85-6C427345E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5000" b="1" dirty="0">
                <a:latin typeface="Segoe UI" panose="020B0502040204020203" pitchFamily="34" charset="0"/>
                <a:cs typeface="Segoe UI" panose="020B0502040204020203" pitchFamily="34" charset="0"/>
              </a:rPr>
              <a:t>Στόχοι της Σχολικής Πρακτικής Ι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C36F476-EDAC-426A-BD41-2D1B564FE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Με την επιτυχή ολοκλήρωση του μαθήματος, οι φοιτητές και οι φοιτήτριες αναμένεται: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αξιοποιούν θεωρητικές γνώσεις από τα πεδία της Ψυχολογίας, της Παιδαγωγικής και της Διδακτικής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 με στόχο το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σχεδιασμό συστηματικών παρατηρήσεων 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σε επίπεδο σχολικής μονάδας και σχολικής τάξης.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συλλέγουν συστηματικά και εστιασμένα παρατηρήσεις 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που αφορούν στην οργάνωση της κουλτούρας ενός σχολείου και στο παιδαγωγικό-διδακτικό περιβάλλον της σχολικής τάξης.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ερμηνεύουν και να αξιολογούν με θεωρητικά τεκμηριωμένο τρόπο ευρήματα παρατηρήσεων 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που αφορούν στα αποτελέσματα παιδαγωγικών και διδακτικών πρακτικών στο δημοτικό σχολείο.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έχουν κατανοήσει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, στη βάση της αξιολόγησης των παρατηρήσεών τους στο πεδίο, </a:t>
            </a:r>
            <a:r>
              <a:rPr lang="el-GR" sz="15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ποιες διδακτικές πρακτικές καθώς και πρακτικές διαχείρισης της τάξης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l-GR" sz="15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προωθούν και ποιες εμποδίζουν τη μάθηση,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 την κοινωνική ένταξη και συνοχή στο χώρο του σχολείου.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έχουν κατανοήσει το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ρόλο και τη σημασία της παιδαγωγικής σχέσης για σχολική επιτυχία όλων των μαθητών/μαθητριών.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έχουν αναπτύξει την </a:t>
            </a:r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ικανότητα κριτικής προσέγγισης και ανάγνωσης του συνόλου των εφαρμοζόμενων πρακτικών σε ένα δημοτικό σχολείο.</a:t>
            </a:r>
          </a:p>
          <a:p>
            <a:r>
              <a:rPr lang="el-GR" sz="1500" dirty="0">
                <a:latin typeface="Segoe UI" panose="020B0502040204020203" pitchFamily="34" charset="0"/>
                <a:cs typeface="Segoe UI" panose="020B0502040204020203" pitchFamily="34" charset="0"/>
              </a:rPr>
              <a:t>Να έχουν κατανοήσει την </a:t>
            </a:r>
            <a:r>
              <a:rPr lang="el-GR" sz="15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αναστοχαστική</a:t>
            </a:r>
            <a:r>
              <a:rPr lang="el-GR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 ικανότητα ως ένα βασικό στοιχείο του ρόλου του εκπαιδευτικού. </a:t>
            </a:r>
          </a:p>
        </p:txBody>
      </p:sp>
    </p:spTree>
    <p:extLst>
      <p:ext uri="{BB962C8B-B14F-4D97-AF65-F5344CB8AC3E}">
        <p14:creationId xmlns:p14="http://schemas.microsoft.com/office/powerpoint/2010/main" val="3937039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Τίτλος 1"/>
          <p:cNvSpPr>
            <a:spLocks noGrp="1"/>
          </p:cNvSpPr>
          <p:nvPr>
            <p:ph type="title"/>
          </p:nvPr>
        </p:nvSpPr>
        <p:spPr>
          <a:xfrm>
            <a:off x="2343943" y="704698"/>
            <a:ext cx="7783512" cy="62278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l-GR" altLang="el-GR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Τι περιλαμβάνει η ΣΠΑ Ι;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0151" y="1845732"/>
            <a:ext cx="11628581" cy="470524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>
              <a:buClr>
                <a:srgbClr val="006666"/>
              </a:buClr>
              <a:defRPr/>
            </a:pPr>
            <a:endParaRPr lang="el-GR" dirty="0">
              <a:solidFill>
                <a:srgbClr val="000000"/>
              </a:solidFill>
            </a:endParaRPr>
          </a:p>
          <a:p>
            <a:pPr marL="0" indent="0">
              <a:buClr>
                <a:srgbClr val="006666"/>
              </a:buClr>
              <a:buNone/>
              <a:defRPr/>
            </a:pPr>
            <a:endParaRPr lang="el-GR" dirty="0">
              <a:solidFill>
                <a:srgbClr val="000000"/>
              </a:solidFill>
            </a:endParaRPr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2739275536"/>
              </p:ext>
            </p:extLst>
          </p:nvPr>
        </p:nvGraphicFramePr>
        <p:xfrm>
          <a:off x="541867" y="2486891"/>
          <a:ext cx="11336865" cy="2161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83D91E5-A50A-429B-900A-ECE971A4E682}"/>
              </a:ext>
            </a:extLst>
          </p:cNvPr>
          <p:cNvSpPr txBox="1"/>
          <p:nvPr/>
        </p:nvSpPr>
        <p:spPr>
          <a:xfrm>
            <a:off x="3148657" y="4918460"/>
            <a:ext cx="79934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Υποχρεωτική παρουσία (2+1 απουσίες)</a:t>
            </a:r>
          </a:p>
        </p:txBody>
      </p:sp>
    </p:spTree>
    <p:extLst>
      <p:ext uri="{BB962C8B-B14F-4D97-AF65-F5344CB8AC3E}">
        <p14:creationId xmlns:p14="http://schemas.microsoft.com/office/powerpoint/2010/main" val="53992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2BE9D12-A087-449C-B8B8-2783D2078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609600"/>
            <a:ext cx="10094912" cy="1320800"/>
          </a:xfrm>
        </p:spPr>
        <p:txBody>
          <a:bodyPr>
            <a:normAutofit fontScale="90000"/>
          </a:bodyPr>
          <a:lstStyle/>
          <a:p>
            <a:r>
              <a:rPr lang="el-GR" sz="5400" b="1" dirty="0">
                <a:latin typeface="Segoe UI" panose="020B0502040204020203" pitchFamily="34" charset="0"/>
                <a:cs typeface="Segoe UI" panose="020B0502040204020203" pitchFamily="34" charset="0"/>
              </a:rPr>
              <a:t>Έντυπα/κλείδες παρατήρησης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5A5DB1-A9C1-4EEB-8449-1D85EB2BF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Α΄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ΟΡΓΑΝΩΣΗ ΚΑΙ ΛΕΙΤΟΥΡΓΙΑ ΤΟΥ ΣΧΟΛΕΙΟΥ 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(ομαδική συνέντευξη από Διευθυντή/</a:t>
            </a:r>
            <a:r>
              <a:rPr lang="el-GR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ντρια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0" indent="0">
              <a:buNone/>
            </a:pP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Β΄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ΤΟ ΜΑΘΗΣΙΑΚΟ ΠΕΡΙΒΑΛΛΟΝ ΤΗΣ ΤΑΞΗΣ</a:t>
            </a:r>
          </a:p>
          <a:p>
            <a:pPr marL="0" indent="0">
              <a:buNone/>
            </a:pP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Γ΄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ΣΧΕΔΙΑΣΜΟΣ, ΔΙΕΞΑΓΩΓΗ ΚΑΙ ΑΞΙΟΛΟΓΗΣΗ ΤΗΣ ΔΙΔΑΣΚΑΛΙΑΣ</a:t>
            </a:r>
          </a:p>
          <a:p>
            <a:pPr marL="0" indent="0">
              <a:buNone/>
            </a:pP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Δ΄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ΤΟ ΠΑΙΔΑΓΩΓΙΚΟ ΚΑΙ ΨΥΧΟΚΟΙΝΩΝΙΚΟ ΚΛΙΜΑ ΤΗΣ ΤΑΞΗΣ</a:t>
            </a:r>
          </a:p>
          <a:p>
            <a:pPr marL="0" indent="0">
              <a:buNone/>
            </a:pP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Ε΄ ΕΝΤΥΠΟ ΠΑΡΑΤΗΡΗΣΗΣ: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ΚΑΘΗΚΟΝΤΑ ΚΑΙ ΑΡΜΟΔΙΟΤΗΤΕΣ ΤΟΥ ΕΚΠΑΙΔΕΥΤΙΚΟΥ ΚΑΙ ΤΩΝ ΣΤΕΛΕΧΩΝ ΕΚΠΑΙΔΕΥΣΗΣ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29699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17AABB-F4BA-46FC-8ED6-AB1FF11D2505}"/>
              </a:ext>
            </a:extLst>
          </p:cNvPr>
          <p:cNvSpPr txBox="1"/>
          <p:nvPr/>
        </p:nvSpPr>
        <p:spPr>
          <a:xfrm>
            <a:off x="1091235" y="2370166"/>
            <a:ext cx="4361738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Ενδεικτικό</a:t>
            </a:r>
            <a:r>
              <a:rPr lang="en-US" sz="4400" b="1" kern="1200" dirty="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έντυ</a:t>
            </a:r>
            <a:r>
              <a:rPr lang="en-US" sz="4400" b="1" kern="1200" dirty="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πο/κλείδα παρατήρησης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4489307C-65AC-4A0E-8B55-A9B398A73A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44" t="12362" r="27109" b="6110"/>
          <a:stretch/>
        </p:blipFill>
        <p:spPr>
          <a:xfrm>
            <a:off x="5976218" y="666728"/>
            <a:ext cx="5428548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86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18D8CC1-7458-4569-B438-83D5F17A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5400" b="1">
                <a:latin typeface="Segoe UI" panose="020B0502040204020203" pitchFamily="34" charset="0"/>
                <a:cs typeface="Segoe UI" panose="020B0502040204020203" pitchFamily="34" charset="0"/>
              </a:rPr>
              <a:t>Πώς δηλώνουμε τα ζευγάρια;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8B6199-88EB-47B2-8D3D-285CBCC17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Δημιουργούνται ζευγάρια φοιτητών/τριών.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Τα μέλη του ζευγαριού παρακολουθούνε μαζί στο σχολείο και συγγράφουν από κοινού την εργασία.</a:t>
            </a:r>
          </a:p>
          <a:p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Ένα μέλος του ζευγαριού μπαίνει και δηλώνει τα 2 ονόματα </a:t>
            </a:r>
            <a:r>
              <a:rPr lang="el-GR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(πρώτα Επώνυμο, μετά Όνομα με κεφαλαία)</a:t>
            </a:r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 στο ακόλουθο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link </a:t>
            </a:r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μέχρι Παρασκευή 3/10/2025</a:t>
            </a:r>
          </a:p>
          <a:p>
            <a:pPr marL="0" indent="0">
              <a:buNone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https://docs.google.com/spreadsheets/d/11AQWJJC7ny8l4MYom8VmtYR-V0xAjx4Z4b7DfANyXBc/edit?gid=0#gid=0</a:t>
            </a:r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Στη συνέχεια, θα υπάρξει καινούριο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link </a:t>
            </a:r>
            <a:r>
              <a:rPr lang="el-GR" sz="2400" dirty="0">
                <a:latin typeface="Segoe UI" panose="020B0502040204020203" pitchFamily="34" charset="0"/>
                <a:cs typeface="Segoe UI" panose="020B0502040204020203" pitchFamily="34" charset="0"/>
              </a:rPr>
              <a:t>στο οποίο θα δηλώσετε τα σχολεία παρακολούθησης. 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65546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18D8CC1-7458-4569-B438-83D5F17A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4200" b="1">
                <a:latin typeface="Segoe UI" panose="020B0502040204020203" pitchFamily="34" charset="0"/>
                <a:cs typeface="Segoe UI" panose="020B0502040204020203" pitchFamily="34" charset="0"/>
              </a:rPr>
              <a:t>Πώς γίνεται η παρατήρηση στα σχολεία;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8B6199-88EB-47B2-8D3D-285CBCC17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Η παρατήρηση γίνεται με βάση 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5 έντυπα/κλείδες παρατήρησης / ένα για κάθε άξονα παρατήρησης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. Τα έντυπα/κλείδες παρατήρησης θα είναι αναρτημένα στην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 class.</a:t>
            </a:r>
          </a:p>
          <a:p>
            <a:pPr algn="just"/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Κάθε μέλος σημειώνει τις δικές του παρατηρήσεις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ώστε στο τέλος να γίνει η σύνθεση κατά τη συγγραφή της από κοινού εργασίας.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l-G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Η 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ημερήσια παρακολούθηση θα πρέπει να είναι κατ΄ ελάχιστο 3 ώρες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. Θα πρέπει να είστε συνεπείς στην ώρα έναρξης του σχολείου.</a:t>
            </a:r>
          </a:p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Μαζί σας θα έχετε το </a:t>
            </a:r>
            <a:r>
              <a:rPr lang="el-GR" sz="2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έντυπο/κλείδα παρατήρησης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και το </a:t>
            </a:r>
            <a:r>
              <a:rPr lang="el-GR" sz="2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έντυπο παρακολουθήσεων/υπογραφών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στο οποίο θα υπογράφει ο εκπαιδευτικός την ημερομηνία και τις ώρες παρακολούθησης. 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Το </a:t>
            </a:r>
            <a:r>
              <a:rPr lang="el-G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έντυπο παρακολουθήσεων/υπογραφών 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θα αναρτηθεί στην e </a:t>
            </a:r>
            <a:r>
              <a:rPr lang="el-GR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class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 και εναλλακτικά θα μοιραστεί από τους διδάσκοντες πριν την 1</a:t>
            </a:r>
            <a:r>
              <a:rPr lang="el-GR" sz="20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η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 επίσκεψη στα σχολεία.</a:t>
            </a:r>
          </a:p>
          <a:p>
            <a:pPr algn="just"/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Στην 1</a:t>
            </a:r>
            <a:r>
              <a:rPr lang="el-GR" sz="20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η</a:t>
            </a:r>
            <a:r>
              <a:rPr lang="el-GR" sz="2000" dirty="0">
                <a:latin typeface="Segoe UI" panose="020B0502040204020203" pitchFamily="34" charset="0"/>
                <a:cs typeface="Segoe UI" panose="020B0502040204020203" pitchFamily="34" charset="0"/>
              </a:rPr>
              <a:t> παρακολούθηση υπογράφει μόνο ο Διευθυντής/τρια.</a:t>
            </a:r>
          </a:p>
          <a:p>
            <a:endParaRPr lang="el-GR" sz="2000" dirty="0"/>
          </a:p>
          <a:p>
            <a:endParaRPr lang="el-GR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6344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211BF1-F9BC-41B8-BFC5-9879D6BA95E5}"/>
              </a:ext>
            </a:extLst>
          </p:cNvPr>
          <p:cNvSpPr txBox="1"/>
          <p:nvPr/>
        </p:nvSpPr>
        <p:spPr>
          <a:xfrm>
            <a:off x="1532305" y="74520"/>
            <a:ext cx="9127389" cy="30777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ΠΡΟΓΡΑΜΜΑΤΙΣΜΟΣ ΜΑΘΗΜΑΤΩΝ ΚΑΙ ΠΑΡΑΚΟΛΟΥΘΗΣΕΩΝ ΣΠΑ Ι 2024-2025 (Ι)</a:t>
            </a:r>
            <a:endParaRPr kumimoji="0" lang="el-GR" altLang="el-G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1827A40D-9852-D90E-73FB-67AACC2900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016381"/>
              </p:ext>
            </p:extLst>
          </p:nvPr>
        </p:nvGraphicFramePr>
        <p:xfrm>
          <a:off x="833268" y="382297"/>
          <a:ext cx="10862734" cy="647570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373767">
                  <a:extLst>
                    <a:ext uri="{9D8B030D-6E8A-4147-A177-3AD203B41FA5}">
                      <a16:colId xmlns:a16="http://schemas.microsoft.com/office/drawing/2014/main" val="717816204"/>
                    </a:ext>
                  </a:extLst>
                </a:gridCol>
                <a:gridCol w="8488967">
                  <a:extLst>
                    <a:ext uri="{9D8B030D-6E8A-4147-A177-3AD203B41FA5}">
                      <a16:colId xmlns:a16="http://schemas.microsoft.com/office/drawing/2014/main" val="4177016803"/>
                    </a:ext>
                  </a:extLst>
                </a:gridCol>
              </a:tblGrid>
              <a:tr h="18729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Σ Π Α 1</a:t>
                      </a:r>
                      <a:endParaRPr lang="el-G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00" marR="496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767"/>
                  </a:ext>
                </a:extLst>
              </a:tr>
              <a:tr h="427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ΗΜΕΡΟΜΗΝΙΑ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600" marR="496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ΔΡΑΣΤΗΡΙΟΤΗΤΑ</a:t>
                      </a:r>
                      <a:endParaRPr lang="el-GR" sz="1600" b="1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600" marR="4960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84034956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-01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ΕΙΣΑΓΩΓΗ/ΕΝΗΜΕΡΩΣΗ ΓΙΑ ΤΟ ΜΑΘΗΜΑ- ΟΛΟΜΕΛΕΙΑ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204639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08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/10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ΦΙΛΟΣΟΦΙΑ ΤΗΣ ΣΠΑ Ι-ΟΛΟΜΕΛΕΙΑ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25042487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15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- 1</a:t>
                      </a:r>
                      <a:r>
                        <a:rPr lang="el-GR" sz="1600" kern="1200" baseline="30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ος </a:t>
                      </a: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ΑΞΟΝΑΣ (ΜΕΡΟΣ 1ο)-ΣΕ ΤΜΗΜΑΤΑ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397647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22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- 1</a:t>
                      </a:r>
                      <a:r>
                        <a:rPr lang="el-GR" sz="1600" kern="1200" baseline="30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ος </a:t>
                      </a: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ΑΞΟΝΑΣ (ΜΕΡΟΣ 2ο)-ΣΕ ΤΜΗΜΑΤΑ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18525465"/>
                  </a:ext>
                </a:extLst>
              </a:tr>
              <a:tr h="6390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ΠΕΜΠΤΗ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23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FF00FF"/>
                        </a:highlight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ΠΑΡΑΚΟΛΟΥΘΗΣΗ 1ου ΑΞΟΝΑ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ΣΥΝΕΝΤΕΥΞΗ ΔΙΕΥΘΥΝΤΗ/ΤΡΙΑΣ 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989191"/>
                  </a:ext>
                </a:extLst>
              </a:tr>
              <a:tr h="6877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2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/10 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ΑΝΑΤΡΟΦΟΔΟΤΗΣΗ ΣΤΟΝ 1ο ΑΞΟΝΑ-ΣΕ ΤΜΗΜΑΤΑ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ΠΑΡΟΥΣΙΑΣΗ 2ου ΑΞΟΝΑ -ΣΕ ΤΜΗΜΑΤΑ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26982394"/>
                  </a:ext>
                </a:extLst>
              </a:tr>
              <a:tr h="6877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ΠΕΜΠΤΗ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30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/10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FF00FF"/>
                        </a:highlight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ΠΑΡΑΚΟΛΟΥΘΗΣΗ 2</a:t>
                      </a:r>
                      <a:r>
                        <a:rPr lang="el-GR" sz="1600" kern="1200" baseline="300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ου</a:t>
                      </a: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ΑΞΟΝΑ 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692257"/>
                  </a:ext>
                </a:extLst>
              </a:tr>
              <a:tr h="27618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05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ΑΝΑΤΡΟΦΟΔΟΤΗΣΗ ΣΤΟΝ 2ο ΑΞΟΝΑ-ΣΕ ΤΜΗΜΑΤΑ</a:t>
                      </a:r>
                      <a:endParaRPr lang="el-GR" sz="16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ΠΑΡΟΥΣΙΑΣΗ 3ου ΑΞΟΝΑ-ΣΕ ΤΜΗΜΑΤΑ  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79202920"/>
                  </a:ext>
                </a:extLst>
              </a:tr>
              <a:tr h="6877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ΠΕΜΠΤΗ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06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FF00FF"/>
                        </a:highlight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ΠΑΡΑΚΟΛΟΥΘΗΣΗ 3ου ΑΞΟΝΑ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795958"/>
                  </a:ext>
                </a:extLst>
              </a:tr>
              <a:tr h="639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ΤΕΤΑΡΤΗ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12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/11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ΑΝΑΤΡΟΦΟΔΟΤΗΣΗ ΣΤΟΝ 3ο ΑΞΟΝΑ-ΣΕ ΤΜΗΜΑΤΑ</a:t>
                      </a:r>
                      <a:endParaRPr lang="el-GR" sz="1600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l-GR" sz="1600" kern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ΜΑΘΗΜΑ - ΠΑΡΟΥΣΙΑΣΗ 4ου ΑΞΟΝΑ-ΣΕ ΤΜΗΜΑΤΑ </a:t>
                      </a:r>
                      <a:endParaRPr lang="el-GR" sz="16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66465678"/>
                  </a:ext>
                </a:extLst>
              </a:tr>
              <a:tr h="630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ΠΕΜΠΤΗ </a:t>
                      </a:r>
                      <a:r>
                        <a:rPr lang="en-US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13</a:t>
                      </a:r>
                      <a:r>
                        <a:rPr lang="el-GR" sz="16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FF00FF"/>
                          </a:highlight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/11</a:t>
                      </a:r>
                      <a:endParaRPr lang="el-GR" sz="16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FF00FF"/>
                        </a:highlight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ΠΑΡΑΚΟΛΟΥΘΗΣΗ 4ου ΑΞΟΝΑ </a:t>
                      </a:r>
                      <a:endParaRPr lang="el-GR" sz="1600" b="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9530" marR="49530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626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60679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457</TotalTime>
  <Words>1028</Words>
  <Application>Microsoft Office PowerPoint</Application>
  <PresentationFormat>Ευρεία οθόνη</PresentationFormat>
  <Paragraphs>124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Θέμα του Office</vt:lpstr>
      <vt:lpstr>ΣΠΑ Ι</vt:lpstr>
      <vt:lpstr>Τι «είδους» μάθημα είναι η ΣΠΑ Ι και σε «τι» στοχεύει;</vt:lpstr>
      <vt:lpstr>Στόχοι της Σχολικής Πρακτικής Ι</vt:lpstr>
      <vt:lpstr>Τι περιλαμβάνει η ΣΠΑ Ι;</vt:lpstr>
      <vt:lpstr>Έντυπα/κλείδες παρατήρησης</vt:lpstr>
      <vt:lpstr>Παρουσίαση του PowerPoint</vt:lpstr>
      <vt:lpstr>Πώς δηλώνουμε τα ζευγάρια;</vt:lpstr>
      <vt:lpstr>Πώς γίνεται η παρατήρηση στα σχολεία;</vt:lpstr>
      <vt:lpstr>Παρουσίαση του PowerPoint</vt:lpstr>
      <vt:lpstr>Παρουσίαση του PowerPoint</vt:lpstr>
      <vt:lpstr>Αξιολόγηση του μαθήματος</vt:lpstr>
      <vt:lpstr>Προτεινόμενη βιβλιογραφία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ΣΠΑ Ι</dc:title>
  <dc:creator>User</dc:creator>
  <cp:lastModifiedBy>CHATZI MARIA</cp:lastModifiedBy>
  <cp:revision>66</cp:revision>
  <dcterms:created xsi:type="dcterms:W3CDTF">2022-09-26T06:52:56Z</dcterms:created>
  <dcterms:modified xsi:type="dcterms:W3CDTF">2025-11-25T14:35:23Z</dcterms:modified>
</cp:coreProperties>
</file>