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7286" autoAdjust="0"/>
  </p:normalViewPr>
  <p:slideViewPr>
    <p:cSldViewPr>
      <p:cViewPr>
        <p:scale>
          <a:sx n="107" d="100"/>
          <a:sy n="107" d="100"/>
        </p:scale>
        <p:origin x="-49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0873F-6C4F-41EF-8A29-200DBB8BF99D}" type="datetimeFigureOut">
              <a:rPr lang="el-GR" smtClean="0"/>
              <a:pPr/>
              <a:t>30/5/2020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C9210B-0DED-47D7-8472-60D685D4D9E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9210B-0DED-47D7-8472-60D685D4D9E3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5/30/2020</a:t>
            </a:fld>
            <a:endParaRPr lang="en-US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5/30/2020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5/30/2020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5/30/2020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5/30/2020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5/30/2020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5/30/2020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5/30/2020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5/30/2020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5/30/2020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5/30/2020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5/30/2020</a:t>
            </a:fld>
            <a:endParaRPr lang="en-US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228600"/>
            <a:ext cx="7406640" cy="22098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u="sng" dirty="0" smtClean="0">
                <a:effectLst/>
              </a:rPr>
              <a:t/>
            </a:r>
            <a:br>
              <a:rPr lang="el-GR" sz="3200" u="sng" dirty="0" smtClean="0">
                <a:effectLst/>
              </a:rPr>
            </a:br>
            <a:r>
              <a:rPr lang="el-GR" sz="2700" b="1" u="sng" dirty="0" smtClean="0">
                <a:effectLst/>
              </a:rPr>
              <a:t>Α. Ο ΘΕΣΜΟΣ ΤΗΣ ΠΡΑΞΗΣ ΕΦΑΡΜΟΓΗΣ</a:t>
            </a:r>
            <a:r>
              <a:rPr lang="en-US" sz="2700" b="1" u="sng" dirty="0" smtClean="0">
                <a:effectLst/>
              </a:rPr>
              <a:t/>
            </a:r>
            <a:br>
              <a:rPr lang="en-US" sz="2700" b="1" u="sng" dirty="0" smtClean="0">
                <a:effectLst/>
              </a:rPr>
            </a:br>
            <a:r>
              <a:rPr lang="el-GR" sz="2700" b="1" u="sng" dirty="0" smtClean="0">
                <a:effectLst/>
              </a:rPr>
              <a:t>Β. Η ΑΔΕΙΟΔΟΤΗΣΗ ΤΩΝ ΟΙΚΟΔΟΜΙΚΩΝ ΕΡΓΑΣΙΩΝ</a:t>
            </a:r>
            <a:br>
              <a:rPr lang="el-GR" sz="2700" b="1" u="sng" dirty="0" smtClean="0">
                <a:effectLst/>
              </a:rPr>
            </a:br>
            <a:r>
              <a:rPr lang="el-GR" sz="2700" b="1" u="sng" dirty="0" smtClean="0">
                <a:effectLst/>
              </a:rPr>
              <a:t>Γ. ΝΟΜΙΚΗ ΑΝΤΙΜΕΤΩΠΙΣΗ ΤΗΣ ΑΥΘΑΙΡΕΤΗΣ ΔΟΜΗΣΗΣ</a:t>
            </a:r>
            <a:endParaRPr lang="en-US" sz="2700" b="1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/>
            <a:r>
              <a:rPr lang="el-GR" smtClean="0"/>
              <a:t>Μάριος Χαϊνταρλής</a:t>
            </a:r>
          </a:p>
          <a:p>
            <a:pPr marR="0"/>
            <a:r>
              <a:rPr lang="el-GR" smtClean="0"/>
              <a:t>Επίκουρος Καθηγητής Πανεπιστημίου Θεσσαλίας</a:t>
            </a:r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1219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dirty="0"/>
              <a:t>Α. ΓΕΝΙΚΗ ΠΑΡΟΥΣΙΑΣΗ </a:t>
            </a:r>
            <a:r>
              <a:rPr lang="el-GR" b="1" dirty="0" smtClean="0"/>
              <a:t>ΤΗΣ ΠΡΑΞΗΣ ΕΦΑΡΜΟΓΗΣ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001000" cy="4572000"/>
          </a:xfrm>
        </p:spPr>
        <p:txBody>
          <a:bodyPr>
            <a:normAutofit fontScale="47500" lnSpcReduction="20000"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endParaRPr lang="el-GR" sz="2900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900" dirty="0" smtClean="0"/>
              <a:t> </a:t>
            </a:r>
            <a:r>
              <a:rPr lang="el-GR" sz="2900" b="1" dirty="0" smtClean="0"/>
              <a:t>1.    </a:t>
            </a:r>
            <a:r>
              <a:rPr lang="el-GR" sz="2900" dirty="0" smtClean="0"/>
              <a:t>Ιστορική αναδρομή: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dirty="0" smtClean="0"/>
              <a:t>α) Η πράξη ρυμοτομίας, τακτοποίησης, προσκύρωσης και αναλογισμού αποζημίωσης (</a:t>
            </a:r>
            <a:r>
              <a:rPr lang="en-US" dirty="0" smtClean="0"/>
              <a:t>“</a:t>
            </a:r>
            <a:r>
              <a:rPr lang="el-GR" dirty="0" smtClean="0"/>
              <a:t>πράξη ρυμοτομίας</a:t>
            </a:r>
            <a:r>
              <a:rPr lang="en-US" dirty="0" smtClean="0"/>
              <a:t>”</a:t>
            </a:r>
            <a:r>
              <a:rPr lang="el-GR" dirty="0" smtClean="0"/>
              <a:t>) του </a:t>
            </a:r>
            <a:r>
              <a:rPr lang="el-GR" dirty="0" err="1" smtClean="0"/>
              <a:t>ν.δ</a:t>
            </a:r>
            <a:r>
              <a:rPr lang="el-GR" dirty="0" smtClean="0"/>
              <a:t>. του 1923</a:t>
            </a:r>
            <a:r>
              <a:rPr lang="en-US" dirty="0" smtClean="0"/>
              <a:t> </a:t>
            </a:r>
            <a:r>
              <a:rPr lang="el-GR" dirty="0" smtClean="0"/>
              <a:t>[άρθρο 32 </a:t>
            </a:r>
            <a:r>
              <a:rPr lang="el-GR" dirty="0" err="1" smtClean="0"/>
              <a:t>επ</a:t>
            </a:r>
            <a:r>
              <a:rPr lang="el-GR" dirty="0" smtClean="0"/>
              <a:t>.)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dirty="0" smtClean="0"/>
              <a:t>β) Η πράξη εφαρμογής του ν. 1337/1983 (σχετικά τα άρθρα 8 [εισφορά σε γη] και 12 [εφαρμογή πολεοδομικής μελέτης μέσω πράξης εφαρμογής]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900" dirty="0" smtClean="0"/>
          </a:p>
          <a:p>
            <a:pPr marL="514350" indent="-51435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3300" dirty="0" smtClean="0"/>
              <a:t> 2.  Περιεχόμενο της πράξης ρυμοτομίας: 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dirty="0" smtClean="0"/>
              <a:t>(επακριβής προσδιορισμός των ρυμοτομούμενων τμημάτων, των διενεργούμενων προσκυρώσεων και τακτοποιήσεων και των «αποζημιώσεων» που αντιστοιχούν</a:t>
            </a:r>
            <a:r>
              <a:rPr lang="en-US" dirty="0" smtClean="0"/>
              <a:t>)</a:t>
            </a:r>
            <a:endParaRPr lang="el-GR" dirty="0" smtClean="0"/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dirty="0"/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3300" dirty="0" smtClean="0"/>
              <a:t>2</a:t>
            </a:r>
            <a:r>
              <a:rPr lang="el-GR" sz="3300" baseline="30000" dirty="0" smtClean="0"/>
              <a:t>α</a:t>
            </a:r>
            <a:r>
              <a:rPr lang="el-GR" sz="3300" dirty="0" smtClean="0"/>
              <a:t>. Περιεχόμενο της πράξης εφαρμογής: 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dirty="0" smtClean="0"/>
              <a:t>(όσα καλύπτει η </a:t>
            </a:r>
            <a:r>
              <a:rPr lang="en-US" dirty="0" smtClean="0"/>
              <a:t>“</a:t>
            </a:r>
            <a:r>
              <a:rPr lang="el-GR" dirty="0" smtClean="0"/>
              <a:t>πράξη ρυμοτομίας</a:t>
            </a:r>
            <a:r>
              <a:rPr lang="en-US" dirty="0" smtClean="0"/>
              <a:t>”</a:t>
            </a:r>
            <a:r>
              <a:rPr lang="el-GR" dirty="0" smtClean="0"/>
              <a:t> και επιπλέον: α) προσδιορισμός της εισφοράς σε γη, β) και διά του προσδιορισμού τίθενται οι βάσεις για τον υπολογισμό της εισφοράς σε χρήμα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900" b="1" u="sng" dirty="0" smtClean="0"/>
              <a:t>Σημείωση: άρθρο 24 παρ. 3 και 5 του Συντάγματος: αναγνώριση θεσμού εισφοράς σε γη και χρήμα) 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900" dirty="0"/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3400" dirty="0" smtClean="0"/>
              <a:t>3. Βασική επισήμανση: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dirty="0" smtClean="0"/>
              <a:t>Η πράξη εφαρμογής περιέχει όλες τις ενέργειες που είναι αναγκαίες για την υλοποίηση του Πολεοδομικού Σχεδίου Εφαρμογής (πολεοδομικής μελέτης)</a:t>
            </a: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524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dirty="0" smtClean="0"/>
              <a:t>Β. ΘΕΜΕΛΙΩΔΗ ΝΟΜΙΚΑ ΧΑΡΑΚΤΗΡΙΣΤΙΚΑ ΤΗΣ ΠΡΑΞΗΣ ΕΦΑΡΜΟΓΗΣ</a:t>
            </a:r>
            <a:br>
              <a:rPr lang="el-GR" sz="3200" b="1" dirty="0" smtClean="0"/>
            </a:br>
            <a:endParaRPr lang="en-US" sz="3200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724400"/>
          </a:xfrm>
        </p:spPr>
        <p:txBody>
          <a:bodyPr>
            <a:normAutofit/>
          </a:bodyPr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l-GR" sz="2400" dirty="0" smtClean="0"/>
              <a:t>Ατομική Διοικητική Πράξη (γενικού περιεχομένου) 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l-GR" sz="2400" dirty="0" smtClean="0"/>
              <a:t>Δεν εντάσσεται στο πεδίο του πολεοδομικού σχεδιασμού ή εντάσσεται οριακά / κυρίαρχος ο εκτελεστικός (εφαρμοστικός) της χαρακτήρας</a:t>
            </a:r>
            <a:endParaRPr lang="el-GR" sz="2400" dirty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l-GR" sz="2400" dirty="0" smtClean="0"/>
              <a:t>Ο διαπλαστικός χαρακτήρας της Πράξης Εφαρμογής</a:t>
            </a:r>
          </a:p>
          <a:p>
            <a:pPr marL="0" indent="0">
              <a:buNone/>
            </a:pPr>
            <a:r>
              <a:rPr lang="el-GR" sz="2400" dirty="0" smtClean="0"/>
              <a:t>       (δημιουργεί νέα ιδιοκτησιακά δικαιώματα)</a:t>
            </a:r>
          </a:p>
          <a:p>
            <a:pPr marL="514350" indent="-514350">
              <a:buAutoNum type="arabicPeriod" startAt="4"/>
            </a:pPr>
            <a:r>
              <a:rPr lang="el-GR" sz="2400" dirty="0" smtClean="0"/>
              <a:t>(Υποχρεωτική τήρηση διατυπώσεων δημοσιότητας    </a:t>
            </a:r>
          </a:p>
          <a:p>
            <a:pPr marL="0" indent="0">
              <a:buNone/>
            </a:pPr>
            <a:r>
              <a:rPr lang="el-GR" sz="2400" dirty="0" smtClean="0"/>
              <a:t>       κατά τη φάση της εκπόνησής </a:t>
            </a:r>
            <a:r>
              <a:rPr lang="el-GR" sz="2400" smtClean="0"/>
              <a:t>της (πριν </a:t>
            </a:r>
            <a:r>
              <a:rPr lang="el-GR" sz="2400" dirty="0" smtClean="0"/>
              <a:t>από την κύρωση – </a:t>
            </a:r>
          </a:p>
          <a:p>
            <a:pPr marL="0" indent="0">
              <a:buNone/>
            </a:pPr>
            <a:r>
              <a:rPr lang="el-GR" sz="2400" dirty="0"/>
              <a:t> </a:t>
            </a:r>
            <a:r>
              <a:rPr lang="el-GR" sz="2400" dirty="0" smtClean="0"/>
              <a:t>      έγκρισή της)</a:t>
            </a:r>
          </a:p>
          <a:p>
            <a:pPr marL="0" indent="0">
              <a:buNone/>
            </a:pPr>
            <a:r>
              <a:rPr lang="el-GR" sz="2400" dirty="0" smtClean="0"/>
              <a:t>5.     Εγκρίνεται – μετά την καλλικρατική νομοθεσία (ν. </a:t>
            </a:r>
          </a:p>
          <a:p>
            <a:pPr marL="0" indent="0">
              <a:buNone/>
            </a:pPr>
            <a:r>
              <a:rPr lang="el-GR" sz="2400" dirty="0"/>
              <a:t> </a:t>
            </a:r>
            <a:r>
              <a:rPr lang="el-GR" sz="2400" dirty="0" smtClean="0"/>
              <a:t>      3852/2010) – από τον οικείο (αιρετό) Περιφερειάρχη 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600" b="1" dirty="0" smtClean="0"/>
              <a:t> </a:t>
            </a:r>
            <a:br>
              <a:rPr lang="el-GR" sz="3600" b="1" dirty="0" smtClean="0"/>
            </a:br>
            <a:r>
              <a:rPr lang="el-GR" sz="3600" b="1" dirty="0" smtClean="0"/>
              <a:t>Γ1. ΑΛΛΑ ΘΕΜΑΤΑ 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n-US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None/>
            </a:pPr>
            <a:r>
              <a:rPr lang="el-GR" sz="2000" dirty="0" smtClean="0"/>
              <a:t> 1.       Δικαστικός έλεγχος των Πράξεων Εφαρμογής</a:t>
            </a:r>
          </a:p>
          <a:p>
            <a:pPr marL="0" indent="0" algn="just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 </a:t>
            </a:r>
            <a:r>
              <a:rPr lang="el-GR" sz="1600" dirty="0" smtClean="0"/>
              <a:t>(εφικτός στο πλαίσιο της ακυρωτικής διαδικασίας, καθότι η πράξη εφαρμογής </a:t>
            </a:r>
          </a:p>
          <a:p>
            <a:pPr marL="0" indent="0" algn="just">
              <a:buNone/>
            </a:pPr>
            <a:r>
              <a:rPr lang="el-GR" sz="1600" dirty="0"/>
              <a:t> </a:t>
            </a:r>
            <a:r>
              <a:rPr lang="el-GR" sz="1600" dirty="0" smtClean="0"/>
              <a:t>         είναι ατομική διοικητική πράξη, προσβολή αυτής στο οικείο Διοικητικό Εφετείο)</a:t>
            </a:r>
          </a:p>
          <a:p>
            <a:pPr marL="457200" indent="-457200" algn="just">
              <a:buNone/>
            </a:pPr>
            <a:r>
              <a:rPr lang="el-GR" sz="2000" dirty="0" smtClean="0"/>
              <a:t>  2.      Διόρθωση – Τροποποίηση (ανάκληση) Πράξης Εφαρμογής</a:t>
            </a:r>
          </a:p>
          <a:p>
            <a:pPr marL="0" indent="0" algn="just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</a:t>
            </a:r>
            <a:r>
              <a:rPr lang="el-GR" sz="1600" dirty="0" smtClean="0"/>
              <a:t>(πρόβλεψη στο ν. 3012/2002 που εντάχθηκε ως η περ. ε  της παρ. 7 του άρθρου 12 του ν.  </a:t>
            </a:r>
          </a:p>
          <a:p>
            <a:pPr marL="0" indent="0" algn="just">
              <a:buNone/>
            </a:pPr>
            <a:r>
              <a:rPr lang="el-GR" sz="1600" dirty="0" smtClean="0"/>
              <a:t>          1337/1983) για ανάκληση υπό τις εξής προϋποθέσεις: α) για λόγους νομιμότητας, β) για </a:t>
            </a:r>
          </a:p>
          <a:p>
            <a:pPr marL="0" indent="0" algn="just">
              <a:buNone/>
            </a:pPr>
            <a:r>
              <a:rPr lang="el-GR" sz="1600" dirty="0" smtClean="0"/>
              <a:t>          πλάνη περί τα πράγματα, γ) μέσα σε εύλογο χρόνο δ) η ανάκληση δεν πρέπει να </a:t>
            </a:r>
          </a:p>
          <a:p>
            <a:pPr marL="0" indent="0" algn="just">
              <a:buNone/>
            </a:pPr>
            <a:r>
              <a:rPr lang="el-GR" sz="1600" dirty="0" smtClean="0"/>
              <a:t>          προσκρούει στις αρχές της καλής πίστης και της ασφάλειας δικαίου»</a:t>
            </a:r>
          </a:p>
          <a:p>
            <a:pPr marL="457200" indent="-457200" algn="just">
              <a:buNone/>
            </a:pPr>
            <a:r>
              <a:rPr lang="el-GR" sz="2000" dirty="0" smtClean="0"/>
              <a:t>  3.  Ο νέος νόμος 4315/2014 (ΦΕΚ Α’ 269) και οι περιεχόμενες σε αυτόν </a:t>
            </a:r>
          </a:p>
          <a:p>
            <a:pPr marL="0" indent="0" algn="just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θεμελιώδεις αλλαγές</a:t>
            </a:r>
          </a:p>
          <a:p>
            <a:pPr marL="0" indent="0" algn="just">
              <a:buNone/>
            </a:pPr>
            <a:r>
              <a:rPr lang="el-GR" sz="2000" b="1" dirty="0"/>
              <a:t> </a:t>
            </a:r>
            <a:r>
              <a:rPr lang="el-GR" sz="2000" b="1" dirty="0" smtClean="0"/>
              <a:t>      </a:t>
            </a:r>
            <a:r>
              <a:rPr lang="el-GR" sz="1600" b="1" dirty="0" smtClean="0"/>
              <a:t>(α)</a:t>
            </a:r>
            <a:r>
              <a:rPr lang="el-GR" sz="1600" dirty="0" smtClean="0"/>
              <a:t> ενιαιοποίηση της εισφοράς σε γη σε όλες τις περιπτώσεις, ήτοι για όλους τους </a:t>
            </a:r>
          </a:p>
          <a:p>
            <a:pPr marL="0" indent="0" algn="just">
              <a:buNone/>
            </a:pPr>
            <a:r>
              <a:rPr lang="el-GR" sz="1600" dirty="0"/>
              <a:t> </a:t>
            </a:r>
            <a:r>
              <a:rPr lang="el-GR" sz="1600" dirty="0" smtClean="0"/>
              <a:t>       οικισμούς, </a:t>
            </a:r>
            <a:r>
              <a:rPr lang="el-GR" sz="1600" b="1" dirty="0" smtClean="0"/>
              <a:t>β)</a:t>
            </a:r>
            <a:r>
              <a:rPr lang="el-GR" sz="1600" dirty="0" smtClean="0"/>
              <a:t> αλλαγή της κλιμάκωσης της εισφοράς με κάποιος όφελος για τις μεγάλες </a:t>
            </a:r>
          </a:p>
          <a:p>
            <a:pPr marL="0" indent="0" algn="just">
              <a:buNone/>
            </a:pPr>
            <a:r>
              <a:rPr lang="el-GR" sz="1600" dirty="0"/>
              <a:t> </a:t>
            </a:r>
            <a:r>
              <a:rPr lang="el-GR" sz="1600" dirty="0" smtClean="0"/>
              <a:t>        ιδιοκτησίες και </a:t>
            </a:r>
            <a:r>
              <a:rPr lang="el-GR" sz="1600" b="1" dirty="0" smtClean="0"/>
              <a:t>γ) </a:t>
            </a:r>
            <a:r>
              <a:rPr lang="el-GR" sz="1600" dirty="0" smtClean="0"/>
              <a:t>αλλαγή της κρίσιμης ημερομηνίας για τον υπολογισμό της εισφοράς </a:t>
            </a:r>
            <a:endParaRPr lang="en-US" sz="1600" dirty="0" smtClean="0"/>
          </a:p>
          <a:p>
            <a:pPr marL="0" indent="0" algn="just">
              <a:buNone/>
            </a:pPr>
            <a:r>
              <a:rPr lang="en-US" sz="1600" dirty="0" smtClean="0"/>
              <a:t>      </a:t>
            </a:r>
            <a:r>
              <a:rPr lang="el-GR" sz="1600" dirty="0" smtClean="0"/>
              <a:t>σε σχέση με το χρόνο δημιουργίας των ακινήτων (από 10.03.1982 σε 28.05.2014) και </a:t>
            </a:r>
            <a:r>
              <a:rPr lang="el-GR" sz="1600" b="1" dirty="0" smtClean="0"/>
              <a:t>δ)</a:t>
            </a:r>
            <a:r>
              <a:rPr lang="el-GR" sz="1600" dirty="0" smtClean="0"/>
              <a:t> </a:t>
            </a:r>
          </a:p>
          <a:p>
            <a:pPr marL="0" indent="0" algn="just">
              <a:buNone/>
            </a:pPr>
            <a:r>
              <a:rPr lang="el-GR" sz="1600" dirty="0" smtClean="0"/>
              <a:t>        διακριτός υπολογισμός της εισφοράς σε γη για κάθε ιδιοκτησία μιας Πολεοδομικής </a:t>
            </a:r>
          </a:p>
          <a:p>
            <a:pPr marL="0" indent="0" algn="just">
              <a:buNone/>
            </a:pPr>
            <a:r>
              <a:rPr lang="el-GR" sz="1600" dirty="0" smtClean="0"/>
              <a:t>        Ενότητας (Π.Ε.) και όχι αντιμετώπιση όλων των ακινήτων ενός ιδιοκτήτη μιας Π.Ε. ως </a:t>
            </a:r>
          </a:p>
          <a:p>
            <a:pPr marL="0" indent="0" algn="just">
              <a:buNone/>
            </a:pPr>
            <a:r>
              <a:rPr lang="el-GR" sz="1600" dirty="0" smtClean="0"/>
              <a:t>        ένα ακίνητο για τον υπολογισμό της εισφοράς</a:t>
            </a:r>
            <a:r>
              <a:rPr lang="en-US" sz="1600" dirty="0" smtClean="0"/>
              <a:t>, </a:t>
            </a:r>
            <a:r>
              <a:rPr lang="el-GR" sz="1600" b="1" dirty="0" smtClean="0"/>
              <a:t>ε)</a:t>
            </a:r>
            <a:r>
              <a:rPr lang="el-GR" sz="1600" dirty="0" smtClean="0"/>
              <a:t> ο υπολογισμός για κάθε ιδιοκτησία </a:t>
            </a:r>
          </a:p>
          <a:p>
            <a:pPr marL="0" indent="0" algn="just">
              <a:buNone/>
            </a:pPr>
            <a:r>
              <a:rPr lang="el-GR" sz="1600" dirty="0" smtClean="0"/>
              <a:t>       γίνεται επί ολοκλήρου του ακινήτου, ανεξαρτήτως εάν το ακίνητο ανήκει σε ένα η </a:t>
            </a:r>
          </a:p>
          <a:p>
            <a:pPr marL="0" indent="0" algn="just">
              <a:buNone/>
            </a:pPr>
            <a:r>
              <a:rPr lang="el-GR" sz="1600" dirty="0" smtClean="0"/>
              <a:t>       περισσότερα πρόσωπα εξ αδιαιρέτου (ιδανικά </a:t>
            </a:r>
            <a:r>
              <a:rPr lang="el-GR" sz="1600" smtClean="0"/>
              <a:t>μερίδια). </a:t>
            </a:r>
            <a:r>
              <a:rPr lang="en-US" sz="1600" dirty="0" smtClean="0"/>
              <a:t> </a:t>
            </a:r>
            <a:r>
              <a:rPr lang="el-GR" sz="1600" dirty="0" smtClean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600" b="1" dirty="0" smtClean="0"/>
              <a:t> </a:t>
            </a:r>
            <a:br>
              <a:rPr lang="el-GR" sz="3600" b="1" dirty="0" smtClean="0"/>
            </a:br>
            <a:r>
              <a:rPr lang="el-GR" sz="3600" b="1" dirty="0" smtClean="0"/>
              <a:t>Γ2. ΑΛΛΑ ΘΕΜΑΤΑ 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n-US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59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l-GR" sz="2000" dirty="0" smtClean="0"/>
              <a:t>        </a:t>
            </a:r>
            <a:r>
              <a:rPr lang="el-GR" sz="2400" u="sng" dirty="0" smtClean="0"/>
              <a:t>Κρίσιμες έννοιες για την εφαρμογή ενός σχεδίου</a:t>
            </a:r>
          </a:p>
          <a:p>
            <a:pPr marL="0" indent="0" algn="just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</a:t>
            </a:r>
            <a:r>
              <a:rPr lang="el-GR" sz="2000" b="1" dirty="0" smtClean="0"/>
              <a:t>α) </a:t>
            </a:r>
            <a:r>
              <a:rPr lang="el-GR" sz="2000" dirty="0" smtClean="0"/>
              <a:t>Προσκύρωση </a:t>
            </a:r>
          </a:p>
          <a:p>
            <a:pPr marL="0" indent="0" algn="just">
              <a:buNone/>
            </a:pPr>
            <a:r>
              <a:rPr lang="el-GR" sz="2000" dirty="0" smtClean="0"/>
              <a:t>         </a:t>
            </a:r>
            <a:r>
              <a:rPr lang="el-GR" sz="1600" dirty="0" smtClean="0"/>
              <a:t>- γενική έννοια της προσκύρωσης (αφαίρεση ιδιοκτησίας από α’ ιδιοκτήτη και απονομή </a:t>
            </a:r>
          </a:p>
          <a:p>
            <a:pPr marL="0" indent="0" algn="just">
              <a:buNone/>
            </a:pPr>
            <a:r>
              <a:rPr lang="el-GR" sz="1600" dirty="0"/>
              <a:t> </a:t>
            </a:r>
            <a:r>
              <a:rPr lang="el-GR" sz="1600" dirty="0" smtClean="0"/>
              <a:t>           σε  β’ ιδιοκτήτη)  Κοινή προσκύρωση (αφαίρεση ιδιοκτησίας λόγω μη αρτιότητας και </a:t>
            </a:r>
          </a:p>
          <a:p>
            <a:pPr marL="0" indent="0" algn="just">
              <a:buNone/>
            </a:pPr>
            <a:r>
              <a:rPr lang="el-GR" sz="1600" dirty="0"/>
              <a:t> </a:t>
            </a:r>
            <a:r>
              <a:rPr lang="el-GR" sz="1600" dirty="0" smtClean="0"/>
              <a:t>           αδυναμίας απόκτησής της)</a:t>
            </a:r>
          </a:p>
          <a:p>
            <a:pPr marL="0" indent="0" algn="just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 </a:t>
            </a:r>
            <a:r>
              <a:rPr lang="el-GR" sz="2000" b="1" dirty="0" smtClean="0"/>
              <a:t>β) </a:t>
            </a:r>
            <a:r>
              <a:rPr lang="el-GR" sz="2000" dirty="0" smtClean="0"/>
              <a:t>Τακτοποίηση (</a:t>
            </a:r>
            <a:r>
              <a:rPr lang="el-GR" sz="1600" dirty="0" smtClean="0"/>
              <a:t>σημαίνει την ανταλλαγή εδαφικών τμημάτων γης </a:t>
            </a:r>
          </a:p>
          <a:p>
            <a:pPr marL="0" indent="0" algn="just">
              <a:buNone/>
            </a:pPr>
            <a:r>
              <a:rPr lang="el-GR" sz="1600" dirty="0" smtClean="0"/>
              <a:t>         μεταξύ ιδιοκτησιών για την απόκτηση σωστής διάταξης ή/και αρτιότητας από τα ακίνητα</a:t>
            </a:r>
          </a:p>
          <a:p>
            <a:pPr marL="0" indent="0" algn="just">
              <a:buNone/>
            </a:pPr>
            <a:r>
              <a:rPr lang="el-GR" sz="1600" dirty="0" smtClean="0"/>
              <a:t>         </a:t>
            </a:r>
            <a:r>
              <a:rPr lang="el-GR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Σημείωση - Γενικός κανόνας: Προηγείται η τακτοποίηση της προσκύρωσης</a:t>
            </a:r>
          </a:p>
          <a:p>
            <a:pPr marL="0" indent="0" algn="just">
              <a:buNone/>
            </a:pPr>
            <a:r>
              <a:rPr lang="el-GR" sz="2000" dirty="0" smtClean="0"/>
              <a:t>        </a:t>
            </a:r>
            <a:r>
              <a:rPr lang="el-GR" sz="2000" b="1" dirty="0" smtClean="0"/>
              <a:t>γ) </a:t>
            </a:r>
            <a:r>
              <a:rPr lang="el-GR" sz="2000" dirty="0" smtClean="0"/>
              <a:t>Αρτιότητα  (ι) κατά κανόνα και </a:t>
            </a:r>
            <a:r>
              <a:rPr lang="el-GR" sz="2000" dirty="0" err="1" smtClean="0"/>
              <a:t>ιι</a:t>
            </a:r>
            <a:r>
              <a:rPr lang="el-GR" sz="2000" dirty="0" smtClean="0"/>
              <a:t>) κατά παρέκκλιση</a:t>
            </a:r>
          </a:p>
          <a:p>
            <a:pPr marL="0" indent="0" algn="just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 </a:t>
            </a:r>
            <a:r>
              <a:rPr lang="el-GR" sz="1600" dirty="0" smtClean="0"/>
              <a:t>(σημαίνει το να ανταποκρίνεται ένα οικόπεδο σε ορισμένες πολεοδομικές προϋποθέσεις: </a:t>
            </a:r>
          </a:p>
          <a:p>
            <a:pPr marL="0" indent="0" algn="just">
              <a:buNone/>
            </a:pPr>
            <a:r>
              <a:rPr lang="el-GR" sz="1600" dirty="0"/>
              <a:t> </a:t>
            </a:r>
            <a:r>
              <a:rPr lang="el-GR" sz="1600" dirty="0" smtClean="0"/>
              <a:t>          εμβαδόν, πρόσωπο και μορφή)</a:t>
            </a:r>
          </a:p>
          <a:p>
            <a:pPr marL="0" indent="0" algn="just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 </a:t>
            </a:r>
            <a:r>
              <a:rPr lang="el-GR" sz="2000" b="1" dirty="0" smtClean="0"/>
              <a:t>δ)</a:t>
            </a:r>
            <a:r>
              <a:rPr lang="el-GR" sz="2000" dirty="0" smtClean="0"/>
              <a:t> Κατάτμηση  </a:t>
            </a:r>
          </a:p>
          <a:p>
            <a:pPr marL="0" indent="0" algn="just">
              <a:buNone/>
            </a:pPr>
            <a:r>
              <a:rPr lang="el-GR" sz="2000" dirty="0" smtClean="0"/>
              <a:t>        (</a:t>
            </a:r>
            <a:r>
              <a:rPr lang="el-GR" sz="1600" dirty="0" smtClean="0"/>
              <a:t>νοείται η διαίρεση ενός ακινήτου σε δύο ή περισσότερα ακίνητα είτε </a:t>
            </a:r>
          </a:p>
          <a:p>
            <a:pPr marL="0" indent="0" algn="just">
              <a:buNone/>
            </a:pPr>
            <a:r>
              <a:rPr lang="el-GR" sz="1600" dirty="0"/>
              <a:t> </a:t>
            </a:r>
            <a:r>
              <a:rPr lang="el-GR" sz="1600" dirty="0" smtClean="0"/>
              <a:t>        από το νόμο είτε από την ιδιωτική βούληση)</a:t>
            </a:r>
          </a:p>
          <a:p>
            <a:pPr marL="0" indent="0" algn="just">
              <a:buNone/>
            </a:pPr>
            <a:r>
              <a:rPr lang="el-GR" sz="2000" dirty="0" smtClean="0"/>
              <a:t>        </a:t>
            </a:r>
            <a:r>
              <a:rPr lang="el-GR" sz="2000" b="1" dirty="0" smtClean="0"/>
              <a:t>ε)</a:t>
            </a:r>
            <a:r>
              <a:rPr lang="el-GR" sz="2000" dirty="0" smtClean="0"/>
              <a:t> Ρυμοτομική απαλλοτρίωση / δέσμευση της ιδιοκτησίας (</a:t>
            </a:r>
            <a:r>
              <a:rPr lang="el-GR" sz="1400" dirty="0" smtClean="0"/>
              <a:t>σκοπός / δημόσια </a:t>
            </a:r>
          </a:p>
          <a:p>
            <a:pPr marL="0" indent="0" algn="just">
              <a:buNone/>
            </a:pPr>
            <a:r>
              <a:rPr lang="el-GR" sz="1400" dirty="0" smtClean="0"/>
              <a:t>            ωφέλεια – κήρυξη – συντέλεση – άρση μη συντελεσμένης απαλλοτρίωσης)</a:t>
            </a:r>
          </a:p>
          <a:p>
            <a:pPr marL="0" indent="0" algn="just">
              <a:buNone/>
            </a:pPr>
            <a:r>
              <a:rPr lang="el-GR" sz="2000" dirty="0"/>
              <a:t> </a:t>
            </a:r>
            <a:r>
              <a:rPr lang="el-GR" sz="2000" dirty="0" smtClean="0"/>
              <a:t>       </a:t>
            </a:r>
            <a:r>
              <a:rPr lang="el-GR" sz="2000" b="1" dirty="0" smtClean="0"/>
              <a:t>στ) </a:t>
            </a:r>
            <a:r>
              <a:rPr lang="el-GR" sz="2000" dirty="0" smtClean="0"/>
              <a:t>Αποζημίωση, («αυτοαποζημίωση»)</a:t>
            </a:r>
          </a:p>
          <a:p>
            <a:pPr marL="457200" indent="-457200" algn="just">
              <a:buAutoNum type="arabicPeriod" startAt="2"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xmlns="" val="2312231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 smtClean="0"/>
              <a:t>ΚΑΝΟΝΕΣ ΔΟΜΗΣΗΣ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l-GR" sz="1800" u="sng" dirty="0" smtClean="0"/>
              <a:t>ΓΕΝΙΚΗ ΠΡΟΣΕΓΓΙΣΗ</a:t>
            </a:r>
          </a:p>
          <a:p>
            <a:pPr marL="539496" indent="-457200">
              <a:buNone/>
            </a:pPr>
            <a:r>
              <a:rPr lang="el-GR" sz="1800" b="1" dirty="0" smtClean="0"/>
              <a:t>1.  </a:t>
            </a:r>
            <a:r>
              <a:rPr lang="el-GR" sz="1800" dirty="0" smtClean="0"/>
              <a:t>Γενικές επισημάνσεις – Το δικαίωμα δόμησης</a:t>
            </a:r>
          </a:p>
          <a:p>
            <a:pPr marL="539496" indent="-457200">
              <a:buNone/>
            </a:pPr>
            <a:r>
              <a:rPr lang="el-GR" sz="1800" b="1" dirty="0" smtClean="0"/>
              <a:t>2. </a:t>
            </a:r>
            <a:r>
              <a:rPr lang="el-GR" sz="1800" dirty="0" smtClean="0"/>
              <a:t>Τρεις θεμελιώδεις κατηγορίες καθεστώτων δόμησης</a:t>
            </a:r>
          </a:p>
          <a:p>
            <a:pPr marL="539496" indent="-457200">
              <a:buNone/>
            </a:pPr>
            <a:r>
              <a:rPr lang="el-GR" sz="1800" b="1" dirty="0" smtClean="0"/>
              <a:t>α. </a:t>
            </a:r>
            <a:r>
              <a:rPr lang="el-GR" sz="1800" dirty="0" smtClean="0"/>
              <a:t>εντός σχεδίου περιοχές, </a:t>
            </a:r>
            <a:r>
              <a:rPr lang="el-GR" sz="1800" b="1" dirty="0" smtClean="0"/>
              <a:t>β.</a:t>
            </a:r>
            <a:r>
              <a:rPr lang="el-GR" sz="1800" dirty="0" smtClean="0"/>
              <a:t> εκτός σχεδίου περιοχές και </a:t>
            </a:r>
            <a:r>
              <a:rPr lang="el-GR" sz="1800" b="1" dirty="0" smtClean="0"/>
              <a:t>γ.</a:t>
            </a:r>
            <a:r>
              <a:rPr lang="el-GR" sz="1800" dirty="0" smtClean="0"/>
              <a:t> νομίμως υφιστάμενοι οικισμοί με όριο, αλλά χωρίς σχέδιο)</a:t>
            </a:r>
          </a:p>
          <a:p>
            <a:pPr marL="539496" indent="-457200">
              <a:buNone/>
            </a:pPr>
            <a:r>
              <a:rPr lang="el-GR" sz="1800" dirty="0" smtClean="0"/>
              <a:t> </a:t>
            </a:r>
            <a:r>
              <a:rPr lang="el-GR" sz="1800" b="1" dirty="0" smtClean="0"/>
              <a:t>3.  </a:t>
            </a:r>
            <a:r>
              <a:rPr lang="el-GR" sz="1800" dirty="0" smtClean="0"/>
              <a:t>Ο ιδιαίτερος χαρακτήρας του Νέου Οικοδομικού Κανονισμού (ΝΟΚ, ν. 4067/2012)</a:t>
            </a:r>
          </a:p>
          <a:p>
            <a:pPr marL="539496" indent="-457200">
              <a:buNone/>
            </a:pPr>
            <a:r>
              <a:rPr lang="el-GR" sz="1800" u="sng" dirty="0" smtClean="0"/>
              <a:t>ΕΙΔΙΚΗ ΠΡΟΣΕΓΓΙΣΗ</a:t>
            </a:r>
          </a:p>
          <a:p>
            <a:pPr marL="539496" indent="-457200">
              <a:buNone/>
            </a:pPr>
            <a:r>
              <a:rPr lang="el-GR" sz="1800" b="1" dirty="0" smtClean="0"/>
              <a:t>1.  Περιοχές εντός σχεδίου </a:t>
            </a:r>
            <a:r>
              <a:rPr lang="el-GR" sz="1800" dirty="0" smtClean="0"/>
              <a:t>(έννοια):  ειδικοί κανόνες δόμησης στις εντός σχεδίου περιοχές – σχέση ειδικών κανόνων με γενικές διατάξεις του ΝΟΚ  </a:t>
            </a:r>
          </a:p>
          <a:p>
            <a:pPr marL="539496" indent="-457200">
              <a:buNone/>
            </a:pPr>
            <a:r>
              <a:rPr lang="el-GR" sz="1800" b="1" dirty="0" smtClean="0"/>
              <a:t>2. Περιοχές εκτός σχεδίου:  </a:t>
            </a:r>
            <a:r>
              <a:rPr lang="el-GR" sz="1800" dirty="0" smtClean="0"/>
              <a:t>το γήπεδο – αρτιότητα κατά κανόνα και κατά παρέκκλιση – προϋποθέσεις δόμησης – ειδικές διατάξεις ανά κατηγορία κτηρίου – ειδικά καθεστώτα</a:t>
            </a:r>
          </a:p>
          <a:p>
            <a:pPr marL="539496" indent="-457200">
              <a:buNone/>
            </a:pPr>
            <a:r>
              <a:rPr lang="el-GR" sz="1800" b="1" dirty="0" smtClean="0"/>
              <a:t>3. </a:t>
            </a:r>
            <a:r>
              <a:rPr lang="el-GR" sz="1800" dirty="0" smtClean="0"/>
              <a:t>Δόμηση σε οικισμούς που στερούνται πολεοδομικού σχεδίου:</a:t>
            </a:r>
          </a:p>
          <a:p>
            <a:pPr marL="539496" indent="-457200">
              <a:buNone/>
            </a:pPr>
            <a:r>
              <a:rPr lang="el-GR" sz="1800" dirty="0" smtClean="0"/>
              <a:t>Οικισμοί προ του έτους 1923 – οικισμοί με πληθυσμό κάτω των 2000 κατοίκων  (όροι δόμησης και τρόπος οριοθέτησης αυτών των οικισμών)</a:t>
            </a:r>
          </a:p>
          <a:p>
            <a:pPr marL="539496" indent="-457200">
              <a:buNone/>
            </a:pPr>
            <a:endParaRPr lang="el-GR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630362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 smtClean="0"/>
              <a:t>ΑΔΕΙΟΔΟΤΗΣΗ – ΕΛΕΓΧΟΣ ΟΙΚΟΔΟΜΙΚΩΝ</a:t>
            </a:r>
            <a:br>
              <a:rPr lang="el-GR" sz="2400" b="1" dirty="0" smtClean="0"/>
            </a:br>
            <a:r>
              <a:rPr lang="el-GR" sz="2400" b="1" dirty="0" smtClean="0"/>
              <a:t> ΕΡΓΑΣΙΩΝ </a:t>
            </a:r>
            <a:endParaRPr lang="el-GR" sz="2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47800" y="1752600"/>
            <a:ext cx="7498080" cy="4191000"/>
          </a:xfrm>
        </p:spPr>
        <p:txBody>
          <a:bodyPr>
            <a:normAutofit/>
          </a:bodyPr>
          <a:lstStyle/>
          <a:p>
            <a:pPr marL="539496" indent="-457200">
              <a:buNone/>
            </a:pPr>
            <a:endParaRPr lang="el-GR" sz="1800" b="1" dirty="0" smtClean="0"/>
          </a:p>
          <a:p>
            <a:pPr marL="539496" indent="-457200">
              <a:buNone/>
            </a:pPr>
            <a:r>
              <a:rPr lang="el-GR" sz="1800" b="1" dirty="0" smtClean="0"/>
              <a:t>1.  </a:t>
            </a:r>
            <a:r>
              <a:rPr lang="el-GR" sz="1800" dirty="0" smtClean="0"/>
              <a:t>Ο θεσμός της </a:t>
            </a:r>
            <a:r>
              <a:rPr lang="el-GR" sz="1800" u="sng" dirty="0" smtClean="0"/>
              <a:t>οικοδομικής άδειας</a:t>
            </a:r>
          </a:p>
          <a:p>
            <a:pPr marL="539496" indent="-457200">
              <a:buNone/>
            </a:pPr>
            <a:r>
              <a:rPr lang="el-GR" sz="1800" b="1" dirty="0" smtClean="0"/>
              <a:t>1α. </a:t>
            </a:r>
            <a:r>
              <a:rPr lang="el-GR" sz="1800" dirty="0" smtClean="0"/>
              <a:t>Η προέγκριση της οικοδομικής άδειας</a:t>
            </a:r>
          </a:p>
          <a:p>
            <a:pPr marL="539496" indent="-457200">
              <a:buNone/>
            </a:pPr>
            <a:r>
              <a:rPr lang="el-GR" sz="1800" b="1" dirty="0" smtClean="0"/>
              <a:t>2. </a:t>
            </a:r>
            <a:r>
              <a:rPr lang="el-GR" sz="1800" dirty="0" smtClean="0"/>
              <a:t>Η νομική σχέση μεταξύ των δύο προαναφερόμενων αδειών</a:t>
            </a:r>
          </a:p>
          <a:p>
            <a:pPr marL="539496" indent="-457200">
              <a:buNone/>
            </a:pPr>
            <a:r>
              <a:rPr lang="el-GR" sz="1800" dirty="0" smtClean="0"/>
              <a:t>                              (</a:t>
            </a:r>
            <a:r>
              <a:rPr lang="el-GR" sz="1800" u="sng" dirty="0" smtClean="0"/>
              <a:t>σύνθετη διοικητική ενέργεια</a:t>
            </a:r>
            <a:r>
              <a:rPr lang="el-GR" sz="1800" dirty="0" smtClean="0"/>
              <a:t>)</a:t>
            </a:r>
          </a:p>
          <a:p>
            <a:pPr marL="539496" indent="-457200">
              <a:buNone/>
            </a:pPr>
            <a:r>
              <a:rPr lang="el-GR" sz="1800" b="1" dirty="0" smtClean="0"/>
              <a:t>3. </a:t>
            </a:r>
            <a:r>
              <a:rPr lang="el-GR" sz="1800" dirty="0" smtClean="0"/>
              <a:t>Η έγκριση εργασιών δόμησης μικρής κλίμακας  </a:t>
            </a:r>
          </a:p>
          <a:p>
            <a:pPr marL="539496" indent="-457200">
              <a:buNone/>
            </a:pPr>
            <a:r>
              <a:rPr lang="el-GR" sz="1800" b="1" dirty="0" smtClean="0"/>
              <a:t>4. </a:t>
            </a:r>
            <a:r>
              <a:rPr lang="el-GR" sz="1800" dirty="0" smtClean="0"/>
              <a:t>Εργασίες για τις οποίες δεν απαιτείται οικοδομική άδεια ή έγκριση εργασιών μικρής κλίμακας</a:t>
            </a:r>
          </a:p>
          <a:p>
            <a:pPr marL="539496" indent="-457200">
              <a:buNone/>
            </a:pPr>
            <a:r>
              <a:rPr lang="el-GR" sz="1800" b="1" dirty="0" smtClean="0"/>
              <a:t>5.</a:t>
            </a:r>
            <a:r>
              <a:rPr lang="el-GR" sz="1800" dirty="0" smtClean="0"/>
              <a:t> </a:t>
            </a:r>
            <a:r>
              <a:rPr lang="el-GR" sz="1800" i="1" u="sng" dirty="0" smtClean="0">
                <a:latin typeface="Times New Roman" pitchFamily="18" charset="0"/>
                <a:cs typeface="Times New Roman" pitchFamily="18" charset="0"/>
              </a:rPr>
              <a:t>Ισχύς,</a:t>
            </a:r>
            <a:r>
              <a:rPr lang="el-GR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800" i="1" u="sng" dirty="0" smtClean="0">
                <a:latin typeface="Times New Roman" pitchFamily="18" charset="0"/>
                <a:cs typeface="Times New Roman" pitchFamily="18" charset="0"/>
              </a:rPr>
              <a:t>αναθεώρηση </a:t>
            </a:r>
            <a:r>
              <a:rPr lang="el-GR" sz="1800" dirty="0" smtClean="0">
                <a:latin typeface="Times New Roman" pitchFamily="18" charset="0"/>
                <a:cs typeface="Times New Roman" pitchFamily="18" charset="0"/>
              </a:rPr>
              <a:t>και </a:t>
            </a:r>
            <a:r>
              <a:rPr lang="el-GR" sz="1800" i="1" u="sng" dirty="0" smtClean="0">
                <a:latin typeface="Times New Roman" pitchFamily="18" charset="0"/>
                <a:cs typeface="Times New Roman" pitchFamily="18" charset="0"/>
              </a:rPr>
              <a:t>ενημέρωση </a:t>
            </a:r>
            <a:r>
              <a:rPr lang="el-GR" sz="1800" dirty="0" smtClean="0"/>
              <a:t>οικοδομικών αδειών</a:t>
            </a:r>
          </a:p>
          <a:p>
            <a:pPr marL="539496" indent="-457200">
              <a:buNone/>
            </a:pPr>
            <a:r>
              <a:rPr lang="en-US" sz="1800" dirty="0" smtClean="0"/>
              <a:t>6.  </a:t>
            </a:r>
            <a:r>
              <a:rPr lang="el-GR" sz="1800" dirty="0" smtClean="0"/>
              <a:t>Ο έλεγχος εφαρμογής των οικοδομικών εργασιών – ο θεσμός των ελεγκτών δόμησης (διάφορα πραγματικά και νομικά θέματα)</a:t>
            </a:r>
            <a:endParaRPr lang="el-GR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498080" cy="944562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 smtClean="0"/>
              <a:t>Η ΑΥΘΑΙΡΕΤΗ ΔΟΜΗΣΗ</a:t>
            </a:r>
            <a:endParaRPr lang="el-GR" sz="2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47800" y="1676400"/>
            <a:ext cx="7498080" cy="4267200"/>
          </a:xfrm>
        </p:spPr>
        <p:txBody>
          <a:bodyPr>
            <a:normAutofit/>
          </a:bodyPr>
          <a:lstStyle/>
          <a:p>
            <a:pPr marL="539496" indent="-457200">
              <a:buNone/>
            </a:pPr>
            <a:r>
              <a:rPr lang="el-GR" sz="1800" b="1" dirty="0" smtClean="0"/>
              <a:t>1. </a:t>
            </a:r>
            <a:r>
              <a:rPr lang="el-GR" sz="1800" b="1" u="sng" dirty="0" smtClean="0"/>
              <a:t>Πλούσιο νομοθετικό ιστορικό:</a:t>
            </a:r>
          </a:p>
          <a:p>
            <a:pPr marL="539496" indent="-457200">
              <a:buNone/>
            </a:pPr>
            <a:r>
              <a:rPr lang="el-GR" sz="1800" b="1" dirty="0" smtClean="0"/>
              <a:t>ΒΑΣΙΚΑ ΝΟΜΟΘΕΤΗΜΑΤΑ:</a:t>
            </a:r>
          </a:p>
          <a:p>
            <a:pPr marL="539496" indent="-457200">
              <a:buNone/>
            </a:pPr>
            <a:r>
              <a:rPr lang="el-GR" sz="1800" dirty="0" smtClean="0"/>
              <a:t>(α.ν. 410/1968, ν. 720/1977, ν. 1337/1983, ν. 4014/2011, ν. 4178/2013, ν. 4495/2017 </a:t>
            </a:r>
            <a:r>
              <a:rPr lang="el-GR" sz="1800" b="1" u="sng" dirty="0" smtClean="0"/>
              <a:t>(άρθρα 81 – 125, ισχύουσα σήμερα νομοθεσία)</a:t>
            </a:r>
          </a:p>
          <a:p>
            <a:pPr marL="539496" indent="-457200">
              <a:buNone/>
            </a:pPr>
            <a:r>
              <a:rPr lang="el-GR" sz="1800" dirty="0" smtClean="0"/>
              <a:t> </a:t>
            </a:r>
            <a:r>
              <a:rPr lang="el-GR" sz="1800" b="1" dirty="0" smtClean="0"/>
              <a:t>ΕΝΔΙΑΜΕΣΑ - ΔΕΥΤΕΡΕΥΟΝΤΑ ΝΟΜΟΘΕΤΗΜΑΤΑ:</a:t>
            </a:r>
          </a:p>
          <a:p>
            <a:pPr marL="539496" indent="-457200">
              <a:buNone/>
            </a:pPr>
            <a:r>
              <a:rPr lang="el-GR" sz="1800" b="1" dirty="0" smtClean="0"/>
              <a:t>ν. 1512/1985ν ν. 3044/2002, ν. 3212/2003) </a:t>
            </a:r>
          </a:p>
          <a:p>
            <a:pPr marL="539496" indent="-457200">
              <a:buNone/>
            </a:pPr>
            <a:r>
              <a:rPr lang="el-GR" sz="1800" b="1" dirty="0" smtClean="0"/>
              <a:t>2. </a:t>
            </a:r>
            <a:r>
              <a:rPr lang="el-GR" sz="1800" b="1" u="sng" dirty="0" smtClean="0"/>
              <a:t>Σημαντικό νομολογιακό ιστορικό:</a:t>
            </a:r>
          </a:p>
          <a:p>
            <a:pPr marL="539496" indent="-457200">
              <a:buNone/>
            </a:pPr>
            <a:r>
              <a:rPr lang="el-GR" sz="1800" b="1" dirty="0" smtClean="0"/>
              <a:t>(Σ.τ.Ε. – Αποφάσεις: 1876/1980, 3500/2009, 3921/2010, 3341/2013, 1118, 1119/2014, 1858/2015). </a:t>
            </a:r>
          </a:p>
          <a:p>
            <a:pPr marL="539496" indent="-457200">
              <a:buNone/>
            </a:pPr>
            <a:r>
              <a:rPr lang="el-GR" sz="1800" b="1" dirty="0" smtClean="0"/>
              <a:t>ΣΥΝΤΑΓΜΑΤΙΚΑ ΘΕΜΑΤΑ - Παραβίαση:  [ </a:t>
            </a:r>
            <a:r>
              <a:rPr lang="el-GR" sz="2000" b="1" dirty="0" smtClean="0"/>
              <a:t>α.</a:t>
            </a:r>
            <a:r>
              <a:rPr lang="el-GR" sz="1800" b="1" dirty="0" smtClean="0"/>
              <a:t> άρθρο 24 παρ. 2 Συντ. / αρχή του σχεδιασμού, </a:t>
            </a:r>
            <a:r>
              <a:rPr lang="el-GR" sz="2000" b="1" dirty="0" smtClean="0"/>
              <a:t>β. </a:t>
            </a:r>
            <a:r>
              <a:rPr lang="el-GR" sz="1800" b="1" dirty="0" smtClean="0"/>
              <a:t>αρχή της ισότητας / άρθρο 4 του Συντ., </a:t>
            </a:r>
            <a:r>
              <a:rPr lang="el-GR" sz="2000" b="1" dirty="0" smtClean="0"/>
              <a:t>γ.</a:t>
            </a:r>
            <a:r>
              <a:rPr lang="el-GR" sz="1800" b="1" dirty="0" smtClean="0"/>
              <a:t> αρχή του κράτους δικαίου / άρθρο  25 παρ. 1 του Συντ. ]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758</TotalTime>
  <Words>1106</Words>
  <Application>Microsoft Office PowerPoint</Application>
  <PresentationFormat>Προβολή στην οθόνη (4:3)</PresentationFormat>
  <Paragraphs>97</Paragraphs>
  <Slides>8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Ηλιοστάσιο</vt:lpstr>
      <vt:lpstr> Α. Ο ΘΕΣΜΟΣ ΤΗΣ ΠΡΑΞΗΣ ΕΦΑΡΜΟΓΗΣ Β. Η ΑΔΕΙΟΔΟΤΗΣΗ ΤΩΝ ΟΙΚΟΔΟΜΙΚΩΝ ΕΡΓΑΣΙΩΝ Γ. ΝΟΜΙΚΗ ΑΝΤΙΜΕΤΩΠΙΣΗ ΤΗΣ ΑΥΘΑΙΡΕΤΗΣ ΔΟΜΗΣΗΣ</vt:lpstr>
      <vt:lpstr>Α. ΓΕΝΙΚΗ ΠΑΡΟΥΣΙΑΣΗ ΤΗΣ ΠΡΑΞΗΣ ΕΦΑΡΜΟΓΗΣ</vt:lpstr>
      <vt:lpstr>Β. ΘΕΜΕΛΙΩΔΗ ΝΟΜΙΚΑ ΧΑΡΑΚΤΗΡΙΣΤΙΚΑ ΤΗΣ ΠΡΑΞΗΣ ΕΦΑΡΜΟΓΗΣ </vt:lpstr>
      <vt:lpstr>  Γ1. ΑΛΛΑ ΘΕΜΑΤΑ  </vt:lpstr>
      <vt:lpstr>  Γ2. ΑΛΛΑ ΘΕΜΑΤΑ  </vt:lpstr>
      <vt:lpstr>ΚΑΝΟΝΕΣ ΔΟΜΗΣΗΣ</vt:lpstr>
      <vt:lpstr>ΑΔΕΙΟΔΟΤΗΣΗ – ΕΛΕΓΧΟΣ ΟΙΚΟΔΟΜΙΚΩΝ  ΕΡΓΑΣΙΩΝ </vt:lpstr>
      <vt:lpstr>Η ΑΥΘΑΙΡΕΤΗ ΔΟΜΗΣΗ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Marios Chaidarlis</cp:lastModifiedBy>
  <cp:revision>62</cp:revision>
  <dcterms:created xsi:type="dcterms:W3CDTF">2006-08-16T00:00:00Z</dcterms:created>
  <dcterms:modified xsi:type="dcterms:W3CDTF">2020-05-30T10:14:25Z</dcterms:modified>
</cp:coreProperties>
</file>