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3"/>
  </p:notesMasterIdLst>
  <p:sldIdLst>
    <p:sldId id="424" r:id="rId2"/>
    <p:sldId id="362" r:id="rId3"/>
    <p:sldId id="425" r:id="rId4"/>
    <p:sldId id="426" r:id="rId5"/>
    <p:sldId id="427" r:id="rId6"/>
    <p:sldId id="428" r:id="rId7"/>
    <p:sldId id="429" r:id="rId8"/>
    <p:sldId id="431" r:id="rId9"/>
    <p:sldId id="432" r:id="rId10"/>
    <p:sldId id="433" r:id="rId11"/>
    <p:sldId id="43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97"/>
    <a:srgbClr val="D7791B"/>
    <a:srgbClr val="4C7816"/>
    <a:srgbClr val="528218"/>
    <a:srgbClr val="B6CEAA"/>
    <a:srgbClr val="ADC8A0"/>
    <a:srgbClr val="CD801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7981" autoAdjust="0"/>
    <p:restoredTop sz="86395" autoAdjust="0"/>
  </p:normalViewPr>
  <p:slideViewPr>
    <p:cSldViewPr>
      <p:cViewPr varScale="1">
        <p:scale>
          <a:sx n="110" d="100"/>
          <a:sy n="110" d="100"/>
        </p:scale>
        <p:origin x="1848" y="168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-48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54F01C-9DAE-4834-B3FA-3D4760BB01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0470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A9C20A67-9360-415D-8A66-BED502C09899}" type="slidenum">
              <a:rPr lang="en-US" altLang="en-US" sz="1200">
                <a:latin typeface="Arial" panose="020B0604020202020204" pitchFamily="34" charset="0"/>
              </a:rPr>
              <a:pPr algn="r"/>
              <a:t>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849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10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3834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11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273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36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3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815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5162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5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6893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6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7884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7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528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8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7314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9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26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14" descr="Pink tissue paper"/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b="1" dirty="0">
                <a:solidFill>
                  <a:srgbClr val="4C7816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" name="Text Box 15" descr="Pink tissue paper"/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D8019"/>
                </a:solidFill>
                <a:latin typeface="Arial" panose="020B0604020202020204" pitchFamily="34" charset="0"/>
              </a:rPr>
              <a:t>2.8</a:t>
            </a: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Freeform 31"/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1143000 w 96"/>
              <a:gd name="T3" fmla="*/ 0 h 192"/>
              <a:gd name="T4" fmla="*/ 1143000 w 96"/>
              <a:gd name="T5" fmla="*/ 6096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14" name="Picture 15" descr="Lay Linear Algebra 6e cover.png">
            <a:extLst>
              <a:ext uri="{FF2B5EF4-FFF2-40B4-BE49-F238E27FC236}">
                <a16:creationId xmlns:a16="http://schemas.microsoft.com/office/drawing/2014/main" id="{80BF4397-9B0F-B040-86C4-1DC3A850C3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4879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2.8- </a:t>
            </a:r>
            <a:fld id="{CE90E932-D1B3-4534-813D-FD4EBE5E39C2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683769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Slide 2.8- </a:t>
            </a:r>
            <a:fld id="{CE7008AD-6ACD-4396-A6D7-C548241CE52C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Line 13"/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ΑΛΓΕΒΡΑ ΠΙΝΑΚΩΝ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4"/>
              <p:cNvSpPr>
                <a:spLocks noGrp="1" noChangeArrowheads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l-GR" altLang="en-US" dirty="0"/>
                  <a:t>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b="0" i="0" smtClean="0">
                        <a:latin typeface="Cambria Math" panose="02040503050406030204" pitchFamily="18" charset="0"/>
                      </a:rPr>
                      <m:t>ΠΟΧ</m:t>
                    </m:r>
                    <m:r>
                      <a:rPr lang="el-GR" altLang="en-US" i="1">
                        <a:latin typeface="Cambria Math" panose="02040503050406030204" pitchFamily="18" charset="0"/>
                      </a:rPr>
                      <m:t>¨</m:t>
                    </m:r>
                    <m:r>
                      <m:rPr>
                        <m:sty m:val="p"/>
                      </m:rPr>
                      <a:rPr lang="el-GR" altLang="en-US" b="0" i="0" smtClean="0">
                        <a:latin typeface="Cambria Math" panose="02040503050406030204" pitchFamily="18" charset="0"/>
                      </a:rPr>
                      <m:t>ΩΡΟΙ</m:t>
                    </m:r>
                    <m:r>
                      <a:rPr lang="el-GR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b="0" i="0" smtClean="0">
                        <a:latin typeface="Cambria Math" panose="02040503050406030204" pitchFamily="18" charset="0"/>
                      </a:rPr>
                      <m:t>ΤΟΥ</m:t>
                    </m:r>
                    <m:r>
                      <a:rPr lang="el-GR" alt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410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>
                <a:blip r:embed="rId3"/>
                <a:stretch>
                  <a:fillRect l="-3099" t="-226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ΒΑΣΗ ΥΠΟΧΩΡΟΥ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8B174-0225-8046-AD95-127A6564C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46" y="1187227"/>
            <a:ext cx="5863855" cy="528977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F20D86-224D-A146-8EE8-3C9016C49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2.8- </a:t>
            </a:r>
            <a:fld id="{CE90E932-D1B3-4534-813D-FD4EBE5E39C2}" type="slidenum">
              <a:rPr lang="en-US" altLang="en-US" smtClean="0"/>
              <a:pPr>
                <a:defRPr/>
              </a:pPr>
              <a:t>10</a:t>
            </a:fld>
            <a:endParaRPr lang="en-CA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712302-E519-C552-44A5-FA200E4AF986}"/>
              </a:ext>
            </a:extLst>
          </p:cNvPr>
          <p:cNvSpPr/>
          <p:nvPr/>
        </p:nvSpPr>
        <p:spPr bwMode="auto">
          <a:xfrm>
            <a:off x="1573695" y="5670773"/>
            <a:ext cx="4638261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171738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ΒΑΣΗ ΥΠΟΧΩΡΟΥ</a:t>
            </a:r>
            <a:endParaRPr lang="en-US" altLang="en-US" dirty="0"/>
          </a:p>
        </p:txBody>
      </p:sp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181600"/>
          </a:xfrm>
        </p:spPr>
        <p:txBody>
          <a:bodyPr/>
          <a:lstStyle/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926EBB-2204-47F9-9574-F0C170502FAF}"/>
              </a:ext>
            </a:extLst>
          </p:cNvPr>
          <p:cNvSpPr/>
          <p:nvPr/>
        </p:nvSpPr>
        <p:spPr>
          <a:xfrm>
            <a:off x="457200" y="1110365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altLang="en-US" sz="2800" b="1" dirty="0">
                <a:solidFill>
                  <a:srgbClr val="077C97"/>
                </a:solidFill>
                <a:latin typeface="+mn-lt"/>
                <a:cs typeface="Times New Roman" panose="02020603050405020304" pitchFamily="18" charset="0"/>
              </a:rPr>
              <a:t>Θεώρημα</a:t>
            </a:r>
            <a:r>
              <a:rPr lang="en-US" altLang="en-US" sz="2800" b="1" dirty="0">
                <a:solidFill>
                  <a:srgbClr val="077C97"/>
                </a:solidFill>
                <a:latin typeface="+mn-lt"/>
                <a:cs typeface="Times New Roman" panose="02020603050405020304" pitchFamily="18" charset="0"/>
              </a:rPr>
              <a:t> 13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Οι </a:t>
            </a:r>
            <a:r>
              <a:rPr lang="el-GR" altLang="en-US" sz="2800" dirty="0" err="1">
                <a:latin typeface="+mn-lt"/>
                <a:cs typeface="Times New Roman" panose="02020603050405020304" pitchFamily="18" charset="0"/>
              </a:rPr>
              <a:t>οδηγές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στήλες του πίνακα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αποτελούν βάση του χώρου στηλών του </a:t>
            </a:r>
            <a:r>
              <a:rPr lang="en-US" altLang="en-US" sz="2800" i="1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Παράδειγμα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US" altLang="en-US" sz="2800" b="1" dirty="0">
              <a:solidFill>
                <a:srgbClr val="077C97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US" altLang="en-US" sz="2800" b="1" dirty="0">
              <a:solidFill>
                <a:srgbClr val="077C97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US" altLang="en-US" sz="2800" b="1" dirty="0">
              <a:solidFill>
                <a:srgbClr val="077C97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US" altLang="en-US" sz="2800" b="1" dirty="0">
              <a:solidFill>
                <a:srgbClr val="077C97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US" altLang="en-US" sz="2800" b="1" dirty="0">
              <a:solidFill>
                <a:srgbClr val="077C97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US" altLang="en-US" sz="2800" b="1" dirty="0">
              <a:solidFill>
                <a:srgbClr val="077C97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Βάση του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Col </a:t>
            </a:r>
            <a:r>
              <a:rPr lang="en-US" altLang="en-US" sz="2800" i="1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solidFill>
                  <a:srgbClr val="077C97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=</a:t>
            </a:r>
            <a:r>
              <a:rPr lang="en-US" altLang="en-US" sz="2800" b="1" dirty="0">
                <a:solidFill>
                  <a:srgbClr val="077C97"/>
                </a:solidFill>
                <a:latin typeface="+mn-lt"/>
                <a:cs typeface="Times New Roman" panose="02020603050405020304" pitchFamily="18" charset="0"/>
              </a:rPr>
              <a:t>                  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. </a:t>
            </a:r>
            <a:endParaRPr lang="en-US" altLang="en-US" sz="2800" b="1" dirty="0">
              <a:solidFill>
                <a:srgbClr val="077C97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106E86C-95E7-4151-9013-C71D736AF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810510"/>
              </p:ext>
            </p:extLst>
          </p:nvPr>
        </p:nvGraphicFramePr>
        <p:xfrm>
          <a:off x="2501900" y="2105025"/>
          <a:ext cx="52324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32240" imgH="2006280" progId="Equation.DSMT4">
                  <p:embed/>
                </p:oleObj>
              </mc:Choice>
              <mc:Fallback>
                <p:oleObj name="Equation" r:id="rId3" imgW="523224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1900" y="2105025"/>
                        <a:ext cx="523240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091AC69-FBB0-4C6E-9A94-97AD99233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326581"/>
              </p:ext>
            </p:extLst>
          </p:nvPr>
        </p:nvGraphicFramePr>
        <p:xfrm>
          <a:off x="5226050" y="3108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6050" y="3108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E5031AC-A0C7-47D0-942E-FA813BE296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288195"/>
              </p:ext>
            </p:extLst>
          </p:nvPr>
        </p:nvGraphicFramePr>
        <p:xfrm>
          <a:off x="3523026" y="4184262"/>
          <a:ext cx="16637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63560" imgH="2006280" progId="Equation.DSMT4">
                  <p:embed/>
                </p:oleObj>
              </mc:Choice>
              <mc:Fallback>
                <p:oleObj name="Equation" r:id="rId7" imgW="166356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3026" y="4184262"/>
                        <a:ext cx="166370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25D4FC0-4CD5-411D-AF09-2BC1D90DC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088292"/>
              </p:ext>
            </p:extLst>
          </p:nvPr>
        </p:nvGraphicFramePr>
        <p:xfrm>
          <a:off x="7966802" y="4148138"/>
          <a:ext cx="8763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40" imgH="2006280" progId="Equation.DSMT4">
                  <p:embed/>
                </p:oleObj>
              </mc:Choice>
              <mc:Fallback>
                <p:oleObj name="Equation" r:id="rId9" imgW="87624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66802" y="4148138"/>
                        <a:ext cx="87630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730FB5C-2253-714E-875A-2CAAC123B867}"/>
              </a:ext>
            </a:extLst>
          </p:cNvPr>
          <p:cNvSpPr/>
          <p:nvPr/>
        </p:nvSpPr>
        <p:spPr>
          <a:xfrm>
            <a:off x="5177855" y="4988350"/>
            <a:ext cx="3026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Βάση του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Nul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+mn-lt"/>
                <a:cs typeface="Times New Roman" panose="02020603050405020304" pitchFamily="18" charset="0"/>
              </a:rPr>
              <a:t>A = </a:t>
            </a:r>
            <a:endParaRPr lang="en-US" sz="2800" dirty="0"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89D2C7-0F83-BF4B-B877-628DDEFEA1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2.8- </a:t>
            </a:r>
            <a:fld id="{CE90E932-D1B3-4534-813D-FD4EBE5E39C2}" type="slidenum">
              <a:rPr lang="en-US" altLang="en-US" smtClean="0"/>
              <a:pPr>
                <a:defRPr/>
              </a:pPr>
              <a:t>11</a:t>
            </a:fld>
            <a:endParaRPr lang="en-CA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2F322-B2E0-B6C5-DAE2-36E545713765}"/>
              </a:ext>
            </a:extLst>
          </p:cNvPr>
          <p:cNvSpPr txBox="1"/>
          <p:nvPr/>
        </p:nvSpPr>
        <p:spPr>
          <a:xfrm>
            <a:off x="8077200" y="1981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pic>
        <p:nvPicPr>
          <p:cNvPr id="11" name="Picture 10" descr="A black and white image&#10;&#10;Description automatically generated">
            <a:extLst>
              <a:ext uri="{FF2B5EF4-FFF2-40B4-BE49-F238E27FC236}">
                <a16:creationId xmlns:a16="http://schemas.microsoft.com/office/drawing/2014/main" id="{207F196E-814C-5667-0DDB-DB306B33BC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38" y="4184262"/>
            <a:ext cx="288076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03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l-GR" altLang="en-US" dirty="0"/>
                  <a:t>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b="0" i="0" smtClean="0">
                        <a:latin typeface="Cambria Math" panose="02040503050406030204" pitchFamily="18" charset="0"/>
                      </a:rPr>
                      <m:t>ΠΟΧ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Ώ</m:t>
                    </m:r>
                    <m:r>
                      <m:rPr>
                        <m:sty m:val="p"/>
                      </m:rPr>
                      <a:rPr lang="el-GR" altLang="en-US" b="0" i="0" smtClean="0">
                        <a:latin typeface="Cambria Math" panose="02040503050406030204" pitchFamily="18" charset="0"/>
                      </a:rPr>
                      <m:t>ΡΟΙ</m:t>
                    </m:r>
                    <m:r>
                      <a:rPr lang="el-GR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b="0" i="0" smtClean="0">
                        <a:latin typeface="Cambria Math" panose="02040503050406030204" pitchFamily="18" charset="0"/>
                      </a:rPr>
                      <m:t>ΤΟΥ</m:t>
                    </m:r>
                    <m:r>
                      <a:rPr lang="el-GR" alt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14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52" b="-1904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Ορισμός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: 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Υποχώρος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 κάθε σύνολο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του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που ικανοποιεί τις παρακάτω τρεις ιδιότητες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:</a:t>
                </a:r>
              </a:p>
              <a:p>
                <a:pPr marL="914400" lvl="1" indent="-514350" eaLnBrk="1" hangingPunct="1">
                  <a:buFont typeface="+mj-lt"/>
                  <a:buAutoNum type="alphaLcParenR"/>
                </a:pPr>
                <a:r>
                  <a:rPr lang="el-GR" altLang="en-US" sz="2700" dirty="0">
                    <a:cs typeface="Times New Roman" panose="02020603050405020304" pitchFamily="18" charset="0"/>
                  </a:rPr>
                  <a:t>Το μηδενικό διάνυσμα ανήκει στο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914400" lvl="1" indent="-514350" eaLnBrk="1" hangingPunct="1">
                  <a:buFont typeface="+mj-lt"/>
                  <a:buAutoNum type="alphaLcParenR"/>
                </a:pPr>
                <a:r>
                  <a:rPr lang="el-GR" altLang="en-US" sz="2700" dirty="0">
                    <a:cs typeface="Times New Roman" panose="02020603050405020304" pitchFamily="18" charset="0"/>
                  </a:rPr>
                  <a:t>Για κάθε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u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και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v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στο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το άθροισμα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u + v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ανήκει στο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914400" lvl="1" indent="-514350" eaLnBrk="1" hangingPunct="1">
                  <a:buFont typeface="+mj-lt"/>
                  <a:buAutoNum type="alphaLcParenR"/>
                </a:pPr>
                <a:r>
                  <a:rPr lang="el-GR" altLang="en-US" sz="2700" dirty="0">
                    <a:cs typeface="Times New Roman" panose="02020603050405020304" pitchFamily="18" charset="0"/>
                  </a:rPr>
                  <a:t>Για κάθε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u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στο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και κάθε αριθμό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το διάνυσμα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u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ανήκει στο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  <a:blipFill>
                <a:blip r:embed="rId4"/>
                <a:stretch>
                  <a:fillRect l="-1389" t="-97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23D14B-3276-F34F-9888-A524C9D2C3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2.8- </a:t>
            </a:r>
            <a:fld id="{CE90E932-D1B3-4534-813D-FD4EBE5E39C2}" type="slidenum">
              <a:rPr lang="en-US" altLang="en-US" smtClean="0"/>
              <a:pPr>
                <a:defRPr/>
              </a:pPr>
              <a:t>2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l-GR" altLang="en-US" dirty="0"/>
                  <a:t>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>
                        <a:latin typeface="Cambria Math" panose="02040503050406030204" pitchFamily="18" charset="0"/>
                      </a:rPr>
                      <m:t>ΠΟΧ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Ώ</m:t>
                    </m:r>
                    <m:r>
                      <m:rPr>
                        <m:sty m:val="p"/>
                      </m:rPr>
                      <a:rPr lang="el-GR" altLang="en-US">
                        <a:latin typeface="Cambria Math" panose="02040503050406030204" pitchFamily="18" charset="0"/>
                      </a:rPr>
                      <m:t>ΡΟΙ</m:t>
                    </m:r>
                    <m:r>
                      <a:rPr lang="el-GR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>
                        <a:latin typeface="Cambria Math" panose="02040503050406030204" pitchFamily="18" charset="0"/>
                      </a:rPr>
                      <m:t>ΤΟΥ</m:t>
                    </m:r>
                    <m:r>
                      <a:rPr lang="el-GR" altLang="en-US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14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52" b="-1904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116355"/>
          </a:xfrm>
        </p:spPr>
        <p:txBody>
          <a:bodyPr/>
          <a:lstStyle/>
          <a:p>
            <a:pPr eaLnBrk="1" hangingPunct="1"/>
            <a:r>
              <a:rPr lang="el-GR" altLang="en-US" sz="2700" dirty="0">
                <a:cs typeface="Times New Roman" panose="02020603050405020304" pitchFamily="18" charset="0"/>
              </a:rPr>
              <a:t>Ένα επίπεδο που διέρχεται από την αρχή είναι ο συνήθης τρόπος απεικόνισης του </a:t>
            </a:r>
            <a:r>
              <a:rPr lang="el-GR" altLang="en-US" sz="2700" dirty="0" err="1">
                <a:cs typeface="Times New Roman" panose="02020603050405020304" pitchFamily="18" charset="0"/>
              </a:rPr>
              <a:t>υποχώρου</a:t>
            </a:r>
            <a:r>
              <a:rPr lang="el-GR" altLang="en-US" sz="27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1303F-ACF3-6C4D-9C1C-F14211DD0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5999"/>
            <a:ext cx="3657130" cy="451107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24F14-9B6F-CF42-B750-C7A1142B9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2.8- </a:t>
            </a:r>
            <a:fld id="{CE90E932-D1B3-4534-813D-FD4EBE5E39C2}" type="slidenum">
              <a:rPr lang="en-US" altLang="en-US" smtClean="0"/>
              <a:pPr>
                <a:defRPr/>
              </a:pPr>
              <a:t>3</a:t>
            </a:fld>
            <a:endParaRPr lang="en-CA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1FA8EE-D359-E18B-1745-0E27FD8270A4}"/>
              </a:ext>
            </a:extLst>
          </p:cNvPr>
          <p:cNvSpPr/>
          <p:nvPr/>
        </p:nvSpPr>
        <p:spPr bwMode="auto">
          <a:xfrm>
            <a:off x="2209330" y="5715000"/>
            <a:ext cx="3962870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90424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l-GR" altLang="en-US" dirty="0"/>
                  <a:t>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>
                        <a:latin typeface="Cambria Math" panose="02040503050406030204" pitchFamily="18" charset="0"/>
                      </a:rPr>
                      <m:t>ΠΟΧ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Ώ</m:t>
                    </m:r>
                    <m:r>
                      <m:rPr>
                        <m:sty m:val="p"/>
                      </m:rPr>
                      <a:rPr lang="el-GR" altLang="en-US">
                        <a:latin typeface="Cambria Math" panose="02040503050406030204" pitchFamily="18" charset="0"/>
                      </a:rPr>
                      <m:t>ΡΟΙ</m:t>
                    </m:r>
                    <m:r>
                      <a:rPr lang="el-GR" alt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>
                        <a:latin typeface="Cambria Math" panose="02040503050406030204" pitchFamily="18" charset="0"/>
                      </a:rPr>
                      <m:t>ΤΟΥ</m:t>
                    </m:r>
                    <m:r>
                      <a:rPr lang="el-GR" altLang="en-US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14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52" b="-1904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1143000"/>
                <a:ext cx="89916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Παράδειγμα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 1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 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Αν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v</a:t>
                </a:r>
                <a:r>
                  <a:rPr lang="en-US" altLang="en-US" sz="27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and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v</a:t>
                </a:r>
                <a:r>
                  <a:rPr lang="en-US" altLang="en-US" sz="27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800" b="0" i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m:rPr>
                        <m:sty m:val="p"/>
                      </m:rPr>
                      <a:rPr lang="el-GR" altLang="en-US" sz="2800" i="1">
                        <a:latin typeface="Cambria Math" panose="02040503050406030204" pitchFamily="18" charset="0"/>
                      </a:rPr>
                      <m:t>ή</m:t>
                    </m:r>
                    <m:r>
                      <m:rPr>
                        <m:sty m:val="p"/>
                      </m:rPr>
                      <a:rPr lang="el-GR" altLang="en-US" sz="2800" b="0" i="0" smtClean="0">
                        <a:latin typeface="Cambria Math" panose="02040503050406030204" pitchFamily="18" charset="0"/>
                      </a:rPr>
                      <m:t>κουν</m:t>
                    </m:r>
                    <m:r>
                      <a:rPr lang="el-GR" alt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sz="2800" b="0" i="0" smtClean="0">
                        <a:latin typeface="Cambria Math" panose="02040503050406030204" pitchFamily="18" charset="0"/>
                      </a:rPr>
                      <m:t>στον</m:t>
                    </m:r>
                    <m:r>
                      <a:rPr lang="el-GR" alt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και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         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Span{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v</a:t>
                </a:r>
                <a:r>
                  <a:rPr lang="en-US" altLang="en-US" sz="27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v</a:t>
                </a:r>
                <a:r>
                  <a:rPr lang="en-US" altLang="en-US" sz="27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},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τότε το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700" i="1" dirty="0">
                        <a:latin typeface="Cambria Math" panose="02040503050406030204" pitchFamily="18" charset="0"/>
                      </a:rPr>
                      <m:t>ί</m:t>
                    </m:r>
                    <m:r>
                      <m:rPr>
                        <m:sty m:val="p"/>
                      </m:rPr>
                      <a:rPr lang="el-GR" altLang="en-US" sz="2700" b="0" i="0" dirty="0" smtClean="0">
                        <a:latin typeface="Cambria Math" panose="02040503050406030204" pitchFamily="18" charset="0"/>
                      </a:rPr>
                      <m:t>ναι</m:t>
                    </m:r>
                    <m:r>
                      <a:rPr lang="el-GR" altLang="en-US" sz="27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sz="2700" i="1" dirty="0">
                        <a:latin typeface="Cambria Math" panose="02040503050406030204" pitchFamily="18" charset="0"/>
                      </a:rPr>
                      <m:t>έ</m:t>
                    </m:r>
                    <m:r>
                      <m:rPr>
                        <m:sty m:val="p"/>
                      </m:rPr>
                      <a:rPr lang="el-GR" altLang="en-US" sz="2700" b="0" i="0" dirty="0" smtClean="0">
                        <a:latin typeface="Cambria Math" panose="02040503050406030204" pitchFamily="18" charset="0"/>
                      </a:rPr>
                      <m:t>νας</m:t>
                    </m:r>
                    <m:r>
                      <a:rPr lang="el-GR" altLang="en-US" sz="27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sz="2700" b="0" i="0" dirty="0" smtClean="0">
                        <a:latin typeface="Cambria Math" panose="02040503050406030204" pitchFamily="18" charset="0"/>
                      </a:rPr>
                      <m:t>υποχώρος</m:t>
                    </m:r>
                    <m:r>
                      <a:rPr lang="el-GR" altLang="en-US" sz="27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sz="2700" b="0" i="0" dirty="0" smtClean="0">
                        <a:latin typeface="Cambria Math" panose="02040503050406030204" pitchFamily="18" charset="0"/>
                      </a:rPr>
                      <m:t>του</m:t>
                    </m:r>
                    <m:r>
                      <a:rPr lang="el-GR" altLang="en-US" sz="27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eaLnBrk="1" hangingPunct="1">
                  <a:buNone/>
                </a:pPr>
                <a:r>
                  <a:rPr lang="el-GR" altLang="en-US" sz="2700" b="1" dirty="0">
                    <a:cs typeface="Times New Roman" panose="02020603050405020304" pitchFamily="18" charset="0"/>
                  </a:rPr>
                  <a:t>Απόδειξη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:</a:t>
                </a:r>
              </a:p>
              <a:p>
                <a:pPr marL="514350" indent="-514350" eaLnBrk="1" hangingPunct="1">
                  <a:buFont typeface="+mj-lt"/>
                  <a:buAutoNum type="alphaLcPeriod"/>
                </a:pPr>
                <a:r>
                  <a:rPr lang="el-GR" altLang="en-US" sz="2700" dirty="0">
                    <a:cs typeface="Times New Roman" panose="02020603050405020304" pitchFamily="18" charset="0"/>
                  </a:rPr>
                  <a:t>Σημειώστε ότι το μηδενικό διάνυσμα ανήκει στο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H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επειδή 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0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0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v</a:t>
                </a:r>
                <a:r>
                  <a:rPr lang="en-US" altLang="en-US" sz="27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+ 0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v</a:t>
                </a:r>
                <a:r>
                  <a:rPr lang="en-US" altLang="en-US" sz="27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 </a:t>
                </a:r>
              </a:p>
              <a:p>
                <a:pPr marL="514350" indent="-514350" eaLnBrk="1" hangingPunct="1">
                  <a:buFont typeface="+mj-lt"/>
                  <a:buAutoNum type="alphaLcPeriod"/>
                </a:pPr>
                <a:r>
                  <a:rPr lang="el-GR" altLang="en-US" sz="2700" dirty="0">
                    <a:cs typeface="Times New Roman" panose="02020603050405020304" pitchFamily="18" charset="0"/>
                  </a:rPr>
                  <a:t>Πάρτε δύο αυθαίρετα διανύσματα στο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H,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ας πούμε τα  </a:t>
                </a:r>
                <a14:m>
                  <m:oMath xmlns:m="http://schemas.openxmlformats.org/officeDocument/2006/math">
                    <m:r>
                      <a:rPr lang="en-US" altLang="en-US" sz="2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𝐮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2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7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αι</m:t>
                    </m:r>
                    <m:r>
                      <a:rPr lang="en-US" altLang="en-US" sz="27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altLang="en-US" sz="27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7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27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eaLnBrk="1" hangingPunct="1">
                  <a:buNone/>
                  <a:tabLst>
                    <a:tab pos="568325" algn="l"/>
                  </a:tabLst>
                </a:pPr>
                <a:r>
                  <a:rPr lang="en-US" altLang="en-US" sz="2700" dirty="0">
                    <a:cs typeface="Times New Roman" panose="02020603050405020304" pitchFamily="18" charset="0"/>
                  </a:rPr>
                  <a:t>	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Τότε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𝐮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en-US" sz="2700" i="1" baseline="-2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en-US" sz="27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7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en-US" sz="27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en-US" sz="27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altLang="en-US" sz="27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που ανήκει στο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 </a:t>
                </a:r>
              </a:p>
              <a:p>
                <a:pPr marL="514350" indent="-514350" eaLnBrk="1" hangingPunct="1">
                  <a:buFont typeface="+mj-lt"/>
                  <a:buAutoNum type="alphaLcPeriod" startAt="3"/>
                </a:pPr>
                <a:r>
                  <a:rPr lang="el-GR" altLang="en-US" sz="2700" dirty="0">
                    <a:cs typeface="Times New Roman" panose="02020603050405020304" pitchFamily="18" charset="0"/>
                  </a:rPr>
                  <a:t>Επίσης για κάθε αριθμό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το διάνυσμα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u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ανήκει στο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επειδή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en-US" sz="27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𝐮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7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27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𝑐𝑠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en-US" sz="2700" dirty="0"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7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en-US" sz="2700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𝑐𝑠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2700" dirty="0"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2700" dirty="0"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1143000"/>
                <a:ext cx="8991600" cy="5181600"/>
              </a:xfrm>
              <a:blipFill>
                <a:blip r:embed="rId4"/>
                <a:stretch>
                  <a:fillRect l="-1269" t="-978" r="-70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E3759F-53AF-2D4B-BE27-00A4B51C28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2.8- </a:t>
            </a:r>
            <a:fld id="{CE90E932-D1B3-4534-813D-FD4EBE5E39C2}" type="slidenum">
              <a:rPr lang="en-US" altLang="en-US" smtClean="0"/>
              <a:pPr>
                <a:defRPr/>
              </a:pPr>
              <a:t>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150909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ΧΩΡΟΣ ΣΤΗΛΩΝ ΚΑΙ ΜΗΔΕΝΟΧΩΡΟΣ ΠΙΝΑΚΑ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7630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Ορισμός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: </a:t>
                </a:r>
                <a:r>
                  <a:rPr lang="el-GR" altLang="en-US" sz="2700" b="1" dirty="0">
                    <a:cs typeface="Times New Roman" panose="02020603050405020304" pitchFamily="18" charset="0"/>
                  </a:rPr>
                  <a:t>Χώρος στηλών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ενός         πίνακα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 το σύνολο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Col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GR" altLang="en-US" sz="2700" dirty="0">
                    <a:cs typeface="Times New Roman" panose="02020603050405020304" pitchFamily="18" charset="0"/>
                  </a:rPr>
                  <a:t>ό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λων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των γραμμικών συνδυασμών των στηλών του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  <a:p>
                <a:pPr eaLnBrk="1" hangingPunct="1"/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Αν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           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  και οι στήλες του ανήκουν στον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τότε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 eaLnBrk="1" hangingPunct="1">
                  <a:buNone/>
                </a:pPr>
                <a:r>
                  <a:rPr lang="en-US" altLang="en-US" sz="2700" dirty="0"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 algn="ctr" eaLnBrk="1" hangingPunct="1">
                  <a:buNone/>
                </a:pPr>
                <a:r>
                  <a:rPr lang="en-US" altLang="en-US" sz="2700" dirty="0">
                    <a:cs typeface="Times New Roman" panose="02020603050405020304" pitchFamily="18" charset="0"/>
                  </a:rPr>
                  <a:t>Col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Span{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, . . .,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i="1" baseline="-25000" dirty="0">
                    <a:cs typeface="Times New Roman" panose="02020603050405020304" pitchFamily="18" charset="0"/>
                  </a:rPr>
                  <a:t>n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}. </a:t>
                </a:r>
              </a:p>
              <a:p>
                <a:pPr marL="0" indent="0" algn="ctr" eaLnBrk="1" hangingPunct="1">
                  <a:buNone/>
                </a:pP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Ο χώρος των στηλών ενός          πίνακα είναι ένας υποχώρος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763000" cy="5181600"/>
              </a:xfrm>
              <a:blipFill>
                <a:blip r:embed="rId3"/>
                <a:stretch>
                  <a:fillRect l="-1302" t="-122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50171C9-2C11-4150-88FF-DCC88C154E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27653"/>
              </p:ext>
            </p:extLst>
          </p:nvPr>
        </p:nvGraphicFramePr>
        <p:xfrm>
          <a:off x="5105400" y="1414255"/>
          <a:ext cx="647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28600" progId="Equation.DSMT4">
                  <p:embed/>
                </p:oleObj>
              </mc:Choice>
              <mc:Fallback>
                <p:oleObj name="Equation" r:id="rId4" imgW="647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5400" y="1414255"/>
                        <a:ext cx="647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E83A0CF-5E7A-4C27-AE10-98AF753280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057379"/>
              </p:ext>
            </p:extLst>
          </p:nvPr>
        </p:nvGraphicFramePr>
        <p:xfrm>
          <a:off x="4464050" y="5181600"/>
          <a:ext cx="6413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1385" imgH="222172" progId="Equation.DSMT4">
                  <p:embed/>
                </p:oleObj>
              </mc:Choice>
              <mc:Fallback>
                <p:oleObj name="Equation" r:id="rId4" imgW="641385" imgH="2221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4050" y="5181600"/>
                        <a:ext cx="64135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138C723-E7D9-4372-994B-C3BF78D94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751821"/>
              </p:ext>
            </p:extLst>
          </p:nvPr>
        </p:nvGraphicFramePr>
        <p:xfrm>
          <a:off x="1752600" y="3152775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44520" imgH="406080" progId="Equation.DSMT4">
                  <p:embed/>
                </p:oleObj>
              </mc:Choice>
              <mc:Fallback>
                <p:oleObj name="Equation" r:id="rId7" imgW="12445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2600" y="3152775"/>
                        <a:ext cx="1244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99C3C-B580-5A49-AE02-5BE0A78ED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2.8- </a:t>
            </a:r>
            <a:fld id="{CE90E932-D1B3-4534-813D-FD4EBE5E39C2}" type="slidenum">
              <a:rPr lang="en-US" altLang="en-US" smtClean="0"/>
              <a:pPr>
                <a:defRPr/>
              </a:pPr>
              <a:t>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465359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ΧΩΡΟΣ ΣΤΗΛΩΝ ΚΑΙ ΜΗΔΕΝΟΧΩΡΟΣ ΠΙΝΑΚΑ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3340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Παράδειγμα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 4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en-US" sz="2700" dirty="0" err="1">
                    <a:cs typeface="Times New Roman" panose="02020603050405020304" pitchFamily="18" charset="0"/>
                  </a:rPr>
                  <a:t>Έ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στω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και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7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Καθορίστε εάν το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ανήκει στον χώρο στηλών του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eaLnBrk="1" hangingPunct="1">
                  <a:buNone/>
                </a:pPr>
                <a:endParaRPr lang="en-US" altLang="en-US" sz="16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Λύση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: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Με πράξεις στον επαυξημένο πίνακα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[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], </a:t>
                </a:r>
              </a:p>
              <a:p>
                <a:pPr marL="0" indent="0" algn="ctr" eaLnBrk="1" hangingPunct="1">
                  <a:buNone/>
                </a:pPr>
                <a:endParaRPr lang="en-US" altLang="en-US" sz="11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  <m:r>
                          <a:rPr lang="en-US" alt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3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300" dirty="0">
                    <a:cs typeface="Times New Roman" panose="02020603050405020304" pitchFamily="18" charset="0"/>
                  </a:rPr>
                  <a:t>~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18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  <m:r>
                          <a:rPr lang="en-US" altLang="en-US" sz="2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300" dirty="0">
                    <a:cs typeface="Times New Roman" panose="02020603050405020304" pitchFamily="18" charset="0"/>
                  </a:rPr>
                  <a:t> ~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−18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en-US" sz="2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23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l-GR" altLang="en-US" sz="27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l-GR" altLang="en-US" sz="2700" dirty="0">
                    <a:cs typeface="Times New Roman" panose="02020603050405020304" pitchFamily="18" charset="0"/>
                  </a:rPr>
                  <a:t>Μπορούμε να συμπεράνουμε ότι το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 συνεπές και ότι το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ανήκει στο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Col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  <a:p>
                <a:pPr eaLnBrk="1" hangingPunct="1"/>
                <a:endParaRPr lang="en-US" altLang="en-US" sz="27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334000"/>
              </a:xfrm>
              <a:blipFill>
                <a:blip r:embed="rId3"/>
                <a:stretch>
                  <a:fillRect l="-148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E9E584-69B9-524F-9B97-E95E5A5C0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2.8- </a:t>
            </a:r>
            <a:fld id="{CE90E932-D1B3-4534-813D-FD4EBE5E39C2}" type="slidenum">
              <a:rPr lang="en-US" altLang="en-US" smtClean="0"/>
              <a:pPr>
                <a:defRPr/>
              </a:pPr>
              <a:t>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78557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ΧΩΡΟΣ ΣΤΗΛΩΝ ΚΑΙ ΜΗΔΕΝΟΧΩΡΟΣ ΠΙΝΑΚΑ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219200"/>
                <a:ext cx="91440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Ορισμός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: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b="1" dirty="0">
                    <a:cs typeface="Times New Roman" panose="02020603050405020304" pitchFamily="18" charset="0"/>
                  </a:rPr>
                  <a:t>Μηδενόχωρος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ενός πίνακα Α είναι το σύνολο     </a:t>
                </a:r>
                <a:r>
                  <a:rPr lang="en-US" altLang="en-US" sz="2700" dirty="0" err="1">
                    <a:cs typeface="Times New Roman" panose="02020603050405020304" pitchFamily="18" charset="0"/>
                  </a:rPr>
                  <a:t>Nul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που περιέχει όλες τις λύσεις του ομογενούς συστήματος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0.</a:t>
                </a:r>
              </a:p>
              <a:p>
                <a:pPr eaLnBrk="1" hangingPunct="1"/>
                <a:r>
                  <a:rPr lang="el-GR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Θεώρημα</a:t>
                </a:r>
                <a:r>
                  <a:rPr lang="en-US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 12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: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Ο μηδενικός χώρος ενός         πίνακα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 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υποχώρος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του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.</a:t>
                </a:r>
              </a:p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Απόδειξη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: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</a:p>
              <a:p>
                <a:pPr marL="514350" indent="-514350" eaLnBrk="1" hangingPunct="1">
                  <a:buFont typeface="+mj-lt"/>
                  <a:buAutoNum type="alphaLcPeriod"/>
                </a:pPr>
                <a:r>
                  <a:rPr lang="el-GR" altLang="en-US" sz="2700" dirty="0">
                    <a:cs typeface="Times New Roman" panose="02020603050405020304" pitchFamily="18" charset="0"/>
                  </a:rPr>
                  <a:t>Το μηδενικό διάνυσμα ανήκει στο </a:t>
                </a:r>
                <a:r>
                  <a:rPr lang="en-US" altLang="en-US" sz="2700" dirty="0" err="1">
                    <a:cs typeface="Times New Roman" panose="02020603050405020304" pitchFamily="18" charset="0"/>
                  </a:rPr>
                  <a:t>Nul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(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επειδή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0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0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). </a:t>
                </a:r>
              </a:p>
              <a:p>
                <a:pPr marL="514350" indent="-514350" eaLnBrk="1" hangingPunct="1">
                  <a:buFont typeface="+mj-lt"/>
                  <a:buAutoNum type="alphaLcPeriod"/>
                </a:pPr>
                <a:r>
                  <a:rPr lang="el-GR" altLang="en-US" sz="2700" dirty="0">
                    <a:cs typeface="Times New Roman" panose="02020603050405020304" pitchFamily="18" charset="0"/>
                  </a:rPr>
                  <a:t>Για κάθε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u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και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v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στο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cs typeface="Times New Roman" panose="02020603050405020304" pitchFamily="18" charset="0"/>
                  </a:rPr>
                  <a:t>Nul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A, </a:t>
                </a:r>
                <a:r>
                  <a:rPr lang="en-US" altLang="en-US" sz="2700" dirty="0" err="1">
                    <a:cs typeface="Times New Roman" panose="02020603050405020304" pitchFamily="18" charset="0"/>
                  </a:rPr>
                  <a:t>έ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χουμε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fr-FR" sz="2800" i="1" dirty="0"/>
                  <a:t>   A</a:t>
                </a:r>
                <a:r>
                  <a:rPr lang="fr-FR" sz="2800" dirty="0"/>
                  <a:t>(</a:t>
                </a:r>
                <a:r>
                  <a:rPr lang="fr-FR" sz="2800" b="1" dirty="0"/>
                  <a:t>u </a:t>
                </a:r>
                <a:r>
                  <a:rPr lang="fr-FR" sz="2800" dirty="0"/>
                  <a:t>+ </a:t>
                </a:r>
                <a:r>
                  <a:rPr lang="fr-FR" sz="2800" b="1" dirty="0"/>
                  <a:t>v</a:t>
                </a:r>
                <a:r>
                  <a:rPr lang="fr-FR" sz="2800" dirty="0"/>
                  <a:t>) = </a:t>
                </a:r>
                <a:r>
                  <a:rPr lang="fr-FR" sz="2800" i="1" dirty="0"/>
                  <a:t>A</a:t>
                </a:r>
                <a:r>
                  <a:rPr lang="fr-FR" sz="2800" b="1" dirty="0"/>
                  <a:t>u</a:t>
                </a:r>
                <a:r>
                  <a:rPr lang="fr-FR" sz="2800" dirty="0"/>
                  <a:t> + </a:t>
                </a:r>
                <a:r>
                  <a:rPr lang="fr-FR" sz="2800" i="1" dirty="0"/>
                  <a:t>A</a:t>
                </a:r>
                <a:r>
                  <a:rPr lang="fr-FR" sz="2800" b="1" dirty="0"/>
                  <a:t>v</a:t>
                </a:r>
                <a:r>
                  <a:rPr lang="fr-FR" sz="2800" dirty="0"/>
                  <a:t> = </a:t>
                </a:r>
                <a:r>
                  <a:rPr lang="fr-FR" sz="2800" b="1" dirty="0"/>
                  <a:t>0</a:t>
                </a:r>
                <a:r>
                  <a:rPr lang="fr-FR" sz="2800" dirty="0"/>
                  <a:t> + </a:t>
                </a:r>
                <a:r>
                  <a:rPr lang="fr-FR" sz="2800" b="1" dirty="0"/>
                  <a:t>0</a:t>
                </a:r>
                <a:r>
                  <a:rPr lang="fr-FR" sz="2800" dirty="0"/>
                  <a:t> = </a:t>
                </a:r>
                <a:r>
                  <a:rPr lang="fr-FR" sz="2800" b="1" dirty="0"/>
                  <a:t>0</a:t>
                </a:r>
                <a:r>
                  <a:rPr lang="fr-FR" sz="2800" dirty="0"/>
                  <a:t>,</a:t>
                </a:r>
                <a:r>
                  <a:rPr lang="fr-FR" sz="2800" b="1" dirty="0"/>
                  <a:t> </a:t>
                </a:r>
                <a:r>
                  <a:rPr lang="fr-FR" sz="2800" dirty="0" err="1"/>
                  <a:t>ά</a:t>
                </a:r>
                <a:r>
                  <a:rPr lang="el-GR" sz="2800" dirty="0" err="1"/>
                  <a:t>ρα</a:t>
                </a:r>
                <a:r>
                  <a:rPr lang="fr-FR" sz="2800" dirty="0"/>
                  <a:t> </a:t>
                </a:r>
                <a:r>
                  <a:rPr lang="fr-FR" sz="2800" b="1" dirty="0"/>
                  <a:t>u </a:t>
                </a:r>
                <a:r>
                  <a:rPr lang="fr-FR" sz="2800" dirty="0"/>
                  <a:t>+ </a:t>
                </a:r>
                <a:r>
                  <a:rPr lang="fr-FR" sz="2800" b="1" dirty="0"/>
                  <a:t>v </a:t>
                </a:r>
                <a:r>
                  <a:rPr lang="el-GR" sz="2800" dirty="0"/>
                  <a:t>ανήκει στο </a:t>
                </a:r>
                <a:r>
                  <a:rPr lang="fr-FR" sz="2800" dirty="0"/>
                  <a:t>Nul </a:t>
                </a:r>
                <a:r>
                  <a:rPr lang="fr-FR" sz="2800" i="1" dirty="0"/>
                  <a:t>A.</a:t>
                </a:r>
              </a:p>
              <a:p>
                <a:pPr marL="514350" indent="-514350" eaLnBrk="1" hangingPunct="1">
                  <a:buFont typeface="+mj-lt"/>
                  <a:buAutoNum type="alphaLcPeriod" startAt="3"/>
                </a:pPr>
                <a:r>
                  <a:rPr lang="el-GR" sz="2800" dirty="0"/>
                  <a:t>Για κάθε αριθμό </a:t>
                </a:r>
                <a:r>
                  <a:rPr lang="fr-FR" sz="2800" i="1" dirty="0"/>
                  <a:t>c</a:t>
                </a:r>
                <a:r>
                  <a:rPr lang="fr-FR" sz="2800" dirty="0"/>
                  <a:t>, </a:t>
                </a:r>
                <a:r>
                  <a:rPr lang="fr-FR" sz="2800" i="1" dirty="0"/>
                  <a:t>A</a:t>
                </a:r>
                <a:r>
                  <a:rPr lang="fr-FR" sz="2800" dirty="0"/>
                  <a:t>(</a:t>
                </a:r>
                <a:r>
                  <a:rPr lang="fr-FR" sz="2800" i="1" dirty="0" err="1"/>
                  <a:t>c</a:t>
                </a:r>
                <a:r>
                  <a:rPr lang="fr-FR" sz="2800" b="1" dirty="0" err="1"/>
                  <a:t>u</a:t>
                </a:r>
                <a:r>
                  <a:rPr lang="fr-FR" sz="2800" dirty="0"/>
                  <a:t>) = </a:t>
                </a:r>
                <a:r>
                  <a:rPr lang="fr-FR" sz="2800" i="1" dirty="0" err="1"/>
                  <a:t>cA</a:t>
                </a:r>
                <a:r>
                  <a:rPr lang="fr-FR" sz="2800" b="1" dirty="0" err="1"/>
                  <a:t>u</a:t>
                </a:r>
                <a:r>
                  <a:rPr lang="fr-FR" sz="2800" dirty="0"/>
                  <a:t> = </a:t>
                </a:r>
                <a:r>
                  <a:rPr lang="fr-FR" sz="2800" i="1" dirty="0"/>
                  <a:t>c</a:t>
                </a:r>
                <a:r>
                  <a:rPr lang="fr-FR" sz="2800" b="1" dirty="0"/>
                  <a:t>0</a:t>
                </a:r>
                <a:r>
                  <a:rPr lang="fr-FR" sz="2800" dirty="0"/>
                  <a:t> = </a:t>
                </a:r>
                <a:r>
                  <a:rPr lang="fr-FR" sz="2800" b="1" dirty="0"/>
                  <a:t>0, </a:t>
                </a:r>
                <a:r>
                  <a:rPr lang="fr-FR" sz="2800" dirty="0" err="1"/>
                  <a:t>ά</a:t>
                </a:r>
                <a:r>
                  <a:rPr lang="el-GR" sz="2800" dirty="0" err="1"/>
                  <a:t>ρα</a:t>
                </a:r>
                <a:r>
                  <a:rPr lang="el-GR" sz="2800" dirty="0"/>
                  <a:t> το</a:t>
                </a:r>
                <a:r>
                  <a:rPr lang="fr-FR" sz="2800" dirty="0"/>
                  <a:t> </a:t>
                </a:r>
                <a:r>
                  <a:rPr lang="fr-FR" sz="2800" i="1" dirty="0" err="1"/>
                  <a:t>c</a:t>
                </a:r>
                <a:r>
                  <a:rPr lang="fr-FR" sz="2800" b="1" dirty="0" err="1"/>
                  <a:t>u</a:t>
                </a:r>
                <a:r>
                  <a:rPr lang="fr-FR" sz="2800" dirty="0"/>
                  <a:t> </a:t>
                </a:r>
                <a:r>
                  <a:rPr lang="el-GR" sz="2800" dirty="0"/>
                  <a:t>ανήκει στο </a:t>
                </a:r>
                <a:r>
                  <a:rPr lang="fr-FR" sz="2800" dirty="0"/>
                  <a:t>Nul </a:t>
                </a:r>
                <a:r>
                  <a:rPr lang="fr-FR" sz="2800" i="1" dirty="0"/>
                  <a:t>A</a:t>
                </a:r>
                <a:endParaRPr lang="en-US" sz="2800" i="1" dirty="0"/>
              </a:p>
            </p:txBody>
          </p:sp>
        </mc:Choice>
        <mc:Fallback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219200"/>
                <a:ext cx="9144000" cy="5181600"/>
              </a:xfrm>
              <a:blipFill>
                <a:blip r:embed="rId3"/>
                <a:stretch>
                  <a:fillRect l="-1250" t="-1222" r="-2083" b="-293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C6A7455-F757-48FF-A31D-762F5DFBF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216611"/>
              </p:ext>
            </p:extLst>
          </p:nvPr>
        </p:nvGraphicFramePr>
        <p:xfrm>
          <a:off x="5867400" y="2743200"/>
          <a:ext cx="647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28600" progId="Equation.DSMT4">
                  <p:embed/>
                </p:oleObj>
              </mc:Choice>
              <mc:Fallback>
                <p:oleObj name="Equation" r:id="rId4" imgW="647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7400" y="2743200"/>
                        <a:ext cx="647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1248D-FEBA-5D47-804C-75AD9172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2.8- </a:t>
            </a:r>
            <a:fld id="{CE90E932-D1B3-4534-813D-FD4EBE5E39C2}" type="slidenum">
              <a:rPr lang="en-US" altLang="en-US" smtClean="0"/>
              <a:pPr>
                <a:defRPr/>
              </a:pPr>
              <a:t>7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85314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ΒΑΣΗ ΥΠΟΧΩΡΟΥ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Ορισμός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: </a:t>
                </a:r>
                <a:r>
                  <a:rPr lang="el-GR" altLang="en-US" sz="2700" b="1" dirty="0">
                    <a:cs typeface="Times New Roman" panose="02020603050405020304" pitchFamily="18" charset="0"/>
                  </a:rPr>
                  <a:t>Βάση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ενός 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υπόχωρου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του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 ένα γραμμικά ανεξάρτητο σύνολο του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H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που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παράγει (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spans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)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το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  </a:t>
                </a:r>
              </a:p>
              <a:p>
                <a:pPr marL="0" indent="0" eaLnBrk="1" hangingPunct="1">
                  <a:buNone/>
                </a:pP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Παράδειγμα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5 Οι στήλες ενός αντιστρέψιμου πίνακα 𝑛×𝑛 αποτελούν βάση για όλο το 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ℝ</a:t>
                </a:r>
                <a:r>
                  <a:rPr lang="el-GR" altLang="en-US" sz="2700" baseline="30000" dirty="0">
                    <a:cs typeface="Times New Roman" panose="02020603050405020304" pitchFamily="18" charset="0"/>
                  </a:rPr>
                  <a:t>𝑛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, επειδή είναι γραμμικά ανεξάρτητες και παράγουν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(span)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τον 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ℝ</a:t>
                </a:r>
                <a:r>
                  <a:rPr lang="el-GR" altLang="en-US" sz="2700" baseline="30000" dirty="0">
                    <a:cs typeface="Times New Roman" panose="02020603050405020304" pitchFamily="18" charset="0"/>
                  </a:rPr>
                  <a:t>𝑛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, σύμφωνα με το θεώρημα του αντιστρέψιμου πίνακα.</a:t>
                </a:r>
              </a:p>
              <a:p>
                <a:pPr marL="0" indent="0" eaLnBrk="1" hangingPunct="1">
                  <a:buNone/>
                </a:pP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181600"/>
              </a:xfrm>
              <a:blipFill>
                <a:blip r:embed="rId3"/>
                <a:stretch>
                  <a:fillRect l="-1339" t="-97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56530-B879-374D-A11C-B6A7458A2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2.8- </a:t>
            </a:r>
            <a:fld id="{CE90E932-D1B3-4534-813D-FD4EBE5E39C2}" type="slidenum">
              <a:rPr lang="en-US" altLang="en-US" smtClean="0"/>
              <a:pPr>
                <a:defRPr/>
              </a:pPr>
              <a:t>8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48121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ΒΑΣΗ ΥΠΟΧΩΡΟΥ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Ένας τέτοιος πίνακας είναι ο ταυτοτικός 𝑛×𝑛 πίνακας. Οι στήλες του συμβολίζονται με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e</a:t>
                </a:r>
                <a:r>
                  <a:rPr lang="en-US" altLang="en-US" sz="27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. . . ,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e</a:t>
                </a:r>
                <a:r>
                  <a:rPr lang="en-US" altLang="en-US" sz="2700" i="1" baseline="-25000" dirty="0">
                    <a:cs typeface="Times New Roman" panose="02020603050405020304" pitchFamily="18" charset="0"/>
                  </a:rPr>
                  <a:t>n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:</a:t>
                </a:r>
                <a:endParaRPr lang="en-US" altLang="en-US" sz="22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2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𝐞</m:t>
                    </m:r>
                    <m:r>
                      <a:rPr lang="en-US" altLang="en-US" sz="22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en-US" sz="2200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altLang="en-US" sz="22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𝐞</m:t>
                    </m:r>
                    <m:r>
                      <a:rPr lang="en-US" altLang="en-US" sz="2200" b="0" i="1" baseline="-2500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en-US" sz="2200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. . .  ,    </m:t>
                    </m:r>
                    <m:r>
                      <a:rPr lang="en-US" altLang="en-US" sz="22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𝐞</m:t>
                    </m:r>
                    <m:r>
                      <a:rPr lang="en-US" altLang="en-US" sz="22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altLang="en-US" sz="2200" b="0" i="0" smtClean="0">
                        <a:latin typeface="Cambria Math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r>
                  <a:rPr lang="en-US" altLang="en-US" sz="2200" dirty="0"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/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Το σύνολο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{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e</a:t>
                </a:r>
                <a:r>
                  <a:rPr lang="en-US" altLang="en-US" sz="27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. . . , </a:t>
                </a:r>
                <a:r>
                  <a:rPr lang="en-US" altLang="en-US" sz="2700" b="1" dirty="0" err="1">
                    <a:cs typeface="Times New Roman" panose="02020603050405020304" pitchFamily="18" charset="0"/>
                  </a:rPr>
                  <a:t>e</a:t>
                </a:r>
                <a:r>
                  <a:rPr lang="en-US" altLang="en-US" sz="2700" i="1" baseline="-25000" dirty="0" err="1">
                    <a:cs typeface="Times New Roman" panose="02020603050405020304" pitchFamily="18" charset="0"/>
                  </a:rPr>
                  <a:t>n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}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καλείται η τυπική βάση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. 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181600"/>
              </a:xfrm>
              <a:blipFill>
                <a:blip r:embed="rId3"/>
                <a:stretch>
                  <a:fillRect l="-1339" t="-1467" r="-119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B1E37-4597-584C-A3DF-15DCEE1E99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2.8- </a:t>
            </a:r>
            <a:fld id="{CE90E932-D1B3-4534-813D-FD4EBE5E39C2}" type="slidenum">
              <a:rPr lang="en-US" altLang="en-US" smtClean="0"/>
              <a:pPr>
                <a:defRPr/>
              </a:pPr>
              <a:t>9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01045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12941</TotalTime>
  <Words>682</Words>
  <Application>Microsoft Macintosh PowerPoint</Application>
  <PresentationFormat>On-screen Show (4:3)</PresentationFormat>
  <Paragraphs>89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Bookshelf Symbol 2</vt:lpstr>
      <vt:lpstr>Cambria Math</vt:lpstr>
      <vt:lpstr>Times New Roman</vt:lpstr>
      <vt:lpstr>Wingdings</vt:lpstr>
      <vt:lpstr>Blends</vt:lpstr>
      <vt:lpstr>Equation</vt:lpstr>
      <vt:lpstr>ΑΛΓΕΒΡΑ ΠΙΝΑΚΩΝ</vt:lpstr>
      <vt:lpstr>ΥΠΟΧΏΡΟΙ ΤΟΥ R^n</vt:lpstr>
      <vt:lpstr>ΥΠΟΧΏΡΟΙ ΤΟΥ R^n</vt:lpstr>
      <vt:lpstr>ΥΠΟΧΏΡΟΙ ΤΟΥ R^n</vt:lpstr>
      <vt:lpstr>ΧΩΡΟΣ ΣΤΗΛΩΝ ΚΑΙ ΜΗΔΕΝΟΧΩΡΟΣ ΠΙΝΑΚΑ</vt:lpstr>
      <vt:lpstr>ΧΩΡΟΣ ΣΤΗΛΩΝ ΚΑΙ ΜΗΔΕΝΟΧΩΡΟΣ ΠΙΝΑΚΑ</vt:lpstr>
      <vt:lpstr>ΧΩΡΟΣ ΣΤΗΛΩΝ ΚΑΙ ΜΗΔΕΝΟΧΩΡΟΣ ΠΙΝΑΚΑ</vt:lpstr>
      <vt:lpstr>ΒΑΣΗ ΥΠΟΧΩΡΟΥ</vt:lpstr>
      <vt:lpstr>ΒΑΣΗ ΥΠΟΧΩΡΟΥ</vt:lpstr>
      <vt:lpstr>ΒΑΣΗ ΥΠΟΧΩΡΟΥ</vt:lpstr>
      <vt:lpstr>ΒΑΣΗ ΥΠΟΧΩΡΟΥ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1013</cp:revision>
  <dcterms:created xsi:type="dcterms:W3CDTF">2005-10-22T18:34:54Z</dcterms:created>
  <dcterms:modified xsi:type="dcterms:W3CDTF">2024-12-01T15:32:30Z</dcterms:modified>
</cp:coreProperties>
</file>