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886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175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5387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BA57068-F33C-4666-954D-B4C817456F6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5521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7112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7112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711200" y="6248400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4318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B92DA2A-BEFE-401F-9B80-0C01549DC01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0384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063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320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283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598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920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721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178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021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EA4A9-9FE9-4960-9A95-2BC0AD389853}" type="datetimeFigureOut">
              <a:rPr lang="el-GR" smtClean="0"/>
              <a:t>7/6/2021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73A97-36A1-4016-91D4-C91CB4560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504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Λακωνικός μελανόμορφος ρυθμός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l-GR" sz="2700" dirty="0"/>
              <a:t>Ζωγράφος της Ναύκρατης: 570-540</a:t>
            </a:r>
          </a:p>
          <a:p>
            <a:r>
              <a:rPr lang="el-GR" altLang="el-GR" sz="2700" dirty="0"/>
              <a:t>Ζωγράφος των Βορεάδων: 570-550</a:t>
            </a:r>
          </a:p>
          <a:p>
            <a:r>
              <a:rPr lang="el-GR" altLang="el-GR" sz="2700" dirty="0"/>
              <a:t>Ζωγράφος του Αρκεσίλα: 560-540</a:t>
            </a:r>
          </a:p>
          <a:p>
            <a:r>
              <a:rPr lang="el-GR" altLang="el-GR" sz="2700" dirty="0"/>
              <a:t>Ζωγράφος των Ιππέων: 550-520</a:t>
            </a:r>
          </a:p>
          <a:p>
            <a:r>
              <a:rPr lang="el-GR" altLang="el-GR" sz="2700" dirty="0"/>
              <a:t>Ζωγράφος του Κυνηγιού: 550-520</a:t>
            </a:r>
          </a:p>
          <a:p>
            <a:r>
              <a:rPr lang="el-GR" altLang="el-GR" sz="2700" dirty="0"/>
              <a:t>Ζωγράφος της Χιμαίρας: 530-510</a:t>
            </a:r>
          </a:p>
          <a:p>
            <a:r>
              <a:rPr lang="el-GR" altLang="el-GR" sz="2700" dirty="0"/>
              <a:t>Ζωγράφος του Τυφώνα: 530-510</a:t>
            </a:r>
          </a:p>
          <a:p>
            <a:r>
              <a:rPr lang="el-GR" altLang="el-GR" sz="2700" dirty="0"/>
              <a:t>Ζωγράφος του </a:t>
            </a:r>
            <a:r>
              <a:rPr lang="fr-FR" altLang="el-GR" sz="2700" dirty="0"/>
              <a:t>Allard </a:t>
            </a:r>
            <a:r>
              <a:rPr lang="fr-FR" altLang="el-GR" sz="2700" dirty="0" err="1"/>
              <a:t>Pierson</a:t>
            </a:r>
            <a:r>
              <a:rPr lang="el-GR" altLang="el-GR" sz="2700" dirty="0"/>
              <a:t>: 530-510</a:t>
            </a:r>
          </a:p>
        </p:txBody>
      </p:sp>
    </p:spTree>
    <p:extLst>
      <p:ext uri="{BB962C8B-B14F-4D97-AF65-F5344CB8AC3E}">
        <p14:creationId xmlns:p14="http://schemas.microsoft.com/office/powerpoint/2010/main" val="122710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Κύλικα του Ζωγράφου του Κυνηγιού. Λούβρο Ε 670. </a:t>
            </a:r>
          </a:p>
        </p:txBody>
      </p:sp>
      <p:pic>
        <p:nvPicPr>
          <p:cNvPr id="313347" name="Picture 3" descr="LouvreHuntPaintercu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175" y="1773239"/>
            <a:ext cx="4535488" cy="435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Κύλικα του Ζωγράφου του Κυνηγιού. Γενεύη, εμπόριο έργων τέχνης. </a:t>
            </a:r>
          </a:p>
        </p:txBody>
      </p:sp>
      <p:pic>
        <p:nvPicPr>
          <p:cNvPr id="316419" name="Picture 3" descr="GenevaMarketHunt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0" y="1779588"/>
            <a:ext cx="5689600" cy="424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6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Κύλικα του Ζωγράφου του Κυνηγιού. Ρώμη, ιδιωτ. Συλλογή. </a:t>
            </a:r>
          </a:p>
        </p:txBody>
      </p:sp>
      <p:pic>
        <p:nvPicPr>
          <p:cNvPr id="318467" name="Picture 3" descr="RomeprivateHunt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714" y="1736726"/>
            <a:ext cx="5761037" cy="4297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9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Κύλικες του Ζωγράφου των Ιππέων. Λονδίνο. Κίελο. </a:t>
            </a:r>
          </a:p>
        </p:txBody>
      </p:sp>
      <p:pic>
        <p:nvPicPr>
          <p:cNvPr id="325635" name="Picture 3" descr="LondonRider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59014"/>
            <a:ext cx="4000500" cy="3176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5636" name="Picture 4" descr="KielriderP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363789"/>
            <a:ext cx="4000500" cy="2967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9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Κύλικες του Ζωγράφου των Ιππέων. Νέα Υόρκη, ΜΜΑ. Βοστώνη. </a:t>
            </a:r>
          </a:p>
        </p:txBody>
      </p:sp>
      <p:pic>
        <p:nvPicPr>
          <p:cNvPr id="328707" name="Picture 3" descr="KielRiderPb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2492375"/>
            <a:ext cx="4000500" cy="2947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8708" name="Picture 4" descr="NewYorkrider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133601"/>
            <a:ext cx="4000500" cy="3425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96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Το εξωτερικό του ιδίου αγγείου</a:t>
            </a:r>
          </a:p>
        </p:txBody>
      </p:sp>
      <p:pic>
        <p:nvPicPr>
          <p:cNvPr id="329731" name="Picture 3" descr="BostonRiderPb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2989" y="1828800"/>
            <a:ext cx="76422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8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Κύλικα του Ζωγράφου του Ιππέα. Παρίσι, </a:t>
            </a:r>
            <a:r>
              <a:rPr lang="fr-FR" altLang="el-GR" sz="4000"/>
              <a:t>Cabinet des Médailles. </a:t>
            </a:r>
            <a:endParaRPr lang="el-GR" altLang="el-GR" sz="4000"/>
          </a:p>
        </p:txBody>
      </p:sp>
      <p:pic>
        <p:nvPicPr>
          <p:cNvPr id="337923" name="Picture 3" descr="cabmedlaconianpolyphem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6" y="1773239"/>
            <a:ext cx="4608513" cy="4237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3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600"/>
              <a:t>1. Λακωνικος Αρύβαλλος σε αμερ. Ιδιωτ. Συλλογή. Ζωγράφος του Ιππέα</a:t>
            </a:r>
          </a:p>
        </p:txBody>
      </p:sp>
      <p:pic>
        <p:nvPicPr>
          <p:cNvPr id="339971" name="Picture 3" descr="privateUSRiderParyb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8"/>
            <a:ext cx="4138613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9972" name="Picture 4" descr="PrivateUSRiderParyb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9050" y="1982788"/>
            <a:ext cx="3754438" cy="3727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1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Λακωνική υδρία του Ζωγράφου του Ιππέα. από την Ιάλυσο. Μουσείο Ρόδου.</a:t>
            </a:r>
          </a:p>
        </p:txBody>
      </p:sp>
      <p:pic>
        <p:nvPicPr>
          <p:cNvPr id="340995" name="Picture 3" descr="IalysosRiderPworkshop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773238"/>
            <a:ext cx="3363912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0996" name="Picture 4" descr="Ialysosriderworkshophydri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1989" y="1773238"/>
            <a:ext cx="2771775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1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el-GR" sz="4000"/>
              <a:t>K</a:t>
            </a:r>
            <a:r>
              <a:rPr lang="el-GR" altLang="el-GR" sz="4000"/>
              <a:t>ύλικα του Ζωγράφου του Τυφώνα. </a:t>
            </a:r>
            <a:r>
              <a:rPr lang="fr-FR" altLang="el-GR" sz="4000"/>
              <a:t>Cerveteri</a:t>
            </a:r>
            <a:r>
              <a:rPr lang="el-GR" altLang="el-GR" sz="4000"/>
              <a:t>. </a:t>
            </a:r>
          </a:p>
        </p:txBody>
      </p:sp>
      <p:pic>
        <p:nvPicPr>
          <p:cNvPr id="343043" name="Picture 3" descr="Mathima 27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514" y="1773238"/>
            <a:ext cx="4321175" cy="4233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4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Σχήματα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l-GR" dirty="0"/>
              <a:t>Κυριαρχεί η κύλικα</a:t>
            </a:r>
          </a:p>
          <a:p>
            <a:r>
              <a:rPr lang="el-GR" altLang="el-GR" dirty="0"/>
              <a:t>Αμφορείς, υδρίες, κρατήρες και δίνοι είναι σπανιότεροι</a:t>
            </a:r>
          </a:p>
          <a:p>
            <a:r>
              <a:rPr lang="el-GR" altLang="el-GR" dirty="0"/>
              <a:t>Λάκαινες και κύπελλα (σπάνια με εικονιστική διακόσμηση)</a:t>
            </a:r>
          </a:p>
          <a:p>
            <a:r>
              <a:rPr lang="el-GR" altLang="el-GR" dirty="0"/>
              <a:t>Αρύβαλλοι μελαμβαφείς και διακοσμημένοι</a:t>
            </a:r>
          </a:p>
        </p:txBody>
      </p:sp>
    </p:spTree>
    <p:extLst>
      <p:ext uri="{BB962C8B-B14F-4D97-AF65-F5344CB8AC3E}">
        <p14:creationId xmlns:p14="http://schemas.microsoft.com/office/powerpoint/2010/main" val="17565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Κύλικες του Ζωγράφου της Χιμαίρας. Χαϊδελβέργη. Κάσσελ. </a:t>
            </a:r>
          </a:p>
        </p:txBody>
      </p:sp>
      <p:pic>
        <p:nvPicPr>
          <p:cNvPr id="344067" name="Picture 3" descr="HeidelbergBoeotiaChimaer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362200"/>
            <a:ext cx="4000500" cy="297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4068" name="Picture 4" descr="KasselChimaer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274889"/>
            <a:ext cx="4000500" cy="314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9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Κύλικα από τον Τάραντα του Ζωγράφου του </a:t>
            </a:r>
            <a:r>
              <a:rPr lang="fr-FR" altLang="el-GR" sz="2800"/>
              <a:t>Allard Pierson. </a:t>
            </a:r>
            <a:r>
              <a:rPr lang="el-GR" altLang="el-GR" sz="2800"/>
              <a:t>Ζυρίχη, ιδιωτ. συλλογή</a:t>
            </a:r>
          </a:p>
        </p:txBody>
      </p:sp>
      <p:pic>
        <p:nvPicPr>
          <p:cNvPr id="346115" name="Picture 3" descr="ZurichprivateTarentAllardPierson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366964"/>
            <a:ext cx="4000500" cy="2960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6116" name="Picture 4" descr="ZurichprivateTarentAllardPierson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270125"/>
            <a:ext cx="4000500" cy="315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37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Βοιωτικός μελανόμορφος ρυθμός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l-GR" dirty="0"/>
              <a:t>1η φάση: κορινθιανίζουσα. Ο ζωγράφος της Ιστανμπούλ (600-550 π.Χ.). </a:t>
            </a:r>
            <a:r>
              <a:rPr lang="en-US" altLang="el-GR" dirty="0"/>
              <a:t>O Z</a:t>
            </a:r>
            <a:r>
              <a:rPr lang="el-GR" altLang="el-GR" dirty="0"/>
              <a:t>ωγράφος </a:t>
            </a:r>
            <a:r>
              <a:rPr lang="el-GR" altLang="el-GR" dirty="0" smtClean="0"/>
              <a:t>της Λεκανίδας της Δρέσδης </a:t>
            </a:r>
            <a:endParaRPr lang="el-GR" altLang="el-GR" dirty="0"/>
          </a:p>
          <a:p>
            <a:r>
              <a:rPr lang="el-GR" altLang="el-GR" dirty="0"/>
              <a:t>2η φάση: αττικίζουσα (560-500 π.Χ.). </a:t>
            </a:r>
          </a:p>
          <a:p>
            <a:r>
              <a:rPr lang="el-GR" altLang="el-GR" dirty="0"/>
              <a:t>3η φάση: ύστερος μελανόμορφος (520-450 π.Χ.)</a:t>
            </a:r>
          </a:p>
          <a:p>
            <a:r>
              <a:rPr lang="el-GR" altLang="el-GR" dirty="0"/>
              <a:t>4η φάση: καβιριακά αγγεία (460-380 π.Χ.) </a:t>
            </a:r>
          </a:p>
        </p:txBody>
      </p:sp>
    </p:spTree>
    <p:extLst>
      <p:ext uri="{BB962C8B-B14F-4D97-AF65-F5344CB8AC3E}">
        <p14:creationId xmlns:p14="http://schemas.microsoft.com/office/powerpoint/2010/main" val="34665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400"/>
              <a:t>1. Αμφορίσκος Βόννης. Με τον τρόπο του Ζωγράφου των Γοργόνων. 2. Αλάβαστρο του Ζωγράφου του Ίππου και του Πτηνού. Βόννη. 3. Βοιωτικό ή ύστερο κορινθιακό αλάβαστρο. </a:t>
            </a:r>
            <a:r>
              <a:rPr lang="fr-FR" altLang="el-GR" sz="2400"/>
              <a:t>Göttingen.</a:t>
            </a:r>
            <a:r>
              <a:rPr lang="fr-FR" altLang="el-GR" sz="2800"/>
              <a:t> </a:t>
            </a:r>
            <a:endParaRPr lang="el-GR" altLang="el-GR" sz="2800"/>
          </a:p>
        </p:txBody>
      </p:sp>
      <p:pic>
        <p:nvPicPr>
          <p:cNvPr id="5123" name="Picture 3" descr="Bonn395boeotianamphorisk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8"/>
            <a:ext cx="2635250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 descr="BonnHorseBirdPboeotianalabastro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6" y="1982788"/>
            <a:ext cx="2163763" cy="3727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GottingenLCaryball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951" y="1844675"/>
            <a:ext cx="3186113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7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1. Λεκάνη της Χαϊδελβέργης. </a:t>
            </a:r>
            <a:r>
              <a:rPr lang="fr-FR" altLang="el-GR" sz="2800"/>
              <a:t>2</a:t>
            </a:r>
            <a:r>
              <a:rPr lang="el-GR" altLang="el-GR" sz="2800"/>
              <a:t>. Λεκάνη της Αβάνας, συλλ. </a:t>
            </a:r>
            <a:r>
              <a:rPr lang="fr-FR" altLang="el-GR" sz="2800"/>
              <a:t>Laguinillas.</a:t>
            </a:r>
            <a:r>
              <a:rPr lang="el-GR" altLang="el-GR" sz="2800"/>
              <a:t> Ζωγράφος της Προτομής. </a:t>
            </a:r>
          </a:p>
        </p:txBody>
      </p:sp>
      <p:pic>
        <p:nvPicPr>
          <p:cNvPr id="6147" name="Picture 3" descr="heidelbergProtomePleka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79614"/>
            <a:ext cx="4000500" cy="3735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Mathima 1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170114"/>
            <a:ext cx="4000500" cy="3355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908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Τριποδικό αγγείο Θήβας: απομίμηση Ζωγράφου </a:t>
            </a:r>
            <a:r>
              <a:rPr lang="fr-FR" altLang="el-GR" sz="4000"/>
              <a:t>C</a:t>
            </a:r>
            <a:r>
              <a:rPr lang="el-GR" altLang="el-GR" sz="4000"/>
              <a:t>, Ομάδα των Κωμαστών</a:t>
            </a:r>
          </a:p>
        </p:txBody>
      </p:sp>
      <p:pic>
        <p:nvPicPr>
          <p:cNvPr id="10243" name="Picture 3" descr="Mathima 08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8526" y="3141664"/>
            <a:ext cx="3021013" cy="2263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 descr="Mathima 09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773238"/>
            <a:ext cx="5545137" cy="4159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Βοιωτικός σκύφος με άθλους του Θησέα. Αθήνα, Αρχ. Μουσείο. </a:t>
            </a:r>
          </a:p>
        </p:txBody>
      </p:sp>
      <p:pic>
        <p:nvPicPr>
          <p:cNvPr id="27651" name="Picture 3" descr="Mathima 1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246314"/>
            <a:ext cx="4000500" cy="320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 descr="Mathima 1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43139"/>
            <a:ext cx="4000500" cy="3208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Λεκανίδα της Ομάδας της Σκιαγραφίας. Λονδίνο. </a:t>
            </a:r>
          </a:p>
        </p:txBody>
      </p:sp>
      <p:pic>
        <p:nvPicPr>
          <p:cNvPr id="29699" name="Picture 3" descr="LondonsilhouettegroupBoeotianc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5189" y="1828800"/>
            <a:ext cx="54562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820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1. Λεκανίδα Οδησσού. 2. Λεκάνη Αθήνας, Μουσείου Γουλανδρή. </a:t>
            </a:r>
          </a:p>
        </p:txBody>
      </p:sp>
      <p:pic>
        <p:nvPicPr>
          <p:cNvPr id="33795" name="Picture 3" descr="Mathima 09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046289"/>
            <a:ext cx="4000500" cy="3602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 descr="Goulandrisboeotianlekan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400300"/>
            <a:ext cx="400050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800" b="1"/>
              <a:t>Ευβοϊκός μελανόμορφος</a:t>
            </a:r>
            <a:br>
              <a:rPr lang="el-GR" altLang="el-GR" sz="2800" b="1"/>
            </a:br>
            <a:r>
              <a:rPr lang="el-GR" altLang="el-GR" sz="2800"/>
              <a:t>1. Αμφορέας Αθήνας. Γάμοι Πηλέα και Θέτιδος. 2. Αμφορέας Αθήνας. Ο Ηρακλής και η Λερναία Ύδρα. </a:t>
            </a:r>
          </a:p>
        </p:txBody>
      </p:sp>
      <p:pic>
        <p:nvPicPr>
          <p:cNvPr id="46083" name="Picture 3" descr="Mathima 05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773238"/>
            <a:ext cx="187642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4" name="Picture 4" descr="Mathima 0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1189" y="1982789"/>
            <a:ext cx="3259137" cy="2287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5" name="Picture 5" descr="Mathima 06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1800" y="1773238"/>
            <a:ext cx="223520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6" name="Line 6"/>
          <p:cNvSpPr>
            <a:spLocks noChangeShapeType="1"/>
          </p:cNvSpPr>
          <p:nvPr/>
        </p:nvSpPr>
        <p:spPr bwMode="auto">
          <a:xfrm flipV="1">
            <a:off x="3359151" y="2781300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7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Διάδοση και ευρήματα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altLang="el-GR" sz="2700" dirty="0"/>
              <a:t>Ως το 540 περίπου, ο ρυθμός κυριαρχεί στην Πελοπόννησο, τη Σάμο και εξάγεται σε σημαντικούς αριθμούς στην Ιταλία (Ετρουρία και Τάραντας), την Βόρεια Αφρική (Ναύκρατη, Κυρηναϊκή και Τόκρα), και σε μικρότερο βαθμό σε άλλες περιοχές. </a:t>
            </a:r>
          </a:p>
          <a:p>
            <a:pPr>
              <a:lnSpc>
                <a:spcPct val="90000"/>
              </a:lnSpc>
            </a:pPr>
            <a:r>
              <a:rPr lang="el-GR" altLang="el-GR" sz="2700" dirty="0"/>
              <a:t>Μετά το 540, ο ρυθμός απαντά κυρίως στην Λακωνία, την Ολυμπία και την Σάμο. </a:t>
            </a:r>
          </a:p>
          <a:p>
            <a:pPr>
              <a:lnSpc>
                <a:spcPct val="90000"/>
              </a:lnSpc>
            </a:pPr>
            <a:r>
              <a:rPr lang="el-GR" altLang="el-GR" sz="2700" dirty="0"/>
              <a:t>Από το 520 π.Χ. περίπου, οι εξαγωγές στην Ιταλία αφορούν κυρίως τα μελαμβαφή αγγεία</a:t>
            </a:r>
          </a:p>
        </p:txBody>
      </p:sp>
    </p:spTree>
    <p:extLst>
      <p:ext uri="{BB962C8B-B14F-4D97-AF65-F5344CB8AC3E}">
        <p14:creationId xmlns:p14="http://schemas.microsoft.com/office/powerpoint/2010/main" val="32956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Αρχαϊκή κεραμική της Ανατολικής Ελλάδας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l-GR" altLang="el-GR" dirty="0"/>
          </a:p>
          <a:p>
            <a:r>
              <a:rPr lang="el-GR" altLang="el-GR" dirty="0"/>
              <a:t>Ρυθμός των Φικελλούρων</a:t>
            </a:r>
          </a:p>
          <a:p>
            <a:r>
              <a:rPr lang="el-GR" altLang="el-GR" dirty="0"/>
              <a:t>Κλαζομενιακός Ρυθμός : 1. Ομάδα 2. Ομάδα. 3. Ομάδα. 4. Ομάδα. </a:t>
            </a:r>
          </a:p>
          <a:p>
            <a:r>
              <a:rPr lang="el-GR" altLang="el-GR" dirty="0" smtClean="0"/>
              <a:t>«Σαμιακές» </a:t>
            </a:r>
            <a:r>
              <a:rPr lang="el-GR" altLang="el-GR" dirty="0"/>
              <a:t>μικρογραφικές κύλικες</a:t>
            </a:r>
          </a:p>
          <a:p>
            <a:r>
              <a:rPr lang="el-GR" altLang="el-GR" dirty="0"/>
              <a:t>Πλαστικά αγγεία</a:t>
            </a:r>
          </a:p>
          <a:p>
            <a:r>
              <a:rPr lang="el-GR" altLang="el-GR" dirty="0"/>
              <a:t>Φαγεντιανή</a:t>
            </a:r>
          </a:p>
        </p:txBody>
      </p:sp>
    </p:spTree>
    <p:extLst>
      <p:ext uri="{BB962C8B-B14F-4D97-AF65-F5344CB8AC3E}">
        <p14:creationId xmlns:p14="http://schemas.microsoft.com/office/powerpoint/2010/main" val="33584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altLang="el-GR" sz="3200"/>
              <a:t>Αμφορείς ρυθμού Φικελλούρων. 1. Μόναχο. 2. </a:t>
            </a:r>
            <a:r>
              <a:rPr lang="fr-FR" altLang="el-GR" sz="3200"/>
              <a:t>Providence. </a:t>
            </a:r>
            <a:r>
              <a:rPr lang="el-GR" altLang="el-GR" sz="3200"/>
              <a:t>Ζωγράφος του </a:t>
            </a:r>
            <a:r>
              <a:rPr lang="fr-FR" altLang="el-GR" sz="3200"/>
              <a:t>Altenburg</a:t>
            </a:r>
            <a:endParaRPr lang="el-GR" altLang="el-GR" sz="3200"/>
          </a:p>
        </p:txBody>
      </p:sp>
      <p:pic>
        <p:nvPicPr>
          <p:cNvPr id="62467" name="Picture 3" descr="Mathima 22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8"/>
            <a:ext cx="320675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4" descr="NewYork6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125" y="1982788"/>
            <a:ext cx="2643188" cy="3854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4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Οινοχόη ρυθμού Φικελλούρων. Ζωγράφος του </a:t>
            </a:r>
            <a:r>
              <a:rPr lang="fr-FR" altLang="el-GR" sz="3200"/>
              <a:t>Altenburg. </a:t>
            </a:r>
            <a:r>
              <a:rPr lang="el-GR" altLang="el-GR" sz="3200"/>
              <a:t>ΗΠΑ, ιδιωτ. Συλλογή. </a:t>
            </a:r>
          </a:p>
        </p:txBody>
      </p:sp>
      <p:pic>
        <p:nvPicPr>
          <p:cNvPr id="63491" name="Picture 3" descr="PrivateUSAltenburg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844675"/>
            <a:ext cx="262096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2" name="Picture 4" descr="privateUSAltenburgP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8888" y="1844675"/>
            <a:ext cx="2616200" cy="194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3" name="Picture 5" descr="PrivateUSAltenburgP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3" y="1844676"/>
            <a:ext cx="2932112" cy="3960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3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800"/>
              <a:t>Αποσπασματικός αμφορέας του ρυθμού των Φικελλούρων από την Κύπρο. Ζωγράφος του </a:t>
            </a:r>
            <a:r>
              <a:rPr lang="fr-FR" altLang="el-GR" sz="2800"/>
              <a:t>Altenburg. Münster. </a:t>
            </a:r>
            <a:endParaRPr lang="el-GR" altLang="el-GR" sz="2800"/>
          </a:p>
        </p:txBody>
      </p:sp>
      <p:pic>
        <p:nvPicPr>
          <p:cNvPr id="64515" name="Picture 3" descr="MunsterCyprusFikellura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314" y="1828800"/>
            <a:ext cx="36210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6" name="Picture 4" descr="MunsterCyprusFikellura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5439" y="1828800"/>
            <a:ext cx="30686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430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Αμφορείς ρυθμού Φικελλούρων. Ρόδος. </a:t>
            </a:r>
          </a:p>
        </p:txBody>
      </p:sp>
      <p:pic>
        <p:nvPicPr>
          <p:cNvPr id="66563" name="Picture 3" descr="Mathima 2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9039" y="1828800"/>
            <a:ext cx="31956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4" name="Picture 4" descr="Mathima 2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5151" y="1828800"/>
            <a:ext cx="25892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8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200"/>
              <a:t>1. Αμφορείς του ρυθμού των Φικελλούρων. 1. Ζωγράφος του Δρομέα. Λονδίνο. 2. Οδησσός.</a:t>
            </a:r>
            <a:r>
              <a:rPr lang="el-GR" altLang="el-GR" sz="4000"/>
              <a:t> </a:t>
            </a:r>
          </a:p>
        </p:txBody>
      </p:sp>
      <p:pic>
        <p:nvPicPr>
          <p:cNvPr id="67587" name="Picture 3" descr="Londonrunningman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8513" y="2046289"/>
            <a:ext cx="3124200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 descr="OdessaFikelluramp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4164" y="2111376"/>
            <a:ext cx="3094037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2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Σαμιακή κύλικα από το </a:t>
            </a:r>
            <a:r>
              <a:rPr lang="fr-FR" altLang="el-GR" sz="4000"/>
              <a:t>Vulci. </a:t>
            </a:r>
            <a:r>
              <a:rPr lang="el-GR" altLang="el-GR" sz="4000"/>
              <a:t>Λούβρο</a:t>
            </a:r>
          </a:p>
        </p:txBody>
      </p:sp>
      <p:pic>
        <p:nvPicPr>
          <p:cNvPr id="74755" name="Picture 3" descr="Mathima 2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916114"/>
            <a:ext cx="4895850" cy="3394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4" descr="Mathima 2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1773238"/>
            <a:ext cx="334803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91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Σαμιακή κύλικα. </a:t>
            </a:r>
            <a:r>
              <a:rPr lang="fr-FR" altLang="el-GR" sz="4000"/>
              <a:t>Malibu, Getty Museum</a:t>
            </a:r>
            <a:endParaRPr lang="el-GR" altLang="el-GR" sz="4000"/>
          </a:p>
        </p:txBody>
      </p:sp>
      <p:pic>
        <p:nvPicPr>
          <p:cNvPr id="75779" name="Picture 3" descr="MalibuSamianc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5525" y="1828800"/>
            <a:ext cx="51371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9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Σαμιακή μικρογραφική κύλικα. </a:t>
            </a:r>
            <a:r>
              <a:rPr lang="fr-FR" altLang="el-GR" sz="4000"/>
              <a:t>Münster. </a:t>
            </a:r>
            <a:endParaRPr lang="el-GR" altLang="el-GR" sz="4000"/>
          </a:p>
        </p:txBody>
      </p:sp>
      <p:pic>
        <p:nvPicPr>
          <p:cNvPr id="76803" name="Picture 3" descr="MunsterSamianc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1239" y="1828800"/>
            <a:ext cx="51657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09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Αμφιπρόσωπος σαμιακός κάνθαρος από το </a:t>
            </a:r>
            <a:r>
              <a:rPr lang="fr-FR" altLang="el-GR" sz="4000"/>
              <a:t>Vulci. </a:t>
            </a:r>
            <a:r>
              <a:rPr lang="el-GR" altLang="el-GR" sz="4000"/>
              <a:t>Μόναχο</a:t>
            </a:r>
          </a:p>
        </p:txBody>
      </p:sp>
      <p:pic>
        <p:nvPicPr>
          <p:cNvPr id="77827" name="Picture 3" descr="Munich2014facekanthar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4014" y="1828800"/>
            <a:ext cx="39401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5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Λακωνικός κρατήρας του 580-570 π.Χ. από την Ετρουρία. Ρώμη, </a:t>
            </a:r>
            <a:r>
              <a:rPr lang="fr-FR" altLang="el-GR" sz="3200"/>
              <a:t>Villa Giulia. </a:t>
            </a:r>
            <a:endParaRPr lang="el-GR" altLang="el-GR" sz="3200"/>
          </a:p>
        </p:txBody>
      </p:sp>
      <p:pic>
        <p:nvPicPr>
          <p:cNvPr id="280579" name="Picture 3" descr="Castellanilaconian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7150" y="1828800"/>
            <a:ext cx="45339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5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Θραύσμα κλαζομενιακού αγγείου. Αθήνα, Αρχ. Μουσ. </a:t>
            </a:r>
          </a:p>
        </p:txBody>
      </p:sp>
      <p:pic>
        <p:nvPicPr>
          <p:cNvPr id="79875" name="Picture 3" descr="Athensclazomenianfr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5526" y="2046289"/>
            <a:ext cx="5065713" cy="3729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31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Κλαζομενιακός κρατήρας από το </a:t>
            </a:r>
            <a:r>
              <a:rPr lang="fr-FR" altLang="el-GR" sz="4000"/>
              <a:t>Kerch. </a:t>
            </a:r>
            <a:r>
              <a:rPr lang="el-GR" altLang="el-GR" sz="4000"/>
              <a:t>Μουσείο Οδησσού. </a:t>
            </a:r>
          </a:p>
        </p:txBody>
      </p:sp>
      <p:pic>
        <p:nvPicPr>
          <p:cNvPr id="80899" name="Picture 3" descr="Odessaclazomen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4175" y="1917700"/>
            <a:ext cx="6421438" cy="3849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80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Κρατήρας της Ομάδας του </a:t>
            </a:r>
            <a:r>
              <a:rPr lang="fr-FR" altLang="el-GR" sz="4000"/>
              <a:t>Tübingen </a:t>
            </a:r>
            <a:r>
              <a:rPr lang="el-GR" altLang="el-GR" sz="4000"/>
              <a:t>από τις Κλαζομενές. </a:t>
            </a:r>
          </a:p>
        </p:txBody>
      </p:sp>
      <p:pic>
        <p:nvPicPr>
          <p:cNvPr id="81923" name="Picture 3" descr="KlazomenaiTubingengroupkr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1851" y="1828800"/>
            <a:ext cx="55229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35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2800"/>
              <a:t>1. Αμφορέας της κατηγορίας </a:t>
            </a:r>
            <a:r>
              <a:rPr lang="fr-FR" altLang="el-GR" sz="2800"/>
              <a:t>Knipovitz. </a:t>
            </a:r>
            <a:r>
              <a:rPr lang="el-GR" altLang="el-GR" sz="2800"/>
              <a:t>Αθήνα, ΕΑΜ. 2. Αμφορέας της ομάδας </a:t>
            </a:r>
            <a:r>
              <a:rPr lang="fr-FR" altLang="el-GR" sz="2800"/>
              <a:t>Chanenko</a:t>
            </a:r>
            <a:r>
              <a:rPr lang="el-GR" altLang="el-GR" sz="2800"/>
              <a:t> από τη Ρόδο. Βερολίνο. </a:t>
            </a:r>
          </a:p>
        </p:txBody>
      </p:sp>
      <p:pic>
        <p:nvPicPr>
          <p:cNvPr id="88067" name="Picture 3" descr="AthensclazomenianKnipovitzgroup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7151" y="1828800"/>
            <a:ext cx="29194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4" descr="BerlinChanenkoamphoraRhod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1" y="1828800"/>
            <a:ext cx="30083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765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Κλαζομενιακή σαρκοφάγος Αθήνας. Ζωγράφος του </a:t>
            </a:r>
            <a:r>
              <a:rPr lang="fr-FR" altLang="el-GR" sz="4000"/>
              <a:t>Borelli. </a:t>
            </a:r>
            <a:endParaRPr lang="el-GR" altLang="el-GR" sz="4000"/>
          </a:p>
        </p:txBody>
      </p:sp>
      <p:pic>
        <p:nvPicPr>
          <p:cNvPr id="98307" name="Picture 3" descr="Athensclazomeniansarcoph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7050" y="2006601"/>
            <a:ext cx="6350000" cy="3738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775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Κλαζομενιακή σαρκοφάγος. Ομάδα </a:t>
            </a:r>
            <a:r>
              <a:rPr lang="fr-FR" altLang="el-GR" sz="4000"/>
              <a:t>Albertinum. </a:t>
            </a:r>
            <a:r>
              <a:rPr lang="el-GR" altLang="el-GR" sz="4000"/>
              <a:t>Βερολίνο</a:t>
            </a:r>
          </a:p>
        </p:txBody>
      </p:sp>
      <p:pic>
        <p:nvPicPr>
          <p:cNvPr id="99331" name="Picture 3" descr="BerlinAlbertinumClazsarcdessi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1550" y="1828800"/>
            <a:ext cx="77851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790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Κλαζομενιακή σαρκοφάγος Λονδίνου. Ομάδα </a:t>
            </a:r>
            <a:r>
              <a:rPr lang="fr-FR" altLang="el-GR" sz="4000"/>
              <a:t>Albertinum. </a:t>
            </a:r>
            <a:r>
              <a:rPr lang="el-GR" altLang="el-GR" sz="4000"/>
              <a:t>480 π.Χ. </a:t>
            </a:r>
          </a:p>
        </p:txBody>
      </p:sp>
      <p:pic>
        <p:nvPicPr>
          <p:cNvPr id="100355" name="Picture 3" descr="Mathima 2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019300"/>
            <a:ext cx="81534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66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Κάλυμμα της προηγούμενης σαρκοφάγου. </a:t>
            </a:r>
          </a:p>
        </p:txBody>
      </p:sp>
      <p:pic>
        <p:nvPicPr>
          <p:cNvPr id="101379" name="Picture 3" descr="sarcophagusli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116139"/>
            <a:ext cx="8153400" cy="3463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738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Κλαζομενιακή σαρκοφάγος Βερολίνου. 5ος αι. Ομάδα </a:t>
            </a:r>
            <a:r>
              <a:rPr lang="fr-FR" altLang="el-GR" sz="4000"/>
              <a:t>Albertinum. </a:t>
            </a:r>
            <a:endParaRPr lang="el-GR" altLang="el-GR" sz="4000"/>
          </a:p>
        </p:txBody>
      </p:sp>
      <p:pic>
        <p:nvPicPr>
          <p:cNvPr id="104451" name="Picture 3" descr="BerlinAlbertinumgro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1" y="1957389"/>
            <a:ext cx="4994275" cy="3806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461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Χιακός μελανόμορφος κάλυκας. 6ος αι. Τόκρα. </a:t>
            </a:r>
          </a:p>
        </p:txBody>
      </p:sp>
      <p:pic>
        <p:nvPicPr>
          <p:cNvPr id="105475" name="Picture 3" descr="Tocrachiotchali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3339" y="1828800"/>
            <a:ext cx="45799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4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Κύλικα του Ζωγράφου της Ναύκρατης. </a:t>
            </a:r>
            <a:r>
              <a:rPr lang="fr-FR" altLang="el-GR" sz="2000"/>
              <a:t>Cerveteri.</a:t>
            </a:r>
            <a:r>
              <a:rPr lang="fr-FR" altLang="el-GR" sz="4000"/>
              <a:t> </a:t>
            </a:r>
            <a:r>
              <a:rPr lang="el-GR" altLang="el-GR" sz="4000"/>
              <a:t/>
            </a:r>
            <a:br>
              <a:rPr lang="el-GR" altLang="el-GR" sz="4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283652" name="Picture 4" descr="cerveteri90287laconian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7600" y="1027906"/>
            <a:ext cx="7416800" cy="5522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0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Ροδιακό βαλσαμάριο της Ομάδας της Αφροδίτης. </a:t>
            </a:r>
            <a:r>
              <a:rPr lang="fr-FR" altLang="el-GR" sz="4000"/>
              <a:t>Princeton</a:t>
            </a:r>
            <a:endParaRPr lang="el-GR" altLang="el-GR" sz="4000"/>
          </a:p>
        </p:txBody>
      </p:sp>
      <p:pic>
        <p:nvPicPr>
          <p:cNvPr id="106499" name="Picture 3" descr="princetonAphroditegroupplastic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8689" y="1828800"/>
            <a:ext cx="37163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4" descr="PrincetonAprhoditegroupplasti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5925" y="1828800"/>
            <a:ext cx="2889250" cy="194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1" name="Picture 5" descr="PrincetonAprhoditegroupplastic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1639" y="3924300"/>
            <a:ext cx="2916237" cy="194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0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Αγορά της Αθήνας. Γονατιστός αθλητής. Ιωνικό βαλσαμάριο</a:t>
            </a:r>
          </a:p>
        </p:txBody>
      </p:sp>
      <p:pic>
        <p:nvPicPr>
          <p:cNvPr id="108547" name="Picture 3" descr="Mathima 23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4064" y="1982788"/>
            <a:ext cx="1997075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4" descr="Mathima 23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8"/>
            <a:ext cx="250190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9" name="Picture 5" descr="Mathima 23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8325" y="1982788"/>
            <a:ext cx="3157538" cy="379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2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fr-FR" altLang="el-GR" sz="2800"/>
              <a:t>1-2. </a:t>
            </a:r>
            <a:r>
              <a:rPr lang="el-GR" altLang="el-GR" sz="2800"/>
              <a:t>Ιωνικές κύλικες από το </a:t>
            </a:r>
            <a:r>
              <a:rPr lang="fr-FR" altLang="el-GR" sz="2800"/>
              <a:t>Cerveteri. 3. </a:t>
            </a:r>
            <a:r>
              <a:rPr lang="el-GR" altLang="el-GR" sz="2800"/>
              <a:t>Ιωνική κύλικα από την Ετρουρία.</a:t>
            </a:r>
            <a:r>
              <a:rPr lang="en-US" altLang="el-GR" sz="2800"/>
              <a:t> </a:t>
            </a:r>
            <a:r>
              <a:rPr lang="fr-FR" altLang="el-GR" sz="2800"/>
              <a:t>Nantes. 4. </a:t>
            </a:r>
            <a:r>
              <a:rPr lang="el-GR" altLang="el-GR" sz="2800"/>
              <a:t>Ιωνική κύλικα από την </a:t>
            </a:r>
            <a:r>
              <a:rPr lang="en-US" altLang="el-GR" sz="2800"/>
              <a:t>Pescia Romana</a:t>
            </a:r>
            <a:r>
              <a:rPr lang="fr-FR" altLang="el-GR"/>
              <a:t> </a:t>
            </a:r>
            <a:endParaRPr lang="el-GR" altLang="el-GR"/>
          </a:p>
        </p:txBody>
      </p:sp>
      <p:pic>
        <p:nvPicPr>
          <p:cNvPr id="120835" name="Picture 3" descr="cerveteriioniancup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44663"/>
            <a:ext cx="3671888" cy="2011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6" name="Picture 4" descr="cerveteriioniancup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1" y="1773238"/>
            <a:ext cx="3590925" cy="2024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7" name="Picture 5" descr="Mathima 20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3722688"/>
            <a:ext cx="3671888" cy="2297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8" name="Picture 6" descr="pesciaRomanaioniancu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1" y="3719513"/>
            <a:ext cx="3573463" cy="2373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13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Αρύβαλλος από φαγεντιανή με ψευδο-αιγυπτιακά σύμβολα, από τη Ρόδο. 600-550 π.Χ. Λούβρο. </a:t>
            </a:r>
          </a:p>
        </p:txBody>
      </p:sp>
      <p:pic>
        <p:nvPicPr>
          <p:cNvPr id="122883" name="Picture 3" descr="Louvrefaiencearyball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6514" y="1828800"/>
            <a:ext cx="29606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4" name="Picture 4" descr="Louvrefaiencearyball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6526" y="1828800"/>
            <a:ext cx="34464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3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600"/>
              <a:t>Ροδιακά αγγεία από φαγεντιανή. 1. Μιλάνο, από το </a:t>
            </a:r>
            <a:r>
              <a:rPr lang="fr-FR" altLang="el-GR" sz="3600"/>
              <a:t>Cerveteri. 2. </a:t>
            </a:r>
            <a:r>
              <a:rPr lang="el-GR" altLang="el-GR" sz="3600"/>
              <a:t>Λούβρο</a:t>
            </a:r>
          </a:p>
        </p:txBody>
      </p:sp>
      <p:pic>
        <p:nvPicPr>
          <p:cNvPr id="123907" name="Picture 3" descr="cerveterifaienceary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9"/>
            <a:ext cx="4000500" cy="300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08" name="Picture 4" descr="Louvrefaiencearyball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4164" y="1982788"/>
            <a:ext cx="3578225" cy="2622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62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Καιρετανή υδρία συλλόγής Νιάρχου</a:t>
            </a:r>
          </a:p>
        </p:txBody>
      </p:sp>
      <p:pic>
        <p:nvPicPr>
          <p:cNvPr id="167939" name="Picture 3" descr="niarchoscaeretan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0276" y="1828800"/>
            <a:ext cx="37131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7940" name="Picture 4" descr="niarchoscaeretan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1828800"/>
            <a:ext cx="36766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6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1. Καιρετανή υδρία συλλογής Νιάρχου. </a:t>
            </a:r>
            <a:endParaRPr lang="el-GR" altLang="el-GR"/>
          </a:p>
        </p:txBody>
      </p:sp>
      <p:pic>
        <p:nvPicPr>
          <p:cNvPr id="169987" name="Picture 3" descr="niarchoscaeretan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1773239"/>
            <a:ext cx="6192837" cy="4257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9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Καιρετανή υδρία: ο Ηρακλής και ο Ευρυσθέας.</a:t>
            </a:r>
          </a:p>
        </p:txBody>
      </p:sp>
      <p:pic>
        <p:nvPicPr>
          <p:cNvPr id="171011" name="Picture 3" descr="Mathima 0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8664" y="2133600"/>
            <a:ext cx="4505325" cy="3100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1012" name="Picture 4" descr="Vaticancaeretanhydria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73238"/>
            <a:ext cx="35242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44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Χαλκιδικό εργαστήριο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l-GR" altLang="el-GR" sz="2700"/>
              <a:t>570-500 π.Χ. περίπου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Σημαντικότερος αγγειογράφος ο Ζωγράφος των Επιγραφών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Χρήση του Χαλκιδικού αλφαβήτου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Επιρροές από Αττική και Κόρινθο. 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Αμφορείς με λαιμό και ενιαίου περιγράμματος, κρατήρες χαλκιδικού τύπου, οφθαλμωτές κύλικες και οινοχόες. </a:t>
            </a:r>
          </a:p>
          <a:p>
            <a:pPr>
              <a:lnSpc>
                <a:spcPct val="80000"/>
              </a:lnSpc>
            </a:pPr>
            <a:r>
              <a:rPr lang="el-GR" altLang="el-GR" sz="2700"/>
              <a:t>Εξαγωγές στην Ετρουρία, ευρήματα και στο Ρήγιο και τους Επιζεφυρίους Λοκρούς </a:t>
            </a:r>
          </a:p>
        </p:txBody>
      </p:sp>
    </p:spTree>
    <p:extLst>
      <p:ext uri="{BB962C8B-B14F-4D97-AF65-F5344CB8AC3E}">
        <p14:creationId xmlns:p14="http://schemas.microsoft.com/office/powerpoint/2010/main" val="17413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Χαλκιδικά αγγεία του Ζωγράφου των Επιγραφών: 1. Κρατήρας </a:t>
            </a:r>
            <a:r>
              <a:rPr lang="fr-FR" altLang="el-GR" sz="2000"/>
              <a:t/>
            </a:r>
            <a:br>
              <a:rPr lang="fr-FR" altLang="el-GR" sz="2000"/>
            </a:br>
            <a:r>
              <a:rPr lang="fr-FR" altLang="el-GR" sz="2000"/>
              <a:t>Würzburg</a:t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endParaRPr lang="el-GR" altLang="el-GR" sz="2000"/>
          </a:p>
        </p:txBody>
      </p:sp>
      <p:pic>
        <p:nvPicPr>
          <p:cNvPr id="186371" name="Picture 3" descr="Mathima 00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1341438"/>
            <a:ext cx="4395787" cy="4799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6372" name="Picture 4" descr="Mathima 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5539"/>
            <a:ext cx="4395788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Κύλικα του Ζωγράφου της Ναύκρατης στο  Βατικανό.</a:t>
            </a:r>
            <a:r>
              <a:rPr lang="el-GR" altLang="el-GR" sz="4000"/>
              <a:t> </a:t>
            </a:r>
            <a:br>
              <a:rPr lang="el-GR" altLang="el-GR" sz="4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285704" name="Picture 8" descr="VaticanArkesilasPainterAtlasc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620714"/>
            <a:ext cx="6769100" cy="547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7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Κρατήρας του Ζωγράφου της Επιγραφής. </a:t>
            </a:r>
            <a:r>
              <a:rPr lang="fr-FR" altLang="el-GR" sz="4000"/>
              <a:t>Würzburg</a:t>
            </a:r>
            <a:endParaRPr lang="el-GR" altLang="el-GR" sz="4000"/>
          </a:p>
        </p:txBody>
      </p:sp>
      <p:pic>
        <p:nvPicPr>
          <p:cNvPr id="187395" name="Picture 3" descr="Vaticanchalcidiankrat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176" y="1700214"/>
            <a:ext cx="4608513" cy="4371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499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200"/>
              <a:t>Αγγεία του Ζωγράφου των Επιγραφών 1. Αμφορέας από το </a:t>
            </a:r>
            <a:r>
              <a:rPr lang="fr-FR" altLang="el-GR" sz="3200"/>
              <a:t>Vulci</a:t>
            </a:r>
            <a:r>
              <a:rPr lang="el-GR" altLang="el-GR" sz="3200"/>
              <a:t>. Μόναχο. 2. Οινοχόη. Συλλ. </a:t>
            </a:r>
            <a:r>
              <a:rPr lang="fr-FR" altLang="el-GR" sz="3200"/>
              <a:t>Hirschmann. </a:t>
            </a:r>
            <a:endParaRPr lang="el-GR" altLang="el-GR" sz="3200"/>
          </a:p>
        </p:txBody>
      </p:sp>
      <p:pic>
        <p:nvPicPr>
          <p:cNvPr id="189443" name="Picture 3" descr="MunichInscription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2276476"/>
            <a:ext cx="4392613" cy="3294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9444" name="Picture 4" descr="Mathima 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4" y="1844675"/>
            <a:ext cx="27527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142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altLang="el-GR" sz="4000"/>
              <a:t>Ζωγράφος των Επιγραφών</a:t>
            </a:r>
            <a:r>
              <a:rPr lang="en-US" altLang="el-GR" sz="4000"/>
              <a:t>. </a:t>
            </a:r>
            <a:r>
              <a:rPr lang="fr-FR" altLang="el-GR" sz="4000"/>
              <a:t>Malibu. </a:t>
            </a:r>
            <a:endParaRPr lang="el-GR" altLang="el-GR" sz="4000"/>
          </a:p>
        </p:txBody>
      </p:sp>
      <p:pic>
        <p:nvPicPr>
          <p:cNvPr id="191491" name="Picture 3" descr="MalibuInscriptionsP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2133601"/>
            <a:ext cx="2093913" cy="331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1492" name="Picture 4" descr="malibuInscriptionsP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6801" y="2133601"/>
            <a:ext cx="2132013" cy="331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1493" name="Picture 5" descr="malibuInscriptionsP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5414" y="2133601"/>
            <a:ext cx="2198687" cy="331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1494" name="Picture 6" descr="malibuInscriptionsP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4364" y="2133601"/>
            <a:ext cx="2162175" cy="3311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3734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400"/>
              <a:t>Χαλκιδική οφθαλμωτή κύλικα του Ζωγράφου του Φινέα από το </a:t>
            </a:r>
            <a:r>
              <a:rPr lang="fr-FR" altLang="el-GR" sz="2400"/>
              <a:t>Vulci. Würzburg</a:t>
            </a:r>
            <a:r>
              <a:rPr lang="el-GR" altLang="el-GR" sz="2400"/>
              <a:t>.</a:t>
            </a:r>
            <a:r>
              <a:rPr lang="el-GR" altLang="el-GR" sz="4000"/>
              <a:t> </a:t>
            </a:r>
          </a:p>
        </p:txBody>
      </p:sp>
      <p:pic>
        <p:nvPicPr>
          <p:cNvPr id="202755" name="Picture 3" descr="WurzburgPhineuscu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014539"/>
            <a:ext cx="8153400" cy="3665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0350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Λεπτομέρεια του ιδίου αγγείου</a:t>
            </a:r>
          </a:p>
        </p:txBody>
      </p:sp>
      <p:pic>
        <p:nvPicPr>
          <p:cNvPr id="203779" name="Picture 3" descr="WurzburgPhineuscup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76439"/>
            <a:ext cx="8153400" cy="3743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1570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Χαλκιδική Οφθαλμωτή κύλικα. Ζωγράφος του Φινέα. Ιδιωτ. συλλογή</a:t>
            </a:r>
          </a:p>
        </p:txBody>
      </p:sp>
      <p:pic>
        <p:nvPicPr>
          <p:cNvPr id="204803" name="Picture 3" descr="Mathima 0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1750" y="1828800"/>
            <a:ext cx="71247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7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Χαλκιδική κύλικα με τον τρόπο του Ζωγράφου του Φινέα. Φλωρεντία</a:t>
            </a:r>
          </a:p>
        </p:txBody>
      </p:sp>
      <p:pic>
        <p:nvPicPr>
          <p:cNvPr id="208899" name="Picture 3" descr="florencemannerPhineus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9"/>
            <a:ext cx="4000500" cy="2655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8900" name="Picture 4" descr="florencemannerPhineus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8" y="2133600"/>
            <a:ext cx="4360862" cy="2262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1869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3200"/>
              <a:t>Ψευδοχαλκιδικοί αμφορείς της Ομάδας του Πολυφήμου. 1. Λονδίνο. </a:t>
            </a:r>
            <a:r>
              <a:rPr lang="fr-FR" altLang="el-GR" sz="3200"/>
              <a:t>2. </a:t>
            </a:r>
            <a:r>
              <a:rPr lang="el-GR" altLang="el-GR" sz="3200"/>
              <a:t>Αθήνα, Μουσείο Γουλανδρή. </a:t>
            </a:r>
          </a:p>
        </p:txBody>
      </p:sp>
      <p:pic>
        <p:nvPicPr>
          <p:cNvPr id="222211" name="Picture 3" descr="LondonPolyphemosgrou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9389" y="1828800"/>
            <a:ext cx="26765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2" name="Picture 4" descr="Goulandripseudochalcid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0376" y="1828800"/>
            <a:ext cx="279876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2834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Ψευδοχαλκιδικοί αμφορείς του Ζωγράφου του Μέμνωνα. 1. </a:t>
            </a:r>
            <a:r>
              <a:rPr lang="fr-FR" altLang="el-GR" sz="3200"/>
              <a:t>Vulci. </a:t>
            </a:r>
            <a:r>
              <a:rPr lang="el-GR" altLang="el-GR" sz="3200"/>
              <a:t>2. Λονδίνο. </a:t>
            </a:r>
          </a:p>
        </p:txBody>
      </p:sp>
      <p:pic>
        <p:nvPicPr>
          <p:cNvPr id="223235" name="Picture 3" descr="Vulcipseudochalcidi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73238"/>
            <a:ext cx="2840038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3236" name="Picture 4" descr="LondonpseudochalcidianMemnonGroup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1" y="1773238"/>
            <a:ext cx="5472113" cy="4125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76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1800"/>
              <a:t>Κύλικα του Ζωγράφου της Ναύκρατης. Λούβρο.</a:t>
            </a:r>
            <a:r>
              <a:rPr lang="el-GR" altLang="el-GR" sz="4000"/>
              <a:t> </a:t>
            </a:r>
            <a:br>
              <a:rPr lang="el-GR" altLang="el-GR" sz="4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288773" name="Picture 5" descr="laconian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692150"/>
            <a:ext cx="6769100" cy="54371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4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Κύλικες του Ζωγράφου των Βορεάδων. Ρώμη, </a:t>
            </a:r>
            <a:r>
              <a:rPr lang="fr-FR" altLang="el-GR" sz="3200"/>
              <a:t>Villa Giulia.</a:t>
            </a:r>
            <a:r>
              <a:rPr lang="el-GR" altLang="el-GR" sz="3200"/>
              <a:t> </a:t>
            </a:r>
            <a:r>
              <a:rPr lang="fr-FR" altLang="el-GR" sz="3200"/>
              <a:t>Malibu.  </a:t>
            </a:r>
            <a:endParaRPr lang="el-GR" altLang="el-GR" sz="3200"/>
          </a:p>
        </p:txBody>
      </p:sp>
      <p:pic>
        <p:nvPicPr>
          <p:cNvPr id="302083" name="Picture 3" descr="Boread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00214"/>
            <a:ext cx="4087813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2084" name="Picture 4" descr="MalibuBoreads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9" y="2025651"/>
            <a:ext cx="4289425" cy="3552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3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/>
              <a:t>Κύλικα του Ζωγράφου του Αρκεσίλα από το </a:t>
            </a:r>
            <a:r>
              <a:rPr lang="fr-FR" altLang="el-GR" sz="4000"/>
              <a:t>Vulci. </a:t>
            </a:r>
            <a:r>
              <a:rPr lang="el-GR" altLang="el-GR" sz="4000"/>
              <a:t>Παρίσι, </a:t>
            </a:r>
            <a:r>
              <a:rPr lang="fr-FR" altLang="el-GR" sz="4000"/>
              <a:t>Cab. Méd. </a:t>
            </a:r>
            <a:endParaRPr lang="el-GR" altLang="el-GR" sz="4000"/>
          </a:p>
        </p:txBody>
      </p:sp>
      <p:pic>
        <p:nvPicPr>
          <p:cNvPr id="310275" name="Picture 3" descr="CabMedArkesil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773238"/>
            <a:ext cx="35194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0276" name="Picture 4" descr="CabMedArkesilasP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738" y="1773239"/>
            <a:ext cx="4792662" cy="3832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999</Words>
  <Application>Microsoft Office PowerPoint</Application>
  <PresentationFormat>Widescreen</PresentationFormat>
  <Paragraphs>99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Wingdings</vt:lpstr>
      <vt:lpstr>Office Theme</vt:lpstr>
      <vt:lpstr>Λακωνικός μελανόμορφος ρυθμός</vt:lpstr>
      <vt:lpstr>Σχήματα</vt:lpstr>
      <vt:lpstr>Διάδοση και ευρήματα</vt:lpstr>
      <vt:lpstr>Λακωνικός κρατήρας του 580-570 π.Χ. από την Ετρουρία. Ρώμη, Villa Giulia. </vt:lpstr>
      <vt:lpstr>Κύλικα του Ζωγράφου της Ναύκρατης. Cerveteri.   </vt:lpstr>
      <vt:lpstr>Κύλικα του Ζωγράφου της Ναύκρατης στο  Βατικανό.   </vt:lpstr>
      <vt:lpstr>Κύλικα του Ζωγράφου της Ναύκρατης. Λούβρο.   </vt:lpstr>
      <vt:lpstr>Κύλικες του Ζωγράφου των Βορεάδων. Ρώμη, Villa Giulia. Malibu.  </vt:lpstr>
      <vt:lpstr>Κύλικα του Ζωγράφου του Αρκεσίλα από το Vulci. Παρίσι, Cab. Méd. </vt:lpstr>
      <vt:lpstr>Κύλικα του Ζωγράφου του Κυνηγιού. Λούβρο Ε 670. </vt:lpstr>
      <vt:lpstr>Κύλικα του Ζωγράφου του Κυνηγιού. Γενεύη, εμπόριο έργων τέχνης. </vt:lpstr>
      <vt:lpstr>Κύλικα του Ζωγράφου του Κυνηγιού. Ρώμη, ιδιωτ. Συλλογή. </vt:lpstr>
      <vt:lpstr>Κύλικες του Ζωγράφου των Ιππέων. Λονδίνο. Κίελο. </vt:lpstr>
      <vt:lpstr>Κύλικες του Ζωγράφου των Ιππέων. Νέα Υόρκη, ΜΜΑ. Βοστώνη. </vt:lpstr>
      <vt:lpstr>Το εξωτερικό του ιδίου αγγείου</vt:lpstr>
      <vt:lpstr>Κύλικα του Ζωγράφου του Ιππέα. Παρίσι, Cabinet des Médailles. </vt:lpstr>
      <vt:lpstr>1. Λακωνικος Αρύβαλλος σε αμερ. Ιδιωτ. Συλλογή. Ζωγράφος του Ιππέα</vt:lpstr>
      <vt:lpstr>Λακωνική υδρία του Ζωγράφου του Ιππέα. από την Ιάλυσο. Μουσείο Ρόδου.</vt:lpstr>
      <vt:lpstr>Kύλικα του Ζωγράφου του Τυφώνα. Cerveteri. </vt:lpstr>
      <vt:lpstr>Κύλικες του Ζωγράφου της Χιμαίρας. Χαϊδελβέργη. Κάσσελ. </vt:lpstr>
      <vt:lpstr>Κύλικα από τον Τάραντα του Ζωγράφου του Allard Pierson. Ζυρίχη, ιδιωτ. συλλογή</vt:lpstr>
      <vt:lpstr>Βοιωτικός μελανόμορφος ρυθμός</vt:lpstr>
      <vt:lpstr>1. Αμφορίσκος Βόννης. Με τον τρόπο του Ζωγράφου των Γοργόνων. 2. Αλάβαστρο του Ζωγράφου του Ίππου και του Πτηνού. Βόννη. 3. Βοιωτικό ή ύστερο κορινθιακό αλάβαστρο. Göttingen. </vt:lpstr>
      <vt:lpstr>1. Λεκάνη της Χαϊδελβέργης. 2. Λεκάνη της Αβάνας, συλλ. Laguinillas. Ζωγράφος της Προτομής. </vt:lpstr>
      <vt:lpstr>Τριποδικό αγγείο Θήβας: απομίμηση Ζωγράφου C, Ομάδα των Κωμαστών</vt:lpstr>
      <vt:lpstr>Βοιωτικός σκύφος με άθλους του Θησέα. Αθήνα, Αρχ. Μουσείο. </vt:lpstr>
      <vt:lpstr>Λεκανίδα της Ομάδας της Σκιαγραφίας. Λονδίνο. </vt:lpstr>
      <vt:lpstr>1. Λεκανίδα Οδησσού. 2. Λεκάνη Αθήνας, Μουσείου Γουλανδρή. </vt:lpstr>
      <vt:lpstr>Ευβοϊκός μελανόμορφος 1. Αμφορέας Αθήνας. Γάμοι Πηλέα και Θέτιδος. 2. Αμφορέας Αθήνας. Ο Ηρακλής και η Λερναία Ύδρα. </vt:lpstr>
      <vt:lpstr>Αρχαϊκή κεραμική της Ανατολικής Ελλάδας</vt:lpstr>
      <vt:lpstr>Αμφορείς ρυθμού Φικελλούρων. 1. Μόναχο. 2. Providence. Ζωγράφος του Altenburg</vt:lpstr>
      <vt:lpstr>Οινοχόη ρυθμού Φικελλούρων. Ζωγράφος του Altenburg. ΗΠΑ, ιδιωτ. Συλλογή. </vt:lpstr>
      <vt:lpstr>Αποσπασματικός αμφορέας του ρυθμού των Φικελλούρων από την Κύπρο. Ζωγράφος του Altenburg. Münster. </vt:lpstr>
      <vt:lpstr>Αμφορείς ρυθμού Φικελλούρων. Ρόδος. </vt:lpstr>
      <vt:lpstr>1. Αμφορείς του ρυθμού των Φικελλούρων. 1. Ζωγράφος του Δρομέα. Λονδίνο. 2. Οδησσός. </vt:lpstr>
      <vt:lpstr>Σαμιακή κύλικα από το Vulci. Λούβρο</vt:lpstr>
      <vt:lpstr>Σαμιακή κύλικα. Malibu, Getty Museum</vt:lpstr>
      <vt:lpstr>Σαμιακή μικρογραφική κύλικα. Münster. </vt:lpstr>
      <vt:lpstr>Αμφιπρόσωπος σαμιακός κάνθαρος από το Vulci. Μόναχο</vt:lpstr>
      <vt:lpstr>Θραύσμα κλαζομενιακού αγγείου. Αθήνα, Αρχ. Μουσ. </vt:lpstr>
      <vt:lpstr>Κλαζομενιακός κρατήρας από το Kerch. Μουσείο Οδησσού. </vt:lpstr>
      <vt:lpstr>Κρατήρας της Ομάδας του Tübingen από τις Κλαζομενές. </vt:lpstr>
      <vt:lpstr>1. Αμφορέας της κατηγορίας Knipovitz. Αθήνα, ΕΑΜ. 2. Αμφορέας της ομάδας Chanenko από τη Ρόδο. Βερολίνο. </vt:lpstr>
      <vt:lpstr>Κλαζομενιακή σαρκοφάγος Αθήνας. Ζωγράφος του Borelli. </vt:lpstr>
      <vt:lpstr>Κλαζομενιακή σαρκοφάγος. Ομάδα Albertinum. Βερολίνο</vt:lpstr>
      <vt:lpstr>Κλαζομενιακή σαρκοφάγος Λονδίνου. Ομάδα Albertinum. 480 π.Χ. </vt:lpstr>
      <vt:lpstr>Κάλυμμα της προηγούμενης σαρκοφάγου. </vt:lpstr>
      <vt:lpstr>Κλαζομενιακή σαρκοφάγος Βερολίνου. 5ος αι. Ομάδα Albertinum. </vt:lpstr>
      <vt:lpstr>Χιακός μελανόμορφος κάλυκας. 6ος αι. Τόκρα. </vt:lpstr>
      <vt:lpstr>Ροδιακό βαλσαμάριο της Ομάδας της Αφροδίτης. Princeton</vt:lpstr>
      <vt:lpstr>Αγορά της Αθήνας. Γονατιστός αθλητής. Ιωνικό βαλσαμάριο</vt:lpstr>
      <vt:lpstr>1-2. Ιωνικές κύλικες από το Cerveteri. 3. Ιωνική κύλικα από την Ετρουρία. Nantes. 4. Ιωνική κύλικα από την Pescia Romana </vt:lpstr>
      <vt:lpstr>Αρύβαλλος από φαγεντιανή με ψευδο-αιγυπτιακά σύμβολα, από τη Ρόδο. 600-550 π.Χ. Λούβρο. </vt:lpstr>
      <vt:lpstr>Ροδιακά αγγεία από φαγεντιανή. 1. Μιλάνο, από το Cerveteri. 2. Λούβρο</vt:lpstr>
      <vt:lpstr>Καιρετανή υδρία συλλόγής Νιάρχου</vt:lpstr>
      <vt:lpstr>1. Καιρετανή υδρία συλλογής Νιάρχου. </vt:lpstr>
      <vt:lpstr>Καιρετανή υδρία: ο Ηρακλής και ο Ευρυσθέας.</vt:lpstr>
      <vt:lpstr>Χαλκιδικό εργαστήριο</vt:lpstr>
      <vt:lpstr>Χαλκιδικά αγγεία του Ζωγράφου των Επιγραφών: 1. Κρατήρας  Würzburg  </vt:lpstr>
      <vt:lpstr>Κρατήρας του Ζωγράφου της Επιγραφής. Würzburg</vt:lpstr>
      <vt:lpstr>Αγγεία του Ζωγράφου των Επιγραφών 1. Αμφορέας από το Vulci. Μόναχο. 2. Οινοχόη. Συλλ. Hirschmann. </vt:lpstr>
      <vt:lpstr>Ζωγράφος των Επιγραφών. Malibu. </vt:lpstr>
      <vt:lpstr>Χαλκιδική οφθαλμωτή κύλικα του Ζωγράφου του Φινέα από το Vulci. Würzburg. </vt:lpstr>
      <vt:lpstr>Λεπτομέρεια του ιδίου αγγείου</vt:lpstr>
      <vt:lpstr>Χαλκιδική Οφθαλμωτή κύλικα. Ζωγράφος του Φινέα. Ιδιωτ. συλλογή</vt:lpstr>
      <vt:lpstr>Χαλκιδική κύλικα με τον τρόπο του Ζωγράφου του Φινέα. Φλωρεντία</vt:lpstr>
      <vt:lpstr>Ψευδοχαλκιδικοί αμφορείς της Ομάδας του Πολυφήμου. 1. Λονδίνο. 2. Αθήνα, Μουσείο Γουλανδρή. </vt:lpstr>
      <vt:lpstr>Ψευδοχαλκιδικοί αμφορείς του Ζωγράφου του Μέμνωνα. 1. Vulci. 2. Λονδίνο.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Λακωνικός μελανόμορφος ρυθμός</dc:title>
  <dc:creator>User</dc:creator>
  <cp:lastModifiedBy>User</cp:lastModifiedBy>
  <cp:revision>4</cp:revision>
  <dcterms:created xsi:type="dcterms:W3CDTF">2021-05-17T08:01:25Z</dcterms:created>
  <dcterms:modified xsi:type="dcterms:W3CDTF">2021-06-07T11:29:25Z</dcterms:modified>
</cp:coreProperties>
</file>