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32207C-D1C6-4778-BA5F-CD1F7E9DF2CC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4206F4B-1997-44E3-9427-2B76B058169B}">
      <dgm:prSet/>
      <dgm:spPr/>
      <dgm:t>
        <a:bodyPr/>
        <a:lstStyle/>
        <a:p>
          <a:r>
            <a:rPr lang="el-GR"/>
            <a:t>Η συνάντηση ανάμεσα σε δύο υποκειμενικότητες: του ερευνητή και του αφηγητή.</a:t>
          </a:r>
          <a:endParaRPr lang="en-US"/>
        </a:p>
      </dgm:t>
    </dgm:pt>
    <dgm:pt modelId="{A11C7A2B-2FE7-4CDA-9E44-EB60801E9603}" type="parTrans" cxnId="{744B6C61-BFBF-41AA-AB8A-9DA317FD6AA5}">
      <dgm:prSet/>
      <dgm:spPr/>
      <dgm:t>
        <a:bodyPr/>
        <a:lstStyle/>
        <a:p>
          <a:endParaRPr lang="en-US"/>
        </a:p>
      </dgm:t>
    </dgm:pt>
    <dgm:pt modelId="{FDDC0C93-79DD-4F60-B5AE-0151012B5150}" type="sibTrans" cxnId="{744B6C61-BFBF-41AA-AB8A-9DA317FD6AA5}">
      <dgm:prSet/>
      <dgm:spPr/>
      <dgm:t>
        <a:bodyPr/>
        <a:lstStyle/>
        <a:p>
          <a:endParaRPr lang="en-US"/>
        </a:p>
      </dgm:t>
    </dgm:pt>
    <dgm:pt modelId="{DCBBE604-5EC4-44EB-9CDE-63D0092DBB65}">
      <dgm:prSet/>
      <dgm:spPr/>
      <dgm:t>
        <a:bodyPr/>
        <a:lstStyle/>
        <a:p>
          <a:r>
            <a:rPr lang="el-GR"/>
            <a:t>Η αφήγηση είναι αποτέλεσμα αυτής της συνάντησης και της σχέσης εμπιστοσύνης που δημιουργείται.</a:t>
          </a:r>
          <a:endParaRPr lang="en-US"/>
        </a:p>
      </dgm:t>
    </dgm:pt>
    <dgm:pt modelId="{381EC0B3-CA22-4B2E-B72A-7E72B234111C}" type="parTrans" cxnId="{8792882D-8978-4ECF-B529-C253E4F0850D}">
      <dgm:prSet/>
      <dgm:spPr/>
      <dgm:t>
        <a:bodyPr/>
        <a:lstStyle/>
        <a:p>
          <a:endParaRPr lang="en-US"/>
        </a:p>
      </dgm:t>
    </dgm:pt>
    <dgm:pt modelId="{5F85603A-27A7-4168-8E06-7FE5C3006837}" type="sibTrans" cxnId="{8792882D-8978-4ECF-B529-C253E4F0850D}">
      <dgm:prSet/>
      <dgm:spPr/>
      <dgm:t>
        <a:bodyPr/>
        <a:lstStyle/>
        <a:p>
          <a:endParaRPr lang="en-US"/>
        </a:p>
      </dgm:t>
    </dgm:pt>
    <dgm:pt modelId="{C662113C-F7F7-48AD-9CF6-659152A40583}" type="pres">
      <dgm:prSet presAssocID="{0232207C-D1C6-4778-BA5F-CD1F7E9DF2C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30AC95-9034-4597-AD5A-94B1B85BC0C1}" type="pres">
      <dgm:prSet presAssocID="{14206F4B-1997-44E3-9427-2B76B058169B}" presName="hierRoot1" presStyleCnt="0"/>
      <dgm:spPr/>
    </dgm:pt>
    <dgm:pt modelId="{AD9B0925-D19E-4D68-B81F-AFAB13274142}" type="pres">
      <dgm:prSet presAssocID="{14206F4B-1997-44E3-9427-2B76B058169B}" presName="composite" presStyleCnt="0"/>
      <dgm:spPr/>
    </dgm:pt>
    <dgm:pt modelId="{4B7BA0EB-6513-40FC-BFE3-4DB0FA0DD982}" type="pres">
      <dgm:prSet presAssocID="{14206F4B-1997-44E3-9427-2B76B058169B}" presName="background" presStyleLbl="node0" presStyleIdx="0" presStyleCnt="2"/>
      <dgm:spPr/>
    </dgm:pt>
    <dgm:pt modelId="{9EFD60CE-A3AF-4446-8500-52C84E984E1E}" type="pres">
      <dgm:prSet presAssocID="{14206F4B-1997-44E3-9427-2B76B058169B}" presName="text" presStyleLbl="fgAcc0" presStyleIdx="0" presStyleCnt="2">
        <dgm:presLayoutVars>
          <dgm:chPref val="3"/>
        </dgm:presLayoutVars>
      </dgm:prSet>
      <dgm:spPr/>
    </dgm:pt>
    <dgm:pt modelId="{AE5EF32F-E00A-4B53-A7B2-4579F5384845}" type="pres">
      <dgm:prSet presAssocID="{14206F4B-1997-44E3-9427-2B76B058169B}" presName="hierChild2" presStyleCnt="0"/>
      <dgm:spPr/>
    </dgm:pt>
    <dgm:pt modelId="{8F71B7B1-57BD-4DCE-A089-16F9AF466266}" type="pres">
      <dgm:prSet presAssocID="{DCBBE604-5EC4-44EB-9CDE-63D0092DBB65}" presName="hierRoot1" presStyleCnt="0"/>
      <dgm:spPr/>
    </dgm:pt>
    <dgm:pt modelId="{B7272939-998D-4EEF-AF51-6BC5A7D4B3FF}" type="pres">
      <dgm:prSet presAssocID="{DCBBE604-5EC4-44EB-9CDE-63D0092DBB65}" presName="composite" presStyleCnt="0"/>
      <dgm:spPr/>
    </dgm:pt>
    <dgm:pt modelId="{098529E7-30D2-4BDE-BBC0-3CE82D667C60}" type="pres">
      <dgm:prSet presAssocID="{DCBBE604-5EC4-44EB-9CDE-63D0092DBB65}" presName="background" presStyleLbl="node0" presStyleIdx="1" presStyleCnt="2"/>
      <dgm:spPr/>
    </dgm:pt>
    <dgm:pt modelId="{926FD60E-0B83-4833-8EC7-FCFEB23CBF9B}" type="pres">
      <dgm:prSet presAssocID="{DCBBE604-5EC4-44EB-9CDE-63D0092DBB65}" presName="text" presStyleLbl="fgAcc0" presStyleIdx="1" presStyleCnt="2">
        <dgm:presLayoutVars>
          <dgm:chPref val="3"/>
        </dgm:presLayoutVars>
      </dgm:prSet>
      <dgm:spPr/>
    </dgm:pt>
    <dgm:pt modelId="{D52C076B-6060-4F0E-A361-FBC442B3F3EC}" type="pres">
      <dgm:prSet presAssocID="{DCBBE604-5EC4-44EB-9CDE-63D0092DBB65}" presName="hierChild2" presStyleCnt="0"/>
      <dgm:spPr/>
    </dgm:pt>
  </dgm:ptLst>
  <dgm:cxnLst>
    <dgm:cxn modelId="{ED75C329-879F-4B9D-8AD1-C9D34F34838E}" type="presOf" srcId="{0232207C-D1C6-4778-BA5F-CD1F7E9DF2CC}" destId="{C662113C-F7F7-48AD-9CF6-659152A40583}" srcOrd="0" destOrd="0" presId="urn:microsoft.com/office/officeart/2005/8/layout/hierarchy1"/>
    <dgm:cxn modelId="{8792882D-8978-4ECF-B529-C253E4F0850D}" srcId="{0232207C-D1C6-4778-BA5F-CD1F7E9DF2CC}" destId="{DCBBE604-5EC4-44EB-9CDE-63D0092DBB65}" srcOrd="1" destOrd="0" parTransId="{381EC0B3-CA22-4B2E-B72A-7E72B234111C}" sibTransId="{5F85603A-27A7-4168-8E06-7FE5C3006837}"/>
    <dgm:cxn modelId="{744B6C61-BFBF-41AA-AB8A-9DA317FD6AA5}" srcId="{0232207C-D1C6-4778-BA5F-CD1F7E9DF2CC}" destId="{14206F4B-1997-44E3-9427-2B76B058169B}" srcOrd="0" destOrd="0" parTransId="{A11C7A2B-2FE7-4CDA-9E44-EB60801E9603}" sibTransId="{FDDC0C93-79DD-4F60-B5AE-0151012B5150}"/>
    <dgm:cxn modelId="{3C84927E-69C8-404E-9571-F725C1B1A59B}" type="presOf" srcId="{14206F4B-1997-44E3-9427-2B76B058169B}" destId="{9EFD60CE-A3AF-4446-8500-52C84E984E1E}" srcOrd="0" destOrd="0" presId="urn:microsoft.com/office/officeart/2005/8/layout/hierarchy1"/>
    <dgm:cxn modelId="{881AC6FF-7DC0-418C-A148-97996C9A1094}" type="presOf" srcId="{DCBBE604-5EC4-44EB-9CDE-63D0092DBB65}" destId="{926FD60E-0B83-4833-8EC7-FCFEB23CBF9B}" srcOrd="0" destOrd="0" presId="urn:microsoft.com/office/officeart/2005/8/layout/hierarchy1"/>
    <dgm:cxn modelId="{5AD61EC8-D12D-4726-96AF-887C02422830}" type="presParOf" srcId="{C662113C-F7F7-48AD-9CF6-659152A40583}" destId="{E630AC95-9034-4597-AD5A-94B1B85BC0C1}" srcOrd="0" destOrd="0" presId="urn:microsoft.com/office/officeart/2005/8/layout/hierarchy1"/>
    <dgm:cxn modelId="{477DF768-0FAC-4973-B1DB-DC9A88920146}" type="presParOf" srcId="{E630AC95-9034-4597-AD5A-94B1B85BC0C1}" destId="{AD9B0925-D19E-4D68-B81F-AFAB13274142}" srcOrd="0" destOrd="0" presId="urn:microsoft.com/office/officeart/2005/8/layout/hierarchy1"/>
    <dgm:cxn modelId="{20C67DF6-7AC3-404C-ACD9-48827344B05C}" type="presParOf" srcId="{AD9B0925-D19E-4D68-B81F-AFAB13274142}" destId="{4B7BA0EB-6513-40FC-BFE3-4DB0FA0DD982}" srcOrd="0" destOrd="0" presId="urn:microsoft.com/office/officeart/2005/8/layout/hierarchy1"/>
    <dgm:cxn modelId="{40CAE86C-BABC-470E-B4B4-46C7763B7841}" type="presParOf" srcId="{AD9B0925-D19E-4D68-B81F-AFAB13274142}" destId="{9EFD60CE-A3AF-4446-8500-52C84E984E1E}" srcOrd="1" destOrd="0" presId="urn:microsoft.com/office/officeart/2005/8/layout/hierarchy1"/>
    <dgm:cxn modelId="{FFE4CE5F-6BB9-4832-8A4E-91CAB51162BA}" type="presParOf" srcId="{E630AC95-9034-4597-AD5A-94B1B85BC0C1}" destId="{AE5EF32F-E00A-4B53-A7B2-4579F5384845}" srcOrd="1" destOrd="0" presId="urn:microsoft.com/office/officeart/2005/8/layout/hierarchy1"/>
    <dgm:cxn modelId="{32FD991F-B716-44F9-9C9B-76ECCC0C77C2}" type="presParOf" srcId="{C662113C-F7F7-48AD-9CF6-659152A40583}" destId="{8F71B7B1-57BD-4DCE-A089-16F9AF466266}" srcOrd="1" destOrd="0" presId="urn:microsoft.com/office/officeart/2005/8/layout/hierarchy1"/>
    <dgm:cxn modelId="{174F6B99-795A-4A62-8987-70DC744B708F}" type="presParOf" srcId="{8F71B7B1-57BD-4DCE-A089-16F9AF466266}" destId="{B7272939-998D-4EEF-AF51-6BC5A7D4B3FF}" srcOrd="0" destOrd="0" presId="urn:microsoft.com/office/officeart/2005/8/layout/hierarchy1"/>
    <dgm:cxn modelId="{2312D55E-89E5-49C5-AF4F-2F25C13C552E}" type="presParOf" srcId="{B7272939-998D-4EEF-AF51-6BC5A7D4B3FF}" destId="{098529E7-30D2-4BDE-BBC0-3CE82D667C60}" srcOrd="0" destOrd="0" presId="urn:microsoft.com/office/officeart/2005/8/layout/hierarchy1"/>
    <dgm:cxn modelId="{0C1D6A85-1436-4CC2-B812-976AB7F03109}" type="presParOf" srcId="{B7272939-998D-4EEF-AF51-6BC5A7D4B3FF}" destId="{926FD60E-0B83-4833-8EC7-FCFEB23CBF9B}" srcOrd="1" destOrd="0" presId="urn:microsoft.com/office/officeart/2005/8/layout/hierarchy1"/>
    <dgm:cxn modelId="{723A12CD-93FD-4476-A912-9FA27931138E}" type="presParOf" srcId="{8F71B7B1-57BD-4DCE-A089-16F9AF466266}" destId="{D52C076B-6060-4F0E-A361-FBC442B3F3E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BA0EB-6513-40FC-BFE3-4DB0FA0DD982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D60CE-A3AF-4446-8500-52C84E984E1E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Η συνάντηση ανάμεσα σε δύο υποκειμενικότητες: του ερευνητή και του αφηγητή.</a:t>
          </a:r>
          <a:endParaRPr lang="en-US" sz="3300" kern="1200"/>
        </a:p>
      </dsp:txBody>
      <dsp:txXfrm>
        <a:off x="696297" y="538547"/>
        <a:ext cx="4171627" cy="2590157"/>
      </dsp:txXfrm>
    </dsp:sp>
    <dsp:sp modelId="{098529E7-30D2-4BDE-BBC0-3CE82D667C60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FD60E-0B83-4833-8EC7-FCFEB23CBF9B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Η αφήγηση είναι αποτέλεσμα αυτής της συνάντησης και της σχέσης εμπιστοσύνης που δημιουργείται.</a:t>
          </a:r>
          <a:endParaRPr lang="en-US" sz="33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CF89-CF2E-AF4A-C1E3-9937920EF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919CC-D070-53D1-945B-C882024EA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C2224-4BEC-109F-F23E-BAAA1A2D5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ABA8C-8F96-9D2D-A682-DC5AB78F5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42D80-ED2A-993E-E31F-2787DE2D8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8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A5F7E-E2C2-7ED8-C83A-AEF87EF59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765BA-EE93-A319-4057-280B70C14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64765-D784-D9A0-D692-474234A3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86471-8A9C-D17D-D018-C6BA447F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4EE86-CE7E-BAEC-23BD-EBF937C71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9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B0224C-B394-0653-41D0-F5CB3CC93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E9E8C3-3236-4F2B-A34F-1079EAC50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D3BDE-4DC2-7D9B-72D1-849082D0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F7E8B-FAB2-AA40-42CA-335879A5E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8C6B2-5F41-A2E9-B28E-1227D58F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0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2824-7CDD-2F52-6F23-DC74BC35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80C36-F2C0-3DDF-7412-53BCF1777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545C5-C061-3F1F-FDCF-0BDF1944B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42FB3-E31D-047B-B9DD-2B7E43BC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10EE0-BE04-7068-5C65-F73448139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1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BEEA3-1DC3-A9A4-91AF-7352919C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E8754-0A96-85DC-B78C-C6489C982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FF448-2D38-B2B6-0C2B-DC851993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791AB-AB30-7689-E947-2360B9D65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93296-AE48-6AFF-69EB-4D38560F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4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7078C-2014-C5E1-3213-194177C11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92EDC-928B-9FE0-360E-AEDBC897D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7CA5D-5326-528A-38A4-12F6874A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A9A81-C452-3D3C-88CD-D1D338DA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673C5-5B31-B231-4310-5E4ED67B7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8849D-B79C-A6E6-CF81-7ABF583D0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4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39AF-6A48-0B77-6CDB-F17C17CCB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5F53D-1EF7-C36F-12F5-BE8DA21E3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9F48E-C50E-85C8-16EB-86B3468D2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79CE8F-3977-771A-93F4-0423F99D5F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5E3898-1745-3796-0AA9-5D72A7EE7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E5B03E-A85B-4E96-8FF7-4DAAE7663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212A27-C1E8-00E2-80FA-FB3744CA2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9E987A-0718-0D73-F3BB-E8D4FFB43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2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B6941-6209-217F-5FA7-83439B7BC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D97F5-F3E4-CC56-EE8F-2E100AB74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2196A8-04D6-1D28-ED1B-E31F89D94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5FD92-19AC-C48A-9CC3-42C3332D8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1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55BB5-86D8-E3DA-E79E-E4FA480BF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1722E3-CB17-4CC1-C923-1D9F61B2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31A6B6-B6BD-08C9-AAB1-D9F874FBE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0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6309-8656-5425-E8FD-ADA818E0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C99D7-885F-63C3-CB3B-051F5029A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5A9BD-A614-5CC2-B4F6-6E7D2D57D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D8A41-F1E6-D78B-D9BC-4AF4648A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CCDBC4-9825-382A-F978-C14BD19EF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427DA-CE4D-79BB-8014-A1AA569D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573A-1CFD-F6FF-F07C-3A61BFE1D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F899C6-546D-C1E8-1132-9570DE9F5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223C5-D2C1-2A9D-5685-E2026DBBC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F46C2-0AA1-FB54-FC73-E9FCCD40E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6FD49-20D8-1F22-A241-FF32BE89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45CBF-F0C0-6CC4-827C-4B89033EC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60D464-9F7B-C718-58E0-F42070475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73CE5-DCAC-2E5C-004E-E6B46922B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67C7C-0E4D-D00B-20C1-C5F92A6B0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7FBE9-8114-4303-BFF4-C3C6D41A62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A9049-1005-1CD6-BD74-D866E928C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2B73C-E371-BB32-B652-DB71B9C07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0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312818-ED88-C8A3-9E72-95704E088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el-GR" sz="4400"/>
              <a:t>Ο ρόλος του ερευνητή στη συνέντευξη</a:t>
            </a:r>
            <a:endParaRPr lang="en-US" sz="4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5653C-57AD-250C-F36F-7F4998F6A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8F593-1E03-A9F6-50D7-4B0516926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13" r="674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6332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A3EE54-9AAE-9316-7763-D5779152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l-GR" sz="4800"/>
              <a:t>Τι είναι η διϋποκειμενικότητα;</a:t>
            </a:r>
            <a:endParaRPr lang="en-US" sz="480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F33D7670-DCAD-9755-EF03-5B6A3A9726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586447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222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63D53-E2AB-649E-B568-18C69288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Τι επηρεάζει αυτή τη σχέση;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1DC67-FD8E-51A0-01B9-AEA95FAA5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l-GR" sz="2000"/>
              <a:t>Ηλικία</a:t>
            </a:r>
          </a:p>
          <a:p>
            <a:r>
              <a:rPr lang="el-GR" sz="2000"/>
              <a:t>Φύλο</a:t>
            </a:r>
          </a:p>
          <a:p>
            <a:r>
              <a:rPr lang="el-GR" sz="2000"/>
              <a:t>Κοινωνικό στάτους</a:t>
            </a:r>
          </a:p>
          <a:p>
            <a:r>
              <a:rPr lang="el-GR" sz="2000"/>
              <a:t>Εθνικότητα</a:t>
            </a:r>
          </a:p>
          <a:p>
            <a:r>
              <a:rPr lang="el-GR" sz="2000"/>
              <a:t>Πολιτικές ταυτότητες</a:t>
            </a:r>
          </a:p>
          <a:p>
            <a:r>
              <a:rPr lang="el-GR" sz="2000"/>
              <a:t>Προκαταλήψεις</a:t>
            </a:r>
          </a:p>
          <a:p>
            <a:r>
              <a:rPr lang="el-GR" sz="2000"/>
              <a:t>…</a:t>
            </a:r>
          </a:p>
          <a:p>
            <a:pPr marL="0" indent="0">
              <a:buNone/>
            </a:pPr>
            <a:endParaRPr lang="el-GR" sz="2000"/>
          </a:p>
          <a:p>
            <a:r>
              <a:rPr lang="el-GR" sz="2000"/>
              <a:t>Στόχος είναι να επιτευχθεί κατά το δυνατόν ισότιμη σχέση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3725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8CDAF1-D058-CC87-752C-73B0A0A0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Ενεργητική ακρόαση και αναστοχασμός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05097-B5B1-52B4-A7E2-B71E3246C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l-GR" sz="1800"/>
              <a:t>«Ακούμε» ταυτόχρονα τον αφηγητή και τη δική μας εσωτερική φωνή.</a:t>
            </a:r>
          </a:p>
          <a:p>
            <a:r>
              <a:rPr lang="el-GR" sz="1800"/>
              <a:t>Στοχαζόμαστε πάνω στις αντιλήψεις μας και αποφεύγουμε κρίσεις που θα εμποδίσουν τη συνέντευξη</a:t>
            </a:r>
          </a:p>
          <a:p>
            <a:r>
              <a:rPr lang="el-GR" sz="1800"/>
              <a:t>Ο ρόλος της </a:t>
            </a:r>
            <a:r>
              <a:rPr lang="el-GR" sz="1800" err="1"/>
              <a:t>ενσυναίσθησης</a:t>
            </a:r>
            <a:r>
              <a:rPr lang="el-GR" sz="1800"/>
              <a:t> και πώς εκδηλώνεται στις ερωτήσεις που κάνουμε</a:t>
            </a:r>
          </a:p>
          <a:p>
            <a:r>
              <a:rPr lang="el-GR" sz="1800"/>
              <a:t>Παρατηρούμε τη μη λεκτική συμπεριφορά του πληροφορητή</a:t>
            </a:r>
          </a:p>
          <a:p>
            <a:r>
              <a:rPr lang="el-GR" sz="1800"/>
              <a:t>Εμβαθύνουμε με ερωτήσεις στις απαντήσεις του πληροφορητή</a:t>
            </a:r>
          </a:p>
          <a:p>
            <a:r>
              <a:rPr lang="el-GR" sz="1800"/>
              <a:t>Ζητάμε διευκρινήσεις όπου είναι απαραίτητο</a:t>
            </a:r>
          </a:p>
          <a:p>
            <a:r>
              <a:rPr lang="el-GR" sz="1800"/>
              <a:t>Προσέχουμε πώς ρωτάμε τις «δύσκολες» ερωτήσεις ώστε να μην προσβάλλουμε τον πληροφορητή</a:t>
            </a:r>
            <a:endParaRPr lang="en-US" sz="18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211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1EE34-03C9-9517-4896-FB23E3A2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Κρατάμε κατά νου τον στόχο της συνέντευξης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70916-5A6A-F0D8-E11B-471060D8E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l-GR" sz="2000"/>
              <a:t>Αν και πολλά τα καταλαβαίνουμε μέσω της μη λεκτικής επικοινωνίας, έχει σημασία να ακουστούν για να είναι χρήσιμη η συνέντευξη</a:t>
            </a:r>
          </a:p>
          <a:p>
            <a:r>
              <a:rPr lang="el-GR" sz="2000"/>
              <a:t>Μας ενδιαφέρουν τα γεγονότα, αλλά κυρίως το νόημα που τους αποδίδουν οι πληροφορητές.</a:t>
            </a:r>
          </a:p>
          <a:p>
            <a:r>
              <a:rPr lang="el-GR" sz="2000"/>
              <a:t>Θα πρέπει το νόημα να αποδοθεί με τα λόγια των πληροφορητών, χωρίς να «βάζουμε» εμείς άθελά μας «λόγια».</a:t>
            </a:r>
          </a:p>
          <a:p>
            <a:r>
              <a:rPr lang="el-GR" sz="2000"/>
              <a:t>Δεν αφήνουμε «άκρες» της συνέντευξης να πάνε χαμένες. Ακούμε προσεκτικά και ζητάμε από τον αφηγητή να μιλήσει για συναισθήματα, νοήματα και λεπτομέρειες.</a:t>
            </a:r>
            <a:endParaRPr lang="en-US" sz="20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6D1B40-EC48-AE06-3599-424F40EE7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Οι σιωπές στη συνέντευξη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015CB-AF61-B04E-BCAB-6BBA9BEB4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Ποιες ερωτήσεις αποφεύγει να απαντήσει ο πληροφορητής;</a:t>
            </a:r>
          </a:p>
          <a:p>
            <a:r>
              <a:rPr lang="el-GR" dirty="0"/>
              <a:t>Γιατί;</a:t>
            </a:r>
          </a:p>
          <a:p>
            <a:r>
              <a:rPr lang="el-GR" dirty="0"/>
              <a:t>Ο ρόλος του τραύματος.</a:t>
            </a:r>
          </a:p>
          <a:p>
            <a:r>
              <a:rPr lang="el-GR" dirty="0"/>
              <a:t>Οι μνήμες «προπέτασμα».</a:t>
            </a:r>
          </a:p>
          <a:p>
            <a:r>
              <a:rPr lang="el-GR" dirty="0"/>
              <a:t>Πώς κάνουμε εναλλακτικές ερωτήσεις.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02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258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Ο ρόλος του ερευνητή στη συνέντευξη</vt:lpstr>
      <vt:lpstr>Τι είναι η διϋποκειμενικότητα;</vt:lpstr>
      <vt:lpstr>Τι επηρεάζει αυτή τη σχέση;</vt:lpstr>
      <vt:lpstr>Ενεργητική ακρόαση και αναστοχασμός</vt:lpstr>
      <vt:lpstr>Κρατάμε κατά νου τον στόχο της συνέντευξης</vt:lpstr>
      <vt:lpstr>Οι σιωπές στη συνέντευξη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ρόλος του ερευνητή στη συνέντευξη</dc:title>
  <dc:creator>Emilia Salvanou</dc:creator>
  <cp:lastModifiedBy>Emilia Salvanou</cp:lastModifiedBy>
  <cp:revision>1</cp:revision>
  <dcterms:created xsi:type="dcterms:W3CDTF">2023-01-18T16:55:06Z</dcterms:created>
  <dcterms:modified xsi:type="dcterms:W3CDTF">2023-01-18T18:08:59Z</dcterms:modified>
</cp:coreProperties>
</file>