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57" r:id="rId9"/>
    <p:sldId id="279" r:id="rId10"/>
    <p:sldId id="280" r:id="rId11"/>
    <p:sldId id="354" r:id="rId12"/>
    <p:sldId id="281" r:id="rId13"/>
    <p:sldId id="282" r:id="rId14"/>
    <p:sldId id="285" r:id="rId15"/>
    <p:sldId id="283" r:id="rId16"/>
    <p:sldId id="286" r:id="rId17"/>
    <p:sldId id="284" r:id="rId18"/>
    <p:sldId id="287" r:id="rId19"/>
    <p:sldId id="288" r:id="rId20"/>
    <p:sldId id="289" r:id="rId21"/>
    <p:sldId id="293" r:id="rId22"/>
    <p:sldId id="295" r:id="rId23"/>
    <p:sldId id="296" r:id="rId24"/>
    <p:sldId id="297" r:id="rId25"/>
    <p:sldId id="298" r:id="rId26"/>
    <p:sldId id="264" r:id="rId27"/>
    <p:sldId id="300" r:id="rId28"/>
    <p:sldId id="291" r:id="rId29"/>
    <p:sldId id="363" r:id="rId30"/>
    <p:sldId id="360" r:id="rId31"/>
    <p:sldId id="361" r:id="rId32"/>
    <p:sldId id="362" r:id="rId33"/>
    <p:sldId id="292" r:id="rId34"/>
    <p:sldId id="301"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31" r:id="rId49"/>
    <p:sldId id="316" r:id="rId50"/>
    <p:sldId id="317" r:id="rId51"/>
    <p:sldId id="318" r:id="rId52"/>
    <p:sldId id="330" r:id="rId53"/>
    <p:sldId id="319" r:id="rId54"/>
    <p:sldId id="268" r:id="rId55"/>
    <p:sldId id="320" r:id="rId56"/>
    <p:sldId id="269" r:id="rId57"/>
    <p:sldId id="321" r:id="rId58"/>
    <p:sldId id="322" r:id="rId59"/>
    <p:sldId id="323" r:id="rId60"/>
    <p:sldId id="329" r:id="rId61"/>
    <p:sldId id="324" r:id="rId62"/>
    <p:sldId id="325" r:id="rId63"/>
    <p:sldId id="326" r:id="rId64"/>
    <p:sldId id="327" r:id="rId65"/>
    <p:sldId id="328" r:id="rId66"/>
    <p:sldId id="332" r:id="rId67"/>
    <p:sldId id="333" r:id="rId68"/>
    <p:sldId id="334" r:id="rId69"/>
    <p:sldId id="335" r:id="rId70"/>
    <p:sldId id="336" r:id="rId71"/>
    <p:sldId id="272" r:id="rId72"/>
    <p:sldId id="337" r:id="rId73"/>
    <p:sldId id="338" r:id="rId74"/>
    <p:sldId id="339" r:id="rId75"/>
    <p:sldId id="340" r:id="rId76"/>
    <p:sldId id="352" r:id="rId77"/>
    <p:sldId id="342" r:id="rId78"/>
    <p:sldId id="343" r:id="rId79"/>
    <p:sldId id="344" r:id="rId80"/>
    <p:sldId id="345" r:id="rId81"/>
    <p:sldId id="346" r:id="rId82"/>
    <p:sldId id="353" r:id="rId83"/>
    <p:sldId id="347" r:id="rId84"/>
    <p:sldId id="355" r:id="rId85"/>
    <p:sldId id="356" r:id="rId86"/>
    <p:sldId id="357" r:id="rId87"/>
    <p:sldId id="358" r:id="rId88"/>
    <p:sldId id="350" r:id="rId8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3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60E5DF77-9FAE-4577-BCD5-AF2CAA7252BB}"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131984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0E5DF77-9FAE-4577-BCD5-AF2CAA7252BB}"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293472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0E5DF77-9FAE-4577-BCD5-AF2CAA7252BB}"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290597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0E5DF77-9FAE-4577-BCD5-AF2CAA7252BB}"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154942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5DF77-9FAE-4577-BCD5-AF2CAA7252BB}"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231014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60E5DF77-9FAE-4577-BCD5-AF2CAA7252BB}" type="datetimeFigureOut">
              <a:rPr lang="el-GR" smtClean="0"/>
              <a:t>28/12/2024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218386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60E5DF77-9FAE-4577-BCD5-AF2CAA7252BB}" type="datetimeFigureOut">
              <a:rPr lang="el-GR" smtClean="0"/>
              <a:t>28/12/2024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104471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60E5DF77-9FAE-4577-BCD5-AF2CAA7252BB}" type="datetimeFigureOut">
              <a:rPr lang="el-GR" smtClean="0"/>
              <a:t>28/12/2024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91702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5DF77-9FAE-4577-BCD5-AF2CAA7252BB}" type="datetimeFigureOut">
              <a:rPr lang="el-GR" smtClean="0"/>
              <a:t>28/12/2024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88764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E5DF77-9FAE-4577-BCD5-AF2CAA7252BB}" type="datetimeFigureOut">
              <a:rPr lang="el-GR" smtClean="0"/>
              <a:t>28/12/2024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132672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E5DF77-9FAE-4577-BCD5-AF2CAA7252BB}" type="datetimeFigureOut">
              <a:rPr lang="el-GR" smtClean="0"/>
              <a:t>28/12/2024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5EAB5A-E7C8-401D-BCD6-C03AF2838552}" type="slidenum">
              <a:rPr lang="el-GR" smtClean="0"/>
              <a:t>‹#›</a:t>
            </a:fld>
            <a:endParaRPr lang="el-GR"/>
          </a:p>
        </p:txBody>
      </p:sp>
    </p:spTree>
    <p:extLst>
      <p:ext uri="{BB962C8B-B14F-4D97-AF65-F5344CB8AC3E}">
        <p14:creationId xmlns:p14="http://schemas.microsoft.com/office/powerpoint/2010/main" val="375124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5DF77-9FAE-4577-BCD5-AF2CAA7252BB}" type="datetimeFigureOut">
              <a:rPr lang="el-GR" smtClean="0"/>
              <a:t>28/12/2024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EAB5A-E7C8-401D-BCD6-C03AF2838552}" type="slidenum">
              <a:rPr lang="el-GR" smtClean="0"/>
              <a:t>‹#›</a:t>
            </a:fld>
            <a:endParaRPr lang="el-GR"/>
          </a:p>
        </p:txBody>
      </p:sp>
    </p:spTree>
    <p:extLst>
      <p:ext uri="{BB962C8B-B14F-4D97-AF65-F5344CB8AC3E}">
        <p14:creationId xmlns:p14="http://schemas.microsoft.com/office/powerpoint/2010/main" val="213510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a:t>ΣΚΕΛΕΤΙΚΟΣ ΜΥΣ</a:t>
            </a:r>
          </a:p>
        </p:txBody>
      </p:sp>
    </p:spTree>
    <p:extLst>
      <p:ext uri="{BB962C8B-B14F-4D97-AF65-F5344CB8AC3E}">
        <p14:creationId xmlns:p14="http://schemas.microsoft.com/office/powerpoint/2010/main" val="280238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6"/>
            <a:ext cx="10515600" cy="925418"/>
          </a:xfrm>
        </p:spPr>
        <p:txBody>
          <a:bodyPr/>
          <a:lstStyle/>
          <a:p>
            <a:r>
              <a:rPr lang="el-GR" b="1" dirty="0" err="1"/>
              <a:t>Σαρκοπλασματικό</a:t>
            </a:r>
            <a:r>
              <a:rPr lang="el-GR" b="1" dirty="0"/>
              <a:t> Δίκτυο</a:t>
            </a:r>
            <a:endParaRPr lang="el-GR" dirty="0"/>
          </a:p>
        </p:txBody>
      </p:sp>
      <p:sp>
        <p:nvSpPr>
          <p:cNvPr id="3" name="Content Placeholder 2"/>
          <p:cNvSpPr>
            <a:spLocks noGrp="1"/>
          </p:cNvSpPr>
          <p:nvPr>
            <p:ph idx="1"/>
          </p:nvPr>
        </p:nvSpPr>
        <p:spPr>
          <a:xfrm>
            <a:off x="838200" y="1189822"/>
            <a:ext cx="10949848" cy="5486400"/>
          </a:xfrm>
        </p:spPr>
        <p:txBody>
          <a:bodyPr>
            <a:normAutofit lnSpcReduction="10000"/>
          </a:bodyPr>
          <a:lstStyle/>
          <a:p>
            <a:r>
              <a:rPr lang="el-GR" b="1" dirty="0" err="1"/>
              <a:t>Σαρκοπλασματικό</a:t>
            </a:r>
            <a:r>
              <a:rPr lang="el-GR" b="1" dirty="0"/>
              <a:t> δίκτυο:</a:t>
            </a:r>
            <a:r>
              <a:rPr lang="el-GR" dirty="0"/>
              <a:t> Σύμπλεγμα σωληνωτών μεμβρανών παρόμοιο με λείο </a:t>
            </a:r>
            <a:r>
              <a:rPr lang="el-GR" dirty="0" err="1"/>
              <a:t>ενδοπλασματικό</a:t>
            </a:r>
            <a:r>
              <a:rPr lang="el-GR" dirty="0"/>
              <a:t> δίκτυο όπου μέσα αποθηκεύονται </a:t>
            </a:r>
            <a:r>
              <a:rPr lang="en-US" dirty="0"/>
              <a:t>Ca</a:t>
            </a:r>
            <a:r>
              <a:rPr lang="en-US" baseline="30000" dirty="0"/>
              <a:t>2+</a:t>
            </a:r>
            <a:r>
              <a:rPr lang="el-GR" dirty="0"/>
              <a:t>. </a:t>
            </a:r>
          </a:p>
          <a:p>
            <a:r>
              <a:rPr lang="el-GR" dirty="0"/>
              <a:t>Τα άκρα του </a:t>
            </a:r>
            <a:r>
              <a:rPr lang="el-GR" dirty="0" err="1"/>
              <a:t>σαρκοπλασματικού</a:t>
            </a:r>
            <a:r>
              <a:rPr lang="el-GR" dirty="0"/>
              <a:t> δικτύου διευρύνονται και ονομάζονται </a:t>
            </a:r>
            <a:r>
              <a:rPr lang="el-GR" b="1" dirty="0"/>
              <a:t>πλευρικοί θύλακες</a:t>
            </a:r>
            <a:r>
              <a:rPr lang="el-GR" dirty="0"/>
              <a:t>. </a:t>
            </a:r>
          </a:p>
          <a:p>
            <a:r>
              <a:rPr lang="el-GR" dirty="0"/>
              <a:t>Το </a:t>
            </a:r>
            <a:r>
              <a:rPr lang="el-GR" dirty="0" err="1"/>
              <a:t>σαρκόπλασμα</a:t>
            </a:r>
            <a:r>
              <a:rPr lang="el-GR" dirty="0"/>
              <a:t> σε ηρεμία, περιέχει πολύ χαμηλές συγκεντρώσεις </a:t>
            </a:r>
            <a:r>
              <a:rPr lang="en-US" dirty="0"/>
              <a:t>Ca</a:t>
            </a:r>
            <a:r>
              <a:rPr lang="el-GR" baseline="30000" dirty="0"/>
              <a:t>2+</a:t>
            </a:r>
            <a:r>
              <a:rPr lang="el-GR" dirty="0"/>
              <a:t>, περίπου 10</a:t>
            </a:r>
            <a:r>
              <a:rPr lang="el-GR" baseline="30000" dirty="0"/>
              <a:t>-7</a:t>
            </a:r>
            <a:r>
              <a:rPr lang="el-GR" dirty="0"/>
              <a:t> </a:t>
            </a:r>
            <a:r>
              <a:rPr lang="en-US" dirty="0" err="1"/>
              <a:t>mmol</a:t>
            </a:r>
            <a:r>
              <a:rPr lang="el-GR" dirty="0"/>
              <a:t>/</a:t>
            </a:r>
            <a:r>
              <a:rPr lang="en-US" dirty="0"/>
              <a:t>L</a:t>
            </a:r>
            <a:r>
              <a:rPr lang="el-GR" dirty="0"/>
              <a:t>. </a:t>
            </a:r>
          </a:p>
          <a:p>
            <a:r>
              <a:rPr lang="el-GR" dirty="0"/>
              <a:t>Πλευρικοί θύλακες περιέχουν </a:t>
            </a:r>
            <a:r>
              <a:rPr lang="el-GR" b="1" dirty="0" err="1"/>
              <a:t>καλσεκουεστρίνη</a:t>
            </a:r>
            <a:r>
              <a:rPr lang="el-GR" dirty="0"/>
              <a:t> που δεσμεύει αντιστρεπτά τα </a:t>
            </a:r>
            <a:r>
              <a:rPr lang="en-US" dirty="0"/>
              <a:t>Ca</a:t>
            </a:r>
            <a:r>
              <a:rPr lang="el-GR" baseline="30000" dirty="0"/>
              <a:t>2+</a:t>
            </a:r>
            <a:r>
              <a:rPr lang="el-GR" dirty="0"/>
              <a:t> για να διατηρείται η συγκέντρωση του ελεύθερου </a:t>
            </a:r>
            <a:r>
              <a:rPr lang="en-US" dirty="0"/>
              <a:t>Ca</a:t>
            </a:r>
            <a:r>
              <a:rPr lang="el-GR" baseline="30000" dirty="0"/>
              <a:t>2+</a:t>
            </a:r>
            <a:r>
              <a:rPr lang="el-GR" dirty="0"/>
              <a:t> χαμηλή στο </a:t>
            </a:r>
            <a:r>
              <a:rPr lang="el-GR" dirty="0" err="1"/>
              <a:t>σαρκοπλασματικό</a:t>
            </a:r>
            <a:r>
              <a:rPr lang="el-GR" dirty="0"/>
              <a:t> δίκτυο, και να εξοικονομείται ενέργεια ελαττώνοντας το έργο της αντλίας </a:t>
            </a:r>
            <a:r>
              <a:rPr lang="en-US" dirty="0"/>
              <a:t>Ca</a:t>
            </a:r>
            <a:r>
              <a:rPr lang="el-GR" baseline="30000" dirty="0"/>
              <a:t>2+</a:t>
            </a:r>
            <a:r>
              <a:rPr lang="el-GR" dirty="0"/>
              <a:t>.</a:t>
            </a:r>
          </a:p>
          <a:p>
            <a:r>
              <a:rPr lang="el-GR" dirty="0"/>
              <a:t>Μυϊκή σύσπαση αρχίζει όταν τα </a:t>
            </a:r>
            <a:r>
              <a:rPr lang="el-GR" dirty="0" err="1"/>
              <a:t>αποθηκευμένα</a:t>
            </a:r>
            <a:r>
              <a:rPr lang="el-GR" dirty="0"/>
              <a:t> </a:t>
            </a:r>
            <a:r>
              <a:rPr lang="en-US" dirty="0"/>
              <a:t>Ca</a:t>
            </a:r>
            <a:r>
              <a:rPr lang="el-GR" baseline="30000" dirty="0"/>
              <a:t>2+</a:t>
            </a:r>
            <a:r>
              <a:rPr lang="el-GR" dirty="0"/>
              <a:t> απελευθερώνονται από το </a:t>
            </a:r>
            <a:r>
              <a:rPr lang="el-GR" dirty="0" err="1"/>
              <a:t>σαρκοπλασματικό</a:t>
            </a:r>
            <a:r>
              <a:rPr lang="el-GR" dirty="0"/>
              <a:t> δίκτυο προς το </a:t>
            </a:r>
            <a:r>
              <a:rPr lang="el-GR" dirty="0" err="1"/>
              <a:t>σαρκόπλασμα</a:t>
            </a:r>
            <a:r>
              <a:rPr lang="el-GR" dirty="0"/>
              <a:t> μέσω των διαύλων που φέρουν </a:t>
            </a:r>
            <a:r>
              <a:rPr lang="el-GR" b="1" dirty="0"/>
              <a:t>υποδοχείς </a:t>
            </a:r>
            <a:r>
              <a:rPr lang="el-GR" b="1" dirty="0" err="1"/>
              <a:t>ρυανοδίνης</a:t>
            </a:r>
            <a:r>
              <a:rPr lang="el-GR" dirty="0"/>
              <a:t>. </a:t>
            </a:r>
          </a:p>
          <a:p>
            <a:endParaRPr lang="el-GR" dirty="0"/>
          </a:p>
          <a:p>
            <a:endParaRPr lang="el-GR" dirty="0"/>
          </a:p>
        </p:txBody>
      </p:sp>
    </p:spTree>
    <p:extLst>
      <p:ext uri="{BB962C8B-B14F-4D97-AF65-F5344CB8AC3E}">
        <p14:creationId xmlns:p14="http://schemas.microsoft.com/office/powerpoint/2010/main" val="286695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7"/>
            <a:ext cx="10515600" cy="837281"/>
          </a:xfrm>
        </p:spPr>
        <p:txBody>
          <a:bodyPr>
            <a:normAutofit/>
          </a:bodyPr>
          <a:lstStyle/>
          <a:p>
            <a:r>
              <a:rPr lang="el-GR" sz="4000" dirty="0" err="1"/>
              <a:t>Σαρκοπλασματικό</a:t>
            </a:r>
            <a:r>
              <a:rPr lang="el-GR" sz="4000" dirty="0"/>
              <a:t> δίκτυο και εγκάρσια σωληνάρια</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33461" y="1101511"/>
            <a:ext cx="4407622" cy="5662846"/>
          </a:xfrm>
        </p:spPr>
      </p:pic>
    </p:spTree>
    <p:extLst>
      <p:ext uri="{BB962C8B-B14F-4D97-AF65-F5344CB8AC3E}">
        <p14:creationId xmlns:p14="http://schemas.microsoft.com/office/powerpoint/2010/main" val="388774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636" y="253389"/>
            <a:ext cx="10285164" cy="980500"/>
          </a:xfrm>
        </p:spPr>
        <p:txBody>
          <a:bodyPr/>
          <a:lstStyle/>
          <a:p>
            <a:r>
              <a:rPr lang="el-GR" b="1" dirty="0" err="1"/>
              <a:t>Σαρκόπλασμα</a:t>
            </a:r>
            <a:endParaRPr lang="el-GR" dirty="0"/>
          </a:p>
        </p:txBody>
      </p:sp>
      <p:sp>
        <p:nvSpPr>
          <p:cNvPr id="3" name="Content Placeholder 2"/>
          <p:cNvSpPr>
            <a:spLocks noGrp="1"/>
          </p:cNvSpPr>
          <p:nvPr>
            <p:ph idx="1"/>
          </p:nvPr>
        </p:nvSpPr>
        <p:spPr>
          <a:xfrm>
            <a:off x="1068636" y="1432193"/>
            <a:ext cx="10285164" cy="4957590"/>
          </a:xfrm>
        </p:spPr>
        <p:txBody>
          <a:bodyPr/>
          <a:lstStyle/>
          <a:p>
            <a:r>
              <a:rPr lang="el-GR" dirty="0"/>
              <a:t>Το </a:t>
            </a:r>
            <a:r>
              <a:rPr lang="el-GR" dirty="0" err="1"/>
              <a:t>σαρκόπλασμα</a:t>
            </a:r>
            <a:r>
              <a:rPr lang="el-GR" dirty="0"/>
              <a:t> είναι μια ζελατινώδης ουσία που καλύπτει τα διαστήματα μεταξύ των μυϊκών ινιδίων. </a:t>
            </a:r>
          </a:p>
          <a:p>
            <a:r>
              <a:rPr lang="el-GR" dirty="0"/>
              <a:t>Περιέχει πρωτεΐνες, γλυκογόνο, </a:t>
            </a:r>
            <a:r>
              <a:rPr lang="el-GR" dirty="0" err="1"/>
              <a:t>γλυκολυτικά</a:t>
            </a:r>
            <a:r>
              <a:rPr lang="el-GR" dirty="0"/>
              <a:t> ένζυμα, λιπίδια, φωσφορική κρεατίνη, αμινοξέα, διάφορα μέταλλα και όλα τα απαραίτητα οργανίδια όπως μιτοχόνδρια, </a:t>
            </a:r>
            <a:r>
              <a:rPr lang="el-GR" dirty="0" err="1"/>
              <a:t>σαρκοπλασματικό</a:t>
            </a:r>
            <a:r>
              <a:rPr lang="el-GR" dirty="0"/>
              <a:t> δίκτυο, </a:t>
            </a:r>
            <a:r>
              <a:rPr lang="el-GR" dirty="0" err="1"/>
              <a:t>ριβοσώματα</a:t>
            </a:r>
            <a:r>
              <a:rPr lang="el-GR" dirty="0"/>
              <a:t> και </a:t>
            </a:r>
            <a:r>
              <a:rPr lang="el-GR" dirty="0" err="1"/>
              <a:t>λυσοσώματα</a:t>
            </a:r>
            <a:r>
              <a:rPr lang="el-GR" dirty="0"/>
              <a:t>. </a:t>
            </a:r>
          </a:p>
          <a:p>
            <a:r>
              <a:rPr lang="el-GR" dirty="0"/>
              <a:t>Τα μιτοχόνδρια είναι υπεύθυνα για τις μεταβολικές διεργασίες του μυός, καθώς και την αποθήκευση ενέργειας. </a:t>
            </a:r>
          </a:p>
          <a:p>
            <a:r>
              <a:rPr lang="el-GR" dirty="0"/>
              <a:t>Περιέχει μεγάλες ποσότητες γλυκογόνου και μυοσφαιρίνης.</a:t>
            </a:r>
          </a:p>
          <a:p>
            <a:endParaRPr lang="el-GR" dirty="0"/>
          </a:p>
        </p:txBody>
      </p:sp>
    </p:spTree>
    <p:extLst>
      <p:ext uri="{BB962C8B-B14F-4D97-AF65-F5344CB8AC3E}">
        <p14:creationId xmlns:p14="http://schemas.microsoft.com/office/powerpoint/2010/main" val="153370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01" y="198304"/>
            <a:ext cx="10384316" cy="903382"/>
          </a:xfrm>
        </p:spPr>
        <p:txBody>
          <a:bodyPr/>
          <a:lstStyle/>
          <a:p>
            <a:r>
              <a:rPr lang="el-GR" b="1" dirty="0" err="1"/>
              <a:t>Σαρκομέρια</a:t>
            </a:r>
            <a:r>
              <a:rPr lang="el-GR" b="1" dirty="0"/>
              <a:t> (1)</a:t>
            </a:r>
            <a:endParaRPr lang="el-GR" dirty="0"/>
          </a:p>
        </p:txBody>
      </p:sp>
      <p:sp>
        <p:nvSpPr>
          <p:cNvPr id="3" name="Content Placeholder 2"/>
          <p:cNvSpPr>
            <a:spLocks noGrp="1"/>
          </p:cNvSpPr>
          <p:nvPr>
            <p:ph idx="1"/>
          </p:nvPr>
        </p:nvSpPr>
        <p:spPr>
          <a:xfrm>
            <a:off x="980501" y="1211855"/>
            <a:ext cx="10719411" cy="5475382"/>
          </a:xfrm>
        </p:spPr>
        <p:txBody>
          <a:bodyPr>
            <a:normAutofit fontScale="92500"/>
          </a:bodyPr>
          <a:lstStyle/>
          <a:p>
            <a:r>
              <a:rPr lang="el-GR" b="1" dirty="0" err="1"/>
              <a:t>Σαρκομέρια</a:t>
            </a:r>
            <a:r>
              <a:rPr lang="el-GR" dirty="0"/>
              <a:t> είναι οι μικρότερες επαναλαμβανόμενες λειτουργικές μονάδες της μυϊκής ίνας. </a:t>
            </a:r>
          </a:p>
          <a:p>
            <a:r>
              <a:rPr lang="el-GR" dirty="0"/>
              <a:t>Μυϊκό ινίδιο αποτελείται από 10.000 </a:t>
            </a:r>
            <a:r>
              <a:rPr lang="el-GR" dirty="0" err="1"/>
              <a:t>σαρκομέρια</a:t>
            </a:r>
            <a:r>
              <a:rPr lang="el-GR" dirty="0"/>
              <a:t> από άκρη σε άκρη. </a:t>
            </a:r>
          </a:p>
          <a:p>
            <a:r>
              <a:rPr lang="el-GR" dirty="0"/>
              <a:t>Το </a:t>
            </a:r>
            <a:r>
              <a:rPr lang="el-GR" dirty="0" err="1"/>
              <a:t>σαρκομέριο</a:t>
            </a:r>
            <a:r>
              <a:rPr lang="el-GR" dirty="0"/>
              <a:t> σε ηρεμία, έχει μήκος 2 μ</a:t>
            </a:r>
            <a:r>
              <a:rPr lang="en-US" dirty="0"/>
              <a:t>m</a:t>
            </a:r>
            <a:r>
              <a:rPr lang="el-GR" dirty="0"/>
              <a:t> και περιέχει: </a:t>
            </a:r>
            <a:r>
              <a:rPr lang="el-GR" b="1" dirty="0"/>
              <a:t>1)</a:t>
            </a:r>
            <a:r>
              <a:rPr lang="el-GR" dirty="0"/>
              <a:t> τα παχιά νημάτια </a:t>
            </a:r>
            <a:r>
              <a:rPr lang="el-GR" dirty="0" err="1"/>
              <a:t>μυοσίνης</a:t>
            </a:r>
            <a:r>
              <a:rPr lang="el-GR" dirty="0"/>
              <a:t>, </a:t>
            </a:r>
            <a:r>
              <a:rPr lang="el-GR" b="1" dirty="0"/>
              <a:t>2)</a:t>
            </a:r>
            <a:r>
              <a:rPr lang="el-GR" dirty="0"/>
              <a:t> τα λεπτά νημάτια </a:t>
            </a:r>
            <a:r>
              <a:rPr lang="el-GR" dirty="0" err="1"/>
              <a:t>ακτίνης</a:t>
            </a:r>
            <a:r>
              <a:rPr lang="el-GR" dirty="0"/>
              <a:t>, </a:t>
            </a:r>
            <a:r>
              <a:rPr lang="el-GR" b="1" dirty="0"/>
              <a:t>3)</a:t>
            </a:r>
            <a:r>
              <a:rPr lang="el-GR" dirty="0"/>
              <a:t> τις πρωτεΐνες που σταθεροποιούν τις θέσεις πρόσδεσης των παχιών και λεπτών νηματίων, και </a:t>
            </a:r>
            <a:r>
              <a:rPr lang="el-GR" b="1" dirty="0"/>
              <a:t>4)</a:t>
            </a:r>
            <a:r>
              <a:rPr lang="el-GR" dirty="0"/>
              <a:t> τις πρωτεΐνες που ρυθμίζουν τις αλληλεπιδράσεις μεταξύ των παχιών και λεπτών νηματίων.</a:t>
            </a:r>
          </a:p>
          <a:p>
            <a:r>
              <a:rPr lang="el-GR" dirty="0"/>
              <a:t>Στο πολωμένο φως του μικροσκοπίου τα </a:t>
            </a:r>
            <a:r>
              <a:rPr lang="el-GR" dirty="0" err="1"/>
              <a:t>σαρκομέρια</a:t>
            </a:r>
            <a:r>
              <a:rPr lang="el-GR" dirty="0"/>
              <a:t> εμφανίζουν σκουρόχρωμες ζώνες (ζώνες Α) και ανοιχτόχρωμες ζώνες (ζώνες Ι). </a:t>
            </a:r>
          </a:p>
          <a:p>
            <a:r>
              <a:rPr lang="el-GR" b="1" dirty="0"/>
              <a:t>Ζώνη Α:</a:t>
            </a:r>
            <a:r>
              <a:rPr lang="el-GR" dirty="0"/>
              <a:t> Καταλαμβάνει το μήκος του παχιού νηματίου. Περιλαμβάνει και τμήματα των λεπτών νηματίων που επικαλύπτονται από τα παχιά νημάτια.</a:t>
            </a:r>
            <a:endParaRPr lang="en-US" dirty="0"/>
          </a:p>
          <a:p>
            <a:pPr lvl="0"/>
            <a:r>
              <a:rPr lang="el-GR" b="1" dirty="0"/>
              <a:t>Γραμμή Μ:</a:t>
            </a:r>
            <a:r>
              <a:rPr lang="el-GR" dirty="0"/>
              <a:t> Η σύνδεση κάθε παχιού νηματίου με τα γειτονικά του νημάτια.</a:t>
            </a:r>
          </a:p>
        </p:txBody>
      </p:sp>
    </p:spTree>
    <p:extLst>
      <p:ext uri="{BB962C8B-B14F-4D97-AF65-F5344CB8AC3E}">
        <p14:creationId xmlns:p14="http://schemas.microsoft.com/office/powerpoint/2010/main" val="1590623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097" y="1079653"/>
            <a:ext cx="10916799" cy="2467778"/>
          </a:xfrm>
        </p:spPr>
        <p:txBody>
          <a:bodyPr>
            <a:normAutofit lnSpcReduction="10000"/>
          </a:bodyPr>
          <a:lstStyle/>
          <a:p>
            <a:pPr lvl="0"/>
            <a:r>
              <a:rPr lang="el-GR" b="1" dirty="0"/>
              <a:t>Ζώνη Η</a:t>
            </a:r>
            <a:r>
              <a:rPr lang="el-GR" dirty="0"/>
              <a:t>: Ανοιχτόχρωμη περιοχή από κάθε πλευρά της γραμμής Μ που περιέχονται μόνο τα τμήματα των παχιών νηματίων χωρίς να επικαλύπτονται από τα λεπτά νημάτια.</a:t>
            </a:r>
          </a:p>
          <a:p>
            <a:r>
              <a:rPr lang="el-GR" b="1" dirty="0"/>
              <a:t>Ζώνη Ι:</a:t>
            </a:r>
            <a:r>
              <a:rPr lang="el-GR" dirty="0"/>
              <a:t> Περιέχει τα τμήματα των λεπτών νηματίων από τη ζώνη Α του ενός </a:t>
            </a:r>
            <a:r>
              <a:rPr lang="el-GR" dirty="0" err="1"/>
              <a:t>σαρκομερίου</a:t>
            </a:r>
            <a:r>
              <a:rPr lang="el-GR" dirty="0"/>
              <a:t> μέχρι και τη ζώνη Α του επόμενου </a:t>
            </a:r>
            <a:r>
              <a:rPr lang="el-GR" dirty="0" err="1"/>
              <a:t>σαρκομερίου</a:t>
            </a:r>
            <a:r>
              <a:rPr lang="el-GR" dirty="0"/>
              <a:t>.</a:t>
            </a:r>
          </a:p>
          <a:p>
            <a:r>
              <a:rPr lang="el-GR" b="1" dirty="0"/>
              <a:t>Δίσκοι Ζ:</a:t>
            </a:r>
            <a:r>
              <a:rPr lang="el-GR" dirty="0"/>
              <a:t> Οι </a:t>
            </a:r>
            <a:r>
              <a:rPr lang="el-GR" b="1" dirty="0"/>
              <a:t>δίσκοι Ζ</a:t>
            </a:r>
            <a:r>
              <a:rPr lang="el-GR" dirty="0"/>
              <a:t> ή </a:t>
            </a:r>
            <a:r>
              <a:rPr lang="el-GR" b="1" dirty="0"/>
              <a:t>γραμμές Ζ</a:t>
            </a:r>
            <a:r>
              <a:rPr lang="el-GR" dirty="0"/>
              <a:t> οριοθετούν τα </a:t>
            </a:r>
            <a:r>
              <a:rPr lang="el-GR" dirty="0" err="1"/>
              <a:t>σαρκομέρια</a:t>
            </a:r>
            <a:r>
              <a:rPr lang="el-GR" dirty="0"/>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34" y="3624549"/>
            <a:ext cx="6643021" cy="3233451"/>
          </a:xfrm>
          <a:prstGeom prst="rect">
            <a:avLst/>
          </a:prstGeom>
        </p:spPr>
      </p:pic>
      <p:sp>
        <p:nvSpPr>
          <p:cNvPr id="5" name="Title 1"/>
          <p:cNvSpPr>
            <a:spLocks noGrp="1"/>
          </p:cNvSpPr>
          <p:nvPr>
            <p:ph type="title"/>
          </p:nvPr>
        </p:nvSpPr>
        <p:spPr>
          <a:xfrm>
            <a:off x="980501" y="198304"/>
            <a:ext cx="10384316" cy="804231"/>
          </a:xfrm>
        </p:spPr>
        <p:txBody>
          <a:bodyPr/>
          <a:lstStyle/>
          <a:p>
            <a:r>
              <a:rPr lang="el-GR" b="1" dirty="0" err="1"/>
              <a:t>Σαρκομέρια</a:t>
            </a:r>
            <a:r>
              <a:rPr lang="el-GR" b="1" dirty="0"/>
              <a:t> (2)</a:t>
            </a:r>
            <a:endParaRPr lang="el-GR" dirty="0"/>
          </a:p>
        </p:txBody>
      </p:sp>
    </p:spTree>
    <p:extLst>
      <p:ext uri="{BB962C8B-B14F-4D97-AF65-F5344CB8AC3E}">
        <p14:creationId xmlns:p14="http://schemas.microsoft.com/office/powerpoint/2010/main" val="282519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7"/>
            <a:ext cx="10515600" cy="782197"/>
          </a:xfrm>
        </p:spPr>
        <p:txBody>
          <a:bodyPr/>
          <a:lstStyle/>
          <a:p>
            <a:r>
              <a:rPr lang="el-GR" b="1" dirty="0"/>
              <a:t>Λεπτά Νημάτια </a:t>
            </a:r>
            <a:r>
              <a:rPr lang="el-GR" b="1" dirty="0" err="1"/>
              <a:t>Ακτίνης</a:t>
            </a:r>
            <a:r>
              <a:rPr lang="el-GR" b="1" dirty="0"/>
              <a:t> (1)</a:t>
            </a:r>
            <a:endParaRPr lang="el-GR" dirty="0"/>
          </a:p>
        </p:txBody>
      </p:sp>
      <p:sp>
        <p:nvSpPr>
          <p:cNvPr id="3" name="Content Placeholder 2"/>
          <p:cNvSpPr>
            <a:spLocks noGrp="1"/>
          </p:cNvSpPr>
          <p:nvPr>
            <p:ph idx="1"/>
          </p:nvPr>
        </p:nvSpPr>
        <p:spPr>
          <a:xfrm>
            <a:off x="838200" y="936435"/>
            <a:ext cx="11203235" cy="4099877"/>
          </a:xfrm>
        </p:spPr>
        <p:txBody>
          <a:bodyPr>
            <a:normAutofit lnSpcReduction="10000"/>
          </a:bodyPr>
          <a:lstStyle/>
          <a:p>
            <a:r>
              <a:rPr lang="el-GR" dirty="0"/>
              <a:t>Έχει διάμετρο 5-6 </a:t>
            </a:r>
            <a:r>
              <a:rPr lang="en-US" dirty="0"/>
              <a:t>nm</a:t>
            </a:r>
            <a:r>
              <a:rPr lang="el-GR" dirty="0"/>
              <a:t> και μήκος 1 μ</a:t>
            </a:r>
            <a:r>
              <a:rPr lang="en-US" dirty="0"/>
              <a:t>m</a:t>
            </a:r>
            <a:r>
              <a:rPr lang="el-GR" dirty="0"/>
              <a:t>. </a:t>
            </a:r>
          </a:p>
          <a:p>
            <a:r>
              <a:rPr lang="el-GR" dirty="0"/>
              <a:t>Περιέχει 4 πρωτεΐνες: </a:t>
            </a:r>
            <a:r>
              <a:rPr lang="en-US" b="1" dirty="0"/>
              <a:t>F</a:t>
            </a:r>
            <a:r>
              <a:rPr lang="el-GR" b="1" dirty="0"/>
              <a:t> </a:t>
            </a:r>
            <a:r>
              <a:rPr lang="el-GR" b="1" dirty="0" err="1"/>
              <a:t>ακτίνη</a:t>
            </a:r>
            <a:r>
              <a:rPr lang="el-GR" dirty="0"/>
              <a:t>, </a:t>
            </a:r>
            <a:r>
              <a:rPr lang="el-GR" b="1" dirty="0" err="1"/>
              <a:t>νεμπουλίνη</a:t>
            </a:r>
            <a:r>
              <a:rPr lang="el-GR" dirty="0"/>
              <a:t>, </a:t>
            </a:r>
            <a:r>
              <a:rPr lang="el-GR" b="1" dirty="0" err="1"/>
              <a:t>τροπομυοσίνη</a:t>
            </a:r>
            <a:r>
              <a:rPr lang="el-GR" dirty="0"/>
              <a:t>, </a:t>
            </a:r>
            <a:r>
              <a:rPr lang="el-GR" b="1" dirty="0" err="1"/>
              <a:t>τροπονίνη</a:t>
            </a:r>
            <a:r>
              <a:rPr lang="el-GR" dirty="0"/>
              <a:t>. </a:t>
            </a:r>
          </a:p>
          <a:p>
            <a:r>
              <a:rPr lang="en-US" dirty="0"/>
              <a:t>F</a:t>
            </a:r>
            <a:r>
              <a:rPr lang="el-GR" dirty="0"/>
              <a:t> </a:t>
            </a:r>
            <a:r>
              <a:rPr lang="el-GR" dirty="0" err="1"/>
              <a:t>ακτίνη</a:t>
            </a:r>
            <a:r>
              <a:rPr lang="el-GR" dirty="0"/>
              <a:t> αποτελείται από 2 αλυσίδες σαν μια έλικα, με 300-400 σφαιρικά μόρια της </a:t>
            </a:r>
            <a:r>
              <a:rPr lang="en-US" dirty="0"/>
              <a:t>G</a:t>
            </a:r>
            <a:r>
              <a:rPr lang="el-GR" dirty="0"/>
              <a:t> </a:t>
            </a:r>
            <a:r>
              <a:rPr lang="el-GR" dirty="0" err="1"/>
              <a:t>ακτίνης</a:t>
            </a:r>
            <a:r>
              <a:rPr lang="el-GR" dirty="0"/>
              <a:t>. </a:t>
            </a:r>
          </a:p>
          <a:p>
            <a:r>
              <a:rPr lang="el-GR" dirty="0"/>
              <a:t>Νημάτιο </a:t>
            </a:r>
            <a:r>
              <a:rPr lang="el-GR" dirty="0" err="1"/>
              <a:t>νεμπουλίνης</a:t>
            </a:r>
            <a:r>
              <a:rPr lang="el-GR" dirty="0"/>
              <a:t> εκτείνεται σε όλη την </a:t>
            </a:r>
            <a:r>
              <a:rPr lang="en-US" dirty="0"/>
              <a:t>F</a:t>
            </a:r>
            <a:r>
              <a:rPr lang="el-GR" dirty="0"/>
              <a:t> </a:t>
            </a:r>
            <a:r>
              <a:rPr lang="el-GR" dirty="0" err="1"/>
              <a:t>ακτίνη</a:t>
            </a:r>
            <a:r>
              <a:rPr lang="el-GR" dirty="0"/>
              <a:t> και συγκρατεί τις 2 αλυσίδες της </a:t>
            </a:r>
            <a:r>
              <a:rPr lang="en-US" dirty="0"/>
              <a:t>F</a:t>
            </a:r>
            <a:r>
              <a:rPr lang="el-GR" dirty="0"/>
              <a:t> </a:t>
            </a:r>
            <a:r>
              <a:rPr lang="el-GR" dirty="0" err="1"/>
              <a:t>ακτίνης</a:t>
            </a:r>
            <a:r>
              <a:rPr lang="el-GR" dirty="0"/>
              <a:t> μαζί. Καθορίζει το μήκος της </a:t>
            </a:r>
            <a:r>
              <a:rPr lang="en-US" dirty="0"/>
              <a:t>F</a:t>
            </a:r>
            <a:r>
              <a:rPr lang="el-GR" dirty="0"/>
              <a:t> </a:t>
            </a:r>
            <a:r>
              <a:rPr lang="el-GR" dirty="0" err="1"/>
              <a:t>ακτίνης</a:t>
            </a:r>
            <a:r>
              <a:rPr lang="el-GR" dirty="0"/>
              <a:t> στην συναρμολόγησή της. </a:t>
            </a:r>
          </a:p>
          <a:p>
            <a:r>
              <a:rPr lang="el-GR" dirty="0"/>
              <a:t>Η </a:t>
            </a:r>
            <a:r>
              <a:rPr lang="en-US" dirty="0"/>
              <a:t>G</a:t>
            </a:r>
            <a:r>
              <a:rPr lang="el-GR" dirty="0"/>
              <a:t> </a:t>
            </a:r>
            <a:r>
              <a:rPr lang="el-GR" dirty="0" err="1"/>
              <a:t>ακτίνη</a:t>
            </a:r>
            <a:r>
              <a:rPr lang="el-GR" dirty="0"/>
              <a:t> περιέχει μια </a:t>
            </a:r>
            <a:r>
              <a:rPr lang="el-GR" b="1" dirty="0"/>
              <a:t>ενεργή θέση</a:t>
            </a:r>
            <a:r>
              <a:rPr lang="el-GR" dirty="0"/>
              <a:t> που προσδένεται στη </a:t>
            </a:r>
            <a:r>
              <a:rPr lang="el-GR" dirty="0" err="1"/>
              <a:t>μυοσίνη</a:t>
            </a:r>
            <a:r>
              <a:rPr lang="el-GR" dirty="0"/>
              <a:t>. Στην ηρεμία, δεν προσδένεται λόγω του </a:t>
            </a:r>
            <a:r>
              <a:rPr lang="el-GR" b="1" dirty="0"/>
              <a:t>συμπλέγματος </a:t>
            </a:r>
            <a:r>
              <a:rPr lang="el-GR" b="1" dirty="0" err="1"/>
              <a:t>τροπονίνης-τροπομυοσίνης</a:t>
            </a:r>
            <a:r>
              <a:rPr lang="el-GR" dirty="0"/>
              <a:t>.</a:t>
            </a:r>
          </a:p>
          <a:p>
            <a:endParaRPr lang="el-GR"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9275" y="4748271"/>
            <a:ext cx="8149013" cy="2109730"/>
          </a:xfrm>
          <a:prstGeom prst="rect">
            <a:avLst/>
          </a:prstGeom>
        </p:spPr>
      </p:pic>
    </p:spTree>
    <p:extLst>
      <p:ext uri="{BB962C8B-B14F-4D97-AF65-F5344CB8AC3E}">
        <p14:creationId xmlns:p14="http://schemas.microsoft.com/office/powerpoint/2010/main" val="262518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5254"/>
            <a:ext cx="10515600" cy="848298"/>
          </a:xfrm>
        </p:spPr>
        <p:txBody>
          <a:bodyPr/>
          <a:lstStyle/>
          <a:p>
            <a:r>
              <a:rPr lang="el-GR" b="1" dirty="0"/>
              <a:t>Λεπτά Νημάτια </a:t>
            </a:r>
            <a:r>
              <a:rPr lang="el-GR" b="1" dirty="0" err="1"/>
              <a:t>Ακτίνης</a:t>
            </a:r>
            <a:r>
              <a:rPr lang="el-GR" b="1" dirty="0"/>
              <a:t> (2)</a:t>
            </a:r>
            <a:endParaRPr lang="el-GR" dirty="0"/>
          </a:p>
        </p:txBody>
      </p:sp>
      <p:sp>
        <p:nvSpPr>
          <p:cNvPr id="3" name="Content Placeholder 2"/>
          <p:cNvSpPr>
            <a:spLocks noGrp="1"/>
          </p:cNvSpPr>
          <p:nvPr>
            <p:ph idx="1"/>
          </p:nvPr>
        </p:nvSpPr>
        <p:spPr>
          <a:xfrm>
            <a:off x="838199" y="1200838"/>
            <a:ext cx="10971883" cy="5442333"/>
          </a:xfrm>
        </p:spPr>
        <p:txBody>
          <a:bodyPr>
            <a:normAutofit lnSpcReduction="10000"/>
          </a:bodyPr>
          <a:lstStyle/>
          <a:p>
            <a:r>
              <a:rPr lang="el-GR" dirty="0"/>
              <a:t>Μόρια </a:t>
            </a:r>
            <a:r>
              <a:rPr lang="el-GR" dirty="0" err="1"/>
              <a:t>τροπομυοσίνης</a:t>
            </a:r>
            <a:r>
              <a:rPr lang="el-GR" dirty="0"/>
              <a:t> είναι νηματοειδή</a:t>
            </a:r>
            <a:r>
              <a:rPr lang="en-US" dirty="0"/>
              <a:t>,</a:t>
            </a:r>
            <a:r>
              <a:rPr lang="el-GR" dirty="0"/>
              <a:t> από άκρο σε άκρο της </a:t>
            </a:r>
            <a:r>
              <a:rPr lang="en-US" dirty="0"/>
              <a:t>F </a:t>
            </a:r>
            <a:r>
              <a:rPr lang="el-GR" dirty="0" err="1"/>
              <a:t>ακτίνης</a:t>
            </a:r>
            <a:r>
              <a:rPr lang="el-GR" dirty="0"/>
              <a:t>. </a:t>
            </a:r>
          </a:p>
          <a:p>
            <a:r>
              <a:rPr lang="el-GR" dirty="0"/>
              <a:t>Στην ηρεμία, η </a:t>
            </a:r>
            <a:r>
              <a:rPr lang="el-GR" dirty="0" err="1"/>
              <a:t>τροπομυοσίνη</a:t>
            </a:r>
            <a:r>
              <a:rPr lang="el-GR" dirty="0"/>
              <a:t> καλύπτει τις ενεργές θέσεις πάνω στην </a:t>
            </a:r>
            <a:r>
              <a:rPr lang="en-US" dirty="0"/>
              <a:t>G</a:t>
            </a:r>
            <a:r>
              <a:rPr lang="el-GR" dirty="0"/>
              <a:t> </a:t>
            </a:r>
            <a:r>
              <a:rPr lang="el-GR" dirty="0" err="1"/>
              <a:t>ακτίνη</a:t>
            </a:r>
            <a:r>
              <a:rPr lang="en-US" dirty="0"/>
              <a:t>.</a:t>
            </a:r>
            <a:r>
              <a:rPr lang="el-GR" dirty="0"/>
              <a:t> Κάθε </a:t>
            </a:r>
            <a:r>
              <a:rPr lang="el-GR" dirty="0" err="1"/>
              <a:t>τροπομυοσίνη</a:t>
            </a:r>
            <a:r>
              <a:rPr lang="el-GR" dirty="0"/>
              <a:t> καλύπτει 7 ενεργές θέσεις και δεσμεύεται με ένα μόριο </a:t>
            </a:r>
            <a:r>
              <a:rPr lang="el-GR" dirty="0" err="1"/>
              <a:t>τροπονίνης</a:t>
            </a:r>
            <a:r>
              <a:rPr lang="el-GR" dirty="0"/>
              <a:t> στο μέσο του μήκους της. </a:t>
            </a:r>
          </a:p>
          <a:p>
            <a:r>
              <a:rPr lang="el-GR" dirty="0"/>
              <a:t>Μόριο </a:t>
            </a:r>
            <a:r>
              <a:rPr lang="el-GR" dirty="0" err="1"/>
              <a:t>τροπονίνης</a:t>
            </a:r>
            <a:r>
              <a:rPr lang="el-GR" dirty="0"/>
              <a:t> έχει 3 </a:t>
            </a:r>
            <a:r>
              <a:rPr lang="el-GR" dirty="0" err="1"/>
              <a:t>υπομονάδες</a:t>
            </a:r>
            <a:r>
              <a:rPr lang="el-GR" dirty="0"/>
              <a:t>: μια που δεσμεύει την </a:t>
            </a:r>
            <a:r>
              <a:rPr lang="el-GR" dirty="0" err="1"/>
              <a:t>τροπομυοσίνη</a:t>
            </a:r>
            <a:r>
              <a:rPr lang="el-GR" dirty="0"/>
              <a:t>, μια που δεσμεύει την </a:t>
            </a:r>
            <a:r>
              <a:rPr lang="en-US" dirty="0"/>
              <a:t>G</a:t>
            </a:r>
            <a:r>
              <a:rPr lang="el-GR" dirty="0"/>
              <a:t> </a:t>
            </a:r>
            <a:r>
              <a:rPr lang="el-GR" dirty="0" err="1"/>
              <a:t>ακτίνη</a:t>
            </a:r>
            <a:r>
              <a:rPr lang="el-GR" dirty="0"/>
              <a:t>, και μια με υποδοχέα για τη δέσμευση ενός </a:t>
            </a:r>
            <a:r>
              <a:rPr lang="en-US" dirty="0"/>
              <a:t>Ca</a:t>
            </a:r>
            <a:r>
              <a:rPr lang="en-US" baseline="30000" dirty="0"/>
              <a:t>2+</a:t>
            </a:r>
            <a:r>
              <a:rPr lang="el-GR" dirty="0"/>
              <a:t>.</a:t>
            </a:r>
          </a:p>
          <a:p>
            <a:r>
              <a:rPr lang="el-GR" dirty="0"/>
              <a:t>Ο μυς στην ηρεμία, έχει χαμηλές συγκεντρώσεις ενδοκυττάριου </a:t>
            </a:r>
            <a:r>
              <a:rPr lang="en-US" dirty="0"/>
              <a:t>Ca</a:t>
            </a:r>
            <a:r>
              <a:rPr lang="el-GR" baseline="30000" dirty="0"/>
              <a:t>2+</a:t>
            </a:r>
            <a:r>
              <a:rPr lang="el-GR" dirty="0"/>
              <a:t> και ο υποδοχέας στην </a:t>
            </a:r>
            <a:r>
              <a:rPr lang="el-GR" dirty="0" err="1"/>
              <a:t>τροπονίνη</a:t>
            </a:r>
            <a:r>
              <a:rPr lang="el-GR" dirty="0"/>
              <a:t> είναι άδειος. </a:t>
            </a:r>
          </a:p>
          <a:p>
            <a:r>
              <a:rPr lang="el-GR" dirty="0"/>
              <a:t>Για να δημιουργηθεί μια σύσπαση πρέπει να αλλάξει η θέση του συμπλέγματος </a:t>
            </a:r>
            <a:r>
              <a:rPr lang="el-GR" dirty="0" err="1"/>
              <a:t>τροπονίνης-τροπομυοσίνης</a:t>
            </a:r>
            <a:r>
              <a:rPr lang="el-GR" dirty="0"/>
              <a:t> και να αποκαλυφθούν οι ενεργές θέσεις πάνω στη </a:t>
            </a:r>
            <a:r>
              <a:rPr lang="en-US" dirty="0"/>
              <a:t>F</a:t>
            </a:r>
            <a:r>
              <a:rPr lang="el-GR" dirty="0"/>
              <a:t> </a:t>
            </a:r>
            <a:r>
              <a:rPr lang="el-GR" dirty="0" err="1"/>
              <a:t>ακτίνη</a:t>
            </a:r>
            <a:r>
              <a:rPr lang="el-GR" dirty="0"/>
              <a:t>. Αυτό γίνεται με τη δέσμευση των </a:t>
            </a:r>
            <a:r>
              <a:rPr lang="en-US" dirty="0"/>
              <a:t>Ca</a:t>
            </a:r>
            <a:r>
              <a:rPr lang="el-GR" baseline="30000" dirty="0"/>
              <a:t>2+</a:t>
            </a:r>
            <a:r>
              <a:rPr lang="el-GR" dirty="0"/>
              <a:t> στους υποδοχείς της </a:t>
            </a:r>
            <a:r>
              <a:rPr lang="el-GR" dirty="0" err="1"/>
              <a:t>τροπονίνης</a:t>
            </a:r>
            <a:r>
              <a:rPr lang="el-GR" dirty="0"/>
              <a:t>.</a:t>
            </a:r>
          </a:p>
          <a:p>
            <a:endParaRPr lang="el-GR" dirty="0"/>
          </a:p>
        </p:txBody>
      </p:sp>
    </p:spTree>
    <p:extLst>
      <p:ext uri="{BB962C8B-B14F-4D97-AF65-F5344CB8AC3E}">
        <p14:creationId xmlns:p14="http://schemas.microsoft.com/office/powerpoint/2010/main" val="127658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52"/>
            <a:ext cx="10515600" cy="760165"/>
          </a:xfrm>
        </p:spPr>
        <p:txBody>
          <a:bodyPr/>
          <a:lstStyle/>
          <a:p>
            <a:r>
              <a:rPr lang="el-GR" b="1" dirty="0"/>
              <a:t>Παχιά Νημάτια </a:t>
            </a:r>
            <a:r>
              <a:rPr lang="el-GR" b="1" dirty="0" err="1"/>
              <a:t>Μυοσίνης</a:t>
            </a:r>
            <a:r>
              <a:rPr lang="el-GR" b="1" dirty="0"/>
              <a:t> (1)</a:t>
            </a:r>
            <a:endParaRPr lang="el-GR" dirty="0"/>
          </a:p>
        </p:txBody>
      </p:sp>
      <p:sp>
        <p:nvSpPr>
          <p:cNvPr id="3" name="Content Placeholder 2"/>
          <p:cNvSpPr>
            <a:spLocks noGrp="1"/>
          </p:cNvSpPr>
          <p:nvPr>
            <p:ph idx="1"/>
          </p:nvPr>
        </p:nvSpPr>
        <p:spPr>
          <a:xfrm>
            <a:off x="418641" y="1024569"/>
            <a:ext cx="11557859" cy="2941503"/>
          </a:xfrm>
        </p:spPr>
        <p:txBody>
          <a:bodyPr>
            <a:normAutofit fontScale="92500"/>
          </a:bodyPr>
          <a:lstStyle/>
          <a:p>
            <a:r>
              <a:rPr lang="el-GR" dirty="0"/>
              <a:t>Έχουν διάμετρο 10-12 </a:t>
            </a:r>
            <a:r>
              <a:rPr lang="en-US" dirty="0"/>
              <a:t>nm</a:t>
            </a:r>
            <a:r>
              <a:rPr lang="el-GR" dirty="0"/>
              <a:t> και μήκος 1,6 μ</a:t>
            </a:r>
            <a:r>
              <a:rPr lang="en-US" dirty="0"/>
              <a:t>m</a:t>
            </a:r>
            <a:r>
              <a:rPr lang="el-GR" dirty="0"/>
              <a:t>. </a:t>
            </a:r>
          </a:p>
          <a:p>
            <a:r>
              <a:rPr lang="el-GR" dirty="0"/>
              <a:t>Καθένα περιέχει 300 μόρια </a:t>
            </a:r>
            <a:r>
              <a:rPr lang="el-GR" dirty="0" err="1"/>
              <a:t>μυοσίνης</a:t>
            </a:r>
            <a:r>
              <a:rPr lang="el-GR" dirty="0"/>
              <a:t>, σχηματίζοντας μια μακριά ουρά με δύο ελεύθερες κεφαλές. </a:t>
            </a:r>
          </a:p>
          <a:p>
            <a:r>
              <a:rPr lang="el-GR" dirty="0"/>
              <a:t>Η μακριά ουρά δεσμεύεται με άλλα μόρια </a:t>
            </a:r>
            <a:r>
              <a:rPr lang="el-GR" dirty="0" err="1"/>
              <a:t>μυοσίνης</a:t>
            </a:r>
            <a:r>
              <a:rPr lang="el-GR" dirty="0"/>
              <a:t>, και οι ελεύθερες κεφαλές προβάλλουν προς τα έξω με κατεύθυνση προς τα πλησιέστερα λεπτά νημάτια. </a:t>
            </a:r>
          </a:p>
          <a:p>
            <a:r>
              <a:rPr lang="el-GR" dirty="0"/>
              <a:t>Κεφαλές </a:t>
            </a:r>
            <a:r>
              <a:rPr lang="el-GR" dirty="0" err="1"/>
              <a:t>μυοσίνης</a:t>
            </a:r>
            <a:r>
              <a:rPr lang="el-GR" dirty="0"/>
              <a:t> </a:t>
            </a:r>
            <a:r>
              <a:rPr lang="el-GR" dirty="0" err="1"/>
              <a:t>αλληλεπιδρούν</a:t>
            </a:r>
            <a:r>
              <a:rPr lang="el-GR" dirty="0"/>
              <a:t> με </a:t>
            </a:r>
            <a:r>
              <a:rPr lang="en-US" dirty="0"/>
              <a:t>F</a:t>
            </a:r>
            <a:r>
              <a:rPr lang="el-GR" dirty="0"/>
              <a:t>-</a:t>
            </a:r>
            <a:r>
              <a:rPr lang="el-GR" dirty="0" err="1"/>
              <a:t>ακτίνη</a:t>
            </a:r>
            <a:r>
              <a:rPr lang="el-GR" dirty="0"/>
              <a:t> σχηματίζοντας </a:t>
            </a:r>
            <a:r>
              <a:rPr lang="el-GR" b="1" dirty="0"/>
              <a:t>εγκάρσιες γέφυρες</a:t>
            </a:r>
            <a:r>
              <a:rPr lang="el-GR" dirty="0"/>
              <a:t>. </a:t>
            </a:r>
          </a:p>
          <a:p>
            <a:endParaRPr lang="el-GR"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350" y="3599688"/>
            <a:ext cx="5591556" cy="3258312"/>
          </a:xfrm>
          <a:prstGeom prst="rect">
            <a:avLst/>
          </a:prstGeom>
        </p:spPr>
      </p:pic>
    </p:spTree>
    <p:extLst>
      <p:ext uri="{BB962C8B-B14F-4D97-AF65-F5344CB8AC3E}">
        <p14:creationId xmlns:p14="http://schemas.microsoft.com/office/powerpoint/2010/main" val="326379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7"/>
            <a:ext cx="10515600" cy="945883"/>
          </a:xfrm>
        </p:spPr>
        <p:txBody>
          <a:bodyPr/>
          <a:lstStyle/>
          <a:p>
            <a:r>
              <a:rPr lang="el-GR" b="1" dirty="0"/>
              <a:t>Παχιά Νημάτια </a:t>
            </a:r>
            <a:r>
              <a:rPr lang="el-GR" b="1" dirty="0" err="1"/>
              <a:t>Μυοσίνης</a:t>
            </a:r>
            <a:r>
              <a:rPr lang="el-GR" b="1" dirty="0"/>
              <a:t> (2)</a:t>
            </a:r>
            <a:endParaRPr lang="el-GR" dirty="0"/>
          </a:p>
        </p:txBody>
      </p:sp>
      <p:sp>
        <p:nvSpPr>
          <p:cNvPr id="3" name="Content Placeholder 2"/>
          <p:cNvSpPr>
            <a:spLocks noGrp="1"/>
          </p:cNvSpPr>
          <p:nvPr>
            <p:ph idx="1"/>
          </p:nvPr>
        </p:nvSpPr>
        <p:spPr>
          <a:xfrm>
            <a:off x="750064" y="1299990"/>
            <a:ext cx="11126119" cy="5354197"/>
          </a:xfrm>
        </p:spPr>
        <p:txBody>
          <a:bodyPr>
            <a:normAutofit lnSpcReduction="10000"/>
          </a:bodyPr>
          <a:lstStyle/>
          <a:p>
            <a:r>
              <a:rPr lang="el-GR" dirty="0"/>
              <a:t>Οι επιμήκεις ουρές της </a:t>
            </a:r>
            <a:r>
              <a:rPr lang="el-GR" dirty="0" err="1"/>
              <a:t>μυοσίνης</a:t>
            </a:r>
            <a:r>
              <a:rPr lang="el-GR" dirty="0"/>
              <a:t> διατάσσονται παράλληλα προς τον επιμήκη άξονα του νηματίου προς τη γραμμή Μ. </a:t>
            </a:r>
          </a:p>
          <a:p>
            <a:r>
              <a:rPr lang="el-GR" dirty="0"/>
              <a:t>Κεφαλή </a:t>
            </a:r>
            <a:r>
              <a:rPr lang="el-GR" dirty="0" err="1"/>
              <a:t>μυοσίνης</a:t>
            </a:r>
            <a:r>
              <a:rPr lang="el-GR" dirty="0"/>
              <a:t> περιέχει 2 θέσεις δέσμευσης: 1) μια θέση πρόσδεσης με την </a:t>
            </a:r>
            <a:r>
              <a:rPr lang="el-GR" dirty="0" err="1"/>
              <a:t>ακτίνη</a:t>
            </a:r>
            <a:r>
              <a:rPr lang="el-GR" dirty="0"/>
              <a:t>, και 2) μια θέση που διασπά το ΑΤΡ. </a:t>
            </a:r>
          </a:p>
          <a:p>
            <a:r>
              <a:rPr lang="el-GR" dirty="0"/>
              <a:t>Σε κάθε πλευρά της γραμμής Μ, ένα νημάτιο της ελαστικής πρωτεΐνης </a:t>
            </a:r>
            <a:r>
              <a:rPr lang="el-GR" dirty="0" err="1"/>
              <a:t>τιτίνης</a:t>
            </a:r>
            <a:r>
              <a:rPr lang="el-GR" dirty="0"/>
              <a:t> εκτείνεται κατά μήκος των παχιών νηματίων και μετά προσδένεται στο δίσκο Ζ. </a:t>
            </a:r>
          </a:p>
          <a:p>
            <a:r>
              <a:rPr lang="el-GR" b="1" dirty="0"/>
              <a:t>Νημάτια </a:t>
            </a:r>
            <a:r>
              <a:rPr lang="el-GR" b="1" dirty="0" err="1"/>
              <a:t>τιτίνης</a:t>
            </a:r>
            <a:r>
              <a:rPr lang="el-GR" dirty="0"/>
              <a:t> βοηθούν τα παχιά και λεπτά νημάτια να διατηρηθούν στη σωστή ευθυγράμμιση και αντιστέκονται στην υπερβολική έκταση. </a:t>
            </a:r>
          </a:p>
          <a:p>
            <a:r>
              <a:rPr lang="el-GR" dirty="0"/>
              <a:t>Νημάτια </a:t>
            </a:r>
            <a:r>
              <a:rPr lang="el-GR" dirty="0" err="1"/>
              <a:t>τιτίνης</a:t>
            </a:r>
            <a:r>
              <a:rPr lang="el-GR" dirty="0"/>
              <a:t> συμβάλλουν: </a:t>
            </a:r>
            <a:r>
              <a:rPr lang="el-GR" b="1" dirty="0"/>
              <a:t>α)</a:t>
            </a:r>
            <a:r>
              <a:rPr lang="el-GR" dirty="0"/>
              <a:t> στη συγκράτηση των παχιών νηματίων </a:t>
            </a:r>
            <a:r>
              <a:rPr lang="el-GR" dirty="0" err="1"/>
              <a:t>μυοσίνης</a:t>
            </a:r>
            <a:r>
              <a:rPr lang="el-GR" dirty="0"/>
              <a:t> προσδένοντάς τα στους δίσκους Ζ, </a:t>
            </a:r>
            <a:r>
              <a:rPr lang="el-GR" b="1" dirty="0"/>
              <a:t>β)</a:t>
            </a:r>
            <a:r>
              <a:rPr lang="el-GR" dirty="0"/>
              <a:t> στην ελαστικότητα του μυός, </a:t>
            </a:r>
            <a:r>
              <a:rPr lang="el-GR" b="1" dirty="0"/>
              <a:t>γ)</a:t>
            </a:r>
            <a:r>
              <a:rPr lang="el-GR" dirty="0"/>
              <a:t> στη μετάδοση της δύναμης από τη </a:t>
            </a:r>
            <a:r>
              <a:rPr lang="el-GR" dirty="0" err="1"/>
              <a:t>μυοσίνη</a:t>
            </a:r>
            <a:r>
              <a:rPr lang="el-GR" dirty="0"/>
              <a:t> στους δίσκους Ζ και μάλιστα ισοδύναμα για κάθε ήμισυ του </a:t>
            </a:r>
            <a:r>
              <a:rPr lang="el-GR" dirty="0" err="1"/>
              <a:t>σαρκομερίου</a:t>
            </a:r>
            <a:r>
              <a:rPr lang="el-GR" dirty="0"/>
              <a:t>.</a:t>
            </a:r>
          </a:p>
        </p:txBody>
      </p:sp>
    </p:spTree>
    <p:extLst>
      <p:ext uri="{BB962C8B-B14F-4D97-AF65-F5344CB8AC3E}">
        <p14:creationId xmlns:p14="http://schemas.microsoft.com/office/powerpoint/2010/main" val="3601073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452" y="132202"/>
            <a:ext cx="10406348" cy="947451"/>
          </a:xfrm>
        </p:spPr>
        <p:txBody>
          <a:bodyPr/>
          <a:lstStyle/>
          <a:p>
            <a:r>
              <a:rPr lang="el-GR" b="1" dirty="0"/>
              <a:t>ΜΥΪΚΗ ΣΥΣΤΟΛΗ ΣΚΕΛΕΤΙΚΟΥ ΜΥΟΣ</a:t>
            </a:r>
          </a:p>
        </p:txBody>
      </p:sp>
      <p:sp>
        <p:nvSpPr>
          <p:cNvPr id="3" name="Content Placeholder 2"/>
          <p:cNvSpPr>
            <a:spLocks noGrp="1"/>
          </p:cNvSpPr>
          <p:nvPr>
            <p:ph idx="1"/>
          </p:nvPr>
        </p:nvSpPr>
        <p:spPr>
          <a:xfrm>
            <a:off x="947452" y="1355074"/>
            <a:ext cx="10796530" cy="5188945"/>
          </a:xfrm>
        </p:spPr>
        <p:txBody>
          <a:bodyPr>
            <a:normAutofit/>
          </a:bodyPr>
          <a:lstStyle/>
          <a:p>
            <a:r>
              <a:rPr lang="el-GR" b="1" dirty="0">
                <a:solidFill>
                  <a:srgbClr val="FF0000"/>
                </a:solidFill>
              </a:rPr>
              <a:t>Βήμα 1:</a:t>
            </a:r>
            <a:r>
              <a:rPr lang="el-GR" b="1" dirty="0"/>
              <a:t> Άφιξη δυναμικού ενέργειας στη νευρική απόληξη. </a:t>
            </a:r>
          </a:p>
          <a:p>
            <a:r>
              <a:rPr lang="el-GR" b="1" dirty="0">
                <a:solidFill>
                  <a:srgbClr val="FF0000"/>
                </a:solidFill>
              </a:rPr>
              <a:t>Βήμα 2:</a:t>
            </a:r>
            <a:r>
              <a:rPr lang="el-GR" b="1" dirty="0"/>
              <a:t> Απελευθέρωση </a:t>
            </a:r>
            <a:r>
              <a:rPr lang="el-GR" b="1" dirty="0" err="1"/>
              <a:t>ακετυλοχολίνης</a:t>
            </a:r>
            <a:r>
              <a:rPr lang="el-GR" b="1" dirty="0"/>
              <a:t>. </a:t>
            </a:r>
            <a:r>
              <a:rPr lang="el-GR" dirty="0"/>
              <a:t>Το δυναμικό ενέργειας που φτάνει στη </a:t>
            </a:r>
            <a:r>
              <a:rPr lang="el-GR" dirty="0" err="1"/>
              <a:t>συναπτική</a:t>
            </a:r>
            <a:r>
              <a:rPr lang="el-GR" dirty="0"/>
              <a:t> απόληξη, αλλάζει την διαπερατότητα της μεμβράνης και </a:t>
            </a:r>
            <a:r>
              <a:rPr lang="en-US" dirty="0"/>
              <a:t>Ca</a:t>
            </a:r>
            <a:r>
              <a:rPr lang="en-US" baseline="30000" dirty="0"/>
              <a:t>2+</a:t>
            </a:r>
            <a:r>
              <a:rPr lang="el-GR" baseline="30000" dirty="0"/>
              <a:t> </a:t>
            </a:r>
            <a:r>
              <a:rPr lang="el-GR" dirty="0"/>
              <a:t>εισέρχονται στην </a:t>
            </a:r>
            <a:r>
              <a:rPr lang="el-GR" dirty="0" err="1"/>
              <a:t>προσυναπτική</a:t>
            </a:r>
            <a:r>
              <a:rPr lang="el-GR" dirty="0"/>
              <a:t> μεμβράνη μέσω των διαύλων ασβεστίου. Τα</a:t>
            </a:r>
            <a:r>
              <a:rPr lang="en-US" dirty="0"/>
              <a:t> Ca</a:t>
            </a:r>
            <a:r>
              <a:rPr lang="en-US" baseline="30000" dirty="0"/>
              <a:t>2+</a:t>
            </a:r>
            <a:r>
              <a:rPr lang="el-GR" dirty="0"/>
              <a:t> πυροδοτούν την </a:t>
            </a:r>
            <a:r>
              <a:rPr lang="el-GR" dirty="0" err="1"/>
              <a:t>εξωκυττάρωση</a:t>
            </a:r>
            <a:r>
              <a:rPr lang="el-GR" dirty="0"/>
              <a:t> των </a:t>
            </a:r>
            <a:r>
              <a:rPr lang="el-GR" dirty="0" err="1"/>
              <a:t>κυστιδίων</a:t>
            </a:r>
            <a:r>
              <a:rPr lang="el-GR" dirty="0"/>
              <a:t> </a:t>
            </a:r>
            <a:r>
              <a:rPr lang="el-GR" dirty="0" err="1"/>
              <a:t>ακετυλοχολίνης</a:t>
            </a:r>
            <a:r>
              <a:rPr lang="el-GR" dirty="0"/>
              <a:t> και απελευθέρωση της </a:t>
            </a:r>
            <a:r>
              <a:rPr lang="el-GR" dirty="0" err="1"/>
              <a:t>ακετυλοχολίνης</a:t>
            </a:r>
            <a:r>
              <a:rPr lang="el-GR" baseline="30000" dirty="0"/>
              <a:t> </a:t>
            </a:r>
            <a:r>
              <a:rPr lang="el-GR" dirty="0"/>
              <a:t>στη </a:t>
            </a:r>
            <a:r>
              <a:rPr lang="el-GR" dirty="0" err="1"/>
              <a:t>συναπτική</a:t>
            </a:r>
            <a:r>
              <a:rPr lang="el-GR" dirty="0"/>
              <a:t> σχισμή. </a:t>
            </a:r>
          </a:p>
          <a:p>
            <a:r>
              <a:rPr lang="el-GR" b="1" dirty="0">
                <a:solidFill>
                  <a:srgbClr val="FF0000"/>
                </a:solidFill>
              </a:rPr>
              <a:t>Βήμα 3:</a:t>
            </a:r>
            <a:r>
              <a:rPr lang="el-GR" b="1" dirty="0"/>
              <a:t> Πρόσδεση </a:t>
            </a:r>
            <a:r>
              <a:rPr lang="el-GR" b="1" dirty="0" err="1"/>
              <a:t>ακετυλοχολίνης</a:t>
            </a:r>
            <a:r>
              <a:rPr lang="el-GR" b="1" dirty="0"/>
              <a:t> στην τελική κινητική πλάκα: </a:t>
            </a:r>
            <a:r>
              <a:rPr lang="el-GR" dirty="0"/>
              <a:t>Η </a:t>
            </a:r>
            <a:r>
              <a:rPr lang="el-GR" dirty="0" err="1"/>
              <a:t>ακετυλοχολίνη</a:t>
            </a:r>
            <a:r>
              <a:rPr lang="el-GR" dirty="0"/>
              <a:t> διαχέονται στη </a:t>
            </a:r>
            <a:r>
              <a:rPr lang="el-GR" dirty="0" err="1"/>
              <a:t>συναπτική</a:t>
            </a:r>
            <a:r>
              <a:rPr lang="el-GR" dirty="0"/>
              <a:t> σχισμή και προσδένονται στους υποδοχείς </a:t>
            </a:r>
            <a:r>
              <a:rPr lang="el-GR" dirty="0" err="1"/>
              <a:t>ακετυλοχολίνης</a:t>
            </a:r>
            <a:r>
              <a:rPr lang="el-GR" dirty="0"/>
              <a:t> στη </a:t>
            </a:r>
            <a:r>
              <a:rPr lang="el-GR" dirty="0" err="1"/>
              <a:t>μετασυναπτική</a:t>
            </a:r>
            <a:r>
              <a:rPr lang="el-GR" dirty="0"/>
              <a:t> μεμβράνη. </a:t>
            </a:r>
          </a:p>
        </p:txBody>
      </p:sp>
    </p:spTree>
    <p:extLst>
      <p:ext uri="{BB962C8B-B14F-4D97-AF65-F5344CB8AC3E}">
        <p14:creationId xmlns:p14="http://schemas.microsoft.com/office/powerpoint/2010/main" val="224818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636" y="276990"/>
            <a:ext cx="10285164" cy="1056051"/>
          </a:xfrm>
        </p:spPr>
        <p:txBody>
          <a:bodyPr/>
          <a:lstStyle/>
          <a:p>
            <a:r>
              <a:rPr lang="el-GR" dirty="0"/>
              <a:t>Λειτουργίες Σκελετικών Μυών</a:t>
            </a:r>
          </a:p>
        </p:txBody>
      </p:sp>
      <p:sp>
        <p:nvSpPr>
          <p:cNvPr id="3" name="Content Placeholder 2"/>
          <p:cNvSpPr>
            <a:spLocks noGrp="1"/>
          </p:cNvSpPr>
          <p:nvPr>
            <p:ph idx="1"/>
          </p:nvPr>
        </p:nvSpPr>
        <p:spPr>
          <a:xfrm>
            <a:off x="1068636" y="1707614"/>
            <a:ext cx="10285164" cy="4469349"/>
          </a:xfrm>
        </p:spPr>
        <p:txBody>
          <a:bodyPr/>
          <a:lstStyle/>
          <a:p>
            <a:r>
              <a:rPr lang="el-GR" dirty="0"/>
              <a:t>1) Παράγουν κίνηση του σκελετού</a:t>
            </a:r>
          </a:p>
          <a:p>
            <a:r>
              <a:rPr lang="el-GR" dirty="0"/>
              <a:t>2) Διατηρούν τη στάση του σώματος</a:t>
            </a:r>
          </a:p>
          <a:p>
            <a:r>
              <a:rPr lang="el-GR" dirty="0"/>
              <a:t>3) Υποστηρίζουν τους μαλακούς ιστούς</a:t>
            </a:r>
          </a:p>
          <a:p>
            <a:r>
              <a:rPr lang="el-GR" dirty="0"/>
              <a:t>4) Προστατεύουν τις εισόδους και εξόδους του σώματος</a:t>
            </a:r>
          </a:p>
          <a:p>
            <a:r>
              <a:rPr lang="el-GR" dirty="0"/>
              <a:t>5) Διατηρούν τη θερμοκρασία του σώματος σταθερή</a:t>
            </a:r>
          </a:p>
          <a:p>
            <a:r>
              <a:rPr lang="el-GR" dirty="0"/>
              <a:t>6) Παρέχουν θρεπτικά συστατικά</a:t>
            </a:r>
          </a:p>
        </p:txBody>
      </p:sp>
    </p:spTree>
    <p:extLst>
      <p:ext uri="{BB962C8B-B14F-4D97-AF65-F5344CB8AC3E}">
        <p14:creationId xmlns:p14="http://schemas.microsoft.com/office/powerpoint/2010/main" val="4249681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220"/>
            <a:ext cx="10817646" cy="2743199"/>
          </a:xfrm>
        </p:spPr>
        <p:txBody>
          <a:bodyPr>
            <a:normAutofit/>
          </a:bodyPr>
          <a:lstStyle/>
          <a:p>
            <a:r>
              <a:rPr lang="el-GR" b="1" dirty="0">
                <a:solidFill>
                  <a:srgbClr val="FF0000"/>
                </a:solidFill>
              </a:rPr>
              <a:t>Βήμα 4</a:t>
            </a:r>
            <a:r>
              <a:rPr lang="el-GR" b="1" dirty="0"/>
              <a:t>: Αλλαγή διαπερατότητας ιόντων στην τελική κινητική πλάκα: </a:t>
            </a:r>
            <a:r>
              <a:rPr lang="el-GR" dirty="0"/>
              <a:t>Αλλαγή διαπερατότητας για Ν</a:t>
            </a:r>
            <a:r>
              <a:rPr lang="en-US" dirty="0"/>
              <a:t>a</a:t>
            </a:r>
            <a:r>
              <a:rPr lang="el-GR" baseline="30000" dirty="0"/>
              <a:t>+</a:t>
            </a:r>
            <a:r>
              <a:rPr lang="el-GR" dirty="0"/>
              <a:t> λόγω διάσπασης της </a:t>
            </a:r>
            <a:r>
              <a:rPr lang="el-GR" dirty="0" err="1"/>
              <a:t>ακετυλοχολίνης</a:t>
            </a:r>
            <a:r>
              <a:rPr lang="el-GR" dirty="0"/>
              <a:t> σε </a:t>
            </a:r>
            <a:r>
              <a:rPr lang="el-GR" dirty="0" err="1"/>
              <a:t>χολίνη</a:t>
            </a:r>
            <a:r>
              <a:rPr lang="el-GR" dirty="0"/>
              <a:t> και οξικό οξύ από την </a:t>
            </a:r>
            <a:r>
              <a:rPr lang="el-GR" dirty="0" err="1"/>
              <a:t>ακετυλοχολινεστεράση</a:t>
            </a:r>
            <a:r>
              <a:rPr lang="el-GR" dirty="0"/>
              <a:t>. </a:t>
            </a:r>
          </a:p>
          <a:p>
            <a:r>
              <a:rPr lang="el-GR" b="1" dirty="0">
                <a:solidFill>
                  <a:srgbClr val="FF0000"/>
                </a:solidFill>
              </a:rPr>
              <a:t>Βήμα 5:</a:t>
            </a:r>
            <a:r>
              <a:rPr lang="el-GR" b="1" dirty="0"/>
              <a:t> Εμφάνιση δυναμικού ενέργειας στο </a:t>
            </a:r>
            <a:r>
              <a:rPr lang="el-GR" b="1" dirty="0" err="1"/>
              <a:t>σαρκόπλασμα</a:t>
            </a:r>
            <a:r>
              <a:rPr lang="el-GR" b="1" dirty="0"/>
              <a:t>: </a:t>
            </a:r>
            <a:r>
              <a:rPr lang="el-GR" dirty="0"/>
              <a:t>Η εισροή Ν</a:t>
            </a:r>
            <a:r>
              <a:rPr lang="en-US" dirty="0"/>
              <a:t>a</a:t>
            </a:r>
            <a:r>
              <a:rPr lang="el-GR" baseline="30000" dirty="0"/>
              <a:t>+</a:t>
            </a:r>
            <a:r>
              <a:rPr lang="el-GR" dirty="0"/>
              <a:t> στο </a:t>
            </a:r>
            <a:r>
              <a:rPr lang="el-GR" dirty="0" err="1"/>
              <a:t>σαρκόπλασμα</a:t>
            </a:r>
            <a:r>
              <a:rPr lang="el-GR" dirty="0"/>
              <a:t> δημιουργεί δυναμικό ενέργειας στη μυϊκή ίνα.</a:t>
            </a:r>
          </a:p>
          <a:p>
            <a:r>
              <a:rPr lang="el-GR" b="1" dirty="0">
                <a:solidFill>
                  <a:srgbClr val="FF0000"/>
                </a:solidFill>
              </a:rPr>
              <a:t>Βήμα 6:</a:t>
            </a:r>
            <a:r>
              <a:rPr lang="el-GR" b="1" dirty="0"/>
              <a:t> Επιστροφή στην αρχική κατάσταση.</a:t>
            </a:r>
            <a:endParaRPr lang="el-GR"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4371" y="2858744"/>
            <a:ext cx="6378729" cy="3999256"/>
          </a:xfrm>
          <a:prstGeom prst="rect">
            <a:avLst/>
          </a:prstGeom>
        </p:spPr>
      </p:pic>
    </p:spTree>
    <p:extLst>
      <p:ext uri="{BB962C8B-B14F-4D97-AF65-F5344CB8AC3E}">
        <p14:creationId xmlns:p14="http://schemas.microsoft.com/office/powerpoint/2010/main" val="424026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220"/>
            <a:ext cx="10515600" cy="771180"/>
          </a:xfrm>
        </p:spPr>
        <p:txBody>
          <a:bodyPr/>
          <a:lstStyle/>
          <a:p>
            <a:r>
              <a:rPr lang="el-GR" dirty="0"/>
              <a:t>Διεγερτικές και ανασταλτικές επιδράσεις</a:t>
            </a:r>
          </a:p>
        </p:txBody>
      </p:sp>
      <p:sp>
        <p:nvSpPr>
          <p:cNvPr id="3" name="Content Placeholder 2"/>
          <p:cNvSpPr>
            <a:spLocks noGrp="1"/>
          </p:cNvSpPr>
          <p:nvPr>
            <p:ph idx="1"/>
          </p:nvPr>
        </p:nvSpPr>
        <p:spPr>
          <a:xfrm>
            <a:off x="838200" y="1057618"/>
            <a:ext cx="10839680" cy="5651653"/>
          </a:xfrm>
        </p:spPr>
        <p:txBody>
          <a:bodyPr>
            <a:normAutofit/>
          </a:bodyPr>
          <a:lstStyle/>
          <a:p>
            <a:r>
              <a:rPr lang="el-GR" dirty="0"/>
              <a:t>Νευρικές ώσεις στη </a:t>
            </a:r>
            <a:r>
              <a:rPr lang="el-GR" dirty="0" err="1"/>
              <a:t>νευρομυϊκή</a:t>
            </a:r>
            <a:r>
              <a:rPr lang="el-GR" dirty="0"/>
              <a:t> σύναψη είναι πάντα διεγερτικές. </a:t>
            </a:r>
          </a:p>
          <a:p>
            <a:r>
              <a:rPr lang="el-GR" dirty="0"/>
              <a:t>Αναστολή δράσης στη </a:t>
            </a:r>
            <a:r>
              <a:rPr lang="el-GR" dirty="0" err="1"/>
              <a:t>νευρομυϊκή</a:t>
            </a:r>
            <a:r>
              <a:rPr lang="el-GR" dirty="0"/>
              <a:t> σύναψη πραγματοποιείται μόνο στο επίπεδο του κινητικού νεύρου ή στον εγκέφαλο και νωτιαίο μυελό. </a:t>
            </a:r>
          </a:p>
          <a:p>
            <a:r>
              <a:rPr lang="el-GR" dirty="0"/>
              <a:t>Δυναμικά ενέργειας στη </a:t>
            </a:r>
            <a:r>
              <a:rPr lang="el-GR" dirty="0" err="1"/>
              <a:t>νευρομυϊκή</a:t>
            </a:r>
            <a:r>
              <a:rPr lang="el-GR" dirty="0"/>
              <a:t> σύναψη αναστέλλονται από κάποια φάρμακα και τοξικές ουσίες που προσδένονται στους υποδοχείς </a:t>
            </a:r>
            <a:r>
              <a:rPr lang="el-GR" dirty="0" err="1"/>
              <a:t>ακετυλοχολίνης</a:t>
            </a:r>
            <a:r>
              <a:rPr lang="el-GR" dirty="0"/>
              <a:t> ή η αναστολή της δράσης του ενζύμου </a:t>
            </a:r>
            <a:r>
              <a:rPr lang="el-GR" dirty="0" err="1"/>
              <a:t>ακετυλοχολινεστεράση</a:t>
            </a:r>
            <a:r>
              <a:rPr lang="el-GR" dirty="0"/>
              <a:t>. </a:t>
            </a:r>
          </a:p>
          <a:p>
            <a:r>
              <a:rPr lang="el-GR" dirty="0"/>
              <a:t>Πχ το θανατηφόρο δηλητήριο </a:t>
            </a:r>
            <a:r>
              <a:rPr lang="el-GR" dirty="0" err="1"/>
              <a:t>κουράρε</a:t>
            </a:r>
            <a:r>
              <a:rPr lang="el-GR" dirty="0"/>
              <a:t> προσδένεται ισχυρά στους υποδοχείς </a:t>
            </a:r>
            <a:r>
              <a:rPr lang="el-GR" dirty="0" err="1"/>
              <a:t>ακετυλοχολίνης</a:t>
            </a:r>
            <a:r>
              <a:rPr lang="el-GR" dirty="0"/>
              <a:t> που δεν καταστρέφεται από την </a:t>
            </a:r>
            <a:r>
              <a:rPr lang="el-GR" dirty="0" err="1"/>
              <a:t>ακετυλοχολινεστεράση</a:t>
            </a:r>
            <a:r>
              <a:rPr lang="el-GR" dirty="0"/>
              <a:t>. </a:t>
            </a:r>
          </a:p>
          <a:p>
            <a:r>
              <a:rPr lang="el-GR" dirty="0"/>
              <a:t>Πχ η αναστολή του ενζύμου </a:t>
            </a:r>
            <a:r>
              <a:rPr lang="el-GR" dirty="0" err="1"/>
              <a:t>ακετυλοχολινεστεράση</a:t>
            </a:r>
            <a:r>
              <a:rPr lang="el-GR" dirty="0"/>
              <a:t>. Τα ζιζανιοκτόνα και βιολογικά όπλα, όπως τα αέρια νεύρων, έχουν ως κύριο συστατικό οργανικά φωσφορικά άλατα που αναστέλλουν τη δράση του ενζύμου. </a:t>
            </a:r>
          </a:p>
        </p:txBody>
      </p:sp>
    </p:spTree>
    <p:extLst>
      <p:ext uri="{BB962C8B-B14F-4D97-AF65-F5344CB8AC3E}">
        <p14:creationId xmlns:p14="http://schemas.microsoft.com/office/powerpoint/2010/main" val="260700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00" y="121185"/>
            <a:ext cx="10373300" cy="903383"/>
          </a:xfrm>
        </p:spPr>
        <p:txBody>
          <a:bodyPr/>
          <a:lstStyle/>
          <a:p>
            <a:r>
              <a:rPr lang="el-GR" b="1" dirty="0"/>
              <a:t>Σύζευξη Διέγερσης – Συστολής</a:t>
            </a:r>
            <a:endParaRPr lang="el-GR" dirty="0"/>
          </a:p>
        </p:txBody>
      </p:sp>
      <p:sp>
        <p:nvSpPr>
          <p:cNvPr id="3" name="Content Placeholder 2"/>
          <p:cNvSpPr>
            <a:spLocks noGrp="1"/>
          </p:cNvSpPr>
          <p:nvPr>
            <p:ph idx="1"/>
          </p:nvPr>
        </p:nvSpPr>
        <p:spPr>
          <a:xfrm>
            <a:off x="980500" y="1222872"/>
            <a:ext cx="10730429" cy="5332163"/>
          </a:xfrm>
        </p:spPr>
        <p:txBody>
          <a:bodyPr>
            <a:normAutofit/>
          </a:bodyPr>
          <a:lstStyle/>
          <a:p>
            <a:r>
              <a:rPr lang="el-GR" dirty="0"/>
              <a:t>Το δυναμικό ενέργειας επιφέρει μια αλληλουχία γεγονότων στο </a:t>
            </a:r>
            <a:r>
              <a:rPr lang="el-GR" dirty="0" err="1"/>
              <a:t>σαρκείλημμα</a:t>
            </a:r>
            <a:r>
              <a:rPr lang="el-GR" dirty="0"/>
              <a:t> και ξεκινά η μυϊκή συστολή που ονομάζεται </a:t>
            </a:r>
            <a:r>
              <a:rPr lang="el-GR" b="1" dirty="0"/>
              <a:t>σύζευξη διέγερσης-συστολής</a:t>
            </a:r>
            <a:r>
              <a:rPr lang="el-GR" dirty="0"/>
              <a:t>. </a:t>
            </a:r>
          </a:p>
          <a:p>
            <a:r>
              <a:rPr lang="el-GR" dirty="0"/>
              <a:t>Το δυναμικό ενέργειας πυροδοτεί την απελευθέρωση των</a:t>
            </a:r>
            <a:r>
              <a:rPr lang="en-US" dirty="0"/>
              <a:t> Ca</a:t>
            </a:r>
            <a:r>
              <a:rPr lang="en-US" baseline="30000" dirty="0"/>
              <a:t>2+</a:t>
            </a:r>
            <a:r>
              <a:rPr lang="el-GR" baseline="30000" dirty="0"/>
              <a:t> </a:t>
            </a:r>
            <a:r>
              <a:rPr lang="el-GR" dirty="0"/>
              <a:t>από τους πλευρικούς θύλακες του </a:t>
            </a:r>
            <a:r>
              <a:rPr lang="el-GR" dirty="0" err="1"/>
              <a:t>σαρκοπλασματικού</a:t>
            </a:r>
            <a:r>
              <a:rPr lang="el-GR" dirty="0"/>
              <a:t> δικτύου. </a:t>
            </a:r>
          </a:p>
          <a:p>
            <a:r>
              <a:rPr lang="el-GR" dirty="0"/>
              <a:t>Η συγκέντρωση </a:t>
            </a:r>
            <a:r>
              <a:rPr lang="en-US" dirty="0"/>
              <a:t>Ca</a:t>
            </a:r>
            <a:r>
              <a:rPr lang="en-US" baseline="30000" dirty="0"/>
              <a:t>2</a:t>
            </a:r>
            <a:r>
              <a:rPr lang="el-GR" baseline="30000" dirty="0"/>
              <a:t>+</a:t>
            </a:r>
            <a:r>
              <a:rPr lang="el-GR" dirty="0"/>
              <a:t> στο </a:t>
            </a:r>
            <a:r>
              <a:rPr lang="el-GR" dirty="0" err="1"/>
              <a:t>σαρκομέριο</a:t>
            </a:r>
            <a:r>
              <a:rPr lang="el-GR" dirty="0"/>
              <a:t> αυξάνεται κατά 100 φορές</a:t>
            </a:r>
            <a:r>
              <a:rPr lang="en-US" dirty="0"/>
              <a:t> </a:t>
            </a:r>
            <a:r>
              <a:rPr lang="el-GR" dirty="0"/>
              <a:t>αυτών της ηρεμίας σχεδόν ακαριαία. </a:t>
            </a:r>
          </a:p>
          <a:p>
            <a:r>
              <a:rPr lang="el-GR" dirty="0"/>
              <a:t>Δέσμευση του </a:t>
            </a:r>
            <a:r>
              <a:rPr lang="en-US" dirty="0"/>
              <a:t>Ca</a:t>
            </a:r>
            <a:r>
              <a:rPr lang="en-US" baseline="30000" dirty="0"/>
              <a:t>2</a:t>
            </a:r>
            <a:r>
              <a:rPr lang="el-GR" baseline="30000" dirty="0"/>
              <a:t>+</a:t>
            </a:r>
            <a:r>
              <a:rPr lang="el-GR" dirty="0"/>
              <a:t> πάνω στην </a:t>
            </a:r>
            <a:r>
              <a:rPr lang="el-GR" dirty="0" err="1"/>
              <a:t>τροπονίνη</a:t>
            </a:r>
            <a:r>
              <a:rPr lang="el-GR" dirty="0"/>
              <a:t>, αλλαγή του σχήματος της </a:t>
            </a:r>
            <a:r>
              <a:rPr lang="el-GR" dirty="0" err="1"/>
              <a:t>τροπονίνης</a:t>
            </a:r>
            <a:r>
              <a:rPr lang="el-GR" dirty="0"/>
              <a:t>, αλλαγή της θέσης της </a:t>
            </a:r>
            <a:r>
              <a:rPr lang="el-GR" dirty="0" err="1"/>
              <a:t>τροπονίνης</a:t>
            </a:r>
            <a:r>
              <a:rPr lang="el-GR" dirty="0"/>
              <a:t> και απομάκρυνση της </a:t>
            </a:r>
            <a:r>
              <a:rPr lang="el-GR" dirty="0" err="1"/>
              <a:t>τροπομυοσίνης</a:t>
            </a:r>
            <a:r>
              <a:rPr lang="el-GR" dirty="0"/>
              <a:t> από τις ενεργές θέσεις. </a:t>
            </a:r>
          </a:p>
          <a:p>
            <a:r>
              <a:rPr lang="el-GR" dirty="0"/>
              <a:t>Στη συνέχεια ξεκινά ο κύκλος της μυϊκής συστολής.</a:t>
            </a:r>
          </a:p>
          <a:p>
            <a:endParaRPr lang="el-GR" dirty="0"/>
          </a:p>
        </p:txBody>
      </p:sp>
    </p:spTree>
    <p:extLst>
      <p:ext uri="{BB962C8B-B14F-4D97-AF65-F5344CB8AC3E}">
        <p14:creationId xmlns:p14="http://schemas.microsoft.com/office/powerpoint/2010/main" val="235414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416" y="122754"/>
            <a:ext cx="10428383" cy="1100117"/>
          </a:xfrm>
        </p:spPr>
        <p:txBody>
          <a:bodyPr/>
          <a:lstStyle/>
          <a:p>
            <a:r>
              <a:rPr lang="el-GR" b="1" dirty="0"/>
              <a:t>Κύκλος της Μυϊκής Συστολής</a:t>
            </a:r>
            <a:endParaRPr lang="el-GR" dirty="0"/>
          </a:p>
        </p:txBody>
      </p:sp>
      <p:sp>
        <p:nvSpPr>
          <p:cNvPr id="3" name="Content Placeholder 2"/>
          <p:cNvSpPr>
            <a:spLocks noGrp="1"/>
          </p:cNvSpPr>
          <p:nvPr>
            <p:ph idx="1"/>
          </p:nvPr>
        </p:nvSpPr>
        <p:spPr>
          <a:xfrm>
            <a:off x="925416" y="1333041"/>
            <a:ext cx="10697378" cy="5299113"/>
          </a:xfrm>
        </p:spPr>
        <p:txBody>
          <a:bodyPr>
            <a:normAutofit/>
          </a:bodyPr>
          <a:lstStyle/>
          <a:p>
            <a:r>
              <a:rPr lang="el-GR" dirty="0"/>
              <a:t>Στην ηρεμία, κάθε κεφαλή της </a:t>
            </a:r>
            <a:r>
              <a:rPr lang="el-GR" dirty="0" err="1"/>
              <a:t>μυοσίνης</a:t>
            </a:r>
            <a:r>
              <a:rPr lang="el-GR" dirty="0"/>
              <a:t> είναι ήδη ενεργοποιημένη, δηλαδή φορτισμένη με ενέργεια που θα χρησιμοποιηθεί στην μυϊκή συστολή. Η κεφαλή της </a:t>
            </a:r>
            <a:r>
              <a:rPr lang="el-GR" dirty="0" err="1"/>
              <a:t>μυοσίνης</a:t>
            </a:r>
            <a:r>
              <a:rPr lang="el-GR" dirty="0"/>
              <a:t> λειτουργεί σαν </a:t>
            </a:r>
            <a:r>
              <a:rPr lang="en-US" dirty="0"/>
              <a:t>ATP</a:t>
            </a:r>
            <a:r>
              <a:rPr lang="el-GR" dirty="0" err="1"/>
              <a:t>άση</a:t>
            </a:r>
            <a:r>
              <a:rPr lang="el-GR" dirty="0"/>
              <a:t>. Αρχικά, η κεφαλή της </a:t>
            </a:r>
            <a:r>
              <a:rPr lang="el-GR" dirty="0" err="1"/>
              <a:t>μυοσίνης</a:t>
            </a:r>
            <a:r>
              <a:rPr lang="el-GR" dirty="0"/>
              <a:t> έχει ήδη διασπάσει ένα μόριο </a:t>
            </a:r>
            <a:r>
              <a:rPr lang="en-US" dirty="0"/>
              <a:t>ATP</a:t>
            </a:r>
            <a:r>
              <a:rPr lang="el-GR" dirty="0"/>
              <a:t> και έχει αποθηκεύσει την </a:t>
            </a:r>
            <a:r>
              <a:rPr lang="el-GR" dirty="0" err="1"/>
              <a:t>απελευθερούμενη</a:t>
            </a:r>
            <a:r>
              <a:rPr lang="el-GR" dirty="0"/>
              <a:t> ενέργεια. Όμως, τα προϊόντα διάσπασης, </a:t>
            </a:r>
            <a:r>
              <a:rPr lang="en-US" dirty="0"/>
              <a:t>ADP</a:t>
            </a:r>
            <a:r>
              <a:rPr lang="el-GR" dirty="0"/>
              <a:t> και φώσφορος, παραμένουν δεσμευμένα στην κεφαλή της </a:t>
            </a:r>
            <a:r>
              <a:rPr lang="el-GR" dirty="0" err="1"/>
              <a:t>μυοσίνης</a:t>
            </a:r>
            <a:r>
              <a:rPr lang="el-GR" dirty="0"/>
              <a:t>.</a:t>
            </a:r>
          </a:p>
          <a:p>
            <a:r>
              <a:rPr lang="el-GR" dirty="0"/>
              <a:t>Ο κύκλος της μυϊκής συστολής περιλαμβάνει 5 στάδια:</a:t>
            </a:r>
          </a:p>
          <a:p>
            <a:r>
              <a:rPr lang="el-GR" b="1" dirty="0">
                <a:solidFill>
                  <a:srgbClr val="FF0000"/>
                </a:solidFill>
              </a:rPr>
              <a:t>Στάδιο 1:</a:t>
            </a:r>
            <a:r>
              <a:rPr lang="el-GR" b="1" dirty="0"/>
              <a:t> Εμφάνιση ενεργών θέσεων:</a:t>
            </a:r>
            <a:r>
              <a:rPr lang="el-GR" dirty="0"/>
              <a:t> Τα </a:t>
            </a:r>
            <a:r>
              <a:rPr lang="en-US" dirty="0"/>
              <a:t>Ca</a:t>
            </a:r>
            <a:r>
              <a:rPr lang="en-US" baseline="30000" dirty="0"/>
              <a:t>2</a:t>
            </a:r>
            <a:r>
              <a:rPr lang="el-GR" baseline="30000" dirty="0"/>
              <a:t>+</a:t>
            </a:r>
            <a:r>
              <a:rPr lang="el-GR" dirty="0"/>
              <a:t> εισέρχονται στο </a:t>
            </a:r>
            <a:r>
              <a:rPr lang="el-GR" dirty="0" err="1"/>
              <a:t>σαρκόπλασμα</a:t>
            </a:r>
            <a:r>
              <a:rPr lang="el-GR" dirty="0"/>
              <a:t> και προσδένονται στην </a:t>
            </a:r>
            <a:r>
              <a:rPr lang="el-GR" dirty="0" err="1"/>
              <a:t>τροπονίνη</a:t>
            </a:r>
            <a:r>
              <a:rPr lang="el-GR" dirty="0"/>
              <a:t>. Το σύμπλεγμα </a:t>
            </a:r>
            <a:r>
              <a:rPr lang="el-GR" dirty="0" err="1"/>
              <a:t>τροπονίνης-τροπομυοσίνης</a:t>
            </a:r>
            <a:r>
              <a:rPr lang="el-GR" dirty="0"/>
              <a:t> μετατοπίζεται και αποκαλύπτονται οι ενεργές θέσεις πάνω στην </a:t>
            </a:r>
            <a:r>
              <a:rPr lang="el-GR" dirty="0" err="1"/>
              <a:t>ακτίνη</a:t>
            </a:r>
            <a:r>
              <a:rPr lang="el-GR" dirty="0"/>
              <a:t>.</a:t>
            </a:r>
          </a:p>
        </p:txBody>
      </p:sp>
    </p:spTree>
    <p:extLst>
      <p:ext uri="{BB962C8B-B14F-4D97-AF65-F5344CB8AC3E}">
        <p14:creationId xmlns:p14="http://schemas.microsoft.com/office/powerpoint/2010/main" val="1454632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231" y="297454"/>
            <a:ext cx="10950767" cy="6378767"/>
          </a:xfrm>
        </p:spPr>
        <p:txBody>
          <a:bodyPr>
            <a:normAutofit/>
          </a:bodyPr>
          <a:lstStyle/>
          <a:p>
            <a:r>
              <a:rPr lang="el-GR" b="1" dirty="0">
                <a:solidFill>
                  <a:srgbClr val="FF0000"/>
                </a:solidFill>
              </a:rPr>
              <a:t>Στάδιο 2:</a:t>
            </a:r>
            <a:r>
              <a:rPr lang="el-GR" b="1" dirty="0"/>
              <a:t> Σχηματισμός εγκάρσιων γεφυρών:</a:t>
            </a:r>
            <a:r>
              <a:rPr lang="el-GR" dirty="0"/>
              <a:t> Οι ενεργοποιημένες κεφαλές της </a:t>
            </a:r>
            <a:r>
              <a:rPr lang="el-GR" dirty="0" err="1"/>
              <a:t>μυοσίνης</a:t>
            </a:r>
            <a:r>
              <a:rPr lang="el-GR" dirty="0"/>
              <a:t> δεσμεύονται στην </a:t>
            </a:r>
            <a:r>
              <a:rPr lang="en-US" dirty="0"/>
              <a:t>G-</a:t>
            </a:r>
            <a:r>
              <a:rPr lang="el-GR" dirty="0" err="1"/>
              <a:t>ακτίνη</a:t>
            </a:r>
            <a:r>
              <a:rPr lang="el-GR" dirty="0"/>
              <a:t> σχηματίζοντας εγκάρσιες γέφυρες.</a:t>
            </a:r>
          </a:p>
          <a:p>
            <a:r>
              <a:rPr lang="el-GR" b="1" dirty="0">
                <a:solidFill>
                  <a:srgbClr val="FF0000"/>
                </a:solidFill>
              </a:rPr>
              <a:t>Στάδιο 3:</a:t>
            </a:r>
            <a:r>
              <a:rPr lang="el-GR" b="1" dirty="0"/>
              <a:t> Κάμψη κεφαλών της </a:t>
            </a:r>
            <a:r>
              <a:rPr lang="el-GR" b="1" dirty="0" err="1"/>
              <a:t>μυοσίνης</a:t>
            </a:r>
            <a:r>
              <a:rPr lang="el-GR" b="1" dirty="0"/>
              <a:t>:</a:t>
            </a:r>
            <a:r>
              <a:rPr lang="el-GR" dirty="0"/>
              <a:t> Στην ηρεμία, οι κεφαλές </a:t>
            </a:r>
            <a:r>
              <a:rPr lang="el-GR" dirty="0" err="1"/>
              <a:t>μυοσίνης</a:t>
            </a:r>
            <a:r>
              <a:rPr lang="el-GR" dirty="0"/>
              <a:t> ανορθώνονται και σχηματίζουν γωνία 90</a:t>
            </a:r>
            <a:r>
              <a:rPr lang="el-GR" baseline="30000" dirty="0"/>
              <a:t>ο</a:t>
            </a:r>
            <a:r>
              <a:rPr lang="el-GR" dirty="0"/>
              <a:t>. Η ανόρθωση της κεφαλής της </a:t>
            </a:r>
            <a:r>
              <a:rPr lang="el-GR" dirty="0" err="1"/>
              <a:t>μυοσίνης</a:t>
            </a:r>
            <a:r>
              <a:rPr lang="el-GR" dirty="0"/>
              <a:t> χρειάζεται ενέργεια, που αποκτάται από την διάσπαση του </a:t>
            </a:r>
            <a:r>
              <a:rPr lang="en-US" dirty="0"/>
              <a:t>ATP</a:t>
            </a:r>
            <a:r>
              <a:rPr lang="el-GR" dirty="0"/>
              <a:t>. </a:t>
            </a:r>
          </a:p>
          <a:p>
            <a:r>
              <a:rPr lang="el-GR" dirty="0"/>
              <a:t>Προϊόντα διάσπασης του </a:t>
            </a:r>
            <a:r>
              <a:rPr lang="en-US" dirty="0"/>
              <a:t>ATP</a:t>
            </a:r>
            <a:r>
              <a:rPr lang="el-GR" dirty="0"/>
              <a:t> παραμένουν </a:t>
            </a:r>
            <a:r>
              <a:rPr lang="el-GR" dirty="0" err="1"/>
              <a:t>προσδεδεμένα</a:t>
            </a:r>
            <a:r>
              <a:rPr lang="el-GR" dirty="0"/>
              <a:t> στην κεφαλή της </a:t>
            </a:r>
            <a:r>
              <a:rPr lang="el-GR" dirty="0" err="1"/>
              <a:t>μυοσίνης</a:t>
            </a:r>
            <a:r>
              <a:rPr lang="el-GR" dirty="0"/>
              <a:t> μέχρι τον σχηματισμό των εγκάρσιων γεφυρών, όπου η </a:t>
            </a:r>
            <a:r>
              <a:rPr lang="el-GR" dirty="0" err="1"/>
              <a:t>αποθηκευμένη</a:t>
            </a:r>
            <a:r>
              <a:rPr lang="el-GR" dirty="0"/>
              <a:t> ενέργεια απελευθερώνεται και η κεφαλή της </a:t>
            </a:r>
            <a:r>
              <a:rPr lang="el-GR" dirty="0" err="1"/>
              <a:t>μυοσίνης</a:t>
            </a:r>
            <a:r>
              <a:rPr lang="el-GR" dirty="0"/>
              <a:t> κάμπτεται και από τις 90</a:t>
            </a:r>
            <a:r>
              <a:rPr lang="el-GR" baseline="30000" dirty="0"/>
              <a:t>ο</a:t>
            </a:r>
            <a:r>
              <a:rPr lang="el-GR" dirty="0"/>
              <a:t> αλλάζει στις 45</a:t>
            </a:r>
            <a:r>
              <a:rPr lang="el-GR" baseline="30000" dirty="0"/>
              <a:t>ο</a:t>
            </a:r>
            <a:r>
              <a:rPr lang="el-GR" dirty="0"/>
              <a:t>.</a:t>
            </a:r>
          </a:p>
          <a:p>
            <a:r>
              <a:rPr lang="el-GR" b="1" dirty="0">
                <a:solidFill>
                  <a:srgbClr val="FF0000"/>
                </a:solidFill>
              </a:rPr>
              <a:t>Στάδιο 4:</a:t>
            </a:r>
            <a:r>
              <a:rPr lang="el-GR" b="1" dirty="0"/>
              <a:t> Απόσπαση εγκάρσιων γεφυρών:</a:t>
            </a:r>
            <a:r>
              <a:rPr lang="el-GR" dirty="0"/>
              <a:t> Νέο </a:t>
            </a:r>
            <a:r>
              <a:rPr lang="en-US" dirty="0"/>
              <a:t>ATP</a:t>
            </a:r>
            <a:r>
              <a:rPr lang="el-GR" dirty="0"/>
              <a:t> δεσμεύεται στην κεφαλή της </a:t>
            </a:r>
            <a:r>
              <a:rPr lang="el-GR" dirty="0" err="1"/>
              <a:t>μυοσίνης</a:t>
            </a:r>
            <a:r>
              <a:rPr lang="el-GR" dirty="0"/>
              <a:t>, η σύνδεση της κεφαλής </a:t>
            </a:r>
            <a:r>
              <a:rPr lang="el-GR" dirty="0" err="1"/>
              <a:t>μυοσίνης</a:t>
            </a:r>
            <a:r>
              <a:rPr lang="el-GR" dirty="0"/>
              <a:t> με την ενεργή θέση της </a:t>
            </a:r>
            <a:r>
              <a:rPr lang="el-GR" dirty="0" err="1"/>
              <a:t>ακτίνης</a:t>
            </a:r>
            <a:r>
              <a:rPr lang="el-GR" dirty="0"/>
              <a:t> αποσπάται και τώρα είναι ικανή να σχηματίσει μια νέα εγκάρσια γέφυρα.</a:t>
            </a:r>
          </a:p>
        </p:txBody>
      </p:sp>
    </p:spTree>
    <p:extLst>
      <p:ext uri="{BB962C8B-B14F-4D97-AF65-F5344CB8AC3E}">
        <p14:creationId xmlns:p14="http://schemas.microsoft.com/office/powerpoint/2010/main" val="501268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876" y="176270"/>
            <a:ext cx="6510970" cy="6499952"/>
          </a:xfrm>
        </p:spPr>
        <p:txBody>
          <a:bodyPr>
            <a:normAutofit/>
          </a:bodyPr>
          <a:lstStyle/>
          <a:p>
            <a:r>
              <a:rPr lang="el-GR" b="1" dirty="0">
                <a:solidFill>
                  <a:srgbClr val="FF0000"/>
                </a:solidFill>
              </a:rPr>
              <a:t>Στάδιο 5:</a:t>
            </a:r>
            <a:r>
              <a:rPr lang="el-GR" b="1" dirty="0"/>
              <a:t> </a:t>
            </a:r>
            <a:r>
              <a:rPr lang="el-GR" b="1" dirty="0" err="1"/>
              <a:t>Επανενεργοποίηση</a:t>
            </a:r>
            <a:r>
              <a:rPr lang="el-GR" b="1" dirty="0"/>
              <a:t> της </a:t>
            </a:r>
            <a:r>
              <a:rPr lang="el-GR" b="1" dirty="0" err="1"/>
              <a:t>μυοσίνης</a:t>
            </a:r>
            <a:r>
              <a:rPr lang="el-GR" b="1" dirty="0"/>
              <a:t>:</a:t>
            </a:r>
            <a:r>
              <a:rPr lang="el-GR" dirty="0"/>
              <a:t> Το </a:t>
            </a:r>
            <a:r>
              <a:rPr lang="en-US" dirty="0"/>
              <a:t>ATP</a:t>
            </a:r>
            <a:r>
              <a:rPr lang="el-GR" dirty="0"/>
              <a:t> διασπάται και η ενέργεια απελευθερώνεται για ανόρθωση της κεφαλής της </a:t>
            </a:r>
            <a:r>
              <a:rPr lang="el-GR" dirty="0" err="1"/>
              <a:t>μυοσίνης</a:t>
            </a:r>
            <a:r>
              <a:rPr lang="el-GR" dirty="0"/>
              <a:t> στις 90 μοίρες. </a:t>
            </a:r>
          </a:p>
          <a:p>
            <a:r>
              <a:rPr lang="el-GR" dirty="0"/>
              <a:t>Επανάληψη του κύκλου μπορεί αρκετές φορές το δευτερόλεπτο </a:t>
            </a:r>
            <a:r>
              <a:rPr lang="el-GR" dirty="0" err="1"/>
              <a:t>εαν</a:t>
            </a:r>
            <a:r>
              <a:rPr lang="el-GR" dirty="0"/>
              <a:t> η συγκέντρωση </a:t>
            </a:r>
            <a:r>
              <a:rPr lang="en-US" dirty="0"/>
              <a:t>Ca</a:t>
            </a:r>
            <a:r>
              <a:rPr lang="en-US" baseline="30000" dirty="0"/>
              <a:t>2+</a:t>
            </a:r>
            <a:r>
              <a:rPr lang="el-GR" dirty="0"/>
              <a:t> παραμείνει υψηλή και τα αποθέματα του </a:t>
            </a:r>
            <a:r>
              <a:rPr lang="en-US" dirty="0"/>
              <a:t>ATP</a:t>
            </a:r>
            <a:r>
              <a:rPr lang="el-GR" dirty="0"/>
              <a:t> είναι επαρκή.</a:t>
            </a:r>
          </a:p>
          <a:p>
            <a:r>
              <a:rPr lang="el-GR" dirty="0"/>
              <a:t>Διάρκεια της συστολής εξαρτάται από: </a:t>
            </a:r>
          </a:p>
          <a:p>
            <a:r>
              <a:rPr lang="el-GR" dirty="0"/>
              <a:t>1) την παρουσία των ελεύθερων </a:t>
            </a:r>
            <a:r>
              <a:rPr lang="en-US" dirty="0"/>
              <a:t>Ca</a:t>
            </a:r>
            <a:r>
              <a:rPr lang="en-US" baseline="30000" dirty="0"/>
              <a:t>2+</a:t>
            </a:r>
            <a:r>
              <a:rPr lang="el-GR" dirty="0"/>
              <a:t> στο </a:t>
            </a:r>
            <a:r>
              <a:rPr lang="el-GR" dirty="0" err="1"/>
              <a:t>σαρκόπλασμα</a:t>
            </a:r>
            <a:r>
              <a:rPr lang="el-GR" dirty="0"/>
              <a:t> </a:t>
            </a:r>
          </a:p>
          <a:p>
            <a:r>
              <a:rPr lang="el-GR" dirty="0"/>
              <a:t>2) την διάρκεια του ερεθίσματος στην </a:t>
            </a:r>
            <a:r>
              <a:rPr lang="el-GR" dirty="0" err="1"/>
              <a:t>νευρομυϊκή</a:t>
            </a:r>
            <a:r>
              <a:rPr lang="el-GR" dirty="0"/>
              <a:t> σύναψη </a:t>
            </a:r>
          </a:p>
          <a:p>
            <a:r>
              <a:rPr lang="el-GR" dirty="0"/>
              <a:t>3) την διαθεσιμότητα του </a:t>
            </a:r>
            <a:r>
              <a:rPr lang="en-US" dirty="0"/>
              <a:t>ATP</a:t>
            </a:r>
            <a:r>
              <a:rPr lang="el-GR" dirty="0"/>
              <a:t>.</a:t>
            </a:r>
          </a:p>
          <a:p>
            <a:endParaRPr lang="el-GR"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5455" y="1927952"/>
            <a:ext cx="5126545" cy="3833869"/>
          </a:xfrm>
          <a:prstGeom prst="rect">
            <a:avLst/>
          </a:prstGeom>
        </p:spPr>
      </p:pic>
    </p:spTree>
    <p:extLst>
      <p:ext uri="{BB962C8B-B14F-4D97-AF65-F5344CB8AC3E}">
        <p14:creationId xmlns:p14="http://schemas.microsoft.com/office/powerpoint/2010/main" val="3390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7"/>
            <a:ext cx="10515600" cy="804230"/>
          </a:xfrm>
        </p:spPr>
        <p:txBody>
          <a:bodyPr>
            <a:normAutofit/>
          </a:bodyPr>
          <a:lstStyle/>
          <a:p>
            <a:r>
              <a:rPr lang="el-GR" sz="4000" dirty="0"/>
              <a:t>Ο κύκλος της μυϊκής συστολής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7520" y="1200839"/>
            <a:ext cx="6024867" cy="519918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913" y="1178484"/>
            <a:ext cx="3640578" cy="5221536"/>
          </a:xfrm>
          <a:prstGeom prst="rect">
            <a:avLst/>
          </a:prstGeom>
        </p:spPr>
      </p:pic>
    </p:spTree>
    <p:extLst>
      <p:ext uri="{BB962C8B-B14F-4D97-AF65-F5344CB8AC3E}">
        <p14:creationId xmlns:p14="http://schemas.microsoft.com/office/powerpoint/2010/main" val="2714144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8"/>
            <a:ext cx="10515600" cy="771180"/>
          </a:xfrm>
        </p:spPr>
        <p:txBody>
          <a:bodyPr/>
          <a:lstStyle/>
          <a:p>
            <a:r>
              <a:rPr lang="el-GR" b="1" dirty="0" err="1"/>
              <a:t>Χάλαση</a:t>
            </a:r>
            <a:r>
              <a:rPr lang="el-GR" b="1" dirty="0"/>
              <a:t> Μυϊκής Ίνας</a:t>
            </a:r>
          </a:p>
        </p:txBody>
      </p:sp>
      <p:sp>
        <p:nvSpPr>
          <p:cNvPr id="3" name="Content Placeholder 2"/>
          <p:cNvSpPr>
            <a:spLocks noGrp="1"/>
          </p:cNvSpPr>
          <p:nvPr>
            <p:ph idx="1"/>
          </p:nvPr>
        </p:nvSpPr>
        <p:spPr>
          <a:xfrm>
            <a:off x="738130" y="1123720"/>
            <a:ext cx="11049918" cy="5613096"/>
          </a:xfrm>
        </p:spPr>
        <p:txBody>
          <a:bodyPr>
            <a:normAutofit lnSpcReduction="10000"/>
          </a:bodyPr>
          <a:lstStyle/>
          <a:p>
            <a:r>
              <a:rPr lang="el-GR" dirty="0"/>
              <a:t>1) Τα </a:t>
            </a:r>
            <a:r>
              <a:rPr lang="en-US" dirty="0"/>
              <a:t>Ca</a:t>
            </a:r>
            <a:r>
              <a:rPr lang="en-US" baseline="30000" dirty="0"/>
              <a:t>2+</a:t>
            </a:r>
            <a:r>
              <a:rPr lang="el-GR" dirty="0"/>
              <a:t> μεταφέρονται στο </a:t>
            </a:r>
            <a:r>
              <a:rPr lang="el-GR" dirty="0" err="1"/>
              <a:t>εξωκυττάριο</a:t>
            </a:r>
            <a:r>
              <a:rPr lang="el-GR" dirty="0"/>
              <a:t> υγρό διαμέσου της κυτταρικής μεμβράνης. </a:t>
            </a:r>
          </a:p>
          <a:p>
            <a:r>
              <a:rPr lang="el-GR" dirty="0"/>
              <a:t>2) </a:t>
            </a:r>
            <a:r>
              <a:rPr lang="en-US" dirty="0"/>
              <a:t>T</a:t>
            </a:r>
            <a:r>
              <a:rPr lang="el-GR" dirty="0"/>
              <a:t>α </a:t>
            </a:r>
            <a:r>
              <a:rPr lang="en-US" dirty="0"/>
              <a:t>Ca</a:t>
            </a:r>
            <a:r>
              <a:rPr lang="en-US" baseline="30000" dirty="0"/>
              <a:t>2+</a:t>
            </a:r>
            <a:r>
              <a:rPr lang="el-GR" dirty="0"/>
              <a:t> μεταφέρονται πίσω στο </a:t>
            </a:r>
            <a:r>
              <a:rPr lang="el-GR" dirty="0" err="1"/>
              <a:t>σαρκοπλασματικό</a:t>
            </a:r>
            <a:r>
              <a:rPr lang="el-GR" dirty="0"/>
              <a:t> δίκτυο. </a:t>
            </a:r>
          </a:p>
          <a:p>
            <a:r>
              <a:rPr lang="el-GR" dirty="0"/>
              <a:t>Στους σκελετικούς μύες, η μεταφορά των </a:t>
            </a:r>
            <a:r>
              <a:rPr lang="en-US" dirty="0"/>
              <a:t>Ca</a:t>
            </a:r>
            <a:r>
              <a:rPr lang="en-US" baseline="30000" dirty="0"/>
              <a:t>2+</a:t>
            </a:r>
            <a:r>
              <a:rPr lang="el-GR" dirty="0"/>
              <a:t> στο </a:t>
            </a:r>
            <a:r>
              <a:rPr lang="el-GR" dirty="0" err="1"/>
              <a:t>σαρκοπλασματικό</a:t>
            </a:r>
            <a:r>
              <a:rPr lang="el-GR" dirty="0"/>
              <a:t> δίκτυο είναι πιο σημαντική.</a:t>
            </a:r>
          </a:p>
          <a:p>
            <a:r>
              <a:rPr lang="el-GR" u="sng" dirty="0"/>
              <a:t>Όσο οι συγκεντρώσεις </a:t>
            </a:r>
            <a:r>
              <a:rPr lang="en-US" u="sng" dirty="0"/>
              <a:t>Ca</a:t>
            </a:r>
            <a:r>
              <a:rPr lang="en-US" u="sng" baseline="30000" dirty="0"/>
              <a:t>2+</a:t>
            </a:r>
            <a:r>
              <a:rPr lang="el-GR" u="sng" dirty="0"/>
              <a:t> στο </a:t>
            </a:r>
            <a:r>
              <a:rPr lang="el-GR" u="sng" dirty="0" err="1"/>
              <a:t>σαρκόπλασμα</a:t>
            </a:r>
            <a:r>
              <a:rPr lang="el-GR" u="sng" dirty="0"/>
              <a:t> ελαττώνονται, τόσο</a:t>
            </a:r>
            <a:r>
              <a:rPr lang="el-GR" dirty="0"/>
              <a:t>:</a:t>
            </a:r>
          </a:p>
          <a:p>
            <a:pPr lvl="0"/>
            <a:r>
              <a:rPr lang="el-GR" b="1" dirty="0"/>
              <a:t>1)</a:t>
            </a:r>
            <a:r>
              <a:rPr lang="el-GR" dirty="0"/>
              <a:t> τα </a:t>
            </a:r>
            <a:r>
              <a:rPr lang="en-US" dirty="0"/>
              <a:t>Ca</a:t>
            </a:r>
            <a:r>
              <a:rPr lang="en-US" baseline="30000" dirty="0"/>
              <a:t>2+</a:t>
            </a:r>
            <a:r>
              <a:rPr lang="el-GR" dirty="0"/>
              <a:t> αποσπώνται από την </a:t>
            </a:r>
            <a:r>
              <a:rPr lang="el-GR" dirty="0" err="1"/>
              <a:t>τροπονίνη</a:t>
            </a:r>
            <a:r>
              <a:rPr lang="el-GR" dirty="0"/>
              <a:t>, </a:t>
            </a:r>
          </a:p>
          <a:p>
            <a:pPr lvl="0"/>
            <a:r>
              <a:rPr lang="el-GR" b="1" dirty="0"/>
              <a:t>2)</a:t>
            </a:r>
            <a:r>
              <a:rPr lang="el-GR" dirty="0"/>
              <a:t> η </a:t>
            </a:r>
            <a:r>
              <a:rPr lang="el-GR" dirty="0" err="1"/>
              <a:t>τροπονίνη</a:t>
            </a:r>
            <a:r>
              <a:rPr lang="el-GR" dirty="0"/>
              <a:t> επιστρέφει στην αρχική της θέση </a:t>
            </a:r>
          </a:p>
          <a:p>
            <a:pPr lvl="0"/>
            <a:r>
              <a:rPr lang="el-GR" b="1" dirty="0"/>
              <a:t>3)</a:t>
            </a:r>
            <a:r>
              <a:rPr lang="el-GR" dirty="0"/>
              <a:t> οι ενεργές θέσεις καλύπτονται εκ νέου από την </a:t>
            </a:r>
            <a:r>
              <a:rPr lang="el-GR" dirty="0" err="1"/>
              <a:t>τροπομυοσίνη</a:t>
            </a:r>
            <a:r>
              <a:rPr lang="el-GR" dirty="0"/>
              <a:t>. </a:t>
            </a:r>
          </a:p>
          <a:p>
            <a:r>
              <a:rPr lang="el-GR" dirty="0"/>
              <a:t>Η συστολή έχει τελειώσει, αλλά το </a:t>
            </a:r>
            <a:r>
              <a:rPr lang="el-GR" dirty="0" err="1"/>
              <a:t>σαρκομέριο</a:t>
            </a:r>
            <a:r>
              <a:rPr lang="el-GR" dirty="0"/>
              <a:t> δεν επιστρέφει αμέσως στο αρχικό του μήκος επειδή δεν υπάρχει μηχανισμός για να αντιστραφεί η όλη διαδικασία. Εξωτερικές δυνάμεις πρέπει να δράσουν πάνω στην </a:t>
            </a:r>
            <a:r>
              <a:rPr lang="el-GR" dirty="0" err="1"/>
              <a:t>συσπώμενη</a:t>
            </a:r>
            <a:r>
              <a:rPr lang="el-GR" dirty="0"/>
              <a:t> μυϊκή ίνα. </a:t>
            </a:r>
          </a:p>
          <a:p>
            <a:endParaRPr lang="el-GR" dirty="0"/>
          </a:p>
        </p:txBody>
      </p:sp>
    </p:spTree>
    <p:extLst>
      <p:ext uri="{BB962C8B-B14F-4D97-AF65-F5344CB8AC3E}">
        <p14:creationId xmlns:p14="http://schemas.microsoft.com/office/powerpoint/2010/main" val="292182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466" y="177838"/>
            <a:ext cx="10395333" cy="769613"/>
          </a:xfrm>
        </p:spPr>
        <p:txBody>
          <a:bodyPr/>
          <a:lstStyle/>
          <a:p>
            <a:r>
              <a:rPr lang="el-GR" b="1" dirty="0"/>
              <a:t>Νεκρική Ακαμψία</a:t>
            </a:r>
            <a:endParaRPr lang="el-GR" dirty="0"/>
          </a:p>
        </p:txBody>
      </p:sp>
      <p:sp>
        <p:nvSpPr>
          <p:cNvPr id="3" name="Content Placeholder 2"/>
          <p:cNvSpPr>
            <a:spLocks noGrp="1"/>
          </p:cNvSpPr>
          <p:nvPr>
            <p:ph idx="1"/>
          </p:nvPr>
        </p:nvSpPr>
        <p:spPr>
          <a:xfrm>
            <a:off x="958467" y="1145754"/>
            <a:ext cx="10763480" cy="5497417"/>
          </a:xfrm>
        </p:spPr>
        <p:txBody>
          <a:bodyPr>
            <a:normAutofit fontScale="92500"/>
          </a:bodyPr>
          <a:lstStyle/>
          <a:p>
            <a:r>
              <a:rPr lang="el-GR" dirty="0"/>
              <a:t>Στον θάνατο, η κυκλοφορία του αίματος διακόπτεται και οι σκελετικοί μύες στερούνται θρεπτικών συστατικών και οξυγόνου. </a:t>
            </a:r>
          </a:p>
          <a:p>
            <a:r>
              <a:rPr lang="el-GR" dirty="0"/>
              <a:t>Σύντομα, οι σκελετικές μυϊκές ίνες εξαντλούν τα αποθέματα του </a:t>
            </a:r>
            <a:r>
              <a:rPr lang="en-US" dirty="0"/>
              <a:t>ATP</a:t>
            </a:r>
            <a:r>
              <a:rPr lang="el-GR" dirty="0"/>
              <a:t> και το </a:t>
            </a:r>
            <a:r>
              <a:rPr lang="el-GR" dirty="0" err="1"/>
              <a:t>σαρκοπλασματικό</a:t>
            </a:r>
            <a:r>
              <a:rPr lang="el-GR" dirty="0"/>
              <a:t> δίκτυο είναι ανίκανο να αντλήσει </a:t>
            </a:r>
            <a:r>
              <a:rPr lang="en-US" dirty="0"/>
              <a:t>Ca</a:t>
            </a:r>
            <a:r>
              <a:rPr lang="en-US" baseline="30000" dirty="0"/>
              <a:t>2+</a:t>
            </a:r>
            <a:r>
              <a:rPr lang="el-GR" dirty="0"/>
              <a:t> από το </a:t>
            </a:r>
            <a:r>
              <a:rPr lang="el-GR" dirty="0" err="1"/>
              <a:t>σαρκόπλασμα</a:t>
            </a:r>
            <a:r>
              <a:rPr lang="el-GR" dirty="0"/>
              <a:t>. Τα </a:t>
            </a:r>
            <a:r>
              <a:rPr lang="en-US" dirty="0"/>
              <a:t>Ca</a:t>
            </a:r>
            <a:r>
              <a:rPr lang="en-US" baseline="30000" dirty="0"/>
              <a:t>2+</a:t>
            </a:r>
            <a:r>
              <a:rPr lang="el-GR" dirty="0"/>
              <a:t> πυροδοτούν μια συνεχή συστολή. </a:t>
            </a:r>
          </a:p>
          <a:p>
            <a:r>
              <a:rPr lang="el-GR" dirty="0"/>
              <a:t>Χωρίς </a:t>
            </a:r>
            <a:r>
              <a:rPr lang="en-US" dirty="0"/>
              <a:t>ATP</a:t>
            </a:r>
            <a:r>
              <a:rPr lang="el-GR" dirty="0"/>
              <a:t>, τα </a:t>
            </a:r>
            <a:r>
              <a:rPr lang="en-US" dirty="0"/>
              <a:t>Ca</a:t>
            </a:r>
            <a:r>
              <a:rPr lang="en-US" baseline="30000" dirty="0"/>
              <a:t>2+</a:t>
            </a:r>
            <a:r>
              <a:rPr lang="el-GR" dirty="0"/>
              <a:t> είναι εγκλωβισμένα στο </a:t>
            </a:r>
            <a:r>
              <a:rPr lang="el-GR" dirty="0" err="1"/>
              <a:t>σαρκόπλασμα</a:t>
            </a:r>
            <a:r>
              <a:rPr lang="el-GR" dirty="0"/>
              <a:t> και </a:t>
            </a:r>
            <a:r>
              <a:rPr lang="el-GR" dirty="0" err="1"/>
              <a:t>προσδεδεμένα</a:t>
            </a:r>
            <a:r>
              <a:rPr lang="el-GR" dirty="0"/>
              <a:t> στη </a:t>
            </a:r>
            <a:r>
              <a:rPr lang="el-GR" dirty="0" err="1"/>
              <a:t>τροπονίνη</a:t>
            </a:r>
            <a:r>
              <a:rPr lang="el-GR" dirty="0"/>
              <a:t> </a:t>
            </a:r>
            <a:r>
              <a:rPr lang="en-US" dirty="0"/>
              <a:t>C</a:t>
            </a:r>
            <a:r>
              <a:rPr lang="el-GR" dirty="0"/>
              <a:t> και οι εγκάρσιες γέφυρες συνεχώς ενεργοποιημένες. </a:t>
            </a:r>
          </a:p>
          <a:p>
            <a:r>
              <a:rPr lang="el-GR" dirty="0"/>
              <a:t>Όλοι οι σκελετικοί μύες παραμένουν σε θέση σύσπασης και ο νεκρός γίνεται άκαμπτος. Αυτή η κατάσταση ονομάζεται </a:t>
            </a:r>
            <a:r>
              <a:rPr lang="el-GR" b="1" dirty="0"/>
              <a:t>νεκρική ακαμψία</a:t>
            </a:r>
            <a:r>
              <a:rPr lang="el-GR" dirty="0"/>
              <a:t>. </a:t>
            </a:r>
          </a:p>
          <a:p>
            <a:r>
              <a:rPr lang="el-GR" dirty="0"/>
              <a:t>Διαρκεί μέχρι τα </a:t>
            </a:r>
            <a:r>
              <a:rPr lang="el-GR" dirty="0" err="1"/>
              <a:t>λυσοσωμικά</a:t>
            </a:r>
            <a:r>
              <a:rPr lang="el-GR" dirty="0"/>
              <a:t> ένζυμα να διασπάσουν τους δίσκους Ζ και τα νημάτια </a:t>
            </a:r>
            <a:r>
              <a:rPr lang="el-GR" dirty="0" err="1"/>
              <a:t>τιτίνης</a:t>
            </a:r>
            <a:r>
              <a:rPr lang="el-GR" dirty="0"/>
              <a:t> 15-25 ώρες αργότερα. </a:t>
            </a:r>
          </a:p>
          <a:p>
            <a:r>
              <a:rPr lang="el-GR" dirty="0"/>
              <a:t>Η σκλήρυνση της μεταθανάτιας ακαμψίας εξαφανίζεται 48-60 ώρες μετά το θάνατο ως αποτέλεσμα της αποσύνθεσης του μυϊκού ιστού.</a:t>
            </a:r>
          </a:p>
          <a:p>
            <a:endParaRPr lang="el-GR" dirty="0"/>
          </a:p>
        </p:txBody>
      </p:sp>
    </p:spTree>
    <p:extLst>
      <p:ext uri="{BB962C8B-B14F-4D97-AF65-F5344CB8AC3E}">
        <p14:creationId xmlns:p14="http://schemas.microsoft.com/office/powerpoint/2010/main" val="372349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287"/>
            <a:ext cx="10515600" cy="1002535"/>
          </a:xfrm>
        </p:spPr>
        <p:txBody>
          <a:bodyPr/>
          <a:lstStyle/>
          <a:p>
            <a:r>
              <a:rPr lang="el-GR" dirty="0"/>
              <a:t>Αναστολή Δημιουργίας Δυναμικού Ενέργειας </a:t>
            </a:r>
          </a:p>
        </p:txBody>
      </p:sp>
      <p:sp>
        <p:nvSpPr>
          <p:cNvPr id="3" name="Content Placeholder 2"/>
          <p:cNvSpPr>
            <a:spLocks noGrp="1"/>
          </p:cNvSpPr>
          <p:nvPr>
            <p:ph idx="1"/>
          </p:nvPr>
        </p:nvSpPr>
        <p:spPr/>
        <p:txBody>
          <a:bodyPr/>
          <a:lstStyle/>
          <a:p>
            <a:r>
              <a:rPr lang="el-GR" altLang="el-GR" dirty="0"/>
              <a:t>Κάθε νευρική ώση, που φτάνει στη </a:t>
            </a:r>
            <a:r>
              <a:rPr lang="el-GR" altLang="el-GR" dirty="0" err="1"/>
              <a:t>νευρομυϊκή</a:t>
            </a:r>
            <a:r>
              <a:rPr lang="el-GR" altLang="el-GR" dirty="0"/>
              <a:t> σύναψη, είναι πάντα διεγερτική και ποτέ ανασταλτική. Αναστολή της δράσης μπορεί να γίνει μόνο στο επίπεδο του κινητικού νεύρου, στο νωτιαίο μυελό και εγκέφαλο.</a:t>
            </a:r>
          </a:p>
          <a:p>
            <a:r>
              <a:rPr lang="el-GR" altLang="el-GR" dirty="0"/>
              <a:t>Αναστολή της δημιουργίας δυναμικού ενέργειας στη τελική κινητική πλάκα δημιουργείται από διάφορα φάρμακα, τοξικές ουσίες, και ασθένειες μπορούν να αλλάξουν τα γεγονότα στη </a:t>
            </a:r>
            <a:r>
              <a:rPr lang="el-GR" altLang="el-GR" dirty="0" err="1"/>
              <a:t>νευρομυϊκή</a:t>
            </a:r>
            <a:r>
              <a:rPr lang="el-GR" altLang="el-GR" dirty="0"/>
              <a:t> σύναψη, όπως είναι η πρόσδεση μιας ουσίας στους υποδοχείς </a:t>
            </a:r>
            <a:r>
              <a:rPr lang="el-GR" altLang="el-GR" dirty="0" err="1"/>
              <a:t>ακετυλοχολίνης</a:t>
            </a:r>
            <a:r>
              <a:rPr lang="el-GR" altLang="el-GR" dirty="0"/>
              <a:t> ή η αναστολή της δραστηριότητας του ενζύμου </a:t>
            </a:r>
            <a:r>
              <a:rPr lang="el-GR" altLang="el-GR" dirty="0" err="1"/>
              <a:t>ακετυλοχολινεστεράση</a:t>
            </a:r>
            <a:r>
              <a:rPr lang="el-GR" altLang="el-GR" dirty="0"/>
              <a:t>.</a:t>
            </a:r>
          </a:p>
          <a:p>
            <a:endParaRPr lang="el-GR" dirty="0"/>
          </a:p>
        </p:txBody>
      </p:sp>
    </p:spTree>
    <p:extLst>
      <p:ext uri="{BB962C8B-B14F-4D97-AF65-F5344CB8AC3E}">
        <p14:creationId xmlns:p14="http://schemas.microsoft.com/office/powerpoint/2010/main" val="3815353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287"/>
            <a:ext cx="10515600" cy="991518"/>
          </a:xfrm>
        </p:spPr>
        <p:txBody>
          <a:bodyPr/>
          <a:lstStyle/>
          <a:p>
            <a:r>
              <a:rPr lang="el-GR" b="1" dirty="0"/>
              <a:t>Οργάνωση Σκελετικού Μυός</a:t>
            </a:r>
          </a:p>
        </p:txBody>
      </p:sp>
      <p:sp>
        <p:nvSpPr>
          <p:cNvPr id="3" name="Content Placeholder 2"/>
          <p:cNvSpPr>
            <a:spLocks noGrp="1"/>
          </p:cNvSpPr>
          <p:nvPr>
            <p:ph idx="1"/>
          </p:nvPr>
        </p:nvSpPr>
        <p:spPr>
          <a:xfrm>
            <a:off x="760165" y="1311007"/>
            <a:ext cx="11116018" cy="5387249"/>
          </a:xfrm>
        </p:spPr>
        <p:txBody>
          <a:bodyPr>
            <a:normAutofit/>
          </a:bodyPr>
          <a:lstStyle/>
          <a:p>
            <a:pPr marL="274320" indent="-274320">
              <a:spcBef>
                <a:spcPts val="580"/>
              </a:spcBef>
              <a:buFont typeface="Wingdings 2"/>
              <a:buChar char=""/>
              <a:defRPr/>
            </a:pPr>
            <a:r>
              <a:rPr lang="el-GR" dirty="0"/>
              <a:t>Υπάρχουν 3 στιβάδες ινώδους συνδετικού ιστού:</a:t>
            </a:r>
          </a:p>
          <a:p>
            <a:pPr marL="274320" indent="-274320">
              <a:spcBef>
                <a:spcPts val="580"/>
              </a:spcBef>
              <a:buFont typeface="Wingdings 2"/>
              <a:buChar char=""/>
              <a:defRPr/>
            </a:pPr>
            <a:r>
              <a:rPr lang="el-GR" b="1" dirty="0">
                <a:solidFill>
                  <a:srgbClr val="FF0000"/>
                </a:solidFill>
              </a:rPr>
              <a:t>1) </a:t>
            </a:r>
            <a:r>
              <a:rPr lang="el-GR" b="1" dirty="0" err="1">
                <a:solidFill>
                  <a:srgbClr val="FF0000"/>
                </a:solidFill>
              </a:rPr>
              <a:t>Επιμύιο</a:t>
            </a:r>
            <a:r>
              <a:rPr lang="el-GR" b="1" dirty="0">
                <a:solidFill>
                  <a:srgbClr val="FF0000"/>
                </a:solidFill>
              </a:rPr>
              <a:t>: </a:t>
            </a:r>
            <a:r>
              <a:rPr lang="el-GR" dirty="0"/>
              <a:t>Εξωτερική στιβάδα ινώδη συνδετικού ιστού. Αποτελείται από ίνες κολλαγόνου. Περιβάλλει ολόκληρο τον μυ και τον διαχωρίζει από </a:t>
            </a:r>
            <a:r>
              <a:rPr lang="el-GR" dirty="0" err="1"/>
              <a:t>περιβάλλοντες</a:t>
            </a:r>
            <a:r>
              <a:rPr lang="el-GR" dirty="0"/>
              <a:t> ιστούς και όργανα. Περιέχει χιλιάδες μυϊκές ίνες.</a:t>
            </a:r>
          </a:p>
          <a:p>
            <a:pPr marL="274320" indent="-274320">
              <a:spcBef>
                <a:spcPts val="580"/>
              </a:spcBef>
              <a:buFont typeface="Wingdings 2"/>
              <a:buChar char=""/>
              <a:defRPr/>
            </a:pPr>
            <a:r>
              <a:rPr lang="el-GR" b="1" dirty="0">
                <a:solidFill>
                  <a:srgbClr val="FF0000"/>
                </a:solidFill>
              </a:rPr>
              <a:t>2) </a:t>
            </a:r>
            <a:r>
              <a:rPr lang="el-GR" b="1" dirty="0" err="1">
                <a:solidFill>
                  <a:srgbClr val="FF0000"/>
                </a:solidFill>
              </a:rPr>
              <a:t>Περιμύιο</a:t>
            </a:r>
            <a:r>
              <a:rPr lang="el-GR" b="1" dirty="0">
                <a:solidFill>
                  <a:srgbClr val="FF0000"/>
                </a:solidFill>
              </a:rPr>
              <a:t>: </a:t>
            </a:r>
            <a:r>
              <a:rPr lang="el-GR" dirty="0"/>
              <a:t>Μυϊκές ίνες είναι συγκροτημένες σε δεμάτια 10-150 μυϊκών </a:t>
            </a:r>
            <a:r>
              <a:rPr lang="el-GR" dirty="0" err="1"/>
              <a:t>ίνών</a:t>
            </a:r>
            <a:r>
              <a:rPr lang="el-GR" dirty="0"/>
              <a:t>. Κάθε δεμάτιο περιβάλλεται από στιβάδα συνδετικού ιστού, το </a:t>
            </a:r>
            <a:r>
              <a:rPr lang="el-GR" b="1" dirty="0" err="1">
                <a:solidFill>
                  <a:srgbClr val="FF0000"/>
                </a:solidFill>
              </a:rPr>
              <a:t>περιμύιο</a:t>
            </a:r>
            <a:r>
              <a:rPr lang="el-GR" dirty="0"/>
              <a:t>, που περιέχει ίνες κολλαγόνου, ελαστικές ίνες, αιμοφόρα αγγεία και νεύρα.</a:t>
            </a:r>
            <a:endParaRPr lang="en-US" dirty="0"/>
          </a:p>
          <a:p>
            <a:pPr marL="274320" indent="-274320">
              <a:spcBef>
                <a:spcPts val="580"/>
              </a:spcBef>
              <a:buFont typeface="Wingdings 2"/>
              <a:buChar char=""/>
              <a:defRPr/>
            </a:pPr>
            <a:r>
              <a:rPr lang="el-GR" b="1" dirty="0">
                <a:solidFill>
                  <a:srgbClr val="FF0000"/>
                </a:solidFill>
              </a:rPr>
              <a:t>3) </a:t>
            </a:r>
            <a:r>
              <a:rPr lang="el-GR" b="1" dirty="0" err="1">
                <a:solidFill>
                  <a:srgbClr val="FF0000"/>
                </a:solidFill>
              </a:rPr>
              <a:t>Ενδομύιο</a:t>
            </a:r>
            <a:r>
              <a:rPr lang="el-GR" b="1" dirty="0">
                <a:solidFill>
                  <a:srgbClr val="FF0000"/>
                </a:solidFill>
              </a:rPr>
              <a:t>: </a:t>
            </a:r>
            <a:r>
              <a:rPr lang="el-GR" dirty="0"/>
              <a:t>Λεπτός, εύκαμπτος και ελαστικός υμένας κολλαγόνου ιστού. Περιβάλλει τη μυϊκή ίνα ξεχωριστά. Περιέχει α) τα τριχοειδή, β) τα δορυφορικά κύτταρα που είναι εμβρυϊκά </a:t>
            </a:r>
            <a:r>
              <a:rPr lang="el-GR" dirty="0" err="1"/>
              <a:t>βλαστοκύτταρα</a:t>
            </a:r>
            <a:r>
              <a:rPr lang="el-GR" dirty="0"/>
              <a:t> με κύρια λειτουργία την επιδιόρθωση του κατεστραμμένου ιστού, γ) τις νευρικές ίνες που ρυθμίζουν τον μυ.</a:t>
            </a:r>
          </a:p>
          <a:p>
            <a:endParaRPr lang="el-GR" dirty="0"/>
          </a:p>
        </p:txBody>
      </p:sp>
    </p:spTree>
    <p:extLst>
      <p:ext uri="{BB962C8B-B14F-4D97-AF65-F5344CB8AC3E}">
        <p14:creationId xmlns:p14="http://schemas.microsoft.com/office/powerpoint/2010/main" val="3018271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sz="quarter" idx="1"/>
          </p:nvPr>
        </p:nvSpPr>
        <p:spPr>
          <a:xfrm>
            <a:off x="1090669" y="333376"/>
            <a:ext cx="10245687" cy="6264275"/>
          </a:xfrm>
        </p:spPr>
        <p:txBody>
          <a:bodyPr/>
          <a:lstStyle/>
          <a:p>
            <a:pPr eaLnBrk="1" hangingPunct="1"/>
            <a:r>
              <a:rPr lang="el-GR" altLang="el-GR" dirty="0"/>
              <a:t>Πχ1) το θανατηφόρο δηλητήριο </a:t>
            </a:r>
            <a:r>
              <a:rPr lang="el-GR" altLang="el-GR" b="1" dirty="0" err="1"/>
              <a:t>κουράρε</a:t>
            </a:r>
            <a:r>
              <a:rPr lang="el-GR" altLang="el-GR" dirty="0"/>
              <a:t>, προσδένεται δυνατά στους υποδοχείς </a:t>
            </a:r>
            <a:r>
              <a:rPr lang="el-GR" altLang="el-GR" dirty="0" err="1"/>
              <a:t>ακετυλοχολίνης</a:t>
            </a:r>
            <a:r>
              <a:rPr lang="el-GR" altLang="el-GR" dirty="0"/>
              <a:t>, αλλά δεν ανοίγει τους ιοντικούς διαύλους νατρίου και δεν καταστρέφεται από την </a:t>
            </a:r>
            <a:r>
              <a:rPr lang="el-GR" altLang="el-GR" dirty="0" err="1"/>
              <a:t>ακετυλοχολινεστεράση</a:t>
            </a:r>
            <a:r>
              <a:rPr lang="el-GR" altLang="el-GR" dirty="0"/>
              <a:t>. </a:t>
            </a:r>
          </a:p>
          <a:p>
            <a:pPr eaLnBrk="1" hangingPunct="1"/>
            <a:r>
              <a:rPr lang="el-GR" altLang="el-GR" dirty="0"/>
              <a:t>Όμως, η </a:t>
            </a:r>
            <a:r>
              <a:rPr lang="el-GR" altLang="el-GR" dirty="0" err="1"/>
              <a:t>ακετυλοχολίνη</a:t>
            </a:r>
            <a:r>
              <a:rPr lang="el-GR" altLang="el-GR" dirty="0"/>
              <a:t> δεν συνδέεται με τους υποδοχείς της. </a:t>
            </a:r>
          </a:p>
          <a:p>
            <a:pPr eaLnBrk="1" hangingPunct="1"/>
            <a:r>
              <a:rPr lang="el-GR" altLang="el-GR" dirty="0"/>
              <a:t>Τα κινητικά νεύρα άγουν δυναμικά ενέργειας, η </a:t>
            </a:r>
            <a:r>
              <a:rPr lang="el-GR" altLang="el-GR" dirty="0" err="1"/>
              <a:t>ακετυλοχολίνη</a:t>
            </a:r>
            <a:r>
              <a:rPr lang="el-GR" altLang="el-GR" dirty="0"/>
              <a:t> απελευθερώνεται αλλά δεν μπορεί να </a:t>
            </a:r>
            <a:r>
              <a:rPr lang="el-GR" altLang="el-GR" dirty="0" err="1"/>
              <a:t>δημιούργήσει</a:t>
            </a:r>
            <a:r>
              <a:rPr lang="el-GR" altLang="el-GR" dirty="0"/>
              <a:t> δυναμικά ενέργειας στο σκελετικό μυ και φυσικά δεν υπάρχει μυϊκή συστολή. </a:t>
            </a:r>
          </a:p>
          <a:p>
            <a:pPr eaLnBrk="1" hangingPunct="1"/>
            <a:r>
              <a:rPr lang="el-GR" altLang="el-GR" dirty="0"/>
              <a:t>Έτσι, οι αναπνευστικοί μύες, όπως και όλοι οι σκελετικοί μύες παραλύουν με αποτέλεσμα το </a:t>
            </a:r>
            <a:r>
              <a:rPr lang="el-GR" altLang="el-GR" dirty="0" err="1"/>
              <a:t>κουράρε</a:t>
            </a:r>
            <a:r>
              <a:rPr lang="el-GR" altLang="el-GR" dirty="0"/>
              <a:t> να οδηγεί σε ασφυξία και τελικά σε θάνατο.</a:t>
            </a:r>
          </a:p>
          <a:p>
            <a:pPr eaLnBrk="1" hangingPunct="1"/>
            <a:endParaRPr lang="el-GR" altLang="el-GR" dirty="0"/>
          </a:p>
        </p:txBody>
      </p:sp>
    </p:spTree>
    <p:extLst>
      <p:ext uri="{BB962C8B-B14F-4D97-AF65-F5344CB8AC3E}">
        <p14:creationId xmlns:p14="http://schemas.microsoft.com/office/powerpoint/2010/main" val="369958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sz="quarter" idx="1"/>
          </p:nvPr>
        </p:nvSpPr>
        <p:spPr>
          <a:xfrm>
            <a:off x="1046602" y="260350"/>
            <a:ext cx="10587210" cy="6337300"/>
          </a:xfrm>
        </p:spPr>
        <p:txBody>
          <a:bodyPr/>
          <a:lstStyle/>
          <a:p>
            <a:pPr eaLnBrk="1" hangingPunct="1"/>
            <a:r>
              <a:rPr lang="el-GR" altLang="el-GR" dirty="0"/>
              <a:t>Πχ2) Αναστολή της δραστηριότητας του ενζύμου </a:t>
            </a:r>
            <a:r>
              <a:rPr lang="el-GR" altLang="el-GR" dirty="0" err="1"/>
              <a:t>ακετυλοχολινεστεράση</a:t>
            </a:r>
            <a:r>
              <a:rPr lang="el-GR" altLang="el-GR" dirty="0"/>
              <a:t>. </a:t>
            </a:r>
          </a:p>
          <a:p>
            <a:pPr eaLnBrk="1" hangingPunct="1"/>
            <a:r>
              <a:rPr lang="el-GR" altLang="el-GR" dirty="0"/>
              <a:t>Οργανικά φωσφορικά άλατα που είναι το κύριο συστατικό σε ζιζανιοκτόνα και βιολογικά όπλα (αέρια νεύρων) αναστέλλουν τη δραστηριότητα αυτού του ενζύμου. </a:t>
            </a:r>
          </a:p>
          <a:p>
            <a:pPr eaLnBrk="1" hangingPunct="1"/>
            <a:r>
              <a:rPr lang="el-GR" altLang="el-GR" dirty="0"/>
              <a:t>Έτσι, η </a:t>
            </a:r>
            <a:r>
              <a:rPr lang="el-GR" altLang="el-GR" dirty="0" err="1"/>
              <a:t>ακετυλοχολίνη</a:t>
            </a:r>
            <a:r>
              <a:rPr lang="el-GR" altLang="el-GR" dirty="0"/>
              <a:t> παράγεται κανονικά από τα νευρικά τερματικά και δεσμεύεται από τους αντίστοιχους υποδοχείς. Η </a:t>
            </a:r>
            <a:r>
              <a:rPr lang="el-GR" altLang="el-GR" dirty="0" err="1"/>
              <a:t>ακετυλοχολίνη</a:t>
            </a:r>
            <a:r>
              <a:rPr lang="el-GR" altLang="el-GR" dirty="0"/>
              <a:t> όμως δεν καταστρέφεται αφού η δραστηριότητα της </a:t>
            </a:r>
            <a:r>
              <a:rPr lang="el-GR" altLang="el-GR" dirty="0" err="1"/>
              <a:t>ακετυλοχολινεστεράσης</a:t>
            </a:r>
            <a:r>
              <a:rPr lang="el-GR" altLang="el-GR" dirty="0"/>
              <a:t> έχει ανασταλεί. </a:t>
            </a:r>
          </a:p>
          <a:p>
            <a:pPr eaLnBrk="1" hangingPunct="1"/>
            <a:r>
              <a:rPr lang="el-GR" altLang="el-GR" dirty="0"/>
              <a:t>Αποτέλεσμα να μην ανταποκρίνεται ο μυς στις νευρικές διεγέρσεις και να μην μπορεί να συσταλεί οπότε επέρχεται παράλυση και θάνατος από ασφυξία.</a:t>
            </a:r>
          </a:p>
          <a:p>
            <a:pPr eaLnBrk="1" hangingPunct="1"/>
            <a:endParaRPr lang="el-GR" altLang="el-GR" dirty="0"/>
          </a:p>
        </p:txBody>
      </p:sp>
    </p:spTree>
    <p:extLst>
      <p:ext uri="{BB962C8B-B14F-4D97-AF65-F5344CB8AC3E}">
        <p14:creationId xmlns:p14="http://schemas.microsoft.com/office/powerpoint/2010/main" val="4094470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sz="quarter" idx="1"/>
          </p:nvPr>
        </p:nvSpPr>
        <p:spPr>
          <a:xfrm>
            <a:off x="1266941" y="333375"/>
            <a:ext cx="10399922" cy="6191250"/>
          </a:xfrm>
        </p:spPr>
        <p:txBody>
          <a:bodyPr/>
          <a:lstStyle/>
          <a:p>
            <a:pPr eaLnBrk="1" hangingPunct="1"/>
            <a:r>
              <a:rPr lang="el-GR" altLang="el-GR" dirty="0"/>
              <a:t>Πχ3) Η τοξίνη που παράγεται από το βακτήριο αλλαντικό </a:t>
            </a:r>
            <a:r>
              <a:rPr lang="el-GR" altLang="el-GR" dirty="0" err="1"/>
              <a:t>κλωστρίδιο</a:t>
            </a:r>
            <a:r>
              <a:rPr lang="el-GR" altLang="el-GR" dirty="0"/>
              <a:t> (τοξίνη της αλλαντίασης), φράζουν την απελευθέρωση της </a:t>
            </a:r>
            <a:r>
              <a:rPr lang="el-GR" altLang="el-GR" dirty="0" err="1"/>
              <a:t>ακετυλοχολίνης</a:t>
            </a:r>
            <a:r>
              <a:rPr lang="el-GR" altLang="el-GR" dirty="0"/>
              <a:t> από τα νευρικά τερματικά, εμποδίζοντας τη διαβίβαση του χημικού μηνύματος από το νεύρο στη μυϊκή ίνα. Η </a:t>
            </a:r>
            <a:r>
              <a:rPr lang="el-GR" altLang="el-GR" dirty="0" err="1"/>
              <a:t>αλλαντική</a:t>
            </a:r>
            <a:r>
              <a:rPr lang="el-GR" altLang="el-GR" dirty="0"/>
              <a:t> τοξίνη είναι ένα ένζυμο που διασπά μία πρωτεΐνη, η οποία είναι απαραίτητη για την πρόσδεση και τη σύντηξη των </a:t>
            </a:r>
            <a:r>
              <a:rPr lang="el-GR" altLang="el-GR" dirty="0" err="1"/>
              <a:t>κυστιδίων</a:t>
            </a:r>
            <a:r>
              <a:rPr lang="el-GR" altLang="el-GR" dirty="0"/>
              <a:t> της </a:t>
            </a:r>
            <a:r>
              <a:rPr lang="el-GR" altLang="el-GR" dirty="0" err="1"/>
              <a:t>ακετυλοχολίνης</a:t>
            </a:r>
            <a:r>
              <a:rPr lang="el-GR" altLang="el-GR" dirty="0"/>
              <a:t> με την </a:t>
            </a:r>
            <a:r>
              <a:rPr lang="el-GR" altLang="el-GR" dirty="0" err="1"/>
              <a:t>κυτταροπλασματική</a:t>
            </a:r>
            <a:r>
              <a:rPr lang="el-GR" altLang="el-GR" dirty="0"/>
              <a:t> μεμβράνη στο </a:t>
            </a:r>
            <a:r>
              <a:rPr lang="el-GR" altLang="el-GR" dirty="0" err="1"/>
              <a:t>συναπτικό</a:t>
            </a:r>
            <a:r>
              <a:rPr lang="el-GR" altLang="el-GR" dirty="0"/>
              <a:t> άκρο της νευρικής απόληξης. Η τοξίνη αυτή προκαλεί αλλαντίαση, ένα είδος τροφικής δηλητηρίασης και είναι ένα από τα πιο γνωστά θανατηφόρα δηλητήρια.</a:t>
            </a:r>
          </a:p>
        </p:txBody>
      </p:sp>
    </p:spTree>
    <p:extLst>
      <p:ext uri="{BB962C8B-B14F-4D97-AF65-F5344CB8AC3E}">
        <p14:creationId xmlns:p14="http://schemas.microsoft.com/office/powerpoint/2010/main" val="286544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63" y="199871"/>
            <a:ext cx="11015031" cy="923849"/>
          </a:xfrm>
        </p:spPr>
        <p:txBody>
          <a:bodyPr>
            <a:normAutofit/>
          </a:bodyPr>
          <a:lstStyle/>
          <a:p>
            <a:r>
              <a:rPr lang="el-GR" b="1" dirty="0"/>
              <a:t>Παραγωγή Τάσης από Σκελετικές Μυϊκές Ίνες</a:t>
            </a:r>
            <a:endParaRPr lang="el-GR" dirty="0"/>
          </a:p>
        </p:txBody>
      </p:sp>
      <p:sp>
        <p:nvSpPr>
          <p:cNvPr id="3" name="Content Placeholder 2"/>
          <p:cNvSpPr>
            <a:spLocks noGrp="1"/>
          </p:cNvSpPr>
          <p:nvPr>
            <p:ph idx="1"/>
          </p:nvPr>
        </p:nvSpPr>
        <p:spPr>
          <a:xfrm>
            <a:off x="760163" y="1311007"/>
            <a:ext cx="11015032" cy="5365214"/>
          </a:xfrm>
        </p:spPr>
        <p:txBody>
          <a:bodyPr>
            <a:normAutofit/>
          </a:bodyPr>
          <a:lstStyle/>
          <a:p>
            <a:r>
              <a:rPr lang="el-GR" dirty="0"/>
              <a:t>Κατά τη συστολή </a:t>
            </a:r>
            <a:r>
              <a:rPr lang="el-GR" dirty="0" err="1"/>
              <a:t>σαρκομερίων</a:t>
            </a:r>
            <a:r>
              <a:rPr lang="el-GR" dirty="0"/>
              <a:t>, αυτά </a:t>
            </a:r>
            <a:r>
              <a:rPr lang="el-GR" dirty="0" err="1"/>
              <a:t>συμπλησιάζουν</a:t>
            </a:r>
            <a:r>
              <a:rPr lang="el-GR" dirty="0"/>
              <a:t> μεταξύ τους και έτσι μειώνεται σε μέγεθος η μυϊκή ίνα. Το </a:t>
            </a:r>
            <a:r>
              <a:rPr lang="el-GR" dirty="0" err="1"/>
              <a:t>συμπλησίασμα</a:t>
            </a:r>
            <a:r>
              <a:rPr lang="el-GR" dirty="0"/>
              <a:t> ασκεί τάση στις ίνες του συνδετικού ιστού που συνδέονται με τις μυϊκές ίνες. </a:t>
            </a:r>
          </a:p>
          <a:p>
            <a:r>
              <a:rPr lang="el-GR" dirty="0"/>
              <a:t>Η τάση που παράγεται από μια μυϊκή ίνα ποικίλει και η τάση ολόκληρου του σκελετικού μυός επίσης ποικίλει, επειδή η παραγωγή τάσης διαφέρει μεταξύ των μεμονωμένων μυϊκών ινών και ο αριθμός των διεγερμένων μυϊκών ινών αλλάζει από στιγμή σε στιγμή.</a:t>
            </a:r>
          </a:p>
          <a:p>
            <a:r>
              <a:rPr lang="el-GR" dirty="0"/>
              <a:t>Η ποσότητα της τάσης που παράγεται από μια μυϊκή ίνα εξαρτάται από τον αριθμό εγκάρσιων γεφυρών. </a:t>
            </a:r>
          </a:p>
          <a:p>
            <a:r>
              <a:rPr lang="el-GR" dirty="0"/>
              <a:t>Η παραγωγή τάσης σε μια μυϊκή ίνα εξαρτάται: </a:t>
            </a:r>
            <a:r>
              <a:rPr lang="el-GR" b="1" dirty="0"/>
              <a:t>1)</a:t>
            </a:r>
            <a:r>
              <a:rPr lang="el-GR" dirty="0"/>
              <a:t> το μήκος της ήρεμης μυϊκής ίνας κατά τη διέγερση, </a:t>
            </a:r>
            <a:r>
              <a:rPr lang="el-GR" b="1" dirty="0"/>
              <a:t>2)</a:t>
            </a:r>
            <a:r>
              <a:rPr lang="el-GR" dirty="0"/>
              <a:t> τη συχνότητα διέγερσης, που επηρεάζει την εσωτερική συγκέντρωση των </a:t>
            </a:r>
            <a:r>
              <a:rPr lang="en-US" dirty="0"/>
              <a:t>Ca</a:t>
            </a:r>
            <a:r>
              <a:rPr lang="en-US" baseline="30000" dirty="0"/>
              <a:t>2+</a:t>
            </a:r>
            <a:r>
              <a:rPr lang="el-GR" dirty="0"/>
              <a:t> που συνδέεται με τις </a:t>
            </a:r>
            <a:r>
              <a:rPr lang="el-GR" dirty="0" err="1"/>
              <a:t>τροπονίνες</a:t>
            </a:r>
            <a:r>
              <a:rPr lang="el-GR" dirty="0"/>
              <a:t>.</a:t>
            </a:r>
          </a:p>
          <a:p>
            <a:endParaRPr lang="el-GR" dirty="0"/>
          </a:p>
        </p:txBody>
      </p:sp>
    </p:spTree>
    <p:extLst>
      <p:ext uri="{BB962C8B-B14F-4D97-AF65-F5344CB8AC3E}">
        <p14:creationId xmlns:p14="http://schemas.microsoft.com/office/powerpoint/2010/main" val="2111157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805"/>
            <a:ext cx="10515600" cy="978932"/>
          </a:xfrm>
        </p:spPr>
        <p:txBody>
          <a:bodyPr/>
          <a:lstStyle/>
          <a:p>
            <a:r>
              <a:rPr lang="el-GR" b="1" dirty="0"/>
              <a:t>Σχέσεις Μήκους-Τάσης</a:t>
            </a:r>
            <a:endParaRPr lang="el-GR" dirty="0"/>
          </a:p>
        </p:txBody>
      </p:sp>
      <p:sp>
        <p:nvSpPr>
          <p:cNvPr id="3" name="Content Placeholder 2"/>
          <p:cNvSpPr>
            <a:spLocks noGrp="1"/>
          </p:cNvSpPr>
          <p:nvPr>
            <p:ph idx="1"/>
          </p:nvPr>
        </p:nvSpPr>
        <p:spPr>
          <a:xfrm>
            <a:off x="838200" y="1366092"/>
            <a:ext cx="10993916" cy="5288096"/>
          </a:xfrm>
        </p:spPr>
        <p:txBody>
          <a:bodyPr>
            <a:normAutofit/>
          </a:bodyPr>
          <a:lstStyle/>
          <a:p>
            <a:r>
              <a:rPr lang="el-GR" dirty="0"/>
              <a:t>Στις σκελετικές μυϊκές ίνες, η τάση που δημιουργείται σε μια συστολή εξαρτάται από τον αριθμό των εγκάρσιων γεφυρών στα </a:t>
            </a:r>
            <a:r>
              <a:rPr lang="el-GR" dirty="0" err="1"/>
              <a:t>σαρκομέρια</a:t>
            </a:r>
            <a:r>
              <a:rPr lang="el-GR" dirty="0"/>
              <a:t>. </a:t>
            </a:r>
          </a:p>
          <a:p>
            <a:r>
              <a:rPr lang="el-GR" dirty="0"/>
              <a:t>Το </a:t>
            </a:r>
            <a:r>
              <a:rPr lang="el-GR" dirty="0" err="1"/>
              <a:t>σαρκομέριο</a:t>
            </a:r>
            <a:r>
              <a:rPr lang="el-GR" dirty="0"/>
              <a:t> λειτουργεί καλύτερα σε ένα βέλτιστο εύρος μήκους. Όταν το μήκος του </a:t>
            </a:r>
            <a:r>
              <a:rPr lang="el-GR" dirty="0" err="1"/>
              <a:t>σαρκομερίου</a:t>
            </a:r>
            <a:r>
              <a:rPr lang="el-GR" dirty="0"/>
              <a:t> στην ηρεμία είναι εντός αυτού του εύρους, σχηματίζεται μέγιστος αριθμός εγκάρσιων γεφυρών και η παραγόμενη τάση είναι υψηλότερη. </a:t>
            </a:r>
          </a:p>
          <a:p>
            <a:r>
              <a:rPr lang="el-GR" dirty="0"/>
              <a:t>Όταν το μήκος της ηρεμίας του </a:t>
            </a:r>
            <a:r>
              <a:rPr lang="el-GR" dirty="0" err="1"/>
              <a:t>σαρκομερίου</a:t>
            </a:r>
            <a:r>
              <a:rPr lang="el-GR" dirty="0"/>
              <a:t> βρίσκεται εκτός αυτού του εύρους (συμπιεσμένο ή επιμηκυμένο </a:t>
            </a:r>
            <a:r>
              <a:rPr lang="el-GR" dirty="0" err="1"/>
              <a:t>σαρκομέριο</a:t>
            </a:r>
            <a:r>
              <a:rPr lang="el-GR" dirty="0"/>
              <a:t>) δεν προκαλεί αξιόλογη τάση όταν διεγείρεται επειδή η παραγόμενη τάση καθορίζεται από τον αριθμό των εγκάρσιων γεφυρών που σχηματίζονται. </a:t>
            </a:r>
          </a:p>
          <a:p>
            <a:r>
              <a:rPr lang="el-GR" dirty="0"/>
              <a:t>Συνοπτικά, οι ίνες των σκελετικών μυών συστέλλονται πιο έντονα όταν διεγείρονται σε ένα στενό εύρος μήκους ηρεμίας. </a:t>
            </a:r>
          </a:p>
        </p:txBody>
      </p:sp>
    </p:spTree>
    <p:extLst>
      <p:ext uri="{BB962C8B-B14F-4D97-AF65-F5344CB8AC3E}">
        <p14:creationId xmlns:p14="http://schemas.microsoft.com/office/powerpoint/2010/main" val="2626475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8640"/>
            <a:ext cx="10515600" cy="4329629"/>
          </a:xfrm>
        </p:spPr>
        <p:txBody>
          <a:bodyPr>
            <a:normAutofit/>
          </a:bodyPr>
          <a:lstStyle/>
          <a:p>
            <a:r>
              <a:rPr lang="el-GR" dirty="0"/>
              <a:t>Φυσιολογικό εύρος του μήκους ηρεμίας στις σκελετικές μυϊκές ίνες είναι μεταξύ 75% και 130% του βέλτιστου μήκους. </a:t>
            </a:r>
          </a:p>
          <a:p>
            <a:r>
              <a:rPr lang="el-GR" dirty="0"/>
              <a:t>Η διάταξη των σκελετικών μυών, των συνδετικών ιστών και των οστών συνήθως αποτρέπει την υπερβολική συμπίεση ή την υπερβολική έκταση. </a:t>
            </a:r>
          </a:p>
          <a:p>
            <a:r>
              <a:rPr lang="el-GR" dirty="0"/>
              <a:t>Πχ η ευθυγράμμιση του αγκώνα εκτείνει τους μυς του </a:t>
            </a:r>
            <a:r>
              <a:rPr lang="el-GR" dirty="0" err="1"/>
              <a:t>βραχιονίου</a:t>
            </a:r>
            <a:r>
              <a:rPr lang="el-GR" dirty="0"/>
              <a:t> δικέφαλου, αλλά τα οστά και οι σύνδεσμοι του αγκώνα σταματούν αυτήν την κίνηση προτού οι μυϊκές ίνες εκταθούν υπερβολικά. </a:t>
            </a:r>
          </a:p>
        </p:txBody>
      </p:sp>
    </p:spTree>
    <p:extLst>
      <p:ext uri="{BB962C8B-B14F-4D97-AF65-F5344CB8AC3E}">
        <p14:creationId xmlns:p14="http://schemas.microsoft.com/office/powerpoint/2010/main" val="1687959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93" y="121187"/>
            <a:ext cx="11149069" cy="1002532"/>
          </a:xfrm>
        </p:spPr>
        <p:txBody>
          <a:bodyPr>
            <a:normAutofit/>
          </a:bodyPr>
          <a:lstStyle/>
          <a:p>
            <a:r>
              <a:rPr lang="el-GR" b="1" dirty="0"/>
              <a:t>Συχνότητα Διέγερσης-Σύσπασης της Μυϊκής Ίνας</a:t>
            </a:r>
            <a:endParaRPr lang="el-GR" dirty="0"/>
          </a:p>
        </p:txBody>
      </p:sp>
      <p:sp>
        <p:nvSpPr>
          <p:cNvPr id="3" name="Content Placeholder 2"/>
          <p:cNvSpPr>
            <a:spLocks noGrp="1"/>
          </p:cNvSpPr>
          <p:nvPr>
            <p:ph idx="1"/>
          </p:nvPr>
        </p:nvSpPr>
        <p:spPr>
          <a:xfrm>
            <a:off x="838200" y="1123720"/>
            <a:ext cx="10916798" cy="2082189"/>
          </a:xfrm>
        </p:spPr>
        <p:txBody>
          <a:bodyPr>
            <a:normAutofit/>
          </a:bodyPr>
          <a:lstStyle/>
          <a:p>
            <a:r>
              <a:rPr lang="el-GR" dirty="0"/>
              <a:t>Μια μεμονωμένη διέγερση παράγει μια μόνο συστολή που διαρκεί 7-100 </a:t>
            </a:r>
            <a:r>
              <a:rPr lang="en-US" dirty="0" err="1"/>
              <a:t>msec</a:t>
            </a:r>
            <a:r>
              <a:rPr lang="el-GR" dirty="0"/>
              <a:t>, ανάλογα με τον μυ που διεγείρεται. Η διάρκεια συστολής παρατείνεται με επαναλαμβανόμενη διέγερση, και η μυϊκή ίνα που υφίσταται μια τέτοια παρατεταμένη συστολή παράγει περισσότερη τάση από ότι η μεμονωμένη διέγερση. </a:t>
            </a:r>
          </a:p>
          <a:p>
            <a:endParaRPr lang="el-GR"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3425" y="3205910"/>
            <a:ext cx="5137804" cy="3652090"/>
          </a:xfrm>
          <a:prstGeom prst="rect">
            <a:avLst/>
          </a:prstGeom>
        </p:spPr>
      </p:pic>
    </p:spTree>
    <p:extLst>
      <p:ext uri="{BB962C8B-B14F-4D97-AF65-F5344CB8AC3E}">
        <p14:creationId xmlns:p14="http://schemas.microsoft.com/office/powerpoint/2010/main" val="2648877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923"/>
            <a:ext cx="10515600" cy="879781"/>
          </a:xfrm>
        </p:spPr>
        <p:txBody>
          <a:bodyPr/>
          <a:lstStyle/>
          <a:p>
            <a:r>
              <a:rPr lang="el-GR" b="1" dirty="0"/>
              <a:t>Μεμονωμένες συσπάσεις</a:t>
            </a:r>
            <a:endParaRPr lang="el-GR" dirty="0"/>
          </a:p>
        </p:txBody>
      </p:sp>
      <p:sp>
        <p:nvSpPr>
          <p:cNvPr id="3" name="Content Placeholder 2"/>
          <p:cNvSpPr>
            <a:spLocks noGrp="1"/>
          </p:cNvSpPr>
          <p:nvPr>
            <p:ph idx="1"/>
          </p:nvPr>
        </p:nvSpPr>
        <p:spPr>
          <a:xfrm>
            <a:off x="838199" y="1255923"/>
            <a:ext cx="10960865" cy="5442331"/>
          </a:xfrm>
        </p:spPr>
        <p:txBody>
          <a:bodyPr>
            <a:normAutofit lnSpcReduction="10000"/>
          </a:bodyPr>
          <a:lstStyle/>
          <a:p>
            <a:r>
              <a:rPr lang="el-GR" dirty="0"/>
              <a:t>Μια μεμονωμένη σύσπαση είναι η ακολουθία ερεθίσματος-συστολής-χαλάρωσης σε μια μυϊκή ίνα. </a:t>
            </a:r>
          </a:p>
          <a:p>
            <a:r>
              <a:rPr lang="el-GR" dirty="0"/>
              <a:t>Η διάρκεια των συσπάσεων ποικίλλει, ανάλογα με τον τύπο μυών, τη θέση τους, και τις εσωτερικές και εξωτερικές συνθήκες. Σύσπαση μιας μυϊκής ίνας των οφθαλμικών μυών διαρκεί 7,5 </a:t>
            </a:r>
            <a:r>
              <a:rPr lang="el-GR" dirty="0" err="1"/>
              <a:t>msec</a:t>
            </a:r>
            <a:r>
              <a:rPr lang="el-GR" dirty="0"/>
              <a:t>, του </a:t>
            </a:r>
            <a:r>
              <a:rPr lang="el-GR" dirty="0" err="1"/>
              <a:t>υποκνημιδίου</a:t>
            </a:r>
            <a:r>
              <a:rPr lang="el-GR" dirty="0"/>
              <a:t> μυ 100 </a:t>
            </a:r>
            <a:r>
              <a:rPr lang="el-GR" dirty="0" err="1"/>
              <a:t>msec</a:t>
            </a:r>
            <a:r>
              <a:rPr lang="el-GR" dirty="0"/>
              <a:t> και του γαστροκνημίου μυ 40 </a:t>
            </a:r>
            <a:r>
              <a:rPr lang="en-US" dirty="0" err="1"/>
              <a:t>msec</a:t>
            </a:r>
            <a:r>
              <a:rPr lang="el-GR" dirty="0"/>
              <a:t>.</a:t>
            </a:r>
          </a:p>
          <a:p>
            <a:r>
              <a:rPr lang="el-GR" dirty="0"/>
              <a:t>Η συστολή χωρίζεται σε λανθάνουσα περίοδο, φάση συστολής και φάση </a:t>
            </a:r>
            <a:r>
              <a:rPr lang="el-GR" dirty="0" err="1"/>
              <a:t>χάλασης</a:t>
            </a:r>
            <a:r>
              <a:rPr lang="el-GR" dirty="0"/>
              <a:t>:</a:t>
            </a:r>
          </a:p>
          <a:p>
            <a:r>
              <a:rPr lang="el-GR" dirty="0"/>
              <a:t>1) </a:t>
            </a:r>
            <a:r>
              <a:rPr lang="el-GR" b="1" dirty="0"/>
              <a:t>Λανθάνουσα περίοδος:</a:t>
            </a:r>
            <a:r>
              <a:rPr lang="el-GR" dirty="0"/>
              <a:t> Είναι η</a:t>
            </a:r>
            <a:r>
              <a:rPr lang="en-US" dirty="0"/>
              <a:t> </a:t>
            </a:r>
            <a:r>
              <a:rPr lang="el-GR" dirty="0"/>
              <a:t>περίοδος από τη διέγερση της μυϊκής ίνας μέχρι την έναρξη της μυϊκής συστολής. Διαρκεί 2-4 </a:t>
            </a:r>
            <a:r>
              <a:rPr lang="el-GR" dirty="0" err="1"/>
              <a:t>msec</a:t>
            </a:r>
            <a:r>
              <a:rPr lang="el-GR" dirty="0"/>
              <a:t>, αλλά φθάνει έως 10 </a:t>
            </a:r>
            <a:r>
              <a:rPr lang="en-US" dirty="0" err="1"/>
              <a:t>msec</a:t>
            </a:r>
            <a:r>
              <a:rPr lang="el-GR" dirty="0"/>
              <a:t>. Αυτός ο χρόνος είναι απαραίτητος για την επέκταση του δυναμικού ενέργειας σε ολόκληρο το </a:t>
            </a:r>
            <a:r>
              <a:rPr lang="el-GR" dirty="0" err="1"/>
              <a:t>σαρκείλημμα</a:t>
            </a:r>
            <a:r>
              <a:rPr lang="el-GR" dirty="0"/>
              <a:t> και την απελευθέρωση των </a:t>
            </a:r>
            <a:r>
              <a:rPr lang="en-US" dirty="0"/>
              <a:t>Ca</a:t>
            </a:r>
            <a:r>
              <a:rPr lang="en-US" baseline="30000" dirty="0"/>
              <a:t>2+</a:t>
            </a:r>
            <a:r>
              <a:rPr lang="el-GR" dirty="0"/>
              <a:t> από το </a:t>
            </a:r>
            <a:r>
              <a:rPr lang="el-GR" dirty="0" err="1"/>
              <a:t>σαρκοπλασματικό</a:t>
            </a:r>
            <a:r>
              <a:rPr lang="el-GR" dirty="0"/>
              <a:t> δίκτυο. Δεν δημιουργείται τάση στην λανθάνουσα περίοδο.</a:t>
            </a:r>
          </a:p>
          <a:p>
            <a:endParaRPr lang="el-GR" dirty="0"/>
          </a:p>
        </p:txBody>
      </p:sp>
    </p:spTree>
    <p:extLst>
      <p:ext uri="{BB962C8B-B14F-4D97-AF65-F5344CB8AC3E}">
        <p14:creationId xmlns:p14="http://schemas.microsoft.com/office/powerpoint/2010/main" val="866994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708" y="154238"/>
            <a:ext cx="11325340" cy="3051670"/>
          </a:xfrm>
        </p:spPr>
        <p:txBody>
          <a:bodyPr>
            <a:normAutofit/>
          </a:bodyPr>
          <a:lstStyle/>
          <a:p>
            <a:r>
              <a:rPr lang="el-GR" dirty="0"/>
              <a:t>2) </a:t>
            </a:r>
            <a:r>
              <a:rPr lang="el-GR" b="1" dirty="0"/>
              <a:t>Φάση συστολής</a:t>
            </a:r>
            <a:r>
              <a:rPr lang="el-GR" dirty="0"/>
              <a:t>: Είναι η αύξηση της τάσης στο μέγιστο. Εδώ τα </a:t>
            </a:r>
            <a:r>
              <a:rPr lang="en-US" dirty="0"/>
              <a:t>Ca</a:t>
            </a:r>
            <a:r>
              <a:rPr lang="en-US" baseline="30000" dirty="0"/>
              <a:t>2+</a:t>
            </a:r>
            <a:r>
              <a:rPr lang="el-GR" dirty="0"/>
              <a:t> συνδέονται στην </a:t>
            </a:r>
            <a:r>
              <a:rPr lang="el-GR" dirty="0" err="1"/>
              <a:t>τροπονίνη</a:t>
            </a:r>
            <a:r>
              <a:rPr lang="el-GR" dirty="0"/>
              <a:t>, και δημιουργούνται οι εγκάρσιες γέφυρες. Ολοκληρώνεται 20 </a:t>
            </a:r>
            <a:r>
              <a:rPr lang="el-GR" dirty="0" err="1"/>
              <a:t>msec</a:t>
            </a:r>
            <a:r>
              <a:rPr lang="el-GR" dirty="0"/>
              <a:t> μετά τη διέγερση, αλλά μπορεί να διαρκέσει και περισσότερο.</a:t>
            </a:r>
          </a:p>
          <a:p>
            <a:r>
              <a:rPr lang="el-GR" dirty="0"/>
              <a:t>3) </a:t>
            </a:r>
            <a:r>
              <a:rPr lang="el-GR" b="1" dirty="0"/>
              <a:t>Φάση </a:t>
            </a:r>
            <a:r>
              <a:rPr lang="el-GR" b="1" dirty="0" err="1"/>
              <a:t>χάλασης</a:t>
            </a:r>
            <a:r>
              <a:rPr lang="el-GR" b="1" dirty="0"/>
              <a:t>:</a:t>
            </a:r>
            <a:r>
              <a:rPr lang="el-GR" dirty="0"/>
              <a:t> Τα </a:t>
            </a:r>
            <a:r>
              <a:rPr lang="en-US" dirty="0"/>
              <a:t>Ca</a:t>
            </a:r>
            <a:r>
              <a:rPr lang="en-US" baseline="30000" dirty="0"/>
              <a:t>2+</a:t>
            </a:r>
            <a:r>
              <a:rPr lang="el-GR" dirty="0"/>
              <a:t> μειώνονται, οι ενεργείς θέσεις καλύπτονται από την </a:t>
            </a:r>
            <a:r>
              <a:rPr lang="el-GR" dirty="0" err="1"/>
              <a:t>τροπομυοσίνη</a:t>
            </a:r>
            <a:r>
              <a:rPr lang="el-GR" dirty="0"/>
              <a:t> και ο αριθμός εγκάρσιων γεφυρών μειώνεται. Η τάση ελαττώνεται στα επίπεδα ηρεμίας. Συνήθως, διαρκεί 30 </a:t>
            </a:r>
            <a:r>
              <a:rPr lang="el-GR" dirty="0" err="1"/>
              <a:t>msec</a:t>
            </a:r>
            <a:r>
              <a:rPr lang="el-GR" dirty="0"/>
              <a:t>. </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9455" y="3105957"/>
            <a:ext cx="5278420" cy="3752044"/>
          </a:xfrm>
          <a:prstGeom prst="rect">
            <a:avLst/>
          </a:prstGeom>
        </p:spPr>
      </p:pic>
    </p:spTree>
    <p:extLst>
      <p:ext uri="{BB962C8B-B14F-4D97-AF65-F5344CB8AC3E}">
        <p14:creationId xmlns:p14="http://schemas.microsoft.com/office/powerpoint/2010/main" val="72592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72"/>
            <a:ext cx="10515600" cy="714527"/>
          </a:xfrm>
        </p:spPr>
        <p:txBody>
          <a:bodyPr/>
          <a:lstStyle/>
          <a:p>
            <a:r>
              <a:rPr lang="el-GR" b="1" dirty="0"/>
              <a:t>Άθροιση Συστολών και Ατελής </a:t>
            </a:r>
            <a:r>
              <a:rPr lang="el-GR" b="1" dirty="0" err="1"/>
              <a:t>Τετάνος</a:t>
            </a:r>
            <a:endParaRPr lang="el-GR" dirty="0"/>
          </a:p>
        </p:txBody>
      </p:sp>
      <p:sp>
        <p:nvSpPr>
          <p:cNvPr id="3" name="Content Placeholder 2"/>
          <p:cNvSpPr>
            <a:spLocks noGrp="1"/>
          </p:cNvSpPr>
          <p:nvPr>
            <p:ph idx="1"/>
          </p:nvPr>
        </p:nvSpPr>
        <p:spPr>
          <a:xfrm>
            <a:off x="572877" y="969486"/>
            <a:ext cx="11193137" cy="3051672"/>
          </a:xfrm>
        </p:spPr>
        <p:txBody>
          <a:bodyPr>
            <a:normAutofit/>
          </a:bodyPr>
          <a:lstStyle/>
          <a:p>
            <a:r>
              <a:rPr lang="el-GR" dirty="0"/>
              <a:t>Εάν ένα δεύτερο ερέθισμα δημιουργηθεί πριν τη </a:t>
            </a:r>
            <a:r>
              <a:rPr lang="el-GR" dirty="0" err="1"/>
              <a:t>χάλαση</a:t>
            </a:r>
            <a:r>
              <a:rPr lang="el-GR" dirty="0"/>
              <a:t>, εμφανίζεται μια δεύτερη, πιο ισχυρή συστολή. Η προσθήκη μιας σύσπασης πάνω σε άλλη αποτελεί την </a:t>
            </a:r>
            <a:r>
              <a:rPr lang="el-GR" b="1" dirty="0"/>
              <a:t>άθροιση συστολών</a:t>
            </a:r>
            <a:r>
              <a:rPr lang="el-GR" dirty="0"/>
              <a:t>. </a:t>
            </a:r>
          </a:p>
          <a:p>
            <a:r>
              <a:rPr lang="el-GR" dirty="0"/>
              <a:t>Εάν η διέγερση συνεχιστεί χωρίς να υπάρχει αρκετός χρόνος για πλήρη </a:t>
            </a:r>
            <a:r>
              <a:rPr lang="el-GR" dirty="0" err="1"/>
              <a:t>χάλαση</a:t>
            </a:r>
            <a:r>
              <a:rPr lang="el-GR" dirty="0"/>
              <a:t>, η τάση θα αυξηθεί έως 4-5 φορές το μέγιστο της μεμονωμένης σύσπασης. Ο μυς που παράγει σχεδόν μέγιστη ένταση κατά τη διάρκεια της συστολής χωρίς πλήρη </a:t>
            </a:r>
            <a:r>
              <a:rPr lang="el-GR" dirty="0" err="1"/>
              <a:t>χάλαση</a:t>
            </a:r>
            <a:r>
              <a:rPr lang="el-GR" dirty="0"/>
              <a:t> δημιουργεί τον </a:t>
            </a:r>
            <a:r>
              <a:rPr lang="el-GR" b="1" dirty="0"/>
              <a:t>ατελή τέτανο</a:t>
            </a:r>
            <a:r>
              <a:rPr lang="el-GR" dirty="0"/>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4722" y="4021159"/>
            <a:ext cx="8427550" cy="2836842"/>
          </a:xfrm>
          <a:prstGeom prst="rect">
            <a:avLst/>
          </a:prstGeom>
        </p:spPr>
      </p:pic>
    </p:spTree>
    <p:extLst>
      <p:ext uri="{BB962C8B-B14F-4D97-AF65-F5344CB8AC3E}">
        <p14:creationId xmlns:p14="http://schemas.microsoft.com/office/powerpoint/2010/main" val="72026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Τένοντας</a:t>
            </a:r>
          </a:p>
        </p:txBody>
      </p:sp>
      <p:sp>
        <p:nvSpPr>
          <p:cNvPr id="3" name="Content Placeholder 2"/>
          <p:cNvSpPr>
            <a:spLocks noGrp="1"/>
          </p:cNvSpPr>
          <p:nvPr>
            <p:ph idx="1"/>
          </p:nvPr>
        </p:nvSpPr>
        <p:spPr/>
        <p:txBody>
          <a:bodyPr/>
          <a:lstStyle/>
          <a:p>
            <a:r>
              <a:rPr lang="el-GR" dirty="0"/>
              <a:t>Οι ίνες κολλαγόνου του </a:t>
            </a:r>
            <a:r>
              <a:rPr lang="el-GR" dirty="0" err="1"/>
              <a:t>επιμύιου</a:t>
            </a:r>
            <a:r>
              <a:rPr lang="el-GR" dirty="0"/>
              <a:t>, </a:t>
            </a:r>
            <a:r>
              <a:rPr lang="el-GR" dirty="0" err="1"/>
              <a:t>περιμύιου</a:t>
            </a:r>
            <a:r>
              <a:rPr lang="el-GR" dirty="0"/>
              <a:t> και </a:t>
            </a:r>
            <a:r>
              <a:rPr lang="el-GR" dirty="0" err="1"/>
              <a:t>ενδομύιου</a:t>
            </a:r>
            <a:r>
              <a:rPr lang="el-GR" dirty="0"/>
              <a:t> συγκεντρώνονται όλες μαζί για να σχηματίσουν τον </a:t>
            </a:r>
            <a:r>
              <a:rPr lang="el-GR" b="1" dirty="0"/>
              <a:t>τένοντα</a:t>
            </a:r>
            <a:r>
              <a:rPr lang="el-GR" dirty="0"/>
              <a:t>.</a:t>
            </a:r>
          </a:p>
          <a:p>
            <a:r>
              <a:rPr lang="el-GR" dirty="0"/>
              <a:t>Οι τένοντες συνδέουν τους μύες με τα οστά, παρέχοντας μια σταθερή σύνδεση για την κίνηση του οστού μέσω της έλξης από τον τένοντα.</a:t>
            </a:r>
          </a:p>
        </p:txBody>
      </p:sp>
    </p:spTree>
    <p:extLst>
      <p:ext uri="{BB962C8B-B14F-4D97-AF65-F5344CB8AC3E}">
        <p14:creationId xmlns:p14="http://schemas.microsoft.com/office/powerpoint/2010/main" val="425456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836" y="132203"/>
            <a:ext cx="10515600" cy="749146"/>
          </a:xfrm>
        </p:spPr>
        <p:txBody>
          <a:bodyPr>
            <a:normAutofit/>
          </a:bodyPr>
          <a:lstStyle/>
          <a:p>
            <a:r>
              <a:rPr lang="el-GR" b="1" dirty="0"/>
              <a:t>Πλήρης Τέτανος και Μυϊκός Κάματος</a:t>
            </a:r>
            <a:endParaRPr lang="el-GR" dirty="0"/>
          </a:p>
        </p:txBody>
      </p:sp>
      <p:sp>
        <p:nvSpPr>
          <p:cNvPr id="3" name="Content Placeholder 2"/>
          <p:cNvSpPr>
            <a:spLocks noGrp="1"/>
          </p:cNvSpPr>
          <p:nvPr>
            <p:ph idx="1"/>
          </p:nvPr>
        </p:nvSpPr>
        <p:spPr>
          <a:xfrm>
            <a:off x="550843" y="881349"/>
            <a:ext cx="11281273" cy="2500829"/>
          </a:xfrm>
        </p:spPr>
        <p:txBody>
          <a:bodyPr>
            <a:normAutofit fontScale="92500" lnSpcReduction="10000"/>
          </a:bodyPr>
          <a:lstStyle/>
          <a:p>
            <a:r>
              <a:rPr lang="el-GR" b="1" dirty="0"/>
              <a:t>Πλήρης τέτανος</a:t>
            </a:r>
            <a:r>
              <a:rPr lang="el-GR" dirty="0"/>
              <a:t> ​​είναι όταν μια υψηλότερη συχνότητα διέγερσης εξαλείφει τελείως τη φάση </a:t>
            </a:r>
            <a:r>
              <a:rPr lang="el-GR" dirty="0" err="1"/>
              <a:t>χάλασης</a:t>
            </a:r>
            <a:r>
              <a:rPr lang="el-GR" dirty="0"/>
              <a:t>. Το </a:t>
            </a:r>
            <a:r>
              <a:rPr lang="el-GR" dirty="0" err="1"/>
              <a:t>σαρκοπλασματικό</a:t>
            </a:r>
            <a:r>
              <a:rPr lang="el-GR" dirty="0"/>
              <a:t> δίκτυο δεν έχει χρόνο να ανακτήσει τα </a:t>
            </a:r>
            <a:r>
              <a:rPr lang="en-US" dirty="0"/>
              <a:t>Ca</a:t>
            </a:r>
            <a:r>
              <a:rPr lang="en-US" baseline="30000" dirty="0"/>
              <a:t>2+</a:t>
            </a:r>
            <a:r>
              <a:rPr lang="el-GR" dirty="0"/>
              <a:t>. Η υψηλή συγκέντρωση Ca</a:t>
            </a:r>
            <a:r>
              <a:rPr lang="el-GR" baseline="30000" dirty="0"/>
              <a:t>2+</a:t>
            </a:r>
            <a:r>
              <a:rPr lang="el-GR" dirty="0"/>
              <a:t> καθιστά τη σύσπαση συνεχή. </a:t>
            </a:r>
          </a:p>
          <a:p>
            <a:r>
              <a:rPr lang="el-GR" dirty="0"/>
              <a:t>Η συνεχόμενη και παρατεταμένη διέγερση και σύσπαση της σκελετικής μυϊκής ίνας δεν διαρκεί για μεγάλα χρονικά διαστήματα γιατί η παραγόμενη μυϊκή τάση μετά από κάποιο χρονικό διάστημα μειώνεται. Αυτή η μείωση μπορεί να φθάσει στο μηδέν δημιουργώντας τον </a:t>
            </a:r>
            <a:r>
              <a:rPr lang="el-GR" b="1" dirty="0"/>
              <a:t>μυϊκό κάματο</a:t>
            </a:r>
            <a:r>
              <a:rPr lang="el-GR" dirty="0"/>
              <a:t>.</a:t>
            </a:r>
          </a:p>
          <a:p>
            <a:endParaRPr lang="el-GR"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7586" y="3308931"/>
            <a:ext cx="6324307" cy="3549070"/>
          </a:xfrm>
          <a:prstGeom prst="rect">
            <a:avLst/>
          </a:prstGeom>
        </p:spPr>
      </p:pic>
    </p:spTree>
    <p:extLst>
      <p:ext uri="{BB962C8B-B14F-4D97-AF65-F5344CB8AC3E}">
        <p14:creationId xmlns:p14="http://schemas.microsoft.com/office/powerpoint/2010/main" val="2878399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911" y="209320"/>
            <a:ext cx="11160087" cy="6510968"/>
          </a:xfrm>
        </p:spPr>
        <p:txBody>
          <a:bodyPr>
            <a:normAutofit/>
          </a:bodyPr>
          <a:lstStyle/>
          <a:p>
            <a:r>
              <a:rPr lang="el-GR" dirty="0"/>
              <a:t>Εάν ο μυς που έχει υποστεί μυϊκό κάματο ξεκουραστεί για κάποιο διάστημα, επανακτά την ικανότητά του για συστολή εφόσον διεγερθεί ξανά. Όμως, ο ρυθμός επανάκαμψης εξαρτάται από τη διάρκεια και την ένταση της προηγούμενης δραστηριότητας. </a:t>
            </a:r>
          </a:p>
          <a:p>
            <a:r>
              <a:rPr lang="el-GR" dirty="0"/>
              <a:t>Όταν οι εξειδικευμένες μυϊκές ίνες για άσκηση υψηλής έντασης με βραχεία διάρκεια (πχ άρση βαρών) διεγείρονται συνεχώς με υψηλή συχνότητα, κουράζονται γρήγορα αλλά </a:t>
            </a:r>
            <a:r>
              <a:rPr lang="el-GR" dirty="0" err="1"/>
              <a:t>ανακάπτουν</a:t>
            </a:r>
            <a:r>
              <a:rPr lang="el-GR" dirty="0"/>
              <a:t> επίσης γρήγορα. Οφείλεται κυρίως στην αδυναμία μετάδοσης του δυναμικού ενέργειας με συνέπεια τη μη απελευθέρωση </a:t>
            </a:r>
            <a:r>
              <a:rPr lang="en-US" dirty="0"/>
              <a:t>Ca</a:t>
            </a:r>
            <a:r>
              <a:rPr lang="en-US" baseline="30000" dirty="0"/>
              <a:t>2+</a:t>
            </a:r>
            <a:r>
              <a:rPr lang="el-GR" dirty="0"/>
              <a:t> από το </a:t>
            </a:r>
            <a:r>
              <a:rPr lang="el-GR" dirty="0" err="1"/>
              <a:t>σαρκοπλασματικό</a:t>
            </a:r>
            <a:r>
              <a:rPr lang="el-GR" dirty="0"/>
              <a:t> δίκτυο.</a:t>
            </a:r>
          </a:p>
          <a:p>
            <a:r>
              <a:rPr lang="el-GR" dirty="0"/>
              <a:t>Στις μυϊκές ίνες εξειδικευμένες για άσκηση ήπιας έντασης και μακράς διάρκειας (πχ δρόμοι μεγάλων αποστάσεων), ο κάματος εμφανίζεται καθυστερημένα, αλλά απαιτείται παρατεταμένη περίοδος ανάπαυσης, έως 24 ώρες. Οφείλεται στη συσσώρευση μεγάλων ποσοτήτων γαλακτικού οξέος, που διασπάται σε </a:t>
            </a:r>
            <a:r>
              <a:rPr lang="en-US" dirty="0"/>
              <a:t>La</a:t>
            </a:r>
            <a:r>
              <a:rPr lang="el-GR" baseline="30000" dirty="0"/>
              <a:t>-</a:t>
            </a:r>
            <a:r>
              <a:rPr lang="el-GR" dirty="0"/>
              <a:t> και </a:t>
            </a:r>
            <a:r>
              <a:rPr lang="en-US" dirty="0"/>
              <a:t>H</a:t>
            </a:r>
            <a:r>
              <a:rPr lang="el-GR" baseline="30000" dirty="0"/>
              <a:t>+</a:t>
            </a:r>
            <a:r>
              <a:rPr lang="el-GR" dirty="0"/>
              <a:t>. Τα </a:t>
            </a:r>
            <a:r>
              <a:rPr lang="en-US" dirty="0"/>
              <a:t>H</a:t>
            </a:r>
            <a:r>
              <a:rPr lang="el-GR" baseline="30000" dirty="0"/>
              <a:t>+</a:t>
            </a:r>
            <a:r>
              <a:rPr lang="el-GR" dirty="0"/>
              <a:t> επηρεάζουν τη δομή και δραστικότητα των πρωτεϊνών </a:t>
            </a:r>
            <a:r>
              <a:rPr lang="el-GR" dirty="0" err="1"/>
              <a:t>ακτίνη</a:t>
            </a:r>
            <a:r>
              <a:rPr lang="el-GR" dirty="0"/>
              <a:t> και </a:t>
            </a:r>
            <a:r>
              <a:rPr lang="el-GR" dirty="0" err="1"/>
              <a:t>μυοσίνη</a:t>
            </a:r>
            <a:r>
              <a:rPr lang="el-GR" dirty="0"/>
              <a:t>. Η ανάκαμψη αναπληρώνει τις πρωτεΐνες που αλλοιώθηκαν, μέσω </a:t>
            </a:r>
            <a:r>
              <a:rPr lang="el-GR" dirty="0" err="1"/>
              <a:t>πρωτεϊνοσύνθεσης</a:t>
            </a:r>
            <a:r>
              <a:rPr lang="el-GR" dirty="0"/>
              <a:t>.</a:t>
            </a:r>
          </a:p>
          <a:p>
            <a:endParaRPr lang="el-GR" dirty="0"/>
          </a:p>
        </p:txBody>
      </p:sp>
    </p:spTree>
    <p:extLst>
      <p:ext uri="{BB962C8B-B14F-4D97-AF65-F5344CB8AC3E}">
        <p14:creationId xmlns:p14="http://schemas.microsoft.com/office/powerpoint/2010/main" val="3683618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147" y="133772"/>
            <a:ext cx="10961783" cy="923848"/>
          </a:xfrm>
        </p:spPr>
        <p:txBody>
          <a:bodyPr>
            <a:normAutofit/>
          </a:bodyPr>
          <a:lstStyle/>
          <a:p>
            <a:r>
              <a:rPr lang="el-GR" b="1" dirty="0"/>
              <a:t>Παραγωγή Τάσης σε Ολόκληρο το Σκελετικό Μυ</a:t>
            </a:r>
            <a:endParaRPr lang="el-GR" dirty="0"/>
          </a:p>
        </p:txBody>
      </p:sp>
      <p:sp>
        <p:nvSpPr>
          <p:cNvPr id="3" name="Content Placeholder 2"/>
          <p:cNvSpPr>
            <a:spLocks noGrp="1"/>
          </p:cNvSpPr>
          <p:nvPr>
            <p:ph idx="1"/>
          </p:nvPr>
        </p:nvSpPr>
        <p:spPr>
          <a:xfrm>
            <a:off x="649995" y="1057619"/>
            <a:ext cx="11149069" cy="5684704"/>
          </a:xfrm>
        </p:spPr>
        <p:txBody>
          <a:bodyPr>
            <a:normAutofit lnSpcReduction="10000"/>
          </a:bodyPr>
          <a:lstStyle/>
          <a:p>
            <a:r>
              <a:rPr lang="el-GR" dirty="0"/>
              <a:t>Η ποσότητα της τάσης που παράγεται στο σκελετικό μυ ως σύνολο καθορίζεται από: 1) την τάση που παράγεται από τις διεγερμένες μυϊκές ίνες και 2) τον συνολικό αριθμό των μυϊκών ινών που διεγείρονται.</a:t>
            </a:r>
          </a:p>
          <a:p>
            <a:r>
              <a:rPr lang="el-GR" dirty="0"/>
              <a:t>Καθώς οι μυϊκές ίνες βραχύνονται, τραβούν τους προσκολλημένους τένοντες και αυτοί εκτείνονται. Η τάση μεταφέρεται στα οστά τα οποία κινούνται.</a:t>
            </a:r>
          </a:p>
          <a:p>
            <a:r>
              <a:rPr lang="el-GR" dirty="0"/>
              <a:t>Οι μεμονωμένες συσπάσεις είναι σύντομες σε διάρκεια και είναι αναποτελεσματικές για την εκτέλεση χρήσιμης εργασίας.</a:t>
            </a:r>
          </a:p>
          <a:p>
            <a:r>
              <a:rPr lang="el-GR" dirty="0"/>
              <a:t>Εάν πραγματοποιηθεί μια δεύτερη σύσπαση προτού η τάση επιστρέψει στο μηδέν, η τάση θα κορυφωθεί σε υψηλότερο επίπεδο, και θα δημιουργηθούν πρόσθετες εγκάρσιες γέφυρες. Κάθε διαδοχική συστολή ξεκινά προτού η τάση μειωθεί σε επίπεδα ηρεμίας, οπότε η τάση συνεχίζει να αυξάνεται έως ότου κορυφωθεί. Σε μια τετανική συστολή, υπάρχει χρόνος για να σχηματιστούν όλες οι πιθανές εγκάρσιες γέφυρες και να κορυφωθεί η τάση. </a:t>
            </a:r>
          </a:p>
          <a:p>
            <a:endParaRPr lang="el-GR" dirty="0"/>
          </a:p>
        </p:txBody>
      </p:sp>
    </p:spTree>
    <p:extLst>
      <p:ext uri="{BB962C8B-B14F-4D97-AF65-F5344CB8AC3E}">
        <p14:creationId xmlns:p14="http://schemas.microsoft.com/office/powerpoint/2010/main" val="3039986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9"/>
            <a:ext cx="10515600" cy="835714"/>
          </a:xfrm>
        </p:spPr>
        <p:txBody>
          <a:bodyPr/>
          <a:lstStyle/>
          <a:p>
            <a:r>
              <a:rPr lang="el-GR" b="1" dirty="0"/>
              <a:t>Κινητικές Μονάδες και Παραγωγή Τάσης</a:t>
            </a:r>
            <a:endParaRPr lang="el-GR" dirty="0"/>
          </a:p>
        </p:txBody>
      </p:sp>
      <p:sp>
        <p:nvSpPr>
          <p:cNvPr id="3" name="Content Placeholder 2"/>
          <p:cNvSpPr>
            <a:spLocks noGrp="1"/>
          </p:cNvSpPr>
          <p:nvPr>
            <p:ph idx="1"/>
          </p:nvPr>
        </p:nvSpPr>
        <p:spPr>
          <a:xfrm>
            <a:off x="694063" y="1123720"/>
            <a:ext cx="11060935" cy="5552502"/>
          </a:xfrm>
        </p:spPr>
        <p:txBody>
          <a:bodyPr>
            <a:normAutofit/>
          </a:bodyPr>
          <a:lstStyle/>
          <a:p>
            <a:r>
              <a:rPr lang="el-GR" dirty="0"/>
              <a:t>Η τάση που παράγεται από τον μυ είναι το άθροισμα της τάσης που δημιουργούν οι μεμονωμένες μυϊκές ίνες, καθώς τραβούν όλες μαζί. </a:t>
            </a:r>
          </a:p>
          <a:p>
            <a:r>
              <a:rPr lang="el-GR" dirty="0"/>
              <a:t>Η </a:t>
            </a:r>
            <a:r>
              <a:rPr lang="el-GR" b="1" dirty="0"/>
              <a:t>κινητική μονάδα </a:t>
            </a:r>
            <a:r>
              <a:rPr lang="el-GR" dirty="0"/>
              <a:t>αποτελείται από τον κινητικό νευρώνα με τις απολήξεις του και τις μυϊκές ίνες που </a:t>
            </a:r>
            <a:r>
              <a:rPr lang="el-GR" dirty="0" err="1"/>
              <a:t>νευρώνει</a:t>
            </a:r>
            <a:r>
              <a:rPr lang="el-GR" dirty="0"/>
              <a:t> ο συγκεκριμένος νευρώνας. Η ενεργοποίηση αυτού του νευρώνα θα προκαλέσει ταυτόχρονη διέγερση όλων των μυϊκών ινών που </a:t>
            </a:r>
            <a:r>
              <a:rPr lang="el-GR" dirty="0" err="1"/>
              <a:t>νευρώνει</a:t>
            </a:r>
            <a:r>
              <a:rPr lang="el-GR" dirty="0"/>
              <a:t> αυτός ο νευρώνας ώστε να συστέλλονται και να χαλαρώνουν όλες μαζί ταυτόχρονα. </a:t>
            </a:r>
          </a:p>
          <a:p>
            <a:r>
              <a:rPr lang="el-GR" dirty="0"/>
              <a:t>Το μέγεθος της κινητικής μονάδας εξαρτάται από το πόσο λεπτός είναι ο έλεγχος της κίνησης. Στους μύες του οφθαλμού ή του λάρυγγα, ο ακριβής έλεγχος είναι σημαντικός και ο κινητικός νευρώνας ελέγχει 4-6 μυϊκές ίνες. Αντίθετα, ο </a:t>
            </a:r>
            <a:r>
              <a:rPr lang="el-GR" dirty="0" err="1"/>
              <a:t>βραχιόνιος</a:t>
            </a:r>
            <a:r>
              <a:rPr lang="el-GR" dirty="0"/>
              <a:t> και γαστροκνήμιος μυς  δεν είναι τόσο ακριβείς και ο κινητικός νευρώνας ελέγχει 1000-2000 μυϊκές ίνες.</a:t>
            </a:r>
          </a:p>
          <a:p>
            <a:endParaRPr lang="el-GR" dirty="0"/>
          </a:p>
        </p:txBody>
      </p:sp>
    </p:spTree>
    <p:extLst>
      <p:ext uri="{BB962C8B-B14F-4D97-AF65-F5344CB8AC3E}">
        <p14:creationId xmlns:p14="http://schemas.microsoft.com/office/powerpoint/2010/main" val="270008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74573"/>
            <a:ext cx="10707477" cy="6290632"/>
          </a:xfrm>
        </p:spPr>
        <p:txBody>
          <a:bodyPr>
            <a:normAutofit/>
          </a:bodyPr>
          <a:lstStyle/>
          <a:p>
            <a:r>
              <a:rPr lang="el-GR" dirty="0"/>
              <a:t>Σε συγκεκριμένη κίνηση του βραχίονα, διεγείρονται πρώτα οι μικρότερες κινητικές μονάδες που συστέλλονται αργά. Καθώς η κίνηση συνεχίζεται, ενεργοποιούνται μεγαλύτερες κινητικές μονάδες με ταχύτερες και ισχυρότερες μυϊκές ίνες και η παραγωγή τάσης αυξάνεται. </a:t>
            </a:r>
          </a:p>
          <a:p>
            <a:r>
              <a:rPr lang="el-GR" dirty="0"/>
              <a:t>Η αύξηση της μυϊκής τάσης που παράγεται αυξάνοντας τον αριθμό των κινητικών μονάδων ονομάζεται </a:t>
            </a:r>
            <a:r>
              <a:rPr lang="el-GR" b="1" dirty="0"/>
              <a:t>επιστράτευση</a:t>
            </a:r>
            <a:r>
              <a:rPr lang="el-GR" dirty="0"/>
              <a:t>.</a:t>
            </a:r>
          </a:p>
          <a:p>
            <a:r>
              <a:rPr lang="el-GR" dirty="0"/>
              <a:t>Μέγιστη παραγωγή τάσης συμβαίνει όταν όλες οι κινητικές μονάδες στο μυ συστέλλονται σε κατάσταση πλήρους τετάνου. Δεν διαρκούν πολύ, επειδή οι μυϊκές ίνες χρησιμοποιούν τα διαθέσιμα ενεργειακά τους αποθέματα. </a:t>
            </a:r>
          </a:p>
          <a:p>
            <a:r>
              <a:rPr lang="el-GR" dirty="0"/>
              <a:t>Σε παρατεταμένη συστολή, οι κινητικές μονάδες ενεργοποιούνται περιστροφικά, οπότε μερικές μυϊκές ίνες βρίσκονται σε </a:t>
            </a:r>
            <a:r>
              <a:rPr lang="el-GR" dirty="0" err="1"/>
              <a:t>χάλαση</a:t>
            </a:r>
            <a:r>
              <a:rPr lang="el-GR" dirty="0"/>
              <a:t> ενώ άλλες συστέλλονται ενεργά. </a:t>
            </a:r>
          </a:p>
        </p:txBody>
      </p:sp>
    </p:spTree>
    <p:extLst>
      <p:ext uri="{BB962C8B-B14F-4D97-AF65-F5344CB8AC3E}">
        <p14:creationId xmlns:p14="http://schemas.microsoft.com/office/powerpoint/2010/main" val="429906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9"/>
            <a:ext cx="10515600" cy="747578"/>
          </a:xfrm>
        </p:spPr>
        <p:txBody>
          <a:bodyPr/>
          <a:lstStyle/>
          <a:p>
            <a:r>
              <a:rPr lang="el-GR" b="1" dirty="0"/>
              <a:t>Μυϊκός Τόνος</a:t>
            </a:r>
            <a:endParaRPr lang="el-GR" dirty="0"/>
          </a:p>
        </p:txBody>
      </p:sp>
      <p:sp>
        <p:nvSpPr>
          <p:cNvPr id="3" name="Content Placeholder 2"/>
          <p:cNvSpPr>
            <a:spLocks noGrp="1"/>
          </p:cNvSpPr>
          <p:nvPr>
            <p:ph idx="1"/>
          </p:nvPr>
        </p:nvSpPr>
        <p:spPr>
          <a:xfrm>
            <a:off x="738130" y="1090671"/>
            <a:ext cx="11049918" cy="5552500"/>
          </a:xfrm>
        </p:spPr>
        <p:txBody>
          <a:bodyPr>
            <a:normAutofit fontScale="92500"/>
          </a:bodyPr>
          <a:lstStyle/>
          <a:p>
            <a:r>
              <a:rPr lang="el-GR" dirty="0"/>
              <a:t>Στους σκελετικούς μύες, κάποιες κινητικές μονάδες είναι πάντα ενεργές, ακόμη και όταν ο μυς δεν συστέλλεται. Όμως, δεν παράγουν αρκετή τάση για να προκαλέσουν κίνηση, αλλά εκτείνουν και σταθεροποιούν τον μυ. Αυτή η τάση κατά τη </a:t>
            </a:r>
            <a:r>
              <a:rPr lang="el-GR" dirty="0" err="1"/>
              <a:t>χάλαση</a:t>
            </a:r>
            <a:r>
              <a:rPr lang="el-GR" dirty="0"/>
              <a:t> του σκελετικού μυός ονομάζεται </a:t>
            </a:r>
            <a:r>
              <a:rPr lang="el-GR" b="1" dirty="0"/>
              <a:t>μυϊκός τόνος</a:t>
            </a:r>
            <a:r>
              <a:rPr lang="el-GR" dirty="0"/>
              <a:t>. </a:t>
            </a:r>
          </a:p>
          <a:p>
            <a:r>
              <a:rPr lang="el-GR" dirty="0"/>
              <a:t>Όταν ο μυς έχει ελάχιστο μυϊκό τόνο εμφανίζεται αδύναμος και χαλαρός, ενώ ένας με μέτριο μυϊκό τόνο είναι σταθερός και συμπαγής.</a:t>
            </a:r>
          </a:p>
          <a:p>
            <a:r>
              <a:rPr lang="el-GR" dirty="0"/>
              <a:t>Ο μυϊκός τόνος στην ηρεμία σταθεροποιεί τα οστά και τις αρθρώσεις. </a:t>
            </a:r>
          </a:p>
          <a:p>
            <a:r>
              <a:rPr lang="el-GR" dirty="0"/>
              <a:t>Ο μυϊκός τόνος βοηθά στην αποτροπή ξαφνικών, ανεξέλεγκτων αλλαγών στις θέσεις των οστών και των αρθρώσεων. </a:t>
            </a:r>
          </a:p>
          <a:p>
            <a:r>
              <a:rPr lang="el-GR" dirty="0"/>
              <a:t>Η ελαστική φύση των μυών και τενόντων επιτρέπει στους σκελετικούς μύες να λειτουργούν ως απορροφητές κραδασμών από ξαφνικά χτυπήματα. </a:t>
            </a:r>
          </a:p>
          <a:p>
            <a:r>
              <a:rPr lang="el-GR" dirty="0"/>
              <a:t>Ο μυϊκός τόνος επιταχύνει την επιστράτευση κατά την εθελοντική συστολή και κάνει τους σκελετικούς μύες να φαίνονται σταθεροί και καλά καθορισμένοι.</a:t>
            </a:r>
          </a:p>
          <a:p>
            <a:endParaRPr lang="el-GR" dirty="0"/>
          </a:p>
        </p:txBody>
      </p:sp>
    </p:spTree>
    <p:extLst>
      <p:ext uri="{BB962C8B-B14F-4D97-AF65-F5344CB8AC3E}">
        <p14:creationId xmlns:p14="http://schemas.microsoft.com/office/powerpoint/2010/main" val="3025892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8"/>
            <a:ext cx="10515600" cy="835714"/>
          </a:xfrm>
        </p:spPr>
        <p:txBody>
          <a:bodyPr/>
          <a:lstStyle/>
          <a:p>
            <a:r>
              <a:rPr lang="el-GR" b="1" dirty="0"/>
              <a:t>Ισοτονικές και Ισομετρικές Συστολές</a:t>
            </a:r>
            <a:endParaRPr lang="el-GR" dirty="0"/>
          </a:p>
        </p:txBody>
      </p:sp>
      <p:sp>
        <p:nvSpPr>
          <p:cNvPr id="3" name="Content Placeholder 2"/>
          <p:cNvSpPr>
            <a:spLocks noGrp="1"/>
          </p:cNvSpPr>
          <p:nvPr>
            <p:ph idx="1"/>
          </p:nvPr>
        </p:nvSpPr>
        <p:spPr>
          <a:xfrm>
            <a:off x="838199" y="1112704"/>
            <a:ext cx="10861713" cy="5541484"/>
          </a:xfrm>
        </p:spPr>
        <p:txBody>
          <a:bodyPr>
            <a:normAutofit/>
          </a:bodyPr>
          <a:lstStyle/>
          <a:p>
            <a:r>
              <a:rPr lang="el-GR" dirty="0"/>
              <a:t>Οι μυϊκές συστολές είναι ισοτονικές ή ισομετρικές.</a:t>
            </a:r>
          </a:p>
          <a:p>
            <a:r>
              <a:rPr lang="el-GR" b="1" dirty="0">
                <a:solidFill>
                  <a:srgbClr val="FF0000"/>
                </a:solidFill>
              </a:rPr>
              <a:t>Ισοτονικές Συστολές</a:t>
            </a:r>
            <a:endParaRPr lang="el-GR" dirty="0">
              <a:solidFill>
                <a:srgbClr val="FF0000"/>
              </a:solidFill>
            </a:endParaRPr>
          </a:p>
          <a:p>
            <a:r>
              <a:rPr lang="el-GR" dirty="0"/>
              <a:t>Η τάση αυξάνεται και το μήκος του σκελετικού μυός αλλάζει. Πχ ανύψωση ενός αντικειμένου, το περπάτημα και τρέξιμο. 2 τύποι ισοτονικών μυϊκών συστολών, οι ομόκεντρες και οι έκκεντρες συστολές. </a:t>
            </a:r>
          </a:p>
          <a:p>
            <a:r>
              <a:rPr lang="el-GR" dirty="0"/>
              <a:t>Στην </a:t>
            </a:r>
            <a:r>
              <a:rPr lang="el-GR" b="1" dirty="0"/>
              <a:t>ομόκεντρη συστολή</a:t>
            </a:r>
            <a:r>
              <a:rPr lang="el-GR" dirty="0"/>
              <a:t>, η μυϊκή τάση υπερβαίνει την αντίσταση και ο μυς βραχύνεται. Η ταχύτητα βράχυνσης εξαρτάται από την παραγόμενη τάση και την αντίσταση. </a:t>
            </a:r>
          </a:p>
          <a:p>
            <a:r>
              <a:rPr lang="el-GR" dirty="0"/>
              <a:t>Εάν όλες οι κινητικές μονάδες είναι διεγερμένες και η αντίσταση είναι μικρή, ο μυς θα βραχυνθεί πολύ γρήγορα. Αντίθετα, εάν ο μυς παράγει μόλις αρκετή τάση για να ξεπεράσει την αντίσταση, αυτός θα βραχυνθεί πολύ αργά.</a:t>
            </a:r>
          </a:p>
          <a:p>
            <a:endParaRPr lang="el-GR" dirty="0"/>
          </a:p>
        </p:txBody>
      </p:sp>
    </p:spTree>
    <p:extLst>
      <p:ext uri="{BB962C8B-B14F-4D97-AF65-F5344CB8AC3E}">
        <p14:creationId xmlns:p14="http://schemas.microsoft.com/office/powerpoint/2010/main" val="3065290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374573"/>
            <a:ext cx="10983817" cy="6323682"/>
          </a:xfrm>
        </p:spPr>
        <p:txBody>
          <a:bodyPr>
            <a:normAutofit/>
          </a:bodyPr>
          <a:lstStyle/>
          <a:p>
            <a:r>
              <a:rPr lang="el-GR" dirty="0"/>
              <a:t>Στην </a:t>
            </a:r>
            <a:r>
              <a:rPr lang="el-GR" b="1" dirty="0"/>
              <a:t>έκκεντρη μυϊκή συστολή</a:t>
            </a:r>
            <a:r>
              <a:rPr lang="el-GR" dirty="0"/>
              <a:t>, η μέγιστη τάση είναι μικρότερη από το φορτίο (πχ μεταφορά βάρους 4 κιλών και άνω), και ο μυς επιμηκύνεται λόγω της συστολής ενός άλλου μυός ή της έλξης της βαρύτητας. </a:t>
            </a:r>
          </a:p>
          <a:p>
            <a:r>
              <a:rPr lang="el-GR" dirty="0"/>
              <a:t>Η ταχύτητα επιμήκυνσης εξαρτάται από την τάση που αναπτύσσεται από τις μυϊκές ίνες και την αντίσταση. </a:t>
            </a:r>
          </a:p>
          <a:p>
            <a:r>
              <a:rPr lang="el-GR" dirty="0"/>
              <a:t>Οι έκκεντρες συστολές είναι πολύ συχνές, και σε πολλές κινήσεις όπου υπάρχει ακριβής έλεγχος της τάσης που παράγεται. Μεταβάλλοντας την τάση, μπορεί να ελεγχθεί ο ρυθμός επιμήκυνσης με τον ίδιο τρόπο που μπορεί να μεταβληθεί η τάση σε μια ομόκεντρη συστολή. </a:t>
            </a:r>
          </a:p>
          <a:p>
            <a:r>
              <a:rPr lang="el-GR" dirty="0"/>
              <a:t>Η τάση που παράγεται δεν επαρκεί για να ξεπεραστεί η δύναμη της βαρύτητας, αλλά αρκεί για τον έλεγχο της ταχύτητας της κίνησης.</a:t>
            </a:r>
          </a:p>
        </p:txBody>
      </p:sp>
    </p:spTree>
    <p:extLst>
      <p:ext uri="{BB962C8B-B14F-4D97-AF65-F5344CB8AC3E}">
        <p14:creationId xmlns:p14="http://schemas.microsoft.com/office/powerpoint/2010/main" val="1396909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8641"/>
            <a:ext cx="10515600" cy="5916058"/>
          </a:xfrm>
        </p:spPr>
        <p:txBody>
          <a:bodyPr>
            <a:normAutofit/>
          </a:bodyPr>
          <a:lstStyle/>
          <a:p>
            <a:r>
              <a:rPr lang="el-GR" b="1" dirty="0">
                <a:solidFill>
                  <a:srgbClr val="FF0000"/>
                </a:solidFill>
              </a:rPr>
              <a:t>Ισομετρικές Συστολές </a:t>
            </a:r>
            <a:endParaRPr lang="el-GR" dirty="0">
              <a:solidFill>
                <a:srgbClr val="FF0000"/>
              </a:solidFill>
            </a:endParaRPr>
          </a:p>
          <a:p>
            <a:r>
              <a:rPr lang="el-GR" dirty="0"/>
              <a:t>Στην ισομετρική μυϊκή συστολή, ο μυς δεν αλλάζει μήκος και η τάση που παράγεται δεν υπερβαίνει ποτέ την αντίσταση. </a:t>
            </a:r>
          </a:p>
          <a:p>
            <a:r>
              <a:rPr lang="el-GR" dirty="0"/>
              <a:t>Οι εγκάρσιες γέφυρες σχηματίζονται και η τάση αυξάνεται σε μέγιστα επίπεδα, αλλά ο μυς δεν μπορεί να ξεπεράσει την αντίσταση του βάρους και έτσι δεν μπορεί να βραχυνθεί. </a:t>
            </a:r>
          </a:p>
          <a:p>
            <a:r>
              <a:rPr lang="el-GR" dirty="0"/>
              <a:t>Πχ η μεταφορά τσάντας με φαγώσιμα από το σούπερ-μάρκετ και το κράτημα της κεφαλής σε όρθια στάση. </a:t>
            </a:r>
          </a:p>
          <a:p>
            <a:r>
              <a:rPr lang="el-GR" dirty="0"/>
              <a:t>Οι μυϊκές ίνες δεν βραχύνονται επειδή η τάση δεν υπερβαίνει την αντίσταση. </a:t>
            </a:r>
          </a:p>
          <a:p>
            <a:endParaRPr lang="el-GR" dirty="0"/>
          </a:p>
        </p:txBody>
      </p:sp>
    </p:spTree>
    <p:extLst>
      <p:ext uri="{BB962C8B-B14F-4D97-AF65-F5344CB8AC3E}">
        <p14:creationId xmlns:p14="http://schemas.microsoft.com/office/powerpoint/2010/main" val="1240843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152"/>
            <a:ext cx="10515600" cy="782197"/>
          </a:xfrm>
        </p:spPr>
        <p:txBody>
          <a:bodyPr/>
          <a:lstStyle/>
          <a:p>
            <a:r>
              <a:rPr lang="el-GR" b="1" dirty="0"/>
              <a:t>Χρήση Ενέργειας στη Μυϊκή Δραστηριότητα</a:t>
            </a:r>
            <a:endParaRPr lang="el-GR" dirty="0"/>
          </a:p>
        </p:txBody>
      </p:sp>
      <p:sp>
        <p:nvSpPr>
          <p:cNvPr id="3" name="Content Placeholder 2"/>
          <p:cNvSpPr>
            <a:spLocks noGrp="1"/>
          </p:cNvSpPr>
          <p:nvPr>
            <p:ph idx="1"/>
          </p:nvPr>
        </p:nvSpPr>
        <p:spPr>
          <a:xfrm>
            <a:off x="727113" y="1079654"/>
            <a:ext cx="10994833" cy="5596568"/>
          </a:xfrm>
        </p:spPr>
        <p:txBody>
          <a:bodyPr>
            <a:normAutofit/>
          </a:bodyPr>
          <a:lstStyle/>
          <a:p>
            <a:r>
              <a:rPr lang="el-GR" dirty="0"/>
              <a:t>Στη διέγερση, συστολή και </a:t>
            </a:r>
            <a:r>
              <a:rPr lang="el-GR" dirty="0" err="1"/>
              <a:t>χάλαση</a:t>
            </a:r>
            <a:r>
              <a:rPr lang="el-GR" dirty="0"/>
              <a:t> των σκελετικών μυών απαιτείται τεράστια ενέργεια υπό μορφή </a:t>
            </a:r>
            <a:r>
              <a:rPr lang="en-US" dirty="0"/>
              <a:t>ATP</a:t>
            </a:r>
            <a:r>
              <a:rPr lang="el-GR" dirty="0"/>
              <a:t> που χρησιμοποιείται για: </a:t>
            </a:r>
          </a:p>
          <a:p>
            <a:r>
              <a:rPr lang="el-GR" dirty="0"/>
              <a:t>1) την επαναφορά Να</a:t>
            </a:r>
            <a:r>
              <a:rPr lang="el-GR" baseline="30000" dirty="0"/>
              <a:t>+</a:t>
            </a:r>
            <a:r>
              <a:rPr lang="el-GR" dirty="0"/>
              <a:t> από το </a:t>
            </a:r>
            <a:r>
              <a:rPr lang="el-GR" dirty="0" err="1"/>
              <a:t>σαρκόπλασμα</a:t>
            </a:r>
            <a:r>
              <a:rPr lang="el-GR" dirty="0"/>
              <a:t> στο </a:t>
            </a:r>
            <a:r>
              <a:rPr lang="el-GR" dirty="0" err="1"/>
              <a:t>εξωκυττάριο</a:t>
            </a:r>
            <a:r>
              <a:rPr lang="el-GR" dirty="0"/>
              <a:t> υγρό και Κ</a:t>
            </a:r>
            <a:r>
              <a:rPr lang="el-GR" baseline="30000" dirty="0"/>
              <a:t>+</a:t>
            </a:r>
            <a:r>
              <a:rPr lang="el-GR" dirty="0"/>
              <a:t> από το </a:t>
            </a:r>
            <a:r>
              <a:rPr lang="el-GR" dirty="0" err="1"/>
              <a:t>εξωκυττάριο</a:t>
            </a:r>
            <a:r>
              <a:rPr lang="el-GR" dirty="0"/>
              <a:t> υγρό στο </a:t>
            </a:r>
            <a:r>
              <a:rPr lang="el-GR" dirty="0" err="1"/>
              <a:t>σαρκόπλασμα</a:t>
            </a:r>
            <a:r>
              <a:rPr lang="el-GR" dirty="0"/>
              <a:t> μέσω της αντλίας Να-Κ. </a:t>
            </a:r>
          </a:p>
          <a:p>
            <a:r>
              <a:rPr lang="el-GR" dirty="0"/>
              <a:t>2) την δημιουργία εγκάρσιων γεφυρών για την μυϊκή συστολή και την διάσπαση του </a:t>
            </a:r>
            <a:r>
              <a:rPr lang="en-US" dirty="0"/>
              <a:t>ATP</a:t>
            </a:r>
            <a:r>
              <a:rPr lang="el-GR" dirty="0"/>
              <a:t> από τη </a:t>
            </a:r>
            <a:r>
              <a:rPr lang="en-US" dirty="0"/>
              <a:t>ATP</a:t>
            </a:r>
            <a:r>
              <a:rPr lang="el-GR" dirty="0" err="1"/>
              <a:t>άση</a:t>
            </a:r>
            <a:r>
              <a:rPr lang="el-GR" dirty="0"/>
              <a:t> της </a:t>
            </a:r>
            <a:r>
              <a:rPr lang="el-GR" dirty="0" err="1"/>
              <a:t>μυοσίνης</a:t>
            </a:r>
            <a:r>
              <a:rPr lang="el-GR" dirty="0"/>
              <a:t>. </a:t>
            </a:r>
          </a:p>
          <a:p>
            <a:r>
              <a:rPr lang="el-GR" dirty="0"/>
              <a:t>3) την μεταφορά των </a:t>
            </a:r>
            <a:r>
              <a:rPr lang="en-US" dirty="0"/>
              <a:t>Ca</a:t>
            </a:r>
            <a:r>
              <a:rPr lang="el-GR" baseline="30000" dirty="0"/>
              <a:t>2+ </a:t>
            </a:r>
            <a:r>
              <a:rPr lang="el-GR" dirty="0"/>
              <a:t>πίσω στο </a:t>
            </a:r>
            <a:r>
              <a:rPr lang="el-GR" dirty="0" err="1"/>
              <a:t>σαρκοπλασματικό</a:t>
            </a:r>
            <a:r>
              <a:rPr lang="el-GR" dirty="0"/>
              <a:t> δίκτυο κατά τη μυϊκή </a:t>
            </a:r>
            <a:r>
              <a:rPr lang="el-GR" dirty="0" err="1"/>
              <a:t>χάλαση</a:t>
            </a:r>
            <a:r>
              <a:rPr lang="el-GR" dirty="0"/>
              <a:t> με κατανάλωση </a:t>
            </a:r>
            <a:r>
              <a:rPr lang="en-US" dirty="0"/>
              <a:t>ATP</a:t>
            </a:r>
            <a:r>
              <a:rPr lang="el-GR" dirty="0"/>
              <a:t> μέσω της αντλίας-</a:t>
            </a:r>
            <a:r>
              <a:rPr lang="en-US" dirty="0"/>
              <a:t>Ca</a:t>
            </a:r>
            <a:r>
              <a:rPr lang="en-US" baseline="30000" dirty="0"/>
              <a:t>2+</a:t>
            </a:r>
            <a:r>
              <a:rPr lang="el-GR" dirty="0"/>
              <a:t>.</a:t>
            </a:r>
          </a:p>
          <a:p>
            <a:r>
              <a:rPr lang="el-GR" dirty="0"/>
              <a:t>Η μυϊκή ίνα συνθέτει </a:t>
            </a:r>
            <a:r>
              <a:rPr lang="en-US" dirty="0"/>
              <a:t>ATP</a:t>
            </a:r>
            <a:r>
              <a:rPr lang="el-GR" dirty="0"/>
              <a:t> με ίδιο ρυθμό που το χρησιμοποιεί μέσω: </a:t>
            </a:r>
          </a:p>
          <a:p>
            <a:r>
              <a:rPr lang="el-GR" b="1" dirty="0"/>
              <a:t>1)</a:t>
            </a:r>
            <a:r>
              <a:rPr lang="el-GR" dirty="0"/>
              <a:t> αποθεμάτων ΑΤΡ και </a:t>
            </a:r>
            <a:r>
              <a:rPr lang="el-GR" dirty="0" err="1"/>
              <a:t>φωσφοκρεατίνης</a:t>
            </a:r>
            <a:r>
              <a:rPr lang="el-GR" dirty="0"/>
              <a:t>, </a:t>
            </a:r>
          </a:p>
          <a:p>
            <a:r>
              <a:rPr lang="el-GR" b="1" dirty="0"/>
              <a:t>2)</a:t>
            </a:r>
            <a:r>
              <a:rPr lang="el-GR" dirty="0"/>
              <a:t> αερόβιου μεταβολισμού και οξειδωτικής </a:t>
            </a:r>
            <a:r>
              <a:rPr lang="el-GR" dirty="0" err="1"/>
              <a:t>φωσφορυλίωσης</a:t>
            </a:r>
            <a:r>
              <a:rPr lang="el-GR" dirty="0"/>
              <a:t>, </a:t>
            </a:r>
          </a:p>
          <a:p>
            <a:r>
              <a:rPr lang="el-GR" b="1" dirty="0"/>
              <a:t>3)</a:t>
            </a:r>
            <a:r>
              <a:rPr lang="el-GR" dirty="0"/>
              <a:t> </a:t>
            </a:r>
            <a:r>
              <a:rPr lang="el-GR" dirty="0" err="1"/>
              <a:t>γλυκόλυσης</a:t>
            </a:r>
            <a:r>
              <a:rPr lang="el-GR" dirty="0"/>
              <a:t> και αναερόβιου μεταβολισμού. </a:t>
            </a:r>
          </a:p>
          <a:p>
            <a:endParaRPr lang="el-GR" dirty="0"/>
          </a:p>
        </p:txBody>
      </p:sp>
    </p:spTree>
    <p:extLst>
      <p:ext uri="{BB962C8B-B14F-4D97-AF65-F5344CB8AC3E}">
        <p14:creationId xmlns:p14="http://schemas.microsoft.com/office/powerpoint/2010/main" val="45234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6051"/>
          </a:xfrm>
        </p:spPr>
        <p:txBody>
          <a:bodyPr/>
          <a:lstStyle/>
          <a:p>
            <a:r>
              <a:rPr lang="el-GR" b="1" dirty="0"/>
              <a:t>ΔΟΜΗ ΣΚΕΛΕΤΙΚΩΝ ΜΥΩΝ</a:t>
            </a:r>
          </a:p>
        </p:txBody>
      </p:sp>
      <p:sp>
        <p:nvSpPr>
          <p:cNvPr id="3" name="Content Placeholder 2"/>
          <p:cNvSpPr>
            <a:spLocks noGrp="1"/>
          </p:cNvSpPr>
          <p:nvPr>
            <p:ph idx="1"/>
          </p:nvPr>
        </p:nvSpPr>
        <p:spPr>
          <a:xfrm>
            <a:off x="838200" y="1674564"/>
            <a:ext cx="10515600" cy="4502399"/>
          </a:xfrm>
        </p:spPr>
        <p:txBody>
          <a:bodyPr/>
          <a:lstStyle/>
          <a:p>
            <a:r>
              <a:rPr lang="el-GR" dirty="0"/>
              <a:t>Σκελετικές Μυϊκές Ίνες </a:t>
            </a:r>
          </a:p>
          <a:p>
            <a:r>
              <a:rPr lang="el-GR" dirty="0"/>
              <a:t>Μυϊκά Ινίδια</a:t>
            </a:r>
          </a:p>
          <a:p>
            <a:r>
              <a:rPr lang="el-GR" dirty="0" err="1"/>
              <a:t>Σαρκείλημμα</a:t>
            </a:r>
            <a:r>
              <a:rPr lang="el-GR" dirty="0"/>
              <a:t> και Εγκάρσια Σωληνάρια</a:t>
            </a:r>
          </a:p>
          <a:p>
            <a:r>
              <a:rPr lang="el-GR" dirty="0" err="1"/>
              <a:t>Σαρκοπλασματικό</a:t>
            </a:r>
            <a:r>
              <a:rPr lang="el-GR" dirty="0"/>
              <a:t> Δίκτυο</a:t>
            </a:r>
          </a:p>
          <a:p>
            <a:r>
              <a:rPr lang="el-GR" dirty="0" err="1"/>
              <a:t>Σαρκόπλασμα</a:t>
            </a:r>
            <a:endParaRPr lang="el-GR" dirty="0"/>
          </a:p>
          <a:p>
            <a:r>
              <a:rPr lang="el-GR" dirty="0" err="1"/>
              <a:t>Σαρκομέρια</a:t>
            </a:r>
            <a:endParaRPr lang="el-GR" dirty="0"/>
          </a:p>
          <a:p>
            <a:r>
              <a:rPr lang="el-GR" dirty="0"/>
              <a:t>Λεπτά Νημάτια </a:t>
            </a:r>
            <a:r>
              <a:rPr lang="el-GR" dirty="0" err="1"/>
              <a:t>Ακτίνης</a:t>
            </a:r>
            <a:endParaRPr lang="el-GR" dirty="0"/>
          </a:p>
          <a:p>
            <a:r>
              <a:rPr lang="el-GR" dirty="0"/>
              <a:t>Παχιά Νημάτια </a:t>
            </a:r>
            <a:r>
              <a:rPr lang="el-GR" dirty="0" err="1"/>
              <a:t>Μυοσίνης</a:t>
            </a:r>
            <a:endParaRPr lang="el-GR" dirty="0"/>
          </a:p>
          <a:p>
            <a:endParaRPr lang="el-GR" dirty="0"/>
          </a:p>
        </p:txBody>
      </p:sp>
    </p:spTree>
    <p:extLst>
      <p:ext uri="{BB962C8B-B14F-4D97-AF65-F5344CB8AC3E}">
        <p14:creationId xmlns:p14="http://schemas.microsoft.com/office/powerpoint/2010/main" val="3578854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02"/>
            <a:ext cx="10515600" cy="958468"/>
          </a:xfrm>
        </p:spPr>
        <p:txBody>
          <a:bodyPr/>
          <a:lstStyle/>
          <a:p>
            <a:r>
              <a:rPr lang="el-GR" dirty="0"/>
              <a:t>Αποθέματα </a:t>
            </a:r>
            <a:r>
              <a:rPr lang="en-US" dirty="0"/>
              <a:t>ATP</a:t>
            </a:r>
            <a:r>
              <a:rPr lang="el-GR" dirty="0"/>
              <a:t> και </a:t>
            </a:r>
            <a:r>
              <a:rPr lang="el-GR" dirty="0" err="1"/>
              <a:t>Φωσφοκρεατίνης</a:t>
            </a:r>
            <a:endParaRPr lang="el-GR" dirty="0"/>
          </a:p>
        </p:txBody>
      </p:sp>
      <p:sp>
        <p:nvSpPr>
          <p:cNvPr id="3" name="Content Placeholder 2"/>
          <p:cNvSpPr>
            <a:spLocks noGrp="1"/>
          </p:cNvSpPr>
          <p:nvPr>
            <p:ph idx="1"/>
          </p:nvPr>
        </p:nvSpPr>
        <p:spPr>
          <a:xfrm>
            <a:off x="838200" y="1255923"/>
            <a:ext cx="10993916" cy="5475382"/>
          </a:xfrm>
        </p:spPr>
        <p:txBody>
          <a:bodyPr>
            <a:normAutofit fontScale="92500"/>
          </a:bodyPr>
          <a:lstStyle/>
          <a:p>
            <a:r>
              <a:rPr lang="el-GR" dirty="0"/>
              <a:t>Μυϊκές ίνες έχουν λιγοστά αποθέματα </a:t>
            </a:r>
            <a:r>
              <a:rPr lang="en-US" dirty="0"/>
              <a:t>ATP</a:t>
            </a:r>
            <a:r>
              <a:rPr lang="el-GR" dirty="0"/>
              <a:t>. Στην ηρεμία, το περίσσιο </a:t>
            </a:r>
            <a:r>
              <a:rPr lang="en-US" dirty="0"/>
              <a:t>ATP</a:t>
            </a:r>
            <a:r>
              <a:rPr lang="el-GR" dirty="0"/>
              <a:t> μεταφέρει την ενέργεια του στην κρεατίνη.</a:t>
            </a:r>
          </a:p>
          <a:p>
            <a:r>
              <a:rPr lang="el-GR" dirty="0">
                <a:solidFill>
                  <a:srgbClr val="FF0000"/>
                </a:solidFill>
              </a:rPr>
              <a:t>Κρεατίνη + </a:t>
            </a:r>
            <a:r>
              <a:rPr lang="en-US" dirty="0">
                <a:solidFill>
                  <a:srgbClr val="FF0000"/>
                </a:solidFill>
              </a:rPr>
              <a:t>ATP </a:t>
            </a:r>
            <a:r>
              <a:rPr lang="el-GR" dirty="0">
                <a:solidFill>
                  <a:srgbClr val="FF0000"/>
                </a:solidFill>
                <a:sym typeface="Wingdings" panose="05000000000000000000" pitchFamily="2" charset="2"/>
              </a:rPr>
              <a:t></a:t>
            </a:r>
            <a:r>
              <a:rPr lang="el-GR" dirty="0">
                <a:solidFill>
                  <a:srgbClr val="FF0000"/>
                </a:solidFill>
              </a:rPr>
              <a:t> </a:t>
            </a:r>
            <a:r>
              <a:rPr lang="el-GR" dirty="0" err="1">
                <a:solidFill>
                  <a:srgbClr val="FF0000"/>
                </a:solidFill>
              </a:rPr>
              <a:t>φωσφοκρεατίνη</a:t>
            </a:r>
            <a:r>
              <a:rPr lang="el-GR" dirty="0">
                <a:solidFill>
                  <a:srgbClr val="FF0000"/>
                </a:solidFill>
              </a:rPr>
              <a:t> + </a:t>
            </a:r>
            <a:r>
              <a:rPr lang="en-US" dirty="0">
                <a:solidFill>
                  <a:srgbClr val="FF0000"/>
                </a:solidFill>
              </a:rPr>
              <a:t>ADP</a:t>
            </a:r>
            <a:endParaRPr lang="el-GR" dirty="0">
              <a:solidFill>
                <a:srgbClr val="FF0000"/>
              </a:solidFill>
            </a:endParaRPr>
          </a:p>
          <a:p>
            <a:r>
              <a:rPr lang="el-GR" dirty="0"/>
              <a:t>Μυς σε ηρεμία περιέχει 5-6 φορές περισσότερη </a:t>
            </a:r>
            <a:r>
              <a:rPr lang="el-GR" dirty="0" err="1"/>
              <a:t>φωσφοκρεατίνη</a:t>
            </a:r>
            <a:r>
              <a:rPr lang="el-GR" dirty="0"/>
              <a:t> απ’ ότι </a:t>
            </a:r>
            <a:r>
              <a:rPr lang="en-US" dirty="0"/>
              <a:t>ATP</a:t>
            </a:r>
            <a:r>
              <a:rPr lang="el-GR" dirty="0"/>
              <a:t>.</a:t>
            </a:r>
          </a:p>
          <a:p>
            <a:r>
              <a:rPr lang="el-GR" dirty="0"/>
              <a:t>Στην έναρξη μυϊκής συστολής, η </a:t>
            </a:r>
            <a:r>
              <a:rPr lang="en-US" dirty="0"/>
              <a:t>ATP</a:t>
            </a:r>
            <a:r>
              <a:rPr lang="el-GR" dirty="0" err="1"/>
              <a:t>άση</a:t>
            </a:r>
            <a:r>
              <a:rPr lang="el-GR" dirty="0"/>
              <a:t> στις κεφαλές </a:t>
            </a:r>
            <a:r>
              <a:rPr lang="el-GR" dirty="0" err="1"/>
              <a:t>μυοσίνης</a:t>
            </a:r>
            <a:r>
              <a:rPr lang="el-GR" dirty="0"/>
              <a:t> καταναλώνει ταχύτατα τα αποθέματα </a:t>
            </a:r>
            <a:r>
              <a:rPr lang="en-US" dirty="0"/>
              <a:t>ATP</a:t>
            </a:r>
            <a:r>
              <a:rPr lang="el-GR" dirty="0"/>
              <a:t> και μετά κινητοποιούνται τα αποθέματα ενέργειας στην </a:t>
            </a:r>
            <a:r>
              <a:rPr lang="el-GR" dirty="0" err="1"/>
              <a:t>φωσφοκρεατίνη</a:t>
            </a:r>
            <a:r>
              <a:rPr lang="el-GR" dirty="0"/>
              <a:t> μέσω υδρόλυσης. </a:t>
            </a:r>
          </a:p>
          <a:p>
            <a:r>
              <a:rPr lang="en-US" dirty="0">
                <a:solidFill>
                  <a:srgbClr val="FF0000"/>
                </a:solidFill>
              </a:rPr>
              <a:t>ADP</a:t>
            </a:r>
            <a:r>
              <a:rPr lang="el-GR" dirty="0">
                <a:solidFill>
                  <a:srgbClr val="FF0000"/>
                </a:solidFill>
              </a:rPr>
              <a:t> + </a:t>
            </a:r>
            <a:r>
              <a:rPr lang="el-GR" dirty="0" err="1">
                <a:solidFill>
                  <a:srgbClr val="FF0000"/>
                </a:solidFill>
              </a:rPr>
              <a:t>φωσφοκρεατίνη</a:t>
            </a:r>
            <a:r>
              <a:rPr lang="el-GR" dirty="0">
                <a:solidFill>
                  <a:srgbClr val="FF0000"/>
                </a:solidFill>
              </a:rPr>
              <a:t> </a:t>
            </a:r>
            <a:r>
              <a:rPr lang="el-GR" dirty="0">
                <a:solidFill>
                  <a:srgbClr val="FF0000"/>
                </a:solidFill>
                <a:sym typeface="Wingdings" panose="05000000000000000000" pitchFamily="2" charset="2"/>
              </a:rPr>
              <a:t></a:t>
            </a:r>
            <a:r>
              <a:rPr lang="el-GR" dirty="0">
                <a:solidFill>
                  <a:srgbClr val="FF0000"/>
                </a:solidFill>
              </a:rPr>
              <a:t> </a:t>
            </a:r>
            <a:r>
              <a:rPr lang="en-US" dirty="0">
                <a:solidFill>
                  <a:srgbClr val="FF0000"/>
                </a:solidFill>
              </a:rPr>
              <a:t>ATP</a:t>
            </a:r>
            <a:r>
              <a:rPr lang="el-GR" dirty="0">
                <a:solidFill>
                  <a:srgbClr val="FF0000"/>
                </a:solidFill>
              </a:rPr>
              <a:t> + κρεατίνη </a:t>
            </a:r>
            <a:r>
              <a:rPr lang="el-GR" dirty="0"/>
              <a:t>(ένζυμο </a:t>
            </a:r>
            <a:r>
              <a:rPr lang="el-GR" b="1" dirty="0" err="1"/>
              <a:t>κρεατινική</a:t>
            </a:r>
            <a:r>
              <a:rPr lang="el-GR" b="1" dirty="0"/>
              <a:t> </a:t>
            </a:r>
            <a:r>
              <a:rPr lang="el-GR" b="1" dirty="0" err="1"/>
              <a:t>φωσφοκινάση</a:t>
            </a:r>
            <a:r>
              <a:rPr lang="el-GR" dirty="0"/>
              <a:t>).</a:t>
            </a:r>
          </a:p>
          <a:p>
            <a:r>
              <a:rPr lang="el-GR" dirty="0"/>
              <a:t>Όταν οι μυϊκές ίνες </a:t>
            </a:r>
            <a:r>
              <a:rPr lang="el-GR" dirty="0" err="1"/>
              <a:t>συσπώνται</a:t>
            </a:r>
            <a:r>
              <a:rPr lang="el-GR" dirty="0"/>
              <a:t>, τα αποθέματα ενέργειας από την </a:t>
            </a:r>
            <a:r>
              <a:rPr lang="el-GR" dirty="0" err="1"/>
              <a:t>φωσφοκρεατίνη</a:t>
            </a:r>
            <a:r>
              <a:rPr lang="el-GR" dirty="0"/>
              <a:t> εξαντλούνται σε 30 δευτερόλεπτα. </a:t>
            </a:r>
          </a:p>
          <a:p>
            <a:r>
              <a:rPr lang="el-GR" dirty="0"/>
              <a:t>Η δημιουργία </a:t>
            </a:r>
            <a:r>
              <a:rPr lang="en-US" dirty="0"/>
              <a:t>ATP</a:t>
            </a:r>
            <a:r>
              <a:rPr lang="el-GR" dirty="0"/>
              <a:t> πραγματοποιείται ταχύτατα, σε κλάσματα δευτερολέπτου, καθώς απαιτείται μια μόνο χημική αντίδραση.</a:t>
            </a:r>
          </a:p>
        </p:txBody>
      </p:sp>
    </p:spTree>
    <p:extLst>
      <p:ext uri="{BB962C8B-B14F-4D97-AF65-F5344CB8AC3E}">
        <p14:creationId xmlns:p14="http://schemas.microsoft.com/office/powerpoint/2010/main" val="318685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04" y="155803"/>
            <a:ext cx="11865166" cy="978933"/>
          </a:xfrm>
        </p:spPr>
        <p:txBody>
          <a:bodyPr>
            <a:normAutofit/>
          </a:bodyPr>
          <a:lstStyle/>
          <a:p>
            <a:r>
              <a:rPr lang="el-GR" sz="4200" dirty="0"/>
              <a:t>Αερόβιος Μεταβολισμός-Οξειδωτική </a:t>
            </a:r>
            <a:r>
              <a:rPr lang="el-GR" sz="4200" dirty="0" err="1"/>
              <a:t>Φωσφορυλίωση</a:t>
            </a:r>
            <a:endParaRPr lang="el-GR" sz="4200" dirty="0"/>
          </a:p>
        </p:txBody>
      </p:sp>
      <p:sp>
        <p:nvSpPr>
          <p:cNvPr id="3" name="Content Placeholder 2"/>
          <p:cNvSpPr>
            <a:spLocks noGrp="1"/>
          </p:cNvSpPr>
          <p:nvPr>
            <p:ph idx="1"/>
          </p:nvPr>
        </p:nvSpPr>
        <p:spPr>
          <a:xfrm>
            <a:off x="782197" y="1388125"/>
            <a:ext cx="11027885" cy="5221994"/>
          </a:xfrm>
        </p:spPr>
        <p:txBody>
          <a:bodyPr>
            <a:normAutofit/>
          </a:bodyPr>
          <a:lstStyle/>
          <a:p>
            <a:r>
              <a:rPr lang="el-GR" dirty="0"/>
              <a:t>Αερόβιος μεταβολισμός παρέχει το 95% των απαιτήσεων σε </a:t>
            </a:r>
            <a:r>
              <a:rPr lang="en-US" dirty="0"/>
              <a:t>ATP</a:t>
            </a:r>
            <a:r>
              <a:rPr lang="el-GR" dirty="0"/>
              <a:t> μιας μυϊκής ίνας σε ηρεμία. </a:t>
            </a:r>
          </a:p>
          <a:p>
            <a:r>
              <a:rPr lang="el-GR" dirty="0"/>
              <a:t>Αερόβιος μεταβολισμός </a:t>
            </a:r>
            <a:r>
              <a:rPr lang="el-GR" dirty="0" err="1"/>
              <a:t>πραγματοποείται</a:t>
            </a:r>
            <a:r>
              <a:rPr lang="el-GR" dirty="0"/>
              <a:t> στα μιτοχόνδρια με επαρκή ποσότητα οξυγόνου, </a:t>
            </a:r>
            <a:r>
              <a:rPr lang="en-US" dirty="0"/>
              <a:t>ADP</a:t>
            </a:r>
            <a:r>
              <a:rPr lang="el-GR" dirty="0"/>
              <a:t>, ιόντα φωσφόρου και οργανικά υποστρώματα, όπως το </a:t>
            </a:r>
            <a:r>
              <a:rPr lang="el-GR" dirty="0" err="1"/>
              <a:t>πυροσταφυλικό</a:t>
            </a:r>
            <a:r>
              <a:rPr lang="el-GR" dirty="0"/>
              <a:t> οξύ. </a:t>
            </a:r>
          </a:p>
          <a:p>
            <a:r>
              <a:rPr lang="el-GR" dirty="0"/>
              <a:t>Υποστρώματα εισέρχονται στον </a:t>
            </a:r>
            <a:r>
              <a:rPr lang="el-GR" b="1" dirty="0"/>
              <a:t>κύκλο του </a:t>
            </a:r>
            <a:r>
              <a:rPr lang="en-US" b="1" dirty="0"/>
              <a:t>Krebs</a:t>
            </a:r>
            <a:r>
              <a:rPr lang="el-GR" dirty="0"/>
              <a:t>, και στη συνέχεια η </a:t>
            </a:r>
            <a:r>
              <a:rPr lang="el-GR" b="1" dirty="0"/>
              <a:t>οξειδωτική </a:t>
            </a:r>
            <a:r>
              <a:rPr lang="el-GR" b="1" dirty="0" err="1"/>
              <a:t>φωσφορυλίωση</a:t>
            </a:r>
            <a:r>
              <a:rPr lang="el-GR" dirty="0"/>
              <a:t> μεταφέρει τα ηλεκτρόνια των υδρογόνων που παράγονται για να σχηματιστούν </a:t>
            </a:r>
            <a:r>
              <a:rPr lang="en-US" dirty="0"/>
              <a:t>ATP</a:t>
            </a:r>
            <a:r>
              <a:rPr lang="el-GR" dirty="0"/>
              <a:t>. </a:t>
            </a:r>
          </a:p>
          <a:p>
            <a:r>
              <a:rPr lang="el-GR" dirty="0"/>
              <a:t>Κάθε μόριο </a:t>
            </a:r>
            <a:r>
              <a:rPr lang="el-GR" dirty="0" err="1"/>
              <a:t>πυροσταφυλικού</a:t>
            </a:r>
            <a:r>
              <a:rPr lang="el-GR" dirty="0"/>
              <a:t> οξέος παράγει 17 μόρια </a:t>
            </a:r>
            <a:r>
              <a:rPr lang="en-US" dirty="0"/>
              <a:t>ATP</a:t>
            </a:r>
            <a:r>
              <a:rPr lang="el-GR" dirty="0"/>
              <a:t>, αλλά η διαδικασία αυτή είναι χρονοβόρα λόγω πολλαπλών </a:t>
            </a:r>
            <a:r>
              <a:rPr lang="el-GR" dirty="0" err="1"/>
              <a:t>ενζυμικών</a:t>
            </a:r>
            <a:r>
              <a:rPr lang="el-GR" dirty="0"/>
              <a:t> βημάτων για την παραγωγή του </a:t>
            </a:r>
            <a:r>
              <a:rPr lang="en-US" dirty="0"/>
              <a:t>ATP</a:t>
            </a:r>
            <a:r>
              <a:rPr lang="el-GR" dirty="0"/>
              <a:t>.</a:t>
            </a:r>
          </a:p>
          <a:p>
            <a:endParaRPr lang="el-GR" dirty="0"/>
          </a:p>
        </p:txBody>
      </p:sp>
    </p:spTree>
    <p:extLst>
      <p:ext uri="{BB962C8B-B14F-4D97-AF65-F5344CB8AC3E}">
        <p14:creationId xmlns:p14="http://schemas.microsoft.com/office/powerpoint/2010/main" val="2076448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419" y="286438"/>
            <a:ext cx="10707477" cy="6290632"/>
          </a:xfrm>
        </p:spPr>
        <p:txBody>
          <a:bodyPr>
            <a:normAutofit/>
          </a:bodyPr>
          <a:lstStyle/>
          <a:p>
            <a:r>
              <a:rPr lang="el-GR" dirty="0"/>
              <a:t>Θρεπτικά συστατικά που χρησιμοποιούνται είναι γλυκόζη και λιπαρά οξέα, ανάλογα με την ένταση και την διάρκεια της σωματικής άσκησης. </a:t>
            </a:r>
          </a:p>
          <a:p>
            <a:r>
              <a:rPr lang="el-GR" dirty="0"/>
              <a:t>Οι σκελετικές μυϊκές ίνες σε ηρεμία χρησιμοποιούν αποκλειστικά στον αερόβιο μεταβολισμό των λιπαρών οξέων για παραγωγή </a:t>
            </a:r>
            <a:r>
              <a:rPr lang="en-US" dirty="0"/>
              <a:t>ATP</a:t>
            </a:r>
            <a:r>
              <a:rPr lang="el-GR" dirty="0"/>
              <a:t>. </a:t>
            </a:r>
          </a:p>
          <a:p>
            <a:r>
              <a:rPr lang="el-GR" dirty="0"/>
              <a:t>Όταν ο μυς αρχίζει να </a:t>
            </a:r>
            <a:r>
              <a:rPr lang="el-GR" dirty="0" err="1"/>
              <a:t>συσπάται</a:t>
            </a:r>
            <a:r>
              <a:rPr lang="el-GR" dirty="0"/>
              <a:t>, τα μιτοχόνδρια ξεκινούν να διασπούν </a:t>
            </a:r>
            <a:r>
              <a:rPr lang="el-GR" dirty="0" err="1"/>
              <a:t>πυροσταφυλικό</a:t>
            </a:r>
            <a:r>
              <a:rPr lang="el-GR" dirty="0"/>
              <a:t> οξύ, αντί για λιπαρά οξέα, που προέρχεται από τη </a:t>
            </a:r>
            <a:r>
              <a:rPr lang="el-GR" dirty="0" err="1"/>
              <a:t>γλυκόλυση</a:t>
            </a:r>
            <a:r>
              <a:rPr lang="el-GR" dirty="0"/>
              <a:t>. </a:t>
            </a:r>
          </a:p>
          <a:p>
            <a:r>
              <a:rPr lang="el-GR" dirty="0"/>
              <a:t>Η γλυκόζη προέρχεται είτε από το ενδοκυττάριο υγρό, είτε από τα αποθέματα γλυκογόνου μέσα στο </a:t>
            </a:r>
            <a:r>
              <a:rPr lang="el-GR" dirty="0" err="1"/>
              <a:t>σαρκόπλασμα</a:t>
            </a:r>
            <a:r>
              <a:rPr lang="el-GR" dirty="0"/>
              <a:t>. </a:t>
            </a:r>
          </a:p>
          <a:p>
            <a:r>
              <a:rPr lang="el-GR" dirty="0"/>
              <a:t>Μια σκελετική μυϊκή ίνα μπορεί να </a:t>
            </a:r>
            <a:r>
              <a:rPr lang="el-GR" dirty="0" err="1"/>
              <a:t>συσπάται</a:t>
            </a:r>
            <a:r>
              <a:rPr lang="el-GR" dirty="0"/>
              <a:t> για παρατεταμένη περίοδο, όπως είναι η ήπια και μέτριας έντασης σωματική άσκηση (περπάτημα κολύμπι, τζόκινγκ), χωρίς κάποια εξωτερική πηγή θρεπτικών συστατικών.</a:t>
            </a:r>
          </a:p>
          <a:p>
            <a:endParaRPr lang="el-GR" dirty="0"/>
          </a:p>
        </p:txBody>
      </p:sp>
    </p:spTree>
    <p:extLst>
      <p:ext uri="{BB962C8B-B14F-4D97-AF65-F5344CB8AC3E}">
        <p14:creationId xmlns:p14="http://schemas.microsoft.com/office/powerpoint/2010/main" val="1147850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08472"/>
            <a:ext cx="10861713" cy="6356733"/>
          </a:xfrm>
        </p:spPr>
        <p:txBody>
          <a:bodyPr>
            <a:normAutofit/>
          </a:bodyPr>
          <a:lstStyle/>
          <a:p>
            <a:r>
              <a:rPr lang="el-GR" dirty="0"/>
              <a:t>Για την οξειδωτική </a:t>
            </a:r>
            <a:r>
              <a:rPr lang="el-GR" dirty="0" err="1"/>
              <a:t>φωσφορυλίωση</a:t>
            </a:r>
            <a:r>
              <a:rPr lang="el-GR" dirty="0"/>
              <a:t> χρειάζεται οξυγόνο που μεταφέρεται μέσω της κυκλοφορίας του αίματος. </a:t>
            </a:r>
          </a:p>
          <a:p>
            <a:r>
              <a:rPr lang="el-GR" dirty="0"/>
              <a:t>Τα αιμοφόρα αγγεία στους ασκούμενους μύες διαστέλλονται και συνεπώς υπάρχει καλή αιμάτωση και απελευθερώνεται περισσότερο οξυγόνο. Ορισμένοι τύποι μυϊκών ινών διαθέτουν μεγάλες ποσότητες </a:t>
            </a:r>
            <a:r>
              <a:rPr lang="el-GR" b="1" dirty="0"/>
              <a:t>μυοσφαιρίνης</a:t>
            </a:r>
            <a:r>
              <a:rPr lang="el-GR" dirty="0"/>
              <a:t>, η οποία αποθηκεύει ποσότητα οξυγόνου και αυξάνει τη μεταφορά οξυγόνου από το αίμα στις μυϊκές ίνες.</a:t>
            </a:r>
          </a:p>
          <a:p>
            <a:r>
              <a:rPr lang="el-GR" dirty="0"/>
              <a:t>Η γλυκόζη και τα λιπαρά οξέα της διατροφής, μεταφέρονται στα μυϊκά κύτταρα μέσω αίματος. </a:t>
            </a:r>
          </a:p>
          <a:p>
            <a:r>
              <a:rPr lang="el-GR" dirty="0"/>
              <a:t>Μερικοί αθλητές χρησιμοποιούν φόρτιση με υδατάνθρακες πριν από ένα αγώνισμα για να βελτιώσουν την απόδοσή τους σε αθλήματα αντοχής πχ μαραθώνιος. Όμως, όταν οι αποθήκες γλυκογόνου των μυών και του ήπατος </a:t>
            </a:r>
            <a:r>
              <a:rPr lang="el-GR" dirty="0" err="1"/>
              <a:t>κορεστούν</a:t>
            </a:r>
            <a:r>
              <a:rPr lang="el-GR" dirty="0"/>
              <a:t>, οι επιπλέον ποσότητες υδατανθράκων μετατρέπονται σε σωματικό λίπος.</a:t>
            </a:r>
          </a:p>
          <a:p>
            <a:endParaRPr lang="el-GR" dirty="0"/>
          </a:p>
        </p:txBody>
      </p:sp>
    </p:spTree>
    <p:extLst>
      <p:ext uri="{BB962C8B-B14F-4D97-AF65-F5344CB8AC3E}">
        <p14:creationId xmlns:p14="http://schemas.microsoft.com/office/powerpoint/2010/main" val="3315715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6899"/>
          </a:xfrm>
        </p:spPr>
        <p:txBody>
          <a:bodyPr>
            <a:normAutofit/>
          </a:bodyPr>
          <a:lstStyle/>
          <a:p>
            <a:r>
              <a:rPr lang="el-GR" sz="4000" dirty="0"/>
              <a:t>Αερόβιος Μεταβολισμός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1081" y="2302070"/>
            <a:ext cx="5018503" cy="345975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495" y="2302069"/>
            <a:ext cx="5109526" cy="3459752"/>
          </a:xfrm>
          <a:prstGeom prst="rect">
            <a:avLst/>
          </a:prstGeom>
        </p:spPr>
      </p:pic>
    </p:spTree>
    <p:extLst>
      <p:ext uri="{BB962C8B-B14F-4D97-AF65-F5344CB8AC3E}">
        <p14:creationId xmlns:p14="http://schemas.microsoft.com/office/powerpoint/2010/main" val="3404709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805"/>
            <a:ext cx="10515600" cy="747577"/>
          </a:xfrm>
        </p:spPr>
        <p:txBody>
          <a:bodyPr>
            <a:normAutofit/>
          </a:bodyPr>
          <a:lstStyle/>
          <a:p>
            <a:r>
              <a:rPr lang="el-GR" b="1" dirty="0" err="1"/>
              <a:t>Γλυκόλυση</a:t>
            </a:r>
            <a:r>
              <a:rPr lang="el-GR" b="1" dirty="0"/>
              <a:t> και Αναερόβιος Μεταβολισμός</a:t>
            </a:r>
            <a:endParaRPr lang="el-GR" dirty="0"/>
          </a:p>
        </p:txBody>
      </p:sp>
      <p:sp>
        <p:nvSpPr>
          <p:cNvPr id="3" name="Content Placeholder 2"/>
          <p:cNvSpPr>
            <a:spLocks noGrp="1"/>
          </p:cNvSpPr>
          <p:nvPr>
            <p:ph idx="1"/>
          </p:nvPr>
        </p:nvSpPr>
        <p:spPr>
          <a:xfrm>
            <a:off x="838199" y="903381"/>
            <a:ext cx="10938831" cy="5794873"/>
          </a:xfrm>
        </p:spPr>
        <p:txBody>
          <a:bodyPr>
            <a:normAutofit/>
          </a:bodyPr>
          <a:lstStyle/>
          <a:p>
            <a:r>
              <a:rPr lang="el-GR" dirty="0" err="1"/>
              <a:t>Γλυκόλυση</a:t>
            </a:r>
            <a:r>
              <a:rPr lang="el-GR" dirty="0"/>
              <a:t> είναι η διάσπαση της γλυκόζης σε </a:t>
            </a:r>
            <a:r>
              <a:rPr lang="el-GR" dirty="0" err="1"/>
              <a:t>πυροσταφυλικό</a:t>
            </a:r>
            <a:r>
              <a:rPr lang="el-GR" dirty="0"/>
              <a:t> οξύ στο κυτταρόπλασμα του κυττάρου αναεροβίως χωρίς οξυγόνο. </a:t>
            </a:r>
          </a:p>
          <a:p>
            <a:r>
              <a:rPr lang="el-GR" dirty="0"/>
              <a:t>Διάσπαση γλυκόζης παράγει 2 μόρια </a:t>
            </a:r>
            <a:r>
              <a:rPr lang="el-GR" dirty="0" err="1"/>
              <a:t>πυροσταφυλικού</a:t>
            </a:r>
            <a:r>
              <a:rPr lang="el-GR" dirty="0"/>
              <a:t> οξέος και 2 </a:t>
            </a:r>
            <a:r>
              <a:rPr lang="en-US" dirty="0"/>
              <a:t>ATP</a:t>
            </a:r>
            <a:r>
              <a:rPr lang="el-GR" dirty="0"/>
              <a:t>. </a:t>
            </a:r>
          </a:p>
          <a:p>
            <a:r>
              <a:rPr lang="el-GR" dirty="0"/>
              <a:t>Όταν οι απαιτήσεις σε ενέργεια είναι χαμηλές και το οξυγόνο διαθέσιμο, η </a:t>
            </a:r>
            <a:r>
              <a:rPr lang="el-GR" dirty="0" err="1"/>
              <a:t>γλυκόλυση</a:t>
            </a:r>
            <a:r>
              <a:rPr lang="el-GR" dirty="0"/>
              <a:t> παρέχει </a:t>
            </a:r>
            <a:r>
              <a:rPr lang="el-GR" dirty="0" err="1"/>
              <a:t>πυροσταφυλικό</a:t>
            </a:r>
            <a:r>
              <a:rPr lang="el-GR" dirty="0"/>
              <a:t> οξύ για αερόβιο μεταβολισμό. </a:t>
            </a:r>
          </a:p>
          <a:p>
            <a:r>
              <a:rPr lang="el-GR" dirty="0"/>
              <a:t>Σε απουσία οξυγόνου, η </a:t>
            </a:r>
            <a:r>
              <a:rPr lang="el-GR" dirty="0" err="1"/>
              <a:t>γλυκόλυση</a:t>
            </a:r>
            <a:r>
              <a:rPr lang="el-GR" dirty="0"/>
              <a:t> είναι σημαντική πηγή ενέργειας.</a:t>
            </a:r>
          </a:p>
          <a:p>
            <a:r>
              <a:rPr lang="el-GR" dirty="0"/>
              <a:t>Όταν στη μυϊκή ίνα λιγοστεύει το </a:t>
            </a:r>
            <a:r>
              <a:rPr lang="en-US" dirty="0"/>
              <a:t>ATP</a:t>
            </a:r>
            <a:r>
              <a:rPr lang="el-GR" dirty="0"/>
              <a:t> και η </a:t>
            </a:r>
            <a:r>
              <a:rPr lang="el-GR" dirty="0" err="1"/>
              <a:t>φωσφοκρεατίνη</a:t>
            </a:r>
            <a:r>
              <a:rPr lang="el-GR" dirty="0"/>
              <a:t>, τότε το γλυκογόνο διασπάται απελευθερώνοντας γλυκόζη, για δημιουργία </a:t>
            </a:r>
            <a:r>
              <a:rPr lang="en-US" dirty="0"/>
              <a:t>ATP</a:t>
            </a:r>
            <a:r>
              <a:rPr lang="el-GR" dirty="0"/>
              <a:t>.</a:t>
            </a:r>
          </a:p>
          <a:p>
            <a:r>
              <a:rPr lang="el-GR" dirty="0"/>
              <a:t>Στην μέγιστη μυϊκή δραστηριότητα, οι απαιτήσεις για ενέργεια είναι υψηλές και η προμήθεια οξυγόνου πολύ περιορισμένη λόγω πίεσης των αιμοφόρων αγγείων που </a:t>
            </a:r>
            <a:r>
              <a:rPr lang="el-GR" dirty="0" err="1"/>
              <a:t>αιματώνουν</a:t>
            </a:r>
            <a:r>
              <a:rPr lang="el-GR" dirty="0"/>
              <a:t> τον μυ. Επομένως, η </a:t>
            </a:r>
            <a:r>
              <a:rPr lang="el-GR" dirty="0" err="1"/>
              <a:t>γλυκόλυση</a:t>
            </a:r>
            <a:r>
              <a:rPr lang="el-GR" dirty="0"/>
              <a:t> προμηθεύει την πλειονότητα του </a:t>
            </a:r>
            <a:r>
              <a:rPr lang="en-US" dirty="0"/>
              <a:t>ATP</a:t>
            </a:r>
            <a:r>
              <a:rPr lang="el-GR" dirty="0"/>
              <a:t> που χρειάζεται.</a:t>
            </a:r>
          </a:p>
        </p:txBody>
      </p:sp>
    </p:spTree>
    <p:extLst>
      <p:ext uri="{BB962C8B-B14F-4D97-AF65-F5344CB8AC3E}">
        <p14:creationId xmlns:p14="http://schemas.microsoft.com/office/powerpoint/2010/main" val="3030942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0118"/>
          </a:xfrm>
        </p:spPr>
        <p:txBody>
          <a:bodyPr>
            <a:normAutofit/>
          </a:bodyPr>
          <a:lstStyle/>
          <a:p>
            <a:r>
              <a:rPr lang="el-GR" sz="4000" dirty="0"/>
              <a:t>Αναερόβιος Μεταβολισμός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06947" y="2324559"/>
            <a:ext cx="5429389" cy="3541211"/>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285" y="2324559"/>
            <a:ext cx="5136663" cy="3541211"/>
          </a:xfrm>
          <a:prstGeom prst="rect">
            <a:avLst/>
          </a:prstGeom>
        </p:spPr>
      </p:pic>
    </p:spTree>
    <p:extLst>
      <p:ext uri="{BB962C8B-B14F-4D97-AF65-F5344CB8AC3E}">
        <p14:creationId xmlns:p14="http://schemas.microsoft.com/office/powerpoint/2010/main" val="4276299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71"/>
            <a:ext cx="10515600" cy="879781"/>
          </a:xfrm>
        </p:spPr>
        <p:txBody>
          <a:bodyPr/>
          <a:lstStyle/>
          <a:p>
            <a:r>
              <a:rPr lang="el-GR" b="1" dirty="0"/>
              <a:t>Παραγωγή Γαλακτικού Οξέος</a:t>
            </a:r>
            <a:endParaRPr lang="el-GR" dirty="0"/>
          </a:p>
        </p:txBody>
      </p:sp>
      <p:sp>
        <p:nvSpPr>
          <p:cNvPr id="3" name="Content Placeholder 2"/>
          <p:cNvSpPr>
            <a:spLocks noGrp="1"/>
          </p:cNvSpPr>
          <p:nvPr>
            <p:ph idx="1"/>
          </p:nvPr>
        </p:nvSpPr>
        <p:spPr>
          <a:xfrm>
            <a:off x="838200" y="1101687"/>
            <a:ext cx="10861713" cy="5537984"/>
          </a:xfrm>
        </p:spPr>
        <p:txBody>
          <a:bodyPr>
            <a:normAutofit/>
          </a:bodyPr>
          <a:lstStyle/>
          <a:p>
            <a:r>
              <a:rPr lang="el-GR" dirty="0"/>
              <a:t>Στην έντονη μυϊκή άσκηση, η </a:t>
            </a:r>
            <a:r>
              <a:rPr lang="el-GR" dirty="0" err="1"/>
              <a:t>γλυκόλυση</a:t>
            </a:r>
            <a:r>
              <a:rPr lang="el-GR" dirty="0"/>
              <a:t> παρέχει την ενέργεια μέσω αναερόβιου μεταβολισμού. Μεγάλα ποσά γλυκόζης διασπώνται, μιας και η </a:t>
            </a:r>
            <a:r>
              <a:rPr lang="el-GR" dirty="0" err="1"/>
              <a:t>γλυκόλυση</a:t>
            </a:r>
            <a:r>
              <a:rPr lang="el-GR" dirty="0"/>
              <a:t> αποδίδει 2 </a:t>
            </a:r>
            <a:r>
              <a:rPr lang="en-US" dirty="0"/>
              <a:t>ATP</a:t>
            </a:r>
            <a:r>
              <a:rPr lang="el-GR" dirty="0"/>
              <a:t>, ενώ η οξειδωτική </a:t>
            </a:r>
            <a:r>
              <a:rPr lang="el-GR" dirty="0" err="1"/>
              <a:t>φωσφορυλίωση</a:t>
            </a:r>
            <a:r>
              <a:rPr lang="el-GR" dirty="0"/>
              <a:t> επιπλέον 34 μόρια </a:t>
            </a:r>
            <a:r>
              <a:rPr lang="en-US" dirty="0"/>
              <a:t>ATP</a:t>
            </a:r>
            <a:r>
              <a:rPr lang="el-GR" dirty="0"/>
              <a:t> για κάθε μόριο γλυκόζης. </a:t>
            </a:r>
          </a:p>
          <a:p>
            <a:r>
              <a:rPr lang="el-GR" dirty="0"/>
              <a:t>Τελικό προϊόν </a:t>
            </a:r>
            <a:r>
              <a:rPr lang="el-GR" dirty="0" err="1"/>
              <a:t>γλυκόλυσης</a:t>
            </a:r>
            <a:r>
              <a:rPr lang="el-GR" dirty="0"/>
              <a:t> είναι το </a:t>
            </a:r>
            <a:r>
              <a:rPr lang="el-GR" dirty="0" err="1"/>
              <a:t>πυροσταφυλικό</a:t>
            </a:r>
            <a:r>
              <a:rPr lang="el-GR" dirty="0"/>
              <a:t> οξύ, που δεν μπορεί να διασπαστεί περαιτέρω, λόγω έλλειψης οξυγόνου, και μετατρέπεται σε </a:t>
            </a:r>
            <a:r>
              <a:rPr lang="el-GR" b="1" dirty="0"/>
              <a:t>γαλακτικό οξύ</a:t>
            </a:r>
            <a:r>
              <a:rPr lang="el-GR" dirty="0"/>
              <a:t>. </a:t>
            </a:r>
          </a:p>
          <a:p>
            <a:r>
              <a:rPr lang="el-GR" dirty="0"/>
              <a:t>Συσσώρευση μεγάλων ποσοτήτων γαλακτικού οξέος προκαλεί μυϊκό πόνο κατά την έντονη άσκηση. Το γαλακτικό οξύ μεταφέρεται στο αίμα προκαλώντας μεταβολική οξέωση, αλλαγές στο </a:t>
            </a:r>
            <a:r>
              <a:rPr lang="en-US" dirty="0"/>
              <a:t>pH</a:t>
            </a:r>
            <a:r>
              <a:rPr lang="el-GR" dirty="0"/>
              <a:t> και βασικά ένζυμα έτσι που οι μυϊκές ίνες δεν μπορούν να συνεχίσουν τη σύσπαση. </a:t>
            </a:r>
          </a:p>
          <a:p>
            <a:r>
              <a:rPr lang="el-GR" dirty="0"/>
              <a:t>Συνεπώς οι αναερόβιες ασκήσεις υψηλής έντασης είναι για μικρό μόνο χρονικό διάστημα. </a:t>
            </a:r>
          </a:p>
        </p:txBody>
      </p:sp>
    </p:spTree>
    <p:extLst>
      <p:ext uri="{BB962C8B-B14F-4D97-AF65-F5344CB8AC3E}">
        <p14:creationId xmlns:p14="http://schemas.microsoft.com/office/powerpoint/2010/main" val="3163845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755"/>
            <a:ext cx="10515600" cy="1430622"/>
          </a:xfrm>
        </p:spPr>
        <p:txBody>
          <a:bodyPr>
            <a:normAutofit/>
          </a:bodyPr>
          <a:lstStyle/>
          <a:p>
            <a:r>
              <a:rPr lang="el-GR" b="1" dirty="0"/>
              <a:t>Χρήση ενέργειας ανάλογα με επίπεδο μυϊκής δραστηριότητας</a:t>
            </a:r>
            <a:endParaRPr lang="el-GR" dirty="0"/>
          </a:p>
        </p:txBody>
      </p:sp>
      <p:sp>
        <p:nvSpPr>
          <p:cNvPr id="3" name="Content Placeholder 2"/>
          <p:cNvSpPr>
            <a:spLocks noGrp="1"/>
          </p:cNvSpPr>
          <p:nvPr>
            <p:ph idx="1"/>
          </p:nvPr>
        </p:nvSpPr>
        <p:spPr>
          <a:xfrm>
            <a:off x="694063" y="1707614"/>
            <a:ext cx="11182120" cy="4935556"/>
          </a:xfrm>
        </p:spPr>
        <p:txBody>
          <a:bodyPr>
            <a:normAutofit lnSpcReduction="10000"/>
          </a:bodyPr>
          <a:lstStyle/>
          <a:p>
            <a:r>
              <a:rPr lang="el-GR" dirty="0"/>
              <a:t>Ο σκελετικός μυς σε ηρεμία, απαιτεί χαμηλό </a:t>
            </a:r>
            <a:r>
              <a:rPr lang="en-US" dirty="0"/>
              <a:t>ATP</a:t>
            </a:r>
            <a:r>
              <a:rPr lang="el-GR" dirty="0"/>
              <a:t>. Το επιπλέον </a:t>
            </a:r>
            <a:r>
              <a:rPr lang="en-US" dirty="0"/>
              <a:t>ATP</a:t>
            </a:r>
            <a:r>
              <a:rPr lang="el-GR" dirty="0"/>
              <a:t> χρησιμοποιείται για δημιουργία αποθεμάτων </a:t>
            </a:r>
            <a:r>
              <a:rPr lang="el-GR" dirty="0" err="1"/>
              <a:t>φωσφοκρεατίνης</a:t>
            </a:r>
            <a:r>
              <a:rPr lang="el-GR" dirty="0"/>
              <a:t> και γλυκογόνου. Τα λιπαρά οξέα διασπώνται στα μιτοχόνδρια, και παραγόμενο </a:t>
            </a:r>
            <a:r>
              <a:rPr lang="en-US" dirty="0"/>
              <a:t>ATP</a:t>
            </a:r>
            <a:r>
              <a:rPr lang="el-GR" dirty="0"/>
              <a:t> χρησιμοποιείται για μετατροπή κρεατίνης σε </a:t>
            </a:r>
            <a:r>
              <a:rPr lang="el-GR" dirty="0" err="1"/>
              <a:t>φωσφοκρεατίνη</a:t>
            </a:r>
            <a:r>
              <a:rPr lang="el-GR" dirty="0"/>
              <a:t>, και γλυκόζης σε γλυκογόνο. </a:t>
            </a:r>
          </a:p>
          <a:p>
            <a:r>
              <a:rPr lang="el-GR" dirty="0"/>
              <a:t>Σε μέτρια δραστηριότητα, η ζήτηση για </a:t>
            </a:r>
            <a:r>
              <a:rPr lang="en-US" dirty="0"/>
              <a:t>ATP</a:t>
            </a:r>
            <a:r>
              <a:rPr lang="el-GR" dirty="0"/>
              <a:t> αυξάνεται και καλύπτεται από τα μιτοχόνδρια. Το οξυγόνο είναι επαρκές και διαχέεται μέσα στις μυϊκές ίνες γρήγορα. Ο σκελετικός μυς βασίζεται στον αερόβιο μεταβολισμό του </a:t>
            </a:r>
            <a:r>
              <a:rPr lang="el-GR" dirty="0" err="1"/>
              <a:t>πυροσταφυλικού</a:t>
            </a:r>
            <a:r>
              <a:rPr lang="el-GR" dirty="0"/>
              <a:t> οξέος για δημιουργία </a:t>
            </a:r>
            <a:r>
              <a:rPr lang="en-US" dirty="0"/>
              <a:t>ATP</a:t>
            </a:r>
            <a:r>
              <a:rPr lang="el-GR" dirty="0"/>
              <a:t>. </a:t>
            </a:r>
          </a:p>
          <a:p>
            <a:r>
              <a:rPr lang="el-GR" dirty="0"/>
              <a:t>Σε μέγιστη δραστηριότητα, οι απαιτήσεις σε </a:t>
            </a:r>
            <a:r>
              <a:rPr lang="en-US" dirty="0"/>
              <a:t>ATP</a:t>
            </a:r>
            <a:r>
              <a:rPr lang="el-GR" dirty="0"/>
              <a:t> είναι τεράστιες, με το ένα τρίτο του </a:t>
            </a:r>
            <a:r>
              <a:rPr lang="en-US" dirty="0"/>
              <a:t>ATP</a:t>
            </a:r>
            <a:r>
              <a:rPr lang="el-GR" dirty="0"/>
              <a:t> από τα μιτοχόνδρια και τα δύο τρίτα μέσω της </a:t>
            </a:r>
            <a:r>
              <a:rPr lang="el-GR" dirty="0" err="1"/>
              <a:t>γλυκόλυσης</a:t>
            </a:r>
            <a:r>
              <a:rPr lang="el-GR" dirty="0"/>
              <a:t>, ενώ το παραγόμενο </a:t>
            </a:r>
            <a:r>
              <a:rPr lang="el-GR" dirty="0" err="1"/>
              <a:t>πυροσταφυλικό</a:t>
            </a:r>
            <a:r>
              <a:rPr lang="el-GR" dirty="0"/>
              <a:t> οξύ μετατρέπεται σε γαλακτικό οξύ.</a:t>
            </a:r>
          </a:p>
        </p:txBody>
      </p:sp>
    </p:spTree>
    <p:extLst>
      <p:ext uri="{BB962C8B-B14F-4D97-AF65-F5344CB8AC3E}">
        <p14:creationId xmlns:p14="http://schemas.microsoft.com/office/powerpoint/2010/main" val="3346835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804"/>
            <a:ext cx="10515600" cy="945883"/>
          </a:xfrm>
        </p:spPr>
        <p:txBody>
          <a:bodyPr/>
          <a:lstStyle/>
          <a:p>
            <a:r>
              <a:rPr lang="el-GR" b="1" dirty="0"/>
              <a:t>Μυϊκή Κόπωση</a:t>
            </a:r>
            <a:endParaRPr lang="el-GR" dirty="0"/>
          </a:p>
        </p:txBody>
      </p:sp>
      <p:sp>
        <p:nvSpPr>
          <p:cNvPr id="3" name="Content Placeholder 2"/>
          <p:cNvSpPr>
            <a:spLocks noGrp="1"/>
          </p:cNvSpPr>
          <p:nvPr>
            <p:ph idx="1"/>
          </p:nvPr>
        </p:nvSpPr>
        <p:spPr>
          <a:xfrm>
            <a:off x="605928" y="1366092"/>
            <a:ext cx="11149070" cy="5299112"/>
          </a:xfrm>
        </p:spPr>
        <p:txBody>
          <a:bodyPr>
            <a:normAutofit/>
          </a:bodyPr>
          <a:lstStyle/>
          <a:p>
            <a:r>
              <a:rPr lang="el-GR" dirty="0"/>
              <a:t>Ένας ενεργός σκελετικός μυς υφίσταται </a:t>
            </a:r>
            <a:r>
              <a:rPr lang="el-GR" b="1" dirty="0"/>
              <a:t>μυϊκή κόπωση</a:t>
            </a:r>
            <a:r>
              <a:rPr lang="el-GR" dirty="0"/>
              <a:t> όταν δεν είναι ικανός να εκτελεί το απαιτούμενο επίπεδο μυϊκής δραστηριότητας. </a:t>
            </a:r>
          </a:p>
          <a:p>
            <a:r>
              <a:rPr lang="el-GR" u="sng" dirty="0"/>
              <a:t>Παράγοντες που εμπλέκονται στην μυϊκή κόπωση</a:t>
            </a:r>
            <a:r>
              <a:rPr lang="el-GR" dirty="0"/>
              <a:t>:</a:t>
            </a:r>
          </a:p>
          <a:p>
            <a:pPr lvl="0"/>
            <a:r>
              <a:rPr lang="el-GR" dirty="0"/>
              <a:t>1) Η εξάντληση των μεταβολικών αποθεμάτων στις μυϊκές ίνες.</a:t>
            </a:r>
          </a:p>
          <a:p>
            <a:pPr lvl="0"/>
            <a:r>
              <a:rPr lang="el-GR" dirty="0"/>
              <a:t>2) Η βλάβη που υφίσταται το </a:t>
            </a:r>
            <a:r>
              <a:rPr lang="el-GR" dirty="0" err="1"/>
              <a:t>σαρκείλημμα</a:t>
            </a:r>
            <a:r>
              <a:rPr lang="el-GR" dirty="0"/>
              <a:t> και </a:t>
            </a:r>
            <a:r>
              <a:rPr lang="el-GR" dirty="0" err="1"/>
              <a:t>σαρκοπλασματικό</a:t>
            </a:r>
            <a:r>
              <a:rPr lang="el-GR" dirty="0"/>
              <a:t> δίκτυο. </a:t>
            </a:r>
          </a:p>
          <a:p>
            <a:pPr lvl="0"/>
            <a:r>
              <a:rPr lang="el-GR" dirty="0"/>
              <a:t>3) Η μείωση του </a:t>
            </a:r>
            <a:r>
              <a:rPr lang="en-US" dirty="0"/>
              <a:t>pH</a:t>
            </a:r>
            <a:r>
              <a:rPr lang="el-GR" dirty="0"/>
              <a:t> μέσα στις μυϊκές ίνες και ολόκληρο τον μυ, ελαττώνοντας την πρόσδεση των </a:t>
            </a:r>
            <a:r>
              <a:rPr lang="en-US" dirty="0"/>
              <a:t>Ca</a:t>
            </a:r>
            <a:r>
              <a:rPr lang="en-US" baseline="30000" dirty="0"/>
              <a:t>2+</a:t>
            </a:r>
            <a:r>
              <a:rPr lang="el-GR" dirty="0"/>
              <a:t> στην </a:t>
            </a:r>
            <a:r>
              <a:rPr lang="el-GR" dirty="0" err="1"/>
              <a:t>τροπονίνη</a:t>
            </a:r>
            <a:r>
              <a:rPr lang="el-GR" dirty="0"/>
              <a:t> και τροποποιώντας τις </a:t>
            </a:r>
            <a:r>
              <a:rPr lang="el-GR" dirty="0" err="1"/>
              <a:t>ενζυμικές</a:t>
            </a:r>
            <a:r>
              <a:rPr lang="el-GR" dirty="0"/>
              <a:t> δράσεις.</a:t>
            </a:r>
          </a:p>
          <a:p>
            <a:pPr lvl="0"/>
            <a:r>
              <a:rPr lang="en-US" dirty="0"/>
              <a:t>4) </a:t>
            </a:r>
            <a:r>
              <a:rPr lang="el-GR" dirty="0"/>
              <a:t>Η αίσθηση της κόπωσης και η δυσκολία στην συνέχιση της δραστηριότητας.</a:t>
            </a:r>
          </a:p>
        </p:txBody>
      </p:sp>
    </p:spTree>
    <p:extLst>
      <p:ext uri="{BB962C8B-B14F-4D97-AF65-F5344CB8AC3E}">
        <p14:creationId xmlns:p14="http://schemas.microsoft.com/office/powerpoint/2010/main" val="21432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53"/>
            <a:ext cx="10515600" cy="881349"/>
          </a:xfrm>
        </p:spPr>
        <p:txBody>
          <a:bodyPr/>
          <a:lstStyle/>
          <a:p>
            <a:r>
              <a:rPr lang="el-GR" dirty="0"/>
              <a:t>Σκελετικές Μυϊκές Ίνες</a:t>
            </a:r>
          </a:p>
        </p:txBody>
      </p:sp>
      <p:sp>
        <p:nvSpPr>
          <p:cNvPr id="3" name="Content Placeholder 2"/>
          <p:cNvSpPr>
            <a:spLocks noGrp="1"/>
          </p:cNvSpPr>
          <p:nvPr>
            <p:ph idx="1"/>
          </p:nvPr>
        </p:nvSpPr>
        <p:spPr>
          <a:xfrm>
            <a:off x="838199" y="1299990"/>
            <a:ext cx="10982899" cy="5332164"/>
          </a:xfrm>
        </p:spPr>
        <p:txBody>
          <a:bodyPr>
            <a:normAutofit fontScale="92500" lnSpcReduction="10000"/>
          </a:bodyPr>
          <a:lstStyle/>
          <a:p>
            <a:r>
              <a:rPr lang="el-GR" dirty="0"/>
              <a:t>Σκελετικός μυς αποτελείται από εκατοντάδες ή χιλιάδες </a:t>
            </a:r>
            <a:r>
              <a:rPr lang="el-GR" dirty="0" err="1"/>
              <a:t>επιμήκων</a:t>
            </a:r>
            <a:r>
              <a:rPr lang="el-GR" dirty="0"/>
              <a:t> κυττάρων κυλινδρικού σχήματος που ονομάζονται </a:t>
            </a:r>
            <a:r>
              <a:rPr lang="el-GR" b="1" dirty="0"/>
              <a:t>μυϊκές ίνες</a:t>
            </a:r>
            <a:r>
              <a:rPr lang="el-GR" dirty="0"/>
              <a:t>. </a:t>
            </a:r>
          </a:p>
          <a:p>
            <a:r>
              <a:rPr lang="el-GR" dirty="0"/>
              <a:t>Διάμετρος 10-100 μ</a:t>
            </a:r>
            <a:r>
              <a:rPr lang="en-US" dirty="0"/>
              <a:t>m</a:t>
            </a:r>
            <a:r>
              <a:rPr lang="el-GR" dirty="0"/>
              <a:t>, μήκος μέχρι 30 </a:t>
            </a:r>
            <a:r>
              <a:rPr lang="en-US" dirty="0"/>
              <a:t>cm</a:t>
            </a:r>
            <a:r>
              <a:rPr lang="el-GR" dirty="0"/>
              <a:t>. </a:t>
            </a:r>
          </a:p>
          <a:p>
            <a:r>
              <a:rPr lang="el-GR" dirty="0"/>
              <a:t>Σκελετικές μυϊκές ίνες είναι πολυπύρηνες, έως εκατοντάδες πυρήνες για παραγωγή ενζύμων και δομικών πρωτεϊνών. </a:t>
            </a:r>
          </a:p>
          <a:p>
            <a:r>
              <a:rPr lang="el-GR" dirty="0"/>
              <a:t>Κατά την ανάπτυξη, οι </a:t>
            </a:r>
            <a:r>
              <a:rPr lang="el-GR" b="1" dirty="0" err="1"/>
              <a:t>μυοβλάστες</a:t>
            </a:r>
            <a:r>
              <a:rPr lang="el-GR" dirty="0"/>
              <a:t> συγχωνεύονται δημιουργώντας τις σκελετικές μυϊκές ίνες. Κάποιοι </a:t>
            </a:r>
            <a:r>
              <a:rPr lang="el-GR" dirty="0" err="1"/>
              <a:t>μυοβλάστες</a:t>
            </a:r>
            <a:r>
              <a:rPr lang="el-GR" dirty="0"/>
              <a:t> που παραμένουν αδιαφοροποίητοι ονομάζονται </a:t>
            </a:r>
            <a:r>
              <a:rPr lang="el-GR" b="1" dirty="0"/>
              <a:t>δορυφορικά κύτταρα</a:t>
            </a:r>
            <a:r>
              <a:rPr lang="el-GR" dirty="0"/>
              <a:t>. </a:t>
            </a:r>
          </a:p>
          <a:p>
            <a:r>
              <a:rPr lang="el-GR" dirty="0"/>
              <a:t>Σε καταστροφή μυϊκών ινών, τα δορυφορικά κύτταρα, διαιρούνται και συγχωνεύονται με τις κατεστραμμένες μυϊκές ίνες για επιδιόρθωση του μυός. Οι νέες μυϊκές ίνες δεν επαναφέρουν πλήρως τη μέγιστη δύναμη ενός έντονα κατεστραμμένου μυός. </a:t>
            </a:r>
          </a:p>
          <a:p>
            <a:r>
              <a:rPr lang="el-GR" dirty="0"/>
              <a:t>Για την αναπλήρωση της δύναμης του κατεστραμμένου μυός πρέπει να αυξηθεί το μέγεθος των </a:t>
            </a:r>
            <a:r>
              <a:rPr lang="el-GR" dirty="0" err="1"/>
              <a:t>εναπομεινόντων</a:t>
            </a:r>
            <a:r>
              <a:rPr lang="el-GR" dirty="0"/>
              <a:t> μυϊκών ινών. 	</a:t>
            </a:r>
          </a:p>
        </p:txBody>
      </p:sp>
    </p:spTree>
    <p:extLst>
      <p:ext uri="{BB962C8B-B14F-4D97-AF65-F5344CB8AC3E}">
        <p14:creationId xmlns:p14="http://schemas.microsoft.com/office/powerpoint/2010/main" val="4019162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63557"/>
            <a:ext cx="10707477" cy="6191479"/>
          </a:xfrm>
        </p:spPr>
        <p:txBody>
          <a:bodyPr>
            <a:normAutofit/>
          </a:bodyPr>
          <a:lstStyle/>
          <a:p>
            <a:r>
              <a:rPr lang="el-GR" dirty="0"/>
              <a:t>Μυϊκός κάματος είναι συσσωρευτικός, επηρεάζοντας τις νευρικές και μυϊκές ίνες προκαλώντας σταδιακή ελάττωση της ικανότητας και της επίδοσης ολόκληρου του σκελετικού μυός.</a:t>
            </a:r>
          </a:p>
          <a:p>
            <a:r>
              <a:rPr lang="el-GR" dirty="0"/>
              <a:t>Στη μυϊκή ίνα</a:t>
            </a:r>
            <a:r>
              <a:rPr lang="en-US" dirty="0"/>
              <a:t> </a:t>
            </a:r>
            <a:r>
              <a:rPr lang="el-GR" dirty="0"/>
              <a:t>που </a:t>
            </a:r>
            <a:r>
              <a:rPr lang="el-GR" dirty="0" err="1"/>
              <a:t>συσπάται</a:t>
            </a:r>
            <a:r>
              <a:rPr lang="el-GR" dirty="0"/>
              <a:t> σε μέτρια επίπεδα, οι απαιτήσεις σε </a:t>
            </a:r>
            <a:r>
              <a:rPr lang="en-US" dirty="0"/>
              <a:t>ATP</a:t>
            </a:r>
            <a:r>
              <a:rPr lang="el-GR" dirty="0"/>
              <a:t> καλύπτονται μέσω αερόβιου μεταβολισμού και η κόπωση θα συμβεί όταν τα αποθέματα γλυκογόνου, λίπους και αμινοξέων έχουν εξαντληθεί. Επηρεάζει τους αθλητές αντοχής, πχ δρομείς μαραθωνίου.</a:t>
            </a:r>
          </a:p>
          <a:p>
            <a:r>
              <a:rPr lang="el-GR" dirty="0"/>
              <a:t>Σε μέγιστη μυϊκή προσπάθεια, η πλειονότητα του </a:t>
            </a:r>
            <a:r>
              <a:rPr lang="en-US" dirty="0"/>
              <a:t>ATP</a:t>
            </a:r>
            <a:r>
              <a:rPr lang="el-GR" dirty="0"/>
              <a:t> παρέχεται από την </a:t>
            </a:r>
            <a:r>
              <a:rPr lang="el-GR" dirty="0" err="1"/>
              <a:t>γλυκόλυση</a:t>
            </a:r>
            <a:r>
              <a:rPr lang="el-GR" dirty="0"/>
              <a:t>. Σε λίγα δευτερόλεπτα έως λεπτά, τα αυξανόμενα επίπεδα γαλακτικού οξέος μειώνουν το </a:t>
            </a:r>
            <a:r>
              <a:rPr lang="en-US" dirty="0"/>
              <a:t>pH</a:t>
            </a:r>
            <a:r>
              <a:rPr lang="el-GR" dirty="0"/>
              <a:t> των ιστών με συνέπεια ο μυς να μην μπορεί να λειτουργήσει φυσιολογικά, όπως στους δρομείς μικρών αποστάσεων (</a:t>
            </a:r>
            <a:r>
              <a:rPr lang="en-US" dirty="0"/>
              <a:t>sprinters</a:t>
            </a:r>
            <a:r>
              <a:rPr lang="el-GR" dirty="0"/>
              <a:t>).</a:t>
            </a:r>
          </a:p>
        </p:txBody>
      </p:sp>
    </p:spTree>
    <p:extLst>
      <p:ext uri="{BB962C8B-B14F-4D97-AF65-F5344CB8AC3E}">
        <p14:creationId xmlns:p14="http://schemas.microsoft.com/office/powerpoint/2010/main" val="2094112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889"/>
            <a:ext cx="10515600" cy="978933"/>
          </a:xfrm>
        </p:spPr>
        <p:txBody>
          <a:bodyPr/>
          <a:lstStyle/>
          <a:p>
            <a:r>
              <a:rPr lang="el-GR" b="1" dirty="0"/>
              <a:t>Περίοδος Ανάκαμψης</a:t>
            </a:r>
            <a:endParaRPr lang="el-GR" dirty="0"/>
          </a:p>
        </p:txBody>
      </p:sp>
      <p:sp>
        <p:nvSpPr>
          <p:cNvPr id="3" name="Content Placeholder 2"/>
          <p:cNvSpPr>
            <a:spLocks noGrp="1"/>
          </p:cNvSpPr>
          <p:nvPr>
            <p:ph idx="1"/>
          </p:nvPr>
        </p:nvSpPr>
        <p:spPr>
          <a:xfrm>
            <a:off x="838200" y="1333041"/>
            <a:ext cx="10839680" cy="4843922"/>
          </a:xfrm>
        </p:spPr>
        <p:txBody>
          <a:bodyPr>
            <a:normAutofit/>
          </a:bodyPr>
          <a:lstStyle/>
          <a:p>
            <a:r>
              <a:rPr lang="el-GR" dirty="0"/>
              <a:t>Όταν η μυϊκή ίνα βρίσκεται σε σύσπαση, τα αποθέματα ενέργειας καταναλώνονται, η θερμότητα απελευθερώνεται, και εάν η σύσπαση είναι μέγιστης έντασης δημιουργείται γαλακτικό οξύ.</a:t>
            </a:r>
          </a:p>
          <a:p>
            <a:r>
              <a:rPr lang="el-GR" dirty="0"/>
              <a:t>Στην </a:t>
            </a:r>
            <a:r>
              <a:rPr lang="el-GR" b="1" dirty="0"/>
              <a:t>περίοδο ανάκαμψης</a:t>
            </a:r>
            <a:r>
              <a:rPr lang="el-GR" dirty="0"/>
              <a:t>, οι συνθήκες στο </a:t>
            </a:r>
            <a:r>
              <a:rPr lang="el-GR" dirty="0" err="1"/>
              <a:t>σαρκόπλασμα</a:t>
            </a:r>
            <a:r>
              <a:rPr lang="el-GR" dirty="0"/>
              <a:t> επιστρέφουν στο φυσιολογικό. </a:t>
            </a:r>
          </a:p>
          <a:p>
            <a:r>
              <a:rPr lang="el-GR" dirty="0"/>
              <a:t>Μετά από περίοδο μέτριας σωματικής δραστηριότητας, η ανάκαμψη μπορεί να διαρκέσει αρκετές ώρες, ενώ στην παρατεταμένη μυϊκή δραστηριότητα, η πλήρης ανάκαμψη μπορεί να διαρκέσει έως και μια εβδομάδα.</a:t>
            </a:r>
          </a:p>
          <a:p>
            <a:endParaRPr lang="el-GR" dirty="0"/>
          </a:p>
        </p:txBody>
      </p:sp>
    </p:spTree>
    <p:extLst>
      <p:ext uri="{BB962C8B-B14F-4D97-AF65-F5344CB8AC3E}">
        <p14:creationId xmlns:p14="http://schemas.microsoft.com/office/powerpoint/2010/main" val="2119584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59" y="111737"/>
            <a:ext cx="11259239" cy="857747"/>
          </a:xfrm>
        </p:spPr>
        <p:txBody>
          <a:bodyPr>
            <a:normAutofit/>
          </a:bodyPr>
          <a:lstStyle/>
          <a:p>
            <a:r>
              <a:rPr lang="el-GR" b="1" dirty="0"/>
              <a:t>Απομάκρυνση και Ανακύκλωση Γαλακτικού Οξέος</a:t>
            </a:r>
            <a:endParaRPr lang="el-GR" dirty="0"/>
          </a:p>
        </p:txBody>
      </p:sp>
      <p:sp>
        <p:nvSpPr>
          <p:cNvPr id="3" name="Content Placeholder 2"/>
          <p:cNvSpPr>
            <a:spLocks noGrp="1"/>
          </p:cNvSpPr>
          <p:nvPr>
            <p:ph idx="1"/>
          </p:nvPr>
        </p:nvSpPr>
        <p:spPr>
          <a:xfrm>
            <a:off x="561860" y="1046602"/>
            <a:ext cx="11149070" cy="5629620"/>
          </a:xfrm>
        </p:spPr>
        <p:txBody>
          <a:bodyPr>
            <a:normAutofit/>
          </a:bodyPr>
          <a:lstStyle/>
          <a:p>
            <a:r>
              <a:rPr lang="el-GR" dirty="0"/>
              <a:t>Κατά την ανάκαμψη, όπου το διαθέσιμο οξυγόνο βρίσκεται σε αφθονία, το γαλακτικό οξύ μετατρέπεται σε </a:t>
            </a:r>
            <a:r>
              <a:rPr lang="el-GR" dirty="0" err="1"/>
              <a:t>πυροσταφυλικό</a:t>
            </a:r>
            <a:r>
              <a:rPr lang="el-GR" dirty="0"/>
              <a:t> οξύ και είτε χρησιμοποιείται από τα μιτοχόνδρια για </a:t>
            </a:r>
            <a:r>
              <a:rPr lang="en-US" dirty="0"/>
              <a:t>ATP</a:t>
            </a:r>
            <a:r>
              <a:rPr lang="el-GR" dirty="0"/>
              <a:t>, ή </a:t>
            </a:r>
            <a:r>
              <a:rPr lang="el-GR" dirty="0" err="1"/>
              <a:t>συντιθεται</a:t>
            </a:r>
            <a:r>
              <a:rPr lang="el-GR" dirty="0"/>
              <a:t> πρώτα γλυκόζη και μετά αποθέματα γλυκογόνου.</a:t>
            </a:r>
          </a:p>
          <a:p>
            <a:r>
              <a:rPr lang="el-GR" dirty="0"/>
              <a:t>Κατά την μυϊκή προσπάθεια, το γαλακτικό οξύ που βρίσκεται σε υψηλά επίπεδα στη μυϊκή ίνα, διαχέεται έξω από τις μυϊκές ίνες και εντός του αίματος. </a:t>
            </a:r>
          </a:p>
          <a:p>
            <a:r>
              <a:rPr lang="el-GR" dirty="0"/>
              <a:t>Το ήπαρ προσλαμβάνει το γαλακτικό οξύ και το μετατρέπει σε </a:t>
            </a:r>
            <a:r>
              <a:rPr lang="el-GR" dirty="0" err="1"/>
              <a:t>πυροσταφυλικό</a:t>
            </a:r>
            <a:r>
              <a:rPr lang="el-GR" dirty="0"/>
              <a:t> οξύ. Το ένα τρίτο του </a:t>
            </a:r>
            <a:r>
              <a:rPr lang="el-GR" dirty="0" err="1"/>
              <a:t>πυροσταφυλικού</a:t>
            </a:r>
            <a:r>
              <a:rPr lang="el-GR" dirty="0"/>
              <a:t> οξέος διασπάται μέσω του κύκλου του </a:t>
            </a:r>
            <a:r>
              <a:rPr lang="en-US" dirty="0"/>
              <a:t>Krebs</a:t>
            </a:r>
            <a:r>
              <a:rPr lang="el-GR" dirty="0"/>
              <a:t>, χορηγώντας το απαραίτητο </a:t>
            </a:r>
            <a:r>
              <a:rPr lang="en-US" dirty="0"/>
              <a:t>ATP</a:t>
            </a:r>
            <a:r>
              <a:rPr lang="el-GR" dirty="0"/>
              <a:t> για την μετατροπή του σε γλυκόζη. Η γλυκόζη μετά, απελευθερώνεται στο αίμα, όπου προσλαμβάνεται από τις σκελετικές μυϊκές ίνες και χρησιμοποιείται για τη δημιουργία αποθεμάτων γλυκογόνου. </a:t>
            </a:r>
          </a:p>
        </p:txBody>
      </p:sp>
    </p:spTree>
    <p:extLst>
      <p:ext uri="{BB962C8B-B14F-4D97-AF65-F5344CB8AC3E}">
        <p14:creationId xmlns:p14="http://schemas.microsoft.com/office/powerpoint/2010/main" val="3161665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805"/>
            <a:ext cx="10515600" cy="846730"/>
          </a:xfrm>
        </p:spPr>
        <p:txBody>
          <a:bodyPr/>
          <a:lstStyle/>
          <a:p>
            <a:r>
              <a:rPr lang="el-GR" b="1" dirty="0"/>
              <a:t>Χρέος Οξυγόνου</a:t>
            </a:r>
            <a:endParaRPr lang="el-GR" dirty="0"/>
          </a:p>
        </p:txBody>
      </p:sp>
      <p:sp>
        <p:nvSpPr>
          <p:cNvPr id="3" name="Content Placeholder 2"/>
          <p:cNvSpPr>
            <a:spLocks noGrp="1"/>
          </p:cNvSpPr>
          <p:nvPr>
            <p:ph idx="1"/>
          </p:nvPr>
        </p:nvSpPr>
        <p:spPr>
          <a:xfrm>
            <a:off x="760164" y="1123720"/>
            <a:ext cx="11105002" cy="5607586"/>
          </a:xfrm>
        </p:spPr>
        <p:txBody>
          <a:bodyPr>
            <a:normAutofit fontScale="92500" lnSpcReduction="10000"/>
          </a:bodyPr>
          <a:lstStyle/>
          <a:p>
            <a:r>
              <a:rPr lang="el-GR" dirty="0"/>
              <a:t>Στα πρώτα λεπτά της ανάκαμψης μετά το τέλος της άσκησης, η ζήτηση του οξυγόνου από τον μυϊκό ιστό παραμένει υψηλή για να αποκατασταθούν οι φυσιολογικές συνθήκες, όπως ήταν πριν τη μυϊκή προσπάθεια. Αυτό ονομάζεται </a:t>
            </a:r>
            <a:r>
              <a:rPr lang="el-GR" b="1" dirty="0"/>
              <a:t>χρέος οξυγόνου</a:t>
            </a:r>
            <a:r>
              <a:rPr lang="el-GR" dirty="0"/>
              <a:t>, ή </a:t>
            </a:r>
            <a:r>
              <a:rPr lang="el-GR" b="1" dirty="0"/>
              <a:t>υπερβολική μετά την άσκηση κατανάλωση οξυγόνου</a:t>
            </a:r>
            <a:r>
              <a:rPr lang="el-GR" dirty="0"/>
              <a:t>.</a:t>
            </a:r>
          </a:p>
          <a:p>
            <a:r>
              <a:rPr lang="el-GR" dirty="0"/>
              <a:t>Η κατανάλωση της περίσσειας οξυγόνου πραγματοποιείται στις σκελετικές μυϊκές ίνες, οι οποίες πρέπει να αποκαταστήσουν τις συγκεντρώσεις του </a:t>
            </a:r>
            <a:r>
              <a:rPr lang="en-US" dirty="0"/>
              <a:t>ATP</a:t>
            </a:r>
            <a:r>
              <a:rPr lang="el-GR" dirty="0"/>
              <a:t>, </a:t>
            </a:r>
            <a:r>
              <a:rPr lang="el-GR" dirty="0" err="1"/>
              <a:t>φωσφοκρεατίνης</a:t>
            </a:r>
            <a:r>
              <a:rPr lang="el-GR" dirty="0"/>
              <a:t> και γλυκογόνου στα πρότερα επίπεδα, Τα </a:t>
            </a:r>
            <a:r>
              <a:rPr lang="el-GR" dirty="0" err="1"/>
              <a:t>ηπατοκύτταρα</a:t>
            </a:r>
            <a:r>
              <a:rPr lang="el-GR" dirty="0"/>
              <a:t> σχηματίζουν το απαραίτητο </a:t>
            </a:r>
            <a:r>
              <a:rPr lang="en-US" dirty="0"/>
              <a:t>ATP</a:t>
            </a:r>
            <a:r>
              <a:rPr lang="el-GR" dirty="0"/>
              <a:t> και μετατρέπουν το γαλακτικό οξύ σε γλυκόζη. Άλλοι ιστοί που αυξάνουν την κατανάλωση οξυγόνου και τον σχηματισμό του </a:t>
            </a:r>
            <a:r>
              <a:rPr lang="en-US" dirty="0"/>
              <a:t>ATP</a:t>
            </a:r>
            <a:r>
              <a:rPr lang="el-GR" dirty="0"/>
              <a:t> είναι οι ιδρωτοποιοί αδένες μέχρις ότου αποκατασταθεί η φυσιολογική θερμοκρασία του σώματος. </a:t>
            </a:r>
          </a:p>
          <a:p>
            <a:r>
              <a:rPr lang="el-GR" dirty="0"/>
              <a:t>Ενώ το χρέος οξυγόνου σιγά σιγά αποπληρώνεται, ο ρυθμός και το βάθος της αναπνοής παραμένουν αυξημένα για αρκετή ώρα μετά την διακοπή της άσκησης. Επιπρόσθετα, η περίσσεια  οξυγόνου χρησιμοποιείται για να αντικαταστήσει το οξυγόνο της μυοσφαιρίνης που έχει ήδη καταναλωθεί.</a:t>
            </a:r>
          </a:p>
          <a:p>
            <a:endParaRPr lang="el-GR" dirty="0"/>
          </a:p>
        </p:txBody>
      </p:sp>
    </p:spTree>
    <p:extLst>
      <p:ext uri="{BB962C8B-B14F-4D97-AF65-F5344CB8AC3E}">
        <p14:creationId xmlns:p14="http://schemas.microsoft.com/office/powerpoint/2010/main" val="1136968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7"/>
            <a:ext cx="10515600" cy="947450"/>
          </a:xfrm>
        </p:spPr>
        <p:txBody>
          <a:bodyPr/>
          <a:lstStyle/>
          <a:p>
            <a:r>
              <a:rPr lang="el-GR" b="1" dirty="0"/>
              <a:t>Παραγωγή Θερμότητας</a:t>
            </a:r>
            <a:endParaRPr lang="el-GR" dirty="0"/>
          </a:p>
        </p:txBody>
      </p:sp>
      <p:sp>
        <p:nvSpPr>
          <p:cNvPr id="3" name="Content Placeholder 2"/>
          <p:cNvSpPr>
            <a:spLocks noGrp="1"/>
          </p:cNvSpPr>
          <p:nvPr>
            <p:ph idx="1"/>
          </p:nvPr>
        </p:nvSpPr>
        <p:spPr>
          <a:xfrm>
            <a:off x="838200" y="1277957"/>
            <a:ext cx="10641376" cy="5078776"/>
          </a:xfrm>
        </p:spPr>
        <p:txBody>
          <a:bodyPr>
            <a:normAutofit/>
          </a:bodyPr>
          <a:lstStyle/>
          <a:p>
            <a:r>
              <a:rPr lang="el-GR" dirty="0"/>
              <a:t>Κατά την μυϊκή δραστηριότητα, οι μυϊκές ίνες χρησιμοποιούν μόνο μέρος της απελευθερωμένης ενέργειας και το υπόλοιπο απελευθερώνεται σαν θερμότητα. </a:t>
            </a:r>
          </a:p>
          <a:p>
            <a:r>
              <a:rPr lang="el-GR" dirty="0"/>
              <a:t>Μυϊκή ίνα σε ηρεμία, βασισμένη στον αερόβιο μεταβολισμό, χρησιμοποιεί το 42% περίπου της </a:t>
            </a:r>
            <a:r>
              <a:rPr lang="el-GR" dirty="0" err="1"/>
              <a:t>απελευθερούμενης</a:t>
            </a:r>
            <a:r>
              <a:rPr lang="el-GR" dirty="0"/>
              <a:t> ενέργειας στον καταβολισμό, ενώ το υπόλοιπο 58% θερμαίνει το </a:t>
            </a:r>
            <a:r>
              <a:rPr lang="el-GR" dirty="0" err="1"/>
              <a:t>σαρκόπλασμα</a:t>
            </a:r>
            <a:r>
              <a:rPr lang="el-GR" dirty="0"/>
              <a:t>, το ενδοκυττάριο υγρό και το κυκλοφορούν αίμα. </a:t>
            </a:r>
          </a:p>
          <a:p>
            <a:r>
              <a:rPr lang="el-GR" dirty="0"/>
              <a:t>Οι ενεργοί σκελετικοί μύες απελευθερώνουν το 85% περίπου της ενέργειας υπό μορφή θερμότητας για να διατηρηθεί η φυσιολογική θερμοκρασία του σώματος και το 15% για παραγωγή </a:t>
            </a:r>
            <a:r>
              <a:rPr lang="en-US" dirty="0"/>
              <a:t>ATP</a:t>
            </a:r>
            <a:r>
              <a:rPr lang="el-GR" dirty="0"/>
              <a:t> που χρησιμοποιείται στη μυϊκή σύσπαση.</a:t>
            </a:r>
          </a:p>
          <a:p>
            <a:endParaRPr lang="el-GR" dirty="0"/>
          </a:p>
        </p:txBody>
      </p:sp>
    </p:spTree>
    <p:extLst>
      <p:ext uri="{BB962C8B-B14F-4D97-AF65-F5344CB8AC3E}">
        <p14:creationId xmlns:p14="http://schemas.microsoft.com/office/powerpoint/2010/main" val="583232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321"/>
            <a:ext cx="10515600" cy="1487278"/>
          </a:xfrm>
        </p:spPr>
        <p:txBody>
          <a:bodyPr>
            <a:normAutofit/>
          </a:bodyPr>
          <a:lstStyle/>
          <a:p>
            <a:r>
              <a:rPr lang="el-GR" b="1" dirty="0"/>
              <a:t>Ορμόνες και Μεταβολική Δραστηριότητα στους Μυς</a:t>
            </a:r>
            <a:endParaRPr lang="el-GR" dirty="0"/>
          </a:p>
        </p:txBody>
      </p:sp>
      <p:sp>
        <p:nvSpPr>
          <p:cNvPr id="3" name="Content Placeholder 2"/>
          <p:cNvSpPr>
            <a:spLocks noGrp="1"/>
          </p:cNvSpPr>
          <p:nvPr>
            <p:ph idx="1"/>
          </p:nvPr>
        </p:nvSpPr>
        <p:spPr>
          <a:xfrm>
            <a:off x="838200" y="1883885"/>
            <a:ext cx="10515600" cy="4293078"/>
          </a:xfrm>
        </p:spPr>
        <p:txBody>
          <a:bodyPr>
            <a:normAutofit/>
          </a:bodyPr>
          <a:lstStyle/>
          <a:p>
            <a:r>
              <a:rPr lang="el-GR" dirty="0"/>
              <a:t>Αυξητική ορμόνη και τεστοστερόνη διεγείρουν την σύνθεση των συσταλτών πρωτεϊνών και την επιμήκυνση των σκελετικών μυών. </a:t>
            </a:r>
          </a:p>
          <a:p>
            <a:r>
              <a:rPr lang="el-GR" dirty="0" err="1"/>
              <a:t>Θυρεοειδικές</a:t>
            </a:r>
            <a:r>
              <a:rPr lang="el-GR" dirty="0"/>
              <a:t> ορμόνες αυξάνουν τον ρυθμό κατανάλωσης στους </a:t>
            </a:r>
            <a:r>
              <a:rPr lang="el-GR" dirty="0" err="1"/>
              <a:t>ηρεμούντες</a:t>
            </a:r>
            <a:r>
              <a:rPr lang="el-GR" dirty="0"/>
              <a:t> και ενεργοποιημένους σκελετικούς μύες. </a:t>
            </a:r>
          </a:p>
          <a:p>
            <a:r>
              <a:rPr lang="el-GR" dirty="0"/>
              <a:t>Κατά την διάρκεια μιας ξαφνικής κρίσης, οι ορμόνες των επινεφριδίων, ιδίως η </a:t>
            </a:r>
            <a:r>
              <a:rPr lang="el-GR" dirty="0" err="1"/>
              <a:t>επινεφρίνη</a:t>
            </a:r>
            <a:r>
              <a:rPr lang="el-GR" dirty="0"/>
              <a:t> διεγείρουν τον μεταβολισμό των μυών και αυξάνουν την διάρκεια της διέγερσης και την δύναμη της συστολής.</a:t>
            </a:r>
          </a:p>
          <a:p>
            <a:endParaRPr lang="el-GR" dirty="0"/>
          </a:p>
        </p:txBody>
      </p:sp>
    </p:spTree>
    <p:extLst>
      <p:ext uri="{BB962C8B-B14F-4D97-AF65-F5344CB8AC3E}">
        <p14:creationId xmlns:p14="http://schemas.microsoft.com/office/powerpoint/2010/main" val="1152640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857"/>
            <a:ext cx="10515600" cy="890798"/>
          </a:xfrm>
        </p:spPr>
        <p:txBody>
          <a:bodyPr/>
          <a:lstStyle/>
          <a:p>
            <a:r>
              <a:rPr lang="el-GR" b="1" dirty="0"/>
              <a:t>Τύποι των Σκελετικών Μυϊκών Ινών</a:t>
            </a:r>
            <a:endParaRPr lang="el-GR" dirty="0"/>
          </a:p>
        </p:txBody>
      </p:sp>
      <p:sp>
        <p:nvSpPr>
          <p:cNvPr id="3" name="Content Placeholder 2"/>
          <p:cNvSpPr>
            <a:spLocks noGrp="1"/>
          </p:cNvSpPr>
          <p:nvPr>
            <p:ph idx="1"/>
          </p:nvPr>
        </p:nvSpPr>
        <p:spPr>
          <a:xfrm>
            <a:off x="838200" y="1333041"/>
            <a:ext cx="10515600" cy="4843922"/>
          </a:xfrm>
        </p:spPr>
        <p:txBody>
          <a:bodyPr/>
          <a:lstStyle/>
          <a:p>
            <a:r>
              <a:rPr lang="el-GR" dirty="0"/>
              <a:t>Οι σκελετικές μυϊκές ίνες δεν είναι όλες ίδιες με βάση τα δομικά και λειτουργικά χαρακτηριστικά τους. </a:t>
            </a:r>
          </a:p>
          <a:p>
            <a:r>
              <a:rPr lang="el-GR" dirty="0"/>
              <a:t>Το ανθρώπινο σώμα περιέχει τρεις κύριους τύπους σκελετικών μυϊκών ινών:</a:t>
            </a:r>
          </a:p>
          <a:p>
            <a:pPr lvl="0"/>
            <a:r>
              <a:rPr lang="el-GR" b="1" dirty="0"/>
              <a:t>1)</a:t>
            </a:r>
            <a:r>
              <a:rPr lang="el-GR" dirty="0"/>
              <a:t> Βραδείες οξειδωτικές ίνες, ή ίνες τύπου Ι</a:t>
            </a:r>
          </a:p>
          <a:p>
            <a:pPr lvl="0"/>
            <a:r>
              <a:rPr lang="el-GR" b="1" dirty="0"/>
              <a:t>2)</a:t>
            </a:r>
            <a:r>
              <a:rPr lang="el-GR" dirty="0"/>
              <a:t> Ταχείες οξειδωτικές ίνες, ή ίνες τύπου ΙΙ</a:t>
            </a:r>
            <a:r>
              <a:rPr lang="en-US" dirty="0"/>
              <a:t>a</a:t>
            </a:r>
            <a:endParaRPr lang="el-GR" dirty="0"/>
          </a:p>
          <a:p>
            <a:pPr lvl="0"/>
            <a:r>
              <a:rPr lang="el-GR" b="1" dirty="0"/>
              <a:t>3)</a:t>
            </a:r>
            <a:r>
              <a:rPr lang="el-GR" dirty="0"/>
              <a:t> Ταχείες </a:t>
            </a:r>
            <a:r>
              <a:rPr lang="el-GR" dirty="0" err="1"/>
              <a:t>γλυκολυτικές</a:t>
            </a:r>
            <a:r>
              <a:rPr lang="el-GR" dirty="0"/>
              <a:t> ίνες, ή ίνες τύπου ΙΙ</a:t>
            </a:r>
            <a:r>
              <a:rPr lang="en-US" dirty="0"/>
              <a:t>b</a:t>
            </a:r>
            <a:endParaRPr lang="el-GR" dirty="0"/>
          </a:p>
          <a:p>
            <a:endParaRPr lang="el-GR" dirty="0"/>
          </a:p>
        </p:txBody>
      </p:sp>
    </p:spTree>
    <p:extLst>
      <p:ext uri="{BB962C8B-B14F-4D97-AF65-F5344CB8AC3E}">
        <p14:creationId xmlns:p14="http://schemas.microsoft.com/office/powerpoint/2010/main" val="30749872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03"/>
            <a:ext cx="10515600" cy="1123720"/>
          </a:xfrm>
        </p:spPr>
        <p:txBody>
          <a:bodyPr/>
          <a:lstStyle/>
          <a:p>
            <a:r>
              <a:rPr lang="el-GR" b="1" dirty="0"/>
              <a:t>Βραδείες Οξειδωτικές Ίνες ή Ίνες Τύπου Ι</a:t>
            </a:r>
            <a:endParaRPr lang="el-GR" dirty="0"/>
          </a:p>
        </p:txBody>
      </p:sp>
      <p:sp>
        <p:nvSpPr>
          <p:cNvPr id="3" name="Content Placeholder 2"/>
          <p:cNvSpPr>
            <a:spLocks noGrp="1"/>
          </p:cNvSpPr>
          <p:nvPr>
            <p:ph idx="1"/>
          </p:nvPr>
        </p:nvSpPr>
        <p:spPr>
          <a:xfrm>
            <a:off x="760165" y="1366092"/>
            <a:ext cx="10884664" cy="5299113"/>
          </a:xfrm>
        </p:spPr>
        <p:txBody>
          <a:bodyPr>
            <a:normAutofit/>
          </a:bodyPr>
          <a:lstStyle/>
          <a:p>
            <a:r>
              <a:rPr lang="el-GR" b="1" dirty="0"/>
              <a:t>Βραδείες οξειδωτικές ίνες:</a:t>
            </a:r>
            <a:r>
              <a:rPr lang="el-GR" dirty="0"/>
              <a:t> Έχουν μισή διάμετρο από ταχείες </a:t>
            </a:r>
            <a:r>
              <a:rPr lang="el-GR" dirty="0" err="1"/>
              <a:t>γλυκολυτικές</a:t>
            </a:r>
            <a:r>
              <a:rPr lang="el-GR" dirty="0"/>
              <a:t> ίνες και χρειάζονται τρεις φορές περισσότερο χρόνο για μέγιστη τάση μετά την διέγερση. </a:t>
            </a:r>
          </a:p>
          <a:p>
            <a:r>
              <a:rPr lang="el-GR" dirty="0"/>
              <a:t>Είναι εξειδικευμένες για παρατεταμένες συσπάσεις και είναι πολύ ανθεκτικές στην κόπωση. </a:t>
            </a:r>
          </a:p>
          <a:p>
            <a:r>
              <a:rPr lang="el-GR" dirty="0"/>
              <a:t>Περιβάλλονται από εκτενές δίκτυο τριχοειδών, αποδίδουν μεγάλα ποσά οξυγόνου στα μιτοχόνδρια για παραγωγή </a:t>
            </a:r>
            <a:r>
              <a:rPr lang="en-US" dirty="0"/>
              <a:t>ATP</a:t>
            </a:r>
            <a:r>
              <a:rPr lang="el-GR" dirty="0"/>
              <a:t> μέσω αερόβιου μεταβολισμού. </a:t>
            </a:r>
          </a:p>
          <a:p>
            <a:r>
              <a:rPr lang="el-GR" dirty="0"/>
              <a:t>Περιέχουν υψηλές συγκεντρώσεις </a:t>
            </a:r>
            <a:r>
              <a:rPr lang="el-GR" b="1" dirty="0"/>
              <a:t>μυοσφαιρίνης</a:t>
            </a:r>
            <a:r>
              <a:rPr lang="el-GR" dirty="0"/>
              <a:t> που δεσμεύουν αντιστρεπτά μόρια οξυγόνου. Λόγω της υψηλής μυοσφαιρίνης, οι σκελετικοί μύες εμφανίζονται ερυθροί και οι ίνες είναι γνωστές σαν </a:t>
            </a:r>
            <a:r>
              <a:rPr lang="el-GR" b="1" dirty="0"/>
              <a:t>ερυθρές ίνες</a:t>
            </a:r>
            <a:r>
              <a:rPr lang="el-GR" dirty="0"/>
              <a:t>.</a:t>
            </a:r>
          </a:p>
          <a:p>
            <a:endParaRPr lang="el-GR" dirty="0"/>
          </a:p>
        </p:txBody>
      </p:sp>
    </p:spTree>
    <p:extLst>
      <p:ext uri="{BB962C8B-B14F-4D97-AF65-F5344CB8AC3E}">
        <p14:creationId xmlns:p14="http://schemas.microsoft.com/office/powerpoint/2010/main" val="5159229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6607"/>
            <a:ext cx="10740528" cy="5780356"/>
          </a:xfrm>
        </p:spPr>
        <p:txBody>
          <a:bodyPr>
            <a:normAutofit/>
          </a:bodyPr>
          <a:lstStyle/>
          <a:p>
            <a:r>
              <a:rPr lang="el-GR" dirty="0"/>
              <a:t>Έχουν μεγάλο αριθμό μιτοχονδρίων που συνεισφέρουν άφθονο </a:t>
            </a:r>
            <a:r>
              <a:rPr lang="en-US" dirty="0"/>
              <a:t>ATP</a:t>
            </a:r>
            <a:r>
              <a:rPr lang="el-GR" dirty="0"/>
              <a:t> κατά την σύσπαση. </a:t>
            </a:r>
          </a:p>
          <a:p>
            <a:r>
              <a:rPr lang="el-GR" dirty="0"/>
              <a:t>Οι κύκλοι των εγκάρσιων γεφυρών είναι αργοί σε σχέση με άλλους τύπους μυϊκών ινών. </a:t>
            </a:r>
          </a:p>
          <a:p>
            <a:r>
              <a:rPr lang="el-GR" dirty="0"/>
              <a:t>Εξαρτώνται κυρίως από τον αερόβιο μεταβολισμό και λιγότερο από τον αναερόβιο μεταβολισμό. </a:t>
            </a:r>
          </a:p>
          <a:p>
            <a:r>
              <a:rPr lang="el-GR" dirty="0"/>
              <a:t>Μεγάλο μέρος της </a:t>
            </a:r>
            <a:r>
              <a:rPr lang="el-GR" dirty="0" err="1"/>
              <a:t>μιτοχονδριακής</a:t>
            </a:r>
            <a:r>
              <a:rPr lang="el-GR" dirty="0"/>
              <a:t> ενέργειας αποδίδεται από τη διάσπαση των </a:t>
            </a:r>
            <a:r>
              <a:rPr lang="el-GR" dirty="0" err="1"/>
              <a:t>αποθηκευμένων</a:t>
            </a:r>
            <a:r>
              <a:rPr lang="el-GR" dirty="0"/>
              <a:t> λιπών αντί των αποθεμάτων γλυκογόνου στους μυς, καθώς τα αποθέματα γλυκογόνου είναι περιορισμένα στις βραδείες οξειδωτικές ίνες.</a:t>
            </a:r>
          </a:p>
          <a:p>
            <a:endParaRPr lang="el-GR" dirty="0"/>
          </a:p>
        </p:txBody>
      </p:sp>
    </p:spTree>
    <p:extLst>
      <p:ext uri="{BB962C8B-B14F-4D97-AF65-F5344CB8AC3E}">
        <p14:creationId xmlns:p14="http://schemas.microsoft.com/office/powerpoint/2010/main" val="2060971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02"/>
            <a:ext cx="10515600" cy="815249"/>
          </a:xfrm>
        </p:spPr>
        <p:txBody>
          <a:bodyPr/>
          <a:lstStyle/>
          <a:p>
            <a:r>
              <a:rPr lang="el-GR" b="1" dirty="0"/>
              <a:t>Ταχείες Οξειδωτικές Ίνες ή Ίνες Τύπου ΙΙ</a:t>
            </a:r>
            <a:r>
              <a:rPr lang="en-US" b="1" dirty="0"/>
              <a:t>a</a:t>
            </a:r>
            <a:endParaRPr lang="el-GR" dirty="0"/>
          </a:p>
        </p:txBody>
      </p:sp>
      <p:sp>
        <p:nvSpPr>
          <p:cNvPr id="3" name="Content Placeholder 2"/>
          <p:cNvSpPr>
            <a:spLocks noGrp="1"/>
          </p:cNvSpPr>
          <p:nvPr>
            <p:ph idx="1"/>
          </p:nvPr>
        </p:nvSpPr>
        <p:spPr>
          <a:xfrm>
            <a:off x="838200" y="1068635"/>
            <a:ext cx="10993916" cy="5629619"/>
          </a:xfrm>
        </p:spPr>
        <p:txBody>
          <a:bodyPr>
            <a:normAutofit fontScale="92500"/>
          </a:bodyPr>
          <a:lstStyle/>
          <a:p>
            <a:r>
              <a:rPr lang="el-GR" b="1" dirty="0"/>
              <a:t>Ταχείες οξειδωτικές ίνες:</a:t>
            </a:r>
            <a:r>
              <a:rPr lang="el-GR" dirty="0"/>
              <a:t> Έχουν ενδιάμεσο μέγεθος σε διάμετρο. </a:t>
            </a:r>
          </a:p>
          <a:p>
            <a:r>
              <a:rPr lang="el-GR" dirty="0"/>
              <a:t>Χρησιμοποιούν συνδυασμό </a:t>
            </a:r>
            <a:r>
              <a:rPr lang="el-GR" dirty="0" err="1"/>
              <a:t>γλυκολυτικού</a:t>
            </a:r>
            <a:r>
              <a:rPr lang="el-GR" dirty="0"/>
              <a:t> και οξειδωτικού μεταβολισμού για παραγωγή ενέργειας. </a:t>
            </a:r>
          </a:p>
          <a:p>
            <a:r>
              <a:rPr lang="el-GR" dirty="0"/>
              <a:t>Περιέχουν πολλαπλά μιτοχόνδρια, αλλά σχετικά πλούσιο αλλά όχι όσο οι βραδείες οξειδωτικές ίνες. </a:t>
            </a:r>
          </a:p>
          <a:p>
            <a:r>
              <a:rPr lang="el-GR" dirty="0"/>
              <a:t>Χρειάζονται λιγότερο οξυγόνο για παραγωγή ενέργειας μέσω αερόβιου μεταβολισμού. </a:t>
            </a:r>
          </a:p>
          <a:p>
            <a:r>
              <a:rPr lang="el-GR" dirty="0"/>
              <a:t>Χρησιμοποιούν και αναερόβιο μεταβολισμό για παραγωγή ενέργειας, γι’ αυτό είναι πλούσιες σε </a:t>
            </a:r>
            <a:r>
              <a:rPr lang="el-GR" dirty="0" err="1"/>
              <a:t>γλυκολυτικά</a:t>
            </a:r>
            <a:r>
              <a:rPr lang="el-GR" dirty="0"/>
              <a:t> ένζυμα με μέτρια αποθέματα γλυκογόνου. </a:t>
            </a:r>
          </a:p>
          <a:p>
            <a:r>
              <a:rPr lang="el-GR" dirty="0"/>
              <a:t>Διασπούν το </a:t>
            </a:r>
            <a:r>
              <a:rPr lang="en-US" dirty="0"/>
              <a:t>ATP</a:t>
            </a:r>
            <a:r>
              <a:rPr lang="el-GR" dirty="0"/>
              <a:t> με ταχύ ρυθμό, οπότε η σύσπαση είναι ταχεία.</a:t>
            </a:r>
          </a:p>
          <a:p>
            <a:r>
              <a:rPr lang="el-GR" dirty="0"/>
              <a:t>Μοιάζουν με βραδείες οξειδωτικές ίνες γιατί περιέχουν ενδιάμεση ποσότητα μυοσφαιρίνης οπότε είναι ερυθρές ίνες. </a:t>
            </a:r>
          </a:p>
          <a:p>
            <a:r>
              <a:rPr lang="el-GR" dirty="0"/>
              <a:t>Είναι ενδιάμεσες στην κόπωση.</a:t>
            </a:r>
          </a:p>
        </p:txBody>
      </p:sp>
    </p:spTree>
    <p:extLst>
      <p:ext uri="{BB962C8B-B14F-4D97-AF65-F5344CB8AC3E}">
        <p14:creationId xmlns:p14="http://schemas.microsoft.com/office/powerpoint/2010/main" val="97494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6" y="220337"/>
            <a:ext cx="10252113" cy="969485"/>
          </a:xfrm>
        </p:spPr>
        <p:txBody>
          <a:bodyPr/>
          <a:lstStyle/>
          <a:p>
            <a:r>
              <a:rPr lang="el-GR" dirty="0"/>
              <a:t>Μυϊκά Ινίδια</a:t>
            </a:r>
          </a:p>
        </p:txBody>
      </p:sp>
      <p:sp>
        <p:nvSpPr>
          <p:cNvPr id="3" name="Content Placeholder 2"/>
          <p:cNvSpPr>
            <a:spLocks noGrp="1"/>
          </p:cNvSpPr>
          <p:nvPr>
            <p:ph idx="1"/>
          </p:nvPr>
        </p:nvSpPr>
        <p:spPr>
          <a:xfrm>
            <a:off x="1101686" y="1299990"/>
            <a:ext cx="10432974" cy="5255045"/>
          </a:xfrm>
        </p:spPr>
        <p:txBody>
          <a:bodyPr>
            <a:normAutofit lnSpcReduction="10000"/>
          </a:bodyPr>
          <a:lstStyle/>
          <a:p>
            <a:r>
              <a:rPr lang="el-GR" dirty="0"/>
              <a:t>Το εσωτερικό της σκελετικής μυϊκής ίνας περιέχει εκατοντάδες έως χιλιάδες μυϊκά ινίδια. Κάθε μυϊκό ινίδιο έχει διάμετρο 1-2 μ</a:t>
            </a:r>
            <a:r>
              <a:rPr lang="en-US" dirty="0"/>
              <a:t>m</a:t>
            </a:r>
            <a:r>
              <a:rPr lang="el-GR" dirty="0"/>
              <a:t> και μήκος όσο ολόκληρη η μυϊκή ίνα. </a:t>
            </a:r>
          </a:p>
          <a:p>
            <a:r>
              <a:rPr lang="el-GR" dirty="0"/>
              <a:t>Μυϊκά ινίδια αποτελούνται από επαναλαμβανόμενες δομές, τα </a:t>
            </a:r>
            <a:r>
              <a:rPr lang="el-GR" b="1" dirty="0" err="1"/>
              <a:t>σαρκομέρεια</a:t>
            </a:r>
            <a:r>
              <a:rPr lang="el-GR" dirty="0"/>
              <a:t>, τα οποία αποτελούνται από μυϊκά νημάτια. </a:t>
            </a:r>
          </a:p>
          <a:p>
            <a:r>
              <a:rPr lang="el-GR" dirty="0"/>
              <a:t>2 είδη μυϊκών νηματίων θεωρούνται σημαντικά: 1) </a:t>
            </a:r>
            <a:r>
              <a:rPr lang="el-GR" b="1" dirty="0"/>
              <a:t>λεπτά νημάτια</a:t>
            </a:r>
            <a:r>
              <a:rPr lang="el-GR" dirty="0"/>
              <a:t> </a:t>
            </a:r>
            <a:r>
              <a:rPr lang="el-GR" dirty="0" err="1"/>
              <a:t>ακτίνης</a:t>
            </a:r>
            <a:r>
              <a:rPr lang="el-GR" dirty="0"/>
              <a:t>, και 2) </a:t>
            </a:r>
            <a:r>
              <a:rPr lang="el-GR" b="1" dirty="0"/>
              <a:t>παχιά νημάτια</a:t>
            </a:r>
            <a:r>
              <a:rPr lang="el-GR" dirty="0"/>
              <a:t> </a:t>
            </a:r>
            <a:r>
              <a:rPr lang="el-GR" dirty="0" err="1"/>
              <a:t>μυοσίνης</a:t>
            </a:r>
            <a:r>
              <a:rPr lang="el-GR" dirty="0"/>
              <a:t>.</a:t>
            </a:r>
          </a:p>
          <a:p>
            <a:r>
              <a:rPr lang="el-GR" dirty="0"/>
              <a:t>Μυϊκά ινίδια βραχύνονται, και είναι υπεύθυνα για τη σύσπαση των σκελετικών μυϊκών ινών. </a:t>
            </a:r>
          </a:p>
          <a:p>
            <a:r>
              <a:rPr lang="el-GR" dirty="0"/>
              <a:t>Όταν τα μυϊκά ινίδια </a:t>
            </a:r>
            <a:r>
              <a:rPr lang="el-GR" dirty="0" err="1"/>
              <a:t>συσπώνται</a:t>
            </a:r>
            <a:r>
              <a:rPr lang="el-GR" dirty="0"/>
              <a:t>, η μυϊκή ίνα βραχύνεται και τραβάει τους τένοντες δίνοντας την κίνηση των οστών. Διάσπαρτα βρίσκονται τα μιτοχόνδρια και κοκκία του γλυκογόνου που είναι η μορφή αποθήκευσης της γλυκόζης.</a:t>
            </a:r>
          </a:p>
          <a:p>
            <a:endParaRPr lang="el-GR" dirty="0"/>
          </a:p>
        </p:txBody>
      </p:sp>
    </p:spTree>
    <p:extLst>
      <p:ext uri="{BB962C8B-B14F-4D97-AF65-F5344CB8AC3E}">
        <p14:creationId xmlns:p14="http://schemas.microsoft.com/office/powerpoint/2010/main" val="42375701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219"/>
            <a:ext cx="10515600" cy="870333"/>
          </a:xfrm>
        </p:spPr>
        <p:txBody>
          <a:bodyPr/>
          <a:lstStyle/>
          <a:p>
            <a:r>
              <a:rPr lang="el-GR" b="1" dirty="0"/>
              <a:t>Ταχείες </a:t>
            </a:r>
            <a:r>
              <a:rPr lang="el-GR" b="1" dirty="0" err="1"/>
              <a:t>Γλυκολυτικές</a:t>
            </a:r>
            <a:r>
              <a:rPr lang="el-GR" b="1" dirty="0"/>
              <a:t> Ίνες ή Ίνες Τύπου ΙΙ</a:t>
            </a:r>
            <a:r>
              <a:rPr lang="en-US" b="1" dirty="0"/>
              <a:t>b</a:t>
            </a:r>
            <a:endParaRPr lang="el-GR" dirty="0"/>
          </a:p>
        </p:txBody>
      </p:sp>
      <p:sp>
        <p:nvSpPr>
          <p:cNvPr id="3" name="Content Placeholder 2"/>
          <p:cNvSpPr>
            <a:spLocks noGrp="1"/>
          </p:cNvSpPr>
          <p:nvPr>
            <p:ph idx="1"/>
          </p:nvPr>
        </p:nvSpPr>
        <p:spPr>
          <a:xfrm>
            <a:off x="838200" y="1167788"/>
            <a:ext cx="10515600" cy="5398265"/>
          </a:xfrm>
        </p:spPr>
        <p:txBody>
          <a:bodyPr>
            <a:normAutofit/>
          </a:bodyPr>
          <a:lstStyle/>
          <a:p>
            <a:r>
              <a:rPr lang="el-GR" b="1" dirty="0"/>
              <a:t>Ταχείες </a:t>
            </a:r>
            <a:r>
              <a:rPr lang="el-GR" b="1" dirty="0" err="1"/>
              <a:t>γλυκολυτικές</a:t>
            </a:r>
            <a:r>
              <a:rPr lang="el-GR" b="1" dirty="0"/>
              <a:t> ίνες:</a:t>
            </a:r>
            <a:r>
              <a:rPr lang="el-GR" dirty="0"/>
              <a:t> Είναι μεγάλες σε διάμετρο, πλούσιες σε </a:t>
            </a:r>
            <a:r>
              <a:rPr lang="el-GR" dirty="0" err="1"/>
              <a:t>γλυκολυτικά</a:t>
            </a:r>
            <a:r>
              <a:rPr lang="el-GR" dirty="0"/>
              <a:t> ένζυμα και περιέχουν μεγάλες ποσότητες γλυκογόνου. </a:t>
            </a:r>
          </a:p>
          <a:p>
            <a:r>
              <a:rPr lang="el-GR" dirty="0"/>
              <a:t>Περιέχουν μεγάλο αριθμό μυϊκών ινιδίων και </a:t>
            </a:r>
            <a:r>
              <a:rPr lang="el-GR" dirty="0" err="1"/>
              <a:t>συσπώνται</a:t>
            </a:r>
            <a:r>
              <a:rPr lang="el-GR" dirty="0"/>
              <a:t> ταχύτατα. </a:t>
            </a:r>
          </a:p>
          <a:p>
            <a:r>
              <a:rPr lang="el-GR" dirty="0"/>
              <a:t>Περιέχουν λίγα μιτοχόνδρια και τριχοειδή αγγεία και έχουν χαμηλή μυοσφαιρίνη. </a:t>
            </a:r>
          </a:p>
          <a:p>
            <a:r>
              <a:rPr lang="el-GR" dirty="0"/>
              <a:t>Είναι λευκές σε εμφάνιση και είναι γνωστές ως </a:t>
            </a:r>
            <a:r>
              <a:rPr lang="el-GR" b="1" dirty="0"/>
              <a:t>λευκές ίνες</a:t>
            </a:r>
            <a:r>
              <a:rPr lang="el-GR" dirty="0"/>
              <a:t>.</a:t>
            </a:r>
          </a:p>
          <a:p>
            <a:r>
              <a:rPr lang="el-GR" dirty="0"/>
              <a:t>Η παραγόμενη τάση είναι ευθέως ανάλογη με τον αριθμό των μυϊκών ινιδίων, έτσι παράγονται ισχυρές μυϊκές συσπάσεις. </a:t>
            </a:r>
          </a:p>
          <a:p>
            <a:r>
              <a:rPr lang="el-GR" dirty="0"/>
              <a:t>Υποβάλλονται γρήγορα σε κόπωση. </a:t>
            </a:r>
          </a:p>
          <a:p>
            <a:r>
              <a:rPr lang="el-GR" dirty="0"/>
              <a:t>Έχουν λίγα μιτοχόνδρια, οπότε η παραγωγή ΑΤΡ στηρίζεται στον αναερόβιο μεταβολισμό.</a:t>
            </a:r>
          </a:p>
          <a:p>
            <a:endParaRPr lang="el-GR" dirty="0"/>
          </a:p>
        </p:txBody>
      </p:sp>
    </p:spTree>
    <p:extLst>
      <p:ext uri="{BB962C8B-B14F-4D97-AF65-F5344CB8AC3E}">
        <p14:creationId xmlns:p14="http://schemas.microsoft.com/office/powerpoint/2010/main" val="26705895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64" y="365125"/>
            <a:ext cx="6893895" cy="1540793"/>
          </a:xfrm>
        </p:spPr>
        <p:txBody>
          <a:bodyPr>
            <a:normAutofit/>
          </a:bodyPr>
          <a:lstStyle/>
          <a:p>
            <a:r>
              <a:rPr lang="el-GR" sz="4000" dirty="0"/>
              <a:t>Οι 3 τύποι μυϊκών ινών σε σχέση με την κόπωση</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21976" y="181058"/>
            <a:ext cx="3712684" cy="6576279"/>
          </a:xfrm>
        </p:spPr>
      </p:pic>
    </p:spTree>
    <p:extLst>
      <p:ext uri="{BB962C8B-B14F-4D97-AF65-F5344CB8AC3E}">
        <p14:creationId xmlns:p14="http://schemas.microsoft.com/office/powerpoint/2010/main" val="2035304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170"/>
            <a:ext cx="10515600" cy="925416"/>
          </a:xfrm>
        </p:spPr>
        <p:txBody>
          <a:bodyPr/>
          <a:lstStyle/>
          <a:p>
            <a:r>
              <a:rPr lang="el-GR" b="1" dirty="0"/>
              <a:t>Μυϊκή Απόδοση και Κατανομή Μυϊκών Ινών</a:t>
            </a:r>
            <a:endParaRPr lang="el-GR" dirty="0"/>
          </a:p>
        </p:txBody>
      </p:sp>
      <p:sp>
        <p:nvSpPr>
          <p:cNvPr id="3" name="Content Placeholder 2"/>
          <p:cNvSpPr>
            <a:spLocks noGrp="1"/>
          </p:cNvSpPr>
          <p:nvPr>
            <p:ph idx="1"/>
          </p:nvPr>
        </p:nvSpPr>
        <p:spPr>
          <a:xfrm>
            <a:off x="572877" y="1035586"/>
            <a:ext cx="11270256" cy="5629619"/>
          </a:xfrm>
        </p:spPr>
        <p:txBody>
          <a:bodyPr>
            <a:normAutofit/>
          </a:bodyPr>
          <a:lstStyle/>
          <a:p>
            <a:r>
              <a:rPr lang="el-GR" dirty="0"/>
              <a:t>Σκελετικοί μύες έχουν συνδυασμό και των τριών τύπων μυϊκών ινών. </a:t>
            </a:r>
          </a:p>
          <a:p>
            <a:r>
              <a:rPr lang="el-GR" dirty="0"/>
              <a:t>Η αναλογία διαφέρει μεταξύ των μυών σε ένα άτομο, αλλά και μεταξύ των ατόμων. Πχ στηρικτικοί μύες της ράχης και λαιμού στηρίζουν την κεφαλή, οι μύες των κάτω άκρων στηρίζουν το βάρος του σώματος οπότε έχουν μεγαλύτερη αναλογία </a:t>
            </a:r>
            <a:r>
              <a:rPr lang="el-GR" dirty="0" err="1"/>
              <a:t>βραδείων</a:t>
            </a:r>
            <a:r>
              <a:rPr lang="el-GR" dirty="0"/>
              <a:t> οξειδωτικών ινών για να διατηρήσουν την όρθια στάση του σώματος. </a:t>
            </a:r>
          </a:p>
          <a:p>
            <a:r>
              <a:rPr lang="el-GR" dirty="0"/>
              <a:t>Μύες ποδιών έχουν μεγαλύτερη αναλογία </a:t>
            </a:r>
            <a:r>
              <a:rPr lang="el-GR" dirty="0" err="1"/>
              <a:t>βραδείων</a:t>
            </a:r>
            <a:r>
              <a:rPr lang="el-GR" dirty="0"/>
              <a:t> οξειδωτικών ινών και </a:t>
            </a:r>
            <a:r>
              <a:rPr lang="el-GR" dirty="0" err="1"/>
              <a:t>ταχείων</a:t>
            </a:r>
            <a:r>
              <a:rPr lang="el-GR" dirty="0"/>
              <a:t> </a:t>
            </a:r>
            <a:r>
              <a:rPr lang="el-GR" dirty="0" err="1"/>
              <a:t>γλυκολυτικών</a:t>
            </a:r>
            <a:r>
              <a:rPr lang="el-GR" dirty="0"/>
              <a:t> ινών, επειδή δεν στηρίζουν μόνο το σώμα, αλλά χρησιμοποιούνται και για το περπάτημα και τρέξιμο.</a:t>
            </a:r>
          </a:p>
          <a:p>
            <a:r>
              <a:rPr lang="el-GR" dirty="0"/>
              <a:t>Μύες ώμων και άνω άκρων παράγουν μεγάλη τάση, πχ ανύψωση βαρών και γι’ αυτό περιέχουν υψηλή αναλογία </a:t>
            </a:r>
            <a:r>
              <a:rPr lang="el-GR" dirty="0" err="1"/>
              <a:t>ταχείων</a:t>
            </a:r>
            <a:r>
              <a:rPr lang="el-GR" dirty="0"/>
              <a:t> </a:t>
            </a:r>
            <a:r>
              <a:rPr lang="el-GR" dirty="0" err="1"/>
              <a:t>γλυκολυτικών</a:t>
            </a:r>
            <a:r>
              <a:rPr lang="el-GR" dirty="0"/>
              <a:t> ινών.</a:t>
            </a:r>
          </a:p>
          <a:p>
            <a:r>
              <a:rPr lang="el-GR" dirty="0"/>
              <a:t>Η αναλογία κάθε τύπου μυϊκών ινών είναι γενετικά προσδιορισμένη, αλλά αλλάζει από το είδος και συχνότητα της μυϊκής άσκησης. </a:t>
            </a:r>
          </a:p>
        </p:txBody>
      </p:sp>
    </p:spTree>
    <p:extLst>
      <p:ext uri="{BB962C8B-B14F-4D97-AF65-F5344CB8AC3E}">
        <p14:creationId xmlns:p14="http://schemas.microsoft.com/office/powerpoint/2010/main" val="22951015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7"/>
            <a:ext cx="10515600" cy="969483"/>
          </a:xfrm>
        </p:spPr>
        <p:txBody>
          <a:bodyPr/>
          <a:lstStyle/>
          <a:p>
            <a:r>
              <a:rPr lang="el-GR" b="1" dirty="0"/>
              <a:t>Υπερτροφία Μυών</a:t>
            </a:r>
            <a:endParaRPr lang="el-GR" dirty="0"/>
          </a:p>
        </p:txBody>
      </p:sp>
      <p:sp>
        <p:nvSpPr>
          <p:cNvPr id="3" name="Content Placeholder 2"/>
          <p:cNvSpPr>
            <a:spLocks noGrp="1"/>
          </p:cNvSpPr>
          <p:nvPr>
            <p:ph idx="1"/>
          </p:nvPr>
        </p:nvSpPr>
        <p:spPr>
          <a:xfrm>
            <a:off x="838200" y="1322023"/>
            <a:ext cx="10817646" cy="5244029"/>
          </a:xfrm>
        </p:spPr>
        <p:txBody>
          <a:bodyPr/>
          <a:lstStyle/>
          <a:p>
            <a:r>
              <a:rPr lang="el-GR" dirty="0"/>
              <a:t>Ο αριθμός των σκελετικών μυϊκών ινών παραμένει σταθερός σε ένα μυ, το μέγεθός τους όμως μπορεί να αυξηθεί σε διάμετρο με συστηματική, μεγάλης έντασης και μικρής διάρκειας αναερόβια άσκηση αντίστασης, πχ άρση βαρών. </a:t>
            </a:r>
          </a:p>
          <a:p>
            <a:r>
              <a:rPr lang="el-GR" dirty="0"/>
              <a:t>Αυτή η αύξηση του μεγέθους των μυών ονομάζεται </a:t>
            </a:r>
            <a:r>
              <a:rPr lang="el-GR" b="1" dirty="0"/>
              <a:t>υπερτροφία</a:t>
            </a:r>
            <a:r>
              <a:rPr lang="el-GR" dirty="0"/>
              <a:t>. </a:t>
            </a:r>
          </a:p>
          <a:p>
            <a:r>
              <a:rPr lang="el-GR" dirty="0"/>
              <a:t>Η υπερτροφία προέρχεται από την αύξηση της διαμέτρου των </a:t>
            </a:r>
            <a:r>
              <a:rPr lang="el-GR" dirty="0" err="1"/>
              <a:t>ταχείων</a:t>
            </a:r>
            <a:r>
              <a:rPr lang="el-GR" dirty="0"/>
              <a:t> </a:t>
            </a:r>
            <a:r>
              <a:rPr lang="el-GR" dirty="0" err="1"/>
              <a:t>γλυκολυτικών</a:t>
            </a:r>
            <a:r>
              <a:rPr lang="el-GR" dirty="0"/>
              <a:t> ινών. </a:t>
            </a:r>
          </a:p>
          <a:p>
            <a:r>
              <a:rPr lang="el-GR" dirty="0"/>
              <a:t>Η έντονη άσκηση με βάρη διπλασιάζει ή τριπλασιάζει τη διάμετρο του μυός.</a:t>
            </a:r>
          </a:p>
          <a:p>
            <a:endParaRPr lang="el-GR" dirty="0"/>
          </a:p>
        </p:txBody>
      </p:sp>
    </p:spTree>
    <p:extLst>
      <p:ext uri="{BB962C8B-B14F-4D97-AF65-F5344CB8AC3E}">
        <p14:creationId xmlns:p14="http://schemas.microsoft.com/office/powerpoint/2010/main" val="17769311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187"/>
            <a:ext cx="10515600" cy="936432"/>
          </a:xfrm>
        </p:spPr>
        <p:txBody>
          <a:bodyPr/>
          <a:lstStyle/>
          <a:p>
            <a:r>
              <a:rPr lang="el-GR" b="1" dirty="0"/>
              <a:t>Φυσική κατάσταση</a:t>
            </a:r>
            <a:endParaRPr lang="el-GR" dirty="0"/>
          </a:p>
        </p:txBody>
      </p:sp>
      <p:sp>
        <p:nvSpPr>
          <p:cNvPr id="3" name="Content Placeholder 2"/>
          <p:cNvSpPr>
            <a:spLocks noGrp="1"/>
          </p:cNvSpPr>
          <p:nvPr>
            <p:ph idx="1"/>
          </p:nvPr>
        </p:nvSpPr>
        <p:spPr>
          <a:xfrm>
            <a:off x="838200" y="1057619"/>
            <a:ext cx="10949848" cy="5574535"/>
          </a:xfrm>
        </p:spPr>
        <p:txBody>
          <a:bodyPr>
            <a:normAutofit/>
          </a:bodyPr>
          <a:lstStyle/>
          <a:p>
            <a:r>
              <a:rPr lang="el-GR" dirty="0"/>
              <a:t>Η φυσική κατάσταση και τα προγράμματα προπόνησης επιτρέπουν στους αθλητές να βελτιώσουν τη δύναμη και την αντοχή. Το πρόγραμμα προπόνησης ποικίλλει και είναι αερόβιο ή αναερόβιο.</a:t>
            </a:r>
          </a:p>
          <a:p>
            <a:r>
              <a:rPr lang="el-GR" dirty="0"/>
              <a:t>Αναερόβια αντοχή είναι οι μυϊκές συστολές που υποστηρίζονται από τη </a:t>
            </a:r>
            <a:r>
              <a:rPr lang="el-GR" dirty="0" err="1"/>
              <a:t>γλυκόλυση</a:t>
            </a:r>
            <a:r>
              <a:rPr lang="el-GR" dirty="0"/>
              <a:t> και τα υπάρχοντα ενεργειακά αποθέματα του ATP και της </a:t>
            </a:r>
            <a:r>
              <a:rPr lang="el-GR" dirty="0" err="1"/>
              <a:t>φωσφοκρεατίνης</a:t>
            </a:r>
            <a:r>
              <a:rPr lang="el-GR" dirty="0"/>
              <a:t>. </a:t>
            </a:r>
          </a:p>
          <a:p>
            <a:r>
              <a:rPr lang="el-GR" dirty="0"/>
              <a:t>Αναερόβια αντοχή περιορίζεται από: </a:t>
            </a:r>
            <a:r>
              <a:rPr lang="el-GR" b="1" dirty="0"/>
              <a:t>1)</a:t>
            </a:r>
            <a:r>
              <a:rPr lang="el-GR" dirty="0"/>
              <a:t> την ποσότητα των διαθέσιμων ATP και </a:t>
            </a:r>
            <a:r>
              <a:rPr lang="el-GR" dirty="0" err="1"/>
              <a:t>φωσφοκρεατίνης</a:t>
            </a:r>
            <a:r>
              <a:rPr lang="el-GR" dirty="0"/>
              <a:t> που υπάρχουν στο </a:t>
            </a:r>
            <a:r>
              <a:rPr lang="el-GR" dirty="0" err="1"/>
              <a:t>σαρκόπλασμα</a:t>
            </a:r>
            <a:r>
              <a:rPr lang="el-GR" dirty="0"/>
              <a:t>, </a:t>
            </a:r>
            <a:r>
              <a:rPr lang="el-GR" b="1" dirty="0"/>
              <a:t>2)</a:t>
            </a:r>
            <a:r>
              <a:rPr lang="el-GR" dirty="0"/>
              <a:t> την ποσότητα του γλυκογόνου που διατίθεται για διάσπαση, </a:t>
            </a:r>
            <a:r>
              <a:rPr lang="el-GR" b="1" dirty="0"/>
              <a:t>3)</a:t>
            </a:r>
            <a:r>
              <a:rPr lang="el-GR" dirty="0"/>
              <a:t> την ικανότητα του μυός να ανέχεται το γαλακτικό οξύ που δημιουργείται κατά την αναερόβια περίοδο. </a:t>
            </a:r>
          </a:p>
          <a:p>
            <a:r>
              <a:rPr lang="el-GR" dirty="0"/>
              <a:t>Η μυϊκή κόπωση αρχίζει εντός 2 λεπτών από την έναρξη της μέγιστης δραστηριότητας.</a:t>
            </a:r>
          </a:p>
          <a:p>
            <a:endParaRPr lang="el-GR" dirty="0"/>
          </a:p>
        </p:txBody>
      </p:sp>
    </p:spTree>
    <p:extLst>
      <p:ext uri="{BB962C8B-B14F-4D97-AF65-F5344CB8AC3E}">
        <p14:creationId xmlns:p14="http://schemas.microsoft.com/office/powerpoint/2010/main" val="429325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53387"/>
            <a:ext cx="10883747" cy="6466901"/>
          </a:xfrm>
        </p:spPr>
        <p:txBody>
          <a:bodyPr>
            <a:normAutofit/>
          </a:bodyPr>
          <a:lstStyle/>
          <a:p>
            <a:r>
              <a:rPr lang="el-GR" dirty="0"/>
              <a:t>Δραστηριότητες </a:t>
            </a:r>
            <a:r>
              <a:rPr lang="el-GR" b="1" dirty="0"/>
              <a:t>αναερόβιας αντοχής </a:t>
            </a:r>
            <a:r>
              <a:rPr lang="el-GR" dirty="0"/>
              <a:t>είναι το σπριντ 100 μέτρων, η κολύμβηση 50 μέτρων, το άλμα επί </a:t>
            </a:r>
            <a:r>
              <a:rPr lang="el-GR" dirty="0" err="1"/>
              <a:t>κοντώ</a:t>
            </a:r>
            <a:r>
              <a:rPr lang="el-GR" dirty="0"/>
              <a:t>, η άρση βαρών κλπ. </a:t>
            </a:r>
          </a:p>
          <a:p>
            <a:r>
              <a:rPr lang="el-GR" dirty="0"/>
              <a:t>Συστολές των ταχέων </a:t>
            </a:r>
            <a:r>
              <a:rPr lang="el-GR" dirty="0" err="1"/>
              <a:t>γλυκολυτικών</a:t>
            </a:r>
            <a:r>
              <a:rPr lang="el-GR" dirty="0"/>
              <a:t> ινών. </a:t>
            </a:r>
          </a:p>
          <a:p>
            <a:r>
              <a:rPr lang="el-GR" dirty="0"/>
              <a:t>Η ενέργεια στα πρώτα 10-20 </a:t>
            </a:r>
            <a:r>
              <a:rPr lang="en-US" dirty="0"/>
              <a:t>sec</a:t>
            </a:r>
            <a:r>
              <a:rPr lang="el-GR" dirty="0"/>
              <a:t> προέρχεται από τα αποθέματα ATP και </a:t>
            </a:r>
            <a:r>
              <a:rPr lang="el-GR" dirty="0" err="1"/>
              <a:t>φωσφοκρεατίνης</a:t>
            </a:r>
            <a:r>
              <a:rPr lang="el-GR" dirty="0"/>
              <a:t> που βρίσκονται στο </a:t>
            </a:r>
            <a:r>
              <a:rPr lang="el-GR" dirty="0" err="1"/>
              <a:t>σαρκόπλασμα</a:t>
            </a:r>
            <a:r>
              <a:rPr lang="el-GR" dirty="0"/>
              <a:t>. Όταν αυτά τα αποθέματα μειωθούν, η ενέργεια προέρχεται από τη διάσπαση γλυκογόνου και </a:t>
            </a:r>
            <a:r>
              <a:rPr lang="el-GR" dirty="0" err="1"/>
              <a:t>γλυκόλυσης</a:t>
            </a:r>
            <a:r>
              <a:rPr lang="el-GR" dirty="0"/>
              <a:t>. </a:t>
            </a:r>
          </a:p>
          <a:p>
            <a:r>
              <a:rPr lang="el-GR" dirty="0"/>
              <a:t>Η προπόνηση των αθλητών για βελτίωση της αναερόβιας αντοχής περιλαμβάνει συχνές, σύντομες, και έντονες ασκήσεις που διεγείρουν την υπερτροφία των μυών.</a:t>
            </a:r>
          </a:p>
          <a:p>
            <a:endParaRPr lang="el-GR" dirty="0"/>
          </a:p>
        </p:txBody>
      </p:sp>
    </p:spTree>
    <p:extLst>
      <p:ext uri="{BB962C8B-B14F-4D97-AF65-F5344CB8AC3E}">
        <p14:creationId xmlns:p14="http://schemas.microsoft.com/office/powerpoint/2010/main" val="4267272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7287"/>
            <a:ext cx="11015950" cy="6533001"/>
          </a:xfrm>
        </p:spPr>
        <p:txBody>
          <a:bodyPr>
            <a:normAutofit lnSpcReduction="10000"/>
          </a:bodyPr>
          <a:lstStyle/>
          <a:p>
            <a:r>
              <a:rPr lang="el-GR" b="1" dirty="0"/>
              <a:t>Αερόβια αντοχή </a:t>
            </a:r>
            <a:r>
              <a:rPr lang="el-GR" dirty="0"/>
              <a:t>είναι το χρονικό διάστημα που ο μυς συνεχίζει να συστέλλεται μέσω </a:t>
            </a:r>
            <a:r>
              <a:rPr lang="el-GR" dirty="0" err="1"/>
              <a:t>μιτοχονδριακής</a:t>
            </a:r>
            <a:r>
              <a:rPr lang="el-GR" dirty="0"/>
              <a:t> ενέργειας. </a:t>
            </a:r>
          </a:p>
          <a:p>
            <a:r>
              <a:rPr lang="el-GR" dirty="0"/>
              <a:t>Καθορίζεται από τη διαθεσιμότητα των υποστρωμάτων της αερόβιας αναπνοής, μέσω διάσπασης υδατανθράκων, λιπιδίων ή αμινοξέων.</a:t>
            </a:r>
          </a:p>
          <a:p>
            <a:r>
              <a:rPr lang="el-GR" dirty="0"/>
              <a:t>Αρχικά, χρησιμοποιούνται τα αποθέματα του </a:t>
            </a:r>
            <a:r>
              <a:rPr lang="el-GR" dirty="0" err="1"/>
              <a:t>σαρκοπλάσματος</a:t>
            </a:r>
            <a:r>
              <a:rPr lang="el-GR" dirty="0"/>
              <a:t>. </a:t>
            </a:r>
          </a:p>
          <a:p>
            <a:r>
              <a:rPr lang="el-GR" dirty="0"/>
              <a:t>Παρατεταμένη αερόβια δραστηριότητα από θρεπτικά συστατικά που παρέχονται από το αίμα.</a:t>
            </a:r>
          </a:p>
          <a:p>
            <a:r>
              <a:rPr lang="el-GR" dirty="0"/>
              <a:t>Κατά την άσκηση, τα αιμοφόρα αγγεία των σκελετικών μυών διαστέλλονται, αυξάνεται η ροή του αίματος οπότε φθάνουν περισσότερο οξυγόνο και θρεπτικά συστατικά στον ενεργό μυϊκό ιστό. </a:t>
            </a:r>
          </a:p>
          <a:p>
            <a:r>
              <a:rPr lang="el-GR" dirty="0"/>
              <a:t>Η προθέρμανση σημαντική για άθροιση συστολών, αύξηση της τάσης, και αύξηση της κυκλοφορίας του αίματος στους μυς πριν τη συστηματική προπόνηση.</a:t>
            </a:r>
          </a:p>
          <a:p>
            <a:r>
              <a:rPr lang="el-GR" dirty="0"/>
              <a:t>Η βελτίωση αερόβιας αντοχής περιλαμβάνει χαμηλή μυϊκή δραστηριότητα μακράς διάρκειας. Πχ το τζόκινγκ, η κολύμβηση αποστάσεων και δραστηριότητες που δεν απαιτούν υψηλή μυϊκή τάση. </a:t>
            </a:r>
          </a:p>
        </p:txBody>
      </p:sp>
    </p:spTree>
    <p:extLst>
      <p:ext uri="{BB962C8B-B14F-4D97-AF65-F5344CB8AC3E}">
        <p14:creationId xmlns:p14="http://schemas.microsoft.com/office/powerpoint/2010/main" val="18745525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366" y="198303"/>
            <a:ext cx="10906698" cy="6488935"/>
          </a:xfrm>
        </p:spPr>
        <p:txBody>
          <a:bodyPr>
            <a:normAutofit/>
          </a:bodyPr>
          <a:lstStyle/>
          <a:p>
            <a:r>
              <a:rPr lang="el-GR" b="1" dirty="0">
                <a:solidFill>
                  <a:srgbClr val="FF0000"/>
                </a:solidFill>
              </a:rPr>
              <a:t>Βελτιώσεις στην αερόβια αντοχή προκύπτουν από</a:t>
            </a:r>
            <a:r>
              <a:rPr lang="el-GR" dirty="0">
                <a:solidFill>
                  <a:srgbClr val="FF0000"/>
                </a:solidFill>
              </a:rPr>
              <a:t>:</a:t>
            </a:r>
          </a:p>
          <a:p>
            <a:r>
              <a:rPr lang="el-GR" dirty="0"/>
              <a:t>1) </a:t>
            </a:r>
            <a:r>
              <a:rPr lang="el-GR" b="1" dirty="0"/>
              <a:t>Τροποποιήσεις στα χαρακτηριστικά των μυϊκών ινών:</a:t>
            </a:r>
            <a:r>
              <a:rPr lang="el-GR" dirty="0"/>
              <a:t> Μυϊκές ίνες γενετικά καθορισμένες. Διαφέρουν μεταξύ των ατόμων. Ανταποκρίνονται σε αλλαγές που οι ταχείες </a:t>
            </a:r>
            <a:r>
              <a:rPr lang="el-GR" dirty="0" err="1"/>
              <a:t>γλυκολυτικές</a:t>
            </a:r>
            <a:r>
              <a:rPr lang="el-GR" dirty="0"/>
              <a:t> εκπαιδεύονται με αερόβια συστηματική προπόνηση σε ταχείες οξειδωτικές.</a:t>
            </a:r>
          </a:p>
          <a:p>
            <a:r>
              <a:rPr lang="el-GR" dirty="0"/>
              <a:t>2) </a:t>
            </a:r>
            <a:r>
              <a:rPr lang="el-GR" b="1" dirty="0"/>
              <a:t>Βελτιώσεις στην καρδιαγγειακή απόδοση:</a:t>
            </a:r>
            <a:r>
              <a:rPr lang="el-GR" dirty="0"/>
              <a:t> Η καρδιαγγειακή δραστηριότητα επηρεάζει τη μυϊκή απόδοση παρέχοντας οξυγόνο και θρεπτικά συστατικά στους ενεργούς μύες. </a:t>
            </a:r>
          </a:p>
          <a:p>
            <a:r>
              <a:rPr lang="el-GR" dirty="0"/>
              <a:t>Συστηματική προπόνηση μεταβάλλει την καρδιαγγειακή λειτουργία επιταχύνοντας τη ροή του αίματος, βελτιώνοντας έτσι τη διαθεσιμότητα οξυγόνου και θρεπτικών ουσιών. Αύξηση τριχοειδών με καλύτερη ροή αίματος σε κυτταρικό επίπεδο.</a:t>
            </a:r>
          </a:p>
          <a:p>
            <a:r>
              <a:rPr lang="el-GR" dirty="0"/>
              <a:t>Αερόβια άσκηση δεν προάγει την υπερτροφία των μυών. </a:t>
            </a:r>
          </a:p>
        </p:txBody>
      </p:sp>
    </p:spTree>
    <p:extLst>
      <p:ext uri="{BB962C8B-B14F-4D97-AF65-F5344CB8AC3E}">
        <p14:creationId xmlns:p14="http://schemas.microsoft.com/office/powerpoint/2010/main" val="1855319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354"/>
            <a:ext cx="10817646" cy="6312665"/>
          </a:xfrm>
        </p:spPr>
        <p:txBody>
          <a:bodyPr>
            <a:normAutofit/>
          </a:bodyPr>
          <a:lstStyle/>
          <a:p>
            <a:r>
              <a:rPr lang="el-GR" dirty="0"/>
              <a:t>Πολλοί αθλητές προπονούνται με συνδυασμό αερόβιας και αναερόβιας προπόνησης, για να βελτιώνεται τόσο η αναερόβια όσο και η αερόβια αντοχή. </a:t>
            </a:r>
          </a:p>
          <a:p>
            <a:r>
              <a:rPr lang="el-GR" dirty="0"/>
              <a:t>Πχ εναλλάσσουν μια αερόβια δραστηριότητα όπως το κολύμπι, και το σπριντ με μια αναερόβια δραστηριότητα όπως είναι τα βάρη. Ο συνδυασμός αυτός είναι γνωστός ως </a:t>
            </a:r>
            <a:r>
              <a:rPr lang="el-GR" b="1" dirty="0" err="1"/>
              <a:t>διαλειμματική</a:t>
            </a:r>
            <a:r>
              <a:rPr lang="el-GR" b="1" dirty="0"/>
              <a:t> προπόνηση</a:t>
            </a:r>
            <a:r>
              <a:rPr lang="el-GR" dirty="0"/>
              <a:t>. </a:t>
            </a:r>
          </a:p>
          <a:p>
            <a:r>
              <a:rPr lang="el-GR" dirty="0" err="1"/>
              <a:t>Διαλειμματική</a:t>
            </a:r>
            <a:r>
              <a:rPr lang="el-GR" dirty="0"/>
              <a:t> προπόνηση χρήσιμη στα αθλήματα ρακέτας, όπως το τένις και το σκουός, τα οποία κυριαρχούνται από αερόβιες δραστηριότητες, αλλά έχουν και σύντομες περιόδους αναερόβιας προσπάθειας.</a:t>
            </a:r>
          </a:p>
          <a:p>
            <a:endParaRPr lang="el-GR" dirty="0"/>
          </a:p>
        </p:txBody>
      </p:sp>
    </p:spTree>
    <p:extLst>
      <p:ext uri="{BB962C8B-B14F-4D97-AF65-F5344CB8AC3E}">
        <p14:creationId xmlns:p14="http://schemas.microsoft.com/office/powerpoint/2010/main" val="29539977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7"/>
            <a:ext cx="10515600" cy="980500"/>
          </a:xfrm>
        </p:spPr>
        <p:txBody>
          <a:bodyPr/>
          <a:lstStyle/>
          <a:p>
            <a:r>
              <a:rPr lang="el-GR" b="1" dirty="0"/>
              <a:t>ΛΕΙΟΣ ΜΥΣ</a:t>
            </a:r>
            <a:endParaRPr lang="el-GR" dirty="0"/>
          </a:p>
        </p:txBody>
      </p:sp>
      <p:sp>
        <p:nvSpPr>
          <p:cNvPr id="3" name="Content Placeholder 2"/>
          <p:cNvSpPr>
            <a:spLocks noGrp="1"/>
          </p:cNvSpPr>
          <p:nvPr>
            <p:ph idx="1"/>
          </p:nvPr>
        </p:nvSpPr>
        <p:spPr>
          <a:xfrm>
            <a:off x="705081" y="1333041"/>
            <a:ext cx="11127036" cy="5288096"/>
          </a:xfrm>
        </p:spPr>
        <p:txBody>
          <a:bodyPr>
            <a:normAutofit/>
          </a:bodyPr>
          <a:lstStyle/>
          <a:p>
            <a:r>
              <a:rPr lang="el-GR" dirty="0"/>
              <a:t>Λείος μυς σχηματίζει δέσμες γύρω από άλλους ιστούς σε πολλά όργανα. </a:t>
            </a:r>
          </a:p>
          <a:p>
            <a:r>
              <a:rPr lang="el-GR" dirty="0"/>
              <a:t>Πχ λείοι μύες των αιμοφόρων αγγείων ρυθμίζουν τη ροή του αίματος σε πολλαπλά ζωτικά όργανα όπως πεπτικό και ουροποιητικό σύστημα που έχουν σφιγκτήρες όπου ρυθμίζουν την κίνηση των υλικών μέσα από τους σφικτήρες. </a:t>
            </a:r>
          </a:p>
          <a:p>
            <a:r>
              <a:rPr lang="el-GR" b="1" dirty="0"/>
              <a:t>Καλυπτήριο σύστημα:</a:t>
            </a:r>
            <a:r>
              <a:rPr lang="el-GR" dirty="0"/>
              <a:t> Αιμοφόρα αγγεία ρυθμίζουν τη ροή αίματος στο χόριο δέρματος, ενώ </a:t>
            </a:r>
            <a:r>
              <a:rPr lang="el-GR" dirty="0" err="1"/>
              <a:t>ορθωτήρες</a:t>
            </a:r>
            <a:r>
              <a:rPr lang="el-GR" dirty="0"/>
              <a:t> μυς των τριχών ανυψώνουν τις τρίχες.</a:t>
            </a:r>
          </a:p>
          <a:p>
            <a:r>
              <a:rPr lang="el-GR" b="1" dirty="0"/>
              <a:t>Καρδιαγγειακό σύστημα:</a:t>
            </a:r>
            <a:r>
              <a:rPr lang="el-GR" dirty="0"/>
              <a:t> Αιμοφόρα αγγεία ελέγχουν τη διάμετρο των αγγείων, την κατανομή αίματος και τη ρύθμιση της αρτηριακής πίεσης.</a:t>
            </a:r>
          </a:p>
          <a:p>
            <a:r>
              <a:rPr lang="el-GR" b="1" dirty="0"/>
              <a:t>Αναπνευστικό σύστημα:</a:t>
            </a:r>
            <a:r>
              <a:rPr lang="el-GR" dirty="0"/>
              <a:t> Συστολή και </a:t>
            </a:r>
            <a:r>
              <a:rPr lang="el-GR" dirty="0" err="1"/>
              <a:t>χάλαση</a:t>
            </a:r>
            <a:r>
              <a:rPr lang="el-GR" dirty="0"/>
              <a:t> των λείων μυών αλλάζει τις διαμέτρους των αναπνευστικών όγκων και την αντίσταση στη ροή αέρα.</a:t>
            </a:r>
          </a:p>
          <a:p>
            <a:endParaRPr lang="el-GR" dirty="0"/>
          </a:p>
        </p:txBody>
      </p:sp>
    </p:spTree>
    <p:extLst>
      <p:ext uri="{BB962C8B-B14F-4D97-AF65-F5344CB8AC3E}">
        <p14:creationId xmlns:p14="http://schemas.microsoft.com/office/powerpoint/2010/main" val="88374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770" y="242371"/>
            <a:ext cx="10197029" cy="881349"/>
          </a:xfrm>
        </p:spPr>
        <p:txBody>
          <a:bodyPr>
            <a:normAutofit/>
          </a:bodyPr>
          <a:lstStyle/>
          <a:p>
            <a:r>
              <a:rPr lang="el-GR" sz="4000" dirty="0"/>
              <a:t>Δομή του σκελετικού μυός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0989" y="1167198"/>
            <a:ext cx="8991647" cy="5520041"/>
          </a:xfrm>
        </p:spPr>
      </p:pic>
    </p:spTree>
    <p:extLst>
      <p:ext uri="{BB962C8B-B14F-4D97-AF65-F5344CB8AC3E}">
        <p14:creationId xmlns:p14="http://schemas.microsoft.com/office/powerpoint/2010/main" val="2078310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047" y="297455"/>
            <a:ext cx="11171102" cy="6323682"/>
          </a:xfrm>
        </p:spPr>
        <p:txBody>
          <a:bodyPr>
            <a:normAutofit/>
          </a:bodyPr>
          <a:lstStyle/>
          <a:p>
            <a:r>
              <a:rPr lang="el-GR" b="1" dirty="0"/>
              <a:t>Πεπτικό σύστημα</a:t>
            </a:r>
            <a:r>
              <a:rPr lang="el-GR" dirty="0"/>
              <a:t>: Λείοι μύες στα τοιχώματα του πεπτικού σωλήνα καθορίζουν την κίνηση τροφών κατά μήκος του σωλήνα. Τοιχώματα χοληδόχου κύστης συστέλλονται και αδειάζει η χολή στο δωδεκαδάκτυλο.</a:t>
            </a:r>
            <a:endParaRPr lang="el-GR" b="1" dirty="0"/>
          </a:p>
          <a:p>
            <a:r>
              <a:rPr lang="el-GR" b="1" dirty="0"/>
              <a:t>Ουροποιητικό σύστημα:</a:t>
            </a:r>
            <a:r>
              <a:rPr lang="el-GR" dirty="0"/>
              <a:t> Τοιχώματα μικρών αιμοφόρων αγγείων μεταβάλλουν τον ρυθμό διήθησης στα νεφρά. Τοιχώματα ουρητήρων μεταφέρουν τα ούρα στην ουροδόχο κύστη και έξω από το σώμα.</a:t>
            </a:r>
          </a:p>
          <a:p>
            <a:r>
              <a:rPr lang="el-GR" b="1" dirty="0"/>
              <a:t>Αναπαραγωγικό σύστημα:</a:t>
            </a:r>
            <a:r>
              <a:rPr lang="el-GR" dirty="0"/>
              <a:t> Λείοι μύες βοηθούν στην κίνηση του σπέρματος στην αναπαραγωγικής οδού και την έκκριση των αδενικών εκκρίσεων από τους επικουρικούς αδένες στον αναπαραγωγικό σωλήνα. </a:t>
            </a:r>
          </a:p>
          <a:p>
            <a:r>
              <a:rPr lang="el-GR" dirty="0"/>
              <a:t>Στα θήλεα, βοηθούν στην κίνηση των ωαρίων κατά μήκος της αναπαραγωγικής οδού, και η συστολή των τοιχώματα της μήτρας αποβάλλει το έμβρυο κατά τον τοκετό.</a:t>
            </a:r>
          </a:p>
          <a:p>
            <a:endParaRPr lang="el-GR" dirty="0"/>
          </a:p>
        </p:txBody>
      </p:sp>
    </p:spTree>
    <p:extLst>
      <p:ext uri="{BB962C8B-B14F-4D97-AF65-F5344CB8AC3E}">
        <p14:creationId xmlns:p14="http://schemas.microsoft.com/office/powerpoint/2010/main" val="31798679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7"/>
            <a:ext cx="10515600" cy="1002534"/>
          </a:xfrm>
        </p:spPr>
        <p:txBody>
          <a:bodyPr/>
          <a:lstStyle/>
          <a:p>
            <a:r>
              <a:rPr lang="el-GR" b="1" dirty="0"/>
              <a:t>Δομικά Χαρακτηριστικά του Λείου Μυός</a:t>
            </a:r>
            <a:endParaRPr lang="el-GR" dirty="0"/>
          </a:p>
        </p:txBody>
      </p:sp>
      <p:sp>
        <p:nvSpPr>
          <p:cNvPr id="3" name="Content Placeholder 2"/>
          <p:cNvSpPr>
            <a:spLocks noGrp="1"/>
          </p:cNvSpPr>
          <p:nvPr>
            <p:ph idx="1"/>
          </p:nvPr>
        </p:nvSpPr>
        <p:spPr>
          <a:xfrm>
            <a:off x="838200" y="1399141"/>
            <a:ext cx="10916798" cy="5266063"/>
          </a:xfrm>
        </p:spPr>
        <p:txBody>
          <a:bodyPr>
            <a:normAutofit/>
          </a:bodyPr>
          <a:lstStyle/>
          <a:p>
            <a:r>
              <a:rPr lang="el-GR" dirty="0"/>
              <a:t>Λείοι μύες δεν είναι οργανωμένοι σε </a:t>
            </a:r>
            <a:r>
              <a:rPr lang="el-GR" dirty="0" err="1"/>
              <a:t>σαρκομέρια</a:t>
            </a:r>
            <a:r>
              <a:rPr lang="el-GR" dirty="0"/>
              <a:t>. </a:t>
            </a:r>
          </a:p>
          <a:p>
            <a:r>
              <a:rPr lang="el-GR" dirty="0"/>
              <a:t>Κύτταρα είναι μικρά και λεπτά, διαμέτρου 5-10 </a:t>
            </a:r>
            <a:r>
              <a:rPr lang="el-GR" dirty="0" err="1"/>
              <a:t>μm</a:t>
            </a:r>
            <a:r>
              <a:rPr lang="el-GR" dirty="0"/>
              <a:t>, μήκους 30-200 </a:t>
            </a:r>
            <a:r>
              <a:rPr lang="el-GR" dirty="0" err="1"/>
              <a:t>μm</a:t>
            </a:r>
            <a:r>
              <a:rPr lang="el-GR" dirty="0"/>
              <a:t>.</a:t>
            </a:r>
          </a:p>
          <a:p>
            <a:r>
              <a:rPr lang="el-GR" dirty="0"/>
              <a:t>Ατρακτοειδή κύτταρα με ένα πυρήνα στο κέντρο του κυττάρου. </a:t>
            </a:r>
          </a:p>
          <a:p>
            <a:r>
              <a:rPr lang="el-GR" dirty="0"/>
              <a:t>Λείες μυϊκές ίνες δεν έχουν Τ-σωληνάρια και χαλαρό </a:t>
            </a:r>
            <a:r>
              <a:rPr lang="el-GR" dirty="0" err="1"/>
              <a:t>σαρκοπλασματικό</a:t>
            </a:r>
            <a:r>
              <a:rPr lang="el-GR" dirty="0"/>
              <a:t> δίκτυο. </a:t>
            </a:r>
          </a:p>
          <a:p>
            <a:r>
              <a:rPr lang="el-GR" dirty="0"/>
              <a:t>Λείες μυϊκές ίνες στερούνται από μυϊκά ινίδια και </a:t>
            </a:r>
            <a:r>
              <a:rPr lang="el-GR" dirty="0" err="1"/>
              <a:t>σαρκομέρια</a:t>
            </a:r>
            <a:r>
              <a:rPr lang="el-GR" dirty="0"/>
              <a:t>. </a:t>
            </a:r>
          </a:p>
          <a:p>
            <a:r>
              <a:rPr lang="el-GR" dirty="0"/>
              <a:t>Παχιά νημάτια είναι διασκορπισμένα σε όλο το </a:t>
            </a:r>
            <a:r>
              <a:rPr lang="el-GR" dirty="0" err="1"/>
              <a:t>σαρκοπλάσμα</a:t>
            </a:r>
            <a:r>
              <a:rPr lang="el-GR" dirty="0"/>
              <a:t>. </a:t>
            </a:r>
          </a:p>
          <a:p>
            <a:r>
              <a:rPr lang="el-GR" dirty="0"/>
              <a:t>Κύτταρα λείου μυός έχουν μεγαλύτερη αναλογία κεφαλών </a:t>
            </a:r>
            <a:r>
              <a:rPr lang="el-GR" dirty="0" err="1"/>
              <a:t>μυοσίνης</a:t>
            </a:r>
            <a:r>
              <a:rPr lang="el-GR" dirty="0"/>
              <a:t> ανά παχύ νημάτιο. </a:t>
            </a:r>
          </a:p>
        </p:txBody>
      </p:sp>
    </p:spTree>
    <p:extLst>
      <p:ext uri="{BB962C8B-B14F-4D97-AF65-F5344CB8AC3E}">
        <p14:creationId xmlns:p14="http://schemas.microsoft.com/office/powerpoint/2010/main" val="3842984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0506"/>
            <a:ext cx="10927814" cy="6169445"/>
          </a:xfrm>
        </p:spPr>
        <p:txBody>
          <a:bodyPr>
            <a:normAutofit/>
          </a:bodyPr>
          <a:lstStyle/>
          <a:p>
            <a:r>
              <a:rPr lang="el-GR" dirty="0"/>
              <a:t>Λεπτά νημάτια συνδέονται με </a:t>
            </a:r>
            <a:r>
              <a:rPr lang="el-GR" b="1" dirty="0"/>
              <a:t>πυκνά σωμάτια</a:t>
            </a:r>
            <a:r>
              <a:rPr lang="el-GR" dirty="0"/>
              <a:t> και δίκτυο ενδιάμεσων νηματίων που αποτελούνται από πρωτεΐνη </a:t>
            </a:r>
            <a:r>
              <a:rPr lang="el-GR" b="1" dirty="0" err="1"/>
              <a:t>πυκνίνη</a:t>
            </a:r>
            <a:r>
              <a:rPr lang="el-GR" dirty="0"/>
              <a:t> ή </a:t>
            </a:r>
            <a:r>
              <a:rPr lang="el-GR" b="1" dirty="0" err="1"/>
              <a:t>δεσμίνη</a:t>
            </a:r>
            <a:r>
              <a:rPr lang="el-GR" dirty="0"/>
              <a:t>. </a:t>
            </a:r>
          </a:p>
          <a:p>
            <a:r>
              <a:rPr lang="el-GR" dirty="0"/>
              <a:t>Μερικά πυκνά σωμάτια είναι προσκολλημένα στο </a:t>
            </a:r>
            <a:r>
              <a:rPr lang="el-GR" dirty="0" err="1"/>
              <a:t>σαρκείλημμα</a:t>
            </a:r>
            <a:r>
              <a:rPr lang="el-GR" dirty="0"/>
              <a:t>. </a:t>
            </a:r>
          </a:p>
          <a:p>
            <a:r>
              <a:rPr lang="el-GR" dirty="0"/>
              <a:t>Πυκνά σωμάτια αγκυροβολούν τα λεπτά νημάτια, και όταν γίνεται η ολίσθηση μεταξύ λεπτών και παχιών νηματίων, το κύτταρο βραχύνεται. </a:t>
            </a:r>
          </a:p>
          <a:p>
            <a:r>
              <a:rPr lang="el-GR" dirty="0"/>
              <a:t>Πυκνά σωμάτια δεν είναι διατεταγμένα σε ευθείες γραμμές, οπότε όταν πραγματοποιείται η συστολή, το μυϊκό κύτταρο συστρέφεται με σπειροειδή κίνηση.</a:t>
            </a:r>
          </a:p>
          <a:p>
            <a:r>
              <a:rPr lang="el-GR" dirty="0"/>
              <a:t>Γειτονικά κύτταρα λείου μυός συνδέονται μεταξύ τους με τα πυκνά σωμάτια, μεταδίδοντας τις συσταλτές δυνάμεις από κύτταρο σε κύτταρο σε όλο τον ιστό. </a:t>
            </a:r>
          </a:p>
          <a:p>
            <a:r>
              <a:rPr lang="el-GR" dirty="0"/>
              <a:t>Κύτταρα λείου μυός περιβάλλονται από συνδετικό ιστό, όμως οι ίνες του κολλαγόνου δεν σχηματίζουν τένοντες.</a:t>
            </a:r>
          </a:p>
          <a:p>
            <a:endParaRPr lang="el-GR" dirty="0"/>
          </a:p>
        </p:txBody>
      </p:sp>
    </p:spTree>
    <p:extLst>
      <p:ext uri="{BB962C8B-B14F-4D97-AF65-F5344CB8AC3E}">
        <p14:creationId xmlns:p14="http://schemas.microsoft.com/office/powerpoint/2010/main" val="33542755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6"/>
            <a:ext cx="10515600" cy="1068635"/>
          </a:xfrm>
        </p:spPr>
        <p:txBody>
          <a:bodyPr/>
          <a:lstStyle/>
          <a:p>
            <a:r>
              <a:rPr lang="el-GR" b="1" dirty="0"/>
              <a:t>Λειτουργικά Χαρακτηριστικά των Λείων Μυών</a:t>
            </a:r>
            <a:endParaRPr lang="el-GR" dirty="0"/>
          </a:p>
        </p:txBody>
      </p:sp>
      <p:sp>
        <p:nvSpPr>
          <p:cNvPr id="3" name="Content Placeholder 2"/>
          <p:cNvSpPr>
            <a:spLocks noGrp="1"/>
          </p:cNvSpPr>
          <p:nvPr>
            <p:ph idx="1"/>
          </p:nvPr>
        </p:nvSpPr>
        <p:spPr>
          <a:xfrm>
            <a:off x="716097" y="1542360"/>
            <a:ext cx="11060934" cy="5177929"/>
          </a:xfrm>
        </p:spPr>
        <p:txBody>
          <a:bodyPr>
            <a:normAutofit/>
          </a:bodyPr>
          <a:lstStyle/>
          <a:p>
            <a:r>
              <a:rPr lang="el-GR" dirty="0"/>
              <a:t>Διαφέρει από άλλους μυϊκούς ιστούς ως προς: </a:t>
            </a:r>
          </a:p>
          <a:p>
            <a:r>
              <a:rPr lang="el-GR" dirty="0"/>
              <a:t>1) τη σύζευξη διέγερσης-συστολής, </a:t>
            </a:r>
          </a:p>
          <a:p>
            <a:r>
              <a:rPr lang="el-GR" dirty="0"/>
              <a:t>2) τις σχέσεις μήκους-τάσης, </a:t>
            </a:r>
          </a:p>
          <a:p>
            <a:r>
              <a:rPr lang="el-GR" dirty="0"/>
              <a:t>3) τον έλεγχο των συστολών, </a:t>
            </a:r>
          </a:p>
          <a:p>
            <a:r>
              <a:rPr lang="el-GR" dirty="0"/>
              <a:t>4) τον τόνο του λείου μυός.</a:t>
            </a:r>
          </a:p>
        </p:txBody>
      </p:sp>
    </p:spTree>
    <p:extLst>
      <p:ext uri="{BB962C8B-B14F-4D97-AF65-F5344CB8AC3E}">
        <p14:creationId xmlns:p14="http://schemas.microsoft.com/office/powerpoint/2010/main" val="201012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4697"/>
          </a:xfrm>
        </p:spPr>
        <p:txBody>
          <a:bodyPr/>
          <a:lstStyle/>
          <a:p>
            <a:r>
              <a:rPr lang="el-GR" dirty="0"/>
              <a:t>Σύζευξη Διέγερσης-Συστολής</a:t>
            </a:r>
          </a:p>
        </p:txBody>
      </p:sp>
      <p:sp>
        <p:nvSpPr>
          <p:cNvPr id="3" name="Content Placeholder 2"/>
          <p:cNvSpPr>
            <a:spLocks noGrp="1"/>
          </p:cNvSpPr>
          <p:nvPr>
            <p:ph idx="1"/>
          </p:nvPr>
        </p:nvSpPr>
        <p:spPr>
          <a:xfrm>
            <a:off x="716096" y="1520328"/>
            <a:ext cx="10939750" cy="5034708"/>
          </a:xfrm>
        </p:spPr>
        <p:txBody>
          <a:bodyPr>
            <a:normAutofit/>
          </a:bodyPr>
          <a:lstStyle/>
          <a:p>
            <a:r>
              <a:rPr lang="el-GR" dirty="0"/>
              <a:t>Εμφάνιση </a:t>
            </a:r>
            <a:r>
              <a:rPr lang="en-US" dirty="0"/>
              <a:t>Ca</a:t>
            </a:r>
            <a:r>
              <a:rPr lang="en-US" baseline="30000" dirty="0"/>
              <a:t>2+</a:t>
            </a:r>
            <a:r>
              <a:rPr lang="el-GR" dirty="0"/>
              <a:t> στο κυτταρόπλασμα. Τα </a:t>
            </a:r>
            <a:r>
              <a:rPr lang="en-US" dirty="0"/>
              <a:t>Ca</a:t>
            </a:r>
            <a:r>
              <a:rPr lang="en-US" baseline="30000" dirty="0"/>
              <a:t>2+</a:t>
            </a:r>
            <a:r>
              <a:rPr lang="el-GR" dirty="0"/>
              <a:t> εισέρχονται στη λεία μυϊκή ίνα κυρίως από </a:t>
            </a:r>
            <a:r>
              <a:rPr lang="el-GR" dirty="0" err="1"/>
              <a:t>εξωκυττάριο</a:t>
            </a:r>
            <a:r>
              <a:rPr lang="el-GR" dirty="0"/>
              <a:t> υγρό και επιπλέον </a:t>
            </a:r>
            <a:r>
              <a:rPr lang="en-US" dirty="0"/>
              <a:t>Ca</a:t>
            </a:r>
            <a:r>
              <a:rPr lang="en-US" baseline="30000" dirty="0"/>
              <a:t>2+</a:t>
            </a:r>
            <a:r>
              <a:rPr lang="el-GR" dirty="0"/>
              <a:t> απελευθερώνονται από το </a:t>
            </a:r>
            <a:r>
              <a:rPr lang="el-GR" dirty="0" err="1"/>
              <a:t>σαρκοπλασματικό</a:t>
            </a:r>
            <a:r>
              <a:rPr lang="el-GR" dirty="0"/>
              <a:t> δίκτυο. </a:t>
            </a:r>
          </a:p>
          <a:p>
            <a:r>
              <a:rPr lang="el-GR" dirty="0"/>
              <a:t>Αύξηση </a:t>
            </a:r>
            <a:r>
              <a:rPr lang="en-US" dirty="0"/>
              <a:t>Ca</a:t>
            </a:r>
            <a:r>
              <a:rPr lang="en-US" baseline="30000" dirty="0"/>
              <a:t>2+</a:t>
            </a:r>
            <a:r>
              <a:rPr lang="el-GR" dirty="0"/>
              <a:t> σε ολόκληρο το κύτταρο. </a:t>
            </a:r>
          </a:p>
          <a:p>
            <a:r>
              <a:rPr lang="el-GR" dirty="0"/>
              <a:t>Αλληλεπίδραση </a:t>
            </a:r>
            <a:r>
              <a:rPr lang="en-US" dirty="0"/>
              <a:t>Ca</a:t>
            </a:r>
            <a:r>
              <a:rPr lang="en-US" baseline="30000" dirty="0"/>
              <a:t>2+</a:t>
            </a:r>
            <a:r>
              <a:rPr lang="el-GR" dirty="0"/>
              <a:t> με </a:t>
            </a:r>
            <a:r>
              <a:rPr lang="el-GR" b="1" dirty="0" err="1"/>
              <a:t>καλμοδουλίνη</a:t>
            </a:r>
            <a:r>
              <a:rPr lang="el-GR" dirty="0"/>
              <a:t>, πρωτεΐνη που δεσμεύει </a:t>
            </a:r>
            <a:r>
              <a:rPr lang="en-US" dirty="0"/>
              <a:t>Ca</a:t>
            </a:r>
            <a:r>
              <a:rPr lang="en-US" baseline="30000" dirty="0"/>
              <a:t>2+</a:t>
            </a:r>
            <a:r>
              <a:rPr lang="el-GR" dirty="0"/>
              <a:t>. </a:t>
            </a:r>
          </a:p>
          <a:p>
            <a:r>
              <a:rPr lang="el-GR" dirty="0" err="1"/>
              <a:t>Καλμοδουλίνη</a:t>
            </a:r>
            <a:r>
              <a:rPr lang="el-GR" dirty="0"/>
              <a:t> ενεργοποιεί τη </a:t>
            </a:r>
            <a:r>
              <a:rPr lang="el-GR" dirty="0" err="1"/>
              <a:t>μυοσινική</a:t>
            </a:r>
            <a:r>
              <a:rPr lang="el-GR" dirty="0"/>
              <a:t> </a:t>
            </a:r>
            <a:r>
              <a:rPr lang="el-GR" dirty="0" err="1"/>
              <a:t>κινάση</a:t>
            </a:r>
            <a:r>
              <a:rPr lang="el-GR" dirty="0"/>
              <a:t>, που οποίο επιτρέπει τη σύνδεση των κεφαλών </a:t>
            </a:r>
            <a:r>
              <a:rPr lang="el-GR" dirty="0" err="1"/>
              <a:t>μυοσίνης</a:t>
            </a:r>
            <a:r>
              <a:rPr lang="el-GR" dirty="0"/>
              <a:t> με την </a:t>
            </a:r>
            <a:r>
              <a:rPr lang="el-GR" dirty="0" err="1"/>
              <a:t>ακτίνη</a:t>
            </a:r>
            <a:r>
              <a:rPr lang="el-GR" dirty="0"/>
              <a:t>. </a:t>
            </a:r>
          </a:p>
          <a:p>
            <a:r>
              <a:rPr lang="el-GR" dirty="0"/>
              <a:t>Στη μυϊκή </a:t>
            </a:r>
            <a:r>
              <a:rPr lang="el-GR" dirty="0" err="1"/>
              <a:t>χάλαση</a:t>
            </a:r>
            <a:r>
              <a:rPr lang="el-GR" dirty="0"/>
              <a:t>, η </a:t>
            </a:r>
            <a:r>
              <a:rPr lang="el-GR" dirty="0" err="1"/>
              <a:t>μυοσινική</a:t>
            </a:r>
            <a:r>
              <a:rPr lang="el-GR" dirty="0"/>
              <a:t> </a:t>
            </a:r>
            <a:r>
              <a:rPr lang="el-GR" dirty="0" err="1"/>
              <a:t>φωσφατάση</a:t>
            </a:r>
            <a:r>
              <a:rPr lang="el-GR" dirty="0"/>
              <a:t> </a:t>
            </a:r>
            <a:r>
              <a:rPr lang="el-GR" dirty="0" err="1"/>
              <a:t>αποφωσφορυλιώνει</a:t>
            </a:r>
            <a:r>
              <a:rPr lang="el-GR" dirty="0"/>
              <a:t> την </a:t>
            </a:r>
            <a:r>
              <a:rPr lang="el-GR" dirty="0" err="1"/>
              <a:t>μυοσίνη</a:t>
            </a:r>
            <a:r>
              <a:rPr lang="el-GR" dirty="0"/>
              <a:t> η οποία δεν μπορεί πλέον να προσδεθεί στην </a:t>
            </a:r>
            <a:r>
              <a:rPr lang="el-GR" dirty="0" err="1"/>
              <a:t>ακτίνη</a:t>
            </a:r>
            <a:r>
              <a:rPr lang="el-GR" dirty="0"/>
              <a:t>.</a:t>
            </a:r>
          </a:p>
          <a:p>
            <a:endParaRPr lang="el-GR" dirty="0"/>
          </a:p>
        </p:txBody>
      </p:sp>
    </p:spTree>
    <p:extLst>
      <p:ext uri="{BB962C8B-B14F-4D97-AF65-F5344CB8AC3E}">
        <p14:creationId xmlns:p14="http://schemas.microsoft.com/office/powerpoint/2010/main" val="60182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304"/>
            <a:ext cx="10515600" cy="804231"/>
          </a:xfrm>
        </p:spPr>
        <p:txBody>
          <a:bodyPr>
            <a:normAutofit/>
          </a:bodyPr>
          <a:lstStyle/>
          <a:p>
            <a:r>
              <a:rPr lang="el-GR" sz="4000" dirty="0"/>
              <a:t>Λεία μυϊκή ίνα σε </a:t>
            </a:r>
            <a:r>
              <a:rPr lang="el-GR" sz="4000" dirty="0" err="1"/>
              <a:t>χάλαση</a:t>
            </a:r>
            <a:r>
              <a:rPr lang="el-GR" sz="4000" dirty="0"/>
              <a:t> και σε σύσπαση</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3236" y="1244907"/>
            <a:ext cx="7797203" cy="5236676"/>
          </a:xfrm>
          <a:prstGeom prst="rect">
            <a:avLst/>
          </a:prstGeom>
        </p:spPr>
      </p:pic>
    </p:spTree>
    <p:extLst>
      <p:ext uri="{BB962C8B-B14F-4D97-AF65-F5344CB8AC3E}">
        <p14:creationId xmlns:p14="http://schemas.microsoft.com/office/powerpoint/2010/main" val="1088064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321"/>
            <a:ext cx="10515600" cy="925416"/>
          </a:xfrm>
        </p:spPr>
        <p:txBody>
          <a:bodyPr/>
          <a:lstStyle/>
          <a:p>
            <a:r>
              <a:rPr lang="el-GR" dirty="0"/>
              <a:t>Σχέσεις Μήκους-Τάσης</a:t>
            </a:r>
          </a:p>
        </p:txBody>
      </p:sp>
      <p:sp>
        <p:nvSpPr>
          <p:cNvPr id="3" name="Content Placeholder 2"/>
          <p:cNvSpPr>
            <a:spLocks noGrp="1"/>
          </p:cNvSpPr>
          <p:nvPr>
            <p:ph idx="1"/>
          </p:nvPr>
        </p:nvSpPr>
        <p:spPr>
          <a:xfrm>
            <a:off x="838199" y="1288972"/>
            <a:ext cx="10762561" cy="5343181"/>
          </a:xfrm>
        </p:spPr>
        <p:txBody>
          <a:bodyPr>
            <a:normAutofit/>
          </a:bodyPr>
          <a:lstStyle/>
          <a:p>
            <a:r>
              <a:rPr lang="el-GR" dirty="0"/>
              <a:t>Παχιά και λεπτά νήματα είναι διασκορπισμένα, οπότε η τάση που αναπτύσσεται και το μήκος σε ηρεμία δεν σχετίζονται άμεσα. </a:t>
            </a:r>
          </a:p>
          <a:p>
            <a:r>
              <a:rPr lang="el-GR" dirty="0"/>
              <a:t>Λείος μυς σε έκταση προσαρμόζεται σύντομα στο νέο του μήκος και διατηρεί την ικανότητα να συστέλλεται κατά παραγγελία. Αυτή η ικανότητα να λειτουργεί σε μεγάλο εύρος μήκους ονομάζεται </a:t>
            </a:r>
            <a:r>
              <a:rPr lang="el-GR" b="1" dirty="0"/>
              <a:t>πλαστικότητα</a:t>
            </a:r>
            <a:r>
              <a:rPr lang="el-GR" dirty="0"/>
              <a:t>. </a:t>
            </a:r>
          </a:p>
          <a:p>
            <a:r>
              <a:rPr lang="el-GR" dirty="0"/>
              <a:t>Λείος μυς συστέλλεται σε εύρος μήκους 4 φορές μεγαλύτερο από αυτό του σκελετικού μυός. Η πλαστικότητα είναι σημαντική στα πεπτικά όργανα που υφίστανται μεγάλες αλλαγές στον όγκο, πχ στόμαχος. </a:t>
            </a:r>
          </a:p>
          <a:p>
            <a:r>
              <a:rPr lang="el-GR" dirty="0"/>
              <a:t>Παρόλο που δεν έχουν </a:t>
            </a:r>
            <a:r>
              <a:rPr lang="el-GR" dirty="0" err="1"/>
              <a:t>σαρκομέρια</a:t>
            </a:r>
            <a:r>
              <a:rPr lang="el-GR" dirty="0"/>
              <a:t>, οι συσπάσεις τους μπορούν να είναι εξίσου ισχυρές με αυτές των σκελετικών μυών. </a:t>
            </a:r>
          </a:p>
          <a:p>
            <a:endParaRPr lang="el-GR" dirty="0"/>
          </a:p>
        </p:txBody>
      </p:sp>
    </p:spTree>
    <p:extLst>
      <p:ext uri="{BB962C8B-B14F-4D97-AF65-F5344CB8AC3E}">
        <p14:creationId xmlns:p14="http://schemas.microsoft.com/office/powerpoint/2010/main" val="34638283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6"/>
            <a:ext cx="10515600" cy="826265"/>
          </a:xfrm>
        </p:spPr>
        <p:txBody>
          <a:bodyPr/>
          <a:lstStyle/>
          <a:p>
            <a:r>
              <a:rPr lang="el-GR" dirty="0"/>
              <a:t>Έλεγχος Συστολών</a:t>
            </a:r>
          </a:p>
        </p:txBody>
      </p:sp>
      <p:sp>
        <p:nvSpPr>
          <p:cNvPr id="3" name="Content Placeholder 2"/>
          <p:cNvSpPr>
            <a:spLocks noGrp="1"/>
          </p:cNvSpPr>
          <p:nvPr>
            <p:ph idx="1"/>
          </p:nvPr>
        </p:nvSpPr>
        <p:spPr>
          <a:xfrm>
            <a:off x="838199" y="1068636"/>
            <a:ext cx="11071035" cy="5640635"/>
          </a:xfrm>
        </p:spPr>
        <p:txBody>
          <a:bodyPr>
            <a:normAutofit/>
          </a:bodyPr>
          <a:lstStyle/>
          <a:p>
            <a:r>
              <a:rPr lang="el-GR" dirty="0"/>
              <a:t>Πολλές λείες ίνες δεν </a:t>
            </a:r>
            <a:r>
              <a:rPr lang="el-GR" dirty="0" err="1"/>
              <a:t>νευρώνονται</a:t>
            </a:r>
            <a:r>
              <a:rPr lang="el-GR" dirty="0"/>
              <a:t> από κινητικούς νευρώνες, και δεν υπόκεινται σε εκούσιο έλεγχο. </a:t>
            </a:r>
          </a:p>
          <a:p>
            <a:r>
              <a:rPr lang="el-GR" dirty="0" err="1"/>
              <a:t>Πολυμοναδικές</a:t>
            </a:r>
            <a:r>
              <a:rPr lang="el-GR" dirty="0"/>
              <a:t> μυϊκές ίνες και </a:t>
            </a:r>
            <a:r>
              <a:rPr lang="el-GR" dirty="0" err="1"/>
              <a:t>μονομοναδικές</a:t>
            </a:r>
            <a:r>
              <a:rPr lang="el-GR" dirty="0"/>
              <a:t> μυϊκές ίνες. </a:t>
            </a:r>
          </a:p>
          <a:p>
            <a:r>
              <a:rPr lang="el-GR" b="1" dirty="0" err="1"/>
              <a:t>Πολυμοναδικές</a:t>
            </a:r>
            <a:r>
              <a:rPr lang="el-GR" b="1" dirty="0"/>
              <a:t> μυϊκές ίνες </a:t>
            </a:r>
            <a:r>
              <a:rPr lang="el-GR" dirty="0" err="1"/>
              <a:t>νευρώνονται</a:t>
            </a:r>
            <a:r>
              <a:rPr lang="el-GR" dirty="0"/>
              <a:t> με πάνω από έναν κινητικό νευρώνα. </a:t>
            </a:r>
            <a:r>
              <a:rPr lang="el-GR" dirty="0" err="1"/>
              <a:t>Μονομοναδικές</a:t>
            </a:r>
            <a:r>
              <a:rPr lang="el-GR" dirty="0"/>
              <a:t> μυϊκές ίνες στερούνται την απευθείας επαφή με κινητικό νευρώνα.</a:t>
            </a:r>
          </a:p>
          <a:p>
            <a:r>
              <a:rPr lang="el-GR" dirty="0" err="1"/>
              <a:t>Πολυμοναδικές</a:t>
            </a:r>
            <a:r>
              <a:rPr lang="el-GR" dirty="0"/>
              <a:t> μυϊκές ίνες μοιάζουν με ίνες των σκελετικών και καρδιακών μυών, γιατί παράγεται ένα δυναμικό ενέργειας που διαδίδεται κατά μήκος του </a:t>
            </a:r>
            <a:r>
              <a:rPr lang="el-GR" dirty="0" err="1"/>
              <a:t>σαρκειλήμματος</a:t>
            </a:r>
            <a:r>
              <a:rPr lang="el-GR" dirty="0"/>
              <a:t>. Συστολές είναι πιο αργές από των σκελετικών ή καρδιακών μυών. Βρίσκονται στην ίριδα του ματιού και ρυθμίζουν τη διάμετρο κόρης, στην αναπαραγωγική οδό του άρρενος, στα τοιχώματα των μεγάλων αρτηριών, και τους </a:t>
            </a:r>
            <a:r>
              <a:rPr lang="el-GR" dirty="0" err="1"/>
              <a:t>ορθωτήρες</a:t>
            </a:r>
            <a:r>
              <a:rPr lang="el-GR" dirty="0"/>
              <a:t> μύες των τριχών. Δεν υπάρχουν στον πεπτικό σωλήνα.</a:t>
            </a:r>
          </a:p>
          <a:p>
            <a:endParaRPr lang="el-GR" dirty="0"/>
          </a:p>
        </p:txBody>
      </p:sp>
    </p:spTree>
    <p:extLst>
      <p:ext uri="{BB962C8B-B14F-4D97-AF65-F5344CB8AC3E}">
        <p14:creationId xmlns:p14="http://schemas.microsoft.com/office/powerpoint/2010/main" val="14360839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2540"/>
            <a:ext cx="10817646" cy="6312665"/>
          </a:xfrm>
        </p:spPr>
        <p:txBody>
          <a:bodyPr>
            <a:normAutofit/>
          </a:bodyPr>
          <a:lstStyle/>
          <a:p>
            <a:r>
              <a:rPr lang="el-GR" b="1" dirty="0" err="1"/>
              <a:t>Μονομοναδικές</a:t>
            </a:r>
            <a:r>
              <a:rPr lang="el-GR" b="1" dirty="0"/>
              <a:t> μυϊκές ίνες </a:t>
            </a:r>
            <a:r>
              <a:rPr lang="el-GR" dirty="0"/>
              <a:t>είναι διατεταγμένες σε στρώματα. Συνδέονται μεταξύ τους με </a:t>
            </a:r>
            <a:r>
              <a:rPr lang="el-GR" dirty="0" err="1"/>
              <a:t>χασμοτοσυνδέσεις</a:t>
            </a:r>
            <a:r>
              <a:rPr lang="el-GR" dirty="0"/>
              <a:t>. </a:t>
            </a:r>
          </a:p>
          <a:p>
            <a:r>
              <a:rPr lang="el-GR" dirty="0" err="1"/>
              <a:t>Όυαν</a:t>
            </a:r>
            <a:r>
              <a:rPr lang="el-GR" dirty="0"/>
              <a:t> συστέλλεται μια μυϊκή ίνα, το δυναμικό ενέργειας ταξιδεύει στα γειτονικά κύτταρα του λείου μυός. Η συστολή εξαπλώνεται σε όλα τα μυϊκά κύτταρα στο συγκεκριμένο στρώμα του λείου μυός. </a:t>
            </a:r>
          </a:p>
          <a:p>
            <a:r>
              <a:rPr lang="el-GR" dirty="0"/>
              <a:t>Αρχικό ερέθισμα έρχεται από κινητικό νευρώνα ή χημικές ουσίες, ορμόνες, τοπικές συγκεντρώσεις οξυγόνου ή διοξειδίου του άνθρακα.</a:t>
            </a:r>
          </a:p>
          <a:p>
            <a:r>
              <a:rPr lang="el-GR" dirty="0" err="1"/>
              <a:t>Μονομοναδικοί</a:t>
            </a:r>
            <a:r>
              <a:rPr lang="el-GR" dirty="0"/>
              <a:t> λείοι μύες δραστηριοποιούνται απουσία νευρικής διέγερσης επειδή έχουν το δικό τους βηματοδότη και προκαλούν τη συστολή ολόκληρων μυϊκών στρωμάτων. </a:t>
            </a:r>
          </a:p>
          <a:p>
            <a:r>
              <a:rPr lang="el-GR" dirty="0"/>
              <a:t>Βρίσκονται στα τοιχώματα του πεπτικού συστήματος, τη χοληδόχο κύστη, την ουροδόχο κύστη και σε άλλα εσωτερικά όργανα.</a:t>
            </a:r>
          </a:p>
          <a:p>
            <a:endParaRPr lang="el-GR" dirty="0"/>
          </a:p>
        </p:txBody>
      </p:sp>
    </p:spTree>
    <p:extLst>
      <p:ext uri="{BB962C8B-B14F-4D97-AF65-F5344CB8AC3E}">
        <p14:creationId xmlns:p14="http://schemas.microsoft.com/office/powerpoint/2010/main" val="82352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220"/>
            <a:ext cx="10515600" cy="837281"/>
          </a:xfrm>
        </p:spPr>
        <p:txBody>
          <a:bodyPr/>
          <a:lstStyle/>
          <a:p>
            <a:r>
              <a:rPr lang="el-GR" dirty="0" err="1"/>
              <a:t>Σαρκείλημμα</a:t>
            </a:r>
            <a:r>
              <a:rPr lang="el-GR" dirty="0"/>
              <a:t> και Εγκάρσια Σωληνάρια</a:t>
            </a:r>
          </a:p>
        </p:txBody>
      </p:sp>
      <p:sp>
        <p:nvSpPr>
          <p:cNvPr id="3" name="Content Placeholder 2"/>
          <p:cNvSpPr>
            <a:spLocks noGrp="1"/>
          </p:cNvSpPr>
          <p:nvPr>
            <p:ph idx="1"/>
          </p:nvPr>
        </p:nvSpPr>
        <p:spPr>
          <a:xfrm>
            <a:off x="838200" y="1068635"/>
            <a:ext cx="10916798" cy="5651653"/>
          </a:xfrm>
        </p:spPr>
        <p:txBody>
          <a:bodyPr>
            <a:normAutofit/>
          </a:bodyPr>
          <a:lstStyle/>
          <a:p>
            <a:r>
              <a:rPr lang="el-GR" b="1" dirty="0" err="1"/>
              <a:t>Σαρκείλημμα</a:t>
            </a:r>
            <a:r>
              <a:rPr lang="el-GR" dirty="0"/>
              <a:t> (κυτταρική μεμβράνη της μυϊκής ίνας) περιβάλλει το </a:t>
            </a:r>
            <a:r>
              <a:rPr lang="el-GR" b="1" dirty="0" err="1"/>
              <a:t>σαρκόπλασμα</a:t>
            </a:r>
            <a:r>
              <a:rPr lang="el-GR" dirty="0"/>
              <a:t> (κυτταρόπλασμα της μυϊκής ίνας). </a:t>
            </a:r>
          </a:p>
          <a:p>
            <a:r>
              <a:rPr lang="el-GR" dirty="0" err="1"/>
              <a:t>Σαρκείλημμα</a:t>
            </a:r>
            <a:r>
              <a:rPr lang="el-GR" dirty="0"/>
              <a:t> έχει </a:t>
            </a:r>
            <a:r>
              <a:rPr lang="el-GR" dirty="0" err="1"/>
              <a:t>διαμεμβρανικό</a:t>
            </a:r>
            <a:r>
              <a:rPr lang="el-GR" dirty="0"/>
              <a:t> δυναμικό λόγω της ανισότιμης κατανομής θετικών και αρνητικών ιόντων μέσα και έξω από την μεμβράνη. </a:t>
            </a:r>
          </a:p>
          <a:p>
            <a:r>
              <a:rPr lang="el-GR" dirty="0"/>
              <a:t>Σκελετική μυϊκή ίνα </a:t>
            </a:r>
            <a:r>
              <a:rPr lang="el-GR" dirty="0" err="1"/>
              <a:t>συσπάται</a:t>
            </a:r>
            <a:r>
              <a:rPr lang="el-GR" dirty="0"/>
              <a:t> ταυτόχρονα γι’ αυτό το δυναμικό ενέργειας πρέπει να κατανεμηθεί ταχέως σε ολόκληρη τη μυϊκή ίνα. Δυναμικό ενέργειας άγεται διαμέσου των εγκάρσιων </a:t>
            </a:r>
            <a:r>
              <a:rPr lang="el-GR" dirty="0" err="1"/>
              <a:t>σωληναρίων</a:t>
            </a:r>
            <a:r>
              <a:rPr lang="el-GR" dirty="0"/>
              <a:t>. </a:t>
            </a:r>
          </a:p>
          <a:p>
            <a:r>
              <a:rPr lang="el-GR" b="1" dirty="0"/>
              <a:t>Εγκάρσια σωληνάρια</a:t>
            </a:r>
            <a:r>
              <a:rPr lang="el-GR" dirty="0"/>
              <a:t> ή </a:t>
            </a:r>
            <a:r>
              <a:rPr lang="el-GR" b="1" dirty="0"/>
              <a:t>Τ-σωληνάρια</a:t>
            </a:r>
            <a:r>
              <a:rPr lang="el-GR" dirty="0"/>
              <a:t> είναι στενές εσοχές της κυτταρικής μεμβράνης σε ορθές γωνίες σε σχέση με την κυτταρική επιφάνεια. </a:t>
            </a:r>
          </a:p>
          <a:p>
            <a:r>
              <a:rPr lang="el-GR" dirty="0"/>
              <a:t>Τα Τ-σωληνάρια είναι γεμάτα με </a:t>
            </a:r>
            <a:r>
              <a:rPr lang="el-GR" dirty="0" err="1"/>
              <a:t>εξωκυττάριο</a:t>
            </a:r>
            <a:r>
              <a:rPr lang="el-GR" dirty="0"/>
              <a:t> υγρό σχηματίζοντας διόδους μέσα στη μυϊκή ίνα. </a:t>
            </a:r>
          </a:p>
        </p:txBody>
      </p:sp>
    </p:spTree>
    <p:extLst>
      <p:ext uri="{BB962C8B-B14F-4D97-AF65-F5344CB8AC3E}">
        <p14:creationId xmlns:p14="http://schemas.microsoft.com/office/powerpoint/2010/main" val="4058751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8271</Words>
  <Application>Microsoft Office PowerPoint</Application>
  <PresentationFormat>Ευρεία οθόνη</PresentationFormat>
  <Paragraphs>418</Paragraphs>
  <Slides>88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88</vt:i4>
      </vt:variant>
    </vt:vector>
  </HeadingPairs>
  <TitlesOfParts>
    <vt:vector size="94" baseType="lpstr">
      <vt:lpstr>Arial</vt:lpstr>
      <vt:lpstr>Calibri</vt:lpstr>
      <vt:lpstr>Calibri Light</vt:lpstr>
      <vt:lpstr>Wingdings</vt:lpstr>
      <vt:lpstr>Wingdings 2</vt:lpstr>
      <vt:lpstr>Office Theme</vt:lpstr>
      <vt:lpstr>ΣΚΕΛΕΤΙΚΟΣ ΜΥΣ</vt:lpstr>
      <vt:lpstr>Λειτουργίες Σκελετικών Μυών</vt:lpstr>
      <vt:lpstr>Οργάνωση Σκελετικού Μυός</vt:lpstr>
      <vt:lpstr>Τένοντας</vt:lpstr>
      <vt:lpstr>ΔΟΜΗ ΣΚΕΛΕΤΙΚΩΝ ΜΥΩΝ</vt:lpstr>
      <vt:lpstr>Σκελετικές Μυϊκές Ίνες</vt:lpstr>
      <vt:lpstr>Μυϊκά Ινίδια</vt:lpstr>
      <vt:lpstr>Δομή του σκελετικού μυός</vt:lpstr>
      <vt:lpstr>Σαρκείλημμα και Εγκάρσια Σωληνάρια</vt:lpstr>
      <vt:lpstr>Σαρκοπλασματικό Δίκτυο</vt:lpstr>
      <vt:lpstr>Σαρκοπλασματικό δίκτυο και εγκάρσια σωληνάρια</vt:lpstr>
      <vt:lpstr>Σαρκόπλασμα</vt:lpstr>
      <vt:lpstr>Σαρκομέρια (1)</vt:lpstr>
      <vt:lpstr>Σαρκομέρια (2)</vt:lpstr>
      <vt:lpstr>Λεπτά Νημάτια Ακτίνης (1)</vt:lpstr>
      <vt:lpstr>Λεπτά Νημάτια Ακτίνης (2)</vt:lpstr>
      <vt:lpstr>Παχιά Νημάτια Μυοσίνης (1)</vt:lpstr>
      <vt:lpstr>Παχιά Νημάτια Μυοσίνης (2)</vt:lpstr>
      <vt:lpstr>ΜΥΪΚΗ ΣΥΣΤΟΛΗ ΣΚΕΛΕΤΙΚΟΥ ΜΥΟΣ</vt:lpstr>
      <vt:lpstr>Παρουσίαση του PowerPoint</vt:lpstr>
      <vt:lpstr>Διεγερτικές και ανασταλτικές επιδράσεις</vt:lpstr>
      <vt:lpstr>Σύζευξη Διέγερσης – Συστολής</vt:lpstr>
      <vt:lpstr>Κύκλος της Μυϊκής Συστολής</vt:lpstr>
      <vt:lpstr>Παρουσίαση του PowerPoint</vt:lpstr>
      <vt:lpstr>Παρουσίαση του PowerPoint</vt:lpstr>
      <vt:lpstr>Ο κύκλος της μυϊκής συστολής</vt:lpstr>
      <vt:lpstr>Χάλαση Μυϊκής Ίνας</vt:lpstr>
      <vt:lpstr>Νεκρική Ακαμψία</vt:lpstr>
      <vt:lpstr>Αναστολή Δημιουργίας Δυναμικού Ενέργειας </vt:lpstr>
      <vt:lpstr>Παρουσίαση του PowerPoint</vt:lpstr>
      <vt:lpstr>Παρουσίαση του PowerPoint</vt:lpstr>
      <vt:lpstr>Παρουσίαση του PowerPoint</vt:lpstr>
      <vt:lpstr>Παραγωγή Τάσης από Σκελετικές Μυϊκές Ίνες</vt:lpstr>
      <vt:lpstr>Σχέσεις Μήκους-Τάσης</vt:lpstr>
      <vt:lpstr>Παρουσίαση του PowerPoint</vt:lpstr>
      <vt:lpstr>Συχνότητα Διέγερσης-Σύσπασης της Μυϊκής Ίνας</vt:lpstr>
      <vt:lpstr>Μεμονωμένες συσπάσεις</vt:lpstr>
      <vt:lpstr>Παρουσίαση του PowerPoint</vt:lpstr>
      <vt:lpstr>Άθροιση Συστολών και Ατελής Τετάνος</vt:lpstr>
      <vt:lpstr>Πλήρης Τέτανος και Μυϊκός Κάματος</vt:lpstr>
      <vt:lpstr>Παρουσίαση του PowerPoint</vt:lpstr>
      <vt:lpstr>Παραγωγή Τάσης σε Ολόκληρο το Σκελετικό Μυ</vt:lpstr>
      <vt:lpstr>Κινητικές Μονάδες και Παραγωγή Τάσης</vt:lpstr>
      <vt:lpstr>Παρουσίαση του PowerPoint</vt:lpstr>
      <vt:lpstr>Μυϊκός Τόνος</vt:lpstr>
      <vt:lpstr>Ισοτονικές και Ισομετρικές Συστολές</vt:lpstr>
      <vt:lpstr>Παρουσίαση του PowerPoint</vt:lpstr>
      <vt:lpstr>Παρουσίαση του PowerPoint</vt:lpstr>
      <vt:lpstr>Χρήση Ενέργειας στη Μυϊκή Δραστηριότητα</vt:lpstr>
      <vt:lpstr>Αποθέματα ATP και Φωσφοκρεατίνης</vt:lpstr>
      <vt:lpstr>Αερόβιος Μεταβολισμός-Οξειδωτική Φωσφορυλίωση</vt:lpstr>
      <vt:lpstr>Παρουσίαση του PowerPoint</vt:lpstr>
      <vt:lpstr>Παρουσίαση του PowerPoint</vt:lpstr>
      <vt:lpstr>Αερόβιος Μεταβολισμός</vt:lpstr>
      <vt:lpstr>Γλυκόλυση και Αναερόβιος Μεταβολισμός</vt:lpstr>
      <vt:lpstr>Αναερόβιος Μεταβολισμός</vt:lpstr>
      <vt:lpstr>Παραγωγή Γαλακτικού Οξέος</vt:lpstr>
      <vt:lpstr>Χρήση ενέργειας ανάλογα με επίπεδο μυϊκής δραστηριότητας</vt:lpstr>
      <vt:lpstr>Μυϊκή Κόπωση</vt:lpstr>
      <vt:lpstr>Παρουσίαση του PowerPoint</vt:lpstr>
      <vt:lpstr>Περίοδος Ανάκαμψης</vt:lpstr>
      <vt:lpstr>Απομάκρυνση και Ανακύκλωση Γαλακτικού Οξέος</vt:lpstr>
      <vt:lpstr>Χρέος Οξυγόνου</vt:lpstr>
      <vt:lpstr>Παραγωγή Θερμότητας</vt:lpstr>
      <vt:lpstr>Ορμόνες και Μεταβολική Δραστηριότητα στους Μυς</vt:lpstr>
      <vt:lpstr>Τύποι των Σκελετικών Μυϊκών Ινών</vt:lpstr>
      <vt:lpstr>Βραδείες Οξειδωτικές Ίνες ή Ίνες Τύπου Ι</vt:lpstr>
      <vt:lpstr>Παρουσίαση του PowerPoint</vt:lpstr>
      <vt:lpstr>Ταχείες Οξειδωτικές Ίνες ή Ίνες Τύπου ΙΙa</vt:lpstr>
      <vt:lpstr>Ταχείες Γλυκολυτικές Ίνες ή Ίνες Τύπου ΙΙb</vt:lpstr>
      <vt:lpstr>Οι 3 τύποι μυϊκών ινών σε σχέση με την κόπωση</vt:lpstr>
      <vt:lpstr>Μυϊκή Απόδοση και Κατανομή Μυϊκών Ινών</vt:lpstr>
      <vt:lpstr>Υπερτροφία Μυών</vt:lpstr>
      <vt:lpstr>Φυσική κατάσταση</vt:lpstr>
      <vt:lpstr>Παρουσίαση του PowerPoint</vt:lpstr>
      <vt:lpstr>Παρουσίαση του PowerPoint</vt:lpstr>
      <vt:lpstr>Παρουσίαση του PowerPoint</vt:lpstr>
      <vt:lpstr>Παρουσίαση του PowerPoint</vt:lpstr>
      <vt:lpstr>ΛΕΙΟΣ ΜΥΣ</vt:lpstr>
      <vt:lpstr>Παρουσίαση του PowerPoint</vt:lpstr>
      <vt:lpstr>Δομικά Χαρακτηριστικά του Λείου Μυός</vt:lpstr>
      <vt:lpstr>Παρουσίαση του PowerPoint</vt:lpstr>
      <vt:lpstr>Λειτουργικά Χαρακτηριστικά των Λείων Μυών</vt:lpstr>
      <vt:lpstr>Σύζευξη Διέγερσης-Συστολής</vt:lpstr>
      <vt:lpstr>Λεία μυϊκή ίνα σε χάλαση και σε σύσπαση</vt:lpstr>
      <vt:lpstr>Σχέσεις Μήκους-Τάσης</vt:lpstr>
      <vt:lpstr>Έλεγχος Συστολών</vt:lpstr>
      <vt:lpstr>Παρουσίαση του PowerPoint</vt:lpstr>
    </vt:vector>
  </TitlesOfParts>
  <Company>Amadeus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ΣΚΕΛΕΤΙΚΟΣ ΜΥΣ</dc:title>
  <dc:creator>Windows User</dc:creator>
  <cp:lastModifiedBy>kostas sourlis</cp:lastModifiedBy>
  <cp:revision>149</cp:revision>
  <dcterms:created xsi:type="dcterms:W3CDTF">2021-03-15T00:26:06Z</dcterms:created>
  <dcterms:modified xsi:type="dcterms:W3CDTF">2024-12-28T12:16:21Z</dcterms:modified>
</cp:coreProperties>
</file>