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40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258" r:id="rId13"/>
    <p:sldId id="259" r:id="rId14"/>
    <p:sldId id="342" r:id="rId15"/>
    <p:sldId id="319" r:id="rId16"/>
    <p:sldId id="343" r:id="rId17"/>
    <p:sldId id="346" r:id="rId18"/>
    <p:sldId id="262" r:id="rId19"/>
    <p:sldId id="263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65" r:id="rId29"/>
    <p:sldId id="366" r:id="rId30"/>
    <p:sldId id="367" r:id="rId31"/>
    <p:sldId id="390" r:id="rId32"/>
    <p:sldId id="391" r:id="rId33"/>
    <p:sldId id="392" r:id="rId34"/>
    <p:sldId id="368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301" r:id="rId44"/>
    <p:sldId id="293" r:id="rId45"/>
  </p:sldIdLst>
  <p:sldSz cx="12192000" cy="6858000"/>
  <p:notesSz cx="12192000" cy="6858000"/>
  <p:defaultTextStyle>
    <a:defPPr>
      <a:defRPr lang="el-G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1F9"/>
    <a:srgbClr val="F2F5FB"/>
    <a:srgbClr val="855CA6"/>
    <a:srgbClr val="203864"/>
    <a:srgbClr val="FF6969"/>
    <a:srgbClr val="EAEFF7"/>
    <a:srgbClr val="212122"/>
    <a:srgbClr val="EDF2F9"/>
    <a:srgbClr val="002060"/>
    <a:srgbClr val="ED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15D7B-F356-4E74-BFAC-D5EA270091F1}" type="datetimeFigureOut">
              <a:rPr lang="el-GR" smtClean="0"/>
              <a:t>30/Νοε/2025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D06F3-ECA0-4759-98E7-A85F136490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982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30/Νοε/2025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30/Νοε/2025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30/Νοε/2025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30/Νοε/2025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30/Νοε/2025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30/Νοε/2025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30/Νοε/2025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30/Νοε/2025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30/Νοε/2025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30/Νοε/2025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30/Νοε/2025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D32D2C-4701-4854-B735-4BDCC7717A1F}" type="datetimeFigureOut">
              <a:rPr lang="el-GR"/>
              <a:t>30/Νοε/2025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sandeyes.com/blog/rostelecom-route-hijack-highlights-bgp-securit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tomshardware.com/tech-industry/cyber-security/massive-ddos-attack-delivered-37-4tb-in-45-seconds-equivalent-to-10-000-hd-movies-to-one-victim-ip-address-cloudflare-blocks-largest-cyber-assault-ever-recorded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think/news/cisa-hackers-key-systems-offline" TargetMode="External"/><Relationship Id="rId2" Type="http://schemas.openxmlformats.org/officeDocument/2006/relationships/hyperlink" Target="https://www.cloudflare.com/learning/ddos/layer-3-ddos-attacks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loudflare.com/learning/dns/dns-security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8000">
              <a:schemeClr val="accent5">
                <a:alpha val="15000"/>
              </a:schemeClr>
            </a:gs>
            <a:gs pos="60000">
              <a:schemeClr val="accent5">
                <a:alpha val="10000"/>
              </a:schemeClr>
            </a:gs>
            <a:gs pos="96000">
              <a:schemeClr val="accent5">
                <a:alpha val="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88706" y="646837"/>
            <a:ext cx="1639164" cy="163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2014434" y="2963492"/>
            <a:ext cx="8042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l-GR" sz="4400"/>
              <a:t>Ασφάλεια Συστημάτων &amp; Δικτύων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579213" y="4134864"/>
            <a:ext cx="2481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l-GR" sz="4000" dirty="0"/>
              <a:t>Διάλεξη </a:t>
            </a:r>
            <a:r>
              <a:rPr lang="el-GR" sz="4000" dirty="0" smtClean="0"/>
              <a:t>0</a:t>
            </a:r>
            <a:r>
              <a:rPr lang="en-US" sz="4000" dirty="0"/>
              <a:t>8</a:t>
            </a:r>
            <a:endParaRPr lang="el-GR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1450" y="1701800"/>
          <a:ext cx="117729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314">
                  <a:extLst>
                    <a:ext uri="{9D8B030D-6E8A-4147-A177-3AD203B41FA5}">
                      <a16:colId xmlns:a16="http://schemas.microsoft.com/office/drawing/2014/main" val="3247419567"/>
                    </a:ext>
                  </a:extLst>
                </a:gridCol>
                <a:gridCol w="1497886">
                  <a:extLst>
                    <a:ext uri="{9D8B030D-6E8A-4147-A177-3AD203B41FA5}">
                      <a16:colId xmlns:a16="http://schemas.microsoft.com/office/drawing/2014/main" val="359181903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90976669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80425239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97965953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33599905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69551186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31571560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096318825"/>
                    </a:ext>
                  </a:extLst>
                </a:gridCol>
              </a:tblGrid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#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Name / Person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Place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Animal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Thing / Item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Job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Food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14693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910036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2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61782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3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192717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4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31113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5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78874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6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63720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7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493375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8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307827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38451" y="486461"/>
            <a:ext cx="5734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Round 9</a:t>
            </a:r>
            <a:endParaRPr kumimoji="0" lang="el-GR" altLang="el-G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4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079588"/>
              </p:ext>
            </p:extLst>
          </p:nvPr>
        </p:nvGraphicFramePr>
        <p:xfrm>
          <a:off x="171450" y="1701800"/>
          <a:ext cx="117729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314">
                  <a:extLst>
                    <a:ext uri="{9D8B030D-6E8A-4147-A177-3AD203B41FA5}">
                      <a16:colId xmlns:a16="http://schemas.microsoft.com/office/drawing/2014/main" val="3247419567"/>
                    </a:ext>
                  </a:extLst>
                </a:gridCol>
                <a:gridCol w="1497886">
                  <a:extLst>
                    <a:ext uri="{9D8B030D-6E8A-4147-A177-3AD203B41FA5}">
                      <a16:colId xmlns:a16="http://schemas.microsoft.com/office/drawing/2014/main" val="359181903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90976669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80425239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97965953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33599905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69551186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31571560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096318825"/>
                    </a:ext>
                  </a:extLst>
                </a:gridCol>
              </a:tblGrid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#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Name / Person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Place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Animal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Thing / Item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Job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Food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14693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910036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2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61782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192717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4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31113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5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78874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6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63720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7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493375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8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307827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38451" y="486461"/>
            <a:ext cx="5734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Round 10 - W</a:t>
            </a:r>
            <a:endParaRPr kumimoji="0" lang="el-GR" altLang="el-G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38451" y="5696636"/>
            <a:ext cx="5734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Time: 1 min per round</a:t>
            </a:r>
            <a:endParaRPr kumimoji="0" lang="el-GR" altLang="el-G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7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8000">
              <a:schemeClr val="accent5">
                <a:alpha val="15000"/>
              </a:schemeClr>
            </a:gs>
            <a:gs pos="60000">
              <a:schemeClr val="accent5">
                <a:alpha val="10000"/>
              </a:schemeClr>
            </a:gs>
            <a:gs pos="96000">
              <a:schemeClr val="accent5">
                <a:alpha val="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2178129" y="2392906"/>
            <a:ext cx="7892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l-GR" sz="4400" dirty="0">
                <a:solidFill>
                  <a:prstClr val="black"/>
                </a:solidFill>
              </a:rPr>
              <a:t>Ασφάλεια </a:t>
            </a:r>
            <a:r>
              <a:rPr lang="el-GR" sz="4400" dirty="0" smtClean="0">
                <a:solidFill>
                  <a:prstClr val="black"/>
                </a:solidFill>
              </a:rPr>
              <a:t>στο Επίπεδο Δικτύου (</a:t>
            </a:r>
            <a:r>
              <a:rPr lang="en-US" sz="4400" dirty="0" smtClean="0">
                <a:solidFill>
                  <a:prstClr val="black"/>
                </a:solidFill>
              </a:rPr>
              <a:t>Network Layer</a:t>
            </a:r>
            <a:r>
              <a:rPr lang="el-GR" sz="4400" dirty="0" smtClean="0">
                <a:solidFill>
                  <a:prstClr val="black"/>
                </a:solidFill>
              </a:rPr>
              <a:t> – </a:t>
            </a:r>
            <a:r>
              <a:rPr lang="en-US" sz="4400" dirty="0" smtClean="0">
                <a:solidFill>
                  <a:prstClr val="black"/>
                </a:solidFill>
              </a:rPr>
              <a:t>L3)</a:t>
            </a:r>
            <a:endParaRPr lang="el-GR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Recap: The OSI Model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65" y="570846"/>
            <a:ext cx="4231573" cy="2820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47648" y="974425"/>
            <a:ext cx="69151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Open </a:t>
            </a:r>
            <a:r>
              <a:rPr lang="en-US" sz="2400" b="1" dirty="0"/>
              <a:t>Systems Interconnection </a:t>
            </a:r>
            <a:r>
              <a:rPr lang="en-US" sz="2400" b="1" dirty="0" smtClean="0"/>
              <a:t>(OSI) Model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Developed by ISO to standardize networking communication.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Divides the process of data communication into </a:t>
            </a:r>
            <a:r>
              <a:rPr lang="en-US" sz="2000" b="1" dirty="0"/>
              <a:t>7 layers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Helps in designing, </a:t>
            </a:r>
            <a:r>
              <a:rPr lang="en-US" sz="2000" dirty="0" smtClean="0"/>
              <a:t>understanding </a:t>
            </a:r>
            <a:r>
              <a:rPr lang="en-US" sz="2000" dirty="0"/>
              <a:t>and troubleshooting networks</a:t>
            </a:r>
            <a:r>
              <a:rPr lang="en-US" sz="2000" dirty="0" smtClean="0"/>
              <a:t>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078075"/>
              </p:ext>
            </p:extLst>
          </p:nvPr>
        </p:nvGraphicFramePr>
        <p:xfrm>
          <a:off x="439175" y="3758609"/>
          <a:ext cx="1116125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6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9095">
                  <a:extLst>
                    <a:ext uri="{9D8B030D-6E8A-4147-A177-3AD203B41FA5}">
                      <a16:colId xmlns:a16="http://schemas.microsoft.com/office/drawing/2014/main" val="1814947974"/>
                    </a:ext>
                  </a:extLst>
                </a:gridCol>
              </a:tblGrid>
              <a:tr h="223415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Layer</a:t>
                      </a:r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Name</a:t>
                      </a:r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Main Function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Example</a:t>
                      </a:r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415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7</a:t>
                      </a:r>
                      <a:endParaRPr lang="el-GR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Application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Provides network services to users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Web Browser / HTTP</a:t>
                      </a:r>
                      <a:r>
                        <a:rPr lang="en-US" dirty="0"/>
                        <a:t>, Email / SMTP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033443"/>
                  </a:ext>
                </a:extLst>
              </a:tr>
              <a:tr h="223415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6</a:t>
                      </a:r>
                      <a:endParaRPr lang="el-GR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Presentation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formatting, encryption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TLS/SSL</a:t>
                      </a:r>
                      <a:r>
                        <a:rPr lang="en-US"/>
                        <a:t>, JPEG / MP3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415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5</a:t>
                      </a:r>
                      <a:endParaRPr lang="el-GR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Session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Manages </a:t>
                      </a:r>
                      <a:r>
                        <a:rPr lang="en-US" dirty="0" smtClean="0"/>
                        <a:t>sessions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dirty="0" smtClean="0"/>
                        <a:t>connections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HTTPS session</a:t>
                      </a:r>
                      <a:r>
                        <a:rPr lang="en-US"/>
                        <a:t>, Database connections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415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4</a:t>
                      </a:r>
                      <a:endParaRPr lang="el-GR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Transport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Reliable or fast data delivery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TCP</a:t>
                      </a:r>
                      <a:r>
                        <a:rPr lang="en-US"/>
                        <a:t>, UDP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522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3</a:t>
                      </a:r>
                      <a:endParaRPr lang="el-GR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Network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routing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IP</a:t>
                      </a:r>
                      <a:r>
                        <a:rPr lang="en-US" dirty="0"/>
                        <a:t>, ICMP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522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2</a:t>
                      </a:r>
                      <a:endParaRPr lang="el-GR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Data Link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framing, MAC address</a:t>
                      </a:r>
                      <a:r>
                        <a:rPr lang="en-US" baseline="0" dirty="0" smtClean="0"/>
                        <a:t> handling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Ethernet</a:t>
                      </a:r>
                      <a:r>
                        <a:rPr lang="en-US"/>
                        <a:t>, Wi-Fi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522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1</a:t>
                      </a:r>
                      <a:endParaRPr lang="el-GR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Physical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 bit</a:t>
                      </a:r>
                      <a:r>
                        <a:rPr lang="en-US" baseline="0" dirty="0" smtClean="0"/>
                        <a:t> transmission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Cable, Wi-Fi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Preliminaries: Network Layer (L3) overview</a:t>
            </a:r>
            <a:endParaRPr lang="en-US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1" y="823169"/>
            <a:ext cx="573405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Responsible for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host-to-host delivery of packets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across one or more networks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Provides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logical addressing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using IP addresses (IPv4, IPv6)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Determines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routing paths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between source and destination using routing protocols (BGP, OSPF, RIP)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Encapsulates data from the transport layer into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packets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headers containing source/destination IP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Handles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fragmentation and reassembly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packets when required by the underlying network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Works with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routers and </a:t>
            </a:r>
            <a:r>
              <a:rPr kumimoji="0" lang="en-US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 switches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forward packets between networks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awareness of application-level data semantics; focuses on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packet delivery and addressing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Ensures packets reach the correct destination across networks, regardless of the physical path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62" y="2862262"/>
            <a:ext cx="5500688" cy="3660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898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Preliminaries: Network Layer (L3) Security definition</a:t>
            </a:r>
            <a:endParaRPr lang="el-GR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918786"/>
              </p:ext>
            </p:extLst>
          </p:nvPr>
        </p:nvGraphicFramePr>
        <p:xfrm>
          <a:off x="227636" y="2527641"/>
          <a:ext cx="11736728" cy="3208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1015">
                  <a:extLst>
                    <a:ext uri="{9D8B030D-6E8A-4147-A177-3AD203B41FA5}">
                      <a16:colId xmlns:a16="http://schemas.microsoft.com/office/drawing/2014/main" val="2222515238"/>
                    </a:ext>
                  </a:extLst>
                </a:gridCol>
              </a:tblGrid>
              <a:tr h="356529">
                <a:tc>
                  <a:txBody>
                    <a:bodyPr/>
                    <a:lstStyle/>
                    <a:p>
                      <a:r>
                        <a:rPr lang="en-US" sz="1600" dirty="0"/>
                        <a:t>Protocol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Type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Description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600" b="1"/>
                        <a:t>IPv4</a:t>
                      </a:r>
                      <a:endParaRPr lang="en-US" sz="16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Connectionless, best-effort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Core Internet protocol providing </a:t>
                      </a:r>
                      <a:r>
                        <a:rPr lang="en-US" sz="1600" b="1" dirty="0"/>
                        <a:t>logical addressing </a:t>
                      </a:r>
                      <a:r>
                        <a:rPr lang="en-US" sz="1600" dirty="0"/>
                        <a:t>and </a:t>
                      </a:r>
                      <a:r>
                        <a:rPr lang="en-US" sz="1600" b="1" dirty="0"/>
                        <a:t>packet delivery </a:t>
                      </a:r>
                      <a:r>
                        <a:rPr lang="en-US" sz="1600" dirty="0"/>
                        <a:t>across networks.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554604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600" b="1"/>
                        <a:t>IPv6</a:t>
                      </a:r>
                      <a:endParaRPr lang="en-US" sz="16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Connectionless, best-effort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Next-generation IP </a:t>
                      </a:r>
                      <a:r>
                        <a:rPr lang="en-US" sz="1600" dirty="0"/>
                        <a:t>with larger address space, simplified headers, and improved routing.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489744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600" b="1"/>
                        <a:t>ICMP</a:t>
                      </a:r>
                      <a:endParaRPr lang="en-US" sz="16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Control protocol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Used for </a:t>
                      </a:r>
                      <a:r>
                        <a:rPr lang="en-US" sz="1600" b="1" dirty="0"/>
                        <a:t>diagnostics</a:t>
                      </a:r>
                      <a:r>
                        <a:rPr lang="en-US" sz="1600" dirty="0"/>
                        <a:t> and error reporting (ping, traceroute); not for data transfer.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304737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600" b="1"/>
                        <a:t>IGMP</a:t>
                      </a:r>
                      <a:endParaRPr lang="en-US" sz="16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Control protocol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Internet Group Management Protocol; manages </a:t>
                      </a:r>
                      <a:r>
                        <a:rPr lang="en-US" sz="1600" b="1" dirty="0"/>
                        <a:t>multicast group memberships </a:t>
                      </a:r>
                      <a:r>
                        <a:rPr lang="en-US" sz="1600" dirty="0"/>
                        <a:t>for hosts.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51131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600" b="1"/>
                        <a:t>BGP</a:t>
                      </a:r>
                      <a:endParaRPr lang="en-US" sz="16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Routing protocol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Border Gateway Protocol; manages </a:t>
                      </a:r>
                      <a:r>
                        <a:rPr lang="en-US" sz="1600" b="1" dirty="0"/>
                        <a:t>routing between autonomous systems </a:t>
                      </a:r>
                      <a:r>
                        <a:rPr lang="en-US" sz="1600" dirty="0"/>
                        <a:t>on the Internet.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2144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600" b="1"/>
                        <a:t>OSPF</a:t>
                      </a:r>
                      <a:endParaRPr lang="en-US" sz="16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Routing protocol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Open Shortest Path First; </a:t>
                      </a:r>
                      <a:r>
                        <a:rPr lang="en-US" sz="1600" b="1" dirty="0"/>
                        <a:t>internal routing protocol </a:t>
                      </a:r>
                      <a:r>
                        <a:rPr lang="en-US" sz="1600" dirty="0"/>
                        <a:t>using link-state information.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749990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600" b="1"/>
                        <a:t>RIP</a:t>
                      </a:r>
                      <a:endParaRPr lang="en-US" sz="16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Routing protocol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Routing Information Protocol; uses hop count to </a:t>
                      </a:r>
                      <a:r>
                        <a:rPr lang="en-US" sz="1600" b="1" dirty="0"/>
                        <a:t>determine shortest paths within networks</a:t>
                      </a:r>
                      <a:r>
                        <a:rPr lang="en-US" sz="1600" dirty="0"/>
                        <a:t>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289707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600" b="1" dirty="0"/>
                        <a:t>IPsec</a:t>
                      </a:r>
                      <a:endParaRPr lang="en-US" sz="16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Security protocol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Provides </a:t>
                      </a:r>
                      <a:r>
                        <a:rPr lang="en-US" sz="1600" b="1" dirty="0"/>
                        <a:t>authentication, integrity, and encryption at the network layer for IP traffic</a:t>
                      </a:r>
                      <a:r>
                        <a:rPr lang="en-US" sz="1600" dirty="0"/>
                        <a:t>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92356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227637" y="912775"/>
            <a:ext cx="11535738" cy="1323439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b="1" u="sng" dirty="0" smtClean="0"/>
              <a:t>Definition</a:t>
            </a:r>
            <a:r>
              <a:rPr lang="en-US" sz="2000" dirty="0" smtClean="0"/>
              <a:t>: </a:t>
            </a:r>
            <a:r>
              <a:rPr lang="en-US" sz="2000" dirty="0"/>
              <a:t>Network </a:t>
            </a:r>
            <a:r>
              <a:rPr lang="en-US" sz="2000" dirty="0" smtClean="0"/>
              <a:t>Layer (L3) </a:t>
            </a:r>
            <a:r>
              <a:rPr lang="en-US" sz="2000" dirty="0"/>
              <a:t>Security refers to the set of technologies, protocols, and practices designed to protect the </a:t>
            </a:r>
            <a:r>
              <a:rPr lang="en-US" sz="2000" b="1" dirty="0"/>
              <a:t>delivery</a:t>
            </a:r>
            <a:r>
              <a:rPr lang="en-US" sz="2000" dirty="0"/>
              <a:t>, </a:t>
            </a:r>
            <a:r>
              <a:rPr lang="en-US" sz="2000" b="1" dirty="0" smtClean="0"/>
              <a:t>integrity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b="1" dirty="0"/>
              <a:t>confidentiality of packets </a:t>
            </a:r>
            <a:r>
              <a:rPr lang="en-US" sz="2000" dirty="0"/>
              <a:t>as they travel </a:t>
            </a:r>
            <a:r>
              <a:rPr lang="en-US" sz="2000" b="1" dirty="0"/>
              <a:t>between hosts </a:t>
            </a:r>
            <a:r>
              <a:rPr lang="en-US" sz="2000" dirty="0"/>
              <a:t>across one or more networks</a:t>
            </a:r>
            <a:r>
              <a:rPr lang="en-US" sz="2000" dirty="0" smtClean="0"/>
              <a:t>. It </a:t>
            </a:r>
            <a:r>
              <a:rPr lang="en-US" sz="2000" dirty="0"/>
              <a:t>ensures that packets are authenticated, correctly </a:t>
            </a:r>
            <a:r>
              <a:rPr lang="en-US" sz="2000" dirty="0" smtClean="0"/>
              <a:t>routed </a:t>
            </a:r>
            <a:r>
              <a:rPr lang="en-US" sz="2000" dirty="0"/>
              <a:t>and resistant to attacks such as IP spoofing, routing manipulation, packet </a:t>
            </a:r>
            <a:r>
              <a:rPr lang="en-US" sz="2000" dirty="0" smtClean="0"/>
              <a:t>sniffing </a:t>
            </a:r>
            <a:r>
              <a:rPr lang="en-US" sz="2000" dirty="0"/>
              <a:t>and fragmentation-based exploits.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914399" y="6027829"/>
            <a:ext cx="9839325" cy="461665"/>
          </a:xfrm>
          <a:prstGeom prst="rect">
            <a:avLst/>
          </a:prstGeom>
          <a:solidFill>
            <a:srgbClr val="FF6969"/>
          </a:solidFill>
        </p:spPr>
        <p:txBody>
          <a:bodyPr wrap="square">
            <a:spAutoFit/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400" dirty="0" smtClean="0">
                <a:latin typeface="Arial" panose="020B0604020202020204" pitchFamily="34" charset="0"/>
              </a:rPr>
              <a:t>Why L3 Security?</a:t>
            </a:r>
            <a:endParaRPr lang="el-GR" altLang="el-GR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Network Layer Security: Motivation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942975"/>
            <a:ext cx="45720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0025" y="1505458"/>
            <a:ext cx="66675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L3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carries all the data lifeblood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between hosts and networks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Higher-layer protections </a:t>
            </a:r>
            <a:r>
              <a:rPr kumimoji="0" lang="el-GR" altLang="el-G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depend on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packets being delivered securely and reliably</a:t>
            </a:r>
            <a:endParaRPr kumimoji="0" lang="en-US" alt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Misconfigurations or attacks at L3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cannot be mitigated by upper-layer defenses</a:t>
            </a:r>
            <a:endParaRPr kumimoji="0" lang="en-US" alt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4" y="5750063"/>
            <a:ext cx="9839325" cy="830997"/>
          </a:xfrm>
          <a:prstGeom prst="rect">
            <a:avLst/>
          </a:prstGeom>
          <a:solidFill>
            <a:srgbClr val="FF6969"/>
          </a:solidFill>
        </p:spPr>
        <p:txBody>
          <a:bodyPr wrap="square">
            <a:spAutoFit/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latin typeface="Arial" panose="020B0604020202020204" pitchFamily="34" charset="0"/>
              </a:rPr>
              <a:t>L3 is the </a:t>
            </a:r>
            <a:r>
              <a:rPr lang="el-GR" altLang="el-GR" sz="2400" b="1" dirty="0">
                <a:latin typeface="Arial" panose="020B0604020202020204" pitchFamily="34" charset="0"/>
              </a:rPr>
              <a:t>veins of the security system</a:t>
            </a:r>
            <a:r>
              <a:rPr lang="el-GR" altLang="el-GR" sz="2400" dirty="0">
                <a:latin typeface="Arial" panose="020B0604020202020204" pitchFamily="34" charset="0"/>
              </a:rPr>
              <a:t> </a:t>
            </a:r>
            <a:endParaRPr lang="en-US" altLang="el-GR" sz="2400" dirty="0">
              <a:latin typeface="Arial" panose="020B0604020202020204" pitchFamily="34" charset="0"/>
            </a:endParaRP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400" dirty="0" smtClean="0">
                <a:latin typeface="Arial" panose="020B0604020202020204" pitchFamily="34" charset="0"/>
              </a:rPr>
              <a:t>I</a:t>
            </a:r>
            <a:r>
              <a:rPr lang="el-GR" altLang="el-GR" sz="2400" dirty="0" smtClean="0">
                <a:latin typeface="Arial" panose="020B0604020202020204" pitchFamily="34" charset="0"/>
              </a:rPr>
              <a:t>f </a:t>
            </a:r>
            <a:r>
              <a:rPr lang="el-GR" altLang="el-GR" sz="2400" dirty="0">
                <a:latin typeface="Arial" panose="020B0604020202020204" pitchFamily="34" charset="0"/>
              </a:rPr>
              <a:t>it fails, </a:t>
            </a:r>
            <a:r>
              <a:rPr lang="el-GR" altLang="el-GR" sz="2400" b="1" dirty="0">
                <a:latin typeface="Arial" panose="020B0604020202020204" pitchFamily="34" charset="0"/>
              </a:rPr>
              <a:t>everything above collapses</a:t>
            </a:r>
            <a:endParaRPr lang="el-GR" altLang="el-GR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Major L3 Attack Categories</a:t>
            </a:r>
            <a:endParaRPr lang="el-GR" sz="2800" b="1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133727" y="925219"/>
            <a:ext cx="2371724" cy="619992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IP Spoofing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133726" y="1733977"/>
            <a:ext cx="2371724" cy="619992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Routing Attacks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133726" y="2542735"/>
            <a:ext cx="2371724" cy="619992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Packet Sniffing (</a:t>
            </a:r>
            <a:r>
              <a:rPr lang="en-US" b="1" dirty="0" smtClean="0">
                <a:solidFill>
                  <a:srgbClr val="002060"/>
                </a:solidFill>
              </a:rPr>
              <a:t>Eavesdropping)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33726" y="3351493"/>
            <a:ext cx="2371724" cy="619992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Fragmentation Attacks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133726" y="4160251"/>
            <a:ext cx="2371724" cy="619992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Denial-of-Service (</a:t>
            </a:r>
            <a:r>
              <a:rPr lang="en-US" b="1" dirty="0" err="1" smtClean="0">
                <a:solidFill>
                  <a:srgbClr val="002060"/>
                </a:solidFill>
              </a:rPr>
              <a:t>DoS</a:t>
            </a:r>
            <a:r>
              <a:rPr lang="en-US" b="1" dirty="0" smtClean="0">
                <a:solidFill>
                  <a:srgbClr val="002060"/>
                </a:solidFill>
              </a:rPr>
              <a:t>), Flooding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133726" y="4974211"/>
            <a:ext cx="2371724" cy="619992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Man-in-the-Middle (MITM)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133726" y="5788171"/>
            <a:ext cx="2371724" cy="619992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Address </a:t>
            </a:r>
            <a:r>
              <a:rPr lang="en-US" b="1" dirty="0" smtClean="0">
                <a:solidFill>
                  <a:srgbClr val="002060"/>
                </a:solidFill>
              </a:rPr>
              <a:t>Resolution, </a:t>
            </a:r>
            <a:r>
              <a:rPr lang="en-US" b="1" dirty="0">
                <a:solidFill>
                  <a:srgbClr val="002060"/>
                </a:solidFill>
              </a:rPr>
              <a:t>IP Conflicts</a:t>
            </a: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1436968"/>
            <a:ext cx="1914525" cy="1914525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 bwMode="auto">
          <a:xfrm>
            <a:off x="142875" y="3351493"/>
            <a:ext cx="2371724" cy="619992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L3 Security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619751" y="925219"/>
            <a:ext cx="6429373" cy="619992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1400" b="1" dirty="0">
                <a:solidFill>
                  <a:srgbClr val="002060"/>
                </a:solidFill>
              </a:rPr>
              <a:t>Attacker </a:t>
            </a:r>
            <a:r>
              <a:rPr lang="en-US" sz="1400" b="1" u="sng" dirty="0">
                <a:solidFill>
                  <a:srgbClr val="002060"/>
                </a:solidFill>
              </a:rPr>
              <a:t>forges the source IP address of packets to masquerade as a trusted host</a:t>
            </a:r>
            <a:r>
              <a:rPr lang="en-US" sz="1400" b="1" dirty="0">
                <a:solidFill>
                  <a:srgbClr val="002060"/>
                </a:solidFill>
              </a:rPr>
              <a:t>, bypassing access controls or hiding the origin of malicious traffic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cxnSp>
        <p:nvCxnSpPr>
          <p:cNvPr id="38" name="Elbow Connector 37"/>
          <p:cNvCxnSpPr>
            <a:stCxn id="48" idx="3"/>
            <a:endCxn id="7" idx="1"/>
          </p:cNvCxnSpPr>
          <p:nvPr/>
        </p:nvCxnSpPr>
        <p:spPr>
          <a:xfrm flipV="1">
            <a:off x="2514599" y="1235215"/>
            <a:ext cx="619128" cy="2426274"/>
          </a:xfrm>
          <a:prstGeom prst="bentConnector3">
            <a:avLst/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48" idx="3"/>
            <a:endCxn id="8" idx="1"/>
          </p:cNvCxnSpPr>
          <p:nvPr/>
        </p:nvCxnSpPr>
        <p:spPr bwMode="auto">
          <a:xfrm flipV="1">
            <a:off x="2514599" y="2043973"/>
            <a:ext cx="619127" cy="1617516"/>
          </a:xfrm>
          <a:prstGeom prst="bentConnector3">
            <a:avLst>
              <a:gd name="adj1" fmla="val 50000"/>
            </a:avLst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48" idx="3"/>
            <a:endCxn id="9" idx="1"/>
          </p:cNvCxnSpPr>
          <p:nvPr/>
        </p:nvCxnSpPr>
        <p:spPr bwMode="auto">
          <a:xfrm flipV="1">
            <a:off x="2514599" y="2852731"/>
            <a:ext cx="619127" cy="808758"/>
          </a:xfrm>
          <a:prstGeom prst="bentConnector3">
            <a:avLst>
              <a:gd name="adj1" fmla="val 50000"/>
            </a:avLst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48" idx="3"/>
            <a:endCxn id="10" idx="1"/>
          </p:cNvCxnSpPr>
          <p:nvPr/>
        </p:nvCxnSpPr>
        <p:spPr bwMode="auto">
          <a:xfrm>
            <a:off x="2514599" y="3661489"/>
            <a:ext cx="619127" cy="12700"/>
          </a:xfrm>
          <a:prstGeom prst="bentConnector3">
            <a:avLst>
              <a:gd name="adj1" fmla="val 50000"/>
            </a:avLst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8" idx="3"/>
            <a:endCxn id="11" idx="1"/>
          </p:cNvCxnSpPr>
          <p:nvPr/>
        </p:nvCxnSpPr>
        <p:spPr bwMode="auto">
          <a:xfrm>
            <a:off x="2514599" y="3661489"/>
            <a:ext cx="619127" cy="808758"/>
          </a:xfrm>
          <a:prstGeom prst="bentConnector3">
            <a:avLst>
              <a:gd name="adj1" fmla="val 50000"/>
            </a:avLst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48" idx="3"/>
            <a:endCxn id="24" idx="1"/>
          </p:cNvCxnSpPr>
          <p:nvPr/>
        </p:nvCxnSpPr>
        <p:spPr bwMode="auto">
          <a:xfrm>
            <a:off x="2514599" y="3661489"/>
            <a:ext cx="619127" cy="1622718"/>
          </a:xfrm>
          <a:prstGeom prst="bentConnector3">
            <a:avLst>
              <a:gd name="adj1" fmla="val 50000"/>
            </a:avLst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48" idx="3"/>
            <a:endCxn id="26" idx="1"/>
          </p:cNvCxnSpPr>
          <p:nvPr/>
        </p:nvCxnSpPr>
        <p:spPr bwMode="auto">
          <a:xfrm>
            <a:off x="2514599" y="3661489"/>
            <a:ext cx="619127" cy="2436678"/>
          </a:xfrm>
          <a:prstGeom prst="bentConnector3">
            <a:avLst>
              <a:gd name="adj1" fmla="val 50000"/>
            </a:avLst>
          </a:prstGeom>
          <a:ln w="28575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 bwMode="auto">
          <a:xfrm>
            <a:off x="5619750" y="1721744"/>
            <a:ext cx="6429373" cy="619992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1400" b="1" dirty="0">
                <a:solidFill>
                  <a:srgbClr val="002060"/>
                </a:solidFill>
              </a:rPr>
              <a:t>Manipulation of </a:t>
            </a:r>
            <a:r>
              <a:rPr lang="en-US" sz="1400" b="1" u="sng" dirty="0">
                <a:solidFill>
                  <a:srgbClr val="002060"/>
                </a:solidFill>
              </a:rPr>
              <a:t>routing protocols </a:t>
            </a:r>
            <a:r>
              <a:rPr lang="en-US" sz="1400" b="1" dirty="0">
                <a:solidFill>
                  <a:srgbClr val="002060"/>
                </a:solidFill>
              </a:rPr>
              <a:t>(BGP, OSPF, RIP) to </a:t>
            </a:r>
            <a:r>
              <a:rPr lang="en-US" sz="1400" b="1" u="sng" dirty="0">
                <a:solidFill>
                  <a:srgbClr val="002060"/>
                </a:solidFill>
              </a:rPr>
              <a:t>redirect, intercept, or drop traffic</a:t>
            </a:r>
            <a:r>
              <a:rPr lang="en-US" sz="1400" b="1" dirty="0">
                <a:solidFill>
                  <a:srgbClr val="002060"/>
                </a:solidFill>
              </a:rPr>
              <a:t>, potentially causing large-scale service disruption or traffic interception.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19750" y="2554968"/>
            <a:ext cx="6429373" cy="619992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1400" b="1" u="sng" dirty="0">
                <a:solidFill>
                  <a:srgbClr val="002060"/>
                </a:solidFill>
              </a:rPr>
              <a:t>Capturing packets in transit to obtain sensitive information</a:t>
            </a:r>
            <a:r>
              <a:rPr lang="en-US" sz="1400" b="1" dirty="0">
                <a:solidFill>
                  <a:srgbClr val="002060"/>
                </a:solidFill>
              </a:rPr>
              <a:t>, such as credentials or session data, especially over unencrypted links.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5619749" y="3351493"/>
            <a:ext cx="6429373" cy="619992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1400" b="1" dirty="0">
                <a:solidFill>
                  <a:srgbClr val="002060"/>
                </a:solidFill>
              </a:rPr>
              <a:t>Exploiting </a:t>
            </a:r>
            <a:r>
              <a:rPr lang="en-US" sz="1400" b="1" u="sng" dirty="0">
                <a:solidFill>
                  <a:srgbClr val="002060"/>
                </a:solidFill>
              </a:rPr>
              <a:t>IP packet fragmentation to evade detection </a:t>
            </a:r>
            <a:r>
              <a:rPr lang="en-US" sz="1400" b="1" dirty="0">
                <a:solidFill>
                  <a:srgbClr val="002060"/>
                </a:solidFill>
              </a:rPr>
              <a:t>by firewalls or intrusion detection systems, or to cause buffer overflows in vulnerable devices.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5619750" y="4158422"/>
            <a:ext cx="6429373" cy="619992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1400" b="1" u="sng" dirty="0">
                <a:solidFill>
                  <a:srgbClr val="002060"/>
                </a:solidFill>
              </a:rPr>
              <a:t>Overwhelming network devices </a:t>
            </a:r>
            <a:r>
              <a:rPr lang="en-US" sz="1400" b="1" dirty="0">
                <a:solidFill>
                  <a:srgbClr val="002060"/>
                </a:solidFill>
              </a:rPr>
              <a:t>or links with high volumes of traffic (e.g., ICMP flood) to degrade performance or make services unavailable.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619750" y="4991646"/>
            <a:ext cx="6429373" cy="619992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1400" b="1" u="sng" dirty="0">
                <a:solidFill>
                  <a:srgbClr val="002060"/>
                </a:solidFill>
              </a:rPr>
              <a:t>Intercepting and possibly modifying network-layer traffic between two hosts </a:t>
            </a:r>
            <a:r>
              <a:rPr lang="en-US" sz="1400" b="1" dirty="0">
                <a:solidFill>
                  <a:srgbClr val="002060"/>
                </a:solidFill>
              </a:rPr>
              <a:t>without their knowledge, allowing eavesdropping, injection, or rerouting.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619749" y="5788171"/>
            <a:ext cx="6429373" cy="619992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1400" b="1" u="sng" dirty="0">
                <a:solidFill>
                  <a:srgbClr val="002060"/>
                </a:solidFill>
              </a:rPr>
              <a:t>Intentionally causing IP conflicts </a:t>
            </a:r>
            <a:r>
              <a:rPr lang="en-US" sz="1400" b="1" dirty="0">
                <a:solidFill>
                  <a:srgbClr val="002060"/>
                </a:solidFill>
              </a:rPr>
              <a:t>or manipulating ARP tables (on L3/L2 overlap) to disrupt normal traffic flows or redirect packets.</a:t>
            </a:r>
            <a:endParaRPr lang="el-G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0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62373" y="1873516"/>
            <a:ext cx="4162426" cy="35860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L3 Security &amp; </a:t>
            </a:r>
            <a:r>
              <a:rPr lang="en-US" sz="2800" b="1" dirty="0"/>
              <a:t>CIA Triad</a:t>
            </a:r>
            <a:endParaRPr lang="el-GR" sz="2800" b="1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784747" y="1883810"/>
            <a:ext cx="1819269" cy="628650"/>
          </a:xfrm>
          <a:prstGeom prst="rect">
            <a:avLst/>
          </a:prstGeom>
          <a:solidFill>
            <a:srgbClr val="1A8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IPsec Encryption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24317" y="1113558"/>
            <a:ext cx="1819269" cy="628650"/>
          </a:xfrm>
          <a:prstGeom prst="rect">
            <a:avLst/>
          </a:prstGeom>
          <a:solidFill>
            <a:srgbClr val="1A8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VPN Tunnels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83154" y="2830491"/>
            <a:ext cx="1819269" cy="628650"/>
          </a:xfrm>
          <a:prstGeom prst="rect">
            <a:avLst/>
          </a:prstGeom>
          <a:solidFill>
            <a:srgbClr val="1CB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Redundant Routing Paths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362702" y="5637638"/>
            <a:ext cx="2000244" cy="628650"/>
          </a:xfrm>
          <a:prstGeom prst="rect">
            <a:avLst/>
          </a:prstGeom>
          <a:solidFill>
            <a:srgbClr val="1CB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>
                <a:solidFill>
                  <a:schemeClr val="bg1"/>
                </a:solidFill>
              </a:rPr>
              <a:t>QoS</a:t>
            </a:r>
            <a:r>
              <a:rPr lang="en-US" b="1" dirty="0">
                <a:solidFill>
                  <a:schemeClr val="bg1"/>
                </a:solidFill>
              </a:rPr>
              <a:t> &amp; Traffic Engineering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86505" y="1113558"/>
            <a:ext cx="1819269" cy="628650"/>
          </a:xfrm>
          <a:prstGeom prst="rect">
            <a:avLst/>
          </a:prstGeom>
          <a:solidFill>
            <a:srgbClr val="1A8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Source Address Validation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784747" y="3797597"/>
            <a:ext cx="1819269" cy="628650"/>
          </a:xfrm>
          <a:prstGeom prst="rect">
            <a:avLst/>
          </a:prstGeom>
          <a:solidFill>
            <a:srgbClr val="855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Packet Filtering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105774" y="3797597"/>
            <a:ext cx="1819269" cy="628650"/>
          </a:xfrm>
          <a:prstGeom prst="rect">
            <a:avLst/>
          </a:prstGeom>
          <a:solidFill>
            <a:srgbClr val="1CB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Anti-</a:t>
            </a:r>
            <a:r>
              <a:rPr lang="en-US" b="1" dirty="0" err="1" smtClean="0">
                <a:solidFill>
                  <a:schemeClr val="bg1"/>
                </a:solidFill>
              </a:rPr>
              <a:t>DoS</a:t>
            </a:r>
            <a:r>
              <a:rPr lang="en-US" b="1" dirty="0" smtClean="0">
                <a:solidFill>
                  <a:schemeClr val="bg1"/>
                </a:solidFill>
              </a:rPr>
              <a:t> Controls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24316" y="5637638"/>
            <a:ext cx="1819269" cy="628650"/>
          </a:xfrm>
          <a:prstGeom prst="rect">
            <a:avLst/>
          </a:prstGeom>
          <a:solidFill>
            <a:srgbClr val="855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Secure Routing Protocols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083154" y="1883810"/>
            <a:ext cx="1819269" cy="628650"/>
          </a:xfrm>
          <a:prstGeom prst="rect">
            <a:avLst/>
          </a:prstGeom>
          <a:solidFill>
            <a:srgbClr val="1A8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Segmentation &amp; Routing Policies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784747" y="4764704"/>
            <a:ext cx="1819269" cy="628650"/>
          </a:xfrm>
          <a:prstGeom prst="rect">
            <a:avLst/>
          </a:prstGeom>
          <a:solidFill>
            <a:srgbClr val="855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Fragmentation Controls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105774" y="4744278"/>
            <a:ext cx="1819269" cy="628650"/>
          </a:xfrm>
          <a:prstGeom prst="rect">
            <a:avLst/>
          </a:prstGeom>
          <a:solidFill>
            <a:srgbClr val="1CB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Dynamic Routing Protocols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784747" y="2853859"/>
            <a:ext cx="1819269" cy="628650"/>
          </a:xfrm>
          <a:prstGeom prst="rect">
            <a:avLst/>
          </a:prstGeom>
          <a:solidFill>
            <a:srgbClr val="855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IPsec Authentication Headers</a:t>
            </a:r>
            <a:endParaRPr lang="el-G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L3 Threat Modelling</a:t>
            </a:r>
            <a:endParaRPr lang="el-GR" sz="28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769612" y="115404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Assets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769612" y="2074791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Trust Boundaries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9612" y="2995535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Attackers &amp; Goals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769612" y="3916279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 Vectors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769612" y="4837023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Risks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90573" y="4456976"/>
            <a:ext cx="2766348" cy="542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Network Layer (L3)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780959" y="115404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780959" y="2084231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780959" y="2986095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780959" y="3916279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780959" y="4846463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69612" y="575776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Mitigation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780959" y="575776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0" y="2277724"/>
            <a:ext cx="3495886" cy="2247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932287"/>
              </p:ext>
            </p:extLst>
          </p:nvPr>
        </p:nvGraphicFramePr>
        <p:xfrm>
          <a:off x="171450" y="1701800"/>
          <a:ext cx="117729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314">
                  <a:extLst>
                    <a:ext uri="{9D8B030D-6E8A-4147-A177-3AD203B41FA5}">
                      <a16:colId xmlns:a16="http://schemas.microsoft.com/office/drawing/2014/main" val="3247419567"/>
                    </a:ext>
                  </a:extLst>
                </a:gridCol>
                <a:gridCol w="1497886">
                  <a:extLst>
                    <a:ext uri="{9D8B030D-6E8A-4147-A177-3AD203B41FA5}">
                      <a16:colId xmlns:a16="http://schemas.microsoft.com/office/drawing/2014/main" val="359181903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90976669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80425239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97965953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33599905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69551186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31571560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096318825"/>
                    </a:ext>
                  </a:extLst>
                </a:gridCol>
              </a:tblGrid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#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Name / Person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Place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Animal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Thing / Item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Job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Food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14693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910036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61782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192717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31113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5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78874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6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63720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7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493375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8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307827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38451" y="486461"/>
            <a:ext cx="5734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Round 1 - K</a:t>
            </a:r>
            <a:endParaRPr kumimoji="0" lang="el-GR" altLang="el-G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L3 Threat Modelling</a:t>
            </a:r>
            <a:endParaRPr lang="el-GR" sz="28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769612" y="115404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Assets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769612" y="2074791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Trust Boundaries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9612" y="2995535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Attackers &amp; Goals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769612" y="3916279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 Vectors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769612" y="4837023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Risks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90573" y="4456976"/>
            <a:ext cx="2766348" cy="542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Network Layer (L3)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780959" y="115404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Packets, Routing tables, IP addresses, Subnets, Routers, Gateways, Network </a:t>
            </a:r>
            <a:r>
              <a:rPr lang="en-US" b="1" dirty="0">
                <a:solidFill>
                  <a:srgbClr val="002060"/>
                </a:solidFill>
              </a:rPr>
              <a:t>paths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780959" y="2084231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780959" y="2986095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780959" y="3916279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780959" y="4846463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69612" y="575776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Mitigation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780959" y="575776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0" y="2277724"/>
            <a:ext cx="3495886" cy="224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8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L3 Threat Modelling</a:t>
            </a:r>
            <a:endParaRPr lang="el-GR" sz="28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769612" y="115404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Assets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769612" y="2074791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Trust Boundaries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9612" y="2995535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Attackers &amp; Goals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769612" y="3916279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 Vectors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769612" y="4837023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Risks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90573" y="4456976"/>
            <a:ext cx="2766348" cy="542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Network Layer (L3)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780959" y="115404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Packets, Routing tables, IP addresses, Subnets, Routers, Gateways, Network </a:t>
            </a:r>
            <a:r>
              <a:rPr lang="en-US" b="1" dirty="0">
                <a:solidFill>
                  <a:srgbClr val="002060"/>
                </a:solidFill>
              </a:rPr>
              <a:t>paths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780959" y="2084231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Internal </a:t>
            </a:r>
            <a:r>
              <a:rPr lang="en-US" b="1" dirty="0" smtClean="0">
                <a:solidFill>
                  <a:srgbClr val="002060"/>
                </a:solidFill>
              </a:rPr>
              <a:t>to </a:t>
            </a:r>
            <a:r>
              <a:rPr lang="en-US" b="1" dirty="0">
                <a:solidFill>
                  <a:srgbClr val="002060"/>
                </a:solidFill>
              </a:rPr>
              <a:t>External networks, Routing </a:t>
            </a:r>
            <a:r>
              <a:rPr lang="en-US" b="1" dirty="0" smtClean="0">
                <a:solidFill>
                  <a:srgbClr val="002060"/>
                </a:solidFill>
              </a:rPr>
              <a:t>domains, VPN endpoints, Firewall boundaries, ISP interconnections 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780959" y="2986095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780959" y="3916279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780959" y="4846463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69612" y="575776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Mitigation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780959" y="575776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0" y="2277724"/>
            <a:ext cx="3495886" cy="224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8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L3 Threat Modelling</a:t>
            </a:r>
            <a:endParaRPr lang="el-GR" sz="28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769612" y="115404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Assets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769612" y="2074791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Trust Boundaries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9612" y="2995535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Attackers &amp; Goals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769612" y="3916279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 Vectors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769612" y="4837023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Risks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90573" y="4456976"/>
            <a:ext cx="2766348" cy="542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Network Layer (L3)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780959" y="115404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Packets, Routing tables, IP addresses, Subnets, Routers, Gateways, Network </a:t>
            </a:r>
            <a:r>
              <a:rPr lang="en-US" b="1" dirty="0">
                <a:solidFill>
                  <a:srgbClr val="002060"/>
                </a:solidFill>
              </a:rPr>
              <a:t>paths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780959" y="2084231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Internal </a:t>
            </a:r>
            <a:r>
              <a:rPr lang="en-US" b="1" dirty="0" smtClean="0">
                <a:solidFill>
                  <a:srgbClr val="002060"/>
                </a:solidFill>
              </a:rPr>
              <a:t>to </a:t>
            </a:r>
            <a:r>
              <a:rPr lang="en-US" b="1" dirty="0">
                <a:solidFill>
                  <a:srgbClr val="002060"/>
                </a:solidFill>
              </a:rPr>
              <a:t>External networks, Routing </a:t>
            </a:r>
            <a:r>
              <a:rPr lang="en-US" b="1" dirty="0" smtClean="0">
                <a:solidFill>
                  <a:srgbClr val="002060"/>
                </a:solidFill>
              </a:rPr>
              <a:t>domains, VPN endpoints, Firewall boundaries, ISP interconnections 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780959" y="2986095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External </a:t>
            </a:r>
            <a:r>
              <a:rPr lang="en-US" b="1" dirty="0" smtClean="0">
                <a:solidFill>
                  <a:srgbClr val="002060"/>
                </a:solidFill>
              </a:rPr>
              <a:t>attackers, Insider misuse, Botnets, Malicious ISPs for: interception, disruption, rerouting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780959" y="3916279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780959" y="4846463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69612" y="575776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Mitigation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780959" y="575776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0" y="2277724"/>
            <a:ext cx="3495886" cy="224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L3 Threat Modelling</a:t>
            </a:r>
            <a:endParaRPr lang="el-GR" sz="28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769612" y="115404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Assets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769612" y="2074791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Trust Boundaries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9612" y="2995535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Attackers &amp; Goals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769612" y="3916279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 Vectors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769612" y="4837023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Risks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90573" y="4456976"/>
            <a:ext cx="2766348" cy="542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Network Layer (L3)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780959" y="115404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Packets, Routing tables, IP addresses, Subnets, Routers, Gateways, Network </a:t>
            </a:r>
            <a:r>
              <a:rPr lang="en-US" b="1" dirty="0">
                <a:solidFill>
                  <a:srgbClr val="002060"/>
                </a:solidFill>
              </a:rPr>
              <a:t>paths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780959" y="2084231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Internal </a:t>
            </a:r>
            <a:r>
              <a:rPr lang="en-US" b="1" dirty="0" smtClean="0">
                <a:solidFill>
                  <a:srgbClr val="002060"/>
                </a:solidFill>
              </a:rPr>
              <a:t>to </a:t>
            </a:r>
            <a:r>
              <a:rPr lang="en-US" b="1" dirty="0">
                <a:solidFill>
                  <a:srgbClr val="002060"/>
                </a:solidFill>
              </a:rPr>
              <a:t>External networks, Routing </a:t>
            </a:r>
            <a:r>
              <a:rPr lang="en-US" b="1" dirty="0" smtClean="0">
                <a:solidFill>
                  <a:srgbClr val="002060"/>
                </a:solidFill>
              </a:rPr>
              <a:t>domains, VPN endpoints, Firewall boundaries, ISP interconnections 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780959" y="2986095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External </a:t>
            </a:r>
            <a:r>
              <a:rPr lang="en-US" b="1" dirty="0" smtClean="0">
                <a:solidFill>
                  <a:srgbClr val="002060"/>
                </a:solidFill>
              </a:rPr>
              <a:t>attackers, Insider misuse, Botnets, Malicious ISPs for: interception, disruption, rerouting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780959" y="3916279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IP spoofing, Routing manipulation, Packet Sniffing, MITM, </a:t>
            </a:r>
            <a:r>
              <a:rPr lang="en-US" b="1" dirty="0" err="1" smtClean="0">
                <a:solidFill>
                  <a:srgbClr val="002060"/>
                </a:solidFill>
              </a:rPr>
              <a:t>DoS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Misconfigs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780959" y="4846463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69612" y="575776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Mitigation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780959" y="575776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0" y="2277724"/>
            <a:ext cx="3495886" cy="224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6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L3 Threat Modelling</a:t>
            </a:r>
            <a:endParaRPr lang="el-GR" sz="28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769612" y="115404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Assets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769612" y="2074791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Trust Boundaries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9612" y="2995535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Attackers &amp; Goals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769612" y="3916279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 Vectors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769612" y="4837023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Risks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90573" y="4456976"/>
            <a:ext cx="2766348" cy="542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Network Layer (L3)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780959" y="115404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Packets, Routing tables, IP addresses, Subnets, Routers, Gateways, Network </a:t>
            </a:r>
            <a:r>
              <a:rPr lang="en-US" b="1" dirty="0">
                <a:solidFill>
                  <a:srgbClr val="002060"/>
                </a:solidFill>
              </a:rPr>
              <a:t>paths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780959" y="2084231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Internal </a:t>
            </a:r>
            <a:r>
              <a:rPr lang="en-US" b="1" dirty="0" smtClean="0">
                <a:solidFill>
                  <a:srgbClr val="002060"/>
                </a:solidFill>
              </a:rPr>
              <a:t>to </a:t>
            </a:r>
            <a:r>
              <a:rPr lang="en-US" b="1" dirty="0">
                <a:solidFill>
                  <a:srgbClr val="002060"/>
                </a:solidFill>
              </a:rPr>
              <a:t>External networks, Routing </a:t>
            </a:r>
            <a:r>
              <a:rPr lang="en-US" b="1" dirty="0" smtClean="0">
                <a:solidFill>
                  <a:srgbClr val="002060"/>
                </a:solidFill>
              </a:rPr>
              <a:t>domains, VPN endpoints, Firewall boundaries, ISP interconnections 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780959" y="2986095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External </a:t>
            </a:r>
            <a:r>
              <a:rPr lang="en-US" b="1" dirty="0" smtClean="0">
                <a:solidFill>
                  <a:srgbClr val="002060"/>
                </a:solidFill>
              </a:rPr>
              <a:t>attackers, Insider misuse, Botnets, Malicious ISPs for: interception, disruption, rerouting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780959" y="3916279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IP spoofing, Routing manipulation, Packet Sniffing, MITM, </a:t>
            </a:r>
            <a:r>
              <a:rPr lang="en-US" b="1" dirty="0" err="1" smtClean="0">
                <a:solidFill>
                  <a:srgbClr val="002060"/>
                </a:solidFill>
              </a:rPr>
              <a:t>DoS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Misconfigs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780959" y="4846463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Interception, Tampering, Rerouting, Service outage, Traffic </a:t>
            </a:r>
            <a:r>
              <a:rPr lang="en-US" b="1" dirty="0" err="1" smtClean="0">
                <a:solidFill>
                  <a:srgbClr val="002060"/>
                </a:solidFill>
              </a:rPr>
              <a:t>blackholing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69612" y="575776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Mitigation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780959" y="575776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0" y="2277724"/>
            <a:ext cx="3495886" cy="224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8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L3 Threat Modelling</a:t>
            </a:r>
            <a:endParaRPr lang="el-GR" sz="28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769612" y="115404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Assets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769612" y="2074791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Trust Boundaries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9612" y="2995535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Attackers &amp; Goals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769612" y="3916279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 Vectors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769612" y="4837023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Risks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90573" y="4456976"/>
            <a:ext cx="2766348" cy="542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Network Layer (L3)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780959" y="115404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Packets, Routing tables, IP addresses, Subnets, Routers, Gateways, Network </a:t>
            </a:r>
            <a:r>
              <a:rPr lang="en-US" b="1" dirty="0">
                <a:solidFill>
                  <a:srgbClr val="002060"/>
                </a:solidFill>
              </a:rPr>
              <a:t>paths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780959" y="2084231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Internal </a:t>
            </a:r>
            <a:r>
              <a:rPr lang="en-US" b="1" dirty="0" smtClean="0">
                <a:solidFill>
                  <a:srgbClr val="002060"/>
                </a:solidFill>
              </a:rPr>
              <a:t>to </a:t>
            </a:r>
            <a:r>
              <a:rPr lang="en-US" b="1" dirty="0">
                <a:solidFill>
                  <a:srgbClr val="002060"/>
                </a:solidFill>
              </a:rPr>
              <a:t>External networks, Routing </a:t>
            </a:r>
            <a:r>
              <a:rPr lang="en-US" b="1" dirty="0" smtClean="0">
                <a:solidFill>
                  <a:srgbClr val="002060"/>
                </a:solidFill>
              </a:rPr>
              <a:t>domains, VPN endpoints, Firewall boundaries, ISP interconnections 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780959" y="2986095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External </a:t>
            </a:r>
            <a:r>
              <a:rPr lang="en-US" b="1" dirty="0" smtClean="0">
                <a:solidFill>
                  <a:srgbClr val="002060"/>
                </a:solidFill>
              </a:rPr>
              <a:t>attackers, Insider misuse, Botnets, Malicious ISPs for: interception, disruption, rerouting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780959" y="3916279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IP spoofing, Routing manipulation, Packet Sniffing, MITM, </a:t>
            </a:r>
            <a:r>
              <a:rPr lang="en-US" b="1" dirty="0" err="1" smtClean="0">
                <a:solidFill>
                  <a:srgbClr val="002060"/>
                </a:solidFill>
              </a:rPr>
              <a:t>DoS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Misconfigs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780959" y="4846463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Interception, Tampering, Rerouting, Service outage, Traffic </a:t>
            </a:r>
            <a:r>
              <a:rPr lang="en-US" b="1" dirty="0" err="1" smtClean="0">
                <a:solidFill>
                  <a:srgbClr val="002060"/>
                </a:solidFill>
              </a:rPr>
              <a:t>blackholing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69612" y="575776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Mitigation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780959" y="575776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IPsec, VPNs, Secure routing, Redundancy, Monitoring</a:t>
            </a: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0" y="2277724"/>
            <a:ext cx="3495886" cy="224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0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L3 Attack Use-Case</a:t>
            </a:r>
            <a:r>
              <a:rPr lang="en-US" sz="2800" b="1" dirty="0" smtClean="0"/>
              <a:t>: BGP </a:t>
            </a:r>
            <a:r>
              <a:rPr lang="en-US" sz="2800" b="1" dirty="0"/>
              <a:t>Hijack </a:t>
            </a:r>
            <a:r>
              <a:rPr lang="en-US" sz="2800" b="1" dirty="0" smtClean="0"/>
              <a:t>&amp; Route </a:t>
            </a:r>
            <a:r>
              <a:rPr lang="en-US" sz="2800" b="1" dirty="0"/>
              <a:t>Leak (2020–2021)  </a:t>
            </a:r>
            <a:endParaRPr lang="el-G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7"/>
          <a:stretch/>
        </p:blipFill>
        <p:spPr>
          <a:xfrm>
            <a:off x="8991013" y="3106806"/>
            <a:ext cx="2923280" cy="24376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57228" y="5611095"/>
            <a:ext cx="2990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hlinkClick r:id="rId3"/>
              </a:rPr>
              <a:t>https://</a:t>
            </a:r>
            <a:r>
              <a:rPr lang="el-GR" sz="1200" dirty="0" smtClean="0">
                <a:hlinkClick r:id="rId3"/>
              </a:rPr>
              <a:t>www.thousandeyes.com/blog/rostelecom-route-hijack-highlights-bgp-security</a:t>
            </a:r>
            <a:endParaRPr lang="el-GR" sz="1200" dirty="0"/>
          </a:p>
        </p:txBody>
      </p:sp>
      <p:sp>
        <p:nvSpPr>
          <p:cNvPr id="6" name="Rectangle 5"/>
          <p:cNvSpPr/>
          <p:nvPr/>
        </p:nvSpPr>
        <p:spPr>
          <a:xfrm>
            <a:off x="161924" y="688539"/>
            <a:ext cx="11572875" cy="1631216"/>
          </a:xfrm>
          <a:prstGeom prst="rect">
            <a:avLst/>
          </a:prstGeom>
          <a:solidFill>
            <a:srgbClr val="F2F5FB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On April 1, 2020, </a:t>
            </a:r>
            <a:r>
              <a:rPr lang="en-US" sz="2000" dirty="0" smtClean="0"/>
              <a:t>Russian main provider </a:t>
            </a:r>
            <a:r>
              <a:rPr lang="en-US" sz="2000" dirty="0" err="1" smtClean="0"/>
              <a:t>Rostelecom</a:t>
            </a:r>
            <a:r>
              <a:rPr lang="en-US" sz="2000" dirty="0" smtClean="0"/>
              <a:t> (falsely) </a:t>
            </a:r>
            <a:r>
              <a:rPr lang="en-US" sz="2000" b="1" dirty="0"/>
              <a:t>announced over 8,800 IP-prefixes belonging to major </a:t>
            </a:r>
            <a:r>
              <a:rPr lang="en-US" sz="2000" b="1" dirty="0" smtClean="0"/>
              <a:t>service </a:t>
            </a:r>
            <a:r>
              <a:rPr lang="en-US" sz="2000" b="1" dirty="0"/>
              <a:t>providers </a:t>
            </a:r>
            <a:r>
              <a:rPr lang="en-US" sz="2000" dirty="0"/>
              <a:t>(Google, Amazon AWS, </a:t>
            </a:r>
            <a:r>
              <a:rPr lang="en-US" sz="2000" dirty="0" err="1"/>
              <a:t>Cloudflare</a:t>
            </a:r>
            <a:r>
              <a:rPr lang="en-US" sz="2000" dirty="0"/>
              <a:t>, etc.), effectively hijacking traffic destined to those networks for about an hour. The hijacked traffic was mainly </a:t>
            </a:r>
            <a:r>
              <a:rPr lang="en-US" sz="2000" b="1" dirty="0" err="1"/>
              <a:t>blackholed</a:t>
            </a:r>
            <a:r>
              <a:rPr lang="en-US" sz="2000" dirty="0"/>
              <a:t>. </a:t>
            </a:r>
            <a:r>
              <a:rPr lang="en-US" sz="2000" dirty="0" smtClean="0"/>
              <a:t>More </a:t>
            </a:r>
            <a:r>
              <a:rPr lang="en-US" sz="2000" dirty="0"/>
              <a:t>recently (June 2024), another </a:t>
            </a:r>
            <a:r>
              <a:rPr lang="en-US" sz="2000" dirty="0" smtClean="0"/>
              <a:t>hijack and route </a:t>
            </a:r>
            <a:r>
              <a:rPr lang="en-US" sz="2000" dirty="0"/>
              <a:t>leak event targeted the public DNS resolver 1.1.1.1 of </a:t>
            </a:r>
            <a:r>
              <a:rPr lang="en-US" sz="2000" dirty="0" err="1" smtClean="0"/>
              <a:t>Cloudflare</a:t>
            </a:r>
            <a:r>
              <a:rPr lang="en-US" sz="2000" dirty="0" smtClean="0"/>
              <a:t>. The </a:t>
            </a:r>
            <a:r>
              <a:rPr lang="en-US" sz="2000" dirty="0"/>
              <a:t>leak affected </a:t>
            </a:r>
            <a:r>
              <a:rPr lang="en-US" sz="2000" dirty="0" smtClean="0"/>
              <a:t>300 </a:t>
            </a:r>
            <a:r>
              <a:rPr lang="en-US" sz="2000" dirty="0"/>
              <a:t>networks across </a:t>
            </a:r>
            <a:r>
              <a:rPr lang="en-US" sz="2000" dirty="0" smtClean="0"/>
              <a:t>70 </a:t>
            </a:r>
            <a:r>
              <a:rPr lang="en-US" sz="2000" dirty="0"/>
              <a:t>countries.</a:t>
            </a:r>
            <a:endParaRPr lang="el-GR" sz="20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1924" y="3724702"/>
            <a:ext cx="822960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Temporary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unreachability of major online platforms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 services globally</a:t>
            </a:r>
          </a:p>
          <a:p>
            <a:pPr marL="285750" indent="-285750" algn="just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the 2024 Cloudflare incident, 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there was</a:t>
            </a:r>
            <a:r>
              <a:rPr kumimoji="0" lang="en-US" alt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access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a critical DNS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resolver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causing degraded connectivity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285750" indent="-285750" algn="just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conomic consequences for cloud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vendors, ISPs, enterprises relying on global connectivity and users depending on service availability.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404772" y="3201482"/>
            <a:ext cx="1534354" cy="523220"/>
          </a:xfrm>
          <a:prstGeom prst="rect">
            <a:avLst/>
          </a:prstGeom>
          <a:solidFill>
            <a:srgbClr val="F2F5FB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IMPACT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08279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L3 Attack Use-Case: Large-Scale L3 Flood</a:t>
            </a:r>
            <a:endParaRPr lang="el-G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8947703" y="5125320"/>
            <a:ext cx="2990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www.tomshardware.com/tech-industry/cyber-security/massive-ddos-attack-delivered-37-4tb-in-45-seconds-equivalent-to-10-000-hd-movies-to-one-victim-ip-address-cloudflare-blocks-largest-cyber-assault-ever-recorded</a:t>
            </a:r>
            <a:endParaRPr lang="en-US" sz="1200" dirty="0" smtClean="0"/>
          </a:p>
          <a:p>
            <a:endParaRPr lang="el-GR" sz="1200" dirty="0"/>
          </a:p>
        </p:txBody>
      </p:sp>
      <p:sp>
        <p:nvSpPr>
          <p:cNvPr id="6" name="Rectangle 5"/>
          <p:cNvSpPr/>
          <p:nvPr/>
        </p:nvSpPr>
        <p:spPr>
          <a:xfrm>
            <a:off x="161924" y="688539"/>
            <a:ext cx="11572875" cy="1015663"/>
          </a:xfrm>
          <a:prstGeom prst="rect">
            <a:avLst/>
          </a:prstGeom>
          <a:solidFill>
            <a:srgbClr val="F2F5FB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A </a:t>
            </a:r>
            <a:r>
              <a:rPr lang="en-US" sz="2000" dirty="0"/>
              <a:t>recent record-breaking </a:t>
            </a:r>
            <a:r>
              <a:rPr lang="en-US" sz="2000" dirty="0" err="1"/>
              <a:t>DDoS</a:t>
            </a:r>
            <a:r>
              <a:rPr lang="en-US" sz="2000" dirty="0"/>
              <a:t> mitigated by </a:t>
            </a:r>
            <a:r>
              <a:rPr lang="en-US" sz="2000" dirty="0" err="1"/>
              <a:t>Cloudflare</a:t>
            </a:r>
            <a:r>
              <a:rPr lang="en-US" sz="2000" dirty="0"/>
              <a:t> delivered </a:t>
            </a:r>
            <a:r>
              <a:rPr lang="en-US" sz="2000" b="1" dirty="0"/>
              <a:t>7.3 </a:t>
            </a:r>
            <a:r>
              <a:rPr lang="en-US" sz="2000" b="1" dirty="0" err="1"/>
              <a:t>Tbps</a:t>
            </a:r>
            <a:r>
              <a:rPr lang="en-US" sz="2000" b="1" dirty="0"/>
              <a:t> of junk traffic to a single IP</a:t>
            </a:r>
            <a:r>
              <a:rPr lang="en-US" sz="2000" dirty="0"/>
              <a:t>, overwhelming network-layer capacity. </a:t>
            </a:r>
            <a:r>
              <a:rPr lang="en-US" sz="2000" dirty="0" smtClean="0"/>
              <a:t>Such </a:t>
            </a:r>
            <a:r>
              <a:rPr lang="en-US" sz="2000" dirty="0"/>
              <a:t>attacks exploit basic L3/L4 properties (IP spoofing, packet flooding), causing network-level service disruption even before application layers see any traffic.</a:t>
            </a:r>
            <a:endParaRPr lang="el-GR" sz="20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1924" y="3586203"/>
            <a:ext cx="8229600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>
                <a:latin typeface="Arial" panose="020B0604020202020204" pitchFamily="34" charset="0"/>
              </a:rPr>
              <a:t>The 7.3 </a:t>
            </a:r>
            <a:r>
              <a:rPr lang="en-US" altLang="el-GR" dirty="0" err="1">
                <a:latin typeface="Arial" panose="020B0604020202020204" pitchFamily="34" charset="0"/>
              </a:rPr>
              <a:t>Tbps</a:t>
            </a:r>
            <a:r>
              <a:rPr lang="en-US" altLang="el-GR" dirty="0">
                <a:latin typeface="Arial" panose="020B0604020202020204" pitchFamily="34" charset="0"/>
              </a:rPr>
              <a:t> attack </a:t>
            </a:r>
            <a:r>
              <a:rPr lang="en-US" altLang="el-GR" b="1" dirty="0">
                <a:latin typeface="Arial" panose="020B0604020202020204" pitchFamily="34" charset="0"/>
              </a:rPr>
              <a:t>overwhelmed even robust mitigation infrastructure </a:t>
            </a:r>
            <a:r>
              <a:rPr lang="en-US" altLang="el-GR" b="1" dirty="0" smtClean="0">
                <a:latin typeface="Arial" panose="020B0604020202020204" pitchFamily="34" charset="0"/>
              </a:rPr>
              <a:t> </a:t>
            </a:r>
            <a:r>
              <a:rPr lang="en-US" altLang="el-GR" dirty="0">
                <a:latin typeface="Arial" panose="020B0604020202020204" pitchFamily="34" charset="0"/>
              </a:rPr>
              <a:t>demonstrating that L3-level floods can challenge global-scale providers. </a:t>
            </a:r>
            <a:endParaRPr lang="en-US" altLang="el-GR" dirty="0" smtClean="0">
              <a:latin typeface="Arial" panose="020B0604020202020204" pitchFamily="34" charset="0"/>
            </a:endParaRPr>
          </a:p>
          <a:p>
            <a:pPr marL="285750" indent="-285750" algn="just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 smtClean="0">
                <a:latin typeface="Arial" panose="020B0604020202020204" pitchFamily="34" charset="0"/>
              </a:rPr>
              <a:t>For </a:t>
            </a:r>
            <a:r>
              <a:rPr lang="en-US" altLang="el-GR" b="1" dirty="0">
                <a:latin typeface="Arial" panose="020B0604020202020204" pitchFamily="34" charset="0"/>
              </a:rPr>
              <a:t>enterprises or smaller ISPs, such attacks may cause extended outages, service-level breaches</a:t>
            </a:r>
            <a:r>
              <a:rPr lang="en-US" altLang="el-GR" dirty="0">
                <a:latin typeface="Arial" panose="020B0604020202020204" pitchFamily="34" charset="0"/>
              </a:rPr>
              <a:t>, lost revenue, and customer trust damage</a:t>
            </a:r>
            <a:r>
              <a:rPr lang="en-US" altLang="el-GR" dirty="0" smtClean="0">
                <a:latin typeface="Arial" panose="020B0604020202020204" pitchFamily="34" charset="0"/>
              </a:rPr>
              <a:t>.</a:t>
            </a:r>
          </a:p>
          <a:p>
            <a:pPr marL="285750" indent="-285750" algn="just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 smtClean="0">
                <a:latin typeface="Arial" panose="020B0604020202020204" pitchFamily="34" charset="0"/>
              </a:rPr>
              <a:t>These </a:t>
            </a:r>
            <a:r>
              <a:rPr lang="en-US" altLang="el-GR" dirty="0">
                <a:latin typeface="Arial" panose="020B0604020202020204" pitchFamily="34" charset="0"/>
              </a:rPr>
              <a:t>incidents prove that no matter how secure the application or transport layers are, </a:t>
            </a:r>
            <a:r>
              <a:rPr lang="en-US" altLang="el-GR" b="1" dirty="0">
                <a:latin typeface="Arial" panose="020B0604020202020204" pitchFamily="34" charset="0"/>
              </a:rPr>
              <a:t>if the network layer is under flood, higher-layer protections become </a:t>
            </a:r>
            <a:r>
              <a:rPr lang="en-US" altLang="el-GR" b="1" dirty="0" smtClean="0">
                <a:latin typeface="Arial" panose="020B0604020202020204" pitchFamily="34" charset="0"/>
              </a:rPr>
              <a:t>irrelevant</a:t>
            </a:r>
            <a:r>
              <a:rPr lang="en-US" altLang="el-GR" dirty="0" smtClean="0">
                <a:latin typeface="Arial" panose="020B0604020202020204" pitchFamily="34" charset="0"/>
              </a:rPr>
              <a:t>, since </a:t>
            </a:r>
            <a:r>
              <a:rPr lang="en-US" altLang="el-GR" dirty="0">
                <a:latin typeface="Arial" panose="020B0604020202020204" pitchFamily="34" charset="0"/>
              </a:rPr>
              <a:t>connectivity itself fails.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509547" y="3062983"/>
            <a:ext cx="1534354" cy="523220"/>
          </a:xfrm>
          <a:prstGeom prst="rect">
            <a:avLst/>
          </a:prstGeom>
          <a:solidFill>
            <a:srgbClr val="F2F5FB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IMPACT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703" y="2715707"/>
            <a:ext cx="2990850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Group Exercise</a:t>
            </a:r>
            <a:endParaRPr lang="el-GR" sz="28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376176" y="2264178"/>
            <a:ext cx="11134847" cy="1754326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 smtClean="0"/>
              <a:t>Right </a:t>
            </a:r>
            <a:r>
              <a:rPr lang="en-US" sz="3600" b="1" dirty="0"/>
              <a:t>now, if someone captures or intercepts your IP packets between two networks (e.g., </a:t>
            </a:r>
            <a:r>
              <a:rPr lang="en-US" sz="3600" b="1" dirty="0" smtClean="0"/>
              <a:t>from your </a:t>
            </a:r>
            <a:r>
              <a:rPr lang="en-US" sz="3600" b="1" dirty="0"/>
              <a:t>home </a:t>
            </a:r>
            <a:r>
              <a:rPr lang="en-US" sz="3600" b="1" dirty="0" smtClean="0"/>
              <a:t>to the </a:t>
            </a:r>
            <a:r>
              <a:rPr lang="en-US" sz="3600" b="1" dirty="0" err="1" smtClean="0"/>
              <a:t>uni</a:t>
            </a:r>
            <a:r>
              <a:rPr lang="en-US" sz="3600" b="1" dirty="0" smtClean="0"/>
              <a:t>), </a:t>
            </a:r>
            <a:r>
              <a:rPr lang="en-US" sz="3600" b="1" dirty="0"/>
              <a:t>what can they actually do with them</a:t>
            </a:r>
            <a:r>
              <a:rPr lang="en-US" sz="3600" b="1" dirty="0" smtClean="0"/>
              <a:t>?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2184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Group Exercise</a:t>
            </a:r>
            <a:endParaRPr lang="el-GR" sz="2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63904" y="2076246"/>
            <a:ext cx="9741769" cy="1323439"/>
          </a:xfrm>
          <a:prstGeom prst="rect">
            <a:avLst/>
          </a:prstGeom>
          <a:solidFill>
            <a:srgbClr val="ECF1F9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Read</a:t>
            </a:r>
            <a:r>
              <a:rPr kumimoji="0" lang="en-US" altLang="el-G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packet content – no L3 encryption by default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l-GR" sz="2000" b="1" dirty="0" smtClean="0">
                <a:latin typeface="Arial" panose="020B0604020202020204" pitchFamily="34" charset="0"/>
              </a:rPr>
              <a:t>Modify</a:t>
            </a:r>
            <a:r>
              <a:rPr lang="en-US" altLang="el-GR" sz="2000" dirty="0" smtClean="0">
                <a:latin typeface="Arial" panose="020B0604020202020204" pitchFamily="34" charset="0"/>
              </a:rPr>
              <a:t> packets in transit – no integrity protection by default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l-GR" sz="2000" b="1" dirty="0" smtClean="0">
                <a:latin typeface="Arial" panose="020B0604020202020204" pitchFamily="34" charset="0"/>
              </a:rPr>
              <a:t>Inject</a:t>
            </a:r>
            <a:r>
              <a:rPr lang="en-US" altLang="el-GR" sz="2000" dirty="0" smtClean="0">
                <a:latin typeface="Arial" panose="020B0604020202020204" pitchFamily="34" charset="0"/>
              </a:rPr>
              <a:t> fake packets – IP spoofing is trivial without a protection mechanism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Reroute</a:t>
            </a:r>
            <a:r>
              <a:rPr kumimoji="0" lang="en-US" altLang="el-GR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traffic – routes can be misconfigured for black-holing and diversion</a:t>
            </a:r>
            <a:endParaRPr kumimoji="0" lang="el-GR" altLang="el-G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63905" y="1676136"/>
            <a:ext cx="9741768" cy="400110"/>
          </a:xfrm>
          <a:prstGeom prst="rect">
            <a:avLst/>
          </a:prstGeom>
          <a:solidFill>
            <a:srgbClr val="ECF1F9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attacker can…</a:t>
            </a:r>
            <a:endParaRPr kumimoji="0" lang="el-GR" altLang="el-G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3904" y="4629544"/>
            <a:ext cx="9741769" cy="954107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Without L3 security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every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packet is exposed and unprotected across the entire path.</a:t>
            </a:r>
            <a:endParaRPr lang="el-G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448" y="846387"/>
            <a:ext cx="21812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6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082225"/>
              </p:ext>
            </p:extLst>
          </p:nvPr>
        </p:nvGraphicFramePr>
        <p:xfrm>
          <a:off x="171450" y="1701800"/>
          <a:ext cx="117729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314">
                  <a:extLst>
                    <a:ext uri="{9D8B030D-6E8A-4147-A177-3AD203B41FA5}">
                      <a16:colId xmlns:a16="http://schemas.microsoft.com/office/drawing/2014/main" val="3247419567"/>
                    </a:ext>
                  </a:extLst>
                </a:gridCol>
                <a:gridCol w="1497886">
                  <a:extLst>
                    <a:ext uri="{9D8B030D-6E8A-4147-A177-3AD203B41FA5}">
                      <a16:colId xmlns:a16="http://schemas.microsoft.com/office/drawing/2014/main" val="359181903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90976669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80425239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97965953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33599905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69551186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31571560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096318825"/>
                    </a:ext>
                  </a:extLst>
                </a:gridCol>
              </a:tblGrid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#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Name / Person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Place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Animal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Thing / Item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Job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Food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14693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 smtClean="0"/>
                        <a:t>1</a:t>
                      </a:r>
                      <a:endParaRPr lang="el-GR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910036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61782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192717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31113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5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78874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6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63720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7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493375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8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307827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38451" y="486461"/>
            <a:ext cx="5734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Round 2 - P</a:t>
            </a:r>
            <a:endParaRPr kumimoji="0" lang="el-GR" altLang="el-G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IPsec: Securing IP Packets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00011" y="840224"/>
            <a:ext cx="116586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IPsec is a </a:t>
            </a:r>
            <a:r>
              <a:rPr lang="en-US" b="1" dirty="0" smtClean="0"/>
              <a:t>suite of protocols</a:t>
            </a:r>
            <a:r>
              <a:rPr lang="en-US" dirty="0" smtClean="0"/>
              <a:t> designed to secure communication over IP networks.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It adds </a:t>
            </a:r>
            <a:r>
              <a:rPr lang="en-US" b="1" dirty="0" smtClean="0"/>
              <a:t>encryption, integrity and </a:t>
            </a:r>
            <a:r>
              <a:rPr lang="en-US" b="1" dirty="0" err="1" smtClean="0"/>
              <a:t>authN</a:t>
            </a:r>
            <a:r>
              <a:rPr lang="en-US" dirty="0" smtClean="0"/>
              <a:t> to IP packets, creating a </a:t>
            </a:r>
            <a:r>
              <a:rPr lang="en-US" b="1" dirty="0" smtClean="0"/>
              <a:t>protected “tunnel” between devices</a:t>
            </a:r>
            <a:r>
              <a:rPr lang="en-US" dirty="0" smtClean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widely used for </a:t>
            </a:r>
            <a:r>
              <a:rPr lang="en-US" b="1" dirty="0" smtClean="0"/>
              <a:t>VPNs, site-to-site connections and secure remote access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nsures data transmitted over untrusted networks (e.g., Internet) cannot be read, altered, or impersonated.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Basic Functionalities: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Confidentiality:</a:t>
            </a:r>
            <a:r>
              <a:rPr lang="en-US" dirty="0"/>
              <a:t> Encrypts packet payloads so that unauthorized parties cannot read the content.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Integrity:</a:t>
            </a:r>
            <a:r>
              <a:rPr lang="en-US" dirty="0"/>
              <a:t> Ensures that data has not been modified in transit.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Authentication:</a:t>
            </a:r>
            <a:r>
              <a:rPr lang="en-US" dirty="0"/>
              <a:t> Verifies the identity of the sender and receiver, preventing impersonation.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Key Management:</a:t>
            </a:r>
            <a:r>
              <a:rPr lang="en-US" dirty="0"/>
              <a:t> Uses protocols like IKE to negotiate encryption keys and security policies between devices.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22917" b="22778"/>
          <a:stretch/>
        </p:blipFill>
        <p:spPr>
          <a:xfrm>
            <a:off x="2533650" y="4019550"/>
            <a:ext cx="7677775" cy="24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5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IPsec: How </a:t>
            </a:r>
            <a:r>
              <a:rPr lang="en-US" sz="2800" b="1" dirty="0" smtClean="0"/>
              <a:t>it </a:t>
            </a:r>
            <a:r>
              <a:rPr lang="en-US" sz="2800" b="1" dirty="0"/>
              <a:t>Works (Modus Operandi)</a:t>
            </a:r>
            <a:endParaRPr lang="el-G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22917" b="22778"/>
          <a:stretch/>
        </p:blipFill>
        <p:spPr>
          <a:xfrm>
            <a:off x="2257112" y="4417341"/>
            <a:ext cx="7677775" cy="2440659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9442" y="631689"/>
            <a:ext cx="1169918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Security Association Setup: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Devices negotiate a 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 of rules 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 communication called a 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Security Association (SA)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 includes cryptographic algorithms, keys, and the lifetime of the session.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IKE protocol (Internet Key Exchange)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typically used for automated negotiation.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Packet Processing: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sending device checks which packets require IPsec protection using a 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Security Policy Database (SPD)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Based on the SA, the device 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applies AH or ESP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headers:</a:t>
            </a: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AH (Authentication Header):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Adds authentication and integrity, no encryption.</a:t>
            </a: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ESP (Encapsulating Security Payload):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Encrypts the payload and optionally adds authentication and integrity.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Transmission: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Secured packets are sent over the network to the receiving device.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Reception and Validation: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receiving device uses the 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Security Association Database (SAD)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verify integrity, authenticate the sender, and decrypt the payload (if ESP used).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6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IPsec</a:t>
            </a:r>
            <a:r>
              <a:rPr lang="en-US" sz="2800" b="1" dirty="0" smtClean="0"/>
              <a:t>: Modes</a:t>
            </a:r>
            <a:r>
              <a:rPr lang="en-US" sz="2800" b="1" dirty="0"/>
              <a:t>, </a:t>
            </a:r>
            <a:r>
              <a:rPr lang="en-US" sz="2800" b="1" dirty="0" smtClean="0"/>
              <a:t>Variations </a:t>
            </a:r>
            <a:r>
              <a:rPr lang="en-US" sz="2800" b="1" dirty="0"/>
              <a:t>and Technical Specificities  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42875" y="694671"/>
            <a:ext cx="633412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IPsec Modes: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Transport Mode: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Only the </a:t>
            </a:r>
            <a:r>
              <a:rPr lang="en-US" b="1" dirty="0"/>
              <a:t>payload</a:t>
            </a:r>
            <a:r>
              <a:rPr lang="en-US" dirty="0"/>
              <a:t> of the IP packet is encrypted or authenticated.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The original IP header remains visible.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Common for </a:t>
            </a:r>
            <a:r>
              <a:rPr lang="en-US" b="1" dirty="0"/>
              <a:t>host-to-host</a:t>
            </a:r>
            <a:r>
              <a:rPr lang="en-US" dirty="0"/>
              <a:t> communication.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Tunnel Mode: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entire IP packet</a:t>
            </a:r>
            <a:r>
              <a:rPr lang="en-US" dirty="0"/>
              <a:t> is encapsulated in a new IP header.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Provides full protection for the original packet.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Used for </a:t>
            </a:r>
            <a:r>
              <a:rPr lang="en-US" b="1" dirty="0"/>
              <a:t>gateway-to-gateway</a:t>
            </a:r>
            <a:r>
              <a:rPr lang="en-US" dirty="0"/>
              <a:t> or </a:t>
            </a:r>
            <a:r>
              <a:rPr lang="en-US" b="1" dirty="0"/>
              <a:t>site-to-site VPNs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Technical Specificities: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Anti-replay </a:t>
            </a:r>
            <a:r>
              <a:rPr lang="en-US" b="1" dirty="0" smtClean="0"/>
              <a:t>Protection:</a:t>
            </a:r>
            <a:r>
              <a:rPr lang="en-US" dirty="0" smtClean="0"/>
              <a:t> Prevents </a:t>
            </a:r>
            <a:r>
              <a:rPr lang="en-US" dirty="0"/>
              <a:t>attackers from resending captured packets.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Network Address </a:t>
            </a:r>
            <a:r>
              <a:rPr lang="en-US" b="1" dirty="0" smtClean="0"/>
              <a:t>Translation (NAT) </a:t>
            </a:r>
            <a:r>
              <a:rPr lang="en-US" b="1" dirty="0"/>
              <a:t>Traversal (NAT-T):</a:t>
            </a:r>
            <a:r>
              <a:rPr lang="en-US" dirty="0"/>
              <a:t> Allows IPsec to function across NAT devices.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Algorithm Flexibility:</a:t>
            </a:r>
            <a:r>
              <a:rPr lang="en-US" dirty="0"/>
              <a:t> Supports AES/3DES for encryption, SHA‑2 for integrity, </a:t>
            </a:r>
            <a:r>
              <a:rPr lang="en-US" dirty="0" err="1"/>
              <a:t>Diffie</a:t>
            </a:r>
            <a:r>
              <a:rPr lang="en-US" dirty="0"/>
              <a:t>-Hellman for key exchange.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AH vs ESP: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AH = authentication + integrity only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ESP = encryption + optional authentication/integrity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1481" y="780875"/>
            <a:ext cx="5372450" cy="2686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99" y="3876675"/>
            <a:ext cx="526713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IPsec: Use Cases </a:t>
            </a:r>
            <a:r>
              <a:rPr lang="en-US" sz="2800" b="1" dirty="0" smtClean="0"/>
              <a:t>&amp; </a:t>
            </a:r>
            <a:r>
              <a:rPr lang="en-US" sz="2800" b="1" dirty="0"/>
              <a:t>Typical Examples</a:t>
            </a:r>
            <a:endParaRPr lang="el-GR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53" y="1032012"/>
            <a:ext cx="4714022" cy="2580927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8844" y="1158720"/>
            <a:ext cx="608274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Site-to-Site VPN: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Connects branch offices securely over the Internet.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Remote Access VPN: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Allows employees to connect securely to corporate networks from home or mobile locations.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Secure Backbone Links: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Protects traffic between data centers or cloud regions.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Protection over Untrusted Networks: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Ensures confidentiality and integrity when transmitting data over public WiFi, ISPs, or shared networks.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Cloud Interconnections: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Used for secure connections between cloud VPCs or between on-premises networks and cloud environments.</a:t>
            </a:r>
          </a:p>
        </p:txBody>
      </p:sp>
    </p:spTree>
    <p:extLst>
      <p:ext uri="{BB962C8B-B14F-4D97-AF65-F5344CB8AC3E}">
        <p14:creationId xmlns:p14="http://schemas.microsoft.com/office/powerpoint/2010/main" val="377648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VPN: Virtual </a:t>
            </a:r>
            <a:r>
              <a:rPr lang="en-US" sz="2800" b="1" dirty="0"/>
              <a:t>Private Network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80961" y="719078"/>
            <a:ext cx="1140142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 smtClean="0"/>
              <a:t>Description:</a:t>
            </a:r>
            <a:endParaRPr lang="en-US" sz="19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A </a:t>
            </a:r>
            <a:r>
              <a:rPr lang="en-US" sz="1900" dirty="0"/>
              <a:t>VPN creates a </a:t>
            </a:r>
            <a:r>
              <a:rPr lang="en-US" sz="1900" b="1" dirty="0"/>
              <a:t>secure, encrypted “tunnel”</a:t>
            </a:r>
            <a:r>
              <a:rPr lang="en-US" sz="1900" dirty="0"/>
              <a:t> over untrusted networks </a:t>
            </a:r>
            <a:r>
              <a:rPr lang="en-US" sz="1900" dirty="0" smtClean="0"/>
              <a:t>to </a:t>
            </a:r>
            <a:r>
              <a:rPr lang="en-US" sz="1900" dirty="0"/>
              <a:t>connect devices or networks. </a:t>
            </a:r>
            <a:endParaRPr lang="en-US" sz="19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Ensures </a:t>
            </a:r>
            <a:r>
              <a:rPr lang="en-US" sz="1900" b="1" dirty="0"/>
              <a:t>confidentiality, integrity, and authentication</a:t>
            </a:r>
            <a:r>
              <a:rPr lang="en-US" sz="1900" dirty="0"/>
              <a:t> of traffic, while also </a:t>
            </a:r>
            <a:r>
              <a:rPr lang="en-US" sz="1900" b="1" dirty="0"/>
              <a:t>masking internal IP addresses</a:t>
            </a:r>
            <a:r>
              <a:rPr lang="en-US" sz="1900" dirty="0"/>
              <a:t>. </a:t>
            </a:r>
            <a:endParaRPr lang="en-US" sz="19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VPNs </a:t>
            </a:r>
            <a:r>
              <a:rPr lang="en-US" sz="1900" dirty="0"/>
              <a:t>are widely used for </a:t>
            </a:r>
            <a:r>
              <a:rPr lang="en-US" sz="1900" b="1" dirty="0"/>
              <a:t>remote access, site-to-site connectivity, and cloud integration</a:t>
            </a:r>
            <a:r>
              <a:rPr lang="en-US" sz="19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Basic </a:t>
            </a:r>
            <a:r>
              <a:rPr lang="en-US" sz="1900" b="1" dirty="0" smtClean="0"/>
              <a:t>Concepts:</a:t>
            </a:r>
            <a:endParaRPr lang="en-US" sz="1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b="1" dirty="0"/>
              <a:t>Client-to-Site VPN:</a:t>
            </a:r>
            <a:r>
              <a:rPr lang="en-US" sz="1900" dirty="0"/>
              <a:t> Single user or device connects to a private network (e.g., employee connecting to office).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b="1" dirty="0"/>
              <a:t>Site-to-Site VPN:</a:t>
            </a:r>
            <a:r>
              <a:rPr lang="en-US" sz="1900" dirty="0"/>
              <a:t> Two networks (e.g., branch offices) are securely connected over the Internet.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b="1" dirty="0"/>
              <a:t>Encryption &amp; Tunneling:</a:t>
            </a:r>
            <a:r>
              <a:rPr lang="en-US" sz="1900" dirty="0"/>
              <a:t> All packets inside the VPN tunnel are encrypted to protect against eavesdropping.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b="1" dirty="0"/>
              <a:t>Authentication:</a:t>
            </a:r>
            <a:r>
              <a:rPr lang="en-US" sz="1900" dirty="0"/>
              <a:t> Verifies user or device identity before allowing access.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b="1" dirty="0"/>
              <a:t>Common Protocols:</a:t>
            </a:r>
            <a:r>
              <a:rPr lang="en-US" sz="1900" dirty="0"/>
              <a:t> </a:t>
            </a:r>
            <a:r>
              <a:rPr lang="en-US" sz="1900" dirty="0" err="1"/>
              <a:t>OpenVPN</a:t>
            </a:r>
            <a:r>
              <a:rPr lang="en-US" sz="1900" dirty="0"/>
              <a:t>, </a:t>
            </a:r>
            <a:r>
              <a:rPr lang="en-US" sz="1900" dirty="0" err="1"/>
              <a:t>WireGuard</a:t>
            </a:r>
            <a:r>
              <a:rPr lang="en-US" sz="1900" dirty="0"/>
              <a:t>, IPsec-based VPNs, L2TP/IPsec, SSL/TLS VPN.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10"/>
          <a:stretch/>
        </p:blipFill>
        <p:spPr bwMode="auto">
          <a:xfrm>
            <a:off x="1700212" y="4294585"/>
            <a:ext cx="81438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VPN</a:t>
            </a:r>
            <a:r>
              <a:rPr lang="en-US" sz="2800" b="1" dirty="0"/>
              <a:t>: How </a:t>
            </a:r>
            <a:r>
              <a:rPr lang="en-US" sz="2800" b="1" dirty="0" smtClean="0"/>
              <a:t>it Works </a:t>
            </a:r>
            <a:r>
              <a:rPr lang="en-US" sz="2800" b="1" dirty="0"/>
              <a:t>(Modus Operandi)</a:t>
            </a:r>
            <a:endParaRPr lang="el-GR" sz="2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7175" y="765245"/>
            <a:ext cx="588644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Client </a:t>
            </a:r>
            <a:r>
              <a:rPr kumimoji="0" lang="en-US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Gateway Initiates Connection: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Uses VPN software or hardware to reach the VPN server/gateway.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Authentication: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Credentials, certificates, or keys verify identity of client and server.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Tunnel Establishment: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VPN tunnel is created using chosen protocol (OpenVPN, WireGuard, IPsec).</a:t>
            </a: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Traffic is encapsulated inside encrypted packets.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Encrypted Data Transmission: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communication through the tunnel is encrypted.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Internal IP addresses are hidden; packets appear to come from the VPN endpoint.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Reception </a:t>
            </a:r>
            <a:r>
              <a:rPr kumimoji="0" lang="en-US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&amp;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Decryption: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VPN server or receiving gateway decrypts packets and forwards to destination.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r="9077"/>
          <a:stretch/>
        </p:blipFill>
        <p:spPr>
          <a:xfrm>
            <a:off x="6524624" y="1600199"/>
            <a:ext cx="5086351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5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VPN</a:t>
            </a:r>
            <a:r>
              <a:rPr lang="en-US" sz="2800" b="1" dirty="0"/>
              <a:t>: </a:t>
            </a:r>
            <a:r>
              <a:rPr lang="en-US" sz="2800" b="1" dirty="0" smtClean="0"/>
              <a:t>Variants </a:t>
            </a:r>
            <a:r>
              <a:rPr lang="en-US" sz="2800" b="1" dirty="0"/>
              <a:t>&amp;</a:t>
            </a:r>
            <a:r>
              <a:rPr lang="en-US" sz="2800" b="1" dirty="0" smtClean="0"/>
              <a:t> </a:t>
            </a:r>
            <a:r>
              <a:rPr lang="en-US" sz="2800" b="1" dirty="0"/>
              <a:t>Protocol </a:t>
            </a:r>
            <a:r>
              <a:rPr lang="en-US" sz="2800" b="1" dirty="0" smtClean="0"/>
              <a:t>Specifics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85750" y="627445"/>
            <a:ext cx="109537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Types of VPNs: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Client-to-Site (Remote Access):</a:t>
            </a:r>
            <a:r>
              <a:rPr lang="en-US" dirty="0"/>
              <a:t> Protects individual devices; convenient for telecommuting.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Site-to-Site:</a:t>
            </a:r>
            <a:r>
              <a:rPr lang="en-US" dirty="0"/>
              <a:t> Connects entire networks; transparent for end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Protocol Examples: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OpenVPN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b="1" dirty="0"/>
              <a:t>Open-source</a:t>
            </a:r>
            <a:r>
              <a:rPr lang="en-US" dirty="0"/>
              <a:t>, runs over </a:t>
            </a:r>
            <a:r>
              <a:rPr lang="en-US" b="1" dirty="0"/>
              <a:t>TLS/SSL</a:t>
            </a:r>
            <a:r>
              <a:rPr lang="en-US" dirty="0"/>
              <a:t>, supports strong encryption (</a:t>
            </a:r>
            <a:r>
              <a:rPr lang="en-US" b="1" dirty="0"/>
              <a:t>AES</a:t>
            </a:r>
            <a:r>
              <a:rPr lang="en-US" dirty="0"/>
              <a:t>), configurable authentication</a:t>
            </a:r>
            <a:r>
              <a:rPr lang="en-US" dirty="0" smtClean="0"/>
              <a:t>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WireGuard</a:t>
            </a:r>
            <a:r>
              <a:rPr lang="en-US" b="1" dirty="0"/>
              <a:t>:</a:t>
            </a:r>
            <a:r>
              <a:rPr lang="en-US" dirty="0"/>
              <a:t> Modern, </a:t>
            </a:r>
            <a:r>
              <a:rPr lang="en-US" b="1" dirty="0"/>
              <a:t>lightweight</a:t>
            </a:r>
            <a:r>
              <a:rPr lang="en-US" dirty="0"/>
              <a:t>, uses modern crypto (</a:t>
            </a:r>
            <a:r>
              <a:rPr lang="en-US" b="1" dirty="0"/>
              <a:t>ChaCha20</a:t>
            </a:r>
            <a:r>
              <a:rPr lang="en-US" dirty="0"/>
              <a:t>, Curve25519), very high </a:t>
            </a:r>
            <a:r>
              <a:rPr lang="en-US" b="1" dirty="0"/>
              <a:t>performance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IPsec-based VPNs:</a:t>
            </a:r>
            <a:r>
              <a:rPr lang="en-US" dirty="0"/>
              <a:t> Can be client-to-site or site-to-site; </a:t>
            </a:r>
            <a:r>
              <a:rPr lang="en-US" b="1" dirty="0"/>
              <a:t>integrates</a:t>
            </a:r>
            <a:r>
              <a:rPr lang="en-US" dirty="0"/>
              <a:t> with existing </a:t>
            </a:r>
            <a:r>
              <a:rPr lang="en-US" b="1" dirty="0"/>
              <a:t>IPsec</a:t>
            </a:r>
            <a:r>
              <a:rPr lang="en-US" dirty="0"/>
              <a:t> configurations.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Technical Specifics: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VPN tunnels </a:t>
            </a:r>
            <a:r>
              <a:rPr lang="en-US" b="1" dirty="0"/>
              <a:t>encapsulate original packets</a:t>
            </a:r>
            <a:r>
              <a:rPr lang="en-US" dirty="0"/>
              <a:t> inside new headers.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Provides </a:t>
            </a:r>
            <a:r>
              <a:rPr lang="en-US" b="1" dirty="0"/>
              <a:t>traffic confidentiality and integrity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Internal IP addresses </a:t>
            </a:r>
            <a:r>
              <a:rPr lang="en-US" b="1" dirty="0"/>
              <a:t>masked from untrusted network observers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Supports </a:t>
            </a:r>
            <a:r>
              <a:rPr lang="en-US" b="1" dirty="0"/>
              <a:t>multi-protocol transport</a:t>
            </a:r>
            <a:r>
              <a:rPr lang="en-US" dirty="0"/>
              <a:t> (TCP/UDP).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14395" r="9625" b="8242"/>
          <a:stretch/>
        </p:blipFill>
        <p:spPr>
          <a:xfrm>
            <a:off x="285750" y="4147989"/>
            <a:ext cx="5019676" cy="27100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6191250" y="5133662"/>
            <a:ext cx="3781425" cy="369332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Checking public IP with </a:t>
            </a:r>
            <a:r>
              <a:rPr lang="en-US" b="1" dirty="0" err="1" smtClean="0"/>
              <a:t>openVPN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VPN</a:t>
            </a:r>
            <a:r>
              <a:rPr lang="en-US" sz="2800" b="1" dirty="0"/>
              <a:t>: </a:t>
            </a:r>
            <a:r>
              <a:rPr lang="en-US" sz="2800" b="1" dirty="0" smtClean="0"/>
              <a:t>Group Discussion</a:t>
            </a:r>
            <a:endParaRPr lang="el-G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731632"/>
            <a:ext cx="5429250" cy="2784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758198"/>
            <a:ext cx="5489280" cy="27576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7225" y="4333786"/>
            <a:ext cx="10439400" cy="1384995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Question</a:t>
            </a:r>
            <a:r>
              <a:rPr lang="en-US" sz="2800" dirty="0" smtClean="0"/>
              <a:t>: You </a:t>
            </a:r>
            <a:r>
              <a:rPr lang="en-US" sz="2800" dirty="0"/>
              <a:t>encrypt </a:t>
            </a:r>
            <a:r>
              <a:rPr lang="en-US" sz="2800" b="1" dirty="0"/>
              <a:t>all traffic</a:t>
            </a:r>
            <a:r>
              <a:rPr lang="en-US" sz="2800" dirty="0"/>
              <a:t> with the strongest VPN encryption.</a:t>
            </a:r>
            <a:br>
              <a:rPr lang="en-US" sz="2800" dirty="0"/>
            </a:br>
            <a:r>
              <a:rPr lang="en-US" sz="2800" dirty="0"/>
              <a:t>Users notice slowness, lag, and long file transfers</a:t>
            </a:r>
            <a:r>
              <a:rPr lang="en-US" sz="2800" dirty="0" smtClean="0"/>
              <a:t>. What </a:t>
            </a:r>
            <a:r>
              <a:rPr lang="en-US" sz="2800" dirty="0"/>
              <a:t>trade-offs are happening, and how would you decide what to protect vs sacrifice</a:t>
            </a:r>
            <a:r>
              <a:rPr lang="en-US" sz="2800" dirty="0" smtClean="0"/>
              <a:t>?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30681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VPN</a:t>
            </a:r>
            <a:r>
              <a:rPr lang="en-US" sz="2800" b="1" dirty="0"/>
              <a:t>: </a:t>
            </a:r>
            <a:r>
              <a:rPr lang="en-US" sz="2800" b="1" dirty="0" smtClean="0"/>
              <a:t>Group Discussion</a:t>
            </a:r>
            <a:endParaRPr lang="el-G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190" y="753544"/>
            <a:ext cx="5429250" cy="2784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3768098"/>
            <a:ext cx="5489280" cy="2757665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4326" y="630433"/>
            <a:ext cx="5372100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Encryption Overhead</a:t>
            </a:r>
            <a:endParaRPr kumimoji="0" lang="en-US" alt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Strong crypto (AES-256, ChaCha20) increases CPU usage</a:t>
            </a:r>
            <a:endParaRPr kumimoji="0" lang="en-US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 reduce throughput by 20–40% on some devices.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Latency Increase</a:t>
            </a:r>
            <a:endParaRPr kumimoji="0" lang="en-US" alt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Encapsulation and encryption adds additional packet processing</a:t>
            </a:r>
            <a:endParaRPr kumimoji="0" lang="en-US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ay impact real-time traffic.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Device Limitations</a:t>
            </a:r>
            <a:endParaRPr kumimoji="0" lang="en-US" alt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Older routers or mobile devices may struggle with high-speed VPN traffic.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Bandwidth Overhead</a:t>
            </a:r>
            <a:endParaRPr kumimoji="0" lang="en-US" alt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Tunnel headers (esp. for UDP/TCP VPNs) slightly increase packet size.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Mitigations </a:t>
            </a:r>
            <a:r>
              <a:rPr kumimoji="0" lang="en-US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&amp;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Trade-Offs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lightweight protocols (WireGuard vs OpenVPN)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Encrypt only necessary traffic (split tunneling)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hardware acceleration for crypto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Balance strength of crypto vs performance requirements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Secure </a:t>
            </a:r>
            <a:r>
              <a:rPr lang="en-US" sz="2800" b="1" dirty="0" smtClean="0"/>
              <a:t>Routing: </a:t>
            </a:r>
            <a:r>
              <a:rPr lang="en-US" sz="2800" b="1" dirty="0"/>
              <a:t>Protecting Network Paths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04775" y="744394"/>
            <a:ext cx="61626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Description: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Routing </a:t>
            </a:r>
            <a:r>
              <a:rPr lang="en-US" dirty="0"/>
              <a:t>protocols (BGP, OSPF) determine how packets travel across </a:t>
            </a:r>
            <a:r>
              <a:rPr lang="en-US" dirty="0" smtClean="0"/>
              <a:t>networks.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routing information is </a:t>
            </a:r>
            <a:r>
              <a:rPr lang="en-US" b="1" dirty="0"/>
              <a:t>spoofed, manipulated, or hijacked</a:t>
            </a:r>
            <a:r>
              <a:rPr lang="en-US" dirty="0"/>
              <a:t>, traffic can be intercepted, dropped, or </a:t>
            </a:r>
            <a:r>
              <a:rPr lang="en-US" dirty="0" smtClean="0"/>
              <a:t>misrouted.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Secure </a:t>
            </a:r>
            <a:r>
              <a:rPr lang="en-US" dirty="0"/>
              <a:t>routing ensures that </a:t>
            </a:r>
            <a:r>
              <a:rPr lang="en-US" b="1" dirty="0"/>
              <a:t>network paths are trusted, consistent, and resistant to </a:t>
            </a:r>
            <a:r>
              <a:rPr lang="en-US" b="1" dirty="0" smtClean="0"/>
              <a:t>attacks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Basic Concepts: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BGP (Border Gateway Protocol):</a:t>
            </a:r>
            <a:r>
              <a:rPr lang="en-US" dirty="0"/>
              <a:t> Core protocol for routing between Autonomous Systems (AS) on the Internet.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OSPF (Open Shortest Path First):</a:t>
            </a:r>
            <a:r>
              <a:rPr lang="en-US" dirty="0"/>
              <a:t> Common internal routing protocol for enterprise networks.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Routing Attacks:</a:t>
            </a:r>
            <a:r>
              <a:rPr lang="en-US" dirty="0"/>
              <a:t> Hijacks, route leaks, spoofed advertisements, false </a:t>
            </a:r>
            <a:r>
              <a:rPr lang="en-US" dirty="0" smtClean="0"/>
              <a:t>Link State Advertisements (LSAs).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Security Measures:</a:t>
            </a:r>
            <a:r>
              <a:rPr lang="en-US" dirty="0"/>
              <a:t> Authentication of routing messages, validation of route origins, cryptographic protections.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37" y="2967767"/>
            <a:ext cx="4481513" cy="323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28568"/>
              </p:ext>
            </p:extLst>
          </p:nvPr>
        </p:nvGraphicFramePr>
        <p:xfrm>
          <a:off x="171450" y="1701800"/>
          <a:ext cx="117729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314">
                  <a:extLst>
                    <a:ext uri="{9D8B030D-6E8A-4147-A177-3AD203B41FA5}">
                      <a16:colId xmlns:a16="http://schemas.microsoft.com/office/drawing/2014/main" val="3247419567"/>
                    </a:ext>
                  </a:extLst>
                </a:gridCol>
                <a:gridCol w="1497886">
                  <a:extLst>
                    <a:ext uri="{9D8B030D-6E8A-4147-A177-3AD203B41FA5}">
                      <a16:colId xmlns:a16="http://schemas.microsoft.com/office/drawing/2014/main" val="359181903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90976669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80425239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97965953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33599905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69551186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31571560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096318825"/>
                    </a:ext>
                  </a:extLst>
                </a:gridCol>
              </a:tblGrid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#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Name / Person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Place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Animal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Thing / Item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Job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Food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14693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910036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2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61782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192717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4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31113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5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78874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6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63720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7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493375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8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307827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38451" y="486461"/>
            <a:ext cx="5734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Round 3 - Z</a:t>
            </a:r>
            <a:endParaRPr kumimoji="0" lang="el-GR" altLang="el-G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8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Secure </a:t>
            </a:r>
            <a:r>
              <a:rPr lang="en-US" sz="2800" b="1" dirty="0" smtClean="0"/>
              <a:t>Routing: Risks and Mitigations</a:t>
            </a:r>
            <a:endParaRPr lang="el-G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37" y="2967767"/>
            <a:ext cx="4481513" cy="32300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8125" y="842527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Key Vulnerabilities: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BGP Hijacking:</a:t>
            </a:r>
            <a:r>
              <a:rPr lang="en-US" dirty="0"/>
              <a:t> Malicious or misconfigured AS advertises IP prefixes it doesn’t </a:t>
            </a:r>
            <a:r>
              <a:rPr lang="en-US" dirty="0" smtClean="0"/>
              <a:t>own, </a:t>
            </a:r>
            <a:r>
              <a:rPr lang="en-US" dirty="0"/>
              <a:t>traffic rerouted or </a:t>
            </a:r>
            <a:r>
              <a:rPr lang="en-US" dirty="0" err="1"/>
              <a:t>blackholed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BGP Route Leaks:</a:t>
            </a:r>
            <a:r>
              <a:rPr lang="en-US" dirty="0"/>
              <a:t> Routes unintentionally advertised to the wrong peers, causing misrouting.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OSPF Spoofing </a:t>
            </a:r>
            <a:r>
              <a:rPr lang="en-US" b="1" dirty="0" smtClean="0"/>
              <a:t>&amp; </a:t>
            </a:r>
            <a:r>
              <a:rPr lang="en-US" b="1" dirty="0"/>
              <a:t>False Updates:</a:t>
            </a:r>
            <a:r>
              <a:rPr lang="en-US" dirty="0"/>
              <a:t> Fake link-state advertisements (LSAs) alter routing tables internally.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Spoofed Packets:</a:t>
            </a:r>
            <a:r>
              <a:rPr lang="en-US" dirty="0"/>
              <a:t> Attackers inject falsified routing messages to disrupt connectivity.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Mitigation Techniques: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MD5 Authentication (OSPF/BGP):</a:t>
            </a:r>
            <a:r>
              <a:rPr lang="en-US" dirty="0"/>
              <a:t> Adds integrity check for routing messages.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RPKI / ROA (BGP):</a:t>
            </a:r>
            <a:r>
              <a:rPr lang="en-US" dirty="0"/>
              <a:t> Cryptographically validates prefix ownership to prevent hijacks.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OSPF Authentication:</a:t>
            </a:r>
            <a:r>
              <a:rPr lang="en-US" dirty="0"/>
              <a:t> Ensures only authorized routers can advertise routes.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Prefix Filtering &amp; Route Validation:</a:t>
            </a:r>
            <a:r>
              <a:rPr lang="en-US" dirty="0"/>
              <a:t> Limits which routes can be advertised/accepted.</a:t>
            </a:r>
          </a:p>
        </p:txBody>
      </p:sp>
    </p:spTree>
    <p:extLst>
      <p:ext uri="{BB962C8B-B14F-4D97-AF65-F5344CB8AC3E}">
        <p14:creationId xmlns:p14="http://schemas.microsoft.com/office/powerpoint/2010/main" val="87945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DNS </a:t>
            </a:r>
            <a:r>
              <a:rPr lang="en-US" sz="2800" b="1" dirty="0" smtClean="0"/>
              <a:t>Security: </a:t>
            </a:r>
            <a:r>
              <a:rPr lang="en-US" sz="2800" b="1" dirty="0"/>
              <a:t>Protecting Name Resolution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38113" y="704492"/>
            <a:ext cx="59578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Description: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Domain Name System (DNS) translates human-readable names (e.g., www.example.com) into IP addresses.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Critical </a:t>
            </a:r>
            <a:r>
              <a:rPr lang="en-US" dirty="0"/>
              <a:t>for Internet communication, but </a:t>
            </a:r>
            <a:r>
              <a:rPr lang="en-US" b="1" dirty="0" smtClean="0"/>
              <a:t>inherently </a:t>
            </a:r>
            <a:r>
              <a:rPr lang="en-US" b="1" dirty="0"/>
              <a:t>vulnerable</a:t>
            </a:r>
            <a:r>
              <a:rPr lang="en-US" dirty="0"/>
              <a:t> to attacks </a:t>
            </a:r>
            <a:r>
              <a:rPr lang="en-US" dirty="0" smtClean="0"/>
              <a:t>(spoofing</a:t>
            </a:r>
            <a:r>
              <a:rPr lang="en-US" dirty="0"/>
              <a:t>, cache </a:t>
            </a:r>
            <a:r>
              <a:rPr lang="en-US" dirty="0" smtClean="0"/>
              <a:t>poisoning, hijacking)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DNS </a:t>
            </a:r>
            <a:r>
              <a:rPr lang="en-US" dirty="0"/>
              <a:t>security aims to </a:t>
            </a:r>
            <a:r>
              <a:rPr lang="en-US" b="1" dirty="0"/>
              <a:t>ensure integrity, authenticity, and availability</a:t>
            </a:r>
            <a:r>
              <a:rPr lang="en-US" dirty="0"/>
              <a:t> of DNS responses, preventing users from being redirected to malicious servers.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Key </a:t>
            </a:r>
            <a:r>
              <a:rPr lang="en-US" b="1" dirty="0" smtClean="0"/>
              <a:t>Concepts: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DNS Spoofing </a:t>
            </a:r>
            <a:r>
              <a:rPr lang="en-US" b="1" dirty="0" smtClean="0"/>
              <a:t>(Cache Poisoning):</a:t>
            </a:r>
            <a:r>
              <a:rPr lang="en-US" dirty="0" smtClean="0"/>
              <a:t> </a:t>
            </a:r>
            <a:r>
              <a:rPr lang="en-US" dirty="0"/>
              <a:t>Attacker injects false DNS records into a resolver cache.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DNS Hijacking:</a:t>
            </a:r>
            <a:r>
              <a:rPr lang="en-US" dirty="0"/>
              <a:t> Redirects queries to malicious DNS servers.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DNSSEC (DNS Security Extensions):</a:t>
            </a:r>
            <a:r>
              <a:rPr lang="en-US" dirty="0"/>
              <a:t> Adds cryptographic signatures to DNS records to verify authenticity.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Resolvers and Authoritative Servers:</a:t>
            </a:r>
            <a:r>
              <a:rPr lang="en-US" dirty="0"/>
              <a:t> Endpoints that respond to queries; securing both is critical.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87" y="1625173"/>
            <a:ext cx="5057775" cy="3790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9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L3 Network Monitoring &amp; Traffic Analysis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38124" y="1248192"/>
            <a:ext cx="554355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Description: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Network </a:t>
            </a:r>
            <a:r>
              <a:rPr lang="en-US" dirty="0"/>
              <a:t>monitoring at Layer 3 involves </a:t>
            </a:r>
            <a:r>
              <a:rPr lang="en-US" b="1" dirty="0"/>
              <a:t>observing and analyzing IP </a:t>
            </a:r>
            <a:r>
              <a:rPr lang="en-US" b="1" dirty="0" smtClean="0"/>
              <a:t>traffic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Detect </a:t>
            </a:r>
            <a:r>
              <a:rPr lang="en-US" dirty="0"/>
              <a:t>abnormal behavior that may indicate attacks or misconfigurations.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Effective </a:t>
            </a:r>
            <a:r>
              <a:rPr lang="en-US" dirty="0"/>
              <a:t>monitoring helps maintain </a:t>
            </a:r>
            <a:r>
              <a:rPr lang="en-US" b="1" dirty="0"/>
              <a:t>availability, integrity, and security</a:t>
            </a:r>
            <a:r>
              <a:rPr lang="en-US" dirty="0"/>
              <a:t> of the network.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Key Concepts </a:t>
            </a:r>
            <a:r>
              <a:rPr lang="en-US" b="1" dirty="0" smtClean="0"/>
              <a:t>&amp; </a:t>
            </a:r>
            <a:r>
              <a:rPr lang="en-US" b="1" dirty="0"/>
              <a:t>Metrics: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Unusual Packet Flows:</a:t>
            </a:r>
            <a:r>
              <a:rPr lang="en-US" dirty="0"/>
              <a:t> Sudden spikes in traffic, unknown protocols, or unexpected destinations.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ICMP Floods:</a:t>
            </a:r>
            <a:r>
              <a:rPr lang="en-US" dirty="0"/>
              <a:t> Large numbers of ping requests indicating potential denial-of-service attacks.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Spoofed IP Addresses:</a:t>
            </a:r>
            <a:r>
              <a:rPr lang="en-US" dirty="0"/>
              <a:t> Packets with falsified source addresses signaling malicious activity.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Other Metrics:</a:t>
            </a:r>
            <a:r>
              <a:rPr lang="en-US" dirty="0"/>
              <a:t> High retransmission rates, abnormal routing updates, unexpected port usage.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0"/>
          <a:stretch/>
        </p:blipFill>
        <p:spPr>
          <a:xfrm>
            <a:off x="6096000" y="1972764"/>
            <a:ext cx="5619750" cy="30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/>
              <a:t>References</a:t>
            </a:r>
            <a:endParaRPr lang="el-GR" sz="2800" b="1"/>
          </a:p>
        </p:txBody>
      </p:sp>
      <p:sp>
        <p:nvSpPr>
          <p:cNvPr id="11" name="Rectangle 10"/>
          <p:cNvSpPr/>
          <p:nvPr/>
        </p:nvSpPr>
        <p:spPr bwMode="auto">
          <a:xfrm>
            <a:off x="286326" y="641612"/>
            <a:ext cx="1172396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  <a:defRPr/>
            </a:pPr>
            <a:r>
              <a:rPr lang="en-US" sz="1600" b="1" dirty="0" smtClean="0"/>
              <a:t>On IPsec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600" i="1" dirty="0"/>
              <a:t>Davis, Carlton R. </a:t>
            </a:r>
            <a:r>
              <a:rPr lang="en-US" sz="1600" b="1" i="1" dirty="0" err="1"/>
              <a:t>IPSec</a:t>
            </a:r>
            <a:r>
              <a:rPr lang="en-US" sz="1600" b="1" i="1" dirty="0"/>
              <a:t>: Securing VPNs. McGraw-Hill </a:t>
            </a:r>
            <a:r>
              <a:rPr lang="en-US" sz="1600" i="1" dirty="0"/>
              <a:t>Professional, 2001.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600" i="1" dirty="0" err="1" smtClean="0"/>
              <a:t>Lastinec</a:t>
            </a:r>
            <a:r>
              <a:rPr lang="en-US" sz="1600" i="1" dirty="0"/>
              <a:t>, Jan, and </a:t>
            </a:r>
            <a:r>
              <a:rPr lang="en-US" sz="1600" i="1" dirty="0" err="1"/>
              <a:t>Ladislav</a:t>
            </a:r>
            <a:r>
              <a:rPr lang="en-US" sz="1600" i="1" dirty="0"/>
              <a:t> </a:t>
            </a:r>
            <a:r>
              <a:rPr lang="en-US" sz="1600" i="1" dirty="0" err="1"/>
              <a:t>Hudec</a:t>
            </a:r>
            <a:r>
              <a:rPr lang="en-US" sz="1600" i="1" dirty="0"/>
              <a:t>. "A study of </a:t>
            </a:r>
            <a:r>
              <a:rPr lang="en-US" sz="1600" b="1" i="1" dirty="0"/>
              <a:t>securing in-vehicle communication using IPSEC </a:t>
            </a:r>
            <a:r>
              <a:rPr lang="en-US" sz="1600" i="1" dirty="0"/>
              <a:t>protocol." Journal of Electrical Engineering 72.2 (2021): 89-98.</a:t>
            </a:r>
            <a:endParaRPr lang="en-US" sz="1600" i="1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sz="1600" b="1" dirty="0" smtClean="0"/>
              <a:t>On VPN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600" i="1" dirty="0"/>
              <a:t>Ezra, Paul Joan, et al. "Secured communication using virtual private network (VPN)." Cyber security and digital forensics: proceedings of ICCSDF 2021 (2021): 309-319.</a:t>
            </a:r>
            <a:endParaRPr lang="en-US" sz="1600" i="1" dirty="0" smtClean="0"/>
          </a:p>
          <a:p>
            <a:pPr marL="628650" lvl="1" indent="-171450">
              <a:buFont typeface="Arial"/>
              <a:buChar char="•"/>
              <a:defRPr/>
            </a:pPr>
            <a:r>
              <a:rPr lang="en-US" sz="1600" i="1" dirty="0"/>
              <a:t>Chua, </a:t>
            </a:r>
            <a:r>
              <a:rPr lang="en-US" sz="1600" i="1" dirty="0" err="1"/>
              <a:t>Choon</a:t>
            </a:r>
            <a:r>
              <a:rPr lang="en-US" sz="1600" i="1" dirty="0"/>
              <a:t> Hoe, and </a:t>
            </a:r>
            <a:r>
              <a:rPr lang="en-US" sz="1600" i="1" dirty="0" err="1"/>
              <a:t>Sok</a:t>
            </a:r>
            <a:r>
              <a:rPr lang="en-US" sz="1600" i="1" dirty="0"/>
              <a:t> Choo Ng. "Open-Source </a:t>
            </a:r>
            <a:r>
              <a:rPr lang="en-US" sz="1600" b="1" i="1" dirty="0"/>
              <a:t>VPN Software: Performance Comparison </a:t>
            </a:r>
            <a:r>
              <a:rPr lang="en-US" sz="1600" i="1" dirty="0"/>
              <a:t>for Remote Access." Proceedings of the 5th International Conference on Information Science and Systems. 2022</a:t>
            </a:r>
            <a:r>
              <a:rPr lang="en-US" sz="1600" i="1" dirty="0" smtClean="0"/>
              <a:t>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600" b="1" dirty="0" smtClean="0"/>
              <a:t>L3 attacks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600" i="1" dirty="0"/>
              <a:t>Fang, Lei, et al. "A Comprehensive </a:t>
            </a:r>
            <a:r>
              <a:rPr lang="en-US" sz="1600" b="1" i="1" dirty="0"/>
              <a:t>Analysis of </a:t>
            </a:r>
            <a:r>
              <a:rPr lang="en-US" sz="1600" b="1" i="1" dirty="0" err="1"/>
              <a:t>DDoS</a:t>
            </a:r>
            <a:r>
              <a:rPr lang="en-US" sz="1600" b="1" i="1" dirty="0"/>
              <a:t> attacks based on DNS</a:t>
            </a:r>
            <a:r>
              <a:rPr lang="en-US" sz="1600" i="1" dirty="0"/>
              <a:t>." Journal of Physics: Conference Series. Vol. 2024. No. 1. IOP Publishing, 2021</a:t>
            </a:r>
            <a:r>
              <a:rPr lang="en-US" sz="1600" i="1" dirty="0" smtClean="0"/>
              <a:t>.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600" i="1" dirty="0" err="1"/>
              <a:t>Milolidakis</a:t>
            </a:r>
            <a:r>
              <a:rPr lang="en-US" sz="1600" i="1" dirty="0"/>
              <a:t>, Alexandros, et al. "On the effectiveness of </a:t>
            </a:r>
            <a:r>
              <a:rPr lang="en-US" sz="1600" b="1" i="1" dirty="0" err="1"/>
              <a:t>bgp</a:t>
            </a:r>
            <a:r>
              <a:rPr lang="en-US" sz="1600" b="1" i="1" dirty="0"/>
              <a:t> hijackers that evade public route collectors</a:t>
            </a:r>
            <a:r>
              <a:rPr lang="en-US" sz="1600" i="1" dirty="0"/>
              <a:t>." IEEE Access 11 (2023): 31092-31124</a:t>
            </a:r>
            <a:r>
              <a:rPr lang="en-US" sz="1600" i="1" dirty="0" smtClean="0"/>
              <a:t>.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600" i="1" dirty="0" err="1"/>
              <a:t>Farasat</a:t>
            </a:r>
            <a:r>
              <a:rPr lang="en-US" sz="1600" i="1" dirty="0"/>
              <a:t>, </a:t>
            </a:r>
            <a:r>
              <a:rPr lang="en-US" sz="1600" i="1" dirty="0" err="1"/>
              <a:t>Talaya</a:t>
            </a:r>
            <a:r>
              <a:rPr lang="en-US" sz="1600" i="1" dirty="0"/>
              <a:t>, and </a:t>
            </a:r>
            <a:r>
              <a:rPr lang="en-US" sz="1600" i="1" dirty="0" err="1"/>
              <a:t>Akmal</a:t>
            </a:r>
            <a:r>
              <a:rPr lang="en-US" sz="1600" i="1" dirty="0"/>
              <a:t> Khan. "Detecting and analyzing border gateway protocol </a:t>
            </a:r>
            <a:r>
              <a:rPr lang="en-US" sz="1600" b="1" i="1" dirty="0" err="1"/>
              <a:t>blackholing</a:t>
            </a:r>
            <a:r>
              <a:rPr lang="en-US" sz="1600" i="1" dirty="0"/>
              <a:t> activity." International Journal of Network Management 31.4 (2021): e2143.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600" b="1" dirty="0" smtClean="0"/>
              <a:t>L3 Threat Modelling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600" i="1" dirty="0" err="1"/>
              <a:t>Granata</a:t>
            </a:r>
            <a:r>
              <a:rPr lang="en-US" sz="1600" i="1" dirty="0"/>
              <a:t>, Daniele, Massimiliano </a:t>
            </a:r>
            <a:r>
              <a:rPr lang="en-US" sz="1600" i="1" dirty="0" err="1"/>
              <a:t>Rak</a:t>
            </a:r>
            <a:r>
              <a:rPr lang="en-US" sz="1600" i="1" dirty="0"/>
              <a:t>, and </a:t>
            </a:r>
            <a:r>
              <a:rPr lang="en-US" sz="1600" i="1" dirty="0" err="1"/>
              <a:t>Wissam</a:t>
            </a:r>
            <a:r>
              <a:rPr lang="en-US" sz="1600" i="1" dirty="0"/>
              <a:t> </a:t>
            </a:r>
            <a:r>
              <a:rPr lang="en-US" sz="1600" i="1" dirty="0" err="1"/>
              <a:t>Mallouli</a:t>
            </a:r>
            <a:r>
              <a:rPr lang="en-US" sz="1600" i="1" dirty="0"/>
              <a:t>. "Automated generation of </a:t>
            </a:r>
            <a:r>
              <a:rPr lang="en-US" sz="1600" b="1" i="1" dirty="0"/>
              <a:t>5G fine-grained threat models</a:t>
            </a:r>
            <a:r>
              <a:rPr lang="en-US" sz="1600" i="1" dirty="0"/>
              <a:t>: A systematic approach." IEEE Access 11 (2023): 129788-129804</a:t>
            </a:r>
            <a:r>
              <a:rPr lang="en-US" sz="1600" i="1" dirty="0" smtClean="0"/>
              <a:t>.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600" i="1" dirty="0">
                <a:hlinkClick r:id="rId2"/>
              </a:rPr>
              <a:t>https://www.cloudflare.com/learning/ddos/layer-3-ddos-attacks</a:t>
            </a:r>
            <a:r>
              <a:rPr lang="en-US" sz="1600" i="1" dirty="0" smtClean="0">
                <a:hlinkClick r:id="rId2"/>
              </a:rPr>
              <a:t>/</a:t>
            </a:r>
            <a:endParaRPr lang="en-US" sz="1600" i="1" dirty="0" smtClean="0"/>
          </a:p>
          <a:p>
            <a:pPr marL="628650" lvl="1" indent="-171450">
              <a:buFont typeface="Arial"/>
              <a:buChar char="•"/>
              <a:defRPr/>
            </a:pPr>
            <a:r>
              <a:rPr lang="en-US" sz="1600" i="1" dirty="0">
                <a:hlinkClick r:id="rId3"/>
              </a:rPr>
              <a:t>https://</a:t>
            </a:r>
            <a:r>
              <a:rPr lang="en-US" sz="1600" i="1" dirty="0" smtClean="0">
                <a:hlinkClick r:id="rId3"/>
              </a:rPr>
              <a:t>www.ibm.com/think/news/cisa-hackers-key-systems-offline</a:t>
            </a:r>
            <a:endParaRPr lang="en-US" sz="1600" i="1" dirty="0" smtClean="0"/>
          </a:p>
          <a:p>
            <a:pPr marL="628650" lvl="1" indent="-171450">
              <a:buFont typeface="Arial"/>
              <a:buChar char="•"/>
              <a:defRPr/>
            </a:pPr>
            <a:r>
              <a:rPr lang="en-US" sz="1600" i="1" dirty="0">
                <a:hlinkClick r:id="rId4"/>
              </a:rPr>
              <a:t>https://www.cloudflare.com/learning/dns/dns-security</a:t>
            </a:r>
            <a:r>
              <a:rPr lang="en-US" sz="1600" i="1" dirty="0" smtClean="0">
                <a:hlinkClick r:id="rId4"/>
              </a:rPr>
              <a:t>/</a:t>
            </a:r>
            <a:endParaRPr lang="en-US" sz="1600" i="1" dirty="0"/>
          </a:p>
          <a:p>
            <a:pPr marL="171450" indent="-171450">
              <a:buFont typeface="Arial"/>
              <a:buChar char="•"/>
              <a:defRPr/>
            </a:pPr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val="28716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8000">
              <a:schemeClr val="accent5">
                <a:alpha val="15000"/>
              </a:schemeClr>
            </a:gs>
            <a:gs pos="60000">
              <a:schemeClr val="accent5">
                <a:alpha val="10000"/>
              </a:schemeClr>
            </a:gs>
            <a:gs pos="96000">
              <a:schemeClr val="accent5">
                <a:alpha val="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2492941" y="1764837"/>
            <a:ext cx="7331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>
                <a:solidFill>
                  <a:prstClr val="black"/>
                </a:solidFill>
                <a:latin typeface="Calibri"/>
              </a:rPr>
              <a:t>Questions and Discussion</a:t>
            </a:r>
            <a:endParaRPr lang="el-GR" sz="54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 bwMode="auto">
          <a:xfrm rot="687603">
            <a:off x="5648594" y="2644625"/>
            <a:ext cx="13286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3800" b="1"/>
              <a:t>?</a:t>
            </a:r>
            <a:endParaRPr lang="el-GR" sz="13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1450" y="1701800"/>
          <a:ext cx="117729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314">
                  <a:extLst>
                    <a:ext uri="{9D8B030D-6E8A-4147-A177-3AD203B41FA5}">
                      <a16:colId xmlns:a16="http://schemas.microsoft.com/office/drawing/2014/main" val="3247419567"/>
                    </a:ext>
                  </a:extLst>
                </a:gridCol>
                <a:gridCol w="1497886">
                  <a:extLst>
                    <a:ext uri="{9D8B030D-6E8A-4147-A177-3AD203B41FA5}">
                      <a16:colId xmlns:a16="http://schemas.microsoft.com/office/drawing/2014/main" val="359181903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90976669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80425239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97965953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33599905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69551186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31571560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096318825"/>
                    </a:ext>
                  </a:extLst>
                </a:gridCol>
              </a:tblGrid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#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Name / Person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Place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Animal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Thing / Item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Job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Food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14693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910036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2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61782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3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192717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4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31113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5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78874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6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63720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7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493375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8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307827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38451" y="486461"/>
            <a:ext cx="5734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Round 4</a:t>
            </a:r>
            <a:endParaRPr kumimoji="0" lang="el-GR" altLang="el-G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1450" y="1701800"/>
          <a:ext cx="117729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314">
                  <a:extLst>
                    <a:ext uri="{9D8B030D-6E8A-4147-A177-3AD203B41FA5}">
                      <a16:colId xmlns:a16="http://schemas.microsoft.com/office/drawing/2014/main" val="3247419567"/>
                    </a:ext>
                  </a:extLst>
                </a:gridCol>
                <a:gridCol w="1497886">
                  <a:extLst>
                    <a:ext uri="{9D8B030D-6E8A-4147-A177-3AD203B41FA5}">
                      <a16:colId xmlns:a16="http://schemas.microsoft.com/office/drawing/2014/main" val="359181903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90976669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80425239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97965953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33599905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69551186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31571560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096318825"/>
                    </a:ext>
                  </a:extLst>
                </a:gridCol>
              </a:tblGrid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#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Name / Person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Place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Animal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Thing / Item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Job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Food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14693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910036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2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61782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3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192717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4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31113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5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78874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6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63720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7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493375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8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307827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38451" y="486461"/>
            <a:ext cx="5734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Round 5</a:t>
            </a:r>
            <a:endParaRPr kumimoji="0" lang="el-GR" altLang="el-G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1450" y="1701800"/>
          <a:ext cx="117729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314">
                  <a:extLst>
                    <a:ext uri="{9D8B030D-6E8A-4147-A177-3AD203B41FA5}">
                      <a16:colId xmlns:a16="http://schemas.microsoft.com/office/drawing/2014/main" val="3247419567"/>
                    </a:ext>
                  </a:extLst>
                </a:gridCol>
                <a:gridCol w="1497886">
                  <a:extLst>
                    <a:ext uri="{9D8B030D-6E8A-4147-A177-3AD203B41FA5}">
                      <a16:colId xmlns:a16="http://schemas.microsoft.com/office/drawing/2014/main" val="359181903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90976669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80425239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97965953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33599905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69551186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31571560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096318825"/>
                    </a:ext>
                  </a:extLst>
                </a:gridCol>
              </a:tblGrid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#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Name / Person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Place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Animal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Thing / Item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Job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Food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14693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910036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2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61782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3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192717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4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31113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5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78874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6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63720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7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493375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8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307827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38451" y="486461"/>
            <a:ext cx="5734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Round 6</a:t>
            </a:r>
            <a:endParaRPr kumimoji="0" lang="el-GR" altLang="el-G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1450" y="1701800"/>
          <a:ext cx="117729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314">
                  <a:extLst>
                    <a:ext uri="{9D8B030D-6E8A-4147-A177-3AD203B41FA5}">
                      <a16:colId xmlns:a16="http://schemas.microsoft.com/office/drawing/2014/main" val="3247419567"/>
                    </a:ext>
                  </a:extLst>
                </a:gridCol>
                <a:gridCol w="1497886">
                  <a:extLst>
                    <a:ext uri="{9D8B030D-6E8A-4147-A177-3AD203B41FA5}">
                      <a16:colId xmlns:a16="http://schemas.microsoft.com/office/drawing/2014/main" val="359181903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90976669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80425239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97965953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33599905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69551186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31571560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096318825"/>
                    </a:ext>
                  </a:extLst>
                </a:gridCol>
              </a:tblGrid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#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Name / Person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Place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Animal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Thing / Item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Job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Food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14693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910036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2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61782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3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192717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4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31113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5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78874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6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63720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7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493375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8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307827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38451" y="486461"/>
            <a:ext cx="5734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Round 7</a:t>
            </a:r>
            <a:endParaRPr kumimoji="0" lang="el-GR" altLang="el-G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6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1450" y="1701800"/>
          <a:ext cx="117729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314">
                  <a:extLst>
                    <a:ext uri="{9D8B030D-6E8A-4147-A177-3AD203B41FA5}">
                      <a16:colId xmlns:a16="http://schemas.microsoft.com/office/drawing/2014/main" val="3247419567"/>
                    </a:ext>
                  </a:extLst>
                </a:gridCol>
                <a:gridCol w="1497886">
                  <a:extLst>
                    <a:ext uri="{9D8B030D-6E8A-4147-A177-3AD203B41FA5}">
                      <a16:colId xmlns:a16="http://schemas.microsoft.com/office/drawing/2014/main" val="359181903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90976669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80425239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97965953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33599905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69551186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31571560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096318825"/>
                    </a:ext>
                  </a:extLst>
                </a:gridCol>
              </a:tblGrid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#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Name / Person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Place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Animal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Thing / Item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Job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Food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14693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910036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2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61782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3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192717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4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31113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5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78874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6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63720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7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493375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/>
                        <a:t>8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307827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38451" y="486461"/>
            <a:ext cx="5734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Round 8</a:t>
            </a:r>
            <a:endParaRPr kumimoji="0" lang="el-GR" altLang="el-G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5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7409</TotalTime>
  <Words>3581</Words>
  <Application>Microsoft Office PowerPoint</Application>
  <DocSecurity>0</DocSecurity>
  <PresentationFormat>Widescreen</PresentationFormat>
  <Paragraphs>560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/>
  <cp:lastModifiedBy>User</cp:lastModifiedBy>
  <cp:revision>974</cp:revision>
  <dcterms:created xsi:type="dcterms:W3CDTF">2025-09-25T14:53:19Z</dcterms:created>
  <dcterms:modified xsi:type="dcterms:W3CDTF">2025-11-30T11:25:00Z</dcterms:modified>
  <cp:category/>
  <dc:identifier/>
  <cp:contentStatus/>
  <dc:language/>
  <cp:version/>
</cp:coreProperties>
</file>