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embeddedFontLst>
    <p:embeddedFont>
      <p:font typeface="Roboto"/>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26" roundtripDataSignature="AMtx7mj14Gwt4CjKsJjq+m1yrCEH5vpVt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Roboto-regular.fntdata"/><Relationship Id="rId21" Type="http://schemas.openxmlformats.org/officeDocument/2006/relationships/slide" Target="slides/slide16.xml"/><Relationship Id="rId24" Type="http://schemas.openxmlformats.org/officeDocument/2006/relationships/font" Target="fonts/Roboto-italic.fntdata"/><Relationship Id="rId23" Type="http://schemas.openxmlformats.org/officeDocument/2006/relationships/font" Target="fonts/Roboto-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customschemas.google.com/relationships/presentationmetadata" Target="metadata"/><Relationship Id="rId25" Type="http://schemas.openxmlformats.org/officeDocument/2006/relationships/font" Target="fonts/Roboto-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t>Today, architecture is rethinking its relationship with society and the environment, recognizing ambiance not as a </a:t>
            </a:r>
            <a:r>
              <a:rPr lang="fr">
                <a:solidFill>
                  <a:schemeClr val="dk1"/>
                </a:solidFill>
              </a:rPr>
              <a:t>decorative background or atmospheric effect</a:t>
            </a:r>
            <a:r>
              <a:rPr lang="fr"/>
              <a:t>, but as a polyphonic field shaped by materials, sensible experiences and the interplay of multiple human and non-human agencies</a:t>
            </a:r>
            <a:r>
              <a:rPr lang="fr" sz="1300"/>
              <a:t>.  </a:t>
            </a:r>
            <a:endParaRPr sz="1300"/>
          </a:p>
          <a:p>
            <a:pPr indent="0" lvl="0" marL="0" rtl="0" algn="l">
              <a:lnSpc>
                <a:spcPct val="100000"/>
              </a:lnSpc>
              <a:spcBef>
                <a:spcPts val="0"/>
              </a:spcBef>
              <a:spcAft>
                <a:spcPts val="0"/>
              </a:spcAft>
              <a:buSzPts val="1100"/>
              <a:buNone/>
            </a:pPr>
            <a:r>
              <a:t/>
            </a:r>
            <a:endParaRPr sz="1300"/>
          </a:p>
          <a:p>
            <a:pPr indent="0" lvl="0" marL="0" rtl="0" algn="l">
              <a:lnSpc>
                <a:spcPct val="100000"/>
              </a:lnSpc>
              <a:spcBef>
                <a:spcPts val="0"/>
              </a:spcBef>
              <a:spcAft>
                <a:spcPts val="0"/>
              </a:spcAft>
              <a:buSzPts val="1100"/>
              <a:buNone/>
            </a:pPr>
            <a:r>
              <a:rPr lang="fr"/>
              <a:t>In our previous works, we explored the dialectical relationship between background and event as a way to create ambiances in architecture—an oscillation between conflict, negotiation, and sympathy among the elements that shape the ordinary backdrop and the conditions of appearance of events that activate our perception of place. We've since continued this line of inquiry working to refine and expand this understanding.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fr"/>
              <a:t>This has led us to the notion of polyphony: a way of thinking about ambiance that embraces the interplay of multiple agencies—human, animal, natural, technological, meteorological, and material—as they interact, overlap, and co-compose space in a dynamic and evolving manner. Rather than a dialogue between two voices, as in the dialectical model, polyphony proposes a layered composition of many voices—human and non-human—that shape ambiance together without needing to converge into a single narrative or unified resolution.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 name="Google Shape;150;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fr">
                <a:solidFill>
                  <a:schemeClr val="dk1"/>
                </a:solidFill>
              </a:rPr>
              <a:t>Rather than producing a composed soundscape, these acts </a:t>
            </a:r>
            <a:r>
              <a:rPr b="1" lang="fr">
                <a:solidFill>
                  <a:schemeClr val="dk1"/>
                </a:solidFill>
              </a:rPr>
              <a:t>extend the dialectical relation</a:t>
            </a:r>
            <a:r>
              <a:rPr lang="fr">
                <a:solidFill>
                  <a:schemeClr val="dk1"/>
                </a:solidFill>
              </a:rPr>
              <a:t> between background and event. A shared ambiance arises not from design but from participation—from being present, listening, and allowing resonance to unfold among humans, devices, </a:t>
            </a:r>
            <a:r>
              <a:rPr lang="fr">
                <a:solidFill>
                  <a:schemeClr val="dk1"/>
                </a:solidFill>
                <a:highlight>
                  <a:srgbClr val="F5F5F5"/>
                </a:highlight>
              </a:rPr>
              <a:t>infrastructures</a:t>
            </a:r>
            <a:r>
              <a:rPr lang="fr">
                <a:solidFill>
                  <a:schemeClr val="dk1"/>
                </a:solidFill>
              </a:rPr>
              <a:t>, and environments."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fr">
                <a:solidFill>
                  <a:schemeClr val="dk1"/>
                </a:solidFill>
              </a:rPr>
              <a:t>In this way, architecture becomes a </a:t>
            </a:r>
            <a:r>
              <a:rPr b="1" lang="fr">
                <a:solidFill>
                  <a:schemeClr val="dk1"/>
                </a:solidFill>
              </a:rPr>
              <a:t>performative and perceptual medium</a:t>
            </a:r>
            <a:r>
              <a:rPr lang="fr">
                <a:solidFill>
                  <a:schemeClr val="dk1"/>
                </a:solidFill>
              </a:rPr>
              <a:t>, not a back plan. Ambiance is not given, but generated—through embodied acts, acoustic encounters, and the quiet, insistent presence of a place that listens back.</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 name="Google Shape;160;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fr">
                <a:solidFill>
                  <a:schemeClr val="dk1"/>
                </a:solidFill>
              </a:rPr>
              <a:t>Another manifestation of this participatory framework is </a:t>
            </a:r>
            <a:r>
              <a:rPr b="1" lang="fr">
                <a:solidFill>
                  <a:schemeClr val="dk1"/>
                </a:solidFill>
              </a:rPr>
              <a:t>Sympathy Radio</a:t>
            </a:r>
            <a:r>
              <a:rPr lang="fr">
                <a:solidFill>
                  <a:schemeClr val="dk1"/>
                </a:solidFill>
              </a:rPr>
              <a:t>—an interactive installation that deepens the move from theory to lived, embodied experience. Using bone conduction headphones and radio transmitters, participants can listen to the subtle sounds around them—rustling leaves, distant machines, footsteps—and also transmit those sounds in real time to others across the site."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fr">
                <a:solidFill>
                  <a:schemeClr val="dk1"/>
                </a:solidFill>
              </a:rPr>
              <a:t>What emerges is not a designed soundscape but a </a:t>
            </a:r>
            <a:r>
              <a:rPr b="1" lang="fr">
                <a:solidFill>
                  <a:schemeClr val="dk1"/>
                </a:solidFill>
              </a:rPr>
              <a:t>live co-creation</a:t>
            </a:r>
            <a:r>
              <a:rPr lang="fr">
                <a:solidFill>
                  <a:schemeClr val="dk1"/>
                </a:solidFill>
              </a:rPr>
              <a:t>—a sonic composition where human and non-human elements interact. </a:t>
            </a:r>
            <a:r>
              <a:rPr b="1" lang="fr">
                <a:solidFill>
                  <a:schemeClr val="dk1"/>
                </a:solidFill>
              </a:rPr>
              <a:t>Participants shift from passive listeners to active agents, shaping and reshaping the ambient field in collaboration with the environment and each other.</a:t>
            </a:r>
            <a:endParaRPr b="1">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 name="Google Shape;17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fr">
                <a:solidFill>
                  <a:schemeClr val="dk1"/>
                </a:solidFill>
              </a:rPr>
              <a:t>Here, </a:t>
            </a:r>
            <a:r>
              <a:rPr b="1" lang="fr">
                <a:solidFill>
                  <a:schemeClr val="dk1"/>
                </a:solidFill>
              </a:rPr>
              <a:t>polyphony</a:t>
            </a:r>
            <a:r>
              <a:rPr lang="fr">
                <a:solidFill>
                  <a:schemeClr val="dk1"/>
                </a:solidFill>
              </a:rPr>
              <a:t> becomes operational, not metaphorical. But even more, it evolves into </a:t>
            </a:r>
            <a:r>
              <a:rPr b="1" lang="fr">
                <a:solidFill>
                  <a:schemeClr val="dk1"/>
                </a:solidFill>
              </a:rPr>
              <a:t>counterpoint</a:t>
            </a:r>
            <a:r>
              <a:rPr lang="fr">
                <a:solidFill>
                  <a:schemeClr val="dk1"/>
                </a:solidFill>
              </a:rPr>
              <a:t>—not just many voices at once, but structured interaction, friction, echo, and divergence. This is not empathy as projection, but a collective tuning-in, as Jean-Paul Thibaud describes through the lens of </a:t>
            </a:r>
            <a:r>
              <a:rPr b="1" lang="fr">
                <a:solidFill>
                  <a:schemeClr val="dk1"/>
                </a:solidFill>
              </a:rPr>
              <a:t>ambient sensitivity</a:t>
            </a:r>
            <a:r>
              <a:rPr lang="fr">
                <a:solidFill>
                  <a:schemeClr val="dk1"/>
                </a:solidFill>
              </a:rPr>
              <a:t>.</a:t>
            </a:r>
            <a:endParaRPr>
              <a:solidFill>
                <a:schemeClr val="dk1"/>
              </a:solidFill>
            </a:endParaRPr>
          </a:p>
          <a:p>
            <a:pPr indent="0" lvl="0" marL="0" rtl="0" algn="l">
              <a:lnSpc>
                <a:spcPct val="100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 name="Google Shape;176;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fr">
                <a:solidFill>
                  <a:schemeClr val="dk1"/>
                </a:solidFill>
              </a:rPr>
              <a:t>At this stage, KARLIAMENT moves fully into the performative. It becomes not just a site of research or sound collection, but a space where </a:t>
            </a:r>
            <a:r>
              <a:rPr b="1" lang="fr">
                <a:solidFill>
                  <a:schemeClr val="dk1"/>
                </a:solidFill>
              </a:rPr>
              <a:t>performance-based participation</a:t>
            </a:r>
            <a:r>
              <a:rPr lang="fr">
                <a:solidFill>
                  <a:schemeClr val="dk1"/>
                </a:solidFill>
              </a:rPr>
              <a:t> activates its polyphonic field.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fr">
                <a:solidFill>
                  <a:schemeClr val="dk1"/>
                </a:solidFill>
              </a:rPr>
              <a:t>These </a:t>
            </a:r>
            <a:r>
              <a:rPr b="1" lang="fr">
                <a:solidFill>
                  <a:schemeClr val="dk1"/>
                </a:solidFill>
              </a:rPr>
              <a:t>embodied listening practices</a:t>
            </a:r>
            <a:r>
              <a:rPr lang="fr">
                <a:solidFill>
                  <a:schemeClr val="dk1"/>
                </a:solidFill>
              </a:rPr>
              <a:t> go beyond representation or data gathering. They transform theoretical ideas—like polyphony, sympathy, and ambient sensitivity—into </a:t>
            </a:r>
            <a:r>
              <a:rPr b="1" lang="fr">
                <a:solidFill>
                  <a:schemeClr val="dk1"/>
                </a:solidFill>
              </a:rPr>
              <a:t>spatial improvisations</a:t>
            </a:r>
            <a:r>
              <a:rPr lang="fr">
                <a:solidFill>
                  <a:schemeClr val="dk1"/>
                </a:solidFill>
              </a:rPr>
              <a:t>. Each step, breath, or pause becomes part of a responsive dialogue with the environment.</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 name="Google Shape;184;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fr">
                <a:solidFill>
                  <a:schemeClr val="dk1"/>
                </a:solidFill>
              </a:rPr>
              <a:t>The performative and the analytical are interwoven. While participants inhabit and improvise within the site, we are also building a corpus of data—not only sonic, but also climatic, social, human and non-human—to trace how these layered presences interact and co-constitute the space.</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fr">
                <a:solidFill>
                  <a:schemeClr val="dk1"/>
                </a:solidFill>
              </a:rPr>
              <a:t>Moreover, this work seeks to demonstrate how in situ ambiance inquiries can be transposed and re-contextualized in other locations, such as exhibition spaces or public events, allowing the sensorial and relational qualities of a specific site to be experienced elsewhere.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fr">
                <a:solidFill>
                  <a:schemeClr val="dk1"/>
                </a:solidFill>
              </a:rPr>
              <a:t>This summer, we will present a first sound installation as an initial proposal, but our aim is to move toward the development of in situ micro-architectures: living stages, a floating platform, a long "sonic" and sensitive table (inspired by Amphoux &amp; Tixier), hosting a portable radio. All these are architectural expressions of conflict, negotiation, or sympathy between agents.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1200"/>
              </a:spcBef>
              <a:spcAft>
                <a:spcPts val="0"/>
              </a:spcAft>
              <a:buSzPts val="1100"/>
              <a:buNone/>
            </a:pPr>
            <a:r>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 name="Google Shape;195;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fr">
                <a:solidFill>
                  <a:schemeClr val="dk1"/>
                </a:solidFill>
              </a:rPr>
              <a:t>Through these spatial experiments, we are not simply producing objects, but testing a different idea of architecture itself—one that is open, adaptive, and polyphonic.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fr">
                <a:solidFill>
                  <a:schemeClr val="dk1"/>
                </a:solidFill>
              </a:rPr>
              <a:t>Embracing polyphony means rethinking architecture not as fixed form, but as open composition—a field shaped by the interplay of humans, materials, technologies, and environments.</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fr">
                <a:solidFill>
                  <a:schemeClr val="dk1"/>
                </a:solidFill>
              </a:rPr>
              <a:t>We move beyond control and toward attentive engagement—an approach that recognizes the complexity of shared spaces and the multiplicity of presences that inhabit them.</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 name="Google Shape;20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fr">
                <a:solidFill>
                  <a:schemeClr val="dk1"/>
                </a:solidFill>
              </a:rPr>
              <a:t>As </a:t>
            </a:r>
            <a:r>
              <a:rPr i="1" lang="fr">
                <a:solidFill>
                  <a:schemeClr val="dk1"/>
                </a:solidFill>
              </a:rPr>
              <a:t>KARLIAMENT</a:t>
            </a:r>
            <a:r>
              <a:rPr lang="fr">
                <a:solidFill>
                  <a:schemeClr val="dk1"/>
                </a:solidFill>
              </a:rPr>
              <a:t> demonstrates, architecture can be performative and relational: not something imposed, but something co-created. </a:t>
            </a:r>
            <a:endParaRPr>
              <a:solidFill>
                <a:schemeClr val="dk1"/>
              </a:solidFill>
            </a:endParaRPr>
          </a:p>
          <a:p>
            <a:pPr indent="0" lvl="0" marL="0" rtl="0" algn="l">
              <a:lnSpc>
                <a:spcPct val="100000"/>
              </a:lnSpc>
              <a:spcBef>
                <a:spcPts val="1200"/>
              </a:spcBef>
              <a:spcAft>
                <a:spcPts val="0"/>
              </a:spcAft>
              <a:buClr>
                <a:schemeClr val="dk1"/>
              </a:buClr>
              <a:buSzPts val="1100"/>
              <a:buFont typeface="Arial"/>
              <a:buNone/>
            </a:pPr>
            <a:r>
              <a:rPr lang="fr">
                <a:solidFill>
                  <a:schemeClr val="dk1"/>
                </a:solidFill>
              </a:rPr>
              <a:t>In this way, it embodies our shift toward polyphony: an understanding of </a:t>
            </a:r>
            <a:r>
              <a:rPr b="1" lang="fr">
                <a:solidFill>
                  <a:schemeClr val="dk1"/>
                </a:solidFill>
              </a:rPr>
              <a:t>ambiance as a shared, evolving field of resonance, shaped not by control, but through attunement and co-presence.</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 name="Google Shape;6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fr">
                <a:solidFill>
                  <a:schemeClr val="dk1"/>
                </a:solidFill>
                <a:highlight>
                  <a:srgbClr val="FFFF00"/>
                </a:highlight>
              </a:rPr>
              <a:t>This inquiry</a:t>
            </a:r>
            <a:r>
              <a:rPr lang="fr">
                <a:solidFill>
                  <a:schemeClr val="dk1"/>
                </a:solidFill>
              </a:rPr>
              <a:t> was inspired by the idea of the architecte Lars Spuybroek about the sympathy of things in architectural design, which I understood as a formative, affective tuning between architectural elements. Not about control or harmony, but about a kind of mutual resonance. This led us to ask: how can we extend this idea into the sensible, perceptual realm?"</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fr">
                <a:solidFill>
                  <a:schemeClr val="dk1"/>
                </a:solidFill>
              </a:rPr>
              <a:t>Jean-Paul Thibaud’s notion of ambient sensitivity helped us make that leap—showing how we can correspond with the ambiance of a place through our bodily movements, sensory engagement, and everyday rhythms.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fr">
                <a:solidFill>
                  <a:schemeClr val="dk1"/>
                </a:solidFill>
              </a:rPr>
              <a:t>Jean-Paul Thibaud’s notion of ambient sensitivity and Bruno Latour’s Actor-Network Theory expanded the field by showing that non-human entities—materials, objects, weather, technologies—are not just participants in shaping ambiance; they </a:t>
            </a:r>
            <a:r>
              <a:rPr i="1" lang="fr">
                <a:solidFill>
                  <a:schemeClr val="dk1"/>
                </a:solidFill>
              </a:rPr>
              <a:t>are</a:t>
            </a:r>
            <a:r>
              <a:rPr lang="fr">
                <a:solidFill>
                  <a:schemeClr val="dk1"/>
                </a:solidFill>
              </a:rPr>
              <a:t> ambiance, or rather, they exist </a:t>
            </a:r>
            <a:r>
              <a:rPr i="1" lang="fr">
                <a:solidFill>
                  <a:schemeClr val="dk1"/>
                </a:solidFill>
              </a:rPr>
              <a:t>in</a:t>
            </a:r>
            <a:r>
              <a:rPr lang="fr">
                <a:solidFill>
                  <a:schemeClr val="dk1"/>
                </a:solidFill>
              </a:rPr>
              <a:t> ambiance, as active presences that contribute to its unfolding. </a:t>
            </a:r>
            <a:r>
              <a:rPr b="1" lang="fr">
                <a:solidFill>
                  <a:schemeClr val="dk1"/>
                </a:solidFill>
              </a:rPr>
              <a:t>This distributed agency shifted ambiance from being something we design to something we co-compose."</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fr">
                <a:solidFill>
                  <a:schemeClr val="dk1"/>
                </a:solidFill>
              </a:rPr>
              <a:t>Finally, Étienne Souriau’s idea of 'modes of existence' showed us that things don’t simply exist—they become, through layered and shifting modes. Ambiance, then, is not a fixed quality but a plural, evolving process."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fr">
                <a:solidFill>
                  <a:schemeClr val="dk1"/>
                </a:solidFill>
              </a:rPr>
              <a:t>Together, these thinkers have guided us toward the concept of polyphony: an approach that embraces the coexistence and entanglement of multiple agencies, each contributing to the atmospheric life of architecture. </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 name="Google Shape;7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
              <a:t>The world is changing in profound ways—not only because we are witnessing extreme climate events, but above all because these events now affect us directly, shaping how we inhabit and share the world. They challenge our very capacity to co-exist within what Bruno Latour aptly calls the "critical zone." </a:t>
            </a:r>
            <a:endParaRPr/>
          </a:p>
          <a:p>
            <a:pPr indent="0" lvl="0" marL="0" rtl="0" algn="l">
              <a:lnSpc>
                <a:spcPct val="100000"/>
              </a:lnSpc>
              <a:spcBef>
                <a:spcPts val="0"/>
              </a:spcBef>
              <a:spcAft>
                <a:spcPts val="0"/>
              </a:spcAft>
              <a:buSzPts val="1100"/>
              <a:buNone/>
            </a:pPr>
            <a:r>
              <a:rPr lang="fr"/>
              <a:t>In 2022–2023, confronted with political and ecological turmoil in our region and country, we chose not to remain at a distance, but to engage directly with these shifting conditions. Without external funding, we brought our knowledge and skills into experimental action on the ground, testing new ways of thinking, making, and living together.</a:t>
            </a:r>
            <a:endParaRPr/>
          </a:p>
          <a:p>
            <a:pPr indent="0" lvl="0" marL="0" rtl="0" algn="l">
              <a:lnSpc>
                <a:spcPct val="100000"/>
              </a:lnSpc>
              <a:spcBef>
                <a:spcPts val="0"/>
              </a:spcBef>
              <a:spcAft>
                <a:spcPts val="0"/>
              </a:spcAft>
              <a:buSzPts val="1100"/>
              <a:buNone/>
            </a:pPr>
            <a:r>
              <a:rPr lang="fr"/>
              <a:t> </a:t>
            </a:r>
            <a:endParaRPr/>
          </a:p>
          <a:p>
            <a:pPr indent="0" lvl="0" marL="0" rtl="0" algn="l">
              <a:lnSpc>
                <a:spcPct val="100000"/>
              </a:lnSpc>
              <a:spcBef>
                <a:spcPts val="0"/>
              </a:spcBef>
              <a:spcAft>
                <a:spcPts val="0"/>
              </a:spcAft>
              <a:buSzPts val="1100"/>
              <a:buNone/>
            </a:pPr>
            <a:r>
              <a:rPr lang="fr" strike="sngStrike">
                <a:solidFill>
                  <a:schemeClr val="dk1"/>
                </a:solidFill>
              </a:rPr>
              <a:t>We began by building and testing a radio device designed to enhance in-situ listening to the sound environment through Radio live transmissions — a project we called </a:t>
            </a:r>
            <a:r>
              <a:rPr i="1" lang="fr" strike="sngStrike">
                <a:solidFill>
                  <a:schemeClr val="dk1"/>
                </a:solidFill>
              </a:rPr>
              <a:t>Sympathy Radio</a:t>
            </a:r>
            <a:r>
              <a:rPr lang="fr" strike="sngStrike">
                <a:solidFill>
                  <a:schemeClr val="dk1"/>
                </a:solidFill>
              </a:rPr>
              <a:t>. This allowed us to work on an abandoned site, a former sanatorium in the mountains of Pilio, and to introduce the concept of </a:t>
            </a:r>
            <a:r>
              <a:rPr i="1" lang="fr" strike="sngStrike">
                <a:solidFill>
                  <a:schemeClr val="dk1"/>
                </a:solidFill>
              </a:rPr>
              <a:t>Resonant Gestures</a:t>
            </a:r>
            <a:r>
              <a:rPr lang="fr" strike="sngStrike">
                <a:solidFill>
                  <a:schemeClr val="dk1"/>
                </a:solidFill>
              </a:rPr>
              <a:t>. Today — and this is the focus of our presentation — we have been engaged for the past year in developing a repertoire and initiating a </a:t>
            </a:r>
            <a:r>
              <a:rPr i="1" lang="fr" strike="sngStrike">
                <a:solidFill>
                  <a:schemeClr val="dk1"/>
                </a:solidFill>
              </a:rPr>
              <a:t>Parliament of the Living and of Things</a:t>
            </a:r>
            <a:r>
              <a:rPr lang="fr" strike="sngStrike">
                <a:solidFill>
                  <a:schemeClr val="dk1"/>
                </a:solidFill>
              </a:rPr>
              <a:t> on the site of Lake Karla, in the region of Thessaly, just 20 minutes from the city of Volos.</a:t>
            </a:r>
            <a:endParaRPr strike="sngStrike"/>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 name="Google Shape;8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SzPts val="1100"/>
              <a:buNone/>
            </a:pPr>
            <a:r>
              <a:rPr i="1" lang="fr">
                <a:solidFill>
                  <a:schemeClr val="dk1"/>
                </a:solidFill>
              </a:rPr>
              <a:t>KARLIAMENT</a:t>
            </a:r>
            <a:r>
              <a:rPr lang="fr">
                <a:solidFill>
                  <a:schemeClr val="dk1"/>
                </a:solidFill>
              </a:rPr>
              <a:t> is a neologism combining </a:t>
            </a:r>
            <a:r>
              <a:rPr i="1" lang="fr">
                <a:solidFill>
                  <a:schemeClr val="dk1"/>
                </a:solidFill>
              </a:rPr>
              <a:t>Karla</a:t>
            </a:r>
            <a:r>
              <a:rPr lang="fr">
                <a:solidFill>
                  <a:schemeClr val="dk1"/>
                </a:solidFill>
              </a:rPr>
              <a:t>—the name of the lake—and </a:t>
            </a:r>
            <a:r>
              <a:rPr i="1" lang="fr">
                <a:solidFill>
                  <a:schemeClr val="dk1"/>
                </a:solidFill>
              </a:rPr>
              <a:t>Parliament</a:t>
            </a:r>
            <a:r>
              <a:rPr lang="fr">
                <a:solidFill>
                  <a:schemeClr val="dk1"/>
                </a:solidFill>
              </a:rPr>
              <a:t>. It defines the framework of our research-action project, serving as a living lab where we interweave science, architecture, and the arts. Through this, we seek to move beyond the condition described by Bruno Latour when he claimed, </a:t>
            </a:r>
            <a:r>
              <a:rPr i="1" lang="fr">
                <a:solidFill>
                  <a:schemeClr val="dk1"/>
                </a:solidFill>
              </a:rPr>
              <a:t>We have never been modern</a:t>
            </a:r>
            <a:r>
              <a:rPr lang="fr">
                <a:solidFill>
                  <a:schemeClr val="dk1"/>
                </a:solidFill>
              </a:rPr>
              <a:t>.</a:t>
            </a:r>
            <a:endParaRPr b="1">
              <a:solidFill>
                <a:schemeClr val="dk1"/>
              </a:solidFill>
            </a:endParaRPr>
          </a:p>
          <a:p>
            <a:pPr indent="0" lvl="0" marL="0" rtl="0" algn="l">
              <a:lnSpc>
                <a:spcPct val="115000"/>
              </a:lnSpc>
              <a:spcBef>
                <a:spcPts val="1200"/>
              </a:spcBef>
              <a:spcAft>
                <a:spcPts val="0"/>
              </a:spcAft>
              <a:buSzPts val="1100"/>
              <a:buNone/>
            </a:pPr>
            <a:r>
              <a:rPr lang="fr">
                <a:solidFill>
                  <a:schemeClr val="dk1"/>
                </a:solidFill>
              </a:rPr>
              <a:t>KARLIAMENT is the ground where we are testing and evolving our approach—on the shores of Lake Karla, a place radically transformed over decades: drained in the 1960s, partially restored in the 2000s, and overwhelmed again by the catastrophic floods of 2023.</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1200"/>
              </a:spcBef>
              <a:spcAft>
                <a:spcPts val="0"/>
              </a:spcAft>
              <a:buSzPts val="1100"/>
              <a:buNone/>
            </a:pPr>
            <a:r>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i="1">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 name="Google Shape;9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SzPts val="1100"/>
              <a:buNone/>
            </a:pPr>
            <a:r>
              <a:rPr lang="fr">
                <a:solidFill>
                  <a:schemeClr val="dk1"/>
                </a:solidFill>
                <a:highlight>
                  <a:srgbClr val="F5F5F5"/>
                </a:highlight>
              </a:rPr>
              <a:t>We are drawn to this site precisely because it embodies the ongoing struggle between human intervention and natural forces—a landscape shaped by drainage, restoration, barrages, and unexpected resurgence. It is also marked by large-scale infrastructures such as the underground tunnel that drains excess water into the Pagasitikos Gulf—a system that last year caused an ecological crisis, leaving thousands of dead fish along the coast. Here, we search for ways in which humans and non-humans might cohabit within an environment defined by memory, resilience, and uncertainty.</a:t>
            </a:r>
            <a:endParaRPr>
              <a:solidFill>
                <a:schemeClr val="dk1"/>
              </a:solidFill>
              <a:highlight>
                <a:srgbClr val="F5F5F5"/>
              </a:highlight>
            </a:endParaRPr>
          </a:p>
          <a:p>
            <a:pPr indent="0" lvl="0" marL="0" rtl="0" algn="l">
              <a:lnSpc>
                <a:spcPct val="100000"/>
              </a:lnSpc>
              <a:spcBef>
                <a:spcPts val="1200"/>
              </a:spcBef>
              <a:spcAft>
                <a:spcPts val="0"/>
              </a:spcAft>
              <a:buClr>
                <a:schemeClr val="dk1"/>
              </a:buClr>
              <a:buSzPts val="1100"/>
              <a:buFont typeface="Arial"/>
              <a:buNone/>
            </a:pPr>
            <a:r>
              <a:rPr lang="fr">
                <a:solidFill>
                  <a:schemeClr val="dk1"/>
                </a:solidFill>
              </a:rPr>
              <a:t> There was a certain irony in it all—like a scene straight out of Latour’s </a:t>
            </a:r>
            <a:r>
              <a:rPr i="1" lang="fr">
                <a:solidFill>
                  <a:schemeClr val="dk1"/>
                </a:solidFill>
              </a:rPr>
              <a:t>We Have Never Been Modern</a:t>
            </a:r>
            <a:r>
              <a:rPr lang="fr">
                <a:solidFill>
                  <a:schemeClr val="dk1"/>
                </a:solidFill>
              </a:rPr>
              <a:t>, with oversized, absurd technical fixes dreamt up by engineers and politicians. But what if technology isn’t the only answer? What if truly moving forward means tuning into the ambiance of a place—its lived atmosphere—to better guide its future?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fr">
                <a:solidFill>
                  <a:schemeClr val="dk1"/>
                </a:solidFill>
              </a:rPr>
              <a:t>We propose here a multi-phase method:</a:t>
            </a:r>
            <a:endParaRPr>
              <a:solidFill>
                <a:schemeClr val="dk1"/>
              </a:solidFill>
            </a:endParaRPr>
          </a:p>
          <a:p>
            <a:pPr indent="-298450" lvl="0" marL="457200" rtl="0" algn="l">
              <a:lnSpc>
                <a:spcPct val="115000"/>
              </a:lnSpc>
              <a:spcBef>
                <a:spcPts val="1200"/>
              </a:spcBef>
              <a:spcAft>
                <a:spcPts val="0"/>
              </a:spcAft>
              <a:buClr>
                <a:schemeClr val="dk1"/>
              </a:buClr>
              <a:buSzPts val="1100"/>
              <a:buAutoNum type="arabicPeriod"/>
            </a:pPr>
            <a:r>
              <a:rPr lang="fr">
                <a:solidFill>
                  <a:schemeClr val="dk1"/>
                </a:solidFill>
              </a:rPr>
              <a:t>to reject the notion of a “aesthetic” soundscape and instead immerse ourselves in the ambiance;</a:t>
            </a:r>
            <a:br>
              <a:rPr lang="fr">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fr">
                <a:solidFill>
                  <a:schemeClr val="dk1"/>
                </a:solidFill>
              </a:rPr>
              <a:t>To listen to the sounding world and explore its subtle modes of existence (Souriau) or ambiances (Thibaud) is to link science and politics—and to renew our imaginary and aesthetic relationship with space - Ré-enchanter le Monde ? </a:t>
            </a:r>
            <a:endParaRPr>
              <a:highlight>
                <a:srgbClr val="F5F5F5"/>
              </a:high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 name="Google Shape;102;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fr">
                <a:solidFill>
                  <a:schemeClr val="dk1"/>
                </a:solidFill>
              </a:rPr>
              <a:t>We identified key locations such as water reservoirs, canals, the barrage, barrage infrastructures, gates, concrete and metallic, and mechanic hydro infrastructure,  lake shores, village edges, agricultural zones, and ambiguous zones shaped by periodic flooding or drainage.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fr">
                <a:solidFill>
                  <a:schemeClr val="dk1"/>
                </a:solidFill>
              </a:rPr>
              <a:t>During the winter and spring seasons, we undertook a scientific and immersive exploration of the lake Karla and its direct surroundings spaces and activities, aiming to document and understand the entangled geographic, social, and ecological dimensions of the site.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fr">
                <a:solidFill>
                  <a:schemeClr val="dk1"/>
                </a:solidFill>
              </a:rPr>
              <a:t>This included the creation of a diverse data corpus composed of environmental criteria measurements, sound recordings and experimentations  : here, from now we gather a lot of sounds that need to be analysed  - they are from varying durations—ranging from standard 4’33” excerpts to extended recordings of 120 to 170 hours (5 days, One week duration)</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fr">
                <a:solidFill>
                  <a:schemeClr val="dk1"/>
                </a:solidFill>
              </a:rPr>
              <a:t>These long-duration recordings captured both dominant and subtle modes of existence across different spatial and temporal contexts: day and night cycles, seasonal variations, and shifting weather conditions.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fr">
                <a:solidFill>
                  <a:schemeClr val="dk1"/>
                </a:solidFill>
              </a:rPr>
              <a:t>Through experimental devices as “Sympathy Radio” sessions, we activated these sites with augmented listenings in the Lake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fr">
                <a:solidFill>
                  <a:schemeClr val="dk1"/>
                </a:solidFill>
              </a:rPr>
              <a:t>We opened 5 “live-stream broadcasts” to share on line long time recordings and be “ livestreamed connected to the lake”, day and night and during almost a  week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fr">
                <a:solidFill>
                  <a:schemeClr val="dk1"/>
                </a:solidFill>
              </a:rPr>
              <a:t>We need now to deploy news protocols of measurements and recordings by exploring potentials of surface microphones to reveal the material textures of spaces and testing underwater microphones to access submerged sonic worlds.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fr">
                <a:solidFill>
                  <a:schemeClr val="dk1"/>
                </a:solidFill>
              </a:rPr>
              <a:t>These explorations allowed us to sense and share non-human spatialities and temporalities, amplifying weak and often overlooked presences in the environment.</a:t>
            </a:r>
            <a:endParaRPr>
              <a:solidFill>
                <a:schemeClr val="dk1"/>
              </a:solidFill>
            </a:endParaRPr>
          </a:p>
          <a:p>
            <a:pPr indent="0" lvl="0" marL="0" rtl="0" algn="l">
              <a:lnSpc>
                <a:spcPct val="115000"/>
              </a:lnSpc>
              <a:spcBef>
                <a:spcPts val="1200"/>
              </a:spcBef>
              <a:spcAft>
                <a:spcPts val="1200"/>
              </a:spcAft>
              <a:buSzPts val="1100"/>
              <a:buNone/>
            </a:pPr>
            <a:r>
              <a:rPr lang="fr">
                <a:solidFill>
                  <a:schemeClr val="dk1"/>
                </a:solidFill>
                <a:highlight>
                  <a:schemeClr val="accent4"/>
                </a:highlight>
              </a:rPr>
              <a: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 name="Google Shape;11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fr">
                <a:solidFill>
                  <a:schemeClr val="dk1"/>
                </a:solidFill>
              </a:rPr>
              <a:t>Alongside the acoustic work, we collected measured environmental variables such as air temperature, humidity, and CO₂ concentration in water. A research is currently underway to explore possible correlations between these environmental variables and sonic expressions—relationships that are likely far removed from any simple cause-and-effect logic. </a:t>
            </a:r>
            <a:r>
              <a:rPr lang="fr">
                <a:solidFill>
                  <a:schemeClr val="dk1"/>
                </a:solidFill>
                <a:highlight>
                  <a:srgbClr val="FFFF00"/>
                </a:highlight>
              </a:rPr>
              <a:t>Rather than seeking deterministic links, we aim to approach these interactions in terms of </a:t>
            </a:r>
            <a:r>
              <a:rPr b="1" lang="fr">
                <a:solidFill>
                  <a:schemeClr val="dk1"/>
                </a:solidFill>
                <a:highlight>
                  <a:srgbClr val="FFFF00"/>
                </a:highlight>
              </a:rPr>
              <a:t>agency</a:t>
            </a:r>
            <a:r>
              <a:rPr lang="fr">
                <a:solidFill>
                  <a:schemeClr val="dk1"/>
                </a:solidFill>
                <a:highlight>
                  <a:srgbClr val="FFFF00"/>
                </a:highlight>
              </a:rPr>
              <a:t>, as articulated by Bruno Latour, acknowledging the capacity of both human and non-human actors to shape and be shaped by shared environments.</a:t>
            </a:r>
            <a:endParaRPr>
              <a:solidFill>
                <a:schemeClr val="dk1"/>
              </a:solidFill>
              <a:highlight>
                <a:srgbClr val="FFFF00"/>
              </a:highlight>
            </a:endParaRPr>
          </a:p>
          <a:p>
            <a:pPr indent="0" lvl="0" marL="0" rtl="0" algn="l">
              <a:lnSpc>
                <a:spcPct val="115000"/>
              </a:lnSpc>
              <a:spcBef>
                <a:spcPts val="1200"/>
              </a:spcBef>
              <a:spcAft>
                <a:spcPts val="0"/>
              </a:spcAft>
              <a:buClr>
                <a:schemeClr val="dk1"/>
              </a:buClr>
              <a:buSzPts val="1100"/>
              <a:buFont typeface="Arial"/>
              <a:buNone/>
            </a:pPr>
            <a:r>
              <a:rPr lang="fr">
                <a:solidFill>
                  <a:schemeClr val="dk1"/>
                </a:solidFill>
              </a:rPr>
              <a:t>This work calls for the development of new analytical tools — an ongoing process. See Petros Flampouris’ presentation tomorrow, which introduces the notion of </a:t>
            </a:r>
            <a:r>
              <a:rPr i="1" lang="fr">
                <a:solidFill>
                  <a:schemeClr val="dk1"/>
                </a:solidFill>
              </a:rPr>
              <a:t>Non-Standard Acoustic Measurements</a:t>
            </a:r>
            <a:r>
              <a:rPr lang="fr">
                <a:solidFill>
                  <a:schemeClr val="dk1"/>
                </a:solidFill>
              </a:rPr>
              <a:t> as a way to shift how we “hear” and we intervene on the world.</a:t>
            </a:r>
            <a:endParaRPr>
              <a:solidFill>
                <a:schemeClr val="dk1"/>
              </a:solidFill>
            </a:endParaRPr>
          </a:p>
          <a:p>
            <a:pPr indent="0" lvl="0" marL="0" rtl="0" algn="l">
              <a:lnSpc>
                <a:spcPct val="115000"/>
              </a:lnSpc>
              <a:spcBef>
                <a:spcPts val="1200"/>
              </a:spcBef>
              <a:spcAft>
                <a:spcPts val="1200"/>
              </a:spcAft>
              <a:buClr>
                <a:schemeClr val="dk1"/>
              </a:buClr>
              <a:buSzPts val="1100"/>
              <a:buFont typeface="Arial"/>
              <a:buNone/>
            </a:pPr>
            <a:r>
              <a:rPr lang="fr">
                <a:solidFill>
                  <a:schemeClr val="dk1"/>
                </a:solidFill>
              </a:rPr>
              <a:t> The aim is to enhance human sensitivity to non-human phenomena and subtle modes of existence, fostering a deeper responsiveness to ambient conditions.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 name="Google Shape;129;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fr">
                <a:solidFill>
                  <a:schemeClr val="dk1"/>
                </a:solidFill>
              </a:rPr>
              <a:t>Inspired by Tim Ingold’s critique of the 'soundscape' concept, we are shifting from composing sonic environments to </a:t>
            </a:r>
            <a:r>
              <a:rPr b="1" lang="fr">
                <a:solidFill>
                  <a:schemeClr val="dk1"/>
                </a:solidFill>
              </a:rPr>
              <a:t>attuning</a:t>
            </a:r>
            <a:r>
              <a:rPr lang="fr">
                <a:solidFill>
                  <a:schemeClr val="dk1"/>
                </a:solidFill>
              </a:rPr>
              <a:t> ourselves to what already exists: human and non-human, audible and barely perceptible.. like water, insects, machines, wind—and acknowledging them as part of the ambient field. KARLIAMENT becomes a kind of sonic parliament: a gathering of presences, a place where the ambiance is co-constructed by humans and more-than-humans alike.</a:t>
            </a:r>
            <a:endParaRPr i="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fr">
                <a:solidFill>
                  <a:schemeClr val="dk1"/>
                </a:solidFill>
              </a:rPr>
              <a:t>KARLIAMENT is not a finished design but a </a:t>
            </a:r>
            <a:r>
              <a:rPr b="1" lang="fr">
                <a:solidFill>
                  <a:schemeClr val="dk1"/>
                </a:solidFill>
              </a:rPr>
              <a:t>method-in-progress</a:t>
            </a:r>
            <a:r>
              <a:rPr lang="fr">
                <a:solidFill>
                  <a:schemeClr val="dk1"/>
                </a:solidFill>
              </a:rPr>
              <a:t>—a space of experimentation, where ambiance becomes </a:t>
            </a:r>
            <a:r>
              <a:rPr b="1" lang="fr">
                <a:solidFill>
                  <a:schemeClr val="dk1"/>
                </a:solidFill>
              </a:rPr>
              <a:t>political, shared, and responsive</a:t>
            </a:r>
            <a:r>
              <a:rPr lang="fr">
                <a:solidFill>
                  <a:schemeClr val="dk1"/>
                </a:solidFill>
              </a:rPr>
              <a:t>. It asks: how can architecture make room for more-than-human voices? How can listening become a spatial practice?</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 name="Google Shape;13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fr">
                <a:solidFill>
                  <a:schemeClr val="dk1"/>
                </a:solidFill>
              </a:rPr>
              <a:t>Central to this process are the “resonant gestures,” simple acts developed during the Resounding Ruins project such as  placing microphones in unexpected spots, pressing “record and stepping away, using the body to redirect sound... Rather than composing sound, these gestures let the site “speak.”</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fr">
                <a:solidFill>
                  <a:schemeClr val="dk1"/>
                </a:solidFill>
              </a:rPr>
              <a:t>They shift us from passive immersion to attentive withdrawal.  By, using binaural and contact microphones, sound consoles…we create sounds (like sound effects loops)  that  tune into overlooked presences—wind, insects, water—always in relation to seasonal and weather conditions. These practices reveal the layered coexistence of the natural, the artificial, and the residual.</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1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18"/>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27"/>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27"/>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1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20"/>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21"/>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21"/>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23"/>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23"/>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24"/>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2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25"/>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25"/>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25"/>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26"/>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5.png"/><Relationship Id="rId4" Type="http://schemas.openxmlformats.org/officeDocument/2006/relationships/image" Target="../media/image17.png"/><Relationship Id="rId10" Type="http://schemas.openxmlformats.org/officeDocument/2006/relationships/image" Target="../media/image2.png"/><Relationship Id="rId9" Type="http://schemas.openxmlformats.org/officeDocument/2006/relationships/image" Target="../media/image29.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3.png"/><Relationship Id="rId4" Type="http://schemas.openxmlformats.org/officeDocument/2006/relationships/image" Target="../media/image33.png"/><Relationship Id="rId5" Type="http://schemas.openxmlformats.org/officeDocument/2006/relationships/image" Target="../media/image42.png"/><Relationship Id="rId6" Type="http://schemas.openxmlformats.org/officeDocument/2006/relationships/image" Target="../media/image38.png"/><Relationship Id="rId7" Type="http://schemas.openxmlformats.org/officeDocument/2006/relationships/image" Target="../media/image4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9.png"/><Relationship Id="rId4" Type="http://schemas.openxmlformats.org/officeDocument/2006/relationships/image" Target="../media/image31.png"/><Relationship Id="rId9" Type="http://schemas.openxmlformats.org/officeDocument/2006/relationships/image" Target="../media/image12.png"/><Relationship Id="rId5" Type="http://schemas.openxmlformats.org/officeDocument/2006/relationships/image" Target="../media/image35.png"/><Relationship Id="rId6" Type="http://schemas.openxmlformats.org/officeDocument/2006/relationships/image" Target="../media/image40.png"/><Relationship Id="rId7" Type="http://schemas.openxmlformats.org/officeDocument/2006/relationships/image" Target="../media/image34.png"/><Relationship Id="rId8" Type="http://schemas.openxmlformats.org/officeDocument/2006/relationships/image" Target="../media/image2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1.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7.png"/><Relationship Id="rId4" Type="http://schemas.openxmlformats.org/officeDocument/2006/relationships/image" Target="../media/image45.png"/><Relationship Id="rId5" Type="http://schemas.openxmlformats.org/officeDocument/2006/relationships/image" Target="../media/image8.png"/><Relationship Id="rId6"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7.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1.png"/><Relationship Id="rId4" Type="http://schemas.openxmlformats.org/officeDocument/2006/relationships/hyperlink" Target="https://sympathyradio.wixsite.com/sympathy-radio" TargetMode="External"/><Relationship Id="rId5" Type="http://schemas.openxmlformats.org/officeDocument/2006/relationships/image" Target="../media/image26.png"/><Relationship Id="rId6" Type="http://schemas.openxmlformats.org/officeDocument/2006/relationships/hyperlink" Target="https://soundcloud.com/sympathy-radio/all-that-is-solid-decays-into-air" TargetMode="External"/><Relationship Id="rId7"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sp.streams.ovh/8010/stream" TargetMode="External"/><Relationship Id="rId4" Type="http://schemas.openxmlformats.org/officeDocument/2006/relationships/image" Target="../media/image4.jpg"/><Relationship Id="rId9" Type="http://schemas.openxmlformats.org/officeDocument/2006/relationships/image" Target="../media/image12.png"/><Relationship Id="rId5" Type="http://schemas.openxmlformats.org/officeDocument/2006/relationships/hyperlink" Target="https://eclass.uth.gr/main/login_form.php?next=%2Fmodules%2Fwork%2Findex.php%3Fcourse%3DARCH_U_172%26get%3D1024862" TargetMode="External"/><Relationship Id="rId6" Type="http://schemas.openxmlformats.org/officeDocument/2006/relationships/image" Target="../media/image8.png"/><Relationship Id="rId7" Type="http://schemas.openxmlformats.org/officeDocument/2006/relationships/hyperlink" Target="http://drive.google.com/file/d/1zkhcT2fMKS1JCBrmKEkQwZHmzTwWxDf5/view" TargetMode="External"/><Relationship Id="rId8"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39.png"/><Relationship Id="rId5"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23.png"/><Relationship Id="rId5"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8.jpg"/><Relationship Id="rId4" Type="http://schemas.openxmlformats.org/officeDocument/2006/relationships/image" Target="../media/image48.jpg"/><Relationship Id="rId5" Type="http://schemas.openxmlformats.org/officeDocument/2006/relationships/hyperlink" Target="http://drive.google.com/file/d/1KzNJcZJSEbltLXZ6-AGa9oAqz8rdR7iu/view" TargetMode="External"/><Relationship Id="rId6" Type="http://schemas.openxmlformats.org/officeDocument/2006/relationships/image" Target="../media/image11.png"/><Relationship Id="rId7"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4.jpg"/><Relationship Id="rId4" Type="http://schemas.openxmlformats.org/officeDocument/2006/relationships/image" Target="../media/image19.jpg"/><Relationship Id="rId5" Type="http://schemas.openxmlformats.org/officeDocument/2006/relationships/image" Target="../media/image36.png"/><Relationship Id="rId6" Type="http://schemas.openxmlformats.org/officeDocument/2006/relationships/image" Target="../media/image18.jpg"/><Relationship Id="rId7" Type="http://schemas.openxmlformats.org/officeDocument/2006/relationships/image" Target="../media/image27.jpg"/><Relationship Id="rId8"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
          <p:cNvPicPr preferRelativeResize="0"/>
          <p:nvPr/>
        </p:nvPicPr>
        <p:blipFill rotWithShape="1">
          <a:blip r:embed="rId3">
            <a:alphaModFix/>
          </a:blip>
          <a:srcRect b="0" l="0" r="0" t="0"/>
          <a:stretch/>
        </p:blipFill>
        <p:spPr>
          <a:xfrm>
            <a:off x="3246136" y="0"/>
            <a:ext cx="3027366" cy="5143499"/>
          </a:xfrm>
          <a:prstGeom prst="rect">
            <a:avLst/>
          </a:prstGeom>
          <a:noFill/>
          <a:ln>
            <a:noFill/>
          </a:ln>
        </p:spPr>
      </p:pic>
      <p:sp>
        <p:nvSpPr>
          <p:cNvPr id="55" name="Google Shape;55;p1"/>
          <p:cNvSpPr txBox="1"/>
          <p:nvPr>
            <p:ph idx="1" type="subTitle"/>
          </p:nvPr>
        </p:nvSpPr>
        <p:spPr>
          <a:xfrm>
            <a:off x="-426325" y="3663725"/>
            <a:ext cx="2934900" cy="792600"/>
          </a:xfrm>
          <a:prstGeom prst="rect">
            <a:avLst/>
          </a:prstGeom>
          <a:noFill/>
          <a:ln>
            <a:noFill/>
          </a:ln>
        </p:spPr>
        <p:txBody>
          <a:bodyPr anchorCtr="0" anchor="t" bIns="91425" lIns="91425" spcFirstLastPara="1" rIns="91425" wrap="square" tIns="91425">
            <a:normAutofit fontScale="85000" lnSpcReduction="20000"/>
          </a:bodyPr>
          <a:lstStyle/>
          <a:p>
            <a:pPr indent="0" lvl="0" marL="450215" rtl="0" algn="l">
              <a:lnSpc>
                <a:spcPct val="100000"/>
              </a:lnSpc>
              <a:spcBef>
                <a:spcPts val="2000"/>
              </a:spcBef>
              <a:spcAft>
                <a:spcPts val="0"/>
              </a:spcAft>
              <a:buClr>
                <a:schemeClr val="dk1"/>
              </a:buClr>
              <a:buSzPct val="122221"/>
              <a:buFont typeface="Arial"/>
              <a:buNone/>
            </a:pPr>
            <a:r>
              <a:rPr lang="fr" sz="900" u="sng">
                <a:solidFill>
                  <a:schemeClr val="dk1"/>
                </a:solidFill>
                <a:latin typeface="Calibri"/>
                <a:ea typeface="Calibri"/>
                <a:cs typeface="Calibri"/>
                <a:sym typeface="Calibri"/>
              </a:rPr>
              <a:t>Evangelia PAXINOU</a:t>
            </a:r>
            <a:r>
              <a:rPr baseline="30000" lang="fr" sz="900" u="sng">
                <a:solidFill>
                  <a:schemeClr val="dk1"/>
                </a:solidFill>
                <a:latin typeface="Calibri"/>
                <a:ea typeface="Calibri"/>
                <a:cs typeface="Calibri"/>
                <a:sym typeface="Calibri"/>
              </a:rPr>
              <a:t>1</a:t>
            </a:r>
            <a:r>
              <a:rPr lang="fr" sz="900" u="sng">
                <a:solidFill>
                  <a:schemeClr val="dk1"/>
                </a:solidFill>
                <a:latin typeface="Calibri"/>
                <a:ea typeface="Calibri"/>
                <a:cs typeface="Calibri"/>
                <a:sym typeface="Calibri"/>
              </a:rPr>
              <a:t>, Nicolas REMY</a:t>
            </a:r>
            <a:r>
              <a:rPr baseline="30000" lang="fr" sz="900" u="sng">
                <a:solidFill>
                  <a:schemeClr val="dk1"/>
                </a:solidFill>
                <a:latin typeface="Calibri"/>
                <a:ea typeface="Calibri"/>
                <a:cs typeface="Calibri"/>
                <a:sym typeface="Calibri"/>
              </a:rPr>
              <a:t>2,</a:t>
            </a:r>
            <a:r>
              <a:rPr lang="fr" sz="900" u="sng">
                <a:solidFill>
                  <a:schemeClr val="dk1"/>
                </a:solidFill>
                <a:latin typeface="Calibri"/>
                <a:ea typeface="Calibri"/>
                <a:cs typeface="Calibri"/>
                <a:sym typeface="Calibri"/>
              </a:rPr>
              <a:t>Petros Flampouris</a:t>
            </a:r>
            <a:r>
              <a:rPr baseline="30000" lang="fr" sz="900" u="sng">
                <a:solidFill>
                  <a:schemeClr val="dk1"/>
                </a:solidFill>
                <a:latin typeface="Calibri"/>
                <a:ea typeface="Calibri"/>
                <a:cs typeface="Calibri"/>
                <a:sym typeface="Calibri"/>
              </a:rPr>
              <a:t>2</a:t>
            </a:r>
            <a:endParaRPr sz="900" u="sng">
              <a:solidFill>
                <a:schemeClr val="dk1"/>
              </a:solidFill>
              <a:latin typeface="Calibri"/>
              <a:ea typeface="Calibri"/>
              <a:cs typeface="Calibri"/>
              <a:sym typeface="Calibri"/>
            </a:endParaRPr>
          </a:p>
          <a:p>
            <a:pPr indent="0" lvl="0" marL="449580" rtl="0" algn="l">
              <a:lnSpc>
                <a:spcPct val="91666"/>
              </a:lnSpc>
              <a:spcBef>
                <a:spcPts val="600"/>
              </a:spcBef>
              <a:spcAft>
                <a:spcPts val="0"/>
              </a:spcAft>
              <a:buClr>
                <a:schemeClr val="dk1"/>
              </a:buClr>
              <a:buSzPct val="122221"/>
              <a:buFont typeface="Arial"/>
              <a:buNone/>
            </a:pPr>
            <a:r>
              <a:rPr lang="fr" sz="900">
                <a:solidFill>
                  <a:schemeClr val="dk1"/>
                </a:solidFill>
                <a:latin typeface="Calibri"/>
                <a:ea typeface="Calibri"/>
                <a:cs typeface="Calibri"/>
                <a:sym typeface="Calibri"/>
              </a:rPr>
              <a:t>1. Municipality of Volos, Greece – AAU CRESSON Grenoble Alpes University,</a:t>
            </a:r>
            <a:r>
              <a:rPr i="1" lang="fr" sz="900">
                <a:solidFill>
                  <a:schemeClr val="dk1"/>
                </a:solidFill>
                <a:latin typeface="Calibri"/>
                <a:ea typeface="Calibri"/>
                <a:cs typeface="Calibri"/>
                <a:sym typeface="Calibri"/>
              </a:rPr>
              <a:t> </a:t>
            </a:r>
            <a:r>
              <a:rPr lang="fr" sz="900">
                <a:solidFill>
                  <a:schemeClr val="dk1"/>
                </a:solidFill>
                <a:latin typeface="Calibri"/>
                <a:ea typeface="Calibri"/>
                <a:cs typeface="Calibri"/>
                <a:sym typeface="Calibri"/>
              </a:rPr>
              <a:t>evangelia.paxinou@gmail.com</a:t>
            </a:r>
            <a:endParaRPr sz="900">
              <a:solidFill>
                <a:schemeClr val="dk1"/>
              </a:solidFill>
              <a:latin typeface="Calibri"/>
              <a:ea typeface="Calibri"/>
              <a:cs typeface="Calibri"/>
              <a:sym typeface="Calibri"/>
            </a:endParaRPr>
          </a:p>
          <a:p>
            <a:pPr indent="0" lvl="0" marL="449580" rtl="0" algn="l">
              <a:lnSpc>
                <a:spcPct val="91666"/>
              </a:lnSpc>
              <a:spcBef>
                <a:spcPts val="0"/>
              </a:spcBef>
              <a:spcAft>
                <a:spcPts val="0"/>
              </a:spcAft>
              <a:buClr>
                <a:schemeClr val="dk1"/>
              </a:buClr>
              <a:buSzPct val="122221"/>
              <a:buFont typeface="Arial"/>
              <a:buNone/>
            </a:pPr>
            <a:r>
              <a:rPr lang="fr" sz="900">
                <a:solidFill>
                  <a:schemeClr val="dk1"/>
                </a:solidFill>
                <a:latin typeface="Calibri"/>
                <a:ea typeface="Calibri"/>
                <a:cs typeface="Calibri"/>
                <a:sym typeface="Calibri"/>
              </a:rPr>
              <a:t>2. Sd+be Lab, Dpt of Architecture, University of Thessaly, Greece – AAU CRESSON Grenoble Alpes University, nremy@uth.g</a:t>
            </a:r>
            <a:endParaRPr/>
          </a:p>
        </p:txBody>
      </p:sp>
      <p:pic>
        <p:nvPicPr>
          <p:cNvPr id="56" name="Google Shape;56;p1"/>
          <p:cNvPicPr preferRelativeResize="0"/>
          <p:nvPr/>
        </p:nvPicPr>
        <p:blipFill rotWithShape="1">
          <a:blip r:embed="rId4">
            <a:alphaModFix/>
          </a:blip>
          <a:srcRect b="0" l="0" r="0" t="0"/>
          <a:stretch/>
        </p:blipFill>
        <p:spPr>
          <a:xfrm>
            <a:off x="1311300" y="4637115"/>
            <a:ext cx="491750" cy="462823"/>
          </a:xfrm>
          <a:prstGeom prst="rect">
            <a:avLst/>
          </a:prstGeom>
          <a:noFill/>
          <a:ln>
            <a:noFill/>
          </a:ln>
        </p:spPr>
      </p:pic>
      <p:pic>
        <p:nvPicPr>
          <p:cNvPr id="57" name="Google Shape;57;p1"/>
          <p:cNvPicPr preferRelativeResize="0"/>
          <p:nvPr/>
        </p:nvPicPr>
        <p:blipFill rotWithShape="1">
          <a:blip r:embed="rId5">
            <a:alphaModFix/>
          </a:blip>
          <a:srcRect b="0" l="0" r="86793" t="0"/>
          <a:stretch/>
        </p:blipFill>
        <p:spPr>
          <a:xfrm>
            <a:off x="2294800" y="4620675"/>
            <a:ext cx="459575" cy="495700"/>
          </a:xfrm>
          <a:prstGeom prst="rect">
            <a:avLst/>
          </a:prstGeom>
          <a:noFill/>
          <a:ln>
            <a:noFill/>
          </a:ln>
        </p:spPr>
      </p:pic>
      <p:pic>
        <p:nvPicPr>
          <p:cNvPr id="58" name="Google Shape;58;p1"/>
          <p:cNvPicPr preferRelativeResize="0"/>
          <p:nvPr/>
        </p:nvPicPr>
        <p:blipFill rotWithShape="1">
          <a:blip r:embed="rId6">
            <a:alphaModFix/>
          </a:blip>
          <a:srcRect b="0" l="0" r="76822" t="0"/>
          <a:stretch/>
        </p:blipFill>
        <p:spPr>
          <a:xfrm>
            <a:off x="1803050" y="4620675"/>
            <a:ext cx="491745" cy="495700"/>
          </a:xfrm>
          <a:prstGeom prst="rect">
            <a:avLst/>
          </a:prstGeom>
          <a:noFill/>
          <a:ln>
            <a:noFill/>
          </a:ln>
        </p:spPr>
      </p:pic>
      <p:pic>
        <p:nvPicPr>
          <p:cNvPr id="59" name="Google Shape;59;p1"/>
          <p:cNvPicPr preferRelativeResize="0"/>
          <p:nvPr/>
        </p:nvPicPr>
        <p:blipFill rotWithShape="1">
          <a:blip r:embed="rId7">
            <a:alphaModFix/>
          </a:blip>
          <a:srcRect b="25954" l="0" r="0" t="28279"/>
          <a:stretch/>
        </p:blipFill>
        <p:spPr>
          <a:xfrm>
            <a:off x="0" y="4593550"/>
            <a:ext cx="1201650" cy="549950"/>
          </a:xfrm>
          <a:prstGeom prst="rect">
            <a:avLst/>
          </a:prstGeom>
          <a:noFill/>
          <a:ln>
            <a:noFill/>
          </a:ln>
        </p:spPr>
      </p:pic>
      <p:sp>
        <p:nvSpPr>
          <p:cNvPr id="60" name="Google Shape;60;p1"/>
          <p:cNvSpPr txBox="1"/>
          <p:nvPr>
            <p:ph type="ctrTitle"/>
          </p:nvPr>
        </p:nvSpPr>
        <p:spPr>
          <a:xfrm>
            <a:off x="273901" y="-469250"/>
            <a:ext cx="8596200" cy="20526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Clr>
                <a:schemeClr val="dk1"/>
              </a:buClr>
              <a:buSzPts val="990"/>
              <a:buFont typeface="Arial"/>
              <a:buNone/>
            </a:pPr>
            <a:r>
              <a:rPr lang="fr"/>
              <a:t>The Polyphony of Ambiances </a:t>
            </a:r>
            <a:endParaRPr/>
          </a:p>
          <a:p>
            <a:pPr indent="0" lvl="0" marL="0" rtl="0" algn="ctr">
              <a:lnSpc>
                <a:spcPct val="100000"/>
              </a:lnSpc>
              <a:spcBef>
                <a:spcPts val="0"/>
              </a:spcBef>
              <a:spcAft>
                <a:spcPts val="0"/>
              </a:spcAft>
              <a:buSzPct val="144444"/>
              <a:buNone/>
            </a:pPr>
            <a:r>
              <a:rPr lang="fr" sz="4000"/>
              <a:t>Designing with Multiple Agencies</a:t>
            </a:r>
            <a:endParaRPr sz="4000"/>
          </a:p>
        </p:txBody>
      </p:sp>
      <p:pic>
        <p:nvPicPr>
          <p:cNvPr id="61" name="Google Shape;61;p1"/>
          <p:cNvPicPr preferRelativeResize="0"/>
          <p:nvPr/>
        </p:nvPicPr>
        <p:blipFill rotWithShape="1">
          <a:blip r:embed="rId8">
            <a:alphaModFix/>
          </a:blip>
          <a:srcRect b="0" l="0" r="0" t="0"/>
          <a:stretch/>
        </p:blipFill>
        <p:spPr>
          <a:xfrm>
            <a:off x="6671675" y="2100775"/>
            <a:ext cx="643625" cy="643625"/>
          </a:xfrm>
          <a:prstGeom prst="rect">
            <a:avLst/>
          </a:prstGeom>
          <a:noFill/>
          <a:ln>
            <a:noFill/>
          </a:ln>
        </p:spPr>
      </p:pic>
      <p:pic>
        <p:nvPicPr>
          <p:cNvPr id="62" name="Google Shape;62;p1"/>
          <p:cNvPicPr preferRelativeResize="0"/>
          <p:nvPr/>
        </p:nvPicPr>
        <p:blipFill rotWithShape="1">
          <a:blip r:embed="rId9">
            <a:alphaModFix/>
          </a:blip>
          <a:srcRect b="0" l="0" r="0" t="0"/>
          <a:stretch/>
        </p:blipFill>
        <p:spPr>
          <a:xfrm>
            <a:off x="7392125" y="1951800"/>
            <a:ext cx="1585223" cy="792600"/>
          </a:xfrm>
          <a:prstGeom prst="rect">
            <a:avLst/>
          </a:prstGeom>
          <a:noFill/>
          <a:ln>
            <a:noFill/>
          </a:ln>
        </p:spPr>
      </p:pic>
      <p:pic>
        <p:nvPicPr>
          <p:cNvPr id="63" name="Google Shape;63;p1"/>
          <p:cNvPicPr preferRelativeResize="0"/>
          <p:nvPr/>
        </p:nvPicPr>
        <p:blipFill rotWithShape="1">
          <a:blip r:embed="rId10">
            <a:alphaModFix/>
          </a:blip>
          <a:srcRect b="0" l="0" r="0" t="0"/>
          <a:stretch/>
        </p:blipFill>
        <p:spPr>
          <a:xfrm>
            <a:off x="6943800" y="4712400"/>
            <a:ext cx="2049384" cy="431100"/>
          </a:xfrm>
          <a:prstGeom prst="rect">
            <a:avLst/>
          </a:prstGeom>
          <a:noFill/>
          <a:ln>
            <a:noFill/>
          </a:ln>
        </p:spPr>
      </p:pic>
      <p:sp>
        <p:nvSpPr>
          <p:cNvPr id="64" name="Google Shape;64;p1"/>
          <p:cNvSpPr txBox="1"/>
          <p:nvPr/>
        </p:nvSpPr>
        <p:spPr>
          <a:xfrm>
            <a:off x="6377050" y="2744400"/>
            <a:ext cx="57375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fr" sz="800" u="none" cap="none" strike="noStrike">
                <a:solidFill>
                  <a:schemeClr val="dk2"/>
                </a:solidFill>
                <a:latin typeface="Arial"/>
                <a:ea typeface="Arial"/>
                <a:cs typeface="Arial"/>
                <a:sym typeface="Arial"/>
              </a:rPr>
              <a:t>Shaping the future living places</a:t>
            </a:r>
            <a:endParaRPr b="1" i="0" sz="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1" i="0" lang="fr" sz="800" u="none" cap="none" strike="noStrike">
                <a:solidFill>
                  <a:schemeClr val="dk2"/>
                </a:solidFill>
                <a:latin typeface="Arial"/>
                <a:ea typeface="Arial"/>
                <a:cs typeface="Arial"/>
                <a:sym typeface="Arial"/>
              </a:rPr>
              <a:t>Act 1 : Defining Architectural and Urban Ambiances</a:t>
            </a:r>
            <a:endParaRPr b="1" i="0" sz="800" u="none" cap="none" strike="noStrike">
              <a:solidFill>
                <a:schemeClr val="dk2"/>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id="152" name="Google Shape;152;p10"/>
          <p:cNvPicPr preferRelativeResize="0"/>
          <p:nvPr/>
        </p:nvPicPr>
        <p:blipFill rotWithShape="1">
          <a:blip r:embed="rId3">
            <a:alphaModFix/>
          </a:blip>
          <a:srcRect b="0" l="0" r="0" t="0"/>
          <a:stretch/>
        </p:blipFill>
        <p:spPr>
          <a:xfrm>
            <a:off x="605114" y="261050"/>
            <a:ext cx="1977525" cy="3212025"/>
          </a:xfrm>
          <a:prstGeom prst="rect">
            <a:avLst/>
          </a:prstGeom>
          <a:noFill/>
          <a:ln>
            <a:noFill/>
          </a:ln>
        </p:spPr>
      </p:pic>
      <p:pic>
        <p:nvPicPr>
          <p:cNvPr id="153" name="Google Shape;153;p10"/>
          <p:cNvPicPr preferRelativeResize="0"/>
          <p:nvPr/>
        </p:nvPicPr>
        <p:blipFill rotWithShape="1">
          <a:blip r:embed="rId4">
            <a:alphaModFix/>
          </a:blip>
          <a:srcRect b="0" l="0" r="0" t="0"/>
          <a:stretch/>
        </p:blipFill>
        <p:spPr>
          <a:xfrm>
            <a:off x="3737872" y="92850"/>
            <a:ext cx="2129900" cy="3548425"/>
          </a:xfrm>
          <a:prstGeom prst="rect">
            <a:avLst/>
          </a:prstGeom>
          <a:noFill/>
          <a:ln>
            <a:noFill/>
          </a:ln>
        </p:spPr>
      </p:pic>
      <p:pic>
        <p:nvPicPr>
          <p:cNvPr id="154" name="Google Shape;154;p10"/>
          <p:cNvPicPr preferRelativeResize="0"/>
          <p:nvPr/>
        </p:nvPicPr>
        <p:blipFill rotWithShape="1">
          <a:blip r:embed="rId5">
            <a:alphaModFix/>
          </a:blip>
          <a:srcRect b="0" l="0" r="0" t="0"/>
          <a:stretch/>
        </p:blipFill>
        <p:spPr>
          <a:xfrm>
            <a:off x="-217778" y="3473075"/>
            <a:ext cx="4166602" cy="2168916"/>
          </a:xfrm>
          <a:prstGeom prst="rect">
            <a:avLst/>
          </a:prstGeom>
          <a:noFill/>
          <a:ln>
            <a:noFill/>
          </a:ln>
        </p:spPr>
      </p:pic>
      <p:pic>
        <p:nvPicPr>
          <p:cNvPr id="155" name="Google Shape;155;p10"/>
          <p:cNvPicPr preferRelativeResize="0"/>
          <p:nvPr/>
        </p:nvPicPr>
        <p:blipFill rotWithShape="1">
          <a:blip r:embed="rId6">
            <a:alphaModFix/>
          </a:blip>
          <a:srcRect b="0" l="0" r="0" t="0"/>
          <a:stretch/>
        </p:blipFill>
        <p:spPr>
          <a:xfrm>
            <a:off x="6094149" y="-39850"/>
            <a:ext cx="3049851" cy="5143499"/>
          </a:xfrm>
          <a:prstGeom prst="rect">
            <a:avLst/>
          </a:prstGeom>
          <a:noFill/>
          <a:ln>
            <a:noFill/>
          </a:ln>
        </p:spPr>
      </p:pic>
      <p:pic>
        <p:nvPicPr>
          <p:cNvPr id="156" name="Google Shape;156;p10"/>
          <p:cNvPicPr preferRelativeResize="0"/>
          <p:nvPr/>
        </p:nvPicPr>
        <p:blipFill rotWithShape="1">
          <a:blip r:embed="rId7">
            <a:alphaModFix/>
          </a:blip>
          <a:srcRect b="0" l="0" r="0" t="0"/>
          <a:stretch/>
        </p:blipFill>
        <p:spPr>
          <a:xfrm>
            <a:off x="2582650" y="2735244"/>
            <a:ext cx="3049850" cy="1678606"/>
          </a:xfrm>
          <a:prstGeom prst="rect">
            <a:avLst/>
          </a:prstGeom>
          <a:noFill/>
          <a:ln>
            <a:noFill/>
          </a:ln>
        </p:spPr>
      </p:pic>
      <p:sp>
        <p:nvSpPr>
          <p:cNvPr id="157" name="Google Shape;157;p10"/>
          <p:cNvSpPr txBox="1"/>
          <p:nvPr>
            <p:ph type="title"/>
          </p:nvPr>
        </p:nvSpPr>
        <p:spPr>
          <a:xfrm>
            <a:off x="311700" y="142450"/>
            <a:ext cx="8520600" cy="10830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fr" sz="2400"/>
              <a:t>Resonant Gestures &amp; Resounding Ruins</a:t>
            </a:r>
            <a:endParaRPr sz="24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pic>
        <p:nvPicPr>
          <p:cNvPr id="162" name="Google Shape;162;p11" title="Screenshot 2025-06-29 at 22.55.55.png"/>
          <p:cNvPicPr preferRelativeResize="0"/>
          <p:nvPr/>
        </p:nvPicPr>
        <p:blipFill rotWithShape="1">
          <a:blip r:embed="rId3">
            <a:alphaModFix/>
          </a:blip>
          <a:srcRect b="0" l="0" r="0" t="0"/>
          <a:stretch/>
        </p:blipFill>
        <p:spPr>
          <a:xfrm>
            <a:off x="-8200" y="0"/>
            <a:ext cx="3097350" cy="2292848"/>
          </a:xfrm>
          <a:prstGeom prst="rect">
            <a:avLst/>
          </a:prstGeom>
          <a:noFill/>
          <a:ln>
            <a:noFill/>
          </a:ln>
        </p:spPr>
      </p:pic>
      <p:pic>
        <p:nvPicPr>
          <p:cNvPr id="163" name="Google Shape;163;p11"/>
          <p:cNvPicPr preferRelativeResize="0"/>
          <p:nvPr/>
        </p:nvPicPr>
        <p:blipFill rotWithShape="1">
          <a:blip r:embed="rId4">
            <a:alphaModFix/>
          </a:blip>
          <a:srcRect b="0" l="0" r="0" t="0"/>
          <a:stretch/>
        </p:blipFill>
        <p:spPr>
          <a:xfrm>
            <a:off x="3222931" y="0"/>
            <a:ext cx="3097364" cy="5143501"/>
          </a:xfrm>
          <a:prstGeom prst="rect">
            <a:avLst/>
          </a:prstGeom>
          <a:noFill/>
          <a:ln>
            <a:noFill/>
          </a:ln>
        </p:spPr>
      </p:pic>
      <p:pic>
        <p:nvPicPr>
          <p:cNvPr id="164" name="Google Shape;164;p11"/>
          <p:cNvPicPr preferRelativeResize="0"/>
          <p:nvPr/>
        </p:nvPicPr>
        <p:blipFill rotWithShape="1">
          <a:blip r:embed="rId5">
            <a:alphaModFix/>
          </a:blip>
          <a:srcRect b="0" l="0" r="52656" t="34058"/>
          <a:stretch/>
        </p:blipFill>
        <p:spPr>
          <a:xfrm>
            <a:off x="3981325" y="89700"/>
            <a:ext cx="996175" cy="1097350"/>
          </a:xfrm>
          <a:prstGeom prst="rect">
            <a:avLst/>
          </a:prstGeom>
          <a:noFill/>
          <a:ln>
            <a:noFill/>
          </a:ln>
        </p:spPr>
      </p:pic>
      <p:pic>
        <p:nvPicPr>
          <p:cNvPr id="165" name="Google Shape;165;p11"/>
          <p:cNvPicPr preferRelativeResize="0"/>
          <p:nvPr/>
        </p:nvPicPr>
        <p:blipFill rotWithShape="1">
          <a:blip r:embed="rId6">
            <a:alphaModFix/>
          </a:blip>
          <a:srcRect b="0" l="0" r="0" t="0"/>
          <a:stretch/>
        </p:blipFill>
        <p:spPr>
          <a:xfrm>
            <a:off x="6161218" y="0"/>
            <a:ext cx="2519100" cy="3363325"/>
          </a:xfrm>
          <a:prstGeom prst="rect">
            <a:avLst/>
          </a:prstGeom>
          <a:noFill/>
          <a:ln>
            <a:noFill/>
          </a:ln>
        </p:spPr>
      </p:pic>
      <p:pic>
        <p:nvPicPr>
          <p:cNvPr id="166" name="Google Shape;166;p11"/>
          <p:cNvPicPr preferRelativeResize="0"/>
          <p:nvPr/>
        </p:nvPicPr>
        <p:blipFill rotWithShape="1">
          <a:blip r:embed="rId7">
            <a:alphaModFix/>
          </a:blip>
          <a:srcRect b="0" l="0" r="0" t="0"/>
          <a:stretch/>
        </p:blipFill>
        <p:spPr>
          <a:xfrm>
            <a:off x="6934175" y="2292850"/>
            <a:ext cx="2079149" cy="2775874"/>
          </a:xfrm>
          <a:prstGeom prst="rect">
            <a:avLst/>
          </a:prstGeom>
          <a:noFill/>
          <a:ln>
            <a:noFill/>
          </a:ln>
        </p:spPr>
      </p:pic>
      <p:pic>
        <p:nvPicPr>
          <p:cNvPr id="167" name="Google Shape;167;p11"/>
          <p:cNvPicPr preferRelativeResize="0"/>
          <p:nvPr/>
        </p:nvPicPr>
        <p:blipFill rotWithShape="1">
          <a:blip r:embed="rId8">
            <a:alphaModFix/>
          </a:blip>
          <a:srcRect b="0" l="0" r="0" t="0"/>
          <a:stretch/>
        </p:blipFill>
        <p:spPr>
          <a:xfrm>
            <a:off x="-621672" y="2415328"/>
            <a:ext cx="3710812" cy="2775877"/>
          </a:xfrm>
          <a:prstGeom prst="rect">
            <a:avLst/>
          </a:prstGeom>
          <a:noFill/>
          <a:ln>
            <a:noFill/>
          </a:ln>
        </p:spPr>
      </p:pic>
      <p:pic>
        <p:nvPicPr>
          <p:cNvPr id="168" name="Google Shape;168;p11"/>
          <p:cNvPicPr preferRelativeResize="0"/>
          <p:nvPr/>
        </p:nvPicPr>
        <p:blipFill rotWithShape="1">
          <a:blip r:embed="rId9">
            <a:alphaModFix/>
          </a:blip>
          <a:srcRect b="0" l="0" r="0" t="0"/>
          <a:stretch/>
        </p:blipFill>
        <p:spPr>
          <a:xfrm>
            <a:off x="4165600" y="216535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5000"/>
                                        <p:tgtEl>
                                          <p:spTgt spid="1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p12"/>
          <p:cNvPicPr preferRelativeResize="0"/>
          <p:nvPr/>
        </p:nvPicPr>
        <p:blipFill rotWithShape="1">
          <a:blip r:embed="rId3">
            <a:alphaModFix/>
          </a:blip>
          <a:srcRect b="0" l="0" r="0" t="0"/>
          <a:stretch/>
        </p:blipFill>
        <p:spPr>
          <a:xfrm>
            <a:off x="152400" y="182275"/>
            <a:ext cx="8839198" cy="450234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p13"/>
          <p:cNvPicPr preferRelativeResize="0"/>
          <p:nvPr/>
        </p:nvPicPr>
        <p:blipFill rotWithShape="1">
          <a:blip r:embed="rId3">
            <a:alphaModFix/>
          </a:blip>
          <a:srcRect b="0" l="0" r="0" t="0"/>
          <a:stretch/>
        </p:blipFill>
        <p:spPr>
          <a:xfrm>
            <a:off x="152400" y="152400"/>
            <a:ext cx="4005049" cy="2190449"/>
          </a:xfrm>
          <a:prstGeom prst="rect">
            <a:avLst/>
          </a:prstGeom>
          <a:noFill/>
          <a:ln>
            <a:noFill/>
          </a:ln>
        </p:spPr>
      </p:pic>
      <p:pic>
        <p:nvPicPr>
          <p:cNvPr id="179" name="Google Shape;179;p13"/>
          <p:cNvPicPr preferRelativeResize="0"/>
          <p:nvPr/>
        </p:nvPicPr>
        <p:blipFill rotWithShape="1">
          <a:blip r:embed="rId4">
            <a:alphaModFix/>
          </a:blip>
          <a:srcRect b="0" l="0" r="0" t="0"/>
          <a:stretch/>
        </p:blipFill>
        <p:spPr>
          <a:xfrm>
            <a:off x="4309849" y="152400"/>
            <a:ext cx="2817250" cy="4838699"/>
          </a:xfrm>
          <a:prstGeom prst="rect">
            <a:avLst/>
          </a:prstGeom>
          <a:noFill/>
          <a:ln>
            <a:noFill/>
          </a:ln>
        </p:spPr>
      </p:pic>
      <p:sp>
        <p:nvSpPr>
          <p:cNvPr id="180" name="Google Shape;180;p13"/>
          <p:cNvSpPr txBox="1"/>
          <p:nvPr/>
        </p:nvSpPr>
        <p:spPr>
          <a:xfrm>
            <a:off x="0" y="2571750"/>
            <a:ext cx="59064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fr" sz="3000" u="none" cap="none" strike="noStrike">
                <a:solidFill>
                  <a:schemeClr val="dk1"/>
                </a:solidFill>
                <a:latin typeface="Arial"/>
                <a:ea typeface="Arial"/>
                <a:cs typeface="Arial"/>
                <a:sym typeface="Arial"/>
              </a:rPr>
              <a:t>From Theory to Practice</a:t>
            </a:r>
            <a:endParaRPr b="0" i="0" sz="3000" u="none" cap="none" strike="noStrike">
              <a:solidFill>
                <a:srgbClr val="000000"/>
              </a:solidFill>
              <a:latin typeface="Arial"/>
              <a:ea typeface="Arial"/>
              <a:cs typeface="Arial"/>
              <a:sym typeface="Arial"/>
            </a:endParaRPr>
          </a:p>
        </p:txBody>
      </p:sp>
      <p:sp>
        <p:nvSpPr>
          <p:cNvPr id="181" name="Google Shape;181;p13"/>
          <p:cNvSpPr txBox="1"/>
          <p:nvPr/>
        </p:nvSpPr>
        <p:spPr>
          <a:xfrm>
            <a:off x="435650" y="4067700"/>
            <a:ext cx="3874200" cy="9234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200"/>
              <a:buFont typeface="Arial"/>
              <a:buNone/>
            </a:pPr>
            <a:r>
              <a:rPr b="0" i="0" lang="fr" sz="1200" u="none" cap="none" strike="noStrike">
                <a:solidFill>
                  <a:schemeClr val="dk2"/>
                </a:solidFill>
                <a:latin typeface="Arial"/>
                <a:ea typeface="Arial"/>
                <a:cs typeface="Arial"/>
                <a:sym typeface="Arial"/>
              </a:rPr>
              <a:t>The loudspeaker plays a pre-recorded sound source and uses the natural reverberation of the infrastructures as an passive amplified sonic scene — a site of amplification and expression for Karliament.</a:t>
            </a:r>
            <a:endParaRPr b="0" i="0" sz="1200" u="none" cap="none" strike="noStrike">
              <a:solidFill>
                <a:schemeClr val="dk2"/>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14"/>
          <p:cNvSpPr txBox="1"/>
          <p:nvPr>
            <p:ph type="title"/>
          </p:nvPr>
        </p:nvSpPr>
        <p:spPr>
          <a:xfrm>
            <a:off x="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fr"/>
              <a:t>From Sonic Atlas to a Karliament </a:t>
            </a:r>
            <a:endParaRPr/>
          </a:p>
        </p:txBody>
      </p:sp>
      <p:pic>
        <p:nvPicPr>
          <p:cNvPr id="187" name="Google Shape;187;p14"/>
          <p:cNvPicPr preferRelativeResize="0"/>
          <p:nvPr/>
        </p:nvPicPr>
        <p:blipFill rotWithShape="1">
          <a:blip r:embed="rId3">
            <a:alphaModFix/>
          </a:blip>
          <a:srcRect b="26891" l="22614" r="20291" t="25318"/>
          <a:stretch/>
        </p:blipFill>
        <p:spPr>
          <a:xfrm>
            <a:off x="0" y="1515563"/>
            <a:ext cx="4127499" cy="2184402"/>
          </a:xfrm>
          <a:prstGeom prst="rect">
            <a:avLst/>
          </a:prstGeom>
          <a:noFill/>
          <a:ln>
            <a:noFill/>
          </a:ln>
        </p:spPr>
      </p:pic>
      <p:sp>
        <p:nvSpPr>
          <p:cNvPr id="188" name="Google Shape;188;p14"/>
          <p:cNvSpPr txBox="1"/>
          <p:nvPr/>
        </p:nvSpPr>
        <p:spPr>
          <a:xfrm>
            <a:off x="247350" y="4642825"/>
            <a:ext cx="86493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fr" sz="1300" u="none" cap="none" strike="noStrike">
                <a:solidFill>
                  <a:schemeClr val="dk2"/>
                </a:solidFill>
                <a:latin typeface="Arial"/>
                <a:ea typeface="Arial"/>
                <a:cs typeface="Arial"/>
                <a:sym typeface="Arial"/>
              </a:rPr>
              <a:t>sketch from Flampouris P, Karliament Exhibition project (Remy, Paxinou, Flampouris)</a:t>
            </a:r>
            <a:endParaRPr b="0" i="0" sz="1300" u="none" cap="none" strike="noStrike">
              <a:solidFill>
                <a:schemeClr val="dk2"/>
              </a:solidFill>
              <a:latin typeface="Arial"/>
              <a:ea typeface="Arial"/>
              <a:cs typeface="Arial"/>
              <a:sym typeface="Arial"/>
            </a:endParaRPr>
          </a:p>
        </p:txBody>
      </p:sp>
      <p:pic>
        <p:nvPicPr>
          <p:cNvPr id="189" name="Google Shape;189;p14"/>
          <p:cNvPicPr preferRelativeResize="0"/>
          <p:nvPr/>
        </p:nvPicPr>
        <p:blipFill rotWithShape="1">
          <a:blip r:embed="rId4">
            <a:alphaModFix/>
          </a:blip>
          <a:srcRect b="13543" l="0" r="0" t="21685"/>
          <a:stretch/>
        </p:blipFill>
        <p:spPr>
          <a:xfrm>
            <a:off x="4456976" y="1364475"/>
            <a:ext cx="4373250" cy="2486574"/>
          </a:xfrm>
          <a:prstGeom prst="rect">
            <a:avLst/>
          </a:prstGeom>
          <a:noFill/>
          <a:ln>
            <a:noFill/>
          </a:ln>
        </p:spPr>
      </p:pic>
      <p:pic>
        <p:nvPicPr>
          <p:cNvPr id="190" name="Google Shape;190;p14"/>
          <p:cNvPicPr preferRelativeResize="0"/>
          <p:nvPr/>
        </p:nvPicPr>
        <p:blipFill rotWithShape="1">
          <a:blip r:embed="rId5">
            <a:alphaModFix/>
          </a:blip>
          <a:srcRect b="0" l="0" r="0" t="0"/>
          <a:stretch/>
        </p:blipFill>
        <p:spPr>
          <a:xfrm>
            <a:off x="6568500" y="6748"/>
            <a:ext cx="2575500" cy="565954"/>
          </a:xfrm>
          <a:prstGeom prst="rect">
            <a:avLst/>
          </a:prstGeom>
          <a:noFill/>
          <a:ln>
            <a:noFill/>
          </a:ln>
        </p:spPr>
      </p:pic>
      <p:sp>
        <p:nvSpPr>
          <p:cNvPr id="191" name="Google Shape;191;p14"/>
          <p:cNvSpPr txBox="1"/>
          <p:nvPr/>
        </p:nvSpPr>
        <p:spPr>
          <a:xfrm>
            <a:off x="6568500" y="572700"/>
            <a:ext cx="25755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fr" sz="900" u="none" cap="none" strike="noStrike">
                <a:solidFill>
                  <a:srgbClr val="000000"/>
                </a:solidFill>
                <a:latin typeface="Arial"/>
                <a:ea typeface="Arial"/>
                <a:cs typeface="Arial"/>
                <a:sym typeface="Arial"/>
              </a:rPr>
              <a:t>LIve Radio @ https://sp.streams.ovh/8010/stream</a:t>
            </a:r>
            <a:endParaRPr b="0" i="0" sz="900" u="none" cap="none" strike="noStrike">
              <a:solidFill>
                <a:srgbClr val="000000"/>
              </a:solidFill>
              <a:latin typeface="Arial"/>
              <a:ea typeface="Arial"/>
              <a:cs typeface="Arial"/>
              <a:sym typeface="Arial"/>
            </a:endParaRPr>
          </a:p>
        </p:txBody>
      </p:sp>
      <p:pic>
        <p:nvPicPr>
          <p:cNvPr id="192" name="Google Shape;192;p14"/>
          <p:cNvPicPr preferRelativeResize="0"/>
          <p:nvPr/>
        </p:nvPicPr>
        <p:blipFill rotWithShape="1">
          <a:blip r:embed="rId6">
            <a:alphaModFix/>
          </a:blip>
          <a:srcRect b="0" l="0" r="0" t="0"/>
          <a:stretch/>
        </p:blipFill>
        <p:spPr>
          <a:xfrm>
            <a:off x="4960730" y="2268717"/>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5000"/>
                                        <p:tgtEl>
                                          <p:spTgt spid="1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15"/>
          <p:cNvPicPr preferRelativeResize="0"/>
          <p:nvPr/>
        </p:nvPicPr>
        <p:blipFill rotWithShape="1">
          <a:blip r:embed="rId3">
            <a:alphaModFix/>
          </a:blip>
          <a:srcRect b="0" l="0" r="0" t="0"/>
          <a:stretch/>
        </p:blipFill>
        <p:spPr>
          <a:xfrm>
            <a:off x="152400" y="156388"/>
            <a:ext cx="8839200" cy="48307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id="202" name="Google Shape;202;p16"/>
          <p:cNvPicPr preferRelativeResize="0"/>
          <p:nvPr/>
        </p:nvPicPr>
        <p:blipFill rotWithShape="1">
          <a:blip r:embed="rId3">
            <a:alphaModFix/>
          </a:blip>
          <a:srcRect b="0" l="0" r="0" t="0"/>
          <a:stretch/>
        </p:blipFill>
        <p:spPr>
          <a:xfrm>
            <a:off x="152400" y="152400"/>
            <a:ext cx="5277299" cy="3561501"/>
          </a:xfrm>
          <a:prstGeom prst="rect">
            <a:avLst/>
          </a:prstGeom>
          <a:noFill/>
          <a:ln>
            <a:noFill/>
          </a:ln>
        </p:spPr>
      </p:pic>
      <p:sp>
        <p:nvSpPr>
          <p:cNvPr id="203" name="Google Shape;203;p16"/>
          <p:cNvSpPr txBox="1"/>
          <p:nvPr/>
        </p:nvSpPr>
        <p:spPr>
          <a:xfrm>
            <a:off x="152400" y="4129200"/>
            <a:ext cx="3346500" cy="8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rPr b="0" i="0" lang="fr" sz="4400" u="none" cap="none" strike="noStrike">
                <a:solidFill>
                  <a:schemeClr val="dk1"/>
                </a:solidFill>
                <a:latin typeface="Calibri"/>
                <a:ea typeface="Calibri"/>
                <a:cs typeface="Calibri"/>
                <a:sym typeface="Calibri"/>
              </a:rPr>
              <a:t>Karliament</a:t>
            </a:r>
            <a:endParaRPr b="0" i="0" sz="1400" u="none" cap="none" strike="noStrike">
              <a:solidFill>
                <a:srgbClr val="000000"/>
              </a:solidFill>
              <a:latin typeface="Arial"/>
              <a:ea typeface="Arial"/>
              <a:cs typeface="Arial"/>
              <a:sym typeface="Arial"/>
            </a:endParaRPr>
          </a:p>
        </p:txBody>
      </p:sp>
      <p:pic>
        <p:nvPicPr>
          <p:cNvPr id="204" name="Google Shape;204;p16"/>
          <p:cNvPicPr preferRelativeResize="0"/>
          <p:nvPr/>
        </p:nvPicPr>
        <p:blipFill rotWithShape="1">
          <a:blip r:embed="rId4">
            <a:alphaModFix/>
          </a:blip>
          <a:srcRect b="0" l="0" r="0" t="0"/>
          <a:stretch/>
        </p:blipFill>
        <p:spPr>
          <a:xfrm>
            <a:off x="6097587" y="0"/>
            <a:ext cx="2894013"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4"/>
                                        </p:tgtEl>
                                        <p:attrNameLst>
                                          <p:attrName>style.visibility</p:attrName>
                                        </p:attrNameLst>
                                      </p:cBhvr>
                                      <p:to>
                                        <p:strVal val="visible"/>
                                      </p:to>
                                    </p:set>
                                    <p:animEffect filter="fade" transition="in">
                                      <p:cBhvr>
                                        <p:cTn dur="5000"/>
                                        <p:tgtEl>
                                          <p:spTgt spid="2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2"/>
          <p:cNvSpPr txBox="1"/>
          <p:nvPr/>
        </p:nvSpPr>
        <p:spPr>
          <a:xfrm>
            <a:off x="3245675" y="4685375"/>
            <a:ext cx="3675600" cy="308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50"/>
              <a:buFont typeface="Arial"/>
              <a:buNone/>
            </a:pPr>
            <a:r>
              <a:rPr b="0" i="0" lang="fr" sz="1050" u="none" cap="none" strike="noStrike">
                <a:solidFill>
                  <a:schemeClr val="dk1"/>
                </a:solidFill>
                <a:highlight>
                  <a:srgbClr val="F5F5F5"/>
                </a:highlight>
                <a:latin typeface="Roboto"/>
                <a:ea typeface="Roboto"/>
                <a:cs typeface="Roboto"/>
                <a:sym typeface="Roboto"/>
              </a:rPr>
              <a:t>L’installation « clinamen » de Celeste Boursier-Mougenot, Rotonde de la Bourse de Commerce, Paris, Eté 2025.</a:t>
            </a:r>
            <a:endParaRPr b="0" i="0" sz="1800" u="none" cap="none" strike="noStrike">
              <a:solidFill>
                <a:schemeClr val="dk1"/>
              </a:solidFill>
              <a:highlight>
                <a:srgbClr val="F5F5F5"/>
              </a:highlight>
              <a:latin typeface="Arial"/>
              <a:ea typeface="Arial"/>
              <a:cs typeface="Arial"/>
              <a:sym typeface="Arial"/>
            </a:endParaRPr>
          </a:p>
        </p:txBody>
      </p:sp>
      <p:sp>
        <p:nvSpPr>
          <p:cNvPr id="70" name="Google Shape;70;p2"/>
          <p:cNvSpPr txBox="1"/>
          <p:nvPr>
            <p:ph type="title"/>
          </p:nvPr>
        </p:nvSpPr>
        <p:spPr>
          <a:xfrm>
            <a:off x="3736000" y="136250"/>
            <a:ext cx="5096400" cy="632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fr"/>
              <a:t>From the Dialectical Perspective to Polyphony</a:t>
            </a:r>
            <a:endParaRPr/>
          </a:p>
        </p:txBody>
      </p:sp>
      <p:pic>
        <p:nvPicPr>
          <p:cNvPr id="71" name="Google Shape;71;p2"/>
          <p:cNvPicPr preferRelativeResize="0"/>
          <p:nvPr/>
        </p:nvPicPr>
        <p:blipFill rotWithShape="1">
          <a:blip r:embed="rId3">
            <a:alphaModFix/>
          </a:blip>
          <a:srcRect b="0" l="0" r="0" t="0"/>
          <a:stretch/>
        </p:blipFill>
        <p:spPr>
          <a:xfrm>
            <a:off x="0" y="0"/>
            <a:ext cx="2894013"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
                                        </p:tgtEl>
                                        <p:attrNameLst>
                                          <p:attrName>style.visibility</p:attrName>
                                        </p:attrNameLst>
                                      </p:cBhvr>
                                      <p:to>
                                        <p:strVal val="visible"/>
                                      </p:to>
                                    </p:set>
                                    <p:animEffect filter="fade" transition="in">
                                      <p:cBhvr>
                                        <p:cTn dur="5000"/>
                                        <p:tgtEl>
                                          <p:spTgt spid="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pic>
        <p:nvPicPr>
          <p:cNvPr id="76" name="Google Shape;76;p3"/>
          <p:cNvPicPr preferRelativeResize="0"/>
          <p:nvPr/>
        </p:nvPicPr>
        <p:blipFill rotWithShape="1">
          <a:blip r:embed="rId3">
            <a:alphaModFix/>
          </a:blip>
          <a:srcRect b="0" l="0" r="0" t="0"/>
          <a:stretch/>
        </p:blipFill>
        <p:spPr>
          <a:xfrm>
            <a:off x="2335075" y="319326"/>
            <a:ext cx="2717750" cy="2252425"/>
          </a:xfrm>
          <a:prstGeom prst="rect">
            <a:avLst/>
          </a:prstGeom>
          <a:noFill/>
          <a:ln>
            <a:noFill/>
          </a:ln>
        </p:spPr>
      </p:pic>
      <p:sp>
        <p:nvSpPr>
          <p:cNvPr id="77" name="Google Shape;77;p3"/>
          <p:cNvSpPr txBox="1"/>
          <p:nvPr/>
        </p:nvSpPr>
        <p:spPr>
          <a:xfrm>
            <a:off x="2335100" y="2571750"/>
            <a:ext cx="2717700" cy="1980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1100"/>
              <a:buFont typeface="Arial"/>
              <a:buNone/>
            </a:pPr>
            <a:r>
              <a:rPr b="0" i="0" lang="fr" sz="1200" u="none" cap="none" strike="noStrike">
                <a:solidFill>
                  <a:schemeClr val="dk1"/>
                </a:solidFill>
                <a:latin typeface="Arial"/>
                <a:ea typeface="Arial"/>
                <a:cs typeface="Arial"/>
                <a:sym typeface="Arial"/>
              </a:rPr>
              <a:t>the Sympathy Radio  team</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20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[2023 Spring], Cerisy-La Salle</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80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“Comment Sonne Le Monde ? “ (B-AIR)</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800"/>
              </a:spcBef>
              <a:spcAft>
                <a:spcPts val="800"/>
              </a:spcAft>
              <a:buClr>
                <a:srgbClr val="000000"/>
              </a:buClr>
              <a:buSzPts val="1500"/>
              <a:buFont typeface="Arial"/>
              <a:buNone/>
            </a:pPr>
            <a:r>
              <a:rPr b="0" i="0" lang="fr" sz="1500" u="sng" cap="none" strike="noStrike">
                <a:solidFill>
                  <a:schemeClr val="hlink"/>
                </a:solidFill>
                <a:latin typeface="Arial"/>
                <a:ea typeface="Arial"/>
                <a:cs typeface="Arial"/>
                <a:sym typeface="Arial"/>
                <a:hlinkClick r:id="rId4"/>
              </a:rPr>
              <a:t>https://sympathyradio.wixsite.com/sympathy-radio</a:t>
            </a:r>
            <a:r>
              <a:rPr b="0" i="0" lang="fr" sz="1200" u="none" cap="none" strike="noStrike">
                <a:solidFill>
                  <a:schemeClr val="dk1"/>
                </a:solidFill>
                <a:latin typeface="Arial"/>
                <a:ea typeface="Arial"/>
                <a:cs typeface="Arial"/>
                <a:sym typeface="Arial"/>
              </a:rPr>
              <a:t> [@ Biennale de Venise, 2023]</a:t>
            </a:r>
            <a:endParaRPr b="0" i="0" sz="1800" u="none" cap="none" strike="noStrike">
              <a:solidFill>
                <a:schemeClr val="dk2"/>
              </a:solidFill>
              <a:latin typeface="Arial"/>
              <a:ea typeface="Arial"/>
              <a:cs typeface="Arial"/>
              <a:sym typeface="Arial"/>
            </a:endParaRPr>
          </a:p>
        </p:txBody>
      </p:sp>
      <p:pic>
        <p:nvPicPr>
          <p:cNvPr id="78" name="Google Shape;78;p3"/>
          <p:cNvPicPr preferRelativeResize="0"/>
          <p:nvPr/>
        </p:nvPicPr>
        <p:blipFill rotWithShape="1">
          <a:blip r:embed="rId5">
            <a:alphaModFix/>
          </a:blip>
          <a:srcRect b="0" l="0" r="0" t="0"/>
          <a:stretch/>
        </p:blipFill>
        <p:spPr>
          <a:xfrm>
            <a:off x="5052825" y="319325"/>
            <a:ext cx="3978202" cy="2252425"/>
          </a:xfrm>
          <a:prstGeom prst="rect">
            <a:avLst/>
          </a:prstGeom>
          <a:noFill/>
          <a:ln>
            <a:noFill/>
          </a:ln>
        </p:spPr>
      </p:pic>
      <p:sp>
        <p:nvSpPr>
          <p:cNvPr id="79" name="Google Shape;79;p3"/>
          <p:cNvSpPr txBox="1"/>
          <p:nvPr/>
        </p:nvSpPr>
        <p:spPr>
          <a:xfrm>
            <a:off x="5052825" y="2582700"/>
            <a:ext cx="3978300" cy="1746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Resounding Ruins action in Sanatorium, Pilio - Greece </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20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200"/>
              </a:spcBef>
              <a:spcAft>
                <a:spcPts val="0"/>
              </a:spcAft>
              <a:buClr>
                <a:srgbClr val="000000"/>
              </a:buClr>
              <a:buSzPts val="1200"/>
              <a:buFont typeface="Arial"/>
              <a:buNone/>
            </a:pPr>
            <a:r>
              <a:rPr b="0" i="0" lang="fr" sz="1200" u="sng" cap="none" strike="noStrike">
                <a:solidFill>
                  <a:schemeClr val="hlink"/>
                </a:solidFill>
                <a:latin typeface="Arial"/>
                <a:ea typeface="Arial"/>
                <a:cs typeface="Arial"/>
                <a:sym typeface="Arial"/>
                <a:hlinkClick r:id="rId6"/>
              </a:rPr>
              <a:t>https://soundcloud.com/sympathy-radio/all-that-is-solid-decays-into-air</a:t>
            </a:r>
            <a:r>
              <a:rPr b="0" i="0" lang="fr" sz="1200" u="none" cap="none" strike="noStrike">
                <a:solidFill>
                  <a:schemeClr val="dk1"/>
                </a:solidFill>
                <a:latin typeface="Arial"/>
                <a:ea typeface="Arial"/>
                <a:cs typeface="Arial"/>
                <a:sym typeface="Arial"/>
              </a:rPr>
              <a:t> </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20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200"/>
              </a:spcBef>
              <a:spcAft>
                <a:spcPts val="200"/>
              </a:spcAft>
              <a:buClr>
                <a:srgbClr val="000000"/>
              </a:buClr>
              <a:buSzPts val="1200"/>
              <a:buFont typeface="Arial"/>
              <a:buNone/>
            </a:pPr>
            <a:r>
              <a:rPr b="0" i="0" lang="fr" sz="1200" u="none" cap="none" strike="noStrike">
                <a:solidFill>
                  <a:schemeClr val="dk1"/>
                </a:solidFill>
                <a:latin typeface="Arial"/>
                <a:ea typeface="Arial"/>
                <a:cs typeface="Arial"/>
                <a:sym typeface="Arial"/>
              </a:rPr>
              <a:t>5th international Congress on Ambiances in Lisbonne and Rio de Jainero (October 2024)</a:t>
            </a:r>
            <a:endParaRPr b="0" i="0" sz="1200" u="none" cap="none" strike="noStrike">
              <a:solidFill>
                <a:schemeClr val="dk1"/>
              </a:solidFill>
              <a:latin typeface="Arial"/>
              <a:ea typeface="Arial"/>
              <a:cs typeface="Arial"/>
              <a:sym typeface="Arial"/>
            </a:endParaRPr>
          </a:p>
        </p:txBody>
      </p:sp>
      <p:pic>
        <p:nvPicPr>
          <p:cNvPr id="80" name="Google Shape;80;p3"/>
          <p:cNvPicPr preferRelativeResize="0"/>
          <p:nvPr/>
        </p:nvPicPr>
        <p:blipFill rotWithShape="1">
          <a:blip r:embed="rId7">
            <a:alphaModFix/>
          </a:blip>
          <a:srcRect b="0" l="0" r="0" t="0"/>
          <a:stretch/>
        </p:blipFill>
        <p:spPr>
          <a:xfrm>
            <a:off x="-381000" y="0"/>
            <a:ext cx="1905000" cy="1905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4"/>
          <p:cNvSpPr txBox="1"/>
          <p:nvPr>
            <p:ph type="title"/>
          </p:nvPr>
        </p:nvSpPr>
        <p:spPr>
          <a:xfrm>
            <a:off x="311700" y="1362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76515"/>
              <a:buNone/>
            </a:pPr>
            <a:r>
              <a:rPr lang="fr" sz="4066">
                <a:latin typeface="Calibri"/>
                <a:ea typeface="Calibri"/>
                <a:cs typeface="Calibri"/>
                <a:sym typeface="Calibri"/>
              </a:rPr>
              <a:t>KARLIAMENT: </a:t>
            </a:r>
            <a:r>
              <a:rPr lang="fr" sz="4066" u="sng">
                <a:solidFill>
                  <a:schemeClr val="hlink"/>
                </a:solidFill>
                <a:latin typeface="Calibri"/>
                <a:ea typeface="Calibri"/>
                <a:cs typeface="Calibri"/>
                <a:sym typeface="Calibri"/>
                <a:hlinkClick r:id="rId3"/>
              </a:rPr>
              <a:t>A Living Laboratory</a:t>
            </a:r>
            <a:endParaRPr sz="3955"/>
          </a:p>
          <a:p>
            <a:pPr indent="0" lvl="0" marL="0" rtl="0" algn="l">
              <a:lnSpc>
                <a:spcPct val="100000"/>
              </a:lnSpc>
              <a:spcBef>
                <a:spcPts val="0"/>
              </a:spcBef>
              <a:spcAft>
                <a:spcPts val="0"/>
              </a:spcAft>
              <a:buSzPct val="111111"/>
              <a:buNone/>
            </a:pPr>
            <a:r>
              <a:t/>
            </a:r>
            <a:endParaRPr/>
          </a:p>
        </p:txBody>
      </p:sp>
      <p:pic>
        <p:nvPicPr>
          <p:cNvPr id="86" name="Google Shape;86;p4"/>
          <p:cNvPicPr preferRelativeResize="0"/>
          <p:nvPr/>
        </p:nvPicPr>
        <p:blipFill rotWithShape="1">
          <a:blip r:embed="rId4">
            <a:alphaModFix/>
          </a:blip>
          <a:srcRect b="0" l="0" r="0" t="0"/>
          <a:stretch/>
        </p:blipFill>
        <p:spPr>
          <a:xfrm>
            <a:off x="672325" y="935625"/>
            <a:ext cx="5520707" cy="4129747"/>
          </a:xfrm>
          <a:prstGeom prst="rect">
            <a:avLst/>
          </a:prstGeom>
          <a:noFill/>
          <a:ln>
            <a:noFill/>
          </a:ln>
        </p:spPr>
      </p:pic>
      <p:sp>
        <p:nvSpPr>
          <p:cNvPr id="87" name="Google Shape;87;p4">
            <a:hlinkClick r:id="rId5"/>
          </p:cNvPr>
          <p:cNvSpPr/>
          <p:nvPr/>
        </p:nvSpPr>
        <p:spPr>
          <a:xfrm>
            <a:off x="6773700" y="489200"/>
            <a:ext cx="159900" cy="1599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8" name="Google Shape;88;p4"/>
          <p:cNvPicPr preferRelativeResize="0"/>
          <p:nvPr/>
        </p:nvPicPr>
        <p:blipFill rotWithShape="1">
          <a:blip r:embed="rId6">
            <a:alphaModFix/>
          </a:blip>
          <a:srcRect b="0" l="0" r="0" t="0"/>
          <a:stretch/>
        </p:blipFill>
        <p:spPr>
          <a:xfrm>
            <a:off x="6229750" y="935623"/>
            <a:ext cx="2575500" cy="565954"/>
          </a:xfrm>
          <a:prstGeom prst="rect">
            <a:avLst/>
          </a:prstGeom>
          <a:noFill/>
          <a:ln>
            <a:noFill/>
          </a:ln>
        </p:spPr>
      </p:pic>
      <p:sp>
        <p:nvSpPr>
          <p:cNvPr id="89" name="Google Shape;89;p4"/>
          <p:cNvSpPr txBox="1"/>
          <p:nvPr/>
        </p:nvSpPr>
        <p:spPr>
          <a:xfrm>
            <a:off x="6229750" y="1501575"/>
            <a:ext cx="25755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fr" sz="900" u="none" cap="none" strike="noStrike">
                <a:solidFill>
                  <a:srgbClr val="000000"/>
                </a:solidFill>
                <a:latin typeface="Arial"/>
                <a:ea typeface="Arial"/>
                <a:cs typeface="Arial"/>
                <a:sym typeface="Arial"/>
              </a:rPr>
              <a:t>LIve Radio @ https://sp.streams.ovh/8010/stream</a:t>
            </a:r>
            <a:endParaRPr b="0" i="0" sz="900" u="none" cap="none" strike="noStrike">
              <a:solidFill>
                <a:srgbClr val="000000"/>
              </a:solidFill>
              <a:latin typeface="Arial"/>
              <a:ea typeface="Arial"/>
              <a:cs typeface="Arial"/>
              <a:sym typeface="Arial"/>
            </a:endParaRPr>
          </a:p>
        </p:txBody>
      </p:sp>
      <p:pic>
        <p:nvPicPr>
          <p:cNvPr id="90" name="Google Shape;90;p4" title="live_streaming_Radio_karla_02.mp3">
            <a:hlinkClick r:id="rId7"/>
          </p:cNvPr>
          <p:cNvPicPr preferRelativeResize="0"/>
          <p:nvPr/>
        </p:nvPicPr>
        <p:blipFill rotWithShape="1">
          <a:blip r:embed="rId8">
            <a:alphaModFix/>
          </a:blip>
          <a:srcRect b="0" l="0" r="0" t="0"/>
          <a:stretch/>
        </p:blipFill>
        <p:spPr>
          <a:xfrm>
            <a:off x="7026732" y="340550"/>
            <a:ext cx="457200" cy="457200"/>
          </a:xfrm>
          <a:prstGeom prst="rect">
            <a:avLst/>
          </a:prstGeom>
          <a:noFill/>
          <a:ln>
            <a:noFill/>
          </a:ln>
        </p:spPr>
      </p:pic>
      <p:pic>
        <p:nvPicPr>
          <p:cNvPr id="91" name="Google Shape;91;p4"/>
          <p:cNvPicPr preferRelativeResize="0"/>
          <p:nvPr/>
        </p:nvPicPr>
        <p:blipFill rotWithShape="1">
          <a:blip r:embed="rId9">
            <a:alphaModFix/>
          </a:blip>
          <a:srcRect b="0" l="0" r="0" t="0"/>
          <a:stretch/>
        </p:blipFill>
        <p:spPr>
          <a:xfrm>
            <a:off x="4165600" y="216535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
                                        </p:tgtEl>
                                        <p:attrNameLst>
                                          <p:attrName>style.visibility</p:attrName>
                                        </p:attrNameLst>
                                      </p:cBhvr>
                                      <p:to>
                                        <p:strVal val="visible"/>
                                      </p:to>
                                    </p:set>
                                    <p:animEffect filter="fade" transition="in">
                                      <p:cBhvr>
                                        <p:cTn dur="5000"/>
                                        <p:tgtEl>
                                          <p:spTgt spid="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id="96" name="Google Shape;96;p5"/>
          <p:cNvPicPr preferRelativeResize="0"/>
          <p:nvPr/>
        </p:nvPicPr>
        <p:blipFill rotWithShape="1">
          <a:blip r:embed="rId3">
            <a:alphaModFix/>
          </a:blip>
          <a:srcRect b="14617" l="0" r="0" t="0"/>
          <a:stretch/>
        </p:blipFill>
        <p:spPr>
          <a:xfrm>
            <a:off x="0" y="856000"/>
            <a:ext cx="6416425" cy="3194022"/>
          </a:xfrm>
          <a:prstGeom prst="rect">
            <a:avLst/>
          </a:prstGeom>
          <a:noFill/>
          <a:ln>
            <a:noFill/>
          </a:ln>
        </p:spPr>
      </p:pic>
      <p:pic>
        <p:nvPicPr>
          <p:cNvPr id="97" name="Google Shape;97;p5"/>
          <p:cNvPicPr preferRelativeResize="0"/>
          <p:nvPr/>
        </p:nvPicPr>
        <p:blipFill rotWithShape="1">
          <a:blip r:embed="rId4">
            <a:alphaModFix/>
          </a:blip>
          <a:srcRect b="0" l="25936" r="0" t="16022"/>
          <a:stretch/>
        </p:blipFill>
        <p:spPr>
          <a:xfrm>
            <a:off x="6416425" y="856012"/>
            <a:ext cx="2413176" cy="1663825"/>
          </a:xfrm>
          <a:prstGeom prst="rect">
            <a:avLst/>
          </a:prstGeom>
          <a:noFill/>
          <a:ln>
            <a:noFill/>
          </a:ln>
        </p:spPr>
      </p:pic>
      <p:pic>
        <p:nvPicPr>
          <p:cNvPr id="98" name="Google Shape;98;p5"/>
          <p:cNvPicPr preferRelativeResize="0"/>
          <p:nvPr/>
        </p:nvPicPr>
        <p:blipFill rotWithShape="1">
          <a:blip r:embed="rId5">
            <a:alphaModFix/>
          </a:blip>
          <a:srcRect b="0" l="0" r="0" t="0"/>
          <a:stretch/>
        </p:blipFill>
        <p:spPr>
          <a:xfrm>
            <a:off x="6416425" y="2571750"/>
            <a:ext cx="2571726" cy="1440176"/>
          </a:xfrm>
          <a:prstGeom prst="rect">
            <a:avLst/>
          </a:prstGeom>
          <a:noFill/>
          <a:ln>
            <a:noFill/>
          </a:ln>
        </p:spPr>
      </p:pic>
      <p:sp>
        <p:nvSpPr>
          <p:cNvPr id="99" name="Google Shape;99;p5"/>
          <p:cNvSpPr txBox="1"/>
          <p:nvPr/>
        </p:nvSpPr>
        <p:spPr>
          <a:xfrm>
            <a:off x="0" y="4063850"/>
            <a:ext cx="86820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fr" sz="1300" u="none" cap="none" strike="noStrike">
                <a:solidFill>
                  <a:schemeClr val="dk2"/>
                </a:solidFill>
                <a:latin typeface="Arial"/>
                <a:ea typeface="Arial"/>
                <a:cs typeface="Arial"/>
                <a:sym typeface="Arial"/>
              </a:rPr>
              <a:t>Satellite imagery of the flooded zone (2023 and 2025), explanatory diagram of the flood dynamics, and evidence of mass fish mortality in 2024. (ref. local on line journals)</a:t>
            </a:r>
            <a:endParaRPr b="0" i="0" sz="1300" u="none" cap="none" strike="noStrike">
              <a:solidFill>
                <a:schemeClr val="dk2"/>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id="104" name="Google Shape;104;p6"/>
          <p:cNvPicPr preferRelativeResize="0"/>
          <p:nvPr/>
        </p:nvPicPr>
        <p:blipFill rotWithShape="1">
          <a:blip r:embed="rId3">
            <a:alphaModFix/>
          </a:blip>
          <a:srcRect b="0" l="0" r="0" t="0"/>
          <a:stretch/>
        </p:blipFill>
        <p:spPr>
          <a:xfrm>
            <a:off x="105050" y="152400"/>
            <a:ext cx="5226060" cy="4838702"/>
          </a:xfrm>
          <a:prstGeom prst="rect">
            <a:avLst/>
          </a:prstGeom>
          <a:noFill/>
          <a:ln>
            <a:noFill/>
          </a:ln>
        </p:spPr>
      </p:pic>
      <p:sp>
        <p:nvSpPr>
          <p:cNvPr id="105" name="Google Shape;105;p6"/>
          <p:cNvSpPr/>
          <p:nvPr/>
        </p:nvSpPr>
        <p:spPr>
          <a:xfrm>
            <a:off x="3639575" y="2825375"/>
            <a:ext cx="178500" cy="178500"/>
          </a:xfrm>
          <a:prstGeom prst="ellipse">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6"/>
          <p:cNvSpPr/>
          <p:nvPr/>
        </p:nvSpPr>
        <p:spPr>
          <a:xfrm>
            <a:off x="4253350" y="3245675"/>
            <a:ext cx="178500" cy="178500"/>
          </a:xfrm>
          <a:prstGeom prst="ellipse">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6"/>
          <p:cNvSpPr/>
          <p:nvPr/>
        </p:nvSpPr>
        <p:spPr>
          <a:xfrm>
            <a:off x="4867100" y="3755250"/>
            <a:ext cx="178500" cy="178500"/>
          </a:xfrm>
          <a:prstGeom prst="ellipse">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6"/>
          <p:cNvSpPr/>
          <p:nvPr/>
        </p:nvSpPr>
        <p:spPr>
          <a:xfrm>
            <a:off x="5152600" y="3755250"/>
            <a:ext cx="178500" cy="178500"/>
          </a:xfrm>
          <a:prstGeom prst="ellipse">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6"/>
          <p:cNvSpPr/>
          <p:nvPr/>
        </p:nvSpPr>
        <p:spPr>
          <a:xfrm>
            <a:off x="4074850" y="4685125"/>
            <a:ext cx="178500" cy="178500"/>
          </a:xfrm>
          <a:prstGeom prst="ellipse">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6"/>
          <p:cNvSpPr/>
          <p:nvPr/>
        </p:nvSpPr>
        <p:spPr>
          <a:xfrm>
            <a:off x="3568125" y="3067175"/>
            <a:ext cx="178500" cy="178500"/>
          </a:xfrm>
          <a:prstGeom prst="ellipse">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6"/>
          <p:cNvSpPr/>
          <p:nvPr/>
        </p:nvSpPr>
        <p:spPr>
          <a:xfrm>
            <a:off x="3568125" y="3680250"/>
            <a:ext cx="178500" cy="178500"/>
          </a:xfrm>
          <a:prstGeom prst="ellipse">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6"/>
          <p:cNvSpPr/>
          <p:nvPr/>
        </p:nvSpPr>
        <p:spPr>
          <a:xfrm>
            <a:off x="821950" y="647725"/>
            <a:ext cx="178500" cy="178500"/>
          </a:xfrm>
          <a:prstGeom prst="ellipse">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6"/>
          <p:cNvSpPr/>
          <p:nvPr/>
        </p:nvSpPr>
        <p:spPr>
          <a:xfrm>
            <a:off x="2477525" y="2303300"/>
            <a:ext cx="178500" cy="178500"/>
          </a:xfrm>
          <a:prstGeom prst="ellipse">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6"/>
          <p:cNvSpPr/>
          <p:nvPr/>
        </p:nvSpPr>
        <p:spPr>
          <a:xfrm>
            <a:off x="501700" y="1860375"/>
            <a:ext cx="178500" cy="178500"/>
          </a:xfrm>
          <a:prstGeom prst="ellipse">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6"/>
          <p:cNvSpPr txBox="1"/>
          <p:nvPr>
            <p:ph idx="1" type="body"/>
          </p:nvPr>
        </p:nvSpPr>
        <p:spPr>
          <a:xfrm>
            <a:off x="5331100" y="323850"/>
            <a:ext cx="3813000" cy="4819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fr" sz="1300">
                <a:solidFill>
                  <a:schemeClr val="dk1"/>
                </a:solidFill>
              </a:rPr>
              <a:t>Scientific Study of the Site Constitution of a Data Corpus</a:t>
            </a:r>
            <a:br>
              <a:rPr b="1" lang="fr" sz="1200">
                <a:solidFill>
                  <a:schemeClr val="dk1"/>
                </a:solidFill>
              </a:rPr>
            </a:br>
            <a:r>
              <a:rPr lang="fr" sz="1200">
                <a:solidFill>
                  <a:schemeClr val="dk1"/>
                </a:solidFill>
              </a:rPr>
              <a:t> – Sound recordings of conventional duration (4’33”)</a:t>
            </a:r>
            <a:br>
              <a:rPr lang="fr" sz="1200">
                <a:solidFill>
                  <a:schemeClr val="dk1"/>
                </a:solidFill>
              </a:rPr>
            </a:br>
            <a:r>
              <a:rPr lang="fr" sz="1200">
                <a:solidFill>
                  <a:schemeClr val="dk1"/>
                </a:solidFill>
              </a:rPr>
              <a:t> – Very long-duration sound recordings (120 to 170 hours)</a:t>
            </a:r>
            <a:br>
              <a:rPr lang="fr" sz="1200">
                <a:solidFill>
                  <a:schemeClr val="dk1"/>
                </a:solidFill>
              </a:rPr>
            </a:br>
            <a:r>
              <a:rPr lang="fr" sz="1200">
                <a:solidFill>
                  <a:schemeClr val="dk1"/>
                </a:solidFill>
              </a:rPr>
              <a:t> </a:t>
            </a:r>
            <a:r>
              <a:rPr b="1" i="1" lang="fr" sz="1200">
                <a:solidFill>
                  <a:schemeClr val="dk1"/>
                </a:solidFill>
              </a:rPr>
              <a:t>to bear witness to different modes of existence</a:t>
            </a:r>
            <a:r>
              <a:rPr b="1" lang="fr" sz="1200">
                <a:solidFill>
                  <a:schemeClr val="dk1"/>
                </a:solidFill>
              </a:rPr>
              <a:t> (both subtle and dominant)</a:t>
            </a:r>
            <a:br>
              <a:rPr b="1" lang="fr" sz="1200">
                <a:solidFill>
                  <a:schemeClr val="dk1"/>
                </a:solidFill>
              </a:rPr>
            </a:br>
            <a:r>
              <a:rPr b="1" lang="fr" sz="1200">
                <a:solidFill>
                  <a:schemeClr val="dk1"/>
                </a:solidFill>
              </a:rPr>
              <a:t> </a:t>
            </a:r>
            <a:r>
              <a:rPr b="1" i="1" lang="fr" sz="1200">
                <a:solidFill>
                  <a:schemeClr val="dk1"/>
                </a:solidFill>
              </a:rPr>
              <a:t>on non-human spatialities</a:t>
            </a:r>
            <a:r>
              <a:rPr b="1" lang="fr" sz="1200">
                <a:solidFill>
                  <a:schemeClr val="dk1"/>
                </a:solidFill>
              </a:rPr>
              <a:t> (long-duration recordings in multiple site locations) — day / night / seasonal / all weather conditions</a:t>
            </a:r>
            <a:br>
              <a:rPr b="1" lang="fr" sz="1200">
                <a:solidFill>
                  <a:schemeClr val="dk1"/>
                </a:solidFill>
              </a:rPr>
            </a:br>
            <a:r>
              <a:rPr b="1" lang="fr" sz="1200">
                <a:solidFill>
                  <a:schemeClr val="dk1"/>
                </a:solidFill>
              </a:rPr>
              <a:t> </a:t>
            </a:r>
            <a:r>
              <a:rPr b="1" i="1" lang="fr" sz="1200">
                <a:solidFill>
                  <a:schemeClr val="dk1"/>
                </a:solidFill>
              </a:rPr>
              <a:t>on temporalities that are not only “human”</a:t>
            </a:r>
            <a:endParaRPr b="1" i="1"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fr" sz="1200">
                <a:solidFill>
                  <a:schemeClr val="dk1"/>
                </a:solidFill>
              </a:rPr>
              <a:t>Revealing the subtle, the weak modes of existence</a:t>
            </a:r>
            <a:br>
              <a:rPr b="1" lang="fr" sz="1200">
                <a:solidFill>
                  <a:schemeClr val="dk1"/>
                </a:solidFill>
              </a:rPr>
            </a:br>
            <a:r>
              <a:rPr lang="fr" sz="1200">
                <a:solidFill>
                  <a:schemeClr val="dk1"/>
                </a:solidFill>
              </a:rPr>
              <a:t> – “Sympathy Radio” sessions</a:t>
            </a:r>
            <a:br>
              <a:rPr lang="fr" sz="1200">
                <a:solidFill>
                  <a:schemeClr val="dk1"/>
                </a:solidFill>
              </a:rPr>
            </a:br>
            <a:r>
              <a:rPr lang="fr" sz="1200">
                <a:solidFill>
                  <a:schemeClr val="dk1"/>
                </a:solidFill>
              </a:rPr>
              <a:t> – Surface microphones to reveal the materiality of spaces</a:t>
            </a:r>
            <a:br>
              <a:rPr lang="fr" sz="1200">
                <a:solidFill>
                  <a:schemeClr val="dk1"/>
                </a:solidFill>
              </a:rPr>
            </a:br>
            <a:r>
              <a:rPr lang="fr" sz="1200">
                <a:solidFill>
                  <a:schemeClr val="dk1"/>
                </a:solidFill>
              </a:rPr>
              <a:t> – Underwater sound  recordings… </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fr" sz="1200">
                <a:solidFill>
                  <a:schemeClr val="dk1"/>
                </a:solidFill>
              </a:rPr>
              <a:t>Measurement of environmental variables</a:t>
            </a:r>
            <a:br>
              <a:rPr b="1" lang="fr" sz="1200">
                <a:solidFill>
                  <a:schemeClr val="dk1"/>
                </a:solidFill>
              </a:rPr>
            </a:br>
            <a:r>
              <a:rPr lang="fr" sz="1200">
                <a:solidFill>
                  <a:schemeClr val="dk1"/>
                </a:solidFill>
              </a:rPr>
              <a:t> (air temperature, air humidity, CO₂ in water… )</a:t>
            </a:r>
            <a:endParaRPr sz="1200">
              <a:solidFill>
                <a:schemeClr val="dk1"/>
              </a:solidFill>
            </a:endParaRPr>
          </a:p>
          <a:p>
            <a:pPr indent="0" lvl="0" marL="0" rtl="0" algn="l">
              <a:lnSpc>
                <a:spcPct val="115000"/>
              </a:lnSpc>
              <a:spcBef>
                <a:spcPts val="1200"/>
              </a:spcBef>
              <a:spcAft>
                <a:spcPts val="1200"/>
              </a:spcAft>
              <a:buClr>
                <a:schemeClr val="dk1"/>
              </a:buClr>
              <a:buSzPts val="1100"/>
              <a:buFont typeface="Arial"/>
              <a:buNone/>
            </a:pPr>
            <a:r>
              <a:rPr lang="fr">
                <a:solidFill>
                  <a:srgbClr val="FF9900"/>
                </a:solidFill>
              </a:rPr>
              <a:t>Work in progress … </a:t>
            </a:r>
            <a:endParaRPr>
              <a:solidFill>
                <a:srgbClr val="FF9900"/>
              </a:solidFill>
            </a:endParaRPr>
          </a:p>
        </p:txBody>
      </p:sp>
      <p:sp>
        <p:nvSpPr>
          <p:cNvPr id="116" name="Google Shape;116;p6"/>
          <p:cNvSpPr txBox="1"/>
          <p:nvPr>
            <p:ph type="title"/>
          </p:nvPr>
        </p:nvSpPr>
        <p:spPr>
          <a:xfrm>
            <a:off x="5331100" y="-1536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fr"/>
              <a:t>Living labs - Methodology</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7"/>
          <p:cNvSpPr txBox="1"/>
          <p:nvPr>
            <p:ph type="title"/>
          </p:nvPr>
        </p:nvSpPr>
        <p:spPr>
          <a:xfrm>
            <a:off x="73575" y="11760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fr"/>
              <a:t>Living labs - Methodology </a:t>
            </a:r>
            <a:endParaRPr/>
          </a:p>
        </p:txBody>
      </p:sp>
      <p:sp>
        <p:nvSpPr>
          <p:cNvPr id="122" name="Google Shape;122;p7"/>
          <p:cNvSpPr txBox="1"/>
          <p:nvPr>
            <p:ph idx="1" type="body"/>
          </p:nvPr>
        </p:nvSpPr>
        <p:spPr>
          <a:xfrm>
            <a:off x="4332600" y="1891263"/>
            <a:ext cx="4479600" cy="78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SzPts val="1800"/>
              <a:buNone/>
            </a:pPr>
            <a:r>
              <a:rPr b="1" lang="fr">
                <a:solidFill>
                  <a:schemeClr val="dk1"/>
                </a:solidFill>
              </a:rPr>
              <a:t>Monitoring the week modes of existences </a:t>
            </a:r>
            <a:r>
              <a:rPr lang="fr">
                <a:solidFill>
                  <a:schemeClr val="dk1"/>
                </a:solidFill>
              </a:rPr>
              <a:t>: To reveal “physical” and “phenomenological” connections between subtle modes of existence and environmental variables — the idea of a multi-sensory player (Flampouis and al.) </a:t>
            </a:r>
            <a:endParaRPr>
              <a:solidFill>
                <a:schemeClr val="dk1"/>
              </a:solidFill>
            </a:endParaRPr>
          </a:p>
          <a:p>
            <a:pPr indent="0" lvl="0" marL="0" rtl="0" algn="l">
              <a:lnSpc>
                <a:spcPct val="115000"/>
              </a:lnSpc>
              <a:spcBef>
                <a:spcPts val="1200"/>
              </a:spcBef>
              <a:spcAft>
                <a:spcPts val="0"/>
              </a:spcAft>
              <a:buSzPts val="1800"/>
              <a:buNone/>
            </a:pPr>
            <a:r>
              <a:t/>
            </a:r>
            <a:endParaRPr>
              <a:solidFill>
                <a:schemeClr val="dk1"/>
              </a:solidFill>
            </a:endParaRPr>
          </a:p>
          <a:p>
            <a:pPr indent="0" lvl="0" marL="0" rtl="0" algn="l">
              <a:lnSpc>
                <a:spcPct val="115000"/>
              </a:lnSpc>
              <a:spcBef>
                <a:spcPts val="1200"/>
              </a:spcBef>
              <a:spcAft>
                <a:spcPts val="1200"/>
              </a:spcAft>
              <a:buSzPts val="1800"/>
              <a:buNone/>
            </a:pPr>
            <a:r>
              <a:t/>
            </a:r>
            <a:endParaRPr>
              <a:solidFill>
                <a:schemeClr val="dk1"/>
              </a:solidFill>
            </a:endParaRPr>
          </a:p>
        </p:txBody>
      </p:sp>
      <p:pic>
        <p:nvPicPr>
          <p:cNvPr id="123" name="Google Shape;123;p7"/>
          <p:cNvPicPr preferRelativeResize="0"/>
          <p:nvPr/>
        </p:nvPicPr>
        <p:blipFill rotWithShape="1">
          <a:blip r:embed="rId3">
            <a:alphaModFix/>
          </a:blip>
          <a:srcRect b="0" l="0" r="0" t="0"/>
          <a:stretch/>
        </p:blipFill>
        <p:spPr>
          <a:xfrm>
            <a:off x="1286939" y="3619787"/>
            <a:ext cx="2954310" cy="1348713"/>
          </a:xfrm>
          <a:prstGeom prst="rect">
            <a:avLst/>
          </a:prstGeom>
          <a:noFill/>
          <a:ln>
            <a:noFill/>
          </a:ln>
        </p:spPr>
      </p:pic>
      <p:pic>
        <p:nvPicPr>
          <p:cNvPr id="124" name="Google Shape;124;p7"/>
          <p:cNvPicPr preferRelativeResize="0"/>
          <p:nvPr/>
        </p:nvPicPr>
        <p:blipFill rotWithShape="1">
          <a:blip r:embed="rId4">
            <a:alphaModFix/>
          </a:blip>
          <a:srcRect b="0" l="0" r="0" t="0"/>
          <a:stretch/>
        </p:blipFill>
        <p:spPr>
          <a:xfrm>
            <a:off x="896550" y="942725"/>
            <a:ext cx="3344700" cy="2677073"/>
          </a:xfrm>
          <a:prstGeom prst="rect">
            <a:avLst/>
          </a:prstGeom>
          <a:noFill/>
          <a:ln>
            <a:noFill/>
          </a:ln>
        </p:spPr>
      </p:pic>
      <p:sp>
        <p:nvSpPr>
          <p:cNvPr id="125" name="Google Shape;125;p7"/>
          <p:cNvSpPr txBox="1"/>
          <p:nvPr/>
        </p:nvSpPr>
        <p:spPr>
          <a:xfrm>
            <a:off x="4241250" y="4506800"/>
            <a:ext cx="46623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dk2"/>
                </a:solidFill>
                <a:latin typeface="Arial"/>
                <a:ea typeface="Arial"/>
                <a:cs typeface="Arial"/>
                <a:sym typeface="Arial"/>
              </a:rPr>
              <a:t>Hz = f(time) / Temporal Evolution of lake water pH </a:t>
            </a:r>
            <a:endParaRPr b="0" i="0" sz="1200" u="none" cap="none" strike="noStrike">
              <a:solidFill>
                <a:schemeClr val="dk2"/>
              </a:solidFill>
              <a:latin typeface="Arial"/>
              <a:ea typeface="Arial"/>
              <a:cs typeface="Arial"/>
              <a:sym typeface="Arial"/>
            </a:endParaRPr>
          </a:p>
        </p:txBody>
      </p:sp>
      <p:pic>
        <p:nvPicPr>
          <p:cNvPr id="126" name="Google Shape;126;p7"/>
          <p:cNvPicPr preferRelativeResize="0"/>
          <p:nvPr/>
        </p:nvPicPr>
        <p:blipFill rotWithShape="1">
          <a:blip r:embed="rId5">
            <a:alphaModFix/>
          </a:blip>
          <a:srcRect b="0" l="0" r="0" t="0"/>
          <a:stretch/>
        </p:blipFill>
        <p:spPr>
          <a:xfrm>
            <a:off x="5799299" y="0"/>
            <a:ext cx="3344701" cy="173278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fr"/>
              <a:t>KARLIAMENT: A Living Laboratory</a:t>
            </a:r>
            <a:endParaRPr/>
          </a:p>
        </p:txBody>
      </p:sp>
      <p:pic>
        <p:nvPicPr>
          <p:cNvPr id="132" name="Google Shape;132;p8"/>
          <p:cNvPicPr preferRelativeResize="0"/>
          <p:nvPr/>
        </p:nvPicPr>
        <p:blipFill rotWithShape="1">
          <a:blip r:embed="rId3">
            <a:alphaModFix/>
          </a:blip>
          <a:srcRect b="0" l="0" r="0" t="0"/>
          <a:stretch/>
        </p:blipFill>
        <p:spPr>
          <a:xfrm>
            <a:off x="311700" y="1170125"/>
            <a:ext cx="5107932" cy="3820973"/>
          </a:xfrm>
          <a:prstGeom prst="rect">
            <a:avLst/>
          </a:prstGeom>
          <a:noFill/>
          <a:ln>
            <a:noFill/>
          </a:ln>
        </p:spPr>
      </p:pic>
      <p:pic>
        <p:nvPicPr>
          <p:cNvPr id="133" name="Google Shape;133;p8"/>
          <p:cNvPicPr preferRelativeResize="0"/>
          <p:nvPr/>
        </p:nvPicPr>
        <p:blipFill rotWithShape="1">
          <a:blip r:embed="rId4">
            <a:alphaModFix/>
          </a:blip>
          <a:srcRect b="0" l="0" r="0" t="0"/>
          <a:stretch/>
        </p:blipFill>
        <p:spPr>
          <a:xfrm>
            <a:off x="5648232" y="1170125"/>
            <a:ext cx="3419566" cy="2557996"/>
          </a:xfrm>
          <a:prstGeom prst="rect">
            <a:avLst/>
          </a:prstGeom>
          <a:noFill/>
          <a:ln>
            <a:noFill/>
          </a:ln>
        </p:spPr>
      </p:pic>
      <p:pic>
        <p:nvPicPr>
          <p:cNvPr id="134" name="Google Shape;134;p8" title="s'abreuver.mp3">
            <a:hlinkClick r:id="rId5"/>
          </p:cNvPr>
          <p:cNvPicPr preferRelativeResize="0"/>
          <p:nvPr/>
        </p:nvPicPr>
        <p:blipFill rotWithShape="1">
          <a:blip r:embed="rId6">
            <a:alphaModFix/>
          </a:blip>
          <a:srcRect b="0" l="0" r="0" t="0"/>
          <a:stretch/>
        </p:blipFill>
        <p:spPr>
          <a:xfrm>
            <a:off x="5483407" y="4533896"/>
            <a:ext cx="457200" cy="457200"/>
          </a:xfrm>
          <a:prstGeom prst="rect">
            <a:avLst/>
          </a:prstGeom>
          <a:noFill/>
          <a:ln>
            <a:noFill/>
          </a:ln>
        </p:spPr>
      </p:pic>
      <p:pic>
        <p:nvPicPr>
          <p:cNvPr id="135" name="Google Shape;135;p8"/>
          <p:cNvPicPr preferRelativeResize="0"/>
          <p:nvPr/>
        </p:nvPicPr>
        <p:blipFill rotWithShape="1">
          <a:blip r:embed="rId7">
            <a:alphaModFix/>
          </a:blip>
          <a:srcRect b="0" l="0" r="0" t="0"/>
          <a:stretch/>
        </p:blipFill>
        <p:spPr>
          <a:xfrm>
            <a:off x="4165600" y="216535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5000"/>
                                        <p:tgtEl>
                                          <p:spTgt spid="1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9"/>
          <p:cNvSpPr txBox="1"/>
          <p:nvPr>
            <p:ph type="title"/>
          </p:nvPr>
        </p:nvSpPr>
        <p:spPr>
          <a:xfrm>
            <a:off x="311700" y="142450"/>
            <a:ext cx="8520600" cy="10830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fr" sz="2400"/>
              <a:t>Resonant Gestures &amp; Resounding Ruins</a:t>
            </a:r>
            <a:endParaRPr sz="2400"/>
          </a:p>
        </p:txBody>
      </p:sp>
      <p:pic>
        <p:nvPicPr>
          <p:cNvPr descr="A person sitting on a skateboard" id="141" name="Google Shape;141;p9"/>
          <p:cNvPicPr preferRelativeResize="0"/>
          <p:nvPr/>
        </p:nvPicPr>
        <p:blipFill rotWithShape="1">
          <a:blip r:embed="rId3">
            <a:alphaModFix/>
          </a:blip>
          <a:srcRect b="21172" l="34906" r="15369" t="27151"/>
          <a:stretch/>
        </p:blipFill>
        <p:spPr>
          <a:xfrm>
            <a:off x="6577850" y="142438"/>
            <a:ext cx="2216925" cy="2761200"/>
          </a:xfrm>
          <a:prstGeom prst="rect">
            <a:avLst/>
          </a:prstGeom>
          <a:noFill/>
          <a:ln>
            <a:noFill/>
          </a:ln>
        </p:spPr>
      </p:pic>
      <p:pic>
        <p:nvPicPr>
          <p:cNvPr descr="A person standing in a field of pipes" id="142" name="Google Shape;142;p9"/>
          <p:cNvPicPr preferRelativeResize="0"/>
          <p:nvPr/>
        </p:nvPicPr>
        <p:blipFill rotWithShape="1">
          <a:blip r:embed="rId4">
            <a:alphaModFix/>
          </a:blip>
          <a:srcRect b="0" l="0" r="0" t="0"/>
          <a:stretch/>
        </p:blipFill>
        <p:spPr>
          <a:xfrm>
            <a:off x="3288925" y="742775"/>
            <a:ext cx="3115950" cy="2343971"/>
          </a:xfrm>
          <a:prstGeom prst="rect">
            <a:avLst/>
          </a:prstGeom>
          <a:noFill/>
          <a:ln>
            <a:noFill/>
          </a:ln>
        </p:spPr>
      </p:pic>
      <p:pic>
        <p:nvPicPr>
          <p:cNvPr id="143" name="Google Shape;143;p9"/>
          <p:cNvPicPr preferRelativeResize="0"/>
          <p:nvPr/>
        </p:nvPicPr>
        <p:blipFill rotWithShape="1">
          <a:blip r:embed="rId5">
            <a:alphaModFix/>
          </a:blip>
          <a:srcRect b="0" l="0" r="0" t="0"/>
          <a:stretch/>
        </p:blipFill>
        <p:spPr>
          <a:xfrm>
            <a:off x="2717290" y="3276025"/>
            <a:ext cx="3709426" cy="1915625"/>
          </a:xfrm>
          <a:prstGeom prst="rect">
            <a:avLst/>
          </a:prstGeom>
          <a:noFill/>
          <a:ln>
            <a:noFill/>
          </a:ln>
        </p:spPr>
      </p:pic>
      <p:pic>
        <p:nvPicPr>
          <p:cNvPr descr="A person lying on a rocky hill&#10;&#10;AI-generated content may be incorrect." id="144" name="Google Shape;144;p9"/>
          <p:cNvPicPr preferRelativeResize="0"/>
          <p:nvPr/>
        </p:nvPicPr>
        <p:blipFill rotWithShape="1">
          <a:blip r:embed="rId6">
            <a:alphaModFix/>
          </a:blip>
          <a:srcRect b="0" l="0" r="0" t="0"/>
          <a:stretch/>
        </p:blipFill>
        <p:spPr>
          <a:xfrm>
            <a:off x="6577850" y="3086750"/>
            <a:ext cx="2737800" cy="2056750"/>
          </a:xfrm>
          <a:prstGeom prst="rect">
            <a:avLst/>
          </a:prstGeom>
          <a:noFill/>
          <a:ln>
            <a:noFill/>
          </a:ln>
        </p:spPr>
      </p:pic>
      <p:pic>
        <p:nvPicPr>
          <p:cNvPr id="145" name="Google Shape;145;p9"/>
          <p:cNvPicPr preferRelativeResize="0"/>
          <p:nvPr/>
        </p:nvPicPr>
        <p:blipFill rotWithShape="1">
          <a:blip r:embed="rId7">
            <a:alphaModFix/>
          </a:blip>
          <a:srcRect b="0" l="0" r="0" t="0"/>
          <a:stretch/>
        </p:blipFill>
        <p:spPr>
          <a:xfrm>
            <a:off x="0" y="749325"/>
            <a:ext cx="3115950" cy="2330869"/>
          </a:xfrm>
          <a:prstGeom prst="rect">
            <a:avLst/>
          </a:prstGeom>
          <a:noFill/>
          <a:ln>
            <a:noFill/>
          </a:ln>
        </p:spPr>
      </p:pic>
      <p:pic>
        <p:nvPicPr>
          <p:cNvPr id="146" name="Google Shape;146;p9"/>
          <p:cNvPicPr preferRelativeResize="0"/>
          <p:nvPr/>
        </p:nvPicPr>
        <p:blipFill rotWithShape="1">
          <a:blip r:embed="rId8">
            <a:alphaModFix/>
          </a:blip>
          <a:srcRect b="0" l="0" r="0" t="0"/>
          <a:stretch/>
        </p:blipFill>
        <p:spPr>
          <a:xfrm>
            <a:off x="37700" y="749325"/>
            <a:ext cx="406400" cy="406400"/>
          </a:xfrm>
          <a:prstGeom prst="rect">
            <a:avLst/>
          </a:prstGeom>
          <a:noFill/>
          <a:ln>
            <a:noFill/>
          </a:ln>
        </p:spPr>
      </p:pic>
      <p:pic>
        <p:nvPicPr>
          <p:cNvPr id="147" name="Google Shape;147;p9"/>
          <p:cNvPicPr preferRelativeResize="0"/>
          <p:nvPr/>
        </p:nvPicPr>
        <p:blipFill rotWithShape="1">
          <a:blip r:embed="rId8">
            <a:alphaModFix/>
          </a:blip>
          <a:srcRect b="0" l="0" r="0" t="0"/>
          <a:stretch/>
        </p:blipFill>
        <p:spPr>
          <a:xfrm>
            <a:off x="3288925" y="749325"/>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5000"/>
                                        <p:tgtEl>
                                          <p:spTgt spid="1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5000"/>
                                        <p:tgtEl>
                                          <p:spTgt spid="1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