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5"/>
  </p:notesMasterIdLst>
  <p:handoutMasterIdLst>
    <p:handoutMasterId r:id="rId26"/>
  </p:handoutMasterIdLst>
  <p:sldIdLst>
    <p:sldId id="473" r:id="rId2"/>
    <p:sldId id="474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97"/>
    <a:srgbClr val="D7791B"/>
    <a:srgbClr val="4C7816"/>
    <a:srgbClr val="528218"/>
    <a:srgbClr val="B6CEAA"/>
    <a:srgbClr val="ADC8A0"/>
    <a:srgbClr val="007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82" autoAdjust="0"/>
    <p:restoredTop sz="94658"/>
  </p:normalViewPr>
  <p:slideViewPr>
    <p:cSldViewPr showGuides="1">
      <p:cViewPr varScale="1">
        <p:scale>
          <a:sx n="120" d="100"/>
          <a:sy n="120" d="100"/>
        </p:scale>
        <p:origin x="1008" y="184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4A79F7-0D57-4CDD-B304-D03B681CF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shelf Symbol 2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76B24-C323-445C-B0D2-522FB92C1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0936C8-C03C-449C-93C6-A9BC652B053F}" type="datetimeFigureOut">
              <a:rPr lang="en-US" altLang="en-US"/>
              <a:pPr>
                <a:defRPr/>
              </a:pPr>
              <a:t>12/9/25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54569-52F8-43BD-B404-5CB1A3BC22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shelf Symbol 2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4CC04-B7F4-4A9E-B17B-03C03BC5D4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7EC46F-5A9F-4DE2-BB4C-874D5BAC4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45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B0B9DE2-22D3-4711-AE76-7F664188E1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95821BF-E2E9-4273-9771-D6FBACB1E1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00A4E5B-9647-442D-BF98-0CD763FFCD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7898680-F50D-481D-A047-F4EB4A55C1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0FB1D72-7532-421E-B942-CECDC28139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56F892F-FC74-4B8C-91FB-EF7EEB167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0C059F-C707-45E6-900E-B4606CF99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348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9457A8-5D7E-4188-9D3F-40BE4FBB43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B28F8-9F21-47D5-A9F0-2A82DAACDBE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6CDFAA22-582B-427C-A7F0-39953EA14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E2AE285B-D710-450F-87F1-01114C057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0F0F53-9311-4872-B398-BD01E75107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E1DEC-BC9A-4E00-BC60-667B11305AE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AD553310-163E-4C54-85D2-9DC1EAD7A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F037599B-879E-4A7E-BD47-F0329CD55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>
            <a:extLst>
              <a:ext uri="{FF2B5EF4-FFF2-40B4-BE49-F238E27FC236}">
                <a16:creationId xmlns:a16="http://schemas.microsoft.com/office/drawing/2014/main" id="{32862AC4-6A41-48B8-BE1D-81AC9810ED7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4" descr="Pink tissue paper">
            <a:extLst>
              <a:ext uri="{FF2B5EF4-FFF2-40B4-BE49-F238E27FC236}">
                <a16:creationId xmlns:a16="http://schemas.microsoft.com/office/drawing/2014/main" id="{032A4514-26CB-49AF-ADF8-1E49424608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  <a:ea typeface="+mn-ea"/>
              </a:rPr>
              <a:t>4</a:t>
            </a:r>
          </a:p>
        </p:txBody>
      </p:sp>
      <p:sp>
        <p:nvSpPr>
          <p:cNvPr id="6" name="Text Box 15" descr="Pink tissue paper">
            <a:extLst>
              <a:ext uri="{FF2B5EF4-FFF2-40B4-BE49-F238E27FC236}">
                <a16:creationId xmlns:a16="http://schemas.microsoft.com/office/drawing/2014/main" id="{C62599FA-CAA0-45A4-BCEC-DB2CA5BD92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CD8019"/>
                </a:solidFill>
                <a:latin typeface="Arial" panose="020B0604020202020204" pitchFamily="34" charset="0"/>
                <a:ea typeface="+mn-ea"/>
              </a:rPr>
              <a:t>4.3</a:t>
            </a:r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78033545-443D-42C9-903A-7276EB91EE89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3">
            <a:extLst>
              <a:ext uri="{FF2B5EF4-FFF2-40B4-BE49-F238E27FC236}">
                <a16:creationId xmlns:a16="http://schemas.microsoft.com/office/drawing/2014/main" id="{BF932F74-A41D-4807-9315-3994AABCE316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4">
            <a:extLst>
              <a:ext uri="{FF2B5EF4-FFF2-40B4-BE49-F238E27FC236}">
                <a16:creationId xmlns:a16="http://schemas.microsoft.com/office/drawing/2014/main" id="{1A6AA106-0457-4981-8351-3388B0A9470E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66AA791A-71B8-4871-B335-2F474010A252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6 w 96"/>
              <a:gd name="T3" fmla="*/ 0 h 192"/>
              <a:gd name="T4" fmla="*/ 2147483646 w 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6" descr="Lay Linear Algebra 6e cover.png">
            <a:extLst>
              <a:ext uri="{FF2B5EF4-FFF2-40B4-BE49-F238E27FC236}">
                <a16:creationId xmlns:a16="http://schemas.microsoft.com/office/drawing/2014/main" id="{1B9A7D2E-8FA5-4083-B405-14651D373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Row Reduction and Echelon Forms</a:t>
            </a:r>
          </a:p>
        </p:txBody>
      </p:sp>
    </p:spTree>
    <p:extLst>
      <p:ext uri="{BB962C8B-B14F-4D97-AF65-F5344CB8AC3E}">
        <p14:creationId xmlns:p14="http://schemas.microsoft.com/office/powerpoint/2010/main" val="41576907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99E24B-8B6E-4B43-ADFF-FCD7DFDA4D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5A033D27-E327-42A3-9746-8A207BC85F37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9F723F1-4E22-4D81-A9FE-D2E5F8A8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361659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DB6F84-7DA6-477F-BEB9-FA65C2BF4B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AD79D73D-2508-4B68-8208-CFE0C7343404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A0EFB30-14FB-466A-B471-261979D7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9356005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3398FE-4112-4789-ACA6-7A9A82CBEE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A3BAD3DB-055A-40B1-A4D9-C05F99E3475F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376A483A-0A24-4E8C-BD78-FC9D8062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739783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5B59A2-63DD-42E4-9F3B-BE640F1D0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4448BBAC-BE64-457F-86C7-F045323587B1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2DCCD288-D79B-4C55-AE70-8F418F5D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1234514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B84D0A-FCC8-4AA6-AB00-DDFAD47CAF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0632A9B-4C5B-4EC9-842F-C03C877E4966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01EFFD70-1862-419F-A3C4-55BB3D30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824052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D347A7-1292-434F-985E-F0CCE65665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3D818566-A512-450D-B405-9C43AE8B701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7EFE43B-F70C-4E2A-AD84-886BE4F8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832256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FD7CEA-7F9C-4DA6-8D41-013BB68FCE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729863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D745D5-B93A-445A-AE88-94C29DE7A5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13E5C302-AB48-41F0-9BB0-E9FBDD96393E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323066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B8EEDB-35CC-4CE1-B350-23616945FD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B5B7004E-FF89-4ACE-944C-09A5FC52B851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815632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466A1E-CBA8-48BF-A684-539C50C39E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3047EB2-A262-45A5-ACC9-E158AD4CB85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437728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36C7A3-2810-4DBF-A90B-6955018A44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8BA14E9D-B97E-47E6-A7B7-2965A2780197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7671328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4FD6BC2-DE2E-4F3C-9350-975EB5210A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E42163C8-B72B-4DB5-8E3B-FE3E352D394F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26968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4192647-EFC3-4861-9C79-9427839390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77D77682-A72A-439C-92B9-08BF9F1C7A2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554110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752A0F-4269-4FF4-B5B6-AF5938DE7D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C49DDCE-4702-40F9-8F58-19E5EE9F3FB4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A4E05BA-8F43-4BEB-8904-5EC6A5B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808697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9F2B5A77-6BB4-4768-8D29-9C473494F4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4.3- </a:t>
            </a:r>
            <a:fld id="{9CACAE2B-D194-4FD7-8D49-2453B9E4AFC9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69BF9965-EB80-4604-AA6E-BBD05A278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DD345F53-FB5B-4223-856C-10612F853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13">
            <a:extLst>
              <a:ext uri="{FF2B5EF4-FFF2-40B4-BE49-F238E27FC236}">
                <a16:creationId xmlns:a16="http://schemas.microsoft.com/office/drawing/2014/main" id="{F389010D-C9EC-432C-AD53-9014BC08ACE1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4.wmf"/><Relationship Id="rId2" Type="http://schemas.openxmlformats.org/officeDocument/2006/relationships/image" Target="../media/image40.png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>
            <a:extLst>
              <a:ext uri="{FF2B5EF4-FFF2-40B4-BE49-F238E27FC236}">
                <a16:creationId xmlns:a16="http://schemas.microsoft.com/office/drawing/2014/main" id="{15D04CFC-1819-4E7C-A4BA-ECD9EB7536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dirty="0"/>
              <a:t>Διανυσματικοί χώροι</a:t>
            </a:r>
            <a:endParaRPr lang="en-US" altLang="en-US" dirty="0"/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BDA17AF9-F16E-471F-BFAD-35EDD1ABC9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dirty="0"/>
              <a:t>ΓΡΑΜΜΙΚΆ ΑΝΕΞΆΡΤΗΤΑ ΣΎΝΟΛΑ- ΒΆΣΕΙΣ</a:t>
            </a:r>
          </a:p>
        </p:txBody>
      </p:sp>
    </p:spTree>
    <p:extLst>
      <p:ext uri="{BB962C8B-B14F-4D97-AF65-F5344CB8AC3E}">
        <p14:creationId xmlns:p14="http://schemas.microsoft.com/office/powerpoint/2010/main" val="38115974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>
            <a:extLst>
              <a:ext uri="{FF2B5EF4-FFF2-40B4-BE49-F238E27FC236}">
                <a16:creationId xmlns:a16="http://schemas.microsoft.com/office/drawing/2014/main" id="{306B3A64-C27C-4458-B5A1-F4E1EDD7E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ΘΕΩΡΗΜΑ ΣΥΝΟΛΟΥ ΠΑΡΑΓΩΓΗΣ</a:t>
            </a:r>
            <a:endParaRPr lang="en-US" altLang="en-US" dirty="0"/>
          </a:p>
        </p:txBody>
      </p:sp>
      <p:sp>
        <p:nvSpPr>
          <p:cNvPr id="728067" name="Rectangle 3">
            <a:extLst>
              <a:ext uri="{FF2B5EF4-FFF2-40B4-BE49-F238E27FC236}">
                <a16:creationId xmlns:a16="http://schemas.microsoft.com/office/drawing/2014/main" id="{D9FCDE6D-E463-4D45-9102-A44BF64CC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5334000"/>
          </a:xfrm>
        </p:spPr>
        <p:txBody>
          <a:bodyPr/>
          <a:lstStyle/>
          <a:p>
            <a:r>
              <a:rPr lang="en-US" altLang="en-US" sz="2800" dirty="0" err="1"/>
              <a:t>Έ</a:t>
            </a:r>
            <a:r>
              <a:rPr lang="el-GR" altLang="en-US" sz="2800" dirty="0" err="1"/>
              <a:t>στω</a:t>
            </a:r>
            <a:r>
              <a:rPr lang="el-GR" altLang="en-US" sz="2800" dirty="0"/>
              <a:t> ότι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l-GR" altLang="en-US" sz="2800" dirty="0"/>
              <a:t>οποιοδήποτε διάνυσμα του </a:t>
            </a:r>
            <a:r>
              <a:rPr lang="en-US" altLang="en-US" sz="2800" i="1" dirty="0"/>
              <a:t>H</a:t>
            </a:r>
            <a:r>
              <a:rPr lang="el-GR" altLang="en-US" sz="2800" dirty="0">
                <a:cs typeface="Times New Roman" panose="02020603050405020304" pitchFamily="18" charset="0"/>
              </a:rPr>
              <a:t> έστω το</a:t>
            </a:r>
            <a:r>
              <a:rPr lang="en-US" altLang="en-US" sz="2800" dirty="0"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                                                              . </a:t>
            </a:r>
          </a:p>
          <a:p>
            <a:r>
              <a:rPr lang="el-GR" altLang="en-US" sz="2800" dirty="0">
                <a:cs typeface="Times New Roman" panose="02020603050405020304" pitchFamily="18" charset="0"/>
              </a:rPr>
              <a:t>Επειδή</a:t>
            </a:r>
            <a:r>
              <a:rPr lang="en-US" altLang="en-US" sz="2800" dirty="0">
                <a:cs typeface="Times New Roman" panose="02020603050405020304" pitchFamily="18" charset="0"/>
              </a:rPr>
              <a:t>                          , </a:t>
            </a:r>
            <a:r>
              <a:rPr lang="el-GR" altLang="en-US" sz="2800" dirty="0">
                <a:cs typeface="Times New Roman" panose="02020603050405020304" pitchFamily="18" charset="0"/>
              </a:rPr>
              <a:t>και αντικαθιστώντας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endParaRPr lang="en-US" altLang="en-US" sz="2800" dirty="0">
              <a:cs typeface="Times New Roman" panose="02020603050405020304" pitchFamily="18" charset="0"/>
            </a:endParaRPr>
          </a:p>
          <a:p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cs typeface="Times New Roman" panose="02020603050405020304" pitchFamily="18" charset="0"/>
              </a:rPr>
              <a:t>Ά</a:t>
            </a:r>
            <a:r>
              <a:rPr lang="el-GR" altLang="en-US" sz="2800" dirty="0" err="1">
                <a:cs typeface="Times New Roman" panose="02020603050405020304" pitchFamily="18" charset="0"/>
              </a:rPr>
              <a:t>ρα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cs typeface="Times New Roman" panose="02020603050405020304" pitchFamily="18" charset="0"/>
              </a:rPr>
              <a:t>x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ανήκει στο </a:t>
            </a:r>
            <a:r>
              <a:rPr lang="en-US" altLang="en-US" sz="2800" dirty="0">
                <a:cs typeface="Times New Roman" panose="02020603050405020304" pitchFamily="18" charset="0"/>
              </a:rPr>
              <a:t>Span {</a:t>
            </a:r>
            <a:r>
              <a:rPr lang="en-US" altLang="en-US" sz="2800" b="1" dirty="0"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}, </a:t>
            </a:r>
            <a:r>
              <a:rPr lang="el-GR" altLang="en-US" sz="2800" dirty="0">
                <a:cs typeface="Times New Roman" panose="02020603050405020304" pitchFamily="18" charset="0"/>
              </a:rPr>
              <a:t>οπότε κάθε διάνυσμα στο </a:t>
            </a:r>
            <a:r>
              <a:rPr lang="en-US" altLang="en-US" sz="2800" i="1" dirty="0"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ανήκει ήδη στην</a:t>
            </a:r>
            <a:r>
              <a:rPr lang="en-US" altLang="en-US" sz="2800" dirty="0">
                <a:cs typeface="Times New Roman" panose="02020603050405020304" pitchFamily="18" charset="0"/>
              </a:rPr>
              <a:t> Span {</a:t>
            </a:r>
            <a:r>
              <a:rPr lang="en-US" altLang="en-US" sz="2800" b="1" dirty="0"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}.</a:t>
            </a:r>
          </a:p>
          <a:p>
            <a:r>
              <a:rPr lang="el-GR" altLang="en-US" sz="2800" dirty="0">
                <a:cs typeface="Times New Roman" panose="02020603050405020304" pitchFamily="18" charset="0"/>
              </a:rPr>
              <a:t>Συμπεραίνουμε ότι </a:t>
            </a:r>
            <a:r>
              <a:rPr lang="en-US" altLang="en-US" sz="2800" i="1" dirty="0">
                <a:cs typeface="Times New Roman" panose="02020603050405020304" pitchFamily="18" charset="0"/>
              </a:rPr>
              <a:t>H</a:t>
            </a:r>
            <a:r>
              <a:rPr lang="el-GR" altLang="en-US" sz="2800" dirty="0">
                <a:cs typeface="Times New Roman" panose="02020603050405020304" pitchFamily="18" charset="0"/>
              </a:rPr>
              <a:t> και </a:t>
            </a:r>
            <a:r>
              <a:rPr lang="en-US" altLang="en-US" sz="2800" dirty="0">
                <a:cs typeface="Times New Roman" panose="02020603050405020304" pitchFamily="18" charset="0"/>
              </a:rPr>
              <a:t>Span {</a:t>
            </a:r>
            <a:r>
              <a:rPr lang="en-US" altLang="en-US" sz="2800" b="1" dirty="0"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} </a:t>
            </a:r>
            <a:r>
              <a:rPr lang="el-GR" altLang="en-US" sz="2800" dirty="0">
                <a:cs typeface="Times New Roman" panose="02020603050405020304" pitchFamily="18" charset="0"/>
              </a:rPr>
              <a:t>είναι στην πραγματικότητα το ίδιο σύνολο διανυσμάτων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r>
              <a:rPr lang="el-GR" altLang="en-US" sz="2800" dirty="0">
                <a:cs typeface="Times New Roman" panose="02020603050405020304" pitchFamily="18" charset="0"/>
              </a:rPr>
              <a:t>Προκύπτει ότι</a:t>
            </a:r>
            <a:r>
              <a:rPr lang="en-US" altLang="en-US" sz="2800" dirty="0">
                <a:cs typeface="Times New Roman" panose="02020603050405020304" pitchFamily="18" charset="0"/>
              </a:rPr>
              <a:t>{</a:t>
            </a:r>
            <a:r>
              <a:rPr lang="en-US" altLang="en-US" sz="2800" b="1" dirty="0"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} </a:t>
            </a:r>
            <a:r>
              <a:rPr lang="el-GR" altLang="en-US" sz="2800" dirty="0">
                <a:cs typeface="Times New Roman" panose="02020603050405020304" pitchFamily="18" charset="0"/>
              </a:rPr>
              <a:t>είναι μια βάση της </a:t>
            </a:r>
            <a:r>
              <a:rPr lang="en-US" altLang="en-US" sz="2800" i="1" dirty="0"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επειδή το</a:t>
            </a:r>
            <a:r>
              <a:rPr lang="en-US" altLang="en-US" sz="2800" dirty="0">
                <a:cs typeface="Times New Roman" panose="02020603050405020304" pitchFamily="18" charset="0"/>
              </a:rPr>
              <a:t> {</a:t>
            </a:r>
            <a:r>
              <a:rPr lang="en-US" altLang="en-US" sz="2800" b="1" dirty="0"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} </a:t>
            </a:r>
            <a:r>
              <a:rPr lang="el-GR" altLang="en-US" sz="2800" dirty="0">
                <a:cs typeface="Times New Roman" panose="02020603050405020304" pitchFamily="18" charset="0"/>
              </a:rPr>
              <a:t>είναι γραμμικά ανεξάρτητη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28068" name="Object 4">
            <a:extLst>
              <a:ext uri="{FF2B5EF4-FFF2-40B4-BE49-F238E27FC236}">
                <a16:creationId xmlns:a16="http://schemas.microsoft.com/office/drawing/2014/main" id="{4004694B-D141-4423-AE93-CC0A11A24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169593"/>
              </p:ext>
            </p:extLst>
          </p:nvPr>
        </p:nvGraphicFramePr>
        <p:xfrm>
          <a:off x="2965450" y="1701800"/>
          <a:ext cx="330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920" imgH="482400" progId="Equation.DSMT4">
                  <p:embed/>
                </p:oleObj>
              </mc:Choice>
              <mc:Fallback>
                <p:oleObj name="Equation" r:id="rId2" imgW="3301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1701800"/>
                        <a:ext cx="3302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69" name="Object 5">
            <a:extLst>
              <a:ext uri="{FF2B5EF4-FFF2-40B4-BE49-F238E27FC236}">
                <a16:creationId xmlns:a16="http://schemas.microsoft.com/office/drawing/2014/main" id="{B1B38073-1877-4AE9-BC8D-878D185E4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2210"/>
              </p:ext>
            </p:extLst>
          </p:nvPr>
        </p:nvGraphicFramePr>
        <p:xfrm>
          <a:off x="1752600" y="2184400"/>
          <a:ext cx="226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482400" progId="Equation.DSMT4">
                  <p:embed/>
                </p:oleObj>
              </mc:Choice>
              <mc:Fallback>
                <p:oleObj name="Equation" r:id="rId4" imgW="2260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84400"/>
                        <a:ext cx="226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0" name="Object 6">
            <a:extLst>
              <a:ext uri="{FF2B5EF4-FFF2-40B4-BE49-F238E27FC236}">
                <a16:creationId xmlns:a16="http://schemas.microsoft.com/office/drawing/2014/main" id="{04FC8FDD-3431-4FB3-A1EF-0F12F9F45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66118"/>
              </p:ext>
            </p:extLst>
          </p:nvPr>
        </p:nvGraphicFramePr>
        <p:xfrm>
          <a:off x="2159000" y="2667000"/>
          <a:ext cx="476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62440" imgH="1091880" progId="Equation.DSMT4">
                  <p:embed/>
                </p:oleObj>
              </mc:Choice>
              <mc:Fallback>
                <p:oleObj name="Equation" r:id="rId6" imgW="476244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2667000"/>
                        <a:ext cx="47625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10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85825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>
            <a:extLst>
              <a:ext uri="{FF2B5EF4-FFF2-40B4-BE49-F238E27FC236}">
                <a16:creationId xmlns:a16="http://schemas.microsoft.com/office/drawing/2014/main" id="{889E4098-8DF3-48BE-92EB-7D9868A57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ΒΑΣΗ ΤΟΥ </a:t>
            </a:r>
            <a:r>
              <a:rPr lang="en-US" altLang="en-US" dirty="0"/>
              <a:t>COL </a:t>
            </a:r>
            <a:r>
              <a:rPr lang="en-US" altLang="en-US" i="1" dirty="0"/>
              <a:t>B</a:t>
            </a:r>
          </a:p>
        </p:txBody>
      </p:sp>
      <p:sp>
        <p:nvSpPr>
          <p:cNvPr id="729091" name="Rectangle 3">
            <a:extLst>
              <a:ext uri="{FF2B5EF4-FFF2-40B4-BE49-F238E27FC236}">
                <a16:creationId xmlns:a16="http://schemas.microsoft.com/office/drawing/2014/main" id="{8F23D160-03A5-4F16-A2EB-759EDB1A9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 b="1" dirty="0"/>
              <a:t>Παράδειγμα</a:t>
            </a:r>
            <a:r>
              <a:rPr lang="en-US" altLang="en-US" sz="2800" b="1" dirty="0"/>
              <a:t> 2:</a:t>
            </a:r>
            <a:r>
              <a:rPr lang="en-US" altLang="en-US" sz="2800" dirty="0"/>
              <a:t> </a:t>
            </a:r>
            <a:r>
              <a:rPr lang="el-GR" altLang="en-US" sz="2800" dirty="0"/>
              <a:t>Βρείτε μια βάση για </a:t>
            </a:r>
            <a:r>
              <a:rPr lang="en-US" altLang="en-US" sz="2800" dirty="0"/>
              <a:t>Col </a:t>
            </a:r>
            <a:r>
              <a:rPr lang="en-US" altLang="en-US" sz="2800" i="1" dirty="0"/>
              <a:t>B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ό</a:t>
            </a:r>
            <a:r>
              <a:rPr lang="el-GR" altLang="en-US" sz="2800" dirty="0"/>
              <a:t>που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l-GR" altLang="en-US" sz="2800" b="1" dirty="0"/>
              <a:t>Λύση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Κάθε μη οδηγός στήλη του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ένας γραμμικός συνδυασμός των στηλών με οδηγούς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Στην πραγματικότητα</a:t>
            </a:r>
            <a:r>
              <a:rPr lang="en-US" altLang="en-US" sz="2800" dirty="0"/>
              <a:t>,              </a:t>
            </a:r>
            <a:r>
              <a:rPr lang="el-GR" altLang="en-US" sz="2800" dirty="0"/>
              <a:t> και </a:t>
            </a:r>
            <a:r>
              <a:rPr lang="en-US" altLang="en-US" sz="2800" dirty="0"/>
              <a:t>                      . 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Μέσω του παραπάνω</a:t>
            </a:r>
            <a:r>
              <a:rPr lang="en-US" altLang="en-US" sz="2800" dirty="0"/>
              <a:t> </a:t>
            </a:r>
            <a:r>
              <a:rPr lang="el-GR" altLang="en-US" sz="2800" dirty="0"/>
              <a:t>θεωρήματος, μπορούμε να απορρίψουμε τα </a:t>
            </a:r>
            <a:r>
              <a:rPr lang="en-US" altLang="en-US" sz="2800" b="1" dirty="0"/>
              <a:t>b</a:t>
            </a:r>
            <a:r>
              <a:rPr lang="en-US" altLang="en-US" sz="2800" baseline="-25000" dirty="0"/>
              <a:t>2</a:t>
            </a:r>
            <a:r>
              <a:rPr lang="el-GR" altLang="en-US" sz="2800" dirty="0"/>
              <a:t> και </a:t>
            </a:r>
            <a:r>
              <a:rPr lang="en-US" altLang="en-US" sz="2800" b="1" dirty="0"/>
              <a:t>b</a:t>
            </a:r>
            <a:r>
              <a:rPr lang="en-US" altLang="en-US" sz="2800" baseline="-25000" dirty="0"/>
              <a:t>4</a:t>
            </a:r>
            <a:r>
              <a:rPr lang="en-US" altLang="en-US" sz="2800" dirty="0"/>
              <a:t>,</a:t>
            </a:r>
            <a:r>
              <a:rPr lang="el-GR" altLang="en-US" sz="2800" dirty="0"/>
              <a:t> και το </a:t>
            </a:r>
            <a:r>
              <a:rPr lang="en-US" altLang="en-US" sz="2800" dirty="0"/>
              <a:t>{</a:t>
            </a:r>
            <a:r>
              <a:rPr lang="en-US" altLang="en-US" sz="2800" b="1" dirty="0"/>
              <a:t>b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b="1" dirty="0"/>
              <a:t>b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, </a:t>
            </a:r>
            <a:r>
              <a:rPr lang="en-US" altLang="en-US" sz="2800" b="1" dirty="0"/>
              <a:t>b</a:t>
            </a:r>
            <a:r>
              <a:rPr lang="en-US" altLang="en-US" sz="2800" baseline="-25000" dirty="0"/>
              <a:t>5</a:t>
            </a:r>
            <a:r>
              <a:rPr lang="en-US" altLang="en-US" sz="2800" dirty="0"/>
              <a:t>} </a:t>
            </a:r>
            <a:r>
              <a:rPr lang="el-GR" altLang="en-US" sz="2800" dirty="0"/>
              <a:t>θα εξακολουθεί να παράγει τον </a:t>
            </a:r>
            <a:r>
              <a:rPr lang="en-US" altLang="en-US" sz="2800" dirty="0"/>
              <a:t>Col </a:t>
            </a:r>
            <a:r>
              <a:rPr lang="en-US" altLang="en-US" sz="2800" i="1" dirty="0"/>
              <a:t>B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729092" name="Object 4">
            <a:extLst>
              <a:ext uri="{FF2B5EF4-FFF2-40B4-BE49-F238E27FC236}">
                <a16:creationId xmlns:a16="http://schemas.microsoft.com/office/drawing/2014/main" id="{219E3B5C-7845-4D91-93C4-CB4523F97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338949"/>
              </p:ext>
            </p:extLst>
          </p:nvPr>
        </p:nvGraphicFramePr>
        <p:xfrm>
          <a:off x="1036638" y="1905000"/>
          <a:ext cx="6919912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035480" imgH="2361960" progId="Equation.DSMT4">
                  <p:embed/>
                </p:oleObj>
              </mc:Choice>
              <mc:Fallback>
                <p:oleObj name="Equation" r:id="rId2" imgW="703548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1905000"/>
                        <a:ext cx="6919912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093" name="Object 5">
            <a:extLst>
              <a:ext uri="{FF2B5EF4-FFF2-40B4-BE49-F238E27FC236}">
                <a16:creationId xmlns:a16="http://schemas.microsoft.com/office/drawing/2014/main" id="{63E11F24-A961-4C0B-AA8C-1240A5AC1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35695"/>
              </p:ext>
            </p:extLst>
          </p:nvPr>
        </p:nvGraphicFramePr>
        <p:xfrm>
          <a:off x="4114800" y="5043809"/>
          <a:ext cx="12557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82400" progId="Equation.DSMT4">
                  <p:embed/>
                </p:oleObj>
              </mc:Choice>
              <mc:Fallback>
                <p:oleObj name="Equation" r:id="rId4" imgW="1333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43809"/>
                        <a:ext cx="12557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094" name="Object 6">
            <a:extLst>
              <a:ext uri="{FF2B5EF4-FFF2-40B4-BE49-F238E27FC236}">
                <a16:creationId xmlns:a16="http://schemas.microsoft.com/office/drawing/2014/main" id="{D23EB67E-F450-463B-A8B8-109692AAD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281614"/>
              </p:ext>
            </p:extLst>
          </p:nvPr>
        </p:nvGraphicFramePr>
        <p:xfrm>
          <a:off x="5973863" y="5042222"/>
          <a:ext cx="1965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482400" progId="Equation.DSMT4">
                  <p:embed/>
                </p:oleObj>
              </mc:Choice>
              <mc:Fallback>
                <p:oleObj name="Equation" r:id="rId6" imgW="2070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863" y="5042222"/>
                        <a:ext cx="19653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11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949685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>
            <a:extLst>
              <a:ext uri="{FF2B5EF4-FFF2-40B4-BE49-F238E27FC236}">
                <a16:creationId xmlns:a16="http://schemas.microsoft.com/office/drawing/2014/main" id="{4D33247F-2B82-4A11-B834-496825B10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ΒΑΣΗ ΤΟΥ </a:t>
            </a:r>
            <a:r>
              <a:rPr lang="en-US" altLang="en-US" dirty="0"/>
              <a:t>COL </a:t>
            </a:r>
            <a:r>
              <a:rPr lang="en-US" altLang="en-US" i="1" dirty="0"/>
              <a:t>B</a:t>
            </a:r>
          </a:p>
        </p:txBody>
      </p:sp>
      <p:sp>
        <p:nvSpPr>
          <p:cNvPr id="730115" name="Rectangle 3">
            <a:extLst>
              <a:ext uri="{FF2B5EF4-FFF2-40B4-BE49-F238E27FC236}">
                <a16:creationId xmlns:a16="http://schemas.microsoft.com/office/drawing/2014/main" id="{E49E459D-6FA5-4C88-B7B4-8F75FDE78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err="1"/>
              <a:t>Έ</a:t>
            </a:r>
            <a:r>
              <a:rPr lang="el-GR" altLang="en-US" sz="2800" dirty="0" err="1"/>
              <a:t>στω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l-GR" altLang="en-US" sz="2800" dirty="0"/>
              <a:t>Επειδή</a:t>
            </a:r>
            <a:r>
              <a:rPr lang="en-US" altLang="en-US" sz="2800" dirty="0"/>
              <a:t>           </a:t>
            </a:r>
            <a:r>
              <a:rPr lang="el-GR" altLang="en-US" sz="2800" dirty="0"/>
              <a:t> και κανένα διάνυσμα του </a:t>
            </a:r>
            <a:r>
              <a:rPr lang="en-US" altLang="en-US" sz="2800" i="1" dirty="0"/>
              <a:t>S</a:t>
            </a:r>
            <a:r>
              <a:rPr lang="en-US" altLang="en-US" sz="2800" dirty="0"/>
              <a:t> </a:t>
            </a:r>
            <a:r>
              <a:rPr lang="el-GR" altLang="en-US" sz="2800" dirty="0"/>
              <a:t>δεν είναι γραμμικός συνδυασμός των άλλων διανυσμάτων</a:t>
            </a:r>
            <a:r>
              <a:rPr lang="en-US" altLang="en-US" sz="2800" dirty="0"/>
              <a:t>, </a:t>
            </a:r>
            <a:r>
              <a:rPr lang="el-GR" altLang="en-US" sz="2800" dirty="0"/>
              <a:t>το </a:t>
            </a:r>
            <a:r>
              <a:rPr lang="en-US" altLang="en-US" sz="2800" i="1" dirty="0"/>
              <a:t>S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γραμμικά ανεξάρτητο</a:t>
            </a:r>
            <a:r>
              <a:rPr lang="en-US" altLang="en-US" sz="2800" dirty="0"/>
              <a:t>. 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l-GR" altLang="en-US" sz="2800" dirty="0"/>
              <a:t> το</a:t>
            </a:r>
            <a:r>
              <a:rPr lang="en-US" altLang="en-US" sz="2800" dirty="0"/>
              <a:t> </a:t>
            </a:r>
            <a:r>
              <a:rPr lang="en-US" altLang="en-US" sz="2800" i="1" dirty="0"/>
              <a:t>S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μια βάση του </a:t>
            </a:r>
            <a:r>
              <a:rPr lang="en-US" altLang="en-US" sz="2800" dirty="0"/>
              <a:t>Col </a:t>
            </a:r>
            <a:r>
              <a:rPr lang="en-US" altLang="en-US" sz="2800" i="1" dirty="0"/>
              <a:t>B</a:t>
            </a:r>
            <a:r>
              <a:rPr lang="en-US" altLang="en-US" sz="2800" dirty="0"/>
              <a:t>. </a:t>
            </a:r>
          </a:p>
        </p:txBody>
      </p:sp>
      <p:graphicFrame>
        <p:nvGraphicFramePr>
          <p:cNvPr id="730116" name="Object 4">
            <a:extLst>
              <a:ext uri="{FF2B5EF4-FFF2-40B4-BE49-F238E27FC236}">
                <a16:creationId xmlns:a16="http://schemas.microsoft.com/office/drawing/2014/main" id="{2BF34549-745C-42E6-8ED0-F1EE48C39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889484"/>
              </p:ext>
            </p:extLst>
          </p:nvPr>
        </p:nvGraphicFramePr>
        <p:xfrm>
          <a:off x="1949450" y="1295400"/>
          <a:ext cx="51943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94080" imgH="2438280" progId="Equation.DSMT4">
                  <p:embed/>
                </p:oleObj>
              </mc:Choice>
              <mc:Fallback>
                <p:oleObj name="Equation" r:id="rId2" imgW="5194080" imgH="243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295400"/>
                        <a:ext cx="51943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17" name="Object 5">
            <a:extLst>
              <a:ext uri="{FF2B5EF4-FFF2-40B4-BE49-F238E27FC236}">
                <a16:creationId xmlns:a16="http://schemas.microsoft.com/office/drawing/2014/main" id="{2DC5BE2F-E17E-4A4E-BA47-4C6A0C3A0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30234"/>
              </p:ext>
            </p:extLst>
          </p:nvPr>
        </p:nvGraphicFramePr>
        <p:xfrm>
          <a:off x="1949450" y="3962400"/>
          <a:ext cx="9509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482400" progId="Equation.DSMT4">
                  <p:embed/>
                </p:oleObj>
              </mc:Choice>
              <mc:Fallback>
                <p:oleObj name="Equation" r:id="rId4" imgW="990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962400"/>
                        <a:ext cx="9509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12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72586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>
            <a:extLst>
              <a:ext uri="{FF2B5EF4-FFF2-40B4-BE49-F238E27FC236}">
                <a16:creationId xmlns:a16="http://schemas.microsoft.com/office/drawing/2014/main" id="{60C3D027-4E1A-401B-A286-11206DE82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ΒΑΣΕΙΣ ΤΟΥ </a:t>
            </a:r>
            <a:r>
              <a:rPr lang="en-US" altLang="en-US" dirty="0"/>
              <a:t>COL </a:t>
            </a:r>
            <a:r>
              <a:rPr lang="en-US" altLang="en-US" i="1" dirty="0"/>
              <a:t>A</a:t>
            </a:r>
          </a:p>
        </p:txBody>
      </p:sp>
      <p:sp>
        <p:nvSpPr>
          <p:cNvPr id="731139" name="Rectangle 3">
            <a:extLst>
              <a:ext uri="{FF2B5EF4-FFF2-40B4-BE49-F238E27FC236}">
                <a16:creationId xmlns:a16="http://schemas.microsoft.com/office/drawing/2014/main" id="{926E10F1-2E25-4CBF-B1EE-AF52874BA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 b="1" dirty="0"/>
              <a:t>Θεώρημα</a:t>
            </a:r>
            <a:r>
              <a:rPr lang="en-US" altLang="en-US" sz="2800" b="1" dirty="0"/>
              <a:t> 6:</a:t>
            </a:r>
            <a:r>
              <a:rPr lang="en-US" altLang="en-US" sz="2800" dirty="0"/>
              <a:t> </a:t>
            </a:r>
            <a:r>
              <a:rPr lang="el-GR" altLang="en-US" sz="2800" dirty="0"/>
              <a:t>Οι στήλες με οδηγούς ενός πίνακα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αποτελεί μια βάση του </a:t>
            </a:r>
            <a:r>
              <a:rPr lang="en-US" altLang="en-US" sz="2800" dirty="0"/>
              <a:t>Col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l-GR" altLang="en-US" sz="2800" b="1" dirty="0"/>
              <a:t>Απόδειξη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Έ</a:t>
            </a:r>
            <a:r>
              <a:rPr lang="el-GR" altLang="en-US" sz="2800" dirty="0" err="1"/>
              <a:t>στω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η κλιμακωτή μορφή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Το σύνολο των στηλών με οδηγούς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γραμμικά ανεξάρτητο, διότι κανένα διάνυσμα του συνόλου δεν είναι γραμμικός συνδυασμός των διανυσμάτων που προηγούνται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Αφού ο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κατά σειρά ισοδύναμος με τον </a:t>
            </a:r>
            <a:r>
              <a:rPr lang="en-US" altLang="en-US" sz="2800" i="1" dirty="0"/>
              <a:t>B</a:t>
            </a:r>
            <a:r>
              <a:rPr lang="en-US" altLang="en-US" sz="2800" dirty="0"/>
              <a:t>, </a:t>
            </a:r>
            <a:r>
              <a:rPr lang="el-GR" altLang="en-US" sz="2800" dirty="0"/>
              <a:t>οι στήλες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με οδηγούς είναι επίσης γραμμικά ανεξάρτητες, διότι οποιαδήποτε γραμμική σχέση εξάρτησης μεταξύ των στηλών 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αντιστοιχεί σε μια γραμμική σχέση εξάρτησης μεταξύ των στηλών του </a:t>
            </a:r>
            <a:r>
              <a:rPr lang="en-US" altLang="en-US" sz="2800" i="1" dirty="0"/>
              <a:t>B</a:t>
            </a:r>
            <a:r>
              <a:rPr lang="en-US" altLang="en-US" sz="28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13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91180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>
            <a:extLst>
              <a:ext uri="{FF2B5EF4-FFF2-40B4-BE49-F238E27FC236}">
                <a16:creationId xmlns:a16="http://schemas.microsoft.com/office/drawing/2014/main" id="{346F5313-1F1F-4232-8BC2-9DA02BC77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ΒΑΣΕΙΣ ΤΟΥ </a:t>
            </a:r>
            <a:r>
              <a:rPr lang="en-US" altLang="en-US" dirty="0"/>
              <a:t>COL </a:t>
            </a:r>
            <a:r>
              <a:rPr lang="en-US" altLang="en-US" i="1" dirty="0"/>
              <a:t>A</a:t>
            </a:r>
          </a:p>
        </p:txBody>
      </p:sp>
      <p:sp>
        <p:nvSpPr>
          <p:cNvPr id="732163" name="Rectangle 3">
            <a:extLst>
              <a:ext uri="{FF2B5EF4-FFF2-40B4-BE49-F238E27FC236}">
                <a16:creationId xmlns:a16="http://schemas.microsoft.com/office/drawing/2014/main" id="{2C39807E-2951-487D-9F82-A51DE84CD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15000"/>
          </a:xfrm>
        </p:spPr>
        <p:txBody>
          <a:bodyPr/>
          <a:lstStyle/>
          <a:p>
            <a:r>
              <a:rPr lang="el-GR" altLang="en-US" sz="2800" dirty="0"/>
              <a:t>Για το λόγο αυτό, κάθε μη οδηγό στήλη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ένας γραμμικός συνδυασμός των οδηγών στηλών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Έτσι, σύμφωνα με το Θεώρημα οι στήλες χωρίς οδηγό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μπορεί να αφαιρεθούν από το σύνολο παραγωγής του</a:t>
            </a:r>
            <a:r>
              <a:rPr lang="en-US" altLang="en-US" sz="2800" dirty="0"/>
              <a:t> Col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Αυτό αφήνει τις στήλες με οδηγό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ως βάση του </a:t>
            </a:r>
            <a:r>
              <a:rPr lang="en-US" altLang="en-US" sz="2800" dirty="0"/>
              <a:t>Col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pPr marL="0" indent="0">
              <a:buNone/>
            </a:pPr>
            <a:endParaRPr lang="en-US" altLang="en-US" sz="2800" b="1" dirty="0"/>
          </a:p>
          <a:p>
            <a:r>
              <a:rPr lang="el-GR" altLang="en-US" sz="2800" b="1" dirty="0"/>
              <a:t>Προειδοποίηση 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Οι στήλες με οδηγό ενός πίνακα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εμφανείς όταν ο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έχει αναχθεί σε κλιμακωτή μορφή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 err="1"/>
              <a:t>Ό</a:t>
            </a:r>
            <a:r>
              <a:rPr lang="el-GR" altLang="en-US" sz="2800" dirty="0" err="1"/>
              <a:t>μως</a:t>
            </a:r>
            <a:r>
              <a:rPr lang="en-US" altLang="en-US" sz="2800" dirty="0"/>
              <a:t>, </a:t>
            </a:r>
            <a:r>
              <a:rPr lang="el-GR" altLang="en-US" sz="2800" dirty="0"/>
              <a:t>να είστε προσεκτικοί για να χρησιμοποιήσετε τις στήλες με οδηγό</a:t>
            </a:r>
            <a:r>
              <a:rPr lang="en-US" altLang="en-US" sz="2800" dirty="0"/>
              <a:t> </a:t>
            </a:r>
            <a:r>
              <a:rPr lang="el-GR" altLang="en-US" sz="2800" dirty="0"/>
              <a:t>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για την βάση του </a:t>
            </a:r>
            <a:r>
              <a:rPr lang="en-US" altLang="en-US" sz="2800" dirty="0"/>
              <a:t>Col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14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91944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>
            <a:extLst>
              <a:ext uri="{FF2B5EF4-FFF2-40B4-BE49-F238E27FC236}">
                <a16:creationId xmlns:a16="http://schemas.microsoft.com/office/drawing/2014/main" id="{613EA0FE-4B72-4B5A-A97C-45CA3980E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 ΧΩΡΟΣ ΓΡΑΜΜΩΝ</a:t>
            </a:r>
            <a:endParaRPr lang="en-US" altLang="en-US" dirty="0"/>
          </a:p>
        </p:txBody>
      </p:sp>
      <p:sp>
        <p:nvSpPr>
          <p:cNvPr id="720899" name="Rectangle 3">
            <a:extLst>
              <a:ext uri="{FF2B5EF4-FFF2-40B4-BE49-F238E27FC236}">
                <a16:creationId xmlns:a16="http://schemas.microsoft.com/office/drawing/2014/main" id="{59A9F08F-F037-4960-83CF-7C1177BB7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86400"/>
          </a:xfrm>
        </p:spPr>
        <p:txBody>
          <a:bodyPr/>
          <a:lstStyle/>
          <a:p>
            <a:r>
              <a:rPr lang="el-GR" altLang="en-US" sz="2800" b="1" dirty="0"/>
              <a:t>Θεώρημα</a:t>
            </a:r>
            <a:r>
              <a:rPr lang="en-US" altLang="en-US" sz="2800" b="1" dirty="0"/>
              <a:t> 7:</a:t>
            </a:r>
            <a:r>
              <a:rPr lang="en-US" altLang="en-US" sz="2800" dirty="0"/>
              <a:t> </a:t>
            </a:r>
            <a:r>
              <a:rPr lang="el-GR" altLang="en-US" sz="2800" dirty="0"/>
              <a:t>Εάν δύο πίνακες </a:t>
            </a:r>
            <a:r>
              <a:rPr lang="en-US" altLang="en-US" sz="2800" i="1" dirty="0"/>
              <a:t>A</a:t>
            </a:r>
            <a:r>
              <a:rPr lang="el-GR" altLang="en-US" sz="2800" dirty="0"/>
              <a:t> και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κατά γραμμές ισοδύναμοι</a:t>
            </a:r>
            <a:r>
              <a:rPr lang="en-US" altLang="en-US" sz="2800" dirty="0"/>
              <a:t>, </a:t>
            </a:r>
            <a:r>
              <a:rPr lang="el-GR" altLang="en-US" sz="2800" dirty="0"/>
              <a:t>τότε οι χώροι γραμμών τους είναι ίδιοι</a:t>
            </a:r>
            <a:r>
              <a:rPr lang="en-US" altLang="en-US" sz="2800" dirty="0"/>
              <a:t>. </a:t>
            </a:r>
            <a:r>
              <a:rPr lang="el-GR" altLang="en-US" sz="2800" dirty="0"/>
              <a:t>Αν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σε κλιμακωτή μορφή</a:t>
            </a:r>
            <a:r>
              <a:rPr lang="en-US" altLang="en-US" sz="2800" dirty="0"/>
              <a:t>, </a:t>
            </a:r>
            <a:r>
              <a:rPr lang="el-GR" altLang="en-US" sz="2800" dirty="0"/>
              <a:t>οι μη μηδενικές γραμμές 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αποτελούν μια βάση για το χώρο γραμμών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καθώς και για εκείνη του </a:t>
            </a:r>
            <a:r>
              <a:rPr lang="en-US" altLang="en-US" sz="2800" i="1" dirty="0"/>
              <a:t>B</a:t>
            </a:r>
            <a:r>
              <a:rPr lang="en-US" altLang="en-US" sz="28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15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68411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>
            <a:extLst>
              <a:ext uri="{FF2B5EF4-FFF2-40B4-BE49-F238E27FC236}">
                <a16:creationId xmlns:a16="http://schemas.microsoft.com/office/drawing/2014/main" id="{0B97DE0C-C582-43A4-ADB7-829CA6E48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 ΧΩΡΟΣ ΓΡΑΜΜΩΝ</a:t>
            </a:r>
            <a:endParaRPr lang="en-US" altLang="en-US" dirty="0"/>
          </a:p>
        </p:txBody>
      </p:sp>
      <p:sp>
        <p:nvSpPr>
          <p:cNvPr id="721923" name="Rectangle 3">
            <a:extLst>
              <a:ext uri="{FF2B5EF4-FFF2-40B4-BE49-F238E27FC236}">
                <a16:creationId xmlns:a16="http://schemas.microsoft.com/office/drawing/2014/main" id="{D957C808-ABAD-4AB2-ADEE-B2DADD362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5562600"/>
          </a:xfrm>
        </p:spPr>
        <p:txBody>
          <a:bodyPr/>
          <a:lstStyle/>
          <a:p>
            <a:r>
              <a:rPr lang="el-GR" altLang="en-US" sz="2800" b="1" strike="sngStrike" dirty="0"/>
              <a:t>Απόδειξη</a:t>
            </a:r>
            <a:r>
              <a:rPr lang="en-US" altLang="en-US" sz="2800" b="1" strike="sngStrike" dirty="0"/>
              <a:t>:</a:t>
            </a:r>
            <a:r>
              <a:rPr lang="en-US" altLang="en-US" sz="2800" strike="sngStrike" dirty="0"/>
              <a:t> </a:t>
            </a:r>
            <a:r>
              <a:rPr lang="el-GR" altLang="en-US" sz="2800" strike="sngStrike" dirty="0"/>
              <a:t>Αν ο</a:t>
            </a:r>
            <a:r>
              <a:rPr lang="en-US" altLang="en-US" sz="2800" strike="sngStrike" dirty="0"/>
              <a:t> </a:t>
            </a:r>
            <a:r>
              <a:rPr lang="en-US" altLang="en-US" sz="2800" i="1" strike="sngStrike" dirty="0"/>
              <a:t>B</a:t>
            </a:r>
            <a:r>
              <a:rPr lang="en-US" altLang="en-US" sz="2800" strike="sngStrike" dirty="0"/>
              <a:t> </a:t>
            </a:r>
            <a:r>
              <a:rPr lang="el-GR" altLang="en-US" sz="2800" strike="sngStrike" dirty="0"/>
              <a:t>λαμβάνεται από τον </a:t>
            </a:r>
            <a:r>
              <a:rPr lang="en-US" altLang="en-US" sz="2800" i="1" strike="sngStrike" dirty="0"/>
              <a:t>A</a:t>
            </a:r>
            <a:r>
              <a:rPr lang="en-US" altLang="en-US" sz="2800" strike="sngStrike" dirty="0"/>
              <a:t> </a:t>
            </a:r>
            <a:r>
              <a:rPr lang="el-GR" altLang="en-US" sz="2800" strike="sngStrike" dirty="0"/>
              <a:t>με</a:t>
            </a:r>
            <a:r>
              <a:rPr lang="el-GR" altLang="en-US" sz="2800" b="1" strike="sngStrike" dirty="0"/>
              <a:t> </a:t>
            </a:r>
            <a:r>
              <a:rPr lang="el-GR" altLang="en-US" sz="2800" strike="sngStrike" dirty="0"/>
              <a:t>πράξεις γραμμών</a:t>
            </a:r>
            <a:r>
              <a:rPr lang="en-US" altLang="en-US" sz="2800" strike="sngStrike" dirty="0"/>
              <a:t>, </a:t>
            </a:r>
            <a:r>
              <a:rPr lang="el-GR" altLang="en-US" sz="2800" strike="sngStrike" dirty="0"/>
              <a:t>οι γραμμές του </a:t>
            </a:r>
            <a:r>
              <a:rPr lang="en-US" altLang="en-US" sz="2800" i="1" strike="sngStrike" dirty="0"/>
              <a:t>B</a:t>
            </a:r>
            <a:r>
              <a:rPr lang="en-US" altLang="en-US" sz="2800" strike="sngStrike" dirty="0"/>
              <a:t> </a:t>
            </a:r>
            <a:r>
              <a:rPr lang="el-GR" altLang="en-US" sz="2800" strike="sngStrike" dirty="0"/>
              <a:t>είναι γραμμικοί συνδυασμοί των γραμμών του</a:t>
            </a:r>
            <a:r>
              <a:rPr lang="en-US" altLang="en-US" sz="2800" strike="sngStrike" dirty="0"/>
              <a:t> </a:t>
            </a:r>
            <a:r>
              <a:rPr lang="en-US" altLang="en-US" sz="2800" i="1" strike="sngStrike" dirty="0"/>
              <a:t>A</a:t>
            </a:r>
            <a:r>
              <a:rPr lang="en-US" altLang="en-US" sz="2800" strike="sngStrike" dirty="0"/>
              <a:t>.</a:t>
            </a:r>
          </a:p>
          <a:p>
            <a:r>
              <a:rPr lang="el-GR" altLang="en-US" sz="2800" strike="sngStrike" dirty="0"/>
              <a:t>Προκύπτει ότι οποιοσδήποτε γραμμικός συνδυασμός των γραμμών του </a:t>
            </a:r>
            <a:r>
              <a:rPr lang="en-US" altLang="en-US" sz="2800" i="1" strike="sngStrike" dirty="0"/>
              <a:t>B</a:t>
            </a:r>
            <a:r>
              <a:rPr lang="en-US" altLang="en-US" sz="2800" strike="sngStrike" dirty="0"/>
              <a:t> </a:t>
            </a:r>
            <a:r>
              <a:rPr lang="el-GR" altLang="en-US" sz="2800" strike="sngStrike" dirty="0"/>
              <a:t>είναι αυτόματα ένας γραμμικός συνδυασμός των γραμμών του </a:t>
            </a:r>
            <a:r>
              <a:rPr lang="en-US" altLang="en-US" sz="2800" i="1" strike="sngStrike" dirty="0"/>
              <a:t>A</a:t>
            </a:r>
            <a:r>
              <a:rPr lang="en-US" altLang="en-US" sz="2800" strike="sngStrike" dirty="0"/>
              <a:t>.</a:t>
            </a:r>
          </a:p>
          <a:p>
            <a:r>
              <a:rPr lang="el-GR" altLang="en-US" sz="2800" strike="sngStrike" dirty="0"/>
              <a:t>Έτσι, ο χώρος των γραμμών του </a:t>
            </a:r>
            <a:r>
              <a:rPr lang="en-US" altLang="en-US" sz="2800" i="1" strike="sngStrike" dirty="0"/>
              <a:t>B</a:t>
            </a:r>
            <a:r>
              <a:rPr lang="en-US" altLang="en-US" sz="2800" strike="sngStrike" dirty="0"/>
              <a:t> </a:t>
            </a:r>
            <a:r>
              <a:rPr lang="el-GR" altLang="en-US" sz="2800" strike="sngStrike" dirty="0"/>
              <a:t>περιέχεται στο χώρο γραμμών του </a:t>
            </a:r>
            <a:r>
              <a:rPr lang="en-US" altLang="en-US" sz="2800" i="1" strike="sngStrike" dirty="0"/>
              <a:t>A</a:t>
            </a:r>
            <a:r>
              <a:rPr lang="en-US" altLang="en-US" sz="2800" strike="sngStrike" dirty="0"/>
              <a:t>.</a:t>
            </a:r>
          </a:p>
          <a:p>
            <a:r>
              <a:rPr lang="el-GR" altLang="en-US" sz="2800" strike="sngStrike" dirty="0"/>
              <a:t>Εφόσον οι πράξεις σειράς είναι αντιστρέψιμες, το ίδιο επιχείρημα δείχνει ότι ο χώρος σειρών του </a:t>
            </a:r>
            <a:r>
              <a:rPr lang="en-US" altLang="en-US" sz="2800" i="1" strike="sngStrike" dirty="0"/>
              <a:t>A</a:t>
            </a:r>
            <a:r>
              <a:rPr lang="el-GR" altLang="en-US" sz="2800" strike="sngStrike" dirty="0"/>
              <a:t> είναι υποσύνολο του χώρου σειρών του </a:t>
            </a:r>
            <a:r>
              <a:rPr lang="en-US" altLang="en-US" sz="2800" i="1" strike="sngStrike" dirty="0"/>
              <a:t>B</a:t>
            </a:r>
            <a:r>
              <a:rPr lang="en-US" altLang="en-US" sz="2800" strike="sngStrike" dirty="0"/>
              <a:t>.</a:t>
            </a:r>
          </a:p>
          <a:p>
            <a:r>
              <a:rPr lang="el-GR" altLang="en-US" sz="2800" strike="sngStrike" dirty="0"/>
              <a:t>Έτσι, οι δύο χώροι σειρών είναι ίδιες.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16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37623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:a16="http://schemas.microsoft.com/office/drawing/2014/main" id="{F336292E-3FBC-4F35-ABC2-D9961FDB8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 ΧΩΡΟΣ ΓΡΑΜΜΩΝ</a:t>
            </a:r>
            <a:endParaRPr lang="en-US" altLang="en-US" dirty="0"/>
          </a:p>
        </p:txBody>
      </p:sp>
      <p:sp>
        <p:nvSpPr>
          <p:cNvPr id="722947" name="Rectangle 3">
            <a:extLst>
              <a:ext uri="{FF2B5EF4-FFF2-40B4-BE49-F238E27FC236}">
                <a16:creationId xmlns:a16="http://schemas.microsoft.com/office/drawing/2014/main" id="{951D5B56-96A5-421C-8E0B-8514736D5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800" dirty="0"/>
              <a:t>Αν ο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σε κλιμακωτή μορφή</a:t>
            </a:r>
            <a:r>
              <a:rPr lang="en-US" altLang="en-US" sz="2800" dirty="0"/>
              <a:t>, </a:t>
            </a:r>
            <a:r>
              <a:rPr lang="el-GR" altLang="en-US" sz="2800" dirty="0"/>
              <a:t>οι μη μηδενικές γραμμές του είναι γραμμικά ανεξάρτητες, επειδή καμία μη μηδενική γραμμή δεν είναι γραμμικός συνδυασμός των μη μηδενικών γραμμών που βρίσκονται κάτω από αυτήν. (Εφαρμόστε το Θεώρημα 4 στις μη μηδενικές γραμμές του Β με αντίστροφη σειρά, με την πρώτη γραμμή τελευταία).</a:t>
            </a:r>
          </a:p>
          <a:p>
            <a:endParaRPr lang="el-GR" altLang="en-US" sz="2800" dirty="0"/>
          </a:p>
          <a:p>
            <a:r>
              <a:rPr lang="el-GR" altLang="en-US" sz="2800" dirty="0"/>
              <a:t>Έτσι, οι μη μηδενικές γραμμές 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αποτελούν μια βάση του (κοινού) χώρου γραμμών του </a:t>
            </a:r>
            <a:r>
              <a:rPr lang="en-US" altLang="en-US" sz="2800" i="1" dirty="0"/>
              <a:t>B</a:t>
            </a:r>
            <a:r>
              <a:rPr lang="el-GR" altLang="en-US" sz="2800" dirty="0"/>
              <a:t> και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17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5169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>
            <a:extLst>
              <a:ext uri="{FF2B5EF4-FFF2-40B4-BE49-F238E27FC236}">
                <a16:creationId xmlns:a16="http://schemas.microsoft.com/office/drawing/2014/main" id="{904F3F03-34F7-4FCB-9FA3-BD69F9D5B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ΒΑΣΕΙΣ ΤΩΝ </a:t>
            </a:r>
            <a:r>
              <a:rPr lang="en-US" altLang="en-US" dirty="0"/>
              <a:t>NUL </a:t>
            </a:r>
            <a:r>
              <a:rPr lang="en-US" altLang="en-US" i="1" dirty="0"/>
              <a:t>A,</a:t>
            </a:r>
            <a:r>
              <a:rPr lang="en-US" altLang="en-US" dirty="0"/>
              <a:t> COL </a:t>
            </a:r>
            <a:r>
              <a:rPr lang="en-US" altLang="en-US" i="1" dirty="0"/>
              <a:t>A, </a:t>
            </a:r>
            <a:r>
              <a:rPr lang="el-GR" altLang="en-US" dirty="0"/>
              <a:t>ΚΑΙ</a:t>
            </a:r>
            <a:r>
              <a:rPr lang="en-US" altLang="en-US" dirty="0"/>
              <a:t> ROW </a:t>
            </a:r>
            <a:r>
              <a:rPr lang="en-US" altLang="en-US" i="1" dirty="0"/>
              <a:t>A</a:t>
            </a:r>
            <a:endParaRPr lang="en-US" altLang="en-US" dirty="0"/>
          </a:p>
        </p:txBody>
      </p:sp>
      <p:sp>
        <p:nvSpPr>
          <p:cNvPr id="723971" name="Rectangle 3">
            <a:extLst>
              <a:ext uri="{FF2B5EF4-FFF2-40B4-BE49-F238E27FC236}">
                <a16:creationId xmlns:a16="http://schemas.microsoft.com/office/drawing/2014/main" id="{20B141C3-219C-47E6-8E50-4AA92B745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257800"/>
          </a:xfrm>
        </p:spPr>
        <p:txBody>
          <a:bodyPr/>
          <a:lstStyle/>
          <a:p>
            <a:r>
              <a:rPr lang="el-GR" altLang="en-US" sz="2800" b="1" dirty="0"/>
              <a:t>Παράδειγμα</a:t>
            </a:r>
            <a:r>
              <a:rPr lang="en-US" altLang="en-US" sz="2800" b="1" dirty="0"/>
              <a:t> 3:</a:t>
            </a:r>
            <a:r>
              <a:rPr lang="en-US" altLang="en-US" sz="2800" dirty="0"/>
              <a:t> </a:t>
            </a:r>
            <a:r>
              <a:rPr lang="el-GR" altLang="en-US" sz="2800" dirty="0"/>
              <a:t>Εύρεση βάσεων για το χώρο γραμμών, το χώρο στηλών και το </a:t>
            </a:r>
            <a:r>
              <a:rPr lang="el-GR" altLang="en-US" sz="2800" dirty="0" err="1"/>
              <a:t>μηδενόχωρο</a:t>
            </a:r>
            <a:r>
              <a:rPr lang="el-GR" altLang="en-US" sz="2800" dirty="0"/>
              <a:t> του πίνακα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r>
              <a:rPr lang="el-GR" altLang="en-US" sz="2800" b="1" dirty="0"/>
              <a:t>Λύση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Για να βρεθούν βάσεις για το χώρο των γραμμών και το χώρο των στηλών, ανάγουμε</a:t>
            </a:r>
            <a:r>
              <a:rPr lang="el-GR" altLang="en-US" sz="2800" b="1" dirty="0"/>
              <a:t> </a:t>
            </a:r>
            <a:r>
              <a:rPr lang="el-GR" altLang="en-US" sz="2800" dirty="0"/>
              <a:t>τον</a:t>
            </a:r>
            <a:r>
              <a:rPr lang="el-GR" altLang="en-US" sz="2800" b="1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to </a:t>
            </a:r>
            <a:r>
              <a:rPr lang="el-GR" altLang="en-US" sz="2800" dirty="0"/>
              <a:t>σε κλιμακωτή μορφή</a:t>
            </a:r>
            <a:r>
              <a:rPr lang="en-US" altLang="en-US" sz="2800" dirty="0"/>
              <a:t>:</a:t>
            </a:r>
          </a:p>
        </p:txBody>
      </p:sp>
      <p:graphicFrame>
        <p:nvGraphicFramePr>
          <p:cNvPr id="723972" name="Object 4">
            <a:extLst>
              <a:ext uri="{FF2B5EF4-FFF2-40B4-BE49-F238E27FC236}">
                <a16:creationId xmlns:a16="http://schemas.microsoft.com/office/drawing/2014/main" id="{25E68005-B726-406B-9E88-36A03651D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669389"/>
              </p:ext>
            </p:extLst>
          </p:nvPr>
        </p:nvGraphicFramePr>
        <p:xfrm>
          <a:off x="2416175" y="2438400"/>
          <a:ext cx="4770438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02120" imgH="2361960" progId="Equation.DSMT4">
                  <p:embed/>
                </p:oleObj>
              </mc:Choice>
              <mc:Fallback>
                <p:oleObj name="Equation" r:id="rId2" imgW="490212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2438400"/>
                        <a:ext cx="4770438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18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00467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>
            <a:extLst>
              <a:ext uri="{FF2B5EF4-FFF2-40B4-BE49-F238E27FC236}">
                <a16:creationId xmlns:a16="http://schemas.microsoft.com/office/drawing/2014/main" id="{8387C1D6-7BA3-42CE-BDF2-D7946538D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ΒΑΣΕΙΣ ΤΩΝ </a:t>
            </a:r>
            <a:r>
              <a:rPr lang="en-US" altLang="en-US" dirty="0"/>
              <a:t>NUL </a:t>
            </a:r>
            <a:r>
              <a:rPr lang="en-US" altLang="en-US" i="1" dirty="0"/>
              <a:t>A,</a:t>
            </a:r>
            <a:r>
              <a:rPr lang="en-US" altLang="en-US" dirty="0"/>
              <a:t> COL </a:t>
            </a:r>
            <a:r>
              <a:rPr lang="en-US" altLang="en-US" i="1" dirty="0"/>
              <a:t>A, </a:t>
            </a:r>
            <a:r>
              <a:rPr lang="el-GR" altLang="en-US" dirty="0"/>
              <a:t>ΚΑΙ</a:t>
            </a:r>
            <a:r>
              <a:rPr lang="en-US" altLang="en-US" dirty="0"/>
              <a:t> ROW </a:t>
            </a:r>
            <a:r>
              <a:rPr lang="en-US" altLang="en-US" i="1" dirty="0"/>
              <a:t>A</a:t>
            </a:r>
            <a:endParaRPr lang="en-US" altLang="en-US" dirty="0"/>
          </a:p>
        </p:txBody>
      </p:sp>
      <p:sp>
        <p:nvSpPr>
          <p:cNvPr id="724995" name="Rectangle 3">
            <a:extLst>
              <a:ext uri="{FF2B5EF4-FFF2-40B4-BE49-F238E27FC236}">
                <a16:creationId xmlns:a16="http://schemas.microsoft.com/office/drawing/2014/main" id="{5E38414A-43E2-4959-B795-05BBFE9FB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47748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l-GR" altLang="en-US" sz="2800" dirty="0"/>
              <a:t>Με το θεώρημα</a:t>
            </a:r>
            <a:r>
              <a:rPr lang="en-US" altLang="en-US" sz="2800" dirty="0"/>
              <a:t> 7, </a:t>
            </a:r>
            <a:r>
              <a:rPr lang="el-GR" altLang="en-US" sz="2800" dirty="0"/>
              <a:t>οι τρεις πρώτες γραμμές του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αποτελούν μια βάση για το χώρο γραμμών 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(</a:t>
            </a:r>
            <a:r>
              <a:rPr lang="el-GR" altLang="en-US" sz="2800" dirty="0"/>
              <a:t>καθώς και για τον χώρο γραμμών του </a:t>
            </a:r>
            <a:r>
              <a:rPr lang="en-US" altLang="en-US" sz="2800" i="1" dirty="0"/>
              <a:t>B</a:t>
            </a:r>
            <a:r>
              <a:rPr lang="en-US" altLang="en-US" sz="2800" dirty="0"/>
              <a:t>).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l-GR" altLang="en-US" sz="2800" dirty="0"/>
              <a:t> η βάση του </a:t>
            </a:r>
            <a:r>
              <a:rPr lang="en-US" altLang="en-US" sz="2800" dirty="0"/>
              <a:t>Row </a:t>
            </a:r>
            <a:r>
              <a:rPr lang="en-US" altLang="en-US" sz="2800" i="1" dirty="0"/>
              <a:t>A </a:t>
            </a:r>
            <a:r>
              <a:rPr lang="el-GR" altLang="en-US" sz="2800" dirty="0"/>
              <a:t>είναι</a:t>
            </a: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</a:p>
        </p:txBody>
      </p:sp>
      <p:graphicFrame>
        <p:nvGraphicFramePr>
          <p:cNvPr id="724996" name="Object 4">
            <a:extLst>
              <a:ext uri="{FF2B5EF4-FFF2-40B4-BE49-F238E27FC236}">
                <a16:creationId xmlns:a16="http://schemas.microsoft.com/office/drawing/2014/main" id="{7AC8C0E9-42B8-44F7-B615-0282FB2498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447800"/>
          <a:ext cx="472440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40280" imgH="2361960" progId="Equation.DSMT4">
                  <p:embed/>
                </p:oleObj>
              </mc:Choice>
              <mc:Fallback>
                <p:oleObj name="Equation" r:id="rId2" imgW="494028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7800"/>
                        <a:ext cx="4724400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9" name="Object 7">
            <a:extLst>
              <a:ext uri="{FF2B5EF4-FFF2-40B4-BE49-F238E27FC236}">
                <a16:creationId xmlns:a16="http://schemas.microsoft.com/office/drawing/2014/main" id="{EA2BCBE4-FEDF-40CA-9F3F-BA7F0EC37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8040"/>
              </p:ext>
            </p:extLst>
          </p:nvPr>
        </p:nvGraphicFramePr>
        <p:xfrm>
          <a:off x="1447800" y="5715067"/>
          <a:ext cx="60960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54880" imgH="431640" progId="Equation.DSMT4">
                  <p:embed/>
                </p:oleObj>
              </mc:Choice>
              <mc:Fallback>
                <p:oleObj name="Equation" r:id="rId4" imgW="7454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715067"/>
                        <a:ext cx="60960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19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89982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C424C286-57E7-43D8-B9DE-468DD4206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ΓΡΑΜΜΙΚΆ ΑΝΕΞΆΡΤΗΤΑ ΣΎΝΟΛΑ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5F6A5827-A127-48A4-8C63-BBC2186F598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447800"/>
                <a:ext cx="8839200" cy="5029200"/>
              </a:xfrm>
            </p:spPr>
            <p:txBody>
              <a:bodyPr/>
              <a:lstStyle/>
              <a:p>
                <a:pPr marL="609600" indent="-609600"/>
                <a:r>
                  <a:rPr lang="el-GR" altLang="en-US" sz="2800" dirty="0">
                    <a:cs typeface="Times New Roman" panose="02020603050405020304" pitchFamily="18" charset="0"/>
                  </a:rPr>
                  <a:t>Ένα διατεταγμένο σύνολο διανυσμάτων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{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…, </a:t>
                </a:r>
                <a:r>
                  <a:rPr lang="en-US" altLang="en-US" sz="2800" b="1" dirty="0" err="1">
                    <a:cs typeface="Times New Roman" panose="02020603050405020304" pitchFamily="18" charset="0"/>
                  </a:rPr>
                  <a:t>v</a:t>
                </a:r>
                <a:r>
                  <a:rPr lang="en-US" altLang="en-US" sz="2800" i="1" baseline="-25000" dirty="0" err="1"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i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λέγεται ότι είναι </a:t>
                </a:r>
                <a:r>
                  <a:rPr lang="el-GR" altLang="en-US" sz="2800" b="1" dirty="0">
                    <a:cs typeface="Times New Roman" panose="02020603050405020304" pitchFamily="18" charset="0"/>
                  </a:rPr>
                  <a:t>γραμμικά </a:t>
                </a:r>
                <a:r>
                  <a:rPr lang="el-GR" altLang="en-US" sz="2800" b="1" dirty="0" err="1">
                    <a:cs typeface="Times New Roman" panose="02020603050405020304" pitchFamily="18" charset="0"/>
                  </a:rPr>
                  <a:t>ανεξάρτητ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o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αν η εξίσωση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609600" indent="-609600">
                  <a:buFont typeface="Wingdings" panose="05000000000000000000" pitchFamily="2" charset="2"/>
                  <a:buNone/>
                </a:pPr>
                <a:r>
                  <a:rPr lang="en-US" altLang="en-US" sz="2800" dirty="0">
                    <a:cs typeface="Times New Roman" panose="02020603050405020304" pitchFamily="18" charset="0"/>
                  </a:rPr>
                  <a:t>                                                                            (1)</a:t>
                </a:r>
              </a:p>
              <a:p>
                <a:pPr marL="609600" indent="-609600">
                  <a:buFont typeface="Wingdings" panose="05000000000000000000" pitchFamily="2" charset="2"/>
                  <a:buNone/>
                </a:pPr>
                <a:r>
                  <a:rPr lang="en-US" altLang="en-US" sz="2800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έ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χει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μόνον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την τετριμμένη λύση λύση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                           .</a:t>
                </a:r>
              </a:p>
              <a:p>
                <a:pPr marL="609600" indent="-609600"/>
                <a:r>
                  <a:rPr lang="el-GR" altLang="en-US" sz="2800" dirty="0">
                    <a:cs typeface="Times New Roman" panose="02020603050405020304" pitchFamily="18" charset="0"/>
                  </a:rPr>
                  <a:t>Το σύνολο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{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…, </a:t>
                </a:r>
                <a:r>
                  <a:rPr lang="en-US" altLang="en-US" sz="2800" b="1" dirty="0" err="1">
                    <a:cs typeface="Times New Roman" panose="02020603050405020304" pitchFamily="18" charset="0"/>
                  </a:rPr>
                  <a:t>v</a:t>
                </a:r>
                <a:r>
                  <a:rPr lang="en-US" altLang="en-US" sz="2800" i="1" baseline="-25000" dirty="0" err="1"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}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λέγεται ότι είναι </a:t>
                </a:r>
                <a:r>
                  <a:rPr lang="el-GR" altLang="en-US" sz="2800" b="1" dirty="0">
                    <a:cs typeface="Times New Roman" panose="02020603050405020304" pitchFamily="18" charset="0"/>
                  </a:rPr>
                  <a:t>γραμμικά </a:t>
                </a:r>
                <a:r>
                  <a:rPr lang="el-GR" altLang="en-US" sz="2800" b="1" dirty="0" err="1">
                    <a:cs typeface="Times New Roman" panose="02020603050405020304" pitchFamily="18" charset="0"/>
                  </a:rPr>
                  <a:t>εξαρτημέν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o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εάν η (1) έχει μη τετριμμένη λύση, δηλαδή εάν υπάρχουν κάποια βάρη,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i="1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, ..., c</a:t>
                </a:r>
                <a:r>
                  <a:rPr lang="en-US" altLang="en-US" sz="2800" i="1" baseline="-25000" dirty="0"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όχι όλα μηδενικά, έτσι ώστε να ισχύει η (1).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609600" indent="-609600"/>
                <a:r>
                  <a:rPr lang="el-GR" altLang="en-US" sz="2800" dirty="0">
                    <a:cs typeface="Times New Roman" panose="02020603050405020304" pitchFamily="18" charset="0"/>
                  </a:rPr>
                  <a:t>Σε μια τέτοια περίπτωση, η (1) ονομάζεται γραμμική σχέση εξάρτησης μεταξύ των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…, </a:t>
                </a:r>
                <a:r>
                  <a:rPr lang="en-US" altLang="en-US" sz="2800" b="1" dirty="0" err="1">
                    <a:cs typeface="Times New Roman" panose="02020603050405020304" pitchFamily="18" charset="0"/>
                  </a:rPr>
                  <a:t>v</a:t>
                </a:r>
                <a:r>
                  <a:rPr lang="en-US" altLang="en-US" sz="2800" i="1" baseline="-25000" dirty="0" err="1"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i="1" baseline="-25000" dirty="0">
                    <a:cs typeface="Times New Roman" panose="02020603050405020304" pitchFamily="18" charset="0"/>
                  </a:rPr>
                  <a:t>.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609600" indent="-609600"/>
                <a:endParaRPr lang="en-US" alt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5F6A5827-A127-48A4-8C63-BBC2186F5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447800"/>
                <a:ext cx="8839200" cy="5029200"/>
              </a:xfrm>
              <a:blipFill>
                <a:blip r:embed="rId3"/>
                <a:stretch>
                  <a:fillRect l="-1293" t="-1511" r="-143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6459" name="Object 43">
            <a:extLst>
              <a:ext uri="{FF2B5EF4-FFF2-40B4-BE49-F238E27FC236}">
                <a16:creationId xmlns:a16="http://schemas.microsoft.com/office/drawing/2014/main" id="{17E0B774-E28C-4085-9A87-DEE3331A6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851578"/>
              </p:ext>
            </p:extLst>
          </p:nvPr>
        </p:nvGraphicFramePr>
        <p:xfrm>
          <a:off x="2362200" y="2438400"/>
          <a:ext cx="3987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87720" imgH="520560" progId="Equation.DSMT4">
                  <p:embed/>
                </p:oleObj>
              </mc:Choice>
              <mc:Fallback>
                <p:oleObj name="Equation" r:id="rId4" imgW="39877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8400"/>
                        <a:ext cx="3987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60" name="Object 44">
            <a:extLst>
              <a:ext uri="{FF2B5EF4-FFF2-40B4-BE49-F238E27FC236}">
                <a16:creationId xmlns:a16="http://schemas.microsoft.com/office/drawing/2014/main" id="{7E16D795-8516-43F6-B597-F3AFE0DBE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275317"/>
              </p:ext>
            </p:extLst>
          </p:nvPr>
        </p:nvGraphicFramePr>
        <p:xfrm>
          <a:off x="6523202" y="2959100"/>
          <a:ext cx="2400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00120" imgH="520560" progId="Equation.DSMT4">
                  <p:embed/>
                </p:oleObj>
              </mc:Choice>
              <mc:Fallback>
                <p:oleObj name="Equation" r:id="rId6" imgW="24001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202" y="2959100"/>
                        <a:ext cx="2400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84612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>
            <a:extLst>
              <a:ext uri="{FF2B5EF4-FFF2-40B4-BE49-F238E27FC236}">
                <a16:creationId xmlns:a16="http://schemas.microsoft.com/office/drawing/2014/main" id="{DC64848A-9614-480B-8B6E-F0AEFB026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ΒΑΣΕΙΣ ΤΩΝ </a:t>
            </a:r>
            <a:r>
              <a:rPr lang="en-US" altLang="en-US" dirty="0"/>
              <a:t>NUL </a:t>
            </a:r>
            <a:r>
              <a:rPr lang="en-US" altLang="en-US" i="1" dirty="0"/>
              <a:t>A,</a:t>
            </a:r>
            <a:r>
              <a:rPr lang="en-US" altLang="en-US" dirty="0"/>
              <a:t> COL </a:t>
            </a:r>
            <a:r>
              <a:rPr lang="en-US" altLang="en-US" i="1" dirty="0"/>
              <a:t>A, </a:t>
            </a:r>
            <a:r>
              <a:rPr lang="el-GR" altLang="en-US" dirty="0"/>
              <a:t>ΚΑΙ</a:t>
            </a:r>
            <a:r>
              <a:rPr lang="en-US" altLang="en-US" dirty="0"/>
              <a:t> ROW </a:t>
            </a:r>
            <a:r>
              <a:rPr lang="en-US" altLang="en-US" i="1" dirty="0"/>
              <a:t>A</a:t>
            </a:r>
            <a:endParaRPr lang="en-US" altLang="en-US" dirty="0"/>
          </a:p>
        </p:txBody>
      </p:sp>
      <p:sp>
        <p:nvSpPr>
          <p:cNvPr id="726019" name="Rectangle 3">
            <a:extLst>
              <a:ext uri="{FF2B5EF4-FFF2-40B4-BE49-F238E27FC236}">
                <a16:creationId xmlns:a16="http://schemas.microsoft.com/office/drawing/2014/main" id="{70E0538B-2019-4425-8288-7BAF8F3AF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l-GR" altLang="en-US" sz="2800" dirty="0"/>
              <a:t>Για το χώρο των στηλών, παρατηρήστε από τον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ότι οι οδηγοί βρίσκονται στις στήλες </a:t>
            </a:r>
            <a:r>
              <a:rPr lang="en-US" altLang="en-US" sz="2800" dirty="0"/>
              <a:t>1, 2,</a:t>
            </a:r>
            <a:r>
              <a:rPr lang="el-GR" altLang="en-US" sz="2800" dirty="0"/>
              <a:t> και </a:t>
            </a:r>
            <a:r>
              <a:rPr lang="en-US" altLang="en-US" sz="2800" dirty="0"/>
              <a:t>4.</a:t>
            </a:r>
          </a:p>
          <a:p>
            <a:r>
              <a:rPr lang="el-GR" altLang="en-US" sz="2800" dirty="0"/>
              <a:t>Ως εκ τούτου, στήλες </a:t>
            </a:r>
            <a:r>
              <a:rPr lang="en-US" altLang="en-US" sz="2800" dirty="0"/>
              <a:t>1, 2,</a:t>
            </a:r>
            <a:r>
              <a:rPr lang="el-GR" altLang="en-US" sz="2800" dirty="0"/>
              <a:t> και </a:t>
            </a:r>
            <a:r>
              <a:rPr lang="en-US" altLang="en-US" sz="2800" dirty="0"/>
              <a:t>4 </a:t>
            </a:r>
            <a:r>
              <a:rPr lang="el-GR" altLang="en-US" sz="2800" dirty="0"/>
              <a:t>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ό</a:t>
            </a:r>
            <a:r>
              <a:rPr lang="el-GR" altLang="en-US" sz="2800" dirty="0"/>
              <a:t>χι 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) </a:t>
            </a:r>
            <a:r>
              <a:rPr lang="el-GR" altLang="en-US" sz="2800" dirty="0"/>
              <a:t>αποτελούν τη βάση του </a:t>
            </a:r>
            <a:r>
              <a:rPr lang="en-US" altLang="en-US" sz="2800" dirty="0"/>
              <a:t>Col </a:t>
            </a:r>
            <a:r>
              <a:rPr lang="en-US" altLang="en-US" sz="2800" i="1" dirty="0"/>
              <a:t>A</a:t>
            </a:r>
            <a:r>
              <a:rPr lang="en-US" altLang="en-US" sz="2800" dirty="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                     Βάση του </a:t>
            </a:r>
            <a:r>
              <a:rPr lang="en-US" altLang="en-US" sz="2800" dirty="0"/>
              <a:t>Col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r>
              <a:rPr lang="el-GR" altLang="en-US" sz="2800" dirty="0"/>
              <a:t>Σημειώστε ότι κάθε κλιμακωτή μορφή του Α παρέχει (στις μη μηδενικές γραμμές του) μια βάση για τη </a:t>
            </a:r>
            <a:r>
              <a:rPr lang="en-US" altLang="en-US" sz="2800" dirty="0"/>
              <a:t>Row</a:t>
            </a:r>
            <a:r>
              <a:rPr lang="el-GR" altLang="en-US" sz="2800" dirty="0"/>
              <a:t> Α και προσδιορίζει επίσης τις στήλες με οδηγό του Α για την βάση του </a:t>
            </a:r>
            <a:r>
              <a:rPr lang="en-US" altLang="en-US" sz="2800" dirty="0"/>
              <a:t>Col A.</a:t>
            </a:r>
          </a:p>
          <a:p>
            <a:endParaRPr lang="en-US" altLang="en-US" sz="2800" dirty="0"/>
          </a:p>
        </p:txBody>
      </p:sp>
      <p:graphicFrame>
        <p:nvGraphicFramePr>
          <p:cNvPr id="726020" name="Object 4">
            <a:extLst>
              <a:ext uri="{FF2B5EF4-FFF2-40B4-BE49-F238E27FC236}">
                <a16:creationId xmlns:a16="http://schemas.microsoft.com/office/drawing/2014/main" id="{6D726645-F0AB-4222-BAE6-414F5B8B8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367598"/>
              </p:ext>
            </p:extLst>
          </p:nvPr>
        </p:nvGraphicFramePr>
        <p:xfrm>
          <a:off x="4876800" y="2667000"/>
          <a:ext cx="3276600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41600" imgH="2438280" progId="Equation.DSMT4">
                  <p:embed/>
                </p:oleObj>
              </mc:Choice>
              <mc:Fallback>
                <p:oleObj name="Equation" r:id="rId2" imgW="3441600" imgH="243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3276600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20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7579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>
            <a:extLst>
              <a:ext uri="{FF2B5EF4-FFF2-40B4-BE49-F238E27FC236}">
                <a16:creationId xmlns:a16="http://schemas.microsoft.com/office/drawing/2014/main" id="{D4E0743B-7820-4C4A-9B2C-FE606CBE9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ΒΑΣΕΙΣ ΤΩΝ </a:t>
            </a:r>
            <a:r>
              <a:rPr lang="en-US" altLang="en-US" dirty="0"/>
              <a:t>NUL </a:t>
            </a:r>
            <a:r>
              <a:rPr lang="en-US" altLang="en-US" i="1" dirty="0"/>
              <a:t>A,</a:t>
            </a:r>
            <a:r>
              <a:rPr lang="en-US" altLang="en-US" dirty="0"/>
              <a:t> COL </a:t>
            </a:r>
            <a:r>
              <a:rPr lang="en-US" altLang="en-US" i="1" dirty="0"/>
              <a:t>A, </a:t>
            </a:r>
            <a:r>
              <a:rPr lang="el-GR" altLang="en-US" dirty="0"/>
              <a:t>ΚΑΙ</a:t>
            </a:r>
            <a:r>
              <a:rPr lang="en-US" altLang="en-US" dirty="0"/>
              <a:t> ROW </a:t>
            </a:r>
            <a:r>
              <a:rPr lang="en-US" altLang="en-US" i="1" dirty="0"/>
              <a:t>A</a:t>
            </a:r>
            <a:endParaRPr lang="en-US" altLang="en-US" dirty="0"/>
          </a:p>
        </p:txBody>
      </p:sp>
      <p:sp>
        <p:nvSpPr>
          <p:cNvPr id="727043" name="Rectangle 3">
            <a:extLst>
              <a:ext uri="{FF2B5EF4-FFF2-40B4-BE49-F238E27FC236}">
                <a16:creationId xmlns:a16="http://schemas.microsoft.com/office/drawing/2014/main" id="{B186DE93-4A9D-49B5-AEE3-041F171E6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l-GR" altLang="en-US" sz="2800" dirty="0"/>
              <a:t>Ωστόσο, για </a:t>
            </a:r>
            <a:r>
              <a:rPr lang="en-US" altLang="en-US" sz="2800" dirty="0" err="1"/>
              <a:t>Nul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, </a:t>
            </a:r>
            <a:r>
              <a:rPr lang="el-GR" altLang="en-US" sz="2800" dirty="0"/>
              <a:t>χρειαζόμαστε την </a:t>
            </a:r>
            <a:r>
              <a:rPr lang="el-GR" altLang="en-US" sz="2800" i="1" dirty="0"/>
              <a:t>κλιμακωτή μορφή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el-GR" altLang="en-US" sz="2800" dirty="0"/>
              <a:t>Περαιτέρω πράξεις γραμμής στο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μας δίνει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727044" name="Object 4">
            <a:extLst>
              <a:ext uri="{FF2B5EF4-FFF2-40B4-BE49-F238E27FC236}">
                <a16:creationId xmlns:a16="http://schemas.microsoft.com/office/drawing/2014/main" id="{2D616CF3-8D03-4F79-BFE8-13378AD426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3733800"/>
          <a:ext cx="51816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97480" imgH="2361960" progId="Equation.DSMT4">
                  <p:embed/>
                </p:oleObj>
              </mc:Choice>
              <mc:Fallback>
                <p:oleObj name="Equation" r:id="rId2" imgW="539748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33800"/>
                        <a:ext cx="518160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21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32909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>
            <a:extLst>
              <a:ext uri="{FF2B5EF4-FFF2-40B4-BE49-F238E27FC236}">
                <a16:creationId xmlns:a16="http://schemas.microsoft.com/office/drawing/2014/main" id="{5C4EEE03-4EAC-4913-9BBC-3E443F8D9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ΒΑΣΕΙΣ ΤΩΝ </a:t>
            </a:r>
            <a:r>
              <a:rPr lang="en-US" altLang="en-US" dirty="0"/>
              <a:t>NUL </a:t>
            </a:r>
            <a:r>
              <a:rPr lang="en-US" altLang="en-US" i="1" dirty="0"/>
              <a:t>A,</a:t>
            </a:r>
            <a:r>
              <a:rPr lang="en-US" altLang="en-US" dirty="0"/>
              <a:t> COL </a:t>
            </a:r>
            <a:r>
              <a:rPr lang="en-US" altLang="en-US" i="1" dirty="0"/>
              <a:t>A, </a:t>
            </a:r>
            <a:r>
              <a:rPr lang="el-GR" altLang="en-US" dirty="0"/>
              <a:t>ΚΑΙ</a:t>
            </a:r>
            <a:r>
              <a:rPr lang="en-US" altLang="en-US" dirty="0"/>
              <a:t> ROW </a:t>
            </a:r>
            <a:r>
              <a:rPr lang="en-US" altLang="en-US" i="1" dirty="0"/>
              <a:t>A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8067" name="Rectangle 3">
                <a:extLst>
                  <a:ext uri="{FF2B5EF4-FFF2-40B4-BE49-F238E27FC236}">
                    <a16:creationId xmlns:a16="http://schemas.microsoft.com/office/drawing/2014/main" id="{CF278E59-7295-4E6B-A55B-FA159253601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915400" cy="5257800"/>
              </a:xfrm>
            </p:spPr>
            <p:txBody>
              <a:bodyPr/>
              <a:lstStyle/>
              <a:p>
                <a:r>
                  <a:rPr lang="el-GR" altLang="en-US" sz="2800" dirty="0"/>
                  <a:t>Η              είναι ισοδύναμη με την             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δηλαδή</a:t>
                </a:r>
                <a:r>
                  <a:rPr lang="en-US" altLang="en-US" sz="2800" dirty="0"/>
                  <a:t>,</a:t>
                </a:r>
              </a:p>
              <a:p>
                <a:endParaRPr lang="en-US" altLang="en-US" sz="4800" dirty="0"/>
              </a:p>
              <a:p>
                <a:pPr marL="0" indent="0">
                  <a:buNone/>
                </a:pPr>
                <a:r>
                  <a:rPr lang="el-GR" altLang="en-US" sz="2800" dirty="0"/>
                  <a:t>                            </a:t>
                </a:r>
                <a:endParaRPr lang="el-GR" alt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altLang="en-US" sz="2800" dirty="0"/>
                  <a:t>                      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l-GR" altLang="en-US" sz="2800" dirty="0"/>
                  <a:t>βάση </a:t>
                </a:r>
                <a:r>
                  <a:rPr lang="en-US" altLang="en-US" sz="2800" dirty="0" err="1"/>
                  <a:t>Nul</a:t>
                </a:r>
                <a:endParaRPr lang="el-GR" altLang="en-US" sz="2800" dirty="0"/>
              </a:p>
              <a:p>
                <a:pPr marL="0" indent="0">
                  <a:buNone/>
                </a:pPr>
                <a:r>
                  <a:rPr lang="el-GR" altLang="en-US" sz="2800" dirty="0"/>
                  <a:t>                                </a:t>
                </a:r>
                <a:r>
                  <a:rPr lang="en-US" altLang="en-US" sz="2400" i="1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l-GR" altLang="en-US" sz="2400" dirty="0"/>
                  <a:t>, </a:t>
                </a:r>
                <a:r>
                  <a:rPr lang="en-US" altLang="en-US" sz="2400" i="1" dirty="0"/>
                  <a:t>x</a:t>
                </a:r>
                <a:r>
                  <a:rPr lang="en-US" altLang="en-US" sz="2400" baseline="-25000" dirty="0"/>
                  <a:t>5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ελεύθερες</a:t>
                </a: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l-GR" altLang="en-US" sz="2800" dirty="0"/>
                  <a:t>Παρατηρήστε ότι, σε αντίθεση με τη βάση για </a:t>
                </a:r>
                <a:r>
                  <a:rPr lang="en-US" altLang="en-US" sz="2800" dirty="0"/>
                  <a:t>Col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οι βάσεις των </a:t>
                </a:r>
                <a:r>
                  <a:rPr lang="en-US" altLang="en-US" sz="2800" dirty="0"/>
                  <a:t>Row </a:t>
                </a:r>
                <a:r>
                  <a:rPr lang="en-US" altLang="en-US" sz="2800" i="1" dirty="0"/>
                  <a:t>A</a:t>
                </a:r>
                <a:r>
                  <a:rPr lang="el-GR" altLang="en-US" sz="2800" dirty="0"/>
                  <a:t> και </a:t>
                </a:r>
                <a:r>
                  <a:rPr lang="en-US" altLang="en-US" sz="2800" dirty="0" err="1"/>
                  <a:t>Nul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δεν έχουν κάποια προφανή σχέση με τα στοιχεία του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.</a:t>
                </a:r>
              </a:p>
              <a:p>
                <a:pPr marL="0" indent="0">
                  <a:buNone/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728067" name="Rectangle 3">
                <a:extLst>
                  <a:ext uri="{FF2B5EF4-FFF2-40B4-BE49-F238E27FC236}">
                    <a16:creationId xmlns:a16="http://schemas.microsoft.com/office/drawing/2014/main" id="{CF278E59-7295-4E6B-A55B-FA1592536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915400" cy="5257800"/>
              </a:xfrm>
              <a:blipFill>
                <a:blip r:embed="rId2"/>
                <a:stretch>
                  <a:fillRect l="-1565" t="-1446" b="-168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8068" name="Object 4">
            <a:extLst>
              <a:ext uri="{FF2B5EF4-FFF2-40B4-BE49-F238E27FC236}">
                <a16:creationId xmlns:a16="http://schemas.microsoft.com/office/drawing/2014/main" id="{1901B987-3E7A-4AE7-A3F8-CD28700AE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57545"/>
              </p:ext>
            </p:extLst>
          </p:nvPr>
        </p:nvGraphicFramePr>
        <p:xfrm>
          <a:off x="914400" y="1172717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342720" progId="Equation.DSMT4">
                  <p:embed/>
                </p:oleObj>
              </mc:Choice>
              <mc:Fallback>
                <p:oleObj name="Equation" r:id="rId3" imgW="11174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72717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69" name="Object 5">
            <a:extLst>
              <a:ext uri="{FF2B5EF4-FFF2-40B4-BE49-F238E27FC236}">
                <a16:creationId xmlns:a16="http://schemas.microsoft.com/office/drawing/2014/main" id="{6C85F2E7-AAE8-43DC-AD6E-8DBA6017E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976518"/>
              </p:ext>
            </p:extLst>
          </p:nvPr>
        </p:nvGraphicFramePr>
        <p:xfrm>
          <a:off x="5486400" y="1172717"/>
          <a:ext cx="1066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342720" progId="Equation.DSMT4">
                  <p:embed/>
                </p:oleObj>
              </mc:Choice>
              <mc:Fallback>
                <p:oleObj name="Equation" r:id="rId5" imgW="11048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172717"/>
                        <a:ext cx="1066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0" name="Object 6">
            <a:extLst>
              <a:ext uri="{FF2B5EF4-FFF2-40B4-BE49-F238E27FC236}">
                <a16:creationId xmlns:a16="http://schemas.microsoft.com/office/drawing/2014/main" id="{2FC9DD70-7728-419C-9C82-85A62E41DE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220309"/>
              </p:ext>
            </p:extLst>
          </p:nvPr>
        </p:nvGraphicFramePr>
        <p:xfrm>
          <a:off x="60434" y="2286060"/>
          <a:ext cx="2453290" cy="1544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43200" imgH="1726920" progId="Equation.DSMT4">
                  <p:embed/>
                </p:oleObj>
              </mc:Choice>
              <mc:Fallback>
                <p:oleObj name="Equation" r:id="rId7" imgW="2743200" imgH="1726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4" y="2286060"/>
                        <a:ext cx="2453290" cy="1544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1" name="Object 7">
            <a:extLst>
              <a:ext uri="{FF2B5EF4-FFF2-40B4-BE49-F238E27FC236}">
                <a16:creationId xmlns:a16="http://schemas.microsoft.com/office/drawing/2014/main" id="{E47713C1-9C6E-4714-BAD1-0EB118437E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37221"/>
              </p:ext>
            </p:extLst>
          </p:nvPr>
        </p:nvGraphicFramePr>
        <p:xfrm>
          <a:off x="3005958" y="2087682"/>
          <a:ext cx="1576814" cy="38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55520" imgH="482400" progId="Equation.DSMT4">
                  <p:embed/>
                </p:oleObj>
              </mc:Choice>
              <mc:Fallback>
                <p:oleObj name="Equation" r:id="rId9" imgW="1955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958" y="2087682"/>
                        <a:ext cx="1576814" cy="389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2" name="Object 8">
            <a:extLst>
              <a:ext uri="{FF2B5EF4-FFF2-40B4-BE49-F238E27FC236}">
                <a16:creationId xmlns:a16="http://schemas.microsoft.com/office/drawing/2014/main" id="{BF01B57E-4D71-45C7-B87A-A21E581A2B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350847"/>
              </p:ext>
            </p:extLst>
          </p:nvPr>
        </p:nvGraphicFramePr>
        <p:xfrm>
          <a:off x="3005958" y="2582716"/>
          <a:ext cx="1730400" cy="38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45960" imgH="482400" progId="Equation.DSMT4">
                  <p:embed/>
                </p:oleObj>
              </mc:Choice>
              <mc:Fallback>
                <p:oleObj name="Equation" r:id="rId11" imgW="2145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958" y="2582716"/>
                        <a:ext cx="1730400" cy="389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3" name="Object 9">
            <a:extLst>
              <a:ext uri="{FF2B5EF4-FFF2-40B4-BE49-F238E27FC236}">
                <a16:creationId xmlns:a16="http://schemas.microsoft.com/office/drawing/2014/main" id="{F4ABE6C7-9DE9-41BA-913B-24E6ADC7E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860879"/>
              </p:ext>
            </p:extLst>
          </p:nvPr>
        </p:nvGraphicFramePr>
        <p:xfrm>
          <a:off x="3048109" y="3065316"/>
          <a:ext cx="1013666" cy="38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57120" imgH="482400" progId="Equation.DSMT4">
                  <p:embed/>
                </p:oleObj>
              </mc:Choice>
              <mc:Fallback>
                <p:oleObj name="Equation" r:id="rId13" imgW="1257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109" y="3065316"/>
                        <a:ext cx="1013666" cy="389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22</a:t>
            </a:fld>
            <a:endParaRPr lang="en-CA" altLang="en-US" dirty="0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B6428374-34FB-3787-A3CF-754F74CDD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258260"/>
              </p:ext>
            </p:extLst>
          </p:nvPr>
        </p:nvGraphicFramePr>
        <p:xfrm>
          <a:off x="6734174" y="1981200"/>
          <a:ext cx="22002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66880" imgH="3047760" progId="Equation.DSMT4">
                  <p:embed/>
                </p:oleObj>
              </mc:Choice>
              <mc:Fallback>
                <p:oleObj name="Equation" r:id="rId15" imgW="2666880" imgH="3047760" progId="Equation.DSMT4">
                  <p:embed/>
                  <p:pic>
                    <p:nvPicPr>
                      <p:cNvPr id="729092" name="Object 4">
                        <a:extLst>
                          <a:ext uri="{FF2B5EF4-FFF2-40B4-BE49-F238E27FC236}">
                            <a16:creationId xmlns:a16="http://schemas.microsoft.com/office/drawing/2014/main" id="{96A5A9A7-BCDA-4F8F-8EEE-3A1A1C82F8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4" y="1981200"/>
                        <a:ext cx="220027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62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>
            <a:extLst>
              <a:ext uri="{FF2B5EF4-FFF2-40B4-BE49-F238E27FC236}">
                <a16:creationId xmlns:a16="http://schemas.microsoft.com/office/drawing/2014/main" id="{FF5A086C-ABCA-4189-8F8F-98C42B68D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ΒΑΣΕΙΣ ΤΩΝ </a:t>
            </a:r>
            <a:r>
              <a:rPr lang="en-US" altLang="en-US" dirty="0"/>
              <a:t>NUL </a:t>
            </a:r>
            <a:r>
              <a:rPr lang="en-US" altLang="en-US" i="1" dirty="0"/>
              <a:t>A,</a:t>
            </a:r>
            <a:r>
              <a:rPr lang="en-US" altLang="en-US" dirty="0"/>
              <a:t> COL </a:t>
            </a:r>
            <a:r>
              <a:rPr lang="en-US" altLang="en-US" i="1" dirty="0"/>
              <a:t>A, </a:t>
            </a:r>
            <a:r>
              <a:rPr lang="el-GR" altLang="en-US" dirty="0"/>
              <a:t>ΚΑΙ</a:t>
            </a:r>
            <a:r>
              <a:rPr lang="en-US" altLang="en-US" dirty="0"/>
              <a:t> ROW </a:t>
            </a:r>
            <a:r>
              <a:rPr lang="en-US" altLang="en-US" i="1" dirty="0"/>
              <a:t>A</a:t>
            </a:r>
            <a:endParaRPr lang="en-US" altLang="en-US" dirty="0"/>
          </a:p>
        </p:txBody>
      </p:sp>
      <p:sp>
        <p:nvSpPr>
          <p:cNvPr id="729091" name="Rectangle 3">
            <a:extLst>
              <a:ext uri="{FF2B5EF4-FFF2-40B4-BE49-F238E27FC236}">
                <a16:creationId xmlns:a16="http://schemas.microsoft.com/office/drawing/2014/main" id="{292ED415-31E8-48B2-A19E-E2416AE48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l-GR" altLang="en-US" sz="2800" dirty="0"/>
              <a:t>Για να καταλήξουμε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                </a:t>
            </a:r>
            <a:r>
              <a:rPr lang="el-GR" altLang="en-US" sz="2800" dirty="0"/>
              <a:t>Βάση του </a:t>
            </a:r>
            <a:r>
              <a:rPr lang="en-US" altLang="en-US" sz="2800" dirty="0" err="1"/>
              <a:t>Nul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r>
              <a:rPr lang="el-GR" altLang="en-US" sz="2800" dirty="0"/>
              <a:t>Παρατηρήστε ότι, σε αντίθεση με τη βάση για </a:t>
            </a:r>
            <a:r>
              <a:rPr lang="en-US" altLang="en-US" sz="2800" dirty="0"/>
              <a:t>Col </a:t>
            </a:r>
            <a:r>
              <a:rPr lang="en-US" altLang="en-US" sz="2800" i="1" dirty="0"/>
              <a:t>A</a:t>
            </a:r>
            <a:r>
              <a:rPr lang="en-US" altLang="en-US" sz="2800" dirty="0"/>
              <a:t>, </a:t>
            </a:r>
            <a:r>
              <a:rPr lang="el-GR" altLang="en-US" sz="2800" dirty="0"/>
              <a:t>οι βάσεις των </a:t>
            </a:r>
            <a:r>
              <a:rPr lang="en-US" altLang="en-US" sz="2800" dirty="0"/>
              <a:t>Row </a:t>
            </a:r>
            <a:r>
              <a:rPr lang="en-US" altLang="en-US" sz="2800" i="1" dirty="0"/>
              <a:t>A</a:t>
            </a:r>
            <a:r>
              <a:rPr lang="el-GR" altLang="en-US" sz="2800" dirty="0"/>
              <a:t> και </a:t>
            </a:r>
            <a:r>
              <a:rPr lang="en-US" altLang="en-US" sz="2800" dirty="0" err="1"/>
              <a:t>Nul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δεν έχουν κάποια προφανή σχέση με τα στοιχεία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729092" name="Object 4">
            <a:extLst>
              <a:ext uri="{FF2B5EF4-FFF2-40B4-BE49-F238E27FC236}">
                <a16:creationId xmlns:a16="http://schemas.microsoft.com/office/drawing/2014/main" id="{96A5A9A7-BCDA-4F8F-8EEE-3A1A1C82F8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1562100"/>
          <a:ext cx="24669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3047760" progId="Equation.DSMT4">
                  <p:embed/>
                </p:oleObj>
              </mc:Choice>
              <mc:Fallback>
                <p:oleObj name="Equation" r:id="rId2" imgW="2666880" imgH="304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62100"/>
                        <a:ext cx="246697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23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057923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>
            <a:extLst>
              <a:ext uri="{FF2B5EF4-FFF2-40B4-BE49-F238E27FC236}">
                <a16:creationId xmlns:a16="http://schemas.microsoft.com/office/drawing/2014/main" id="{5EADBCFF-0EF0-4C55-A8B7-4332AE12D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ΓΡΑΜΜΙΚΆ ΑΝΕΞΆΡΤΗΤΑ ΣΎΝΟΛΑ</a:t>
            </a:r>
            <a:endParaRPr lang="en-US" altLang="en-US" dirty="0"/>
          </a:p>
        </p:txBody>
      </p:sp>
      <p:sp>
        <p:nvSpPr>
          <p:cNvPr id="720899" name="Rectangle 3">
            <a:extLst>
              <a:ext uri="{FF2B5EF4-FFF2-40B4-BE49-F238E27FC236}">
                <a16:creationId xmlns:a16="http://schemas.microsoft.com/office/drawing/2014/main" id="{8942F39C-7074-454E-892A-C82A68CE5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pPr marL="660400" indent="-660400"/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altLang="en-US" sz="2800" b="1" dirty="0">
                <a:cs typeface="Times New Roman" panose="02020603050405020304" pitchFamily="18" charset="0"/>
              </a:rPr>
              <a:t>Ορισμός</a:t>
            </a:r>
            <a:r>
              <a:rPr lang="en-US" altLang="en-US" sz="2800" b="1" dirty="0"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 err="1">
                <a:cs typeface="Times New Roman" panose="02020603050405020304" pitchFamily="18" charset="0"/>
              </a:rPr>
              <a:t>Εστω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ένας υποχώρος ενός διανυσματικού χώρου </a:t>
            </a:r>
            <a:r>
              <a:rPr lang="en-US" altLang="en-US" sz="2800" i="1" dirty="0"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  <a:r>
              <a:rPr lang="el-GR" altLang="en-US" sz="2800" dirty="0">
                <a:cs typeface="Times New Roman" panose="02020603050405020304" pitchFamily="18" charset="0"/>
              </a:rPr>
              <a:t>Ένα σύνολο διανυσμάτων 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του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αποτελεί βάση του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αν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</a:p>
          <a:p>
            <a:pPr marL="1409700" lvl="2" indent="-495300"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(i)	</a:t>
            </a:r>
            <a:r>
              <a:rPr lang="en-US" altLang="en-US" sz="2800" i="1" dirty="0">
                <a:cs typeface="Times New Roman" panose="02020603050405020304" pitchFamily="18" charset="0"/>
              </a:rPr>
              <a:t> To 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είναι ένα γραμμικά ανεξάρτητο σύνολο, και 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1409700" lvl="2" indent="-495300"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(ii)	 </a:t>
            </a:r>
            <a:r>
              <a:rPr lang="en-US" altLang="en-US" sz="2800" i="1" dirty="0">
                <a:cs typeface="Times New Roman" panose="02020603050405020304" pitchFamily="18" charset="0"/>
              </a:rPr>
              <a:t>H </a:t>
            </a:r>
            <a:r>
              <a:rPr lang="en-US" altLang="en-US" sz="2800" dirty="0">
                <a:cs typeface="Times New Roman" panose="02020603050405020304" pitchFamily="18" charset="0"/>
              </a:rPr>
              <a:t>= Span 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endParaRPr lang="el-GR" altLang="en-US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720902" name="Object 6">
            <a:extLst>
              <a:ext uri="{FF2B5EF4-FFF2-40B4-BE49-F238E27FC236}">
                <a16:creationId xmlns:a16="http://schemas.microsoft.com/office/drawing/2014/main" id="{D4FB3BBA-CDF5-4B68-AEC3-2FBED03C9F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19812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371520" progId="Equation.DSMT4">
                  <p:embed/>
                </p:oleObj>
              </mc:Choice>
              <mc:Fallback>
                <p:oleObj name="Equation" r:id="rId2" imgW="914400" imgH="3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812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17589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>
            <a:extLst>
              <a:ext uri="{FF2B5EF4-FFF2-40B4-BE49-F238E27FC236}">
                <a16:creationId xmlns:a16="http://schemas.microsoft.com/office/drawing/2014/main" id="{A5BC4F6E-4AB6-4835-8075-659E6B8B6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ΓΡΑΜΜΙΚΆ ΑΝΕΞΆΡΤΗΤΑ ΣΎΝΟΛΑ</a:t>
            </a:r>
            <a:r>
              <a:rPr lang="en-US" altLang="en-US" dirty="0"/>
              <a:t> -  </a:t>
            </a:r>
            <a:r>
              <a:rPr lang="el-GR" altLang="en-US" dirty="0"/>
              <a:t>ΒΑΣΕΙΣ</a:t>
            </a:r>
            <a:endParaRPr lang="en-US" altLang="en-US" dirty="0"/>
          </a:p>
        </p:txBody>
      </p:sp>
      <p:sp>
        <p:nvSpPr>
          <p:cNvPr id="721923" name="Rectangle 3">
            <a:extLst>
              <a:ext uri="{FF2B5EF4-FFF2-40B4-BE49-F238E27FC236}">
                <a16:creationId xmlns:a16="http://schemas.microsoft.com/office/drawing/2014/main" id="{8190DB42-83E7-4E74-AD28-2F5A73110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800600"/>
          </a:xfrm>
        </p:spPr>
        <p:txBody>
          <a:bodyPr/>
          <a:lstStyle/>
          <a:p>
            <a:r>
              <a:rPr lang="el-GR" altLang="en-US" sz="2800" dirty="0"/>
              <a:t>Μια βάση του </a:t>
            </a:r>
            <a:r>
              <a:rPr lang="en-US" altLang="en-US" sz="2800" i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 γραμμικά ανεξάρτητο σύνολο που παράγει τον </a:t>
            </a:r>
            <a:r>
              <a:rPr lang="en-US" altLang="en-US" sz="2800" i="1" dirty="0"/>
              <a:t>V</a:t>
            </a:r>
            <a:r>
              <a:rPr lang="en-US" altLang="en-US" sz="2800" dirty="0"/>
              <a:t>.</a:t>
            </a:r>
          </a:p>
          <a:p>
            <a:pPr>
              <a:spcBef>
                <a:spcPts val="2400"/>
              </a:spcBef>
            </a:pPr>
            <a:r>
              <a:rPr lang="el-GR" altLang="en-US" sz="2800" dirty="0"/>
              <a:t>Ο ορισμός βάσης εφαρμόζεται στην περίπτωση που               επειδή κάθε διανυσματικός χώρος είναι υποχώρος του εαυτού του</a:t>
            </a:r>
            <a:r>
              <a:rPr lang="en-US" altLang="en-US" sz="2800" dirty="0"/>
              <a:t>.</a:t>
            </a:r>
          </a:p>
          <a:p>
            <a:pPr>
              <a:spcBef>
                <a:spcPts val="2400"/>
              </a:spcBef>
            </a:pPr>
            <a:r>
              <a:rPr lang="en-US" altLang="en-US" sz="2800" dirty="0" err="1"/>
              <a:t>Ό</a:t>
            </a:r>
            <a:r>
              <a:rPr lang="el-GR" altLang="en-US" sz="2800" dirty="0" err="1"/>
              <a:t>ταν</a:t>
            </a:r>
            <a:r>
              <a:rPr lang="en-US" altLang="en-US" sz="2800" dirty="0"/>
              <a:t>          , </a:t>
            </a:r>
            <a:r>
              <a:rPr lang="el-GR" altLang="en-US" sz="2800" dirty="0"/>
              <a:t>η συνθήκη (</a:t>
            </a:r>
            <a:r>
              <a:rPr lang="en-US" altLang="en-US" sz="2800" dirty="0"/>
              <a:t>ii) </a:t>
            </a:r>
            <a:r>
              <a:rPr lang="el-GR" altLang="en-US" sz="2800" dirty="0"/>
              <a:t>περιλαμβάνει την απαίτηση ότι κάθε ένα από τα διανύσματα</a:t>
            </a:r>
            <a:r>
              <a:rPr lang="en-US" altLang="en-US" sz="2800" dirty="0"/>
              <a:t> </a:t>
            </a:r>
            <a:r>
              <a:rPr lang="en-US" altLang="en-US" sz="2800" b="1" dirty="0"/>
              <a:t>b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</a:t>
            </a:r>
            <a:r>
              <a:rPr lang="en-US" altLang="en-US" sz="2800" b="1" dirty="0"/>
              <a:t>b</a:t>
            </a:r>
            <a:r>
              <a:rPr lang="en-US" altLang="en-US" sz="2800" i="1" baseline="-25000" dirty="0"/>
              <a:t>p</a:t>
            </a:r>
            <a:r>
              <a:rPr lang="en-US" altLang="en-US" sz="2800" dirty="0"/>
              <a:t> </a:t>
            </a:r>
            <a:r>
              <a:rPr lang="el-GR" altLang="en-US" sz="2800" dirty="0"/>
              <a:t>πρέπει να ανήκουν στο </a:t>
            </a:r>
            <a:r>
              <a:rPr lang="en-US" altLang="en-US" sz="2800" i="1" dirty="0"/>
              <a:t>H</a:t>
            </a:r>
            <a:r>
              <a:rPr lang="en-US" altLang="en-US" sz="2800" dirty="0"/>
              <a:t>, </a:t>
            </a:r>
            <a:r>
              <a:rPr lang="el-GR" altLang="en-US" sz="2800" dirty="0"/>
              <a:t>επειδή το</a:t>
            </a:r>
            <a:r>
              <a:rPr lang="en-US" altLang="en-US" sz="2800" dirty="0"/>
              <a:t> Span {</a:t>
            </a:r>
            <a:r>
              <a:rPr lang="en-US" altLang="en-US" sz="2800" b="1" dirty="0"/>
              <a:t>b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</a:t>
            </a:r>
            <a:r>
              <a:rPr lang="en-US" altLang="en-US" sz="2800" b="1" dirty="0"/>
              <a:t>b</a:t>
            </a:r>
            <a:r>
              <a:rPr lang="en-US" altLang="en-US" sz="2800" i="1" baseline="-25000" dirty="0"/>
              <a:t>p</a:t>
            </a:r>
            <a:r>
              <a:rPr lang="en-US" altLang="en-US" sz="2800" dirty="0"/>
              <a:t>} </a:t>
            </a:r>
            <a:r>
              <a:rPr lang="el-GR" altLang="en-US" sz="2800" dirty="0"/>
              <a:t>περιέχει τα</a:t>
            </a:r>
            <a:r>
              <a:rPr lang="en-US" altLang="en-US" sz="2800" dirty="0"/>
              <a:t> </a:t>
            </a:r>
            <a:r>
              <a:rPr lang="en-US" altLang="en-US" sz="2800" b="1" dirty="0"/>
              <a:t>b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</a:t>
            </a:r>
            <a:r>
              <a:rPr lang="en-US" altLang="en-US" sz="2800" b="1" dirty="0"/>
              <a:t>b</a:t>
            </a:r>
            <a:r>
              <a:rPr lang="en-US" altLang="en-US" sz="2800" i="1" baseline="-25000" dirty="0"/>
              <a:t>p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721924" name="Object 4">
            <a:extLst>
              <a:ext uri="{FF2B5EF4-FFF2-40B4-BE49-F238E27FC236}">
                <a16:creationId xmlns:a16="http://schemas.microsoft.com/office/drawing/2014/main" id="{DA893B7B-E229-4FB3-882B-0C53A6099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820068"/>
              </p:ext>
            </p:extLst>
          </p:nvPr>
        </p:nvGraphicFramePr>
        <p:xfrm>
          <a:off x="8077200" y="27432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342720" progId="Equation.DSMT4">
                  <p:embed/>
                </p:oleObj>
              </mc:Choice>
              <mc:Fallback>
                <p:oleObj name="Equation" r:id="rId2" imgW="10666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7432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925" name="Object 5">
            <a:extLst>
              <a:ext uri="{FF2B5EF4-FFF2-40B4-BE49-F238E27FC236}">
                <a16:creationId xmlns:a16="http://schemas.microsoft.com/office/drawing/2014/main" id="{2C305148-7DAF-488F-8F43-365ECEF2B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740163"/>
              </p:ext>
            </p:extLst>
          </p:nvPr>
        </p:nvGraphicFramePr>
        <p:xfrm>
          <a:off x="1447800" y="4343400"/>
          <a:ext cx="9144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342720" progId="Equation.DSMT4">
                  <p:embed/>
                </p:oleObj>
              </mc:Choice>
              <mc:Fallback>
                <p:oleObj name="Equation" r:id="rId4" imgW="10666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43400"/>
                        <a:ext cx="9144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70788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:a16="http://schemas.microsoft.com/office/drawing/2014/main" id="{436375F6-81D7-40AD-BD66-D9E777FF5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ΤΥΠΟΠΟΙΗΜΕΝΗ ΒΑΣΗ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2947" name="Rectangle 3">
                <a:extLst>
                  <a:ext uri="{FF2B5EF4-FFF2-40B4-BE49-F238E27FC236}">
                    <a16:creationId xmlns:a16="http://schemas.microsoft.com/office/drawing/2014/main" id="{B88739F1-0917-4E3B-B589-206876113CF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143000"/>
                <a:ext cx="8686800" cy="5486400"/>
              </a:xfrm>
            </p:spPr>
            <p:txBody>
              <a:bodyPr/>
              <a:lstStyle/>
              <a:p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στω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e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…, </a:t>
                </a:r>
                <a:r>
                  <a:rPr lang="en-US" altLang="en-US" sz="2800" b="1" dirty="0" err="1"/>
                  <a:t>e</a:t>
                </a:r>
                <a:r>
                  <a:rPr lang="en-US" altLang="en-US" sz="2800" i="1" baseline="-25000" dirty="0" err="1"/>
                  <a:t>n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οι στήλες του           πίνακα</a:t>
                </a:r>
                <a:r>
                  <a:rPr lang="en-US" altLang="en-US" sz="2800" dirty="0"/>
                  <a:t>, </a:t>
                </a:r>
                <a:r>
                  <a:rPr lang="en-US" altLang="en-US" sz="2800" i="1" dirty="0"/>
                  <a:t>I</a:t>
                </a:r>
                <a:r>
                  <a:rPr lang="en-US" altLang="en-US" sz="2800" i="1" baseline="-25000" dirty="0"/>
                  <a:t>n</a:t>
                </a:r>
                <a:r>
                  <a:rPr lang="en-US" altLang="en-US" sz="2800" dirty="0"/>
                  <a:t>. </a:t>
                </a:r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r>
                  <a:rPr lang="el-GR" altLang="en-US" sz="2800" dirty="0"/>
                  <a:t>Το σύνολο</a:t>
                </a:r>
                <a:r>
                  <a:rPr lang="en-US" altLang="en-US" sz="2800" dirty="0"/>
                  <a:t>{</a:t>
                </a:r>
                <a:r>
                  <a:rPr lang="en-US" altLang="en-US" sz="2800" b="1" dirty="0"/>
                  <a:t>e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…, </a:t>
                </a:r>
                <a:r>
                  <a:rPr lang="en-US" altLang="en-US" sz="2800" b="1" dirty="0" err="1"/>
                  <a:t>e</a:t>
                </a:r>
                <a:r>
                  <a:rPr lang="en-US" altLang="en-US" sz="2800" i="1" baseline="-25000" dirty="0" err="1"/>
                  <a:t>n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καλείται η </a:t>
                </a:r>
                <a:r>
                  <a:rPr lang="el-GR" altLang="en-US" sz="2800" b="1" dirty="0"/>
                  <a:t>τυπική βάση </a:t>
                </a:r>
                <a:r>
                  <a:rPr lang="el-GR" altLang="en-US" sz="2800" dirty="0"/>
                  <a:t>του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    . </a:t>
                </a:r>
              </a:p>
            </p:txBody>
          </p:sp>
        </mc:Choice>
        <mc:Fallback xmlns="">
          <p:sp>
            <p:nvSpPr>
              <p:cNvPr id="722947" name="Rectangle 3">
                <a:extLst>
                  <a:ext uri="{FF2B5EF4-FFF2-40B4-BE49-F238E27FC236}">
                    <a16:creationId xmlns:a16="http://schemas.microsoft.com/office/drawing/2014/main" id="{B88739F1-0917-4E3B-B589-206876113C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143000"/>
                <a:ext cx="8686800" cy="5486400"/>
              </a:xfrm>
              <a:blipFill>
                <a:blip r:embed="rId2"/>
                <a:stretch>
                  <a:fillRect l="-1316" t="-1386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2948" name="Object 4">
            <a:extLst>
              <a:ext uri="{FF2B5EF4-FFF2-40B4-BE49-F238E27FC236}">
                <a16:creationId xmlns:a16="http://schemas.microsoft.com/office/drawing/2014/main" id="{B8711EDF-D1AE-4746-94F5-F4C3D2D7A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827419"/>
              </p:ext>
            </p:extLst>
          </p:nvPr>
        </p:nvGraphicFramePr>
        <p:xfrm>
          <a:off x="5715000" y="1315642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53800" progId="Equation.DSMT4">
                  <p:embed/>
                </p:oleObj>
              </mc:Choice>
              <mc:Fallback>
                <p:oleObj name="Equation" r:id="rId3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315642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949" name="Object 5">
            <a:extLst>
              <a:ext uri="{FF2B5EF4-FFF2-40B4-BE49-F238E27FC236}">
                <a16:creationId xmlns:a16="http://schemas.microsoft.com/office/drawing/2014/main" id="{19945596-818C-4A98-992E-05AC604FF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427584"/>
              </p:ext>
            </p:extLst>
          </p:nvPr>
        </p:nvGraphicFramePr>
        <p:xfrm>
          <a:off x="463550" y="1974850"/>
          <a:ext cx="4483100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22760" imgH="2361960" progId="Equation.DSMT4">
                  <p:embed/>
                </p:oleObj>
              </mc:Choice>
              <mc:Fallback>
                <p:oleObj name="Equation" r:id="rId5" imgW="462276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974850"/>
                        <a:ext cx="4483100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2953" name="Picture 9">
            <a:extLst>
              <a:ext uri="{FF2B5EF4-FFF2-40B4-BE49-F238E27FC236}">
                <a16:creationId xmlns:a16="http://schemas.microsoft.com/office/drawing/2014/main" id="{E07EBBFE-2E90-4FEF-9F6A-6E00000AB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828800"/>
            <a:ext cx="3429000" cy="293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5</a:t>
            </a:fld>
            <a:endParaRPr lang="en-CA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AC1F90-280B-04CB-3C26-E83E348AEB77}"/>
              </a:ext>
            </a:extLst>
          </p:cNvPr>
          <p:cNvSpPr/>
          <p:nvPr/>
        </p:nvSpPr>
        <p:spPr bwMode="auto">
          <a:xfrm>
            <a:off x="5226206" y="4418985"/>
            <a:ext cx="2700650" cy="3886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4423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>
            <a:extLst>
              <a:ext uri="{FF2B5EF4-FFF2-40B4-BE49-F238E27FC236}">
                <a16:creationId xmlns:a16="http://schemas.microsoft.com/office/drawing/2014/main" id="{4A61AFD1-BC18-4089-8108-EB868F73B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ΘΕΩΡΗΜΑ ΣΥΝΟΛΟΥ ΠΑΡΑΓΩΓΗΣ</a:t>
            </a:r>
            <a:endParaRPr lang="en-US" altLang="en-US" dirty="0"/>
          </a:p>
        </p:txBody>
      </p:sp>
      <p:sp>
        <p:nvSpPr>
          <p:cNvPr id="723971" name="Rectangle 3">
            <a:extLst>
              <a:ext uri="{FF2B5EF4-FFF2-40B4-BE49-F238E27FC236}">
                <a16:creationId xmlns:a16="http://schemas.microsoft.com/office/drawing/2014/main" id="{A28CA725-5B1A-41B4-8251-DBAE5003A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/>
              <a:t> </a:t>
            </a:r>
            <a:r>
              <a:rPr lang="el-GR" altLang="en-US" sz="2800" b="1" dirty="0"/>
              <a:t>Θεώρημα</a:t>
            </a:r>
            <a:r>
              <a:rPr lang="en-US" altLang="en-US" sz="2800" b="1" dirty="0"/>
              <a:t> 5: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Έ</a:t>
            </a:r>
            <a:r>
              <a:rPr lang="el-GR" altLang="en-US" sz="2800" dirty="0" err="1"/>
              <a:t>στω</a:t>
            </a:r>
            <a:r>
              <a:rPr lang="en-US" altLang="en-US" sz="2800" dirty="0"/>
              <a:t>                           </a:t>
            </a:r>
            <a:r>
              <a:rPr lang="el-GR" altLang="en-US" sz="2800" dirty="0"/>
              <a:t>υποσύνολο του </a:t>
            </a:r>
            <a:r>
              <a:rPr lang="en-US" altLang="en-US" sz="2800" i="1" dirty="0"/>
              <a:t>V</a:t>
            </a:r>
            <a:r>
              <a:rPr lang="en-US" altLang="en-US" sz="2800" dirty="0"/>
              <a:t>,</a:t>
            </a:r>
            <a:r>
              <a:rPr lang="el-GR" altLang="en-US" sz="2800" dirty="0"/>
              <a:t> και έστω</a:t>
            </a:r>
            <a:r>
              <a:rPr lang="en-US" altLang="en-US" sz="2800" dirty="0"/>
              <a:t>                                      </a:t>
            </a:r>
          </a:p>
          <a:p>
            <a:pPr marL="571500" indent="-457200">
              <a:spcBef>
                <a:spcPts val="4200"/>
              </a:spcBef>
              <a:buFont typeface="Wingdings" panose="05000000000000000000" pitchFamily="2" charset="2"/>
              <a:buAutoNum type="alphaLcPeriod"/>
            </a:pPr>
            <a:r>
              <a:rPr lang="el-GR" altLang="en-US" dirty="0"/>
              <a:t>Εάν ένα από τα διανύσματα του </a:t>
            </a:r>
            <a:r>
              <a:rPr lang="en-US" altLang="en-US" i="1" dirty="0"/>
              <a:t>S</a:t>
            </a:r>
            <a:r>
              <a:rPr lang="el-GR" altLang="en-US" dirty="0">
                <a:cs typeface="Times New Roman" panose="02020603050405020304" pitchFamily="18" charset="0"/>
              </a:rPr>
              <a:t> - </a:t>
            </a:r>
            <a:r>
              <a:rPr lang="en-US" altLang="en-US" dirty="0" err="1">
                <a:cs typeface="Times New Roman" panose="02020603050405020304" pitchFamily="18" charset="0"/>
              </a:rPr>
              <a:t>έ</a:t>
            </a:r>
            <a:r>
              <a:rPr lang="el-GR" altLang="en-US" dirty="0" err="1">
                <a:cs typeface="Times New Roman" panose="02020603050405020304" pitchFamily="18" charset="0"/>
              </a:rPr>
              <a:t>στω</a:t>
            </a:r>
            <a:r>
              <a:rPr lang="el-GR" altLang="en-US" dirty="0">
                <a:cs typeface="Times New Roman" panose="02020603050405020304" pitchFamily="18" charset="0"/>
              </a:rPr>
              <a:t> το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cs typeface="Times New Roman" panose="02020603050405020304" pitchFamily="18" charset="0"/>
              </a:rPr>
              <a:t>v</a:t>
            </a:r>
            <a:r>
              <a:rPr lang="en-US" altLang="en-US" i="1" baseline="-25000" dirty="0" err="1">
                <a:cs typeface="Times New Roman" panose="02020603050405020304" pitchFamily="18" charset="0"/>
              </a:rPr>
              <a:t>k</a:t>
            </a:r>
            <a:r>
              <a:rPr lang="el-GR" altLang="en-US" dirty="0">
                <a:cs typeface="Times New Roman" panose="02020603050405020304" pitchFamily="18" charset="0"/>
              </a:rPr>
              <a:t> - είναι ένας γραμμικός συνδυασμός των υπόλοιπων διανυσμάτων στο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l-GR" altLang="en-US" dirty="0">
                <a:cs typeface="Times New Roman" panose="02020603050405020304" pitchFamily="18" charset="0"/>
              </a:rPr>
              <a:t>τότε το σύνολο που σχηματίζεται αφαιρώντας το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v</a:t>
            </a:r>
            <a:r>
              <a:rPr lang="en-US" altLang="en-US" i="1" baseline="-25000" dirty="0" err="1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l-GR" altLang="en-US" dirty="0">
                <a:cs typeface="Times New Roman" panose="02020603050405020304" pitchFamily="18" charset="0"/>
              </a:rPr>
              <a:t>από το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l-GR" altLang="en-US" dirty="0">
                <a:cs typeface="Times New Roman" panose="02020603050405020304" pitchFamily="18" charset="0"/>
              </a:rPr>
              <a:t>παράγει και αυτό τον </a:t>
            </a:r>
            <a:r>
              <a:rPr lang="en-US" altLang="en-US" i="1" dirty="0">
                <a:cs typeface="Times New Roman" panose="02020603050405020304" pitchFamily="18" charset="0"/>
              </a:rPr>
              <a:t>H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571500" indent="-457200">
              <a:spcBef>
                <a:spcPts val="2400"/>
              </a:spcBef>
              <a:buFont typeface="Wingdings" panose="05000000000000000000" pitchFamily="2" charset="2"/>
              <a:buAutoNum type="alphaLcPeriod"/>
            </a:pPr>
            <a:r>
              <a:rPr lang="el-GR" altLang="en-US" dirty="0">
                <a:cs typeface="Times New Roman" panose="02020603050405020304" pitchFamily="18" charset="0"/>
              </a:rPr>
              <a:t>Αν</a:t>
            </a:r>
            <a:r>
              <a:rPr lang="en-US" altLang="en-US" dirty="0">
                <a:cs typeface="Times New Roman" panose="02020603050405020304" pitchFamily="18" charset="0"/>
              </a:rPr>
              <a:t>               , </a:t>
            </a:r>
            <a:r>
              <a:rPr lang="el-GR" altLang="en-US" dirty="0">
                <a:cs typeface="Times New Roman" panose="02020603050405020304" pitchFamily="18" charset="0"/>
              </a:rPr>
              <a:t>κάποιο υποσύνολο του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l-GR" altLang="en-US" dirty="0">
                <a:cs typeface="Times New Roman" panose="02020603050405020304" pitchFamily="18" charset="0"/>
              </a:rPr>
              <a:t>αποτελεί βάση για τον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23972" name="Object 4">
            <a:extLst>
              <a:ext uri="{FF2B5EF4-FFF2-40B4-BE49-F238E27FC236}">
                <a16:creationId xmlns:a16="http://schemas.microsoft.com/office/drawing/2014/main" id="{741147FA-A8A7-46C3-835A-0212121A2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120549"/>
              </p:ext>
            </p:extLst>
          </p:nvPr>
        </p:nvGraphicFramePr>
        <p:xfrm>
          <a:off x="3670300" y="1183568"/>
          <a:ext cx="2101273" cy="47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200" imgH="520560" progId="Equation.DSMT4">
                  <p:embed/>
                </p:oleObj>
              </mc:Choice>
              <mc:Fallback>
                <p:oleObj name="Equation" r:id="rId2" imgW="23112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183568"/>
                        <a:ext cx="2101273" cy="473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73" name="Object 5">
            <a:extLst>
              <a:ext uri="{FF2B5EF4-FFF2-40B4-BE49-F238E27FC236}">
                <a16:creationId xmlns:a16="http://schemas.microsoft.com/office/drawing/2014/main" id="{381029EC-2A57-4C2A-B295-BE940E61A8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921593"/>
              </p:ext>
            </p:extLst>
          </p:nvPr>
        </p:nvGraphicFramePr>
        <p:xfrm>
          <a:off x="1981200" y="1668597"/>
          <a:ext cx="2897909" cy="47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87440" imgH="520560" progId="Equation.DSMT4">
                  <p:embed/>
                </p:oleObj>
              </mc:Choice>
              <mc:Fallback>
                <p:oleObj name="Equation" r:id="rId4" imgW="31874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68597"/>
                        <a:ext cx="2897909" cy="473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74" name="Object 6">
            <a:extLst>
              <a:ext uri="{FF2B5EF4-FFF2-40B4-BE49-F238E27FC236}">
                <a16:creationId xmlns:a16="http://schemas.microsoft.com/office/drawing/2014/main" id="{BE443FB7-2F7D-430D-8B63-8312BA70F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645671"/>
              </p:ext>
            </p:extLst>
          </p:nvPr>
        </p:nvGraphicFramePr>
        <p:xfrm>
          <a:off x="1752600" y="5410200"/>
          <a:ext cx="13081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431640" progId="Equation.DSMT4">
                  <p:embed/>
                </p:oleObj>
              </mc:Choice>
              <mc:Fallback>
                <p:oleObj name="Equation" r:id="rId6" imgW="1295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10200"/>
                        <a:ext cx="13081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17767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>
            <a:extLst>
              <a:ext uri="{FF2B5EF4-FFF2-40B4-BE49-F238E27FC236}">
                <a16:creationId xmlns:a16="http://schemas.microsoft.com/office/drawing/2014/main" id="{54844E1C-3A5B-4860-937E-E3D4C4783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ΘΕΩΡΗΜΑ ΣΥΝΟΛΟΥ ΠΑΡΑΓΩΓΗΣ</a:t>
            </a:r>
            <a:endParaRPr lang="en-US" altLang="en-US" dirty="0"/>
          </a:p>
        </p:txBody>
      </p:sp>
      <p:sp>
        <p:nvSpPr>
          <p:cNvPr id="724995" name="Rectangle 3">
            <a:extLst>
              <a:ext uri="{FF2B5EF4-FFF2-40B4-BE49-F238E27FC236}">
                <a16:creationId xmlns:a16="http://schemas.microsoft.com/office/drawing/2014/main" id="{0444B4FA-D9E9-4990-A8E0-CBBE0443F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017738"/>
            <a:ext cx="8458200" cy="5334000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800" b="1" dirty="0">
                <a:cs typeface="Times New Roman" panose="02020603050405020304" pitchFamily="18" charset="0"/>
              </a:rPr>
              <a:t> Απόδειξη</a:t>
            </a:r>
            <a:r>
              <a:rPr lang="en-US" altLang="en-US" sz="2800" b="1" dirty="0"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</a:p>
          <a:p>
            <a:pPr marL="57150" indent="-514350">
              <a:buFont typeface="+mj-lt"/>
              <a:buAutoNum type="alphaLcPeriod"/>
            </a:pPr>
            <a:r>
              <a:rPr lang="el-GR" altLang="en-US" sz="2800" dirty="0">
                <a:cs typeface="Times New Roman" panose="02020603050405020304" pitchFamily="18" charset="0"/>
              </a:rPr>
              <a:t>Αναδιατάσσοντας</a:t>
            </a:r>
            <a:r>
              <a:rPr lang="en-US" altLang="en-US" sz="2800" dirty="0">
                <a:cs typeface="Times New Roman" panose="02020603050405020304" pitchFamily="18" charset="0"/>
              </a:rPr>
              <a:t> , </a:t>
            </a:r>
            <a:r>
              <a:rPr lang="el-GR" altLang="en-US" sz="2800" dirty="0">
                <a:cs typeface="Times New Roman" panose="02020603050405020304" pitchFamily="18" charset="0"/>
              </a:rPr>
              <a:t>αν είναι απαραίτητο, τα διανύσματα του </a:t>
            </a:r>
            <a:r>
              <a:rPr lang="en-US" altLang="en-US" sz="2800" dirty="0">
                <a:cs typeface="Times New Roman" panose="02020603050405020304" pitchFamily="18" charset="0"/>
              </a:rPr>
              <a:t>S</a:t>
            </a:r>
            <a:r>
              <a:rPr lang="el-GR" altLang="en-US" sz="2800" dirty="0">
                <a:cs typeface="Times New Roman" panose="02020603050405020304" pitchFamily="18" charset="0"/>
              </a:rPr>
              <a:t> μπορούμε να υποθέσουμε ότι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</a:t>
            </a:r>
            <a:r>
              <a:rPr lang="en-US" altLang="en-US" sz="2800" i="1" baseline="-25000" dirty="0" err="1">
                <a:cs typeface="Times New Roman" panose="02020603050405020304" pitchFamily="18" charset="0"/>
              </a:rPr>
              <a:t>p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είναι γραμμικός συνδυασμός των </a:t>
            </a:r>
            <a:endParaRPr lang="en-US" altLang="en-US" sz="2800" dirty="0"/>
          </a:p>
          <a:p>
            <a:pPr marL="457200" indent="-457200">
              <a:spcBef>
                <a:spcPts val="4200"/>
              </a:spcBef>
            </a:pPr>
            <a:r>
              <a:rPr lang="el-GR" altLang="en-US" sz="2800" dirty="0"/>
              <a:t>Για κάθε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l-GR" altLang="en-US" sz="2800" dirty="0"/>
              <a:t>στο</a:t>
            </a:r>
            <a:r>
              <a:rPr lang="en-US" altLang="en-US" sz="2800" dirty="0"/>
              <a:t> </a:t>
            </a:r>
            <a:r>
              <a:rPr lang="en-US" altLang="en-US" sz="2800" i="1" dirty="0"/>
              <a:t>H</a:t>
            </a:r>
            <a:r>
              <a:rPr lang="en-US" altLang="en-US" sz="2800" dirty="0"/>
              <a:t>, </a:t>
            </a:r>
            <a:r>
              <a:rPr lang="el-GR" altLang="en-US" sz="2800" dirty="0"/>
              <a:t>γράψτε</a:t>
            </a:r>
            <a:endParaRPr lang="en-US" altLang="en-US" sz="2800" dirty="0"/>
          </a:p>
          <a:p>
            <a:pPr marL="0" lvl="3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800" dirty="0" err="1"/>
              <a:t>ό</a:t>
            </a:r>
            <a:r>
              <a:rPr lang="el-GR" altLang="en-US" sz="2800" dirty="0"/>
              <a:t>που </a:t>
            </a:r>
            <a:r>
              <a:rPr lang="en-US" altLang="en-US" sz="2800" i="1" dirty="0"/>
              <a:t>c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p</a:t>
            </a:r>
            <a:r>
              <a:rPr lang="el-GR" altLang="en-US" sz="2800" i="1" baseline="-25000" dirty="0"/>
              <a:t>  </a:t>
            </a:r>
            <a:r>
              <a:rPr lang="el-GR" altLang="en-US" sz="2800" dirty="0"/>
              <a:t>είναι κατάλληλοι αριθμοί</a:t>
            </a:r>
            <a:r>
              <a:rPr lang="en-US" altLang="en-US" sz="2800" dirty="0"/>
              <a:t>.</a:t>
            </a:r>
          </a:p>
          <a:p>
            <a:pPr marL="0" lvl="3" indent="-457200">
              <a:lnSpc>
                <a:spcPct val="80000"/>
              </a:lnSpc>
              <a:spcBef>
                <a:spcPts val="2400"/>
              </a:spcBef>
            </a:pPr>
            <a:r>
              <a:rPr lang="el-GR" altLang="en-US" sz="2800" dirty="0"/>
              <a:t>Αντικαθιστώντας την έκφραση για 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p</a:t>
            </a:r>
            <a:r>
              <a:rPr lang="en-US" altLang="en-US" sz="2800" dirty="0"/>
              <a:t> </a:t>
            </a:r>
            <a:r>
              <a:rPr lang="el-GR" altLang="en-US" sz="2800" dirty="0"/>
              <a:t>στην έκφραση για</a:t>
            </a:r>
            <a:r>
              <a:rPr lang="en-US" altLang="en-US" sz="2800" dirty="0"/>
              <a:t> </a:t>
            </a:r>
            <a:r>
              <a:rPr lang="en-US" altLang="en-US" sz="2800" b="1" dirty="0"/>
              <a:t>x</a:t>
            </a:r>
            <a:r>
              <a:rPr lang="en-US" altLang="en-US" sz="2800" dirty="0"/>
              <a:t>, </a:t>
            </a:r>
            <a:r>
              <a:rPr lang="el-GR" altLang="en-US" sz="2800" dirty="0"/>
              <a:t>γίνεται εύκολα αντιληπτό ότι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γραμμικός συνδυασμός των</a:t>
            </a:r>
            <a:r>
              <a:rPr lang="en-US" altLang="en-US" sz="2800" dirty="0"/>
              <a:t>                 </a:t>
            </a:r>
          </a:p>
          <a:p>
            <a:pPr marL="0" lvl="3" indent="-457200">
              <a:lnSpc>
                <a:spcPct val="80000"/>
              </a:lnSpc>
              <a:spcBef>
                <a:spcPts val="4200"/>
              </a:spcBef>
            </a:pPr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l-GR" altLang="en-US" sz="2800" dirty="0"/>
              <a:t> το</a:t>
            </a:r>
            <a:r>
              <a:rPr lang="en-US" altLang="en-US" sz="2800" dirty="0"/>
              <a:t>                       </a:t>
            </a:r>
            <a:r>
              <a:rPr lang="el-GR" altLang="en-US" sz="2800" dirty="0"/>
              <a:t>παράγει τον</a:t>
            </a:r>
            <a:r>
              <a:rPr lang="en-US" altLang="en-US" sz="2800" dirty="0"/>
              <a:t> </a:t>
            </a:r>
            <a:r>
              <a:rPr lang="en-US" altLang="en-US" sz="2800" i="1" dirty="0"/>
              <a:t>H</a:t>
            </a:r>
            <a:r>
              <a:rPr lang="en-US" altLang="en-US" sz="2800" dirty="0"/>
              <a:t>, </a:t>
            </a:r>
            <a:r>
              <a:rPr lang="el-GR" altLang="en-US" sz="2800" dirty="0"/>
              <a:t>επειδή το</a:t>
            </a:r>
            <a:r>
              <a:rPr lang="en-US" altLang="en-US" sz="2800" dirty="0"/>
              <a:t>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n-US" altLang="en-US" sz="2800" dirty="0" err="1"/>
              <a:t>ή</a:t>
            </a:r>
            <a:r>
              <a:rPr lang="el-GR" altLang="en-US" sz="2800" dirty="0" err="1"/>
              <a:t>ταν</a:t>
            </a:r>
            <a:r>
              <a:rPr lang="el-GR" altLang="en-US" sz="2800" dirty="0"/>
              <a:t> ένα οποιαδήποτε στοιχείο του </a:t>
            </a:r>
            <a:r>
              <a:rPr lang="en-US" altLang="en-US" sz="2800" i="1" dirty="0"/>
              <a:t>H</a:t>
            </a:r>
            <a:r>
              <a:rPr lang="en-US" altLang="en-US" sz="2800" dirty="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724996" name="Object 4">
            <a:extLst>
              <a:ext uri="{FF2B5EF4-FFF2-40B4-BE49-F238E27FC236}">
                <a16:creationId xmlns:a16="http://schemas.microsoft.com/office/drawing/2014/main" id="{0F36A93C-05C5-489F-905E-CE83C740A7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622493"/>
              </p:ext>
            </p:extLst>
          </p:nvPr>
        </p:nvGraphicFramePr>
        <p:xfrm>
          <a:off x="2590800" y="2817662"/>
          <a:ext cx="3619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19440" imgH="520560" progId="Equation.DSMT4">
                  <p:embed/>
                </p:oleObj>
              </mc:Choice>
              <mc:Fallback>
                <p:oleObj name="Equation" r:id="rId2" imgW="36194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17662"/>
                        <a:ext cx="3619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7" name="Object 5">
            <a:extLst>
              <a:ext uri="{FF2B5EF4-FFF2-40B4-BE49-F238E27FC236}">
                <a16:creationId xmlns:a16="http://schemas.microsoft.com/office/drawing/2014/main" id="{59E7E1D4-5989-4BDF-ADD7-9763D7726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123669"/>
              </p:ext>
            </p:extLst>
          </p:nvPr>
        </p:nvGraphicFramePr>
        <p:xfrm>
          <a:off x="4715880" y="3413808"/>
          <a:ext cx="4406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06760" imgH="520560" progId="Equation.DSMT4">
                  <p:embed/>
                </p:oleObj>
              </mc:Choice>
              <mc:Fallback>
                <p:oleObj name="Equation" r:id="rId4" imgW="44067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880" y="3413808"/>
                        <a:ext cx="4406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8" name="Object 6">
            <a:extLst>
              <a:ext uri="{FF2B5EF4-FFF2-40B4-BE49-F238E27FC236}">
                <a16:creationId xmlns:a16="http://schemas.microsoft.com/office/drawing/2014/main" id="{2CC41B62-854D-43FB-BD0E-FAF46BBCF1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267332"/>
              </p:ext>
            </p:extLst>
          </p:nvPr>
        </p:nvGraphicFramePr>
        <p:xfrm>
          <a:off x="3036023" y="5129966"/>
          <a:ext cx="1511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520560" progId="Equation.DSMT4">
                  <p:embed/>
                </p:oleObj>
              </mc:Choice>
              <mc:Fallback>
                <p:oleObj name="Equation" r:id="rId6" imgW="15112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023" y="5129966"/>
                        <a:ext cx="1511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9" name="Object 7">
            <a:extLst>
              <a:ext uri="{FF2B5EF4-FFF2-40B4-BE49-F238E27FC236}">
                <a16:creationId xmlns:a16="http://schemas.microsoft.com/office/drawing/2014/main" id="{6F236641-08AB-4C86-BD35-6F5B96826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64164"/>
              </p:ext>
            </p:extLst>
          </p:nvPr>
        </p:nvGraphicFramePr>
        <p:xfrm>
          <a:off x="2115273" y="6000463"/>
          <a:ext cx="1841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400" imgH="520560" progId="Equation.DSMT4">
                  <p:embed/>
                </p:oleObj>
              </mc:Choice>
              <mc:Fallback>
                <p:oleObj name="Equation" r:id="rId8" imgW="18414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273" y="6000463"/>
                        <a:ext cx="1841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6697DEB-E1FE-4A59-9B94-4EA6C4B595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411072"/>
              </p:ext>
            </p:extLst>
          </p:nvPr>
        </p:nvGraphicFramePr>
        <p:xfrm>
          <a:off x="4523675" y="2366607"/>
          <a:ext cx="1447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520560" progId="Equation.DSMT4">
                  <p:embed/>
                </p:oleObj>
              </mc:Choice>
              <mc:Fallback>
                <p:oleObj name="Equation" r:id="rId10" imgW="1447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23675" y="2366607"/>
                        <a:ext cx="14478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7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89097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>
            <a:extLst>
              <a:ext uri="{FF2B5EF4-FFF2-40B4-BE49-F238E27FC236}">
                <a16:creationId xmlns:a16="http://schemas.microsoft.com/office/drawing/2014/main" id="{4EC2C4D0-A8B8-4162-B4C4-93CB0020D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ΘΕΩΡΗΜΑ ΣΥΝΟΛΟΥ ΠΑΡΑΓΩΓΗΣ</a:t>
            </a:r>
            <a:endParaRPr lang="en-US" altLang="en-US" dirty="0"/>
          </a:p>
        </p:txBody>
      </p:sp>
      <p:sp>
        <p:nvSpPr>
          <p:cNvPr id="726019" name="Rectangle 3">
            <a:extLst>
              <a:ext uri="{FF2B5EF4-FFF2-40B4-BE49-F238E27FC236}">
                <a16:creationId xmlns:a16="http://schemas.microsoft.com/office/drawing/2014/main" id="{569885E5-B5BF-4D59-ACE5-6106D16E7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91600" cy="5410200"/>
          </a:xfrm>
        </p:spPr>
        <p:txBody>
          <a:bodyPr/>
          <a:lstStyle/>
          <a:p>
            <a:pPr marL="0" lvl="2" indent="-457200">
              <a:buFont typeface="Wingdings" panose="05000000000000000000" pitchFamily="2" charset="2"/>
              <a:buAutoNum type="alphaLcPeriod" startAt="2"/>
            </a:pPr>
            <a:r>
              <a:rPr lang="el-GR" altLang="en-US" sz="2800" dirty="0"/>
              <a:t>Εάν το αρχικό σύνολο </a:t>
            </a:r>
            <a:r>
              <a:rPr lang="en-US" altLang="en-US" sz="2800" i="1" dirty="0"/>
              <a:t>S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γραμμικά ανεξάρτητο, τότε είναι ήδη μια βάση για το </a:t>
            </a:r>
            <a:r>
              <a:rPr lang="en-US" altLang="en-US" sz="2800" i="1" dirty="0"/>
              <a:t>H</a:t>
            </a:r>
          </a:p>
          <a:p>
            <a:pPr marL="0" lvl="3" indent="-457200"/>
            <a:r>
              <a:rPr lang="el-GR" altLang="en-US" sz="2800" dirty="0"/>
              <a:t>Διαφορετικά, ένα από τα διανύσματα στο </a:t>
            </a:r>
            <a:r>
              <a:rPr lang="en-US" altLang="en-US" sz="2800" i="1" dirty="0"/>
              <a:t>S</a:t>
            </a:r>
            <a:r>
              <a:rPr lang="en-US" altLang="en-US" sz="2800" dirty="0"/>
              <a:t> </a:t>
            </a:r>
            <a:r>
              <a:rPr lang="el-GR" altLang="en-US" sz="2800" dirty="0"/>
              <a:t>εξαρτάται από τα άλλα και μπορεί να διαγραφεί, σύμφωνα με το μέρος (</a:t>
            </a:r>
            <a:r>
              <a:rPr lang="en-US" altLang="en-US" sz="2800" dirty="0"/>
              <a:t>a</a:t>
            </a:r>
            <a:r>
              <a:rPr lang="el-GR" altLang="en-US" sz="2800" dirty="0"/>
              <a:t>).</a:t>
            </a:r>
          </a:p>
          <a:p>
            <a:pPr marL="0" lvl="3" indent="-457200"/>
            <a:r>
              <a:rPr lang="el-GR" altLang="en-US" sz="2800" dirty="0"/>
              <a:t>Εφόσον υπάρχουν δύο ή περισσότερα διανύσματα στο σύνολο που εκτείνεται, μπορούμε να επαναλάβουμε αυτή τη διαδικασία μέχρι το σύνολο που εκτείνεται να είναι γραμμικά ανεξάρτητο και ως εκ τούτου είναι μια βάση 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H</a:t>
            </a:r>
            <a:r>
              <a:rPr lang="en-US" altLang="en-US" sz="2800" dirty="0"/>
              <a:t>.</a:t>
            </a:r>
          </a:p>
          <a:p>
            <a:pPr marL="0" lvl="3" indent="-457200"/>
            <a:r>
              <a:rPr lang="el-GR" altLang="en-US" sz="2800" dirty="0"/>
              <a:t>Εάν το σύνολο που εκτείνεται τελικά αναχθεί σε ένα διάνυσμα, το διάνυσμα αυτό θα είναι μη μηδενικό (και συνεπώς γραμμικά ανεξάρτητο) επειδή</a:t>
            </a:r>
            <a:r>
              <a:rPr lang="en-US" altLang="en-US" sz="2800" dirty="0"/>
              <a:t>              .</a:t>
            </a:r>
          </a:p>
        </p:txBody>
      </p:sp>
      <p:graphicFrame>
        <p:nvGraphicFramePr>
          <p:cNvPr id="726020" name="Object 4">
            <a:extLst>
              <a:ext uri="{FF2B5EF4-FFF2-40B4-BE49-F238E27FC236}">
                <a16:creationId xmlns:a16="http://schemas.microsoft.com/office/drawing/2014/main" id="{A99CE1E6-BA1B-456A-815E-03736F6E7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029228"/>
              </p:ext>
            </p:extLst>
          </p:nvPr>
        </p:nvGraphicFramePr>
        <p:xfrm>
          <a:off x="5791200" y="5819776"/>
          <a:ext cx="12319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31640" progId="Equation.DSMT4">
                  <p:embed/>
                </p:oleObj>
              </mc:Choice>
              <mc:Fallback>
                <p:oleObj name="Equation" r:id="rId2" imgW="1295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819776"/>
                        <a:ext cx="12319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8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19525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>
            <a:extLst>
              <a:ext uri="{FF2B5EF4-FFF2-40B4-BE49-F238E27FC236}">
                <a16:creationId xmlns:a16="http://schemas.microsoft.com/office/drawing/2014/main" id="{32500060-3280-4ECD-9C88-7231707BA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ΘΕΩΡΗΜΑ ΣΥΝΟΛΟΥ ΠΑΡΑΓΩΓΗΣ</a:t>
            </a:r>
            <a:endParaRPr lang="en-US" altLang="en-US" dirty="0"/>
          </a:p>
        </p:txBody>
      </p:sp>
      <p:sp>
        <p:nvSpPr>
          <p:cNvPr id="727043" name="Rectangle 3">
            <a:extLst>
              <a:ext uri="{FF2B5EF4-FFF2-40B4-BE49-F238E27FC236}">
                <a16:creationId xmlns:a16="http://schemas.microsoft.com/office/drawing/2014/main" id="{7E7EC1D1-9321-4A4F-B602-8360961C3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400" b="1" dirty="0"/>
          </a:p>
          <a:p>
            <a:pPr marL="0" indent="0">
              <a:lnSpc>
                <a:spcPct val="80000"/>
              </a:lnSpc>
              <a:buNone/>
            </a:pPr>
            <a:r>
              <a:rPr lang="el-GR" altLang="en-US" sz="2800" b="1" dirty="0"/>
              <a:t>Παράδειγμα</a:t>
            </a:r>
            <a:r>
              <a:rPr lang="en-US" altLang="en-US" sz="2800" b="1" dirty="0"/>
              <a:t> 1:</a:t>
            </a:r>
            <a:r>
              <a:rPr lang="en-US" altLang="en-US" sz="2800" dirty="0"/>
              <a:t> </a:t>
            </a:r>
            <a:r>
              <a:rPr lang="el-GR" altLang="en-US" sz="2800" dirty="0" err="1"/>
              <a:t>Εστω</a:t>
            </a:r>
            <a:r>
              <a:rPr lang="en-US" altLang="en-US" sz="2800" dirty="0"/>
              <a:t>                   ,                 ,                     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και</a:t>
            </a:r>
            <a:r>
              <a:rPr lang="en-US" altLang="en-US" sz="2800" dirty="0"/>
              <a:t>                                  . </a:t>
            </a:r>
            <a:r>
              <a:rPr lang="el-GR" altLang="en-US" sz="2800" dirty="0"/>
              <a:t>Σημειώστε ότι</a:t>
            </a:r>
            <a:endParaRPr lang="en-US" altLang="en-US" sz="2800" dirty="0"/>
          </a:p>
          <a:p>
            <a:pPr>
              <a:spcBef>
                <a:spcPts val="1200"/>
              </a:spcBef>
            </a:pPr>
            <a:r>
              <a:rPr lang="el-GR" altLang="en-US" sz="2800" dirty="0"/>
              <a:t>Δείξτε ότι                                                </a:t>
            </a:r>
            <a:r>
              <a:rPr lang="en-US" altLang="en-US" sz="2800" dirty="0"/>
              <a:t>,</a:t>
            </a:r>
            <a:r>
              <a:rPr lang="el-GR" altLang="en-US" sz="2800" dirty="0"/>
              <a:t>  και κατόπιν βρείτε μια βάση για τον </a:t>
            </a:r>
            <a:r>
              <a:rPr lang="el-GR" altLang="en-US" sz="2800" dirty="0" err="1"/>
              <a:t>υποχώρο</a:t>
            </a:r>
            <a:r>
              <a:rPr lang="en-US" altLang="en-US" sz="2800" dirty="0"/>
              <a:t> </a:t>
            </a:r>
            <a:r>
              <a:rPr lang="en-US" altLang="en-US" sz="2800" i="1" dirty="0"/>
              <a:t>H</a:t>
            </a:r>
            <a:r>
              <a:rPr lang="en-US" altLang="en-US" sz="2800" dirty="0"/>
              <a:t>.</a:t>
            </a:r>
          </a:p>
          <a:p>
            <a:pPr>
              <a:spcBef>
                <a:spcPts val="2400"/>
              </a:spcBef>
            </a:pPr>
            <a:r>
              <a:rPr lang="el-GR" altLang="en-US" sz="2800" b="1" dirty="0"/>
              <a:t>Λύση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Κάθε διάνυσμα στο </a:t>
            </a:r>
            <a:r>
              <a:rPr lang="en-US" altLang="en-US" sz="2800" dirty="0"/>
              <a:t>Span {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} </a:t>
            </a:r>
            <a:r>
              <a:rPr lang="el-GR" altLang="en-US" sz="2800" dirty="0"/>
              <a:t>ανήκει στο </a:t>
            </a:r>
            <a:r>
              <a:rPr lang="en-US" altLang="en-US" sz="2800" i="1" dirty="0"/>
              <a:t>H</a:t>
            </a:r>
            <a:r>
              <a:rPr lang="en-US" altLang="en-US" sz="2800" dirty="0"/>
              <a:t> </a:t>
            </a:r>
            <a:r>
              <a:rPr lang="el-GR" altLang="en-US" sz="2800" dirty="0"/>
              <a:t>επειδή</a:t>
            </a:r>
            <a:r>
              <a:rPr lang="en-US" altLang="en-US" sz="2800" dirty="0"/>
              <a:t> </a:t>
            </a:r>
          </a:p>
        </p:txBody>
      </p:sp>
      <p:graphicFrame>
        <p:nvGraphicFramePr>
          <p:cNvPr id="727044" name="Object 4">
            <a:extLst>
              <a:ext uri="{FF2B5EF4-FFF2-40B4-BE49-F238E27FC236}">
                <a16:creationId xmlns:a16="http://schemas.microsoft.com/office/drawing/2014/main" id="{92A61E8E-9DF8-42B5-B8A7-B0FDCE82E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841459"/>
              </p:ext>
            </p:extLst>
          </p:nvPr>
        </p:nvGraphicFramePr>
        <p:xfrm>
          <a:off x="4114800" y="1185862"/>
          <a:ext cx="1549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1777680" progId="Equation.DSMT4">
                  <p:embed/>
                </p:oleObj>
              </mc:Choice>
              <mc:Fallback>
                <p:oleObj name="Equation" r:id="rId2" imgW="154908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85862"/>
                        <a:ext cx="15494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5" name="Object 5">
            <a:extLst>
              <a:ext uri="{FF2B5EF4-FFF2-40B4-BE49-F238E27FC236}">
                <a16:creationId xmlns:a16="http://schemas.microsoft.com/office/drawing/2014/main" id="{BCFB2149-E01C-401E-BB3A-D11C19D7B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291446"/>
              </p:ext>
            </p:extLst>
          </p:nvPr>
        </p:nvGraphicFramePr>
        <p:xfrm>
          <a:off x="5854700" y="1185862"/>
          <a:ext cx="1397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1777680" progId="Equation.DSMT4">
                  <p:embed/>
                </p:oleObj>
              </mc:Choice>
              <mc:Fallback>
                <p:oleObj name="Equation" r:id="rId4" imgW="139680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1185862"/>
                        <a:ext cx="1397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6" name="Object 6">
            <a:extLst>
              <a:ext uri="{FF2B5EF4-FFF2-40B4-BE49-F238E27FC236}">
                <a16:creationId xmlns:a16="http://schemas.microsoft.com/office/drawing/2014/main" id="{914F43C9-5B1F-45DC-A97E-3308A3AFC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243801"/>
              </p:ext>
            </p:extLst>
          </p:nvPr>
        </p:nvGraphicFramePr>
        <p:xfrm>
          <a:off x="7404100" y="1185862"/>
          <a:ext cx="1600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1777680" progId="Equation.DSMT4">
                  <p:embed/>
                </p:oleObj>
              </mc:Choice>
              <mc:Fallback>
                <p:oleObj name="Equation" r:id="rId6" imgW="160020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100" y="1185862"/>
                        <a:ext cx="1600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7" name="Object 7">
            <a:extLst>
              <a:ext uri="{FF2B5EF4-FFF2-40B4-BE49-F238E27FC236}">
                <a16:creationId xmlns:a16="http://schemas.microsoft.com/office/drawing/2014/main" id="{8F15EA94-E37D-435B-8A2F-B1D570742A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324900"/>
              </p:ext>
            </p:extLst>
          </p:nvPr>
        </p:nvGraphicFramePr>
        <p:xfrm>
          <a:off x="1495425" y="3235325"/>
          <a:ext cx="29098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482400" progId="Equation.DSMT4">
                  <p:embed/>
                </p:oleObj>
              </mc:Choice>
              <mc:Fallback>
                <p:oleObj name="Equation" r:id="rId8" imgW="3200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3235325"/>
                        <a:ext cx="29098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8" name="Object 8">
            <a:extLst>
              <a:ext uri="{FF2B5EF4-FFF2-40B4-BE49-F238E27FC236}">
                <a16:creationId xmlns:a16="http://schemas.microsoft.com/office/drawing/2014/main" id="{229B20E3-F623-4198-9FFB-C873A5297C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630664"/>
              </p:ext>
            </p:extLst>
          </p:nvPr>
        </p:nvGraphicFramePr>
        <p:xfrm>
          <a:off x="6707187" y="3209131"/>
          <a:ext cx="20542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60440" imgH="482400" progId="Equation.DSMT4">
                  <p:embed/>
                </p:oleObj>
              </mc:Choice>
              <mc:Fallback>
                <p:oleObj name="Equation" r:id="rId10" imgW="2260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7" y="3209131"/>
                        <a:ext cx="20542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9" name="Object 9">
            <a:extLst>
              <a:ext uri="{FF2B5EF4-FFF2-40B4-BE49-F238E27FC236}">
                <a16:creationId xmlns:a16="http://schemas.microsoft.com/office/drawing/2014/main" id="{FE67ED36-65D6-44A9-AC1A-D61C58FED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618451"/>
              </p:ext>
            </p:extLst>
          </p:nvPr>
        </p:nvGraphicFramePr>
        <p:xfrm>
          <a:off x="2466975" y="3836590"/>
          <a:ext cx="43148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89160" imgH="482400" progId="Equation.DSMT4">
                  <p:embed/>
                </p:oleObj>
              </mc:Choice>
              <mc:Fallback>
                <p:oleObj name="Equation" r:id="rId12" imgW="4889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3836590"/>
                        <a:ext cx="43148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1" name="Object 11">
            <a:extLst>
              <a:ext uri="{FF2B5EF4-FFF2-40B4-BE49-F238E27FC236}">
                <a16:creationId xmlns:a16="http://schemas.microsoft.com/office/drawing/2014/main" id="{A8A05BB0-E0BC-46FC-AA37-51909878E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437118"/>
              </p:ext>
            </p:extLst>
          </p:nvPr>
        </p:nvGraphicFramePr>
        <p:xfrm>
          <a:off x="2321790" y="5346443"/>
          <a:ext cx="42497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73520" imgH="482400" progId="Equation.DSMT4">
                  <p:embed/>
                </p:oleObj>
              </mc:Choice>
              <mc:Fallback>
                <p:oleObj name="Equation" r:id="rId14" imgW="4673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790" y="5346443"/>
                        <a:ext cx="424973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4.3- </a:t>
            </a:r>
            <a:fld id="{3C68F6FB-E98E-46B9-BF9E-8028EC4926D7}" type="slidenum">
              <a:rPr lang="en-US" altLang="en-US" smtClean="0"/>
              <a:pPr>
                <a:defRPr/>
              </a:pPr>
              <a:t>9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88080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12749</TotalTime>
  <Words>1617</Words>
  <Application>Microsoft Macintosh PowerPoint</Application>
  <PresentationFormat>On-screen Show (4:3)</PresentationFormat>
  <Paragraphs>181</Paragraphs>
  <Slides>23</Slides>
  <Notes>2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Equation</vt:lpstr>
      <vt:lpstr>Διανυσματικοί χώροι</vt:lpstr>
      <vt:lpstr>ΓΡΑΜΜΙΚΆ ΑΝΕΞΆΡΤΗΤΑ ΣΎΝΟΛΑ</vt:lpstr>
      <vt:lpstr>ΓΡΑΜΜΙΚΆ ΑΝΕΞΆΡΤΗΤΑ ΣΎΝΟΛΑ</vt:lpstr>
      <vt:lpstr>ΓΡΑΜΜΙΚΆ ΑΝΕΞΆΡΤΗΤΑ ΣΎΝΟΛΑ -  ΒΑΣΕΙΣ</vt:lpstr>
      <vt:lpstr>ΤΥΠΟΠΟΙΗΜΕΝΗ ΒΑΣΗ</vt:lpstr>
      <vt:lpstr>ΤΟ ΘΕΩΡΗΜΑ ΣΥΝΟΛΟΥ ΠΑΡΑΓΩΓΗΣ</vt:lpstr>
      <vt:lpstr>ΤΟ ΘΕΩΡΗΜΑ ΣΥΝΟΛΟΥ ΠΑΡΑΓΩΓΗΣ</vt:lpstr>
      <vt:lpstr>ΤΟ ΘΕΩΡΗΜΑ ΣΥΝΟΛΟΥ ΠΑΡΑΓΩΓΗΣ</vt:lpstr>
      <vt:lpstr>ΤΟ ΘΕΩΡΗΜΑ ΣΥΝΟΛΟΥ ΠΑΡΑΓΩΓΗΣ</vt:lpstr>
      <vt:lpstr>ΤΟ ΘΕΩΡΗΜΑ ΣΥΝΟΛΟΥ ΠΑΡΑΓΩΓΗΣ</vt:lpstr>
      <vt:lpstr>ΒΑΣΗ ΤΟΥ COL B</vt:lpstr>
      <vt:lpstr>ΒΑΣΗ ΤΟΥ COL B</vt:lpstr>
      <vt:lpstr>ΒΑΣΕΙΣ ΤΟΥ COL A</vt:lpstr>
      <vt:lpstr>ΒΑΣΕΙΣ ΤΟΥ COL A</vt:lpstr>
      <vt:lpstr>Ο ΧΩΡΟΣ ΓΡΑΜΜΩΝ</vt:lpstr>
      <vt:lpstr>Ο ΧΩΡΟΣ ΓΡΑΜΜΩΝ</vt:lpstr>
      <vt:lpstr>Ο ΧΩΡΟΣ ΓΡΑΜΜΩΝ</vt:lpstr>
      <vt:lpstr>ΒΑΣΕΙΣ ΤΩΝ NUL A, COL A, ΚΑΙ ROW A</vt:lpstr>
      <vt:lpstr>ΒΑΣΕΙΣ ΤΩΝ NUL A, COL A, ΚΑΙ ROW A</vt:lpstr>
      <vt:lpstr>ΒΑΣΕΙΣ ΤΩΝ NUL A, COL A, ΚΑΙ ROW A</vt:lpstr>
      <vt:lpstr>ΒΑΣΕΙΣ ΤΩΝ NUL A, COL A, ΚΑΙ ROW A</vt:lpstr>
      <vt:lpstr>ΒΑΣΕΙΣ ΤΩΝ NUL A, COL A, ΚΑΙ ROW A</vt:lpstr>
      <vt:lpstr>ΒΑΣΕΙΣ ΤΩΝ NUL A, COL A, ΚΑΙ ROW A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1067</cp:revision>
  <dcterms:created xsi:type="dcterms:W3CDTF">2005-10-22T18:34:54Z</dcterms:created>
  <dcterms:modified xsi:type="dcterms:W3CDTF">2025-12-09T11:37:29Z</dcterms:modified>
</cp:coreProperties>
</file>