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82" r:id="rId2"/>
    <p:sldId id="287" r:id="rId3"/>
    <p:sldId id="291" r:id="rId4"/>
    <p:sldId id="301" r:id="rId5"/>
    <p:sldId id="302" r:id="rId6"/>
    <p:sldId id="303" r:id="rId7"/>
    <p:sldId id="304" r:id="rId8"/>
    <p:sldId id="305" r:id="rId9"/>
    <p:sldId id="296" r:id="rId10"/>
    <p:sldId id="297" r:id="rId11"/>
    <p:sldId id="298" r:id="rId12"/>
    <p:sldId id="299" r:id="rId13"/>
    <p:sldId id="292"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Μεσαίο στυλ 3 - Έμφαση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Μεσαίο στυλ 4 - Έμφαση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Μεσαίο στυλ 4 - Έμφαση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Μεσαίο στυλ 4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73A0DAA-6AF3-43AB-8588-CEC1D06C72B9}" styleName="Μεσαίο στυλ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Στυλ με θέμα 1 - Έμφαση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Στυλ με θέμα 2 - Έμφαση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Στυλ με θέμα 2 - Έμφαση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Στυλ με θέμα 2 - Έμφαση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Στυλ με θέμα 2 - Έμφαση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35758FB7-9AC5-4552-8A53-C91805E547FA}" styleName="Στυλ με θέμα 1 - Έμφαση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8FD4443E-F989-4FC4-A0C8-D5A2AF1F390B}" styleName="Σκούρο στυλ 1 - Έμφαση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FD0F851-EC5A-4D38-B0AD-8093EC10F338}" styleName="Φωτεινό στυλ 1 - Έμφαση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Φωτεινό στυλ 1 - Έμφαση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D27102A9-8310-4765-A935-A1911B00CA55}" styleName="Φωτεινό στυλ 1 - Έμφαση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Φωτεινό στυλ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08" d="100"/>
          <a:sy n="108" d="100"/>
        </p:scale>
        <p:origin x="630"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16/01/2025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1/16/2025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1/16/2025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1/16/2025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1/16/2025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1/16/2025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1/16/2025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hellenicparliament.gr/UserFiles/bcc26661-143b-4f2d-8916-0e0e66ba4c50/11784404.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602410"/>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ΠΟΛΕΟΔΟΜΙΑΣ-ΧΩΡΟΤΑΞΙΑΣ ΚΑΙ ΠΕΡΙΒΑΛΛΟΝΤΟΣ ΙΙ</a:t>
            </a: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073939"/>
            <a:ext cx="8791575" cy="3181651"/>
          </a:xfrm>
        </p:spPr>
        <p:txBody>
          <a:bodyPr>
            <a:normAutofit/>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b="1"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Τμήμα Μηχανικών Χωροταξίας, Πολεοδομίας και Περιφερειακής Ανάπτυξης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700" cap="none" dirty="0">
                <a:solidFill>
                  <a:schemeClr val="bg2"/>
                </a:solidFill>
                <a:latin typeface="+mj-lt"/>
                <a:ea typeface="Calibri" panose="020F0502020204030204" pitchFamily="34" charset="0"/>
                <a:cs typeface="Calibri" panose="020F0502020204030204" pitchFamily="34" charset="0"/>
              </a:rPr>
              <a:t>Ακαδημαϊκό έτος 2024 – 2025</a:t>
            </a:r>
            <a:endParaRPr lang="en-US" sz="17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17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700" b="1" i="0" u="sng"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Μάθημα 11</a:t>
            </a:r>
          </a:p>
          <a:p>
            <a:pPr marR="0" lvl="0" defTabSz="457200" rtl="0" eaLnBrk="1" fontAlgn="auto" latinLnBrk="0" hangingPunct="1">
              <a:lnSpc>
                <a:spcPct val="100000"/>
              </a:lnSpc>
              <a:spcBef>
                <a:spcPts val="1000"/>
              </a:spcBef>
              <a:spcAft>
                <a:spcPts val="0"/>
              </a:spcAft>
              <a:buClr>
                <a:srgbClr val="353535"/>
              </a:buClr>
              <a:buSzTx/>
              <a:tabLst/>
              <a:defRPr/>
            </a:pPr>
            <a:r>
              <a:rPr lang="el-GR" sz="1700" cap="none" dirty="0">
                <a:solidFill>
                  <a:schemeClr val="bg2"/>
                </a:solidFill>
                <a:latin typeface="+mj-lt"/>
                <a:ea typeface="Calibri" panose="020F0502020204030204" pitchFamily="34" charset="0"/>
                <a:cs typeface="Calibri" panose="020F0502020204030204" pitchFamily="34" charset="0"/>
              </a:rPr>
              <a:t>Η προστασία του πολιτιστικού περιβάλλοντος</a:t>
            </a:r>
          </a:p>
          <a:p>
            <a:pPr marR="0" lvl="0" defTabSz="457200" rtl="0" eaLnBrk="1" fontAlgn="auto" latinLnBrk="0" hangingPunct="1">
              <a:lnSpc>
                <a:spcPct val="100000"/>
              </a:lnSpc>
              <a:spcBef>
                <a:spcPts val="1000"/>
              </a:spcBef>
              <a:spcAft>
                <a:spcPts val="0"/>
              </a:spcAft>
              <a:buClr>
                <a:srgbClr val="353535"/>
              </a:buClr>
              <a:buSzTx/>
              <a:tabLst/>
              <a:defRPr/>
            </a:pPr>
            <a:endParaRPr lang="en-US" dirty="0">
              <a:solidFill>
                <a:schemeClr val="bg1"/>
              </a:solidFill>
            </a:endParaRPr>
          </a:p>
        </p:txBody>
      </p:sp>
      <p:sp>
        <p:nvSpPr>
          <p:cNvPr id="4" name="Βέλος: Δεξιό 3">
            <a:extLst>
              <a:ext uri="{FF2B5EF4-FFF2-40B4-BE49-F238E27FC236}">
                <a16:creationId xmlns:a16="http://schemas.microsoft.com/office/drawing/2014/main" id="{5D7E21DF-943A-39AE-398C-8E1DDE455A98}"/>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67563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4642054-06BD-65C0-044C-ADFDD0BBA9D3}"/>
              </a:ext>
            </a:extLst>
          </p:cNvPr>
          <p:cNvSpPr>
            <a:spLocks noGrp="1"/>
          </p:cNvSpPr>
          <p:nvPr>
            <p:ph type="title"/>
          </p:nvPr>
        </p:nvSpPr>
        <p:spPr>
          <a:xfrm>
            <a:off x="1141413" y="358588"/>
            <a:ext cx="9905998" cy="824753"/>
          </a:xfrm>
        </p:spPr>
        <p:txBody>
          <a:bodyPr>
            <a:normAutofit/>
          </a:bodyPr>
          <a:lstStyle/>
          <a:p>
            <a:pPr algn="ctr"/>
            <a:r>
              <a:rPr lang="el-GR" sz="2000" b="1" dirty="0">
                <a:solidFill>
                  <a:schemeClr val="bg2"/>
                </a:solidFill>
                <a:latin typeface="Calibri" panose="020F0502020204030204" pitchFamily="34" charset="0"/>
                <a:cs typeface="Calibri" panose="020F0502020204030204" pitchFamily="34" charset="0"/>
              </a:rPr>
              <a:t>ΙΙΙ. Η </a:t>
            </a:r>
            <a:r>
              <a:rPr lang="el-GR" sz="2000" b="1" dirty="0" err="1">
                <a:solidFill>
                  <a:schemeClr val="bg2"/>
                </a:solidFill>
                <a:latin typeface="Calibri" panose="020F0502020204030204" pitchFamily="34" charset="0"/>
                <a:cs typeface="Calibri" panose="020F0502020204030204" pitchFamily="34" charset="0"/>
              </a:rPr>
              <a:t>προστασΙα</a:t>
            </a:r>
            <a:r>
              <a:rPr lang="el-GR" sz="2000" b="1" dirty="0">
                <a:solidFill>
                  <a:schemeClr val="bg2"/>
                </a:solidFill>
                <a:latin typeface="Calibri" panose="020F0502020204030204" pitchFamily="34" charset="0"/>
                <a:cs typeface="Calibri" panose="020F0502020204030204" pitchFamily="34" charset="0"/>
              </a:rPr>
              <a:t> της </a:t>
            </a:r>
            <a:r>
              <a:rPr lang="el-GR" sz="2000" b="1" dirty="0" err="1">
                <a:solidFill>
                  <a:schemeClr val="bg2"/>
                </a:solidFill>
                <a:latin typeface="Calibri" panose="020F0502020204030204" pitchFamily="34" charset="0"/>
                <a:cs typeface="Calibri" panose="020F0502020204030204" pitchFamily="34" charset="0"/>
              </a:rPr>
              <a:t>πολιτιστικΗς</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κληρονομιΑς</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κατΑ</a:t>
            </a:r>
            <a:r>
              <a:rPr lang="el-GR" sz="2000" b="1" dirty="0">
                <a:solidFill>
                  <a:schemeClr val="bg2"/>
                </a:solidFill>
                <a:latin typeface="Calibri" panose="020F0502020204030204" pitchFamily="34" charset="0"/>
                <a:cs typeface="Calibri" panose="020F0502020204030204" pitchFamily="34" charset="0"/>
              </a:rPr>
              <a:t> τον Ν. 4858/2021 (4) </a:t>
            </a:r>
            <a:endParaRPr lang="en-US" sz="2000" b="1"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4D8A2F31-E0A4-539C-AC9B-7E2A65E3602F}"/>
              </a:ext>
            </a:extLst>
          </p:cNvPr>
          <p:cNvSpPr>
            <a:spLocks noGrp="1"/>
          </p:cNvSpPr>
          <p:nvPr>
            <p:ph idx="1"/>
          </p:nvPr>
        </p:nvSpPr>
        <p:spPr>
          <a:xfrm>
            <a:off x="1300900" y="1344707"/>
            <a:ext cx="9905999" cy="4992484"/>
          </a:xfrm>
        </p:spPr>
        <p:txBody>
          <a:bodyPr>
            <a:normAutofit/>
          </a:bodyPr>
          <a:lstStyle/>
          <a:p>
            <a:pPr marL="0" indent="0" algn="just">
              <a:lnSpc>
                <a:spcPct val="90000"/>
              </a:lnSpc>
              <a:buNone/>
            </a:pPr>
            <a:r>
              <a:rPr lang="el-GR" sz="1400" b="1" dirty="0">
                <a:solidFill>
                  <a:schemeClr val="bg2"/>
                </a:solidFill>
                <a:latin typeface="Calibri" panose="020F0502020204030204" pitchFamily="34" charset="0"/>
                <a:cs typeface="Calibri" panose="020F0502020204030204" pitchFamily="34" charset="0"/>
              </a:rPr>
              <a:t>Γ. Η προστασία των ιστορικών τόπων:  </a:t>
            </a:r>
          </a:p>
          <a:p>
            <a:pPr marL="0" indent="0" algn="just">
              <a:lnSpc>
                <a:spcPct val="90000"/>
              </a:lnSpc>
              <a:buNone/>
            </a:pPr>
            <a:r>
              <a:rPr lang="el-GR" sz="1400" u="sng" dirty="0">
                <a:solidFill>
                  <a:schemeClr val="bg2"/>
                </a:solidFill>
                <a:latin typeface="Calibri" panose="020F0502020204030204" pitchFamily="34" charset="0"/>
                <a:cs typeface="Calibri" panose="020F0502020204030204" pitchFamily="34" charset="0"/>
              </a:rPr>
              <a:t>Έννοια</a:t>
            </a:r>
            <a:r>
              <a:rPr lang="el-GR" sz="1400" dirty="0">
                <a:solidFill>
                  <a:schemeClr val="bg2"/>
                </a:solidFill>
                <a:latin typeface="Calibri" panose="020F0502020204030204" pitchFamily="34" charset="0"/>
                <a:cs typeface="Calibri" panose="020F0502020204030204" pitchFamily="34" charset="0"/>
              </a:rPr>
              <a:t>: </a:t>
            </a:r>
          </a:p>
          <a:p>
            <a:pPr algn="just">
              <a:lnSpc>
                <a:spcPct val="9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Εκτάσεις στην ξηρά ή στη θάλασσα ή στις λίμνες ή στους ποταμούς που αποτέλεσαν ή που υπάρχουν ενδείξεις ότι αποτέλεσαν τον χώρο εξαίρετων ιστορικών γεγονότων, ή εκτάσεις που περιέχουν ή στις οποίες υπάρχουν ενδείξεις ότι περιέχονται μνημεία μεταγενέστερα του 1830, είτε σύνθετα έργα του ανθρώπου και της φύσης  μεταγενέστερα του 1830, τα οποία συνιστούν χαρακτηριστικούς και ομοιογενείς χώρους, που είναι δυνατόν να </a:t>
            </a:r>
            <a:r>
              <a:rPr lang="el-GR" sz="1400" dirty="0" err="1">
                <a:solidFill>
                  <a:schemeClr val="bg2"/>
                </a:solidFill>
                <a:latin typeface="Calibri" panose="020F0502020204030204" pitchFamily="34" charset="0"/>
                <a:cs typeface="Calibri" panose="020F0502020204030204" pitchFamily="34" charset="0"/>
              </a:rPr>
              <a:t>οριοθετηθούν</a:t>
            </a:r>
            <a:r>
              <a:rPr lang="el-GR" sz="1400" dirty="0">
                <a:solidFill>
                  <a:schemeClr val="bg2"/>
                </a:solidFill>
                <a:latin typeface="Calibri" panose="020F0502020204030204" pitchFamily="34" charset="0"/>
                <a:cs typeface="Calibri" panose="020F0502020204030204" pitchFamily="34" charset="0"/>
              </a:rPr>
              <a:t> τοπογραφικά, και  των οποίων επιβάλλεται η προστασία λόγω της λαογραφικής, εθνολογικής,  κοινωνικής, τεχνικής, αρχιτεκτονικής, βιομηχανικής ή εν γένει ιστορικής,  καλλιτεχνικής ή επιστημονικής σημασίας τους </a:t>
            </a:r>
          </a:p>
          <a:p>
            <a:pPr algn="just">
              <a:lnSpc>
                <a:spcPct val="90000"/>
              </a:lnSpc>
              <a:buFont typeface="Wingdings" panose="05000000000000000000" pitchFamily="2" charset="2"/>
              <a:buChar char="§"/>
            </a:pPr>
            <a:r>
              <a:rPr lang="el-GR" sz="1400" u="sng" dirty="0">
                <a:solidFill>
                  <a:schemeClr val="bg2"/>
                </a:solidFill>
                <a:latin typeface="Calibri" panose="020F0502020204030204" pitchFamily="34" charset="0"/>
                <a:cs typeface="Calibri" panose="020F0502020204030204" pitchFamily="34" charset="0"/>
              </a:rPr>
              <a:t>Παραδείγματα</a:t>
            </a:r>
            <a:r>
              <a:rPr lang="el-GR" sz="1400" dirty="0">
                <a:solidFill>
                  <a:schemeClr val="bg2"/>
                </a:solidFill>
                <a:latin typeface="Calibri" panose="020F0502020204030204" pitchFamily="34" charset="0"/>
                <a:cs typeface="Calibri" panose="020F0502020204030204" pitchFamily="34" charset="0"/>
              </a:rPr>
              <a:t>: ο ιστορικός τόπος της Μακρονήσου (τεκμήριο εποχής η οποία συνδέθηκε με τη νεότερη ιστορία της χώρας), η παλιά πόλη της Ξάνθης (έχει ανοικοδομηθεί μετά το 1830 και αποτελεί έναν από τους καλύτερα σωζόμενους ιστορικούς οικισμούς στον Ελλαδικό χώρο), το πρώην εργοστάσιο της </a:t>
            </a:r>
            <a:r>
              <a:rPr lang="el-GR" sz="1400" dirty="0" err="1">
                <a:solidFill>
                  <a:schemeClr val="bg2"/>
                </a:solidFill>
                <a:latin typeface="Calibri" panose="020F0502020204030204" pitchFamily="34" charset="0"/>
                <a:cs typeface="Calibri" panose="020F0502020204030204" pitchFamily="34" charset="0"/>
              </a:rPr>
              <a:t>Πυρκάλ</a:t>
            </a:r>
            <a:r>
              <a:rPr lang="el-GR" sz="1400" dirty="0">
                <a:solidFill>
                  <a:schemeClr val="bg2"/>
                </a:solidFill>
                <a:latin typeface="Calibri" panose="020F0502020204030204" pitchFamily="34" charset="0"/>
                <a:cs typeface="Calibri" panose="020F0502020204030204" pitchFamily="34" charset="0"/>
              </a:rPr>
              <a:t> στην Ελευσίνα (τεκμήριο βιομηχανικής ιστορίας της Ελλάδος των αρχών του 20ου αιώνα), ο ιστορικός πυρήνας του πρώην βασιλικού κτήματος </a:t>
            </a:r>
            <a:r>
              <a:rPr lang="el-GR" sz="1400" kern="100" dirty="0" err="1">
                <a:solidFill>
                  <a:schemeClr val="bg2"/>
                </a:solidFill>
                <a:effectLst/>
                <a:latin typeface="Calibri" panose="020F0502020204030204" pitchFamily="34" charset="0"/>
                <a:ea typeface="Calibri" panose="020F0502020204030204" pitchFamily="34" charset="0"/>
                <a:cs typeface="Calibri" panose="020F0502020204030204" pitchFamily="34" charset="0"/>
              </a:rPr>
              <a:t>Τατοΐου</a:t>
            </a:r>
            <a:r>
              <a:rPr lang="el-GR" sz="1400" kern="100" dirty="0">
                <a:solidFill>
                  <a:schemeClr val="bg2"/>
                </a:solidFill>
                <a:effectLst/>
                <a:latin typeface="Calibri" panose="020F0502020204030204" pitchFamily="34" charset="0"/>
                <a:ea typeface="Calibri" panose="020F0502020204030204" pitchFamily="34" charset="0"/>
                <a:cs typeface="Calibri" panose="020F0502020204030204" pitchFamily="34" charset="0"/>
              </a:rPr>
              <a:t> </a:t>
            </a:r>
            <a:endParaRPr lang="en-US" sz="1400" kern="100" dirty="0">
              <a:solidFill>
                <a:schemeClr val="bg2"/>
              </a:solidFill>
              <a:effectLst/>
              <a:latin typeface="Calibri" panose="020F0502020204030204" pitchFamily="34" charset="0"/>
              <a:ea typeface="Calibri" panose="020F0502020204030204" pitchFamily="34" charset="0"/>
              <a:cs typeface="Calibri" panose="020F0502020204030204" pitchFamily="34" charset="0"/>
            </a:endParaRPr>
          </a:p>
          <a:p>
            <a:pPr marL="0" indent="0" algn="just">
              <a:lnSpc>
                <a:spcPct val="90000"/>
              </a:lnSpc>
              <a:spcBef>
                <a:spcPts val="1200"/>
              </a:spcBef>
              <a:buNone/>
            </a:pPr>
            <a:r>
              <a:rPr lang="el-GR" sz="1400" u="sng" dirty="0">
                <a:solidFill>
                  <a:schemeClr val="bg2"/>
                </a:solidFill>
                <a:latin typeface="Calibri" panose="020F0502020204030204" pitchFamily="34" charset="0"/>
                <a:cs typeface="Calibri" panose="020F0502020204030204" pitchFamily="34" charset="0"/>
              </a:rPr>
              <a:t>Χαρακτηρισμός-οριοθέτηση</a:t>
            </a:r>
            <a:r>
              <a:rPr lang="el-GR" sz="1400" dirty="0">
                <a:solidFill>
                  <a:schemeClr val="bg2"/>
                </a:solidFill>
                <a:latin typeface="Calibri" panose="020F0502020204030204" pitchFamily="34" charset="0"/>
                <a:cs typeface="Calibri" panose="020F0502020204030204" pitchFamily="34" charset="0"/>
              </a:rPr>
              <a:t>: </a:t>
            </a:r>
          </a:p>
          <a:p>
            <a:pPr algn="just">
              <a:lnSpc>
                <a:spcPct val="9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Ο χαρακτηρισμός και η οριοθέτηση χώρου ως ιστορικού γίνεται με απόφαση του Υπουργού Πολιτισμού, η οποία εκδίδεται ύστερα από γνώμη του Συμβουλίου, συνοδεύεται από τοπογραφικό διάγραμμα και δημοσιεύεται μαζί  με αυτό στην Εφημερίδα της Κυβερνήσεως </a:t>
            </a:r>
          </a:p>
          <a:p>
            <a:pPr marL="0" indent="0" algn="just">
              <a:lnSpc>
                <a:spcPct val="90000"/>
              </a:lnSpc>
              <a:spcBef>
                <a:spcPts val="1200"/>
              </a:spcBef>
              <a:buNone/>
            </a:pPr>
            <a:r>
              <a:rPr lang="el-GR" sz="1400" u="sng" dirty="0">
                <a:solidFill>
                  <a:schemeClr val="bg2"/>
                </a:solidFill>
                <a:latin typeface="Calibri" panose="020F0502020204030204" pitchFamily="34" charset="0"/>
                <a:cs typeface="Calibri" panose="020F0502020204030204" pitchFamily="34" charset="0"/>
              </a:rPr>
              <a:t>Επεμβάσεις εντός ιστορικών τόπων</a:t>
            </a:r>
            <a:r>
              <a:rPr lang="el-GR" sz="1400" dirty="0">
                <a:solidFill>
                  <a:schemeClr val="bg2"/>
                </a:solidFill>
                <a:latin typeface="Calibri" panose="020F0502020204030204" pitchFamily="34" charset="0"/>
                <a:cs typeface="Calibri" panose="020F0502020204030204" pitchFamily="34" charset="0"/>
              </a:rPr>
              <a:t>: </a:t>
            </a:r>
          </a:p>
          <a:p>
            <a:pPr algn="just">
              <a:lnSpc>
                <a:spcPct val="9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Για την εκτέλεση οποιουδήποτε έργου ή εργασίας εντός χαρακτηρισμένου ιστορικού τόπου  απαιτείται </a:t>
            </a:r>
            <a:r>
              <a:rPr lang="el-GR" sz="1400" b="1" dirty="0">
                <a:solidFill>
                  <a:schemeClr val="bg2"/>
                </a:solidFill>
                <a:latin typeface="Calibri" panose="020F0502020204030204" pitchFamily="34" charset="0"/>
                <a:cs typeface="Calibri" panose="020F0502020204030204" pitchFamily="34" charset="0"/>
              </a:rPr>
              <a:t>έγκριση του Υπουργού Πολιτισμού </a:t>
            </a:r>
            <a:r>
              <a:rPr lang="el-GR" sz="1400" dirty="0">
                <a:solidFill>
                  <a:schemeClr val="bg2"/>
                </a:solidFill>
                <a:latin typeface="Calibri" panose="020F0502020204030204" pitchFamily="34" charset="0"/>
                <a:cs typeface="Calibri" panose="020F0502020204030204" pitchFamily="34" charset="0"/>
              </a:rPr>
              <a:t>μετά από γνώμη του οικείου συμβουλίου </a:t>
            </a:r>
          </a:p>
          <a:p>
            <a:endParaRPr lang="en-US" dirty="0"/>
          </a:p>
        </p:txBody>
      </p:sp>
      <p:sp>
        <p:nvSpPr>
          <p:cNvPr id="4" name="Βέλος: Δεξιό 3">
            <a:extLst>
              <a:ext uri="{FF2B5EF4-FFF2-40B4-BE49-F238E27FC236}">
                <a16:creationId xmlns:a16="http://schemas.microsoft.com/office/drawing/2014/main" id="{A16F9E64-F27F-1633-4AEF-1A4765815B9D}"/>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Tree>
    <p:extLst>
      <p:ext uri="{BB962C8B-B14F-4D97-AF65-F5344CB8AC3E}">
        <p14:creationId xmlns:p14="http://schemas.microsoft.com/office/powerpoint/2010/main" val="35772619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CA5875-5257-C6E8-C5EC-74C6D30A41C3}"/>
              </a:ext>
            </a:extLst>
          </p:cNvPr>
          <p:cNvSpPr>
            <a:spLocks noGrp="1"/>
          </p:cNvSpPr>
          <p:nvPr>
            <p:ph type="title"/>
          </p:nvPr>
        </p:nvSpPr>
        <p:spPr>
          <a:xfrm>
            <a:off x="1141413" y="430306"/>
            <a:ext cx="9905998" cy="1058252"/>
          </a:xfrm>
        </p:spPr>
        <p:txBody>
          <a:bodyPr>
            <a:noAutofit/>
          </a:bodyPr>
          <a:lstStyle/>
          <a:p>
            <a:pPr algn="ctr">
              <a:lnSpc>
                <a:spcPct val="100000"/>
              </a:lnSpc>
            </a:pPr>
            <a:r>
              <a:rPr lang="el-GR" sz="2000" b="1" dirty="0">
                <a:solidFill>
                  <a:schemeClr val="bg2"/>
                </a:solidFill>
                <a:latin typeface="Calibri" panose="020F0502020204030204" pitchFamily="34" charset="0"/>
                <a:cs typeface="Calibri" panose="020F0502020204030204" pitchFamily="34" charset="0"/>
              </a:rPr>
              <a:t>Ι</a:t>
            </a:r>
            <a:r>
              <a:rPr lang="en-US" sz="2000" b="1" dirty="0">
                <a:solidFill>
                  <a:schemeClr val="bg2"/>
                </a:solidFill>
                <a:latin typeface="Calibri" panose="020F0502020204030204" pitchFamily="34" charset="0"/>
                <a:cs typeface="Calibri" panose="020F0502020204030204" pitchFamily="34" charset="0"/>
              </a:rPr>
              <a:t>V. </a:t>
            </a:r>
            <a:r>
              <a:rPr lang="el-GR" sz="2000" b="1" dirty="0" err="1">
                <a:solidFill>
                  <a:schemeClr val="bg2"/>
                </a:solidFill>
                <a:latin typeface="Calibri" panose="020F0502020204030204" pitchFamily="34" charset="0"/>
                <a:cs typeface="Calibri" panose="020F0502020204030204" pitchFamily="34" charset="0"/>
              </a:rPr>
              <a:t>ΑπαλλοτρΙωση</a:t>
            </a:r>
            <a:r>
              <a:rPr lang="el-GR" sz="2000" b="1" dirty="0">
                <a:solidFill>
                  <a:schemeClr val="bg2"/>
                </a:solidFill>
                <a:latin typeface="Calibri" panose="020F0502020204030204" pitchFamily="34" charset="0"/>
                <a:cs typeface="Calibri" panose="020F0502020204030204" pitchFamily="34" charset="0"/>
              </a:rPr>
              <a:t> - </a:t>
            </a:r>
            <a:r>
              <a:rPr lang="el-GR" sz="2000" b="1" dirty="0" err="1">
                <a:solidFill>
                  <a:schemeClr val="bg2"/>
                </a:solidFill>
                <a:latin typeface="Calibri" panose="020F0502020204030204" pitchFamily="34" charset="0"/>
                <a:cs typeface="Calibri" panose="020F0502020204030204" pitchFamily="34" charset="0"/>
              </a:rPr>
              <a:t>αποζημΙωση</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ακινΗτων</a:t>
            </a:r>
            <a:r>
              <a:rPr lang="el-GR" sz="2000" b="1" dirty="0">
                <a:solidFill>
                  <a:schemeClr val="bg2"/>
                </a:solidFill>
                <a:latin typeface="Calibri" panose="020F0502020204030204" pitchFamily="34" charset="0"/>
                <a:cs typeface="Calibri" panose="020F0502020204030204" pitchFamily="34" charset="0"/>
              </a:rPr>
              <a:t> </a:t>
            </a:r>
            <a:br>
              <a:rPr lang="el-GR" sz="2000" b="1" dirty="0">
                <a:solidFill>
                  <a:schemeClr val="bg2"/>
                </a:solidFill>
                <a:latin typeface="Calibri" panose="020F0502020204030204" pitchFamily="34" charset="0"/>
                <a:cs typeface="Calibri" panose="020F0502020204030204" pitchFamily="34" charset="0"/>
              </a:rPr>
            </a:br>
            <a:r>
              <a:rPr lang="el-GR" sz="2000" b="1" dirty="0">
                <a:solidFill>
                  <a:schemeClr val="bg2"/>
                </a:solidFill>
                <a:latin typeface="Calibri" panose="020F0502020204030204" pitchFamily="34" charset="0"/>
                <a:cs typeface="Calibri" panose="020F0502020204030204" pitchFamily="34" charset="0"/>
              </a:rPr>
              <a:t>για την </a:t>
            </a:r>
            <a:r>
              <a:rPr lang="el-GR" sz="2000" b="1" dirty="0" err="1">
                <a:solidFill>
                  <a:schemeClr val="bg2"/>
                </a:solidFill>
                <a:latin typeface="Calibri" panose="020F0502020204030204" pitchFamily="34" charset="0"/>
                <a:cs typeface="Calibri" panose="020F0502020204030204" pitchFamily="34" charset="0"/>
              </a:rPr>
              <a:t>προστασΙα</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πολιτιστικΩν</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στοιχεΙων</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61CC53C-2E00-556B-DEFA-1A3A6638C614}"/>
              </a:ext>
            </a:extLst>
          </p:cNvPr>
          <p:cNvSpPr>
            <a:spLocks noGrp="1"/>
          </p:cNvSpPr>
          <p:nvPr>
            <p:ph idx="1"/>
          </p:nvPr>
        </p:nvSpPr>
        <p:spPr>
          <a:xfrm>
            <a:off x="1141412" y="1658679"/>
            <a:ext cx="9905999" cy="4132522"/>
          </a:xfrm>
        </p:spPr>
        <p:txBody>
          <a:bodyPr>
            <a:normAutofit/>
          </a:bodyPr>
          <a:lstStyle/>
          <a:p>
            <a:pPr marL="0" indent="0" algn="just">
              <a:lnSpc>
                <a:spcPct val="90000"/>
              </a:lnSpc>
              <a:buNone/>
            </a:pPr>
            <a:r>
              <a:rPr lang="el-GR" sz="1400" u="sng" dirty="0">
                <a:solidFill>
                  <a:schemeClr val="bg2"/>
                </a:solidFill>
                <a:latin typeface="Calibri" panose="020F0502020204030204" pitchFamily="34" charset="0"/>
                <a:cs typeface="Calibri" panose="020F0502020204030204" pitchFamily="34" charset="0"/>
              </a:rPr>
              <a:t>Απαλλοτρίωση – εξαγορά ακινήτων (άρθρο 18 ν. 4858/2021): </a:t>
            </a:r>
          </a:p>
          <a:p>
            <a:pPr algn="just">
              <a:lnSpc>
                <a:spcPct val="9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Το Δημόσιο μπορεί να προβαίνει με κοινή απόφαση των Υπουργών Οικονομικών και Πολιτισμού, ύστερα από γνώμη του  Συμβουλίου, είτε στην ολική ή τη μερική απαλλοτρίωση είτε στην απευθείας  εξαγορά: α) μνημείου ή οποιουδήποτε ακινήτου μέσα στο οποίο υπάρχουν μνημεία, εάν αυτό κρίνεται απαραίτητο για την προστασία των μνημείων και β) ακινήτου εάν αυτό κρίνεται απαραίτητο για την προστασία αρχαιολογικών χώρων ή  ιστορικών τόπων ή για τη διενέργεια ανασκαφών</a:t>
            </a:r>
          </a:p>
          <a:p>
            <a:pPr marL="0" indent="0" algn="just">
              <a:lnSpc>
                <a:spcPts val="1800"/>
              </a:lnSpc>
              <a:spcBef>
                <a:spcPts val="1800"/>
              </a:spcBef>
              <a:buNone/>
            </a:pPr>
            <a:r>
              <a:rPr lang="el-GR" sz="1400" u="sng" dirty="0">
                <a:solidFill>
                  <a:schemeClr val="bg2"/>
                </a:solidFill>
                <a:latin typeface="Calibri" panose="020F0502020204030204" pitchFamily="34" charset="0"/>
                <a:cs typeface="Calibri" panose="020F0502020204030204" pitchFamily="34" charset="0"/>
              </a:rPr>
              <a:t>Αποζημίωση λόγω στέρησης ή περιορισμού της χρήσης ακινήτου (άρθρο 19 ν. 4858/2021)</a:t>
            </a:r>
            <a:r>
              <a:rPr lang="el-GR" sz="1400" dirty="0">
                <a:solidFill>
                  <a:schemeClr val="bg2"/>
                </a:solidFill>
                <a:latin typeface="Calibri" panose="020F0502020204030204" pitchFamily="34" charset="0"/>
                <a:cs typeface="Calibri" panose="020F0502020204030204" pitchFamily="34" charset="0"/>
              </a:rPr>
              <a:t>: </a:t>
            </a:r>
          </a:p>
          <a:p>
            <a:pPr algn="just">
              <a:lnSpc>
                <a:spcPct val="9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Για την προστασία των ακίνητων μνημείων, καθώς και των αρχαιολογικών χώρων και ιστορικών τόπων, ο ν. 3028/2002 προβλέπει τη δυνατότητα του Υπουργού Πολιτισμού να επιβάλλει προσωρινή ή οριστική στέρηση ή περιορισμό της χρήσης ακινήτου</a:t>
            </a:r>
          </a:p>
          <a:p>
            <a:pPr algn="just">
              <a:lnSpc>
                <a:spcPct val="9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Στις περιπτώσεις αυτές παρέχεται η δυνατότητα στους θιγόμενους ιδιοκτήτες να ζητήσουν με αίτησή τους προς τη Διοίκηση την καταβολή αποζημίωσης, η οποία υπολογίζεται με βάση τη μέση κατά προορισμό απόδοση του ακινήτου πριν τον περιορισμό ή τη στέρηση της χρήσης </a:t>
            </a:r>
          </a:p>
          <a:p>
            <a:pPr algn="just">
              <a:lnSpc>
                <a:spcPct val="90000"/>
              </a:lnSpc>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Σε περίπτωση κατά την οποία το ποσό που έχει ή προβλέπεται να καταβληθεί ως αποζημίωση λόγω στέρησης ή περιορισμού χρήσης ακινήτου,  προσεγγίζει την αξία του ακινήτου τότε αυτό κηρύσσεται απαλλοτριωτέο</a:t>
            </a:r>
          </a:p>
          <a:p>
            <a:endParaRPr lang="en-US" dirty="0"/>
          </a:p>
        </p:txBody>
      </p:sp>
      <p:sp>
        <p:nvSpPr>
          <p:cNvPr id="4" name="Βέλος: Δεξιό 3">
            <a:extLst>
              <a:ext uri="{FF2B5EF4-FFF2-40B4-BE49-F238E27FC236}">
                <a16:creationId xmlns:a16="http://schemas.microsoft.com/office/drawing/2014/main" id="{FB29C75E-C4DF-5E9F-C22E-4EB6D6CE3E9F}"/>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11</a:t>
            </a:r>
            <a:endParaRPr lang="en-US" b="1" dirty="0">
              <a:solidFill>
                <a:schemeClr val="bg2"/>
              </a:solidFill>
            </a:endParaRPr>
          </a:p>
        </p:txBody>
      </p:sp>
    </p:spTree>
    <p:extLst>
      <p:ext uri="{BB962C8B-B14F-4D97-AF65-F5344CB8AC3E}">
        <p14:creationId xmlns:p14="http://schemas.microsoft.com/office/powerpoint/2010/main" val="14749907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96F342-A890-A179-1C10-ACB3B746C1D7}"/>
              </a:ext>
            </a:extLst>
          </p:cNvPr>
          <p:cNvSpPr>
            <a:spLocks noGrp="1"/>
          </p:cNvSpPr>
          <p:nvPr>
            <p:ph type="title"/>
          </p:nvPr>
        </p:nvSpPr>
        <p:spPr>
          <a:xfrm>
            <a:off x="1981200" y="166976"/>
            <a:ext cx="8229600" cy="620203"/>
          </a:xfrm>
        </p:spPr>
        <p:txBody>
          <a:bodyPr>
            <a:noAutofit/>
          </a:bodyPr>
          <a:lstStyle/>
          <a:p>
            <a:pPr algn="ctr"/>
            <a:r>
              <a:rPr lang="el-GR" sz="2000" b="1" dirty="0">
                <a:solidFill>
                  <a:schemeClr val="bg2"/>
                </a:solidFill>
                <a:latin typeface="Calibri" panose="020F0502020204030204" pitchFamily="34" charset="0"/>
                <a:cs typeface="Calibri" panose="020F0502020204030204" pitchFamily="34" charset="0"/>
              </a:rPr>
              <a:t>V. Η </a:t>
            </a:r>
            <a:r>
              <a:rPr lang="el-GR" sz="2000" b="1" dirty="0" err="1">
                <a:solidFill>
                  <a:schemeClr val="bg2"/>
                </a:solidFill>
                <a:latin typeface="Calibri" panose="020F0502020204030204" pitchFamily="34" charset="0"/>
                <a:cs typeface="Calibri" panose="020F0502020204030204" pitchFamily="34" charset="0"/>
              </a:rPr>
              <a:t>προστασΙα</a:t>
            </a:r>
            <a:r>
              <a:rPr lang="el-GR" sz="2000" b="1" dirty="0">
                <a:solidFill>
                  <a:schemeClr val="bg2"/>
                </a:solidFill>
                <a:latin typeface="Calibri" panose="020F0502020204030204" pitchFamily="34" charset="0"/>
                <a:cs typeface="Calibri" panose="020F0502020204030204" pitchFamily="34" charset="0"/>
              </a:rPr>
              <a:t> της </a:t>
            </a:r>
            <a:r>
              <a:rPr lang="el-GR" sz="2000" b="1" dirty="0" err="1">
                <a:solidFill>
                  <a:schemeClr val="bg2"/>
                </a:solidFill>
                <a:latin typeface="Calibri" panose="020F0502020204030204" pitchFamily="34" charset="0"/>
                <a:cs typeface="Calibri" panose="020F0502020204030204" pitchFamily="34" charset="0"/>
              </a:rPr>
              <a:t>αρχιτεκτονικΗς</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κληρονομιΑς</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κατΑ</a:t>
            </a:r>
            <a:r>
              <a:rPr lang="el-GR" sz="2000" b="1" dirty="0">
                <a:solidFill>
                  <a:schemeClr val="bg2"/>
                </a:solidFill>
                <a:latin typeface="Calibri" panose="020F0502020204030204" pitchFamily="34" charset="0"/>
                <a:cs typeface="Calibri" panose="020F0502020204030204" pitchFamily="34" charset="0"/>
              </a:rPr>
              <a:t> το </a:t>
            </a:r>
            <a:r>
              <a:rPr lang="el-GR" sz="2000" b="1" dirty="0" err="1">
                <a:solidFill>
                  <a:schemeClr val="bg2"/>
                </a:solidFill>
                <a:latin typeface="Calibri" panose="020F0502020204030204" pitchFamily="34" charset="0"/>
                <a:cs typeface="Calibri" panose="020F0502020204030204" pitchFamily="34" charset="0"/>
              </a:rPr>
              <a:t>Αρθρο</a:t>
            </a:r>
            <a:r>
              <a:rPr lang="el-GR" sz="2000" b="1" dirty="0">
                <a:solidFill>
                  <a:schemeClr val="bg2"/>
                </a:solidFill>
                <a:latin typeface="Calibri" panose="020F0502020204030204" pitchFamily="34" charset="0"/>
                <a:cs typeface="Calibri" panose="020F0502020204030204" pitchFamily="34" charset="0"/>
              </a:rPr>
              <a:t> 6 του ν. 4067/2012 (ΝΟΚ) </a:t>
            </a:r>
            <a:endParaRPr lang="en-US" sz="2000" b="1" dirty="0">
              <a:solidFill>
                <a:schemeClr val="bg2"/>
              </a:solidFill>
              <a:latin typeface="Calibri" panose="020F0502020204030204" pitchFamily="34" charset="0"/>
              <a:cs typeface="Calibri" panose="020F0502020204030204" pitchFamily="34" charset="0"/>
            </a:endParaRPr>
          </a:p>
        </p:txBody>
      </p:sp>
      <p:sp>
        <p:nvSpPr>
          <p:cNvPr id="4" name="Θέση αριθμού διαφάνειας 3">
            <a:extLst>
              <a:ext uri="{FF2B5EF4-FFF2-40B4-BE49-F238E27FC236}">
                <a16:creationId xmlns:a16="http://schemas.microsoft.com/office/drawing/2014/main" id="{ACD7554A-6A27-4093-8681-18CB949BED88}"/>
              </a:ext>
            </a:extLst>
          </p:cNvPr>
          <p:cNvSpPr>
            <a:spLocks noGrp="1"/>
          </p:cNvSpPr>
          <p:nvPr>
            <p:ph type="sldNum" sz="quarter" idx="12"/>
          </p:nvPr>
        </p:nvSpPr>
        <p:spPr/>
        <p:txBody>
          <a:bodyPr/>
          <a:lstStyle/>
          <a:p>
            <a:fld id="{93680907-077C-40BE-BAA9-1B35E73C4AA5}" type="slidenum">
              <a:rPr lang="el-GR" smtClean="0"/>
              <a:pPr/>
              <a:t>12</a:t>
            </a:fld>
            <a:endParaRPr lang="el-GR" dirty="0"/>
          </a:p>
        </p:txBody>
      </p:sp>
      <p:sp>
        <p:nvSpPr>
          <p:cNvPr id="3" name="Βέλος: Δεξιό 2">
            <a:extLst>
              <a:ext uri="{FF2B5EF4-FFF2-40B4-BE49-F238E27FC236}">
                <a16:creationId xmlns:a16="http://schemas.microsoft.com/office/drawing/2014/main" id="{4AD745BB-2CDD-C3CB-52B8-669C849FB4DC}"/>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2"/>
                </a:solidFill>
              </a:rPr>
              <a:t>12</a:t>
            </a:r>
          </a:p>
        </p:txBody>
      </p:sp>
      <p:sp>
        <p:nvSpPr>
          <p:cNvPr id="7" name="Θέση περιεχομένου 6">
            <a:extLst>
              <a:ext uri="{FF2B5EF4-FFF2-40B4-BE49-F238E27FC236}">
                <a16:creationId xmlns:a16="http://schemas.microsoft.com/office/drawing/2014/main" id="{0802E99B-1A29-B3F7-2A0B-5731C3A7B494}"/>
              </a:ext>
            </a:extLst>
          </p:cNvPr>
          <p:cNvSpPr>
            <a:spLocks noGrp="1"/>
          </p:cNvSpPr>
          <p:nvPr>
            <p:ph idx="1"/>
          </p:nvPr>
        </p:nvSpPr>
        <p:spPr>
          <a:xfrm>
            <a:off x="1143000" y="914400"/>
            <a:ext cx="9905999" cy="4662116"/>
          </a:xfrm>
        </p:spPr>
        <p:txBody>
          <a:bodyPr>
            <a:normAutofit fontScale="70000" lnSpcReduction="20000"/>
          </a:bodyPr>
          <a:lstStyle/>
          <a:p>
            <a:pPr marL="0" indent="0" algn="just">
              <a:lnSpc>
                <a:spcPts val="1500"/>
              </a:lnSpc>
              <a:spcBef>
                <a:spcPts val="1500"/>
              </a:spcBef>
              <a:buNone/>
            </a:pPr>
            <a:r>
              <a:rPr lang="el-GR" sz="2200" b="1" dirty="0">
                <a:solidFill>
                  <a:schemeClr val="bg2"/>
                </a:solidFill>
                <a:latin typeface="Calibri" panose="020F0502020204030204" pitchFamily="34" charset="0"/>
                <a:cs typeface="Calibri" panose="020F0502020204030204" pitchFamily="34" charset="0"/>
              </a:rPr>
              <a:t>Α. Παραδοσιακοί οικισμοί</a:t>
            </a:r>
            <a:r>
              <a:rPr lang="el-GR" sz="2200" dirty="0">
                <a:solidFill>
                  <a:schemeClr val="bg2"/>
                </a:solidFill>
                <a:latin typeface="Calibri" panose="020F0502020204030204" pitchFamily="34" charset="0"/>
                <a:cs typeface="Calibri" panose="020F0502020204030204" pitchFamily="34" charset="0"/>
              </a:rPr>
              <a:t>: </a:t>
            </a:r>
          </a:p>
          <a:p>
            <a:pPr marL="0" indent="0" algn="just">
              <a:lnSpc>
                <a:spcPts val="1500"/>
              </a:lnSpc>
              <a:spcBef>
                <a:spcPts val="1200"/>
              </a:spcBef>
              <a:buNone/>
            </a:pPr>
            <a:r>
              <a:rPr lang="el-GR" sz="2200" dirty="0">
                <a:solidFill>
                  <a:schemeClr val="bg2"/>
                </a:solidFill>
                <a:latin typeface="Calibri" panose="020F0502020204030204" pitchFamily="34" charset="0"/>
                <a:cs typeface="Calibri" panose="020F0502020204030204" pitchFamily="34" charset="0"/>
              </a:rPr>
              <a:t>Με προεδρικά διατάγματα εκδιδόμενα μετά από πρόταση του Υπουργού Περιβάλλοντος και Ενέργειας μπορεί: </a:t>
            </a:r>
          </a:p>
          <a:p>
            <a:pPr algn="just">
              <a:lnSpc>
                <a:spcPts val="1500"/>
              </a:lnSpc>
              <a:spcBef>
                <a:spcPts val="1200"/>
              </a:spcBef>
              <a:buFont typeface="Wingdings" panose="05000000000000000000" pitchFamily="2" charset="2"/>
              <a:buChar char="§"/>
            </a:pPr>
            <a:r>
              <a:rPr lang="el-GR" sz="2200" dirty="0">
                <a:solidFill>
                  <a:schemeClr val="bg2"/>
                </a:solidFill>
                <a:latin typeface="Calibri" panose="020F0502020204030204" pitchFamily="34" charset="0"/>
                <a:cs typeface="Calibri" panose="020F0502020204030204" pitchFamily="34" charset="0"/>
              </a:rPr>
              <a:t>να χαρακτηρίζονται ως (παραδοσιακά) προστατευόμενα σύνολα: οικισμοί ή τμήματα πόλεων ή οικισμών ή αυτοτελή οικιστικά σύνολα εκτός αυτών, με σκοπό τη διατήρηση και ανάδειξη της ιδιαίτερης ιστορικής, πολεοδομικής, αρχιτεκτονικής, λαογραφικής, κοινωνικής και αισθητικής φυσιογνωμίας τους  και </a:t>
            </a:r>
          </a:p>
          <a:p>
            <a:pPr algn="just">
              <a:lnSpc>
                <a:spcPts val="1500"/>
              </a:lnSpc>
              <a:spcBef>
                <a:spcPts val="1200"/>
              </a:spcBef>
              <a:buFont typeface="Wingdings" panose="05000000000000000000" pitchFamily="2" charset="2"/>
              <a:buChar char="§"/>
            </a:pPr>
            <a:r>
              <a:rPr lang="el-GR" sz="2200" dirty="0">
                <a:solidFill>
                  <a:schemeClr val="bg2"/>
                </a:solidFill>
                <a:latin typeface="Calibri" panose="020F0502020204030204" pitchFamily="34" charset="0"/>
                <a:cs typeface="Calibri" panose="020F0502020204030204" pitchFamily="34" charset="0"/>
              </a:rPr>
              <a:t>να θεσπίζονται ειδικοί όροι και περιορισμοί δόμησης και να καθορίζονται ειδικές χρήσεις, μετά από μελέτες αστικού σχεδιασμού ή τοπίου</a:t>
            </a:r>
          </a:p>
          <a:p>
            <a:pPr marL="0" indent="0" algn="just">
              <a:lnSpc>
                <a:spcPts val="1500"/>
              </a:lnSpc>
              <a:spcBef>
                <a:spcPts val="1200"/>
              </a:spcBef>
              <a:buNone/>
            </a:pPr>
            <a:r>
              <a:rPr lang="el-GR" sz="2200" b="1" dirty="0">
                <a:solidFill>
                  <a:schemeClr val="bg2"/>
                </a:solidFill>
                <a:latin typeface="Calibri" panose="020F0502020204030204" pitchFamily="34" charset="0"/>
                <a:cs typeface="Calibri" panose="020F0502020204030204" pitchFamily="34" charset="0"/>
              </a:rPr>
              <a:t>Β. Διατηρητέα κτίρια: </a:t>
            </a:r>
          </a:p>
          <a:p>
            <a:pPr marL="0" indent="0" algn="just">
              <a:lnSpc>
                <a:spcPts val="1500"/>
              </a:lnSpc>
              <a:spcBef>
                <a:spcPts val="1200"/>
              </a:spcBef>
              <a:buNone/>
            </a:pPr>
            <a:r>
              <a:rPr lang="el-GR" sz="2200" dirty="0">
                <a:solidFill>
                  <a:schemeClr val="bg2"/>
                </a:solidFill>
                <a:latin typeface="Calibri" panose="020F0502020204030204" pitchFamily="34" charset="0"/>
                <a:cs typeface="Calibri" panose="020F0502020204030204" pitchFamily="34" charset="0"/>
              </a:rPr>
              <a:t>Με αποφάσεις του Υπουργού Περιβάλλοντος και Ενέργειας, που εκδίδονται ύστερα από αιτιολογική έκθεση της αρμόδιας υπηρεσίας και γνώμη του αρμοδίου Κεντρικού Συμβουλίου Αρχιτεκτονικής και δημοσιεύονται στην Εφημερίδα της Κυβερνήσεως, μπορεί να χαρακτηρίζονται ως </a:t>
            </a:r>
            <a:r>
              <a:rPr lang="el-GR" sz="2200" u="sng" dirty="0">
                <a:solidFill>
                  <a:schemeClr val="bg2"/>
                </a:solidFill>
                <a:latin typeface="Calibri" panose="020F0502020204030204" pitchFamily="34" charset="0"/>
                <a:cs typeface="Calibri" panose="020F0502020204030204" pitchFamily="34" charset="0"/>
              </a:rPr>
              <a:t>διατηρητέα: </a:t>
            </a:r>
          </a:p>
          <a:p>
            <a:pPr algn="just">
              <a:lnSpc>
                <a:spcPts val="1500"/>
              </a:lnSpc>
              <a:spcBef>
                <a:spcPts val="1200"/>
              </a:spcBef>
              <a:buFont typeface="Wingdings" panose="05000000000000000000" pitchFamily="2" charset="2"/>
              <a:buChar char="§"/>
            </a:pPr>
            <a:r>
              <a:rPr lang="el-GR" sz="2200" dirty="0">
                <a:solidFill>
                  <a:schemeClr val="bg2"/>
                </a:solidFill>
                <a:latin typeface="Calibri" panose="020F0502020204030204" pitchFamily="34" charset="0"/>
                <a:cs typeface="Calibri" panose="020F0502020204030204" pitchFamily="34" charset="0"/>
              </a:rPr>
              <a:t>μεμονωμένα κτίρια ή τμήματα κτιρίων ή συγκροτήματα κτιρίων, ως και στοιχεία του περιβάλλοντος χώρου αυτών, όπως επίσης και στοιχεία του φυσικού ή και ανθρωπογενούς περιβάλλοντος χώρου (αυλές, κήποι, θυρώματα και κρήνες κ.ά.) καθώς και μεμονωμένα στοιχεία πολεοδομικού (αστικού ή αγροτικού) εξοπλισμού ή δικτύων (όπως πλατείες, κρήνες, διαβατικά, λιθόστρωτα, γέφυρες που βρίσκονται εντός ή εκτός οικισμών) και </a:t>
            </a:r>
          </a:p>
          <a:p>
            <a:pPr algn="just">
              <a:lnSpc>
                <a:spcPts val="1500"/>
              </a:lnSpc>
              <a:spcBef>
                <a:spcPts val="1200"/>
              </a:spcBef>
              <a:buFont typeface="Wingdings" panose="05000000000000000000" pitchFamily="2" charset="2"/>
              <a:buChar char="§"/>
            </a:pPr>
            <a:r>
              <a:rPr lang="el-GR" sz="2200" dirty="0">
                <a:solidFill>
                  <a:schemeClr val="bg2"/>
                </a:solidFill>
                <a:latin typeface="Calibri" panose="020F0502020204030204" pitchFamily="34" charset="0"/>
                <a:cs typeface="Calibri" panose="020F0502020204030204" pitchFamily="34" charset="0"/>
              </a:rPr>
              <a:t>να καθορίζονται ειδικοί όροι προστασίας και περιορισμοί δόμησης και χρήσης, κατά παρέκκλιση από τις διατάξεις του ΝΟΚ και από κάθε άλλη γενική ή ειδική διάταξη</a:t>
            </a:r>
          </a:p>
          <a:p>
            <a:endParaRPr lang="en-US" dirty="0"/>
          </a:p>
        </p:txBody>
      </p:sp>
    </p:spTree>
    <p:extLst>
      <p:ext uri="{BB962C8B-B14F-4D97-AF65-F5344CB8AC3E}">
        <p14:creationId xmlns:p14="http://schemas.microsoft.com/office/powerpoint/2010/main" val="4188138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0C1C999-41F1-292D-0FA8-DFD720BD57A6}"/>
              </a:ext>
            </a:extLst>
          </p:cNvPr>
          <p:cNvSpPr>
            <a:spLocks noGrp="1"/>
          </p:cNvSpPr>
          <p:nvPr>
            <p:ph type="title"/>
          </p:nvPr>
        </p:nvSpPr>
        <p:spPr>
          <a:xfrm>
            <a:off x="1141413" y="618518"/>
            <a:ext cx="9905998" cy="731817"/>
          </a:xfrm>
        </p:spPr>
        <p:txBody>
          <a:bodyPr>
            <a:normAutofit/>
          </a:bodyPr>
          <a:lstStyle/>
          <a:p>
            <a:pPr algn="ctr"/>
            <a:r>
              <a:rPr lang="en-US" sz="2000" b="1" dirty="0">
                <a:solidFill>
                  <a:schemeClr val="bg2"/>
                </a:solidFill>
                <a:latin typeface="Calibri" panose="020F0502020204030204" pitchFamily="34" charset="0"/>
                <a:cs typeface="Calibri" panose="020F0502020204030204" pitchFamily="34" charset="0"/>
              </a:rPr>
              <a:t>V</a:t>
            </a:r>
            <a:r>
              <a:rPr lang="el-GR" sz="2000" b="1" dirty="0">
                <a:solidFill>
                  <a:schemeClr val="bg2"/>
                </a:solidFill>
                <a:latin typeface="Calibri" panose="020F0502020204030204" pitchFamily="34" charset="0"/>
                <a:cs typeface="Calibri" panose="020F0502020204030204" pitchFamily="34" charset="0"/>
              </a:rPr>
              <a:t>Ι</a:t>
            </a:r>
            <a:r>
              <a:rPr lang="en-US" sz="2000" b="1" dirty="0">
                <a:solidFill>
                  <a:schemeClr val="bg2"/>
                </a:solidFill>
                <a:latin typeface="Calibri" panose="020F0502020204030204" pitchFamily="34" charset="0"/>
                <a:cs typeface="Calibri" panose="020F0502020204030204" pitchFamily="34" charset="0"/>
              </a:rPr>
              <a:t>. </a:t>
            </a:r>
            <a:r>
              <a:rPr lang="el-GR" sz="2000" b="1" dirty="0">
                <a:solidFill>
                  <a:schemeClr val="bg2"/>
                </a:solidFill>
                <a:latin typeface="Calibri" panose="020F0502020204030204" pitchFamily="34" charset="0"/>
                <a:cs typeface="Calibri" panose="020F0502020204030204" pitchFamily="34" charset="0"/>
              </a:rPr>
              <a:t>Η προστασία της πολιτιστικής κληρονομιάς στην πράξη </a:t>
            </a:r>
            <a:endParaRPr lang="en-US" sz="2000" b="1"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236FFBC-E0FF-0326-DE50-611D8797D6BD}"/>
              </a:ext>
            </a:extLst>
          </p:cNvPr>
          <p:cNvSpPr>
            <a:spLocks noGrp="1"/>
          </p:cNvSpPr>
          <p:nvPr>
            <p:ph idx="1"/>
          </p:nvPr>
        </p:nvSpPr>
        <p:spPr>
          <a:xfrm>
            <a:off x="1141412" y="1446028"/>
            <a:ext cx="9905999" cy="4909948"/>
          </a:xfrm>
        </p:spPr>
        <p:txBody>
          <a:bodyPr>
            <a:normAutofit/>
          </a:bodyPr>
          <a:lstStyle/>
          <a:p>
            <a:pPr algn="just">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Συνολικά, υπάρχουν σήμερα στη χώρα περί τα 20.000 χαρακτηρισμένα διατηρητέα κτίρια και κηρυγμένα νεότερα μνημεία </a:t>
            </a:r>
          </a:p>
          <a:p>
            <a:pPr algn="just">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Από αυτά, 11.500 περίπου έχουν χαρακτηρισθεί από το Υπουργείο Περιβάλλοντος και  8.500 περίπου από το Υπουργείο Πολιτισμού, ενώ μεταξύ αυτών υπάρχουν πολλά που φέρουν διπλό χαρακτηρισμό (νεότερο μνημείο και διατηρητέο κτίριο)</a:t>
            </a:r>
          </a:p>
          <a:p>
            <a:pPr algn="just">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Δυστυχώς, αρκετά από τα κτίρια αυτά έχουν εγκαταλειφθεί από τους ιδιοκτήτες τους και έχουν καταστεί επικίνδυνα για τη δημόσια ασφάλεια, λόγω του υψηλού κόστους το οποίο συνεπάγεται η αποκατάσταση και διατήρησή τους σε συνδυασμό με την αδυναμία της Πολιτείας να παράσχει επαρκή φορολογικά, οικονομικά και λοιπά κίνητρα προς τους ιδιοκτήτες των σχετικών κτιρίων </a:t>
            </a:r>
          </a:p>
          <a:p>
            <a:pPr algn="just">
              <a:buFont typeface="Wingdings" panose="05000000000000000000" pitchFamily="2" charset="2"/>
              <a:buChar char="§"/>
            </a:pPr>
            <a:r>
              <a:rPr lang="el-GR" sz="1400" dirty="0">
                <a:solidFill>
                  <a:schemeClr val="bg2"/>
                </a:solidFill>
                <a:latin typeface="Calibri" panose="020F0502020204030204" pitchFamily="34" charset="0"/>
                <a:cs typeface="Calibri" panose="020F0502020204030204" pitchFamily="34" charset="0"/>
              </a:rPr>
              <a:t>Στην κατάσταση αυτή έχει συμβάλει και η πολυετής αδυναμία εφαρμογής του θεσμού της μεταφοράς συντελεστή δόμησης που αποτελεί και τον βασικό μηχανισμό αποζημίωσης των ιδιοκτητών διατηρητέων κτιρίων και νεότερων μνημείων </a:t>
            </a:r>
          </a:p>
          <a:p>
            <a:pPr marL="0" indent="0">
              <a:buNone/>
            </a:pPr>
            <a:endParaRPr lang="en-US" sz="1300" dirty="0">
              <a:solidFill>
                <a:schemeClr val="bg2"/>
              </a:solidFill>
              <a:latin typeface="Arial" panose="020B0604020202020204" pitchFamily="34" charset="0"/>
              <a:cs typeface="Arial" panose="020B0604020202020204" pitchFamily="34" charset="0"/>
            </a:endParaRPr>
          </a:p>
        </p:txBody>
      </p:sp>
      <p:sp>
        <p:nvSpPr>
          <p:cNvPr id="4" name="Βέλος: Δεξιό 3">
            <a:extLst>
              <a:ext uri="{FF2B5EF4-FFF2-40B4-BE49-F238E27FC236}">
                <a16:creationId xmlns:a16="http://schemas.microsoft.com/office/drawing/2014/main" id="{EFE153B2-6B87-14E7-6207-F73F372B8532}"/>
              </a:ext>
            </a:extLst>
          </p:cNvPr>
          <p:cNvSpPr/>
          <p:nvPr/>
        </p:nvSpPr>
        <p:spPr>
          <a:xfrm>
            <a:off x="0" y="537882"/>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13</a:t>
            </a:r>
            <a:endParaRPr lang="en-US" b="1" dirty="0">
              <a:solidFill>
                <a:schemeClr val="bg2"/>
              </a:solidFill>
            </a:endParaRPr>
          </a:p>
        </p:txBody>
      </p:sp>
    </p:spTree>
    <p:extLst>
      <p:ext uri="{BB962C8B-B14F-4D97-AF65-F5344CB8AC3E}">
        <p14:creationId xmlns:p14="http://schemas.microsoft.com/office/powerpoint/2010/main" val="32533881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mj-lt"/>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mj-lt"/>
              <a:ea typeface="Calibri" panose="020F0502020204030204" pitchFamily="34" charset="0"/>
              <a:cs typeface="Calibri" panose="020F0502020204030204" pitchFamily="34" charset="0"/>
            </a:endParaRPr>
          </a:p>
        </p:txBody>
      </p:sp>
      <p:sp>
        <p:nvSpPr>
          <p:cNvPr id="2" name="Βέλος: Δεξιό 1">
            <a:extLst>
              <a:ext uri="{FF2B5EF4-FFF2-40B4-BE49-F238E27FC236}">
                <a16:creationId xmlns:a16="http://schemas.microsoft.com/office/drawing/2014/main" id="{379ACB8C-46EC-0FE9-0466-BDBD77F61A7A}"/>
              </a:ext>
            </a:extLst>
          </p:cNvPr>
          <p:cNvSpPr/>
          <p:nvPr/>
        </p:nvSpPr>
        <p:spPr>
          <a:xfrm>
            <a:off x="0" y="56968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14</a:t>
            </a:r>
            <a:endParaRPr lang="en-US" b="1" dirty="0">
              <a:solidFill>
                <a:schemeClr val="bg2"/>
              </a:solidFill>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591A64-9325-7AC5-D21A-57CDEC246669}"/>
              </a:ext>
            </a:extLst>
          </p:cNvPr>
          <p:cNvSpPr>
            <a:spLocks noGrp="1"/>
          </p:cNvSpPr>
          <p:nvPr>
            <p:ph type="title"/>
          </p:nvPr>
        </p:nvSpPr>
        <p:spPr>
          <a:xfrm>
            <a:off x="1141413" y="537882"/>
            <a:ext cx="9905998" cy="672353"/>
          </a:xfrm>
        </p:spPr>
        <p:txBody>
          <a:bodyPr>
            <a:normAutofit fontScale="90000"/>
          </a:bodyPr>
          <a:lstStyle/>
          <a:p>
            <a:pPr algn="ctr"/>
            <a:br>
              <a:rPr lang="el-GR" sz="1600" b="1" dirty="0">
                <a:solidFill>
                  <a:schemeClr val="bg2"/>
                </a:solidFill>
                <a:latin typeface="Arial" panose="020B0604020202020204" pitchFamily="34" charset="0"/>
                <a:cs typeface="Arial" panose="020B0604020202020204" pitchFamily="34" charset="0"/>
              </a:rPr>
            </a:br>
            <a:r>
              <a:rPr lang="el-GR" sz="2200" b="1" dirty="0">
                <a:solidFill>
                  <a:schemeClr val="bg2"/>
                </a:solidFill>
                <a:latin typeface="Calibri" panose="020F0502020204030204" pitchFamily="34" charset="0"/>
                <a:cs typeface="Calibri" panose="020F0502020204030204" pitchFamily="34" charset="0"/>
              </a:rPr>
              <a:t>Ι. </a:t>
            </a:r>
            <a:r>
              <a:rPr lang="el-GR" sz="2200" b="1" dirty="0" err="1">
                <a:solidFill>
                  <a:schemeClr val="bg2"/>
                </a:solidFill>
                <a:latin typeface="Calibri" panose="020F0502020204030204" pitchFamily="34" charset="0"/>
                <a:cs typeface="Calibri" panose="020F0502020204030204" pitchFamily="34" charset="0"/>
              </a:rPr>
              <a:t>ΠολιτιστικΟ</a:t>
            </a:r>
            <a:r>
              <a:rPr lang="el-GR" sz="2200" b="1" dirty="0">
                <a:solidFill>
                  <a:schemeClr val="bg2"/>
                </a:solidFill>
                <a:latin typeface="Calibri" panose="020F0502020204030204" pitchFamily="34" charset="0"/>
                <a:cs typeface="Calibri" panose="020F0502020204030204" pitchFamily="34" charset="0"/>
              </a:rPr>
              <a:t> </a:t>
            </a:r>
            <a:r>
              <a:rPr lang="el-GR" sz="2200" b="1" dirty="0" err="1">
                <a:solidFill>
                  <a:schemeClr val="bg2"/>
                </a:solidFill>
                <a:latin typeface="Calibri" panose="020F0502020204030204" pitchFamily="34" charset="0"/>
                <a:cs typeface="Calibri" panose="020F0502020204030204" pitchFamily="34" charset="0"/>
              </a:rPr>
              <a:t>περιβΑλλον-πολιτιστικΗ</a:t>
            </a:r>
            <a:r>
              <a:rPr lang="el-GR" sz="2200" b="1" dirty="0">
                <a:solidFill>
                  <a:schemeClr val="bg2"/>
                </a:solidFill>
                <a:latin typeface="Calibri" panose="020F0502020204030204" pitchFamily="34" charset="0"/>
                <a:cs typeface="Calibri" panose="020F0502020204030204" pitchFamily="34" charset="0"/>
              </a:rPr>
              <a:t> </a:t>
            </a:r>
            <a:r>
              <a:rPr lang="el-GR" sz="2200" b="1" dirty="0" err="1">
                <a:solidFill>
                  <a:schemeClr val="bg2"/>
                </a:solidFill>
                <a:latin typeface="Calibri" panose="020F0502020204030204" pitchFamily="34" charset="0"/>
                <a:cs typeface="Calibri" panose="020F0502020204030204" pitchFamily="34" charset="0"/>
              </a:rPr>
              <a:t>κληρονομιΑ</a:t>
            </a:r>
            <a:r>
              <a:rPr lang="el-GR" sz="2200" b="1" dirty="0">
                <a:solidFill>
                  <a:schemeClr val="bg2"/>
                </a:solidFill>
                <a:latin typeface="Calibri" panose="020F0502020204030204" pitchFamily="34" charset="0"/>
                <a:cs typeface="Calibri" panose="020F0502020204030204" pitchFamily="34" charset="0"/>
              </a:rPr>
              <a:t>: </a:t>
            </a:r>
            <a:r>
              <a:rPr lang="el-GR" sz="2200" b="1" dirty="0" err="1">
                <a:solidFill>
                  <a:schemeClr val="bg2"/>
                </a:solidFill>
                <a:latin typeface="Calibri" panose="020F0502020204030204" pitchFamily="34" charset="0"/>
                <a:cs typeface="Calibri" panose="020F0502020204030204" pitchFamily="34" charset="0"/>
              </a:rPr>
              <a:t>ορισμοΙ</a:t>
            </a:r>
            <a:r>
              <a:rPr lang="el-GR" sz="2200" b="1" dirty="0">
                <a:solidFill>
                  <a:schemeClr val="bg2"/>
                </a:solidFill>
                <a:latin typeface="Calibri" panose="020F0502020204030204" pitchFamily="34" charset="0"/>
                <a:cs typeface="Calibri" panose="020F0502020204030204" pitchFamily="34" charset="0"/>
              </a:rPr>
              <a:t> (1) </a:t>
            </a:r>
            <a:br>
              <a:rPr lang="el-GR" sz="2700" b="1" dirty="0">
                <a:solidFill>
                  <a:schemeClr val="bg2"/>
                </a:solidFill>
                <a:latin typeface="Calibri" panose="020F0502020204030204" pitchFamily="34" charset="0"/>
                <a:ea typeface="Calibri" panose="020F0502020204030204" pitchFamily="34" charset="0"/>
                <a:cs typeface="Calibri" panose="020F0502020204030204" pitchFamily="34" charset="0"/>
              </a:rPr>
            </a:br>
            <a:br>
              <a:rPr lang="el-GR" sz="1800" b="1" dirty="0">
                <a:solidFill>
                  <a:schemeClr val="bg2"/>
                </a:solidFill>
              </a:rPr>
            </a:br>
            <a:endParaRPr lang="en-US" sz="1800" b="1" dirty="0">
              <a:solidFill>
                <a:schemeClr val="bg2"/>
              </a:solidFill>
            </a:endParaRPr>
          </a:p>
        </p:txBody>
      </p:sp>
      <p:sp>
        <p:nvSpPr>
          <p:cNvPr id="3" name="Θέση περιεχομένου 2">
            <a:extLst>
              <a:ext uri="{FF2B5EF4-FFF2-40B4-BE49-F238E27FC236}">
                <a16:creationId xmlns:a16="http://schemas.microsoft.com/office/drawing/2014/main" id="{AA48DD25-ECEB-ECD3-1CCB-2A8DB1A14D15}"/>
              </a:ext>
            </a:extLst>
          </p:cNvPr>
          <p:cNvSpPr>
            <a:spLocks noGrp="1"/>
          </p:cNvSpPr>
          <p:nvPr>
            <p:ph idx="1"/>
          </p:nvPr>
        </p:nvSpPr>
        <p:spPr>
          <a:xfrm>
            <a:off x="1141412" y="1290918"/>
            <a:ext cx="9905999" cy="5029199"/>
          </a:xfrm>
        </p:spPr>
        <p:txBody>
          <a:bodyPr>
            <a:normAutofit fontScale="62500" lnSpcReduction="20000"/>
          </a:bodyPr>
          <a:lstStyle/>
          <a:p>
            <a:pPr marL="0" indent="0" algn="just">
              <a:buNone/>
            </a:pP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Α. Πολιτιστικό περιβάλλον-πολιτιστική κληρονομιά </a:t>
            </a:r>
          </a:p>
          <a:p>
            <a:pPr algn="just">
              <a:lnSpc>
                <a:spcPct val="120000"/>
              </a:lnSpc>
              <a:spcBef>
                <a:spcPts val="1800"/>
              </a:spcBef>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Αν και το Σύνταγμα δεν περιέχει ορισμό του «πολιτιστικού περιβάλλοντος», στο άρθρο 24 παρ. 6 μας δίδει ωστόσο κάποιες κατευθύνσεις για το πώς προσλαμβάνει την έννοια αυτή ο συντακτικός νομοθέτης στο μέτρο που αναφέρεται σε δημιουργήματα του ανθρώπου με αρχαιολογικό, ιστορικό, εθνολογικό και καλλιτεχνικό ενδιαφέρον, όπως τα «μνημεία», οι «παραδοσιακές περιοχές» και τα «παραδοσιακά στοιχεία»</a:t>
            </a:r>
          </a:p>
          <a:p>
            <a:pPr algn="just">
              <a:lnSpc>
                <a:spcPct val="120000"/>
              </a:lnSpc>
              <a:spcBef>
                <a:spcPts val="1800"/>
              </a:spcBef>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Ορισμούς για την έννοια του πολιτιστικού περιβάλλοντος βρίσκουμε στην κοινή νομοθεσία:</a:t>
            </a:r>
          </a:p>
          <a:p>
            <a:pPr lvl="1" algn="just">
              <a:lnSpc>
                <a:spcPct val="120000"/>
              </a:lnSpc>
              <a:spcBef>
                <a:spcPts val="1800"/>
              </a:spcBef>
              <a:buFont typeface="Wingdings" panose="05000000000000000000" pitchFamily="2" charset="2"/>
              <a:buChar char="Ø"/>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Πρώτος, ο ν. 360/1976 (άρθρο 1 παρ. 6) έδωσε τον ορισμό του πολιτιστικού περιβάλλοντος ως εξής: «Τα ανθρωπογενή στοιχεία πολιτισμού και χαρακτηριστικά, όπως αυτά διαμορφώθηκαν από την παρέμβαση και τη σχέση του ανθρώπου με το φυσικό περιβάλλον, περιλαμβανομένων των ιστορικών χώρων και της καλλιτεχνικής και εν γένει πολιτιστικής κληρονομιάς της χώρας» </a:t>
            </a:r>
          </a:p>
          <a:p>
            <a:pPr lvl="1" algn="just">
              <a:lnSpc>
                <a:spcPct val="120000"/>
              </a:lnSpc>
              <a:spcBef>
                <a:spcPts val="1800"/>
              </a:spcBef>
              <a:buFont typeface="Wingdings" panose="05000000000000000000" pitchFamily="2" charset="2"/>
              <a:buChar char="Ø"/>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Στον ν. 3028/2002 για την προστασία των αρχαιοτήτων και εν γένει της πολιτιστικής κληρονομιάς (και πλέον στον ν. 4858/2021 που κωδικοποίησε τη σχετική νομοθεσία), το πολιτιστικό περιβάλλον στεγάζεται κάτω από την ευρύτερη έννοια της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πολιτιστικής κληρονομιάς </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στην οποία περιλαμβάνονται τα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πολιτιστικά αγαθά</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 δηλαδή οι </a:t>
            </a:r>
            <a:r>
              <a:rPr lang="el-GR" sz="2200" u="sng" dirty="0">
                <a:solidFill>
                  <a:schemeClr val="bg2"/>
                </a:solidFill>
                <a:latin typeface="Calibri" panose="020F0502020204030204" pitchFamily="34" charset="0"/>
                <a:ea typeface="Calibri" panose="020F0502020204030204" pitchFamily="34" charset="0"/>
                <a:cs typeface="Calibri" panose="020F0502020204030204" pitchFamily="34" charset="0"/>
              </a:rPr>
              <a:t>μαρτυρίες</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 της ύπαρξης και της  ατομικής και συλλογικής δραστηριότητας του ανθρώπου</a:t>
            </a:r>
          </a:p>
          <a:p>
            <a:pPr lvl="0" algn="just">
              <a:lnSpc>
                <a:spcPct val="120000"/>
              </a:lnSpc>
              <a:spcBef>
                <a:spcPts val="1800"/>
              </a:spcBef>
              <a:buClr>
                <a:srgbClr val="353535"/>
              </a:buClr>
            </a:pP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Συναφώς, το </a:t>
            </a:r>
            <a:r>
              <a:rPr lang="el-GR" sz="2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 με την πάγια νομολογία του αναγνωρίζει ότι το πολιτιστικό περιβάλλον συγκροτείται από τα μνημεία και τα λοιπά στοιχεία που προέρχονται από την ανθρώπινη δραστηριότητα και τα οποία συνθέτουν την ιστορική, καλλιτεχνική, τεχνολογική και εν γένει πολιτιστική κληρονομιά της Χώρας (</a:t>
            </a:r>
            <a:r>
              <a:rPr lang="el-GR" sz="2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2200" dirty="0">
                <a:solidFill>
                  <a:schemeClr val="bg2"/>
                </a:solidFill>
                <a:latin typeface="Calibri" panose="020F0502020204030204" pitchFamily="34" charset="0"/>
                <a:ea typeface="Calibri" panose="020F0502020204030204" pitchFamily="34" charset="0"/>
                <a:cs typeface="Calibri" panose="020F0502020204030204" pitchFamily="34" charset="0"/>
              </a:rPr>
              <a:t> 2182/1994, 1191/1996, 2165/2013 κ.ά.) </a:t>
            </a:r>
          </a:p>
          <a:p>
            <a:pPr marL="0" marR="0" indent="0" algn="just">
              <a:buNone/>
            </a:pPr>
            <a:endParaRPr lang="el-GR" sz="1800" dirty="0">
              <a:solidFill>
                <a:schemeClr val="bg2"/>
              </a:solidFill>
              <a:latin typeface="Arial" panose="020B0604020202020204" pitchFamily="34" charset="0"/>
            </a:endParaRPr>
          </a:p>
          <a:p>
            <a:pPr marR="0" algn="just">
              <a:buFont typeface="Wingdings" panose="05000000000000000000" pitchFamily="2" charset="2"/>
              <a:buChar char="Ø"/>
            </a:pPr>
            <a:endParaRPr lang="el-GR" sz="1800" dirty="0">
              <a:solidFill>
                <a:schemeClr val="bg2"/>
              </a:solidFill>
              <a:latin typeface="Arial" panose="020B0604020202020204" pitchFamily="34" charset="0"/>
            </a:endParaRPr>
          </a:p>
        </p:txBody>
      </p:sp>
      <p:sp>
        <p:nvSpPr>
          <p:cNvPr id="4" name="Βέλος: Δεξιό 3">
            <a:extLst>
              <a:ext uri="{FF2B5EF4-FFF2-40B4-BE49-F238E27FC236}">
                <a16:creationId xmlns:a16="http://schemas.microsoft.com/office/drawing/2014/main" id="{A3DFD1CB-E792-9364-EBD9-A09975F7A02A}"/>
              </a:ext>
            </a:extLst>
          </p:cNvPr>
          <p:cNvSpPr/>
          <p:nvPr/>
        </p:nvSpPr>
        <p:spPr>
          <a:xfrm>
            <a:off x="0" y="537882"/>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847358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4B1CF9D-70EC-8704-6999-615EB860396F}"/>
              </a:ext>
            </a:extLst>
          </p:cNvPr>
          <p:cNvSpPr>
            <a:spLocks noGrp="1"/>
          </p:cNvSpPr>
          <p:nvPr>
            <p:ph type="title"/>
          </p:nvPr>
        </p:nvSpPr>
        <p:spPr>
          <a:xfrm>
            <a:off x="1141413" y="618518"/>
            <a:ext cx="9905998" cy="604226"/>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ΠολιτιστικΟ</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περιβΑλλον-πολιτιστικΗ</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κληρονομιΑ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ορισμοΙ</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(2)</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DDB6EE28-B11E-0E48-A9D9-4A59ADB7F870}"/>
              </a:ext>
            </a:extLst>
          </p:cNvPr>
          <p:cNvSpPr>
            <a:spLocks noGrp="1"/>
          </p:cNvSpPr>
          <p:nvPr>
            <p:ph idx="1"/>
          </p:nvPr>
        </p:nvSpPr>
        <p:spPr>
          <a:xfrm>
            <a:off x="1141412" y="1308846"/>
            <a:ext cx="9905999" cy="5043316"/>
          </a:xfrm>
        </p:spPr>
        <p:txBody>
          <a:bodyPr>
            <a:normAutofit/>
          </a:bodyPr>
          <a:lstStyle/>
          <a:p>
            <a:pPr marL="0" indent="0">
              <a:lnSpc>
                <a:spcPct val="110000"/>
              </a:lnSpc>
              <a:buNone/>
            </a:pPr>
            <a:endParaRPr lang="el-GR" sz="1400" u="sng" dirty="0">
              <a:solidFill>
                <a:schemeClr val="bg2"/>
              </a:solidFill>
              <a:latin typeface="Calibri" panose="020F0502020204030204" pitchFamily="34" charset="0"/>
              <a:cs typeface="Calibri" panose="020F0502020204030204" pitchFamily="34" charset="0"/>
            </a:endParaRPr>
          </a:p>
          <a:p>
            <a:pPr marL="0" indent="0">
              <a:lnSpc>
                <a:spcPct val="90000"/>
              </a:lnSpc>
              <a:spcBef>
                <a:spcPts val="1200"/>
              </a:spcBef>
              <a:buNone/>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Β. Ποια αγαθά εμπίπτουν στην έννοια της πολιτιστικής κληρονομιάς;</a:t>
            </a:r>
          </a:p>
          <a:p>
            <a:pPr>
              <a:lnSpc>
                <a:spcPct val="90000"/>
              </a:lnSpc>
              <a:buFont typeface="Wingdings" panose="05000000000000000000" pitchFamily="2" charset="2"/>
              <a:buChar char="§"/>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Υλική πολιτιστική κληρονομιά (Κατάταξη στοιχείων της πολιτιστικής κληρονομιάς με βάση την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περιοδολόγηση</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indent="1588" algn="just">
              <a:lnSpc>
                <a:spcPct val="90000"/>
              </a:lnSpc>
              <a:spcBef>
                <a:spcPts val="1200"/>
              </a:spcBef>
              <a:buFont typeface="Wingdings" panose="05000000000000000000" pitchFamily="2" charset="2"/>
              <a:buChar char="v"/>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Τα αρχαία μνημεία </a:t>
            </a:r>
            <a:r>
              <a:rPr 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αρχαία</a:t>
            </a:r>
            <a:r>
              <a:rPr 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τα πολιτιστικά αγαθά που ανάγονται στους προϊστορικούς, αρχαίους, βυζαντινούς και μεταβυζαντινούς χρόνους και χρονολογούνται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έως και το 1830</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Στα αρχαία μνημεία συμπεριλαμβάνονται σπήλαια και παλαιοντολογικά κατάλοιπα για τα οποία υπάρχουν ενδείξεις ότι  συνδέονται με την ανθρώπινη ύπαρξη</a:t>
            </a:r>
          </a:p>
          <a:p>
            <a:pPr indent="1588" algn="just">
              <a:lnSpc>
                <a:spcPct val="90000"/>
              </a:lnSpc>
              <a:spcBef>
                <a:spcPts val="1200"/>
              </a:spcBef>
              <a:buFont typeface="Wingdings" panose="05000000000000000000" pitchFamily="2" charset="2"/>
              <a:buChar char="v"/>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Τα νεότερα μνημεία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τα πολιτιστικά αγαθά που είναι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μεταγενέστερα του 1830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και των οποίων η προστασία επιβάλλεται λόγω της ιστορικής, καλλιτεχνικής ή επιστημονικής σημασίας τους</a:t>
            </a:r>
          </a:p>
          <a:p>
            <a:pPr indent="1588" algn="just">
              <a:lnSpc>
                <a:spcPct val="90000"/>
              </a:lnSpc>
              <a:spcBef>
                <a:spcPts val="1200"/>
              </a:spcBef>
              <a:buFont typeface="Wingdings" panose="05000000000000000000" pitchFamily="2" charset="2"/>
              <a:buChar char="v"/>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Στην έννοια των μνημείων υπάγονται τόσο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τα ακίνητα μνημεία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δηλαδή αυτά που υπήρξαν συνδεδεμένα με το  έδαφος και παραμένουν σε αυτό ή στον βυθό της θάλασσας ή στον πυθμένα λιμνών ή ποταμών, καθώς και τα μνημεία που βρίσκονται στο έδαφος ή στο  βυθό της θάλασσας ή στον πυθμένα λιμνών ή ποταμών και δεν είναι δυνατόν  να μετακινηθούν χωρίς βλάβη της αξίας τους ως μαρτυριών*, όσο και τα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κινητά μνημεία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δηλαδή όσα δεν θεωρούνται ακίνητα</a:t>
            </a:r>
          </a:p>
          <a:p>
            <a:pPr marL="0" indent="0" algn="just">
              <a:lnSpc>
                <a:spcPct val="90000"/>
              </a:lnSpc>
              <a:buNone/>
            </a:pPr>
            <a:r>
              <a:rPr lang="el-GR" sz="1400" dirty="0">
                <a:solidFill>
                  <a:schemeClr val="bg2"/>
                </a:solidFill>
                <a:latin typeface="Calibri" panose="020F0502020204030204" pitchFamily="34" charset="0"/>
                <a:cs typeface="Calibri" panose="020F0502020204030204" pitchFamily="34" charset="0"/>
              </a:rPr>
              <a:t>* Αντικείμενα δηλαδή, τα οποία ενώ αρχικά δεν υπήρξαν συνδεδεμένα με το έδαφος, η οποιαδήποτε μεταφορά τους εκτός λ.χ. του τόπου  ανασκαφής, θα επέτρεπε να χαθούν οι πληροφορίες τις οποίες περιέχουν</a:t>
            </a:r>
          </a:p>
          <a:p>
            <a:pPr marL="0" indent="0">
              <a:lnSpc>
                <a:spcPct val="110000"/>
              </a:lnSpc>
              <a:buNone/>
            </a:pPr>
            <a:endParaRPr lang="el-GR" sz="1400" u="sng" dirty="0">
              <a:solidFill>
                <a:schemeClr val="bg2"/>
              </a:solidFill>
            </a:endParaRPr>
          </a:p>
          <a:p>
            <a:endParaRPr lang="en-US" dirty="0">
              <a:solidFill>
                <a:schemeClr val="bg2"/>
              </a:solidFill>
            </a:endParaRPr>
          </a:p>
        </p:txBody>
      </p:sp>
      <p:sp>
        <p:nvSpPr>
          <p:cNvPr id="4" name="Βέλος: Δεξιό 3">
            <a:extLst>
              <a:ext uri="{FF2B5EF4-FFF2-40B4-BE49-F238E27FC236}">
                <a16:creationId xmlns:a16="http://schemas.microsoft.com/office/drawing/2014/main" id="{1E571415-2313-5BE3-1685-37D463DEC93D}"/>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30552814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59DBB1-B798-96DD-5849-C559CBF479BC}"/>
              </a:ext>
            </a:extLst>
          </p:cNvPr>
          <p:cNvSpPr>
            <a:spLocks noGrp="1"/>
          </p:cNvSpPr>
          <p:nvPr>
            <p:ph type="title"/>
          </p:nvPr>
        </p:nvSpPr>
        <p:spPr>
          <a:xfrm>
            <a:off x="1141413" y="618518"/>
            <a:ext cx="9905998" cy="815835"/>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ΠολιτιστικΟ</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περιβΑλλον-ΠολιτιστικΗ</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κληρονομιΑ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ορισμοΙ</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(3) </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82308F9B-3F76-C2E9-8C9D-3BB972DE030F}"/>
              </a:ext>
            </a:extLst>
          </p:cNvPr>
          <p:cNvSpPr>
            <a:spLocks noGrp="1"/>
          </p:cNvSpPr>
          <p:nvPr>
            <p:ph idx="1"/>
          </p:nvPr>
        </p:nvSpPr>
        <p:spPr>
          <a:xfrm>
            <a:off x="1141412" y="1434352"/>
            <a:ext cx="9905999" cy="4805129"/>
          </a:xfrm>
        </p:spPr>
        <p:txBody>
          <a:bodyPr>
            <a:normAutofit/>
          </a:bodyPr>
          <a:lstStyle/>
          <a:p>
            <a:pPr lvl="0" algn="just">
              <a:lnSpc>
                <a:spcPct val="100000"/>
              </a:lnSpc>
              <a:buClr>
                <a:srgbClr val="353535"/>
              </a:buClr>
              <a:buFont typeface="Wingdings" panose="05000000000000000000" pitchFamily="2" charset="2"/>
              <a:buChar char="v"/>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Στα ακίνητα μνημεία συμπεριλαμβάνονται οι εγκαταστάσεις, οι κατασκευές και τα διακοσμητικά και λοιπά στοιχεία που αποτελούν αναπόσπαστο τμήμα τους (όπως, λ.χ., τοιχογραφίες, ψηφιδωτά, αγάλματα συνδεδεμένα με το κτίσμα,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μετώπες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αετώματα, ακροκέραμα), καθώς και το άμεσο περιβάλλον τους, δηλαδή ο φυσικός χώρος που τα περιβάλλει </a:t>
            </a:r>
          </a:p>
          <a:p>
            <a:pPr lvl="0" algn="just">
              <a:lnSpc>
                <a:spcPct val="100000"/>
              </a:lnSpc>
              <a:spcBef>
                <a:spcPts val="1200"/>
              </a:spcBef>
              <a:buClr>
                <a:srgbClr val="353535"/>
              </a:buClr>
              <a:buFont typeface="Wingdings" panose="05000000000000000000" pitchFamily="2" charset="2"/>
              <a:buChar char="§"/>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Άυλη πολιτιστική κληρονομιά:  </a:t>
            </a:r>
          </a:p>
          <a:p>
            <a:pPr lvl="0" indent="1588" algn="just">
              <a:lnSpc>
                <a:spcPct val="100000"/>
              </a:lnSpc>
              <a:buClr>
                <a:srgbClr val="353535"/>
              </a:buClr>
              <a:buFont typeface="Wingdings" panose="05000000000000000000" pitchFamily="2" charset="2"/>
              <a:buChar char="v"/>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Τα άυλα πολιτιστικά αγαθά, δηλαδή εκφράσεις, δραστηριότητες, γνώσεις και πληροφορίες που αποτελούν  μαρτυρίες του παραδοσιακού, λαϊκού και λόγιου, πολιτισμού (π.χ. μύθοι, έθιμα, προφορικές παραδόσεις, χοροί, δρώμενα, μουσική, τραγούδια, δεξιότητες ή τεχνικές)   </a:t>
            </a:r>
          </a:p>
          <a:p>
            <a:pPr lvl="0" indent="1588" algn="just">
              <a:lnSpc>
                <a:spcPct val="100000"/>
              </a:lnSpc>
              <a:buClr>
                <a:srgbClr val="353535"/>
              </a:buClr>
              <a:buFont typeface="Wingdings" panose="05000000000000000000" pitchFamily="2" charset="2"/>
              <a:buChar char="v"/>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Μέχρι σήμερα, η Ελλάδα έχει εγγράψει στον κατάλογο της άυλης πολιτιστικής κληρονομιάς της ανθρωπότητας (</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UNESCO)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εννέα (9) στοιχεία, μεταξύ των οποίων τη μεσογειακή διατροφή, τη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μαστιχοκαλλιέργεια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της Χίου, την τηνιακή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μαρμαροτεχνία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το έθιμο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Μωμοέρια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το ρεμπέτικο τραγούδι, την τέχνη της ξερολιθιάς και τη Βυζαντινή Μουσική/Ψαλτική</a:t>
            </a:r>
          </a:p>
          <a:p>
            <a:endParaRPr lang="en-US" dirty="0"/>
          </a:p>
        </p:txBody>
      </p:sp>
      <p:sp>
        <p:nvSpPr>
          <p:cNvPr id="4" name="Βέλος: Δεξιό 3">
            <a:extLst>
              <a:ext uri="{FF2B5EF4-FFF2-40B4-BE49-F238E27FC236}">
                <a16:creationId xmlns:a16="http://schemas.microsoft.com/office/drawing/2014/main" id="{FA4581D0-1361-80DA-AA35-08F47B25DDE6}"/>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spTree>
    <p:extLst>
      <p:ext uri="{BB962C8B-B14F-4D97-AF65-F5344CB8AC3E}">
        <p14:creationId xmlns:p14="http://schemas.microsoft.com/office/powerpoint/2010/main" val="141855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AFE8C4-7126-5114-9171-55C9A0D5DFBC}"/>
              </a:ext>
            </a:extLst>
          </p:cNvPr>
          <p:cNvSpPr>
            <a:spLocks noGrp="1"/>
          </p:cNvSpPr>
          <p:nvPr>
            <p:ph type="title"/>
          </p:nvPr>
        </p:nvSpPr>
        <p:spPr>
          <a:xfrm>
            <a:off x="1141413" y="243191"/>
            <a:ext cx="9905998" cy="593388"/>
          </a:xfrm>
        </p:spPr>
        <p:txBody>
          <a:bodyPr>
            <a:normAutofit/>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ΙΙ.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ΝομιΚΟ</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πλαΙσιο</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(1) </a:t>
            </a:r>
            <a:endParaRPr lang="en-US" sz="2400" dirty="0"/>
          </a:p>
        </p:txBody>
      </p:sp>
      <p:sp>
        <p:nvSpPr>
          <p:cNvPr id="3" name="Θέση περιεχομένου 2">
            <a:extLst>
              <a:ext uri="{FF2B5EF4-FFF2-40B4-BE49-F238E27FC236}">
                <a16:creationId xmlns:a16="http://schemas.microsoft.com/office/drawing/2014/main" id="{8F35C7A8-3C37-34B6-A4A4-2E3469EDF27C}"/>
              </a:ext>
            </a:extLst>
          </p:cNvPr>
          <p:cNvSpPr>
            <a:spLocks noGrp="1"/>
          </p:cNvSpPr>
          <p:nvPr>
            <p:ph idx="1"/>
          </p:nvPr>
        </p:nvSpPr>
        <p:spPr>
          <a:xfrm>
            <a:off x="152401" y="1103150"/>
            <a:ext cx="11725834" cy="5136332"/>
          </a:xfrm>
        </p:spPr>
        <p:txBody>
          <a:bodyPr>
            <a:normAutofit lnSpcReduction="10000"/>
          </a:bodyPr>
          <a:lstStyle/>
          <a:p>
            <a:pPr marL="0" indent="0">
              <a:lnSpc>
                <a:spcPct val="90000"/>
              </a:lnSpc>
              <a:buNone/>
            </a:pPr>
            <a:r>
              <a:rPr lang="el-GR" sz="1600" b="1" dirty="0">
                <a:solidFill>
                  <a:schemeClr val="bg2"/>
                </a:solidFill>
                <a:latin typeface="Calibri" panose="020F0502020204030204" pitchFamily="34" charset="0"/>
                <a:ea typeface="Calibri" panose="020F0502020204030204" pitchFamily="34" charset="0"/>
                <a:cs typeface="Calibri" panose="020F0502020204030204" pitchFamily="34" charset="0"/>
              </a:rPr>
              <a:t>Α. Διεθνή κείμενα </a:t>
            </a:r>
          </a:p>
          <a:p>
            <a:pPr algn="just">
              <a:lnSpc>
                <a:spcPct val="90000"/>
              </a:lnSpc>
              <a:buFont typeface="Wingdings" panose="05000000000000000000" pitchFamily="2" charset="2"/>
              <a:buChar char="§"/>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1954</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Σύμβαση Χάγης για την προστασία της πολιτιστικής κληρονομιάς σε περίπτωση ένοπλης σύρραξης </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(UNESCO)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(κύρωση: Ν. 1114/1981) </a:t>
            </a:r>
          </a:p>
          <a:p>
            <a:pPr algn="just">
              <a:lnSpc>
                <a:spcPct val="90000"/>
              </a:lnSpc>
              <a:buFont typeface="Wingdings" panose="05000000000000000000" pitchFamily="2" charset="2"/>
              <a:buChar char="§"/>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1969</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Σύμβαση Λονδίνου για την προστασία της αρχαιολογικής κληρονομιάς της Ευρώπης (κύρωση: Ν. 1127/1981) – αναθεωρήθηκε το 1992 με τη Σύμβαση της Βαλέτας  (κύρωση: Ν. 3378/2005) </a:t>
            </a:r>
          </a:p>
          <a:p>
            <a:pPr algn="just">
              <a:lnSpc>
                <a:spcPct val="90000"/>
              </a:lnSpc>
              <a:buFont typeface="Wingdings" panose="05000000000000000000" pitchFamily="2" charset="2"/>
              <a:buChar char="§"/>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1972</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Σύμβαση για την προστασία της παγκόσμιας φυσικής και πολιτιστικής κληρονομιάς </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(UNESCO)</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(κύρωση: </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Ν. 1126/1981)</a:t>
            </a:r>
          </a:p>
          <a:p>
            <a:pPr algn="just">
              <a:lnSpc>
                <a:spcPct val="90000"/>
              </a:lnSpc>
              <a:buFont typeface="Wingdings" panose="05000000000000000000" pitchFamily="2" charset="2"/>
              <a:buChar char="§"/>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1985</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Σύμβαση Γρανάδας για την προστασία της πολιτιστικής  κληρονομιάς της Ευρώπης (κύρωση: Ν. 2039/1992) </a:t>
            </a:r>
          </a:p>
          <a:p>
            <a:pPr marL="0" indent="0">
              <a:buNone/>
            </a:pPr>
            <a:r>
              <a:rPr lang="en-US" sz="1600" b="1" dirty="0">
                <a:solidFill>
                  <a:schemeClr val="bg2"/>
                </a:solidFill>
                <a:latin typeface="Calibri" panose="020F0502020204030204" pitchFamily="34" charset="0"/>
                <a:ea typeface="Calibri" panose="020F0502020204030204" pitchFamily="34" charset="0"/>
                <a:cs typeface="Calibri" panose="020F0502020204030204" pitchFamily="34" charset="0"/>
              </a:rPr>
              <a:t>B. </a:t>
            </a:r>
            <a:r>
              <a:rPr lang="el-GR" sz="1600" b="1" dirty="0" err="1">
                <a:solidFill>
                  <a:schemeClr val="bg2"/>
                </a:solidFill>
                <a:latin typeface="Calibri" panose="020F0502020204030204" pitchFamily="34" charset="0"/>
                <a:ea typeface="Calibri" panose="020F0502020204030204" pitchFamily="34" charset="0"/>
                <a:cs typeface="Calibri" panose="020F0502020204030204" pitchFamily="34" charset="0"/>
              </a:rPr>
              <a:t>Ενωσιακή</a:t>
            </a:r>
            <a:r>
              <a:rPr lang="el-GR" sz="1600" b="1" dirty="0">
                <a:solidFill>
                  <a:schemeClr val="bg2"/>
                </a:solidFill>
                <a:latin typeface="Calibri" panose="020F0502020204030204" pitchFamily="34" charset="0"/>
                <a:ea typeface="Calibri" panose="020F0502020204030204" pitchFamily="34" charset="0"/>
                <a:cs typeface="Calibri" panose="020F0502020204030204" pitchFamily="34" charset="0"/>
              </a:rPr>
              <a:t> νομοθεσία</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Κατά το άρθρο 3 ΣΕΕ, η Ένωση «μεριμνά για την προστασία και ανάπτυξη της ευρωπαϊκής πολιτιστικής κληρονομιάς»</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 πολιτισμός (όπως και η παιδεία, η διοικητική συνεργασία και ο τουρισμός) δεν περιλαμβάνονται στους τομείς δημόσιων πολιτικών για τους οποίους η ΕΕ έχει αποκλειστική ή συντρέχουσα αρμοδιότητα, αλλά στους τομείς εκείνους στους οποίους η ΕΕ μπορεί να αναλαμβάνει δράσεις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υποστήριξης, συντονισμού ή συμπλήρωσης της δράσης των κρατών-μελών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(όχι, όμως, μέσω της εναρμόνισης των εθνικών νομοθεσιών)</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Στο πλαίσιο των αρμοδιοτήτων της, η ΕΕ: </a:t>
            </a:r>
          </a:p>
          <a:p>
            <a:pPr lvl="1"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Έχει καθιερώσει, ήδη από το 1985, τον θεσμό της Πολιτιστικής Πρωτεύουσας της Ευρώπης (αρχικά Ευρωπαϊκή πόλη πολιτισμού) με σκοπό την ανάδειξη της ποικιλομορφίας, των κοινών πτυχών των ευρωπαϊκών πολιτισμών και τη βελτίωση της αλληλοκατανόησης μεταξύ των ευρωπαίων πολιτών  - Κάθε έτος, δύο πόλεις από διαφορετικό κράτος μέλος της Ε.Ε., δικαιούνται να φέρουν τον τίτλο, ενώ από το 2010 και μετά στις ανακηρυσσόμενες πόλεις απονέμεται βραβείο «προς τιμήν της Μελίνας Μερκούρη», ύψους 1.500.000€. </a:t>
            </a:r>
          </a:p>
          <a:p>
            <a:pPr lvl="1"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Επίσης, η ΕΕ έχει θεσπίσει νομοθεσία (οδηγία 93/7/ΕΟΚ, κανονισμός 116/2009, οδηγία 2014/60/ΕΕ) σχετικά με την επιστροφή πολιτιστικών αγαθών που έχουν απομακρυνθεί παράνομα από το έδαφος κράτους μέλους -</a:t>
            </a:r>
          </a:p>
          <a:p>
            <a:endParaRPr lang="en-US" dirty="0"/>
          </a:p>
        </p:txBody>
      </p:sp>
      <p:sp>
        <p:nvSpPr>
          <p:cNvPr id="7" name="Βέλος: Δεξιό 6">
            <a:extLst>
              <a:ext uri="{FF2B5EF4-FFF2-40B4-BE49-F238E27FC236}">
                <a16:creationId xmlns:a16="http://schemas.microsoft.com/office/drawing/2014/main" id="{32E71C1D-8F85-B6A7-CF45-173A79979A48}"/>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spTree>
    <p:extLst>
      <p:ext uri="{BB962C8B-B14F-4D97-AF65-F5344CB8AC3E}">
        <p14:creationId xmlns:p14="http://schemas.microsoft.com/office/powerpoint/2010/main" val="22846903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EEFFA8-3505-94C9-4F7F-478E006CEA5D}"/>
              </a:ext>
            </a:extLst>
          </p:cNvPr>
          <p:cNvSpPr>
            <a:spLocks noGrp="1"/>
          </p:cNvSpPr>
          <p:nvPr>
            <p:ph type="title"/>
          </p:nvPr>
        </p:nvSpPr>
        <p:spPr>
          <a:xfrm>
            <a:off x="1141413" y="618518"/>
            <a:ext cx="9905998" cy="788941"/>
          </a:xfrm>
        </p:spPr>
        <p:txBody>
          <a:bodyPr>
            <a:normAutofit/>
          </a:bodyPr>
          <a:lstStyle/>
          <a:p>
            <a:pPr algn="ct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ΙΙ. ΝΟΜΙΚΟ ΠΛΑΙΣΙΟ (2)</a:t>
            </a:r>
            <a:endParaRPr lang="en-US" sz="2000" dirty="0"/>
          </a:p>
        </p:txBody>
      </p:sp>
      <p:sp>
        <p:nvSpPr>
          <p:cNvPr id="3" name="Θέση περιεχομένου 2">
            <a:extLst>
              <a:ext uri="{FF2B5EF4-FFF2-40B4-BE49-F238E27FC236}">
                <a16:creationId xmlns:a16="http://schemas.microsoft.com/office/drawing/2014/main" id="{9D18768D-4524-1BB6-CEC5-DC02BB43EEFB}"/>
              </a:ext>
            </a:extLst>
          </p:cNvPr>
          <p:cNvSpPr>
            <a:spLocks noGrp="1"/>
          </p:cNvSpPr>
          <p:nvPr>
            <p:ph idx="1"/>
          </p:nvPr>
        </p:nvSpPr>
        <p:spPr>
          <a:xfrm>
            <a:off x="1141412" y="1407458"/>
            <a:ext cx="9905999" cy="4742329"/>
          </a:xfrm>
        </p:spPr>
        <p:txBody>
          <a:bodyPr>
            <a:normAutofit/>
          </a:bodyPr>
          <a:lstStyle/>
          <a:p>
            <a:pPr marL="0" indent="0">
              <a:lnSpc>
                <a:spcPct val="90000"/>
              </a:lnSpc>
              <a:buNone/>
            </a:pP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Γ. Εθνική νομοθεσία </a:t>
            </a:r>
          </a:p>
          <a:p>
            <a:pPr algn="just">
              <a:lnSpc>
                <a:spcPct val="90000"/>
              </a:lnSpc>
              <a:buFont typeface="Wingdings" panose="05000000000000000000" pitchFamily="2" charset="2"/>
              <a:buChar char="§"/>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19</a:t>
            </a:r>
            <a:r>
              <a:rPr lang="el-GR" sz="1400" u="sng" baseline="30000" dirty="0">
                <a:solidFill>
                  <a:schemeClr val="bg2"/>
                </a:solidFill>
                <a:latin typeface="Calibri" panose="020F0502020204030204" pitchFamily="34" charset="0"/>
                <a:ea typeface="Calibri" panose="020F0502020204030204" pitchFamily="34" charset="0"/>
                <a:cs typeface="Calibri" panose="020F0502020204030204" pitchFamily="34" charset="0"/>
              </a:rPr>
              <a:t>ος</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αιώνας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lvl="1" algn="just">
              <a:lnSpc>
                <a:spcPct val="90000"/>
              </a:lnSpc>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Ν. 10/22-5-1834: Περί ανακαλύψεως και διατηρήσεως των αρχαιοτήτων</a:t>
            </a:r>
          </a:p>
          <a:p>
            <a:pPr lvl="1" algn="just">
              <a:lnSpc>
                <a:spcPct val="90000"/>
              </a:lnSpc>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Ν. ΒΜΧΣΤ/1899: Περί αρχαιοτήτων </a:t>
            </a:r>
          </a:p>
          <a:p>
            <a:pPr algn="just">
              <a:lnSpc>
                <a:spcPct val="90000"/>
              </a:lnSpc>
              <a:buFont typeface="Wingdings" panose="05000000000000000000" pitchFamily="2" charset="2"/>
              <a:buChar char="§"/>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20</a:t>
            </a:r>
            <a:r>
              <a:rPr lang="el-GR" sz="1400" u="sng" baseline="30000" dirty="0">
                <a:solidFill>
                  <a:schemeClr val="bg2"/>
                </a:solidFill>
                <a:latin typeface="Calibri" panose="020F0502020204030204" pitchFamily="34" charset="0"/>
                <a:ea typeface="Calibri" panose="020F0502020204030204" pitchFamily="34" charset="0"/>
                <a:cs typeface="Calibri" panose="020F0502020204030204" pitchFamily="34" charset="0"/>
              </a:rPr>
              <a:t>ος</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αιώνας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lvl="1" algn="just">
              <a:lnSpc>
                <a:spcPct val="90000"/>
              </a:lnSpc>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Ν. 5351/1932: Περί αρχαιοτήτων </a:t>
            </a:r>
          </a:p>
          <a:p>
            <a:pPr lvl="1" algn="just">
              <a:lnSpc>
                <a:spcPct val="90000"/>
              </a:lnSpc>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Ν. 1469/1950 «Περί προστασίας ειδικής κατηγορίας οικοδομημάτων και έργων τέχνης μεταγενέστερων του 1830»</a:t>
            </a:r>
          </a:p>
          <a:p>
            <a:pPr lvl="1" algn="just">
              <a:lnSpc>
                <a:spcPct val="90000"/>
              </a:lnSpc>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Άρθρο 4 ν. 1577/1985 (ΓΟΚ): προστασία αρχιτεκτονικής και φυσικής κληρονομιάς (διατηρητέα κτίρια, παραδοσιακοί οικισμοί)  </a:t>
            </a:r>
          </a:p>
          <a:p>
            <a:pPr algn="just">
              <a:lnSpc>
                <a:spcPct val="90000"/>
              </a:lnSpc>
              <a:spcBef>
                <a:spcPts val="1800"/>
              </a:spcBef>
              <a:buFont typeface="Wingdings" panose="05000000000000000000" pitchFamily="2" charset="2"/>
              <a:buChar char="§"/>
            </a:pP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Μετά το 2002</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lvl="1" algn="just">
              <a:lnSpc>
                <a:spcPct val="90000"/>
              </a:lnSpc>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Ν. 3028/2002: Για την προστασία των αρχαιοτήτων και εν γένει της πολιτιστικής κληρονομιάς</a:t>
            </a:r>
          </a:p>
          <a:p>
            <a:pPr lvl="1" algn="just">
              <a:lnSpc>
                <a:spcPct val="90000"/>
              </a:lnSpc>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Άρθρο 6 Ν. 4067/2012 (ΝΟΚ): Προστασία αρχιτεκτονικής και φυσικής κληρονομιάς  </a:t>
            </a:r>
          </a:p>
          <a:p>
            <a:pPr lvl="1" algn="just">
              <a:lnSpc>
                <a:spcPct val="90000"/>
              </a:lnSpc>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Ν. 4858/2021 «Κύρωση Κώδικα νομοθεσίας για την προστασία των αρχαιοτήτων και εν γένει της πολιτιστικής κληρονομιάς» (Α΄ 220) </a:t>
            </a:r>
            <a:r>
              <a:rPr lang="en-US" sz="1400" dirty="0">
                <a:solidFill>
                  <a:schemeClr val="bg2"/>
                </a:solidFill>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https://www.hellenicparliament.gr/UserFiles/bcc26661-143b-4f2d-8916-0e0e66ba4c50/11784404.pdf</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457200" lvl="1" indent="0" algn="just">
              <a:lnSpc>
                <a:spcPct val="90000"/>
              </a:lnSpc>
              <a:buNone/>
            </a:pP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Βέλος: Δεξιό 3">
            <a:extLst>
              <a:ext uri="{FF2B5EF4-FFF2-40B4-BE49-F238E27FC236}">
                <a16:creationId xmlns:a16="http://schemas.microsoft.com/office/drawing/2014/main" id="{1969F5D8-3BDA-6686-1577-26C9E019817E}"/>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2"/>
                </a:solidFill>
              </a:rPr>
              <a:t>6</a:t>
            </a:r>
          </a:p>
        </p:txBody>
      </p:sp>
    </p:spTree>
    <p:extLst>
      <p:ext uri="{BB962C8B-B14F-4D97-AF65-F5344CB8AC3E}">
        <p14:creationId xmlns:p14="http://schemas.microsoft.com/office/powerpoint/2010/main" val="2269553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3A18CC2-6B51-925C-FEB2-809437F9F455}"/>
              </a:ext>
            </a:extLst>
          </p:cNvPr>
          <p:cNvSpPr>
            <a:spLocks noGrp="1"/>
          </p:cNvSpPr>
          <p:nvPr>
            <p:ph type="title"/>
          </p:nvPr>
        </p:nvSpPr>
        <p:spPr>
          <a:xfrm>
            <a:off x="1141413" y="618518"/>
            <a:ext cx="9905998" cy="779976"/>
          </a:xfrm>
        </p:spPr>
        <p:txBody>
          <a:bodyPr>
            <a:normAutofit/>
          </a:bodyPr>
          <a:lstStyle/>
          <a:p>
            <a:pPr algn="ctr"/>
            <a:r>
              <a:rPr lang="el-GR" sz="2400" b="1" dirty="0">
                <a:solidFill>
                  <a:schemeClr val="bg2"/>
                </a:solidFill>
              </a:rPr>
              <a:t>ΙΙΙ</a:t>
            </a:r>
            <a:r>
              <a:rPr lang="el-GR" sz="2000" b="1" dirty="0">
                <a:solidFill>
                  <a:schemeClr val="bg2"/>
                </a:solidFill>
                <a:latin typeface="Calibri" panose="020F0502020204030204" pitchFamily="34" charset="0"/>
                <a:cs typeface="Calibri" panose="020F0502020204030204" pitchFamily="34" charset="0"/>
              </a:rPr>
              <a:t>. Η </a:t>
            </a:r>
            <a:r>
              <a:rPr lang="el-GR" sz="2000" b="1" dirty="0" err="1">
                <a:solidFill>
                  <a:schemeClr val="bg2"/>
                </a:solidFill>
                <a:latin typeface="Calibri" panose="020F0502020204030204" pitchFamily="34" charset="0"/>
                <a:cs typeface="Calibri" panose="020F0502020204030204" pitchFamily="34" charset="0"/>
              </a:rPr>
              <a:t>προστασΙα</a:t>
            </a:r>
            <a:r>
              <a:rPr lang="el-GR" sz="2000" b="1" dirty="0">
                <a:solidFill>
                  <a:schemeClr val="bg2"/>
                </a:solidFill>
                <a:latin typeface="Calibri" panose="020F0502020204030204" pitchFamily="34" charset="0"/>
                <a:cs typeface="Calibri" panose="020F0502020204030204" pitchFamily="34" charset="0"/>
              </a:rPr>
              <a:t> της </a:t>
            </a:r>
            <a:r>
              <a:rPr lang="el-GR" sz="2000" b="1" dirty="0" err="1">
                <a:solidFill>
                  <a:schemeClr val="bg2"/>
                </a:solidFill>
                <a:latin typeface="Calibri" panose="020F0502020204030204" pitchFamily="34" charset="0"/>
                <a:cs typeface="Calibri" panose="020F0502020204030204" pitchFamily="34" charset="0"/>
              </a:rPr>
              <a:t>πολιτιστικΗς</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κληρονομιΑς</a:t>
            </a:r>
            <a:r>
              <a:rPr lang="el-GR" sz="2000" b="1" dirty="0">
                <a:solidFill>
                  <a:schemeClr val="bg2"/>
                </a:solidFill>
                <a:latin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cs typeface="Calibri" panose="020F0502020204030204" pitchFamily="34" charset="0"/>
              </a:rPr>
              <a:t>κατΑ</a:t>
            </a:r>
            <a:r>
              <a:rPr lang="el-GR" sz="2000" b="1" dirty="0">
                <a:solidFill>
                  <a:schemeClr val="bg2"/>
                </a:solidFill>
                <a:latin typeface="Calibri" panose="020F0502020204030204" pitchFamily="34" charset="0"/>
                <a:cs typeface="Calibri" panose="020F0502020204030204" pitchFamily="34" charset="0"/>
              </a:rPr>
              <a:t> τον Ν. 4858/2021 (1) </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8" name="Βέλος: Δεξιό 7">
            <a:extLst>
              <a:ext uri="{FF2B5EF4-FFF2-40B4-BE49-F238E27FC236}">
                <a16:creationId xmlns:a16="http://schemas.microsoft.com/office/drawing/2014/main" id="{C0F6F367-4B09-013F-1043-722359D8F103}"/>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2"/>
                </a:solidFill>
              </a:rPr>
              <a:t>7</a:t>
            </a:r>
          </a:p>
        </p:txBody>
      </p:sp>
      <p:sp>
        <p:nvSpPr>
          <p:cNvPr id="4" name="Θέση περιεχομένου 3">
            <a:extLst>
              <a:ext uri="{FF2B5EF4-FFF2-40B4-BE49-F238E27FC236}">
                <a16:creationId xmlns:a16="http://schemas.microsoft.com/office/drawing/2014/main" id="{F1E6CD45-8446-59A3-ADA2-76884D06A91F}"/>
              </a:ext>
            </a:extLst>
          </p:cNvPr>
          <p:cNvSpPr>
            <a:spLocks noGrp="1"/>
          </p:cNvSpPr>
          <p:nvPr>
            <p:ph idx="1"/>
          </p:nvPr>
        </p:nvSpPr>
        <p:spPr>
          <a:xfrm>
            <a:off x="1141412" y="1819835"/>
            <a:ext cx="9905999" cy="4723008"/>
          </a:xfrm>
        </p:spPr>
        <p:txBody>
          <a:bodyPr>
            <a:normAutofit fontScale="25000" lnSpcReduction="20000"/>
          </a:bodyPr>
          <a:lstStyle/>
          <a:p>
            <a:pPr marL="0" indent="0" algn="just">
              <a:spcBef>
                <a:spcPts val="1200"/>
              </a:spcBef>
              <a:buNone/>
            </a:pP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Α. Η προστασία των ακίνητων μνημείων</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marL="0" indent="0" algn="just">
              <a:spcBef>
                <a:spcPts val="1200"/>
              </a:spcBef>
              <a:buNone/>
            </a:pP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Χαρακτηρισμός</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spcBef>
                <a:spcPts val="1200"/>
              </a:spcBef>
              <a:buFont typeface="Wingdings" panose="05000000000000000000" pitchFamily="2" charset="2"/>
              <a:buChar char="§"/>
            </a:pP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Τα αρχαία ακίνητα μνημεία προστατεύονται από τον νόμο, χωρίς να απαιτείται έκδοση διοικητικής πράξεως για τον χαρακτηρισμό τους</a:t>
            </a:r>
          </a:p>
          <a:p>
            <a:pPr algn="just">
              <a:spcBef>
                <a:spcPts val="1200"/>
              </a:spcBef>
              <a:buFont typeface="Wingdings" panose="05000000000000000000" pitchFamily="2" charset="2"/>
              <a:buChar char="§"/>
            </a:pP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Τα νεότερα μνημεία (μετά το 1830) χαρακτηρίζονται μνημεία με απόφαση του Υπουργού Πολιτισμού, που εκδίδεται ύστερα από εισήγηση της αρμόδιας υπηρεσίας του Υπουργείου Πολιτισμού και γνώμη του αρμοδίου Συμβουλίου και η οποία δημοσιεύεται στην Εφημερίδα της  Κυβερνήσεως</a:t>
            </a:r>
          </a:p>
          <a:p>
            <a:pPr marL="0" indent="0" algn="just">
              <a:spcBef>
                <a:spcPts val="1200"/>
              </a:spcBef>
              <a:buNone/>
            </a:pP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Ιδιοκτησιακό καθεστώς</a:t>
            </a:r>
          </a:p>
          <a:p>
            <a:pPr algn="just">
              <a:spcBef>
                <a:spcPts val="1200"/>
              </a:spcBef>
              <a:buFont typeface="Wingdings" panose="05000000000000000000" pitchFamily="2" charset="2"/>
              <a:buChar char="§"/>
            </a:pP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Τα αρχαία ακίνητα μνημεία που χρονολογούνται έως και το 1453 ανήκουν στο Δημόσιο κατά κυριότητα και νομή και είναι πράγματα εκτός συναλλαγής και ανεπίδεκτα χρησικτησίας</a:t>
            </a:r>
          </a:p>
          <a:p>
            <a:pPr algn="just">
              <a:spcBef>
                <a:spcPts val="1200"/>
              </a:spcBef>
              <a:buFont typeface="Wingdings" panose="05000000000000000000" pitchFamily="2" charset="2"/>
              <a:buChar char="§"/>
            </a:pP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Τα αρχαία ακίνητα μνημεία που χρονολογούνται μετά το 1453 είναι πράγματα εκτός συναλλαγής και ανεπίδεκτα χρησικτησίας, εφόσον ανήκουν στο Δημόσιο κατά κυριότητα ή νομή</a:t>
            </a:r>
          </a:p>
          <a:p>
            <a:pPr algn="just">
              <a:spcBef>
                <a:spcPts val="1200"/>
              </a:spcBef>
              <a:buFont typeface="Wingdings" panose="05000000000000000000" pitchFamily="2" charset="2"/>
              <a:buChar char="§"/>
            </a:pP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Επίσης, είναι πράγματα εκτός συναλλαγής και ανεπίδεκτα χρησικτησίας νεότερα ακίνητα μνημεία, ακίνητα στα οποία στεγάζονται μουσεία και ακίνητα εν γένει, εφόσον ανήκουν στο Δημόσιο κατά κυριότητα ή νομή και έχουν αποκτηθεί ή χρησιμοποιούνται ή υπάγονται σε διοίκηση και διαχείριση από το Υπουργείο Πολιτισμού και Αθλητισμού για την εξυπηρέτηση του δημόσιου σκοπού της προστασίας και ανάδειξης της πολιτιστικής κληρονομιάς</a:t>
            </a:r>
          </a:p>
          <a:p>
            <a:pPr marL="0" indent="0" algn="just">
              <a:spcBef>
                <a:spcPts val="1200"/>
              </a:spcBef>
              <a:buNone/>
            </a:pPr>
            <a:r>
              <a:rPr lang="el-GR" sz="4800" u="sng" dirty="0">
                <a:solidFill>
                  <a:schemeClr val="bg2"/>
                </a:solidFill>
                <a:latin typeface="Calibri" panose="020F0502020204030204" pitchFamily="34" charset="0"/>
                <a:ea typeface="Calibri" panose="020F0502020204030204" pitchFamily="34" charset="0"/>
                <a:cs typeface="Calibri" panose="020F0502020204030204" pitchFamily="34" charset="0"/>
              </a:rPr>
              <a:t>Επεμβάσεις σε ακίνητα μνημεία (αρχαία και νεότερα) και στο περιβάλλον τους </a:t>
            </a:r>
          </a:p>
          <a:p>
            <a:pPr algn="just">
              <a:spcBef>
                <a:spcPts val="1200"/>
              </a:spcBef>
              <a:buFont typeface="Wingdings" panose="05000000000000000000" pitchFamily="2" charset="2"/>
              <a:buChar char="§"/>
            </a:pP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Για κάθε εκτέλεση έργου ή εργασίας επί ή πλησίον ακίνητου μνημείου και στο άμεσο περιβάλλον αυτού (όπως εκμετάλλευση λατομείου ή μεταλλείου, εγκατάσταση ή λειτουργία βιομηχανικής, βιοτεχνικής ή εμπορικής επιχείρησης, τοποθέτηση τηλεπικοινωνιακών ή άλλων εγκαταστάσεων, οικοδομική δραστηριότητα) απαιτείται </a:t>
            </a:r>
            <a:r>
              <a:rPr lang="el-GR" sz="4800" b="1" dirty="0">
                <a:solidFill>
                  <a:schemeClr val="bg2"/>
                </a:solidFill>
                <a:latin typeface="Calibri" panose="020F0502020204030204" pitchFamily="34" charset="0"/>
                <a:ea typeface="Calibri" panose="020F0502020204030204" pitchFamily="34" charset="0"/>
                <a:cs typeface="Calibri" panose="020F0502020204030204" pitchFamily="34" charset="0"/>
              </a:rPr>
              <a:t>έγκριση του Υπουργού Πολιτισμού </a:t>
            </a:r>
            <a:r>
              <a:rPr lang="el-GR" sz="4800" dirty="0">
                <a:solidFill>
                  <a:schemeClr val="bg2"/>
                </a:solidFill>
                <a:latin typeface="Calibri" panose="020F0502020204030204" pitchFamily="34" charset="0"/>
                <a:ea typeface="Calibri" panose="020F0502020204030204" pitchFamily="34" charset="0"/>
                <a:cs typeface="Calibri" panose="020F0502020204030204" pitchFamily="34" charset="0"/>
              </a:rPr>
              <a:t>κατόπιν γνώμης του αρμοδίου Συμβουλίου </a:t>
            </a:r>
          </a:p>
          <a:p>
            <a:endParaRPr lang="en-US" dirty="0"/>
          </a:p>
        </p:txBody>
      </p:sp>
    </p:spTree>
    <p:extLst>
      <p:ext uri="{BB962C8B-B14F-4D97-AF65-F5344CB8AC3E}">
        <p14:creationId xmlns:p14="http://schemas.microsoft.com/office/powerpoint/2010/main" val="2837428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E71852-5E82-C9CE-1C26-65374D4A9D57}"/>
              </a:ext>
            </a:extLst>
          </p:cNvPr>
          <p:cNvSpPr>
            <a:spLocks noGrp="1"/>
          </p:cNvSpPr>
          <p:nvPr>
            <p:ph type="title"/>
          </p:nvPr>
        </p:nvSpPr>
        <p:spPr>
          <a:xfrm>
            <a:off x="1141413" y="618518"/>
            <a:ext cx="9905998" cy="636541"/>
          </a:xfrm>
        </p:spPr>
        <p:txBody>
          <a:bodyPr>
            <a:normAutofit/>
          </a:bodyPr>
          <a:lstStyle/>
          <a:p>
            <a:pPr algn="ct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ΙΙΙ. Η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προστασΙα</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πολιτιστικΗς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κληρονομιΑς</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0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κατΑ</a:t>
            </a: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 τον Ν. 4858/2021 (2) </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290BDE75-5C21-D272-304D-1A488E823B4A}"/>
              </a:ext>
            </a:extLst>
          </p:cNvPr>
          <p:cNvSpPr>
            <a:spLocks noGrp="1"/>
          </p:cNvSpPr>
          <p:nvPr>
            <p:ph idx="1"/>
          </p:nvPr>
        </p:nvSpPr>
        <p:spPr>
          <a:xfrm>
            <a:off x="1141412" y="1255059"/>
            <a:ext cx="9905999" cy="4536142"/>
          </a:xfrm>
        </p:spPr>
        <p:txBody>
          <a:bodyPr>
            <a:normAutofit fontScale="40000" lnSpcReduction="20000"/>
          </a:bodyPr>
          <a:lstStyle/>
          <a:p>
            <a:pPr marL="0" indent="0">
              <a:buNone/>
            </a:pPr>
            <a:r>
              <a:rPr lang="el-GR" sz="2900" b="1" dirty="0">
                <a:solidFill>
                  <a:schemeClr val="bg2"/>
                </a:solidFill>
                <a:latin typeface="Calibri" panose="020F0502020204030204" pitchFamily="34" charset="0"/>
                <a:ea typeface="Calibri" panose="020F0502020204030204" pitchFamily="34" charset="0"/>
                <a:cs typeface="Calibri" panose="020F0502020204030204" pitchFamily="34" charset="0"/>
              </a:rPr>
              <a:t>Β. Η προστασία των αρχαιολογικών χώρων</a:t>
            </a:r>
          </a:p>
          <a:p>
            <a:pPr marL="457200" lvl="1" indent="0">
              <a:buNone/>
            </a:pPr>
            <a:r>
              <a:rPr lang="el-GR" sz="2900" u="sng" dirty="0">
                <a:solidFill>
                  <a:schemeClr val="bg2"/>
                </a:solidFill>
                <a:latin typeface="Calibri" panose="020F0502020204030204" pitchFamily="34" charset="0"/>
                <a:ea typeface="Calibri" panose="020F0502020204030204" pitchFamily="34" charset="0"/>
                <a:cs typeface="Calibri" panose="020F0502020204030204" pitchFamily="34" charset="0"/>
              </a:rPr>
              <a:t>Έννοια: </a:t>
            </a:r>
          </a:p>
          <a:p>
            <a:pPr algn="just"/>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Εκτάσεις στην ξηρά ή στη θάλασσα ή  στις λίμνες ή στους ποταμούς, οι οποίες περιέχουν ή στις οποίες υπάρχουν ενδείξεις ότι περιέχονται αρχαία μνημεία ή αποτέλεσαν ή υπάρχουν ενδείξεις ότι αποτέλεσαν από τους αρχαιοτάτους χρόνους έως και το 1830 μνημειακά, οικιστικά ή ταφικά σύνολα </a:t>
            </a:r>
          </a:p>
          <a:p>
            <a:pPr marL="457200" lvl="1" indent="0" algn="just">
              <a:buNone/>
            </a:pPr>
            <a:r>
              <a:rPr lang="el-GR" sz="2900" u="sng" dirty="0">
                <a:solidFill>
                  <a:schemeClr val="bg2"/>
                </a:solidFill>
                <a:latin typeface="Calibri" panose="020F0502020204030204" pitchFamily="34" charset="0"/>
                <a:ea typeface="Calibri" panose="020F0502020204030204" pitchFamily="34" charset="0"/>
                <a:cs typeface="Calibri" panose="020F0502020204030204" pitchFamily="34" charset="0"/>
              </a:rPr>
              <a:t>Κήρυξη - Οριοθέτηση: </a:t>
            </a:r>
          </a:p>
          <a:p>
            <a:pPr algn="just"/>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Η κήρυξη και οριοθέτηση χώρου ως αρχαιολογικού γίνεται με απόφαση του Υπουργού Πολιτισμού, η οποία εκδίδεται ύστερα από γνώμη του  Συμβουλίου, συνοδεύεται από τοπογραφικό διάγραμμα και δημοσιεύεται μαζί  με αυτό στην Εφημερίδα της Κυβερνήσεως (άρθρο 12 ν. 3028/2002) </a:t>
            </a:r>
          </a:p>
          <a:p>
            <a:pPr algn="just"/>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Η κήρυξη χώρου ως αρχαιολογικού πραγματοποιείται βάσει αντικειμενικών κριτηρίων και για τον λόγο αυτό δεν απαιτείται προηγουμένη κλήση προς ακρόαση των θιγομένων ιδιοκτητών </a:t>
            </a:r>
          </a:p>
          <a:p>
            <a:pPr algn="just"/>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Η οριοθέτηση αρχαιολογικού χώρου μπορεί να περιλαμβάνει και ακίνητα στα οποία δεν έχουν ανευρεθεί αρχαιότητες, τα οποία, όμως, κρίνεται ότι πρέπει να ενταχθούν στον αρχαιολογικό χώρο για την προστασία ή την ανάδειξή του, λόγω της άμεσης γειτνίασης ή των ιδιαίτερων χαρακτηριστικών τους ή της ιδιαίτερης σχέσης τους με τον χώρο όπου ανευρέθηκαν οι αρχαιότητες </a:t>
            </a:r>
          </a:p>
          <a:p>
            <a:pPr marL="457200" lvl="1" indent="0" algn="just">
              <a:buNone/>
            </a:pPr>
            <a:r>
              <a:rPr lang="el-GR" sz="2900" u="sng" dirty="0">
                <a:solidFill>
                  <a:schemeClr val="bg2"/>
                </a:solidFill>
                <a:latin typeface="Calibri" panose="020F0502020204030204" pitchFamily="34" charset="0"/>
                <a:ea typeface="Calibri" panose="020F0502020204030204" pitchFamily="34" charset="0"/>
                <a:cs typeface="Calibri" panose="020F0502020204030204" pitchFamily="34" charset="0"/>
              </a:rPr>
              <a:t>Ιδιοκτησιακό καθεστώς: </a:t>
            </a:r>
          </a:p>
          <a:p>
            <a:pPr algn="just"/>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Η πράξη με την οποία ένας χώρος κηρύσσεται ως αρχαιολογικός δεν θίγει το ιδιοκτησιακό καθεστώς ούτε συνεπάγεται απόλυτη απαγόρευση εκμετάλλευσης του χώρου. Η συνέπεια που απορρέει από τον νόμο είναι η γνωστοποίηση στους ιδιοκτήτες και σε κάθε ενδιαφερόμενο ότι ο χώρος παρουσιάζει αρχαιολογικό ενδιαφέρον, καθώς και ο έλεγχος του Υπουργείου Πολιτισμού για την εκτέλεση οποιουδήποτε έργου σ’ αυτόν (</a:t>
            </a:r>
            <a:r>
              <a:rPr lang="el-GR" sz="29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2900" dirty="0">
                <a:solidFill>
                  <a:schemeClr val="bg2"/>
                </a:solidFill>
                <a:latin typeface="Calibri" panose="020F0502020204030204" pitchFamily="34" charset="0"/>
                <a:ea typeface="Calibri" panose="020F0502020204030204" pitchFamily="34" charset="0"/>
                <a:cs typeface="Calibri" panose="020F0502020204030204" pitchFamily="34" charset="0"/>
              </a:rPr>
              <a:t> 590/2016) </a:t>
            </a:r>
          </a:p>
          <a:p>
            <a:endParaRPr lang="en-US" dirty="0"/>
          </a:p>
        </p:txBody>
      </p:sp>
      <p:sp>
        <p:nvSpPr>
          <p:cNvPr id="4" name="Βέλος: Δεξιό 3">
            <a:extLst>
              <a:ext uri="{FF2B5EF4-FFF2-40B4-BE49-F238E27FC236}">
                <a16:creationId xmlns:a16="http://schemas.microsoft.com/office/drawing/2014/main" id="{F1796003-9D6D-A0EC-EC65-C739B3187F02}"/>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b="1" dirty="0">
                <a:solidFill>
                  <a:schemeClr val="bg2"/>
                </a:solidFill>
              </a:rPr>
              <a:t>8</a:t>
            </a:r>
          </a:p>
        </p:txBody>
      </p:sp>
    </p:spTree>
    <p:extLst>
      <p:ext uri="{BB962C8B-B14F-4D97-AF65-F5344CB8AC3E}">
        <p14:creationId xmlns:p14="http://schemas.microsoft.com/office/powerpoint/2010/main" val="2778637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CCFEDDF-70D6-A9A2-8A05-873A4443582E}"/>
              </a:ext>
            </a:extLst>
          </p:cNvPr>
          <p:cNvSpPr>
            <a:spLocks noGrp="1"/>
          </p:cNvSpPr>
          <p:nvPr>
            <p:ph type="title"/>
          </p:nvPr>
        </p:nvSpPr>
        <p:spPr>
          <a:xfrm>
            <a:off x="1141413" y="618518"/>
            <a:ext cx="9905998" cy="448281"/>
          </a:xfrm>
        </p:spPr>
        <p:txBody>
          <a:bodyPr>
            <a:normAutofit fontScale="90000"/>
          </a:bodyPr>
          <a:lstStyle/>
          <a:p>
            <a:pPr algn="ct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ΙΙΙ. Η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προστασΙα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της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πολιτιστικΗς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κληρονομιΑς</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400" b="1" dirty="0" err="1">
                <a:solidFill>
                  <a:schemeClr val="bg2"/>
                </a:solidFill>
                <a:latin typeface="Calibri" panose="020F0502020204030204" pitchFamily="34" charset="0"/>
                <a:ea typeface="Calibri" panose="020F0502020204030204" pitchFamily="34" charset="0"/>
                <a:cs typeface="Calibri" panose="020F0502020204030204" pitchFamily="34" charset="0"/>
              </a:rPr>
              <a:t>κατΑ</a:t>
            </a:r>
            <a:r>
              <a:rPr lang="el-GR" sz="2400" b="1" dirty="0">
                <a:solidFill>
                  <a:schemeClr val="bg2"/>
                </a:solidFill>
                <a:latin typeface="Calibri" panose="020F0502020204030204" pitchFamily="34" charset="0"/>
                <a:ea typeface="Calibri" panose="020F0502020204030204" pitchFamily="34" charset="0"/>
                <a:cs typeface="Calibri" panose="020F0502020204030204" pitchFamily="34" charset="0"/>
              </a:rPr>
              <a:t> τον Ν. 4858/2021 (3) </a:t>
            </a:r>
            <a:endParaRPr lang="en-US" sz="24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7CBD17C5-7666-1D95-C749-B775286B2CFD}"/>
              </a:ext>
            </a:extLst>
          </p:cNvPr>
          <p:cNvSpPr>
            <a:spLocks noGrp="1"/>
          </p:cNvSpPr>
          <p:nvPr>
            <p:ph idx="1"/>
          </p:nvPr>
        </p:nvSpPr>
        <p:spPr>
          <a:xfrm>
            <a:off x="1141412" y="1222744"/>
            <a:ext cx="9905999" cy="5393209"/>
          </a:xfrm>
        </p:spPr>
        <p:txBody>
          <a:bodyPr>
            <a:normAutofit/>
          </a:bodyPr>
          <a:lstStyle/>
          <a:p>
            <a:pPr marL="0" indent="0" algn="just">
              <a:lnSpc>
                <a:spcPts val="1900"/>
              </a:lnSpc>
              <a:spcBef>
                <a:spcPts val="1200"/>
              </a:spcBef>
              <a:buNone/>
            </a:pPr>
            <a:r>
              <a:rPr lang="el-GR" sz="1200" b="1" dirty="0">
                <a:solidFill>
                  <a:schemeClr val="bg2"/>
                </a:solidFill>
                <a:latin typeface="Calibri" panose="020F0502020204030204" pitchFamily="34" charset="0"/>
                <a:cs typeface="Calibri" panose="020F0502020204030204" pitchFamily="34" charset="0"/>
              </a:rPr>
              <a:t>Αρχαιολογικοί χώροι (συνέχεια) </a:t>
            </a:r>
          </a:p>
          <a:p>
            <a:pPr marL="0" indent="0" algn="just">
              <a:lnSpc>
                <a:spcPts val="1900"/>
              </a:lnSpc>
              <a:spcBef>
                <a:spcPts val="1200"/>
              </a:spcBef>
              <a:buNone/>
            </a:pPr>
            <a:r>
              <a:rPr lang="el-GR" sz="1200" u="sng" dirty="0">
                <a:solidFill>
                  <a:schemeClr val="bg2"/>
                </a:solidFill>
                <a:latin typeface="Calibri" panose="020F0502020204030204" pitchFamily="34" charset="0"/>
                <a:cs typeface="Calibri" panose="020F0502020204030204" pitchFamily="34" charset="0"/>
              </a:rPr>
              <a:t>Καθορισμός ζωνών προστασίας εντός αρχαιολογικών χώρων</a:t>
            </a:r>
            <a:r>
              <a:rPr lang="el-GR" sz="1200" dirty="0">
                <a:solidFill>
                  <a:schemeClr val="bg2"/>
                </a:solidFill>
                <a:latin typeface="Calibri" panose="020F0502020204030204" pitchFamily="34" charset="0"/>
                <a:cs typeface="Calibri" panose="020F0502020204030204" pitchFamily="34" charset="0"/>
              </a:rPr>
              <a:t>: </a:t>
            </a:r>
          </a:p>
          <a:p>
            <a:pPr algn="just">
              <a:lnSpc>
                <a:spcPts val="1900"/>
              </a:lnSpc>
              <a:spcBef>
                <a:spcPts val="1200"/>
              </a:spcBef>
              <a:buFont typeface="Wingdings" panose="05000000000000000000" pitchFamily="2" charset="2"/>
              <a:buChar char="§"/>
            </a:pPr>
            <a:r>
              <a:rPr lang="el-GR" sz="1200" dirty="0">
                <a:solidFill>
                  <a:schemeClr val="bg2"/>
                </a:solidFill>
                <a:latin typeface="Calibri" panose="020F0502020204030204" pitchFamily="34" charset="0"/>
                <a:cs typeface="Calibri" panose="020F0502020204030204" pitchFamily="34" charset="0"/>
              </a:rPr>
              <a:t>Στους χερσαίους αρχαιολογικούς χώρους μπορεί με απόφαση του Υπουργού Πολιτισμού να καθορίζονται περιοχές στις οποίες απαγορεύεται παντελώς η δόμηση (Ζώνες Προστασίας Α) και περιοχές στις οποίες τίθενται ειδικές ρυθμίσεις ως προς τους όρους  δόμησης ή τις χρήσεις γης ή τις επιτρεπόμενες δραστηριότητες (Ζώνες Προστασίας Β) </a:t>
            </a:r>
          </a:p>
          <a:p>
            <a:pPr algn="just">
              <a:lnSpc>
                <a:spcPts val="1900"/>
              </a:lnSpc>
              <a:spcBef>
                <a:spcPts val="1200"/>
              </a:spcBef>
              <a:buFont typeface="Wingdings" panose="05000000000000000000" pitchFamily="2" charset="2"/>
              <a:buChar char="§"/>
            </a:pPr>
            <a:r>
              <a:rPr lang="el-GR" sz="1200" dirty="0">
                <a:solidFill>
                  <a:schemeClr val="bg2"/>
                </a:solidFill>
                <a:latin typeface="Calibri" panose="020F0502020204030204" pitchFamily="34" charset="0"/>
                <a:cs typeface="Calibri" panose="020F0502020204030204" pitchFamily="34" charset="0"/>
              </a:rPr>
              <a:t>Η απόφαση καθορισμού ζωνών προστασίας εντός αρχαιολογικού χώρου, στις οποίες είτε απαγορεύεται παντελώς η δόμηση είτε επιτρέπεται υπό όρους και περιορισμούς, </a:t>
            </a:r>
            <a:r>
              <a:rPr lang="el-GR" sz="1200" u="sng" dirty="0">
                <a:solidFill>
                  <a:schemeClr val="bg2"/>
                </a:solidFill>
                <a:latin typeface="Calibri" panose="020F0502020204030204" pitchFamily="34" charset="0"/>
                <a:cs typeface="Calibri" panose="020F0502020204030204" pitchFamily="34" charset="0"/>
              </a:rPr>
              <a:t>έχει κανονιστικό χαρακτήρα</a:t>
            </a:r>
            <a:r>
              <a:rPr lang="el-GR" sz="1200" dirty="0">
                <a:solidFill>
                  <a:schemeClr val="bg2"/>
                </a:solidFill>
                <a:latin typeface="Calibri" panose="020F0502020204030204" pitchFamily="34" charset="0"/>
                <a:cs typeface="Calibri" panose="020F0502020204030204" pitchFamily="34" charset="0"/>
              </a:rPr>
              <a:t> και δεν ελέγχεται εξ επόψεως αιτιολογίας, αλλά μόνο ως προς τη συνδρομή των όρων της εξουσιοδότησης (</a:t>
            </a:r>
            <a:r>
              <a:rPr lang="el-GR" sz="1200" dirty="0" err="1">
                <a:solidFill>
                  <a:schemeClr val="bg2"/>
                </a:solidFill>
                <a:latin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cs typeface="Calibri" panose="020F0502020204030204" pitchFamily="34" charset="0"/>
              </a:rPr>
              <a:t> 2271/2014) </a:t>
            </a:r>
          </a:p>
          <a:p>
            <a:pPr marL="0" indent="0" algn="just">
              <a:lnSpc>
                <a:spcPts val="1900"/>
              </a:lnSpc>
              <a:spcBef>
                <a:spcPts val="1200"/>
              </a:spcBef>
              <a:buNone/>
            </a:pPr>
            <a:r>
              <a:rPr lang="el-GR" sz="1200" u="sng" dirty="0">
                <a:solidFill>
                  <a:schemeClr val="bg2"/>
                </a:solidFill>
                <a:latin typeface="Calibri" panose="020F0502020204030204" pitchFamily="34" charset="0"/>
                <a:cs typeface="Calibri" panose="020F0502020204030204" pitchFamily="34" charset="0"/>
              </a:rPr>
              <a:t>Επεμβάσεις εντός αρχαιολογικών χώρων:</a:t>
            </a:r>
          </a:p>
          <a:p>
            <a:pPr algn="just">
              <a:lnSpc>
                <a:spcPts val="1900"/>
              </a:lnSpc>
              <a:spcBef>
                <a:spcPts val="1200"/>
              </a:spcBef>
              <a:buFont typeface="Wingdings" panose="05000000000000000000" pitchFamily="2" charset="2"/>
              <a:buChar char="§"/>
            </a:pPr>
            <a:r>
              <a:rPr lang="el-GR" sz="1200" dirty="0">
                <a:solidFill>
                  <a:schemeClr val="bg2"/>
                </a:solidFill>
                <a:latin typeface="Calibri" panose="020F0502020204030204" pitchFamily="34" charset="0"/>
                <a:cs typeface="Calibri" panose="020F0502020204030204" pitchFamily="34" charset="0"/>
              </a:rPr>
              <a:t>Για την εκτέλεση οποιουδήποτε έργου ή εργασίας εντός κηρυγμένου αρχαιολογικού χώρου απαιτείται έγκριση του Υπουργού Πολιτισμού μετά από γνώμη του οικείου συμβουλίου  </a:t>
            </a:r>
          </a:p>
          <a:p>
            <a:pPr algn="just">
              <a:lnSpc>
                <a:spcPts val="1900"/>
              </a:lnSpc>
              <a:spcBef>
                <a:spcPts val="1200"/>
              </a:spcBef>
              <a:buFont typeface="Wingdings" panose="05000000000000000000" pitchFamily="2" charset="2"/>
              <a:buChar char="§"/>
            </a:pPr>
            <a:r>
              <a:rPr lang="el-GR" sz="1200" dirty="0">
                <a:solidFill>
                  <a:schemeClr val="bg2"/>
                </a:solidFill>
                <a:latin typeface="Calibri" panose="020F0502020204030204" pitchFamily="34" charset="0"/>
                <a:cs typeface="Calibri" panose="020F0502020204030204" pitchFamily="34" charset="0"/>
              </a:rPr>
              <a:t>Εφόσον, εντός του αρχαιολογικού χώρου, έχουν καθοριστεί Ζώνες Προστασίας Α ή Β, η εκτέλεση έργων και εργασιών επιτρέπεται υπό τους ειδικότερους όρους και περιορισμούς που καθορίζονται στις ζώνες αυτές </a:t>
            </a:r>
          </a:p>
          <a:p>
            <a:endParaRPr lang="en-US" dirty="0"/>
          </a:p>
        </p:txBody>
      </p:sp>
      <p:sp>
        <p:nvSpPr>
          <p:cNvPr id="4" name="Βέλος: Δεξιό 3">
            <a:extLst>
              <a:ext uri="{FF2B5EF4-FFF2-40B4-BE49-F238E27FC236}">
                <a16:creationId xmlns:a16="http://schemas.microsoft.com/office/drawing/2014/main" id="{4862AF5D-4737-B112-7F93-7DC69D26C439}"/>
              </a:ext>
            </a:extLst>
          </p:cNvPr>
          <p:cNvSpPr/>
          <p:nvPr/>
        </p:nvSpPr>
        <p:spPr>
          <a:xfrm>
            <a:off x="0" y="618518"/>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spTree>
    <p:extLst>
      <p:ext uri="{BB962C8B-B14F-4D97-AF65-F5344CB8AC3E}">
        <p14:creationId xmlns:p14="http://schemas.microsoft.com/office/powerpoint/2010/main" val="38581369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3670</TotalTime>
  <Words>2786</Words>
  <Application>Microsoft Office PowerPoint</Application>
  <PresentationFormat>Widescreen</PresentationFormat>
  <Paragraphs>127</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Tw Cen MT</vt:lpstr>
      <vt:lpstr>Wingdings</vt:lpstr>
      <vt:lpstr>Wingdings 3</vt:lpstr>
      <vt:lpstr>Κύκλωμα</vt:lpstr>
      <vt:lpstr>ΔΙΚΑΙΟ ΠΟΛΕΟΔΟΜΙΑΣ-ΧΩΡΟΤΑΞΙΑΣ ΚΑΙ ΠΕΡΙΒΑΛΛΟΝΤΟΣ ΙΙ  </vt:lpstr>
      <vt:lpstr> Ι. ΠολιτιστικΟ περιβΑλλον-πολιτιστικΗ κληρονομιΑ: ορισμοΙ (1)   </vt:lpstr>
      <vt:lpstr>Ι. ΠολιτιστικΟ περιβΑλλον-πολιτιστικΗ κληρονομιΑ: ορισμοΙ (2)</vt:lpstr>
      <vt:lpstr>Ι. ΠολιτιστικΟ περιβΑλλον-ΠολιτιστικΗ κληρονομιΑ: ορισμοΙ (3) </vt:lpstr>
      <vt:lpstr>ΙΙ. ΝομιΚΟ πλαΙσιο (1) </vt:lpstr>
      <vt:lpstr>ΙΙ. ΝΟΜΙΚΟ ΠΛΑΙΣΙΟ (2)</vt:lpstr>
      <vt:lpstr>ΙΙΙ. Η προστασΙα της πολιτιστικΗς κληρονομιΑς κατΑ τον Ν. 4858/2021 (1) </vt:lpstr>
      <vt:lpstr>ΙΙΙ. Η προστασΙα της πολιτιστικΗς κληρονομιΑς κατΑ τον Ν. 4858/2021 (2) </vt:lpstr>
      <vt:lpstr>ΙΙΙ. Η προστασΙα της πολιτιστικΗς κληρονομιΑς κατΑ τον Ν. 4858/2021 (3) </vt:lpstr>
      <vt:lpstr>ΙΙΙ. Η προστασΙα της πολιτιστικΗς κληρονομιΑς κατΑ τον Ν. 4858/2021 (4) </vt:lpstr>
      <vt:lpstr>ΙV. ΑπαλλοτρΙωση - αποζημΙωση ακινΗτων  για την προστασΙα πολιτιστικΩν στοιχεΙων</vt:lpstr>
      <vt:lpstr>V. Η προστασΙα της αρχιτεκτονικΗς κληρονομιΑς κατΑ το Αρθρο 6 του ν. 4067/2012 (ΝΟΚ) </vt:lpstr>
      <vt:lpstr>VΙ. Η προστασία της πολιτιστικής κληρονομιάς στην πράξη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Stamatiou Konstantina</cp:lastModifiedBy>
  <cp:revision>323</cp:revision>
  <dcterms:created xsi:type="dcterms:W3CDTF">2023-11-01T21:01:17Z</dcterms:created>
  <dcterms:modified xsi:type="dcterms:W3CDTF">2025-01-16T14:58:18Z</dcterms:modified>
</cp:coreProperties>
</file>