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75" r:id="rId3"/>
    <p:sldId id="257" r:id="rId4"/>
    <p:sldId id="276" r:id="rId5"/>
    <p:sldId id="272" r:id="rId6"/>
    <p:sldId id="258" r:id="rId7"/>
    <p:sldId id="261" r:id="rId8"/>
    <p:sldId id="270" r:id="rId9"/>
    <p:sldId id="259" r:id="rId10"/>
    <p:sldId id="260" r:id="rId11"/>
    <p:sldId id="269" r:id="rId12"/>
    <p:sldId id="273" r:id="rId13"/>
    <p:sldId id="274" r:id="rId14"/>
    <p:sldId id="277" r:id="rId15"/>
    <p:sldId id="263" r:id="rId16"/>
    <p:sldId id="265"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7"/>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15/12/2023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719DCA7-4CA0-4D39-8322-82E87587A13A}" type="slidenum">
              <a:rPr lang="en-GB" smtClean="0"/>
              <a:t>2</a:t>
            </a:fld>
            <a:endParaRPr lang="en-GB"/>
          </a:p>
        </p:txBody>
      </p:sp>
    </p:spTree>
    <p:extLst>
      <p:ext uri="{BB962C8B-B14F-4D97-AF65-F5344CB8AC3E}">
        <p14:creationId xmlns:p14="http://schemas.microsoft.com/office/powerpoint/2010/main" val="7040340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12/15/2023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12/15/2023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12/15/2023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12/15/2023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12/15/2023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t>ΠΕΡΙΒΑΛΛΟΝΤΟΣ ΙΙ</a:t>
            </a:r>
            <a:b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p:txBody>
          <a:bodyPr>
            <a:normAutofit fontScale="92500" lnSpcReduction="2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Μάριος </a:t>
            </a:r>
            <a:r>
              <a:rPr lang="el-GR" sz="1800" b="1" cap="none" dirty="0" err="1">
                <a:solidFill>
                  <a:schemeClr val="bg1"/>
                </a:solidFill>
                <a:latin typeface="Calibri" panose="020F0502020204030204" pitchFamily="34" charset="0"/>
                <a:ea typeface="Calibri" panose="020F0502020204030204" pitchFamily="34" charset="0"/>
                <a:cs typeface="Calibri" panose="020F0502020204030204" pitchFamily="34" charset="0"/>
              </a:rPr>
              <a:t>Χαϊνταρλής</a:t>
            </a: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 Αναπληρωτής Καθηγητής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Ακαδημαϊκό έτος 2023-2024</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i="0" u="sng"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1800" i="0" u="sng"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0</a:t>
            </a:r>
            <a:r>
              <a:rPr kumimoji="0" lang="el-GR" sz="1800" i="0" u="sng"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7</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cap="none" dirty="0">
                <a:solidFill>
                  <a:schemeClr val="bg1"/>
                </a:solidFill>
                <a:latin typeface="Calibri" panose="020F0502020204030204" pitchFamily="34" charset="0"/>
                <a:ea typeface="Calibri" panose="020F0502020204030204" pitchFamily="34" charset="0"/>
                <a:cs typeface="Calibri" panose="020F0502020204030204" pitchFamily="34" charset="0"/>
              </a:rPr>
              <a:t>Η συνταγματική προστασία του περιβάλλοντος</a:t>
            </a:r>
          </a:p>
          <a:p>
            <a:pPr marL="0" marR="0" lvl="0" indent="0" algn="l"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kumimoji="0" lang="el-GR" sz="1800"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bg1"/>
              </a:solidFill>
            </a:endParaRPr>
          </a:p>
        </p:txBody>
      </p:sp>
      <p:sp>
        <p:nvSpPr>
          <p:cNvPr id="5" name="Βέλος: Δεξιό 4">
            <a:extLst>
              <a:ext uri="{FF2B5EF4-FFF2-40B4-BE49-F238E27FC236}">
                <a16:creationId xmlns:a16="http://schemas.microsoft.com/office/drawing/2014/main" id="{B3F62D14-D5A9-7900-7316-C27200AEF6E7}"/>
              </a:ext>
            </a:extLst>
          </p:cNvPr>
          <p:cNvSpPr/>
          <p:nvPr/>
        </p:nvSpPr>
        <p:spPr>
          <a:xfrm>
            <a:off x="0" y="1482863"/>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a:t>
            </a:r>
            <a:endParaRPr lang="en-US" dirty="0">
              <a:solidFill>
                <a:schemeClr val="bg1"/>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22769A-44F1-66EB-81B5-2FACEB7DB40A}"/>
              </a:ext>
            </a:extLst>
          </p:cNvPr>
          <p:cNvSpPr>
            <a:spLocks noGrp="1"/>
          </p:cNvSpPr>
          <p:nvPr>
            <p:ph type="title"/>
          </p:nvPr>
        </p:nvSpPr>
        <p:spPr>
          <a:xfrm>
            <a:off x="1143001" y="130629"/>
            <a:ext cx="9905998" cy="877077"/>
          </a:xfrm>
        </p:spPr>
        <p:txBody>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Οι προϋποθέσεις επέμβασης σε δάσος ή δασική έκταση κατά τη νομολογία του ΣτΕ </a:t>
            </a:r>
          </a:p>
        </p:txBody>
      </p:sp>
      <p:sp>
        <p:nvSpPr>
          <p:cNvPr id="4" name="Βέλος: Δεξιό 3">
            <a:extLst>
              <a:ext uri="{FF2B5EF4-FFF2-40B4-BE49-F238E27FC236}">
                <a16:creationId xmlns:a16="http://schemas.microsoft.com/office/drawing/2014/main" id="{F503066A-4AC6-9794-F767-0398D071A5F4}"/>
              </a:ext>
            </a:extLst>
          </p:cNvPr>
          <p:cNvSpPr/>
          <p:nvPr/>
        </p:nvSpPr>
        <p:spPr>
          <a:xfrm>
            <a:off x="0" y="273399"/>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10</a:t>
            </a:r>
            <a:endParaRPr lang="en-US" dirty="0">
              <a:solidFill>
                <a:schemeClr val="bg1"/>
              </a:solidFill>
            </a:endParaRPr>
          </a:p>
        </p:txBody>
      </p:sp>
      <p:sp>
        <p:nvSpPr>
          <p:cNvPr id="6" name="Θέση περιεχομένου 5">
            <a:extLst>
              <a:ext uri="{FF2B5EF4-FFF2-40B4-BE49-F238E27FC236}">
                <a16:creationId xmlns:a16="http://schemas.microsoft.com/office/drawing/2014/main" id="{DF0CA4BF-8763-26D4-FF3C-D068008FB8AC}"/>
              </a:ext>
            </a:extLst>
          </p:cNvPr>
          <p:cNvSpPr>
            <a:spLocks noGrp="1"/>
          </p:cNvSpPr>
          <p:nvPr>
            <p:ph idx="1"/>
          </p:nvPr>
        </p:nvSpPr>
        <p:spPr>
          <a:xfrm>
            <a:off x="1141412" y="920920"/>
            <a:ext cx="9905999" cy="5663681"/>
          </a:xfrm>
        </p:spPr>
        <p:txBody>
          <a:bodyPr>
            <a:normAutofit fontScale="92500" lnSpcReduction="10000"/>
          </a:bodyPr>
          <a:lstStyle/>
          <a:p>
            <a:pPr marL="742950" marR="0" lvl="1" indent="-285750" algn="just" defTabSz="457200" rtl="0" eaLnBrk="1" fontAlgn="auto" latinLnBrk="0" hangingPunct="1">
              <a:lnSpc>
                <a:spcPct val="100000"/>
              </a:lnSpc>
              <a:spcBef>
                <a:spcPts val="1200"/>
              </a:spcBef>
              <a:spcAft>
                <a:spcPts val="0"/>
              </a:spcAft>
              <a:buClr>
                <a:srgbClr val="353535"/>
              </a:buClr>
              <a:buSzTx/>
              <a:buFont typeface="Wingdings" panose="05000000000000000000" pitchFamily="2" charset="2"/>
              <a:buChar char="Ø"/>
              <a:tabLst/>
              <a:defRPr/>
            </a:pPr>
            <a:endPar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endParaRPr>
          </a:p>
          <a:p>
            <a:pPr marL="742950" marR="0" lvl="1" indent="-285750" algn="just" defTabSz="457200" rtl="0" eaLnBrk="1" fontAlgn="auto" latinLnBrk="0" hangingPunct="1">
              <a:lnSpc>
                <a:spcPct val="100000"/>
              </a:lnSpc>
              <a:spcBef>
                <a:spcPts val="1200"/>
              </a:spcBef>
              <a:spcAft>
                <a:spcPts val="0"/>
              </a:spcAft>
              <a:buClr>
                <a:srgbClr val="353535"/>
              </a:buClr>
              <a:buSzTx/>
              <a:buFont typeface="Wingdings" panose="05000000000000000000" pitchFamily="2" charset="2"/>
              <a:buChar char="Ø"/>
              <a:tabLst/>
              <a:defRPr/>
            </a:pP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Οι επιτρεπτές επεμβάσεις </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στα δάση και τις δασικές εκτάσεις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πρέπει να προβλέπονται από ειδικές νομοθετικές ή κανονιστικές διατάξεις</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που ορίζουν τη διαδικασία και τις προϋποθέσεις για την πραγματοποίησή τους (βλ. ιδίως ΣτΕ 2569/04, 1322/01, 2526/00). </a:t>
            </a:r>
          </a:p>
          <a:p>
            <a:pPr marL="742950" marR="0" lvl="1" indent="-285750" algn="just" defTabSz="457200" rtl="0" eaLnBrk="1" fontAlgn="auto" latinLnBrk="0" hangingPunct="1">
              <a:lnSpc>
                <a:spcPct val="100000"/>
              </a:lnSpc>
              <a:spcBef>
                <a:spcPts val="6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Πρέπει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να τεκμηριώνεται </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σε κάθε περίπτωση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ο λόγος δημοσίου συμφέροντος </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που καθιστά θεμιτή κατά το Σύνταγμα τη μεταβολή του προορισμού των δασών και δασικών εκτάσεων. Το δημόσιο αυτό συμφέρον πρέπει, κατά τη νομολογία, να είναι σοβαρό ή υπέρτερο ή σπουδαίο ή εξαιρετικό και εν πάση </a:t>
            </a:r>
            <a:r>
              <a:rPr kumimoji="0" lang="el-GR" sz="1500" b="0"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περιπτώσει</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να εξυπηρετεί ζωτική ανάγκη της εθνικής οικονομίας (ΣτΕ 2435/1993, 1795/2019, 951/1996, 4739/1995, 666/1994, 1/1993). </a:t>
            </a:r>
          </a:p>
          <a:p>
            <a:pPr marL="742950" marR="0" lvl="1" indent="-285750" algn="just" defTabSz="457200" rtl="0" eaLnBrk="1" fontAlgn="auto" latinLnBrk="0" hangingPunct="1">
              <a:lnSpc>
                <a:spcPct val="100000"/>
              </a:lnSpc>
              <a:spcBef>
                <a:spcPts val="6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Ακόμη και στις περιπτώσεις όπου υφίσταται καταρχήν το υπέρτερο αυτό δημόσιο συμφέρον, όπως στην περίπτωση των δημοσίων έργων και των έργων υποδομής, η νομολογία απαιτεί επιπροσθέτως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να αποδεικνύεται ότι η θυσία της δασικής βλάστησης αποτελεί το μόνο πρόσφορο μέσο για την ικανοποίηση του λόγου δημοσίου συμφέροντος και μάλιστα με τη μικρότερη δυνατή απώλεια δασικού πλούτου  </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(ΣτΕ 2569/2004, 1986/2002, 3395/2001, 951/1996). </a:t>
            </a:r>
          </a:p>
          <a:p>
            <a:pPr marL="742950" marR="0" lvl="1" indent="-285750" algn="just" defTabSz="457200" rtl="0" eaLnBrk="1" fontAlgn="auto" latinLnBrk="0" hangingPunct="1">
              <a:lnSpc>
                <a:spcPct val="100000"/>
              </a:lnSpc>
              <a:spcBef>
                <a:spcPts val="6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Σε κάθε περίπτωση (ακόμη δηλαδή και όταν συντρέχουν αθροιστικώς οι πιο πάνω προϋποθέσεις), ειδικώς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επί αναδασωτέων εκτάσεων</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η νομολογία έχει κρίνει ότι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δεν είναι δυνατή η μεταβολή της </a:t>
            </a:r>
            <a:r>
              <a:rPr kumimoji="0" lang="el-GR" sz="1500" b="1" i="0"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χρήσεώς</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τους μέχρι να επανακτήσουν τη δασική μορφή</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Δηλαδή, στις περιπτώσεις αυτές, πρέπει πρώτα να πραγματοποιηθεί η αναδάσωση και να ανακτηθεί η δασική μορφή της έκτασης και στη συνέχεια να εξεταστεί η δυνατότητα μεταβολής του προορισμού του δάσους ή της δασικής έκτασης (ΣτΕ </a:t>
            </a:r>
            <a:r>
              <a:rPr kumimoji="0" lang="el-GR" sz="1500" b="0"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Ολομ</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2778/98, ΣτΕ 2994/03, 664/90, 89/81) – Ο νομοθέτης έχει προβλέψει, πάντως,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τη δυνατότητα εκτέλεσης ορισμένων έργων </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(στρατιωτικών,  μεγάλων έργων υποδομής και σταθμών παραγωγής ηλεκτρικής ενέργειας από ΑΠΕ)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και εντός αναδασωτέων εκτάσεων  </a:t>
            </a: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προκειμένου να εξυπηρετηθούν ανάγκες με ιδιαίτερη κοινωνική, εθνική ή οικονομική σημασία</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και η εκτέλεση του έργου είναι απολύτως αναγκαία και επιτακτική, στο μέτρο που η παρέλευση του απαιτούμενου για την πραγματοποίηση της αναδάσωσης χρονικού διαστήματος θα είχε ως συνέπεια τη ματαίωση του επιδιωκόμενου δημόσιου σκοπού (βλ. και ΣτΕ </a:t>
            </a:r>
            <a:r>
              <a:rPr kumimoji="0" lang="el-GR" sz="1500" b="0"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Ολομ</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2499/2012).  </a:t>
            </a:r>
          </a:p>
          <a:p>
            <a:pPr marL="742950" marR="0" lvl="1" indent="-285750" algn="just" defTabSz="457200" rtl="0" eaLnBrk="1" fontAlgn="auto" latinLnBrk="0" hangingPunct="1">
              <a:lnSpc>
                <a:spcPct val="100000"/>
              </a:lnSpc>
              <a:spcBef>
                <a:spcPts val="6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Η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οικιστική ανάπτυξη δεν θεωρείται </a:t>
            </a:r>
            <a:r>
              <a:rPr kumimoji="0" lang="el-GR" sz="1500"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από τη νομολογία ως </a:t>
            </a:r>
            <a:r>
              <a:rPr kumimoji="0" lang="el-GR" sz="15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θεμιτός λόγος μεταβολής του προορισμού των δασών και δασικών εκτάσεων</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στο μέτρο που η οικιστική αξιοποίηση συνεπάγεται την εν </a:t>
            </a:r>
            <a:r>
              <a:rPr kumimoji="0" lang="el-GR" sz="1500" b="0"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όλω</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ή εν μέρει εκχέρσωση και μεταβολή του προορισμού τους ως οικοσυστημάτων (ΣτΕ 3403/01, 664/94, ΣτΕ </a:t>
            </a:r>
            <a:r>
              <a:rPr kumimoji="0" lang="el-GR" sz="1500" b="0"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Ολομ</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3754/81). </a:t>
            </a:r>
          </a:p>
          <a:p>
            <a:pPr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4256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24901474-61A2-69BB-65B1-50631AC987CE}"/>
              </a:ext>
            </a:extLst>
          </p:cNvPr>
          <p:cNvSpPr>
            <a:spLocks noChangeArrowheads="1"/>
          </p:cNvSpPr>
          <p:nvPr/>
        </p:nvSpPr>
        <p:spPr bwMode="auto">
          <a:xfrm>
            <a:off x="-4602575" y="-457200"/>
            <a:ext cx="1936140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7" name="Βέλος: Δεξιό 6">
            <a:extLst>
              <a:ext uri="{FF2B5EF4-FFF2-40B4-BE49-F238E27FC236}">
                <a16:creationId xmlns:a16="http://schemas.microsoft.com/office/drawing/2014/main" id="{51E6D361-5570-FF32-1BAD-7B1F4AD0AD83}"/>
              </a:ext>
            </a:extLst>
          </p:cNvPr>
          <p:cNvSpPr/>
          <p:nvPr/>
        </p:nvSpPr>
        <p:spPr>
          <a:xfrm>
            <a:off x="0" y="245407"/>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11</a:t>
            </a:r>
            <a:endParaRPr lang="en-US" dirty="0">
              <a:solidFill>
                <a:schemeClr val="bg1"/>
              </a:solidFill>
            </a:endParaRPr>
          </a:p>
        </p:txBody>
      </p:sp>
      <p:sp>
        <p:nvSpPr>
          <p:cNvPr id="3" name="Θέση περιεχομένου 2">
            <a:extLst>
              <a:ext uri="{FF2B5EF4-FFF2-40B4-BE49-F238E27FC236}">
                <a16:creationId xmlns:a16="http://schemas.microsoft.com/office/drawing/2014/main" id="{9AAB9006-F2A0-2BE2-A628-AEE70C672294}"/>
              </a:ext>
            </a:extLst>
          </p:cNvPr>
          <p:cNvSpPr>
            <a:spLocks noGrp="1"/>
          </p:cNvSpPr>
          <p:nvPr>
            <p:ph idx="1"/>
          </p:nvPr>
        </p:nvSpPr>
        <p:spPr>
          <a:xfrm>
            <a:off x="1141412" y="1007706"/>
            <a:ext cx="9905999" cy="5483629"/>
          </a:xfrm>
        </p:spPr>
        <p:txBody>
          <a:bodyPr>
            <a:noAutofit/>
          </a:bodyPr>
          <a:lstStyle/>
          <a:p>
            <a:pPr algn="just"/>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H</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alt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έγκριση επέμβασης </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χορηγείται από την κατά τόπο αρμόδια Επιθεώρηση Εφαρμογής Δασικής Πολιτικής του Υπουργείου Περιβάλλοντος και Ενέργειας.</a:t>
            </a:r>
          </a:p>
          <a:p>
            <a:pPr algn="just"/>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Εάν για τη συγκεκριμένη δραστηριότητα ή έργο απαιτείται απόφαση έγκρισης περιβαλλοντικών όρων (</a:t>
            </a:r>
            <a:r>
              <a:rPr lang="el-GR" alt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ΑΕΠΟ</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ή υπαγωγή σε Πρότυπες Περιβαλλοντικές Δεσμεύσεις (</a:t>
            </a:r>
            <a:r>
              <a:rPr lang="el-GR" alt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ΠΠΔ</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alt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τότε η έγκριση επέμβασης ενσωματώνεται </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σε αυτές.</a:t>
            </a:r>
          </a:p>
          <a:p>
            <a:pPr algn="just"/>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Μετά την έκδοση ΑΕΠΟ ή την υπαγωγή σε ΠΠΔ εκδίδεται πράξη πληροφοριακού χαρακτήρα της αρμόδιας Δασικής Αρχής με την οποία εξειδικεύονται οι όροι και οι προϋποθέσεις κάθε επέμβασης, τα στοιχεία του δικαιούχου, τα όρια, η θέση και το εμβαδόν της έκτασης, ο σκοπός της επέμβασης, ο χρόνος διάρκειάς της, με δυνατότητα ανανέωσής της, το ύψος του ανταλλάγματος χρήσης, τα όρια, η θέση και το εμβαδόν της προς αναδάσωση έκτασης, καθώς επίσης και οι όροι αποκατάστασης του φυσικού περιβάλλοντος μετά τη λήξη του χρόνου διάρκειας της επέμβασης.</a:t>
            </a:r>
          </a:p>
          <a:p>
            <a:pPr algn="just"/>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Πρόσθετες προϋποθέσεις:</a:t>
            </a:r>
          </a:p>
          <a:p>
            <a:pPr indent="-1588" algn="just">
              <a:buFont typeface="Wingdings" panose="05000000000000000000" pitchFamily="2" charset="2"/>
              <a:buChar char="Ø"/>
            </a:pPr>
            <a:r>
              <a:rPr lang="el-GR" alt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καταβολή ανταλλάγματος χρήσης </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που υπολογίζεται στο σύνολο της έκτασης που δεσμεύεται για την έγκριση επέμβασης και</a:t>
            </a:r>
          </a:p>
          <a:p>
            <a:pPr indent="-1588" algn="just">
              <a:buFont typeface="Wingdings" panose="05000000000000000000" pitchFamily="2" charset="2"/>
              <a:buChar char="Ø"/>
            </a:pPr>
            <a:r>
              <a:rPr lang="el-GR" alt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υποχρεωτική αναδάσωση ή δάσωση έκτασης ίσου εμβαδού με εκείνη στην οποία εγκρίνεται η εκχέρσωση για την πραγματοποίηση της επέμβασης</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Η αναδάσωση ή δάσωση διενεργείται από τον δικαιούχο της επέμβασης με δαπάνες του βάσει σχετικής μελέτης που εγκρίνεται από τη δασική υπηρεσία. Εάν δεν υπάρχουν εκτάσεις προς αναδάσωση ή δάσωση στην ίδια ή σε όμορη περιοχή, ο δικαιούχος προβαίνει σε δασοκομικές εργασίες ή στην εκτέλεση ειδικών </a:t>
            </a:r>
            <a:r>
              <a:rPr lang="el-GR"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δασοτεχνικών</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έργων, επί των εκτάσεων που υποδεικνύονται από τη δασική υπηρεσία για την προστασία και αναβάθμισή τους, ύστερα από σύνταξη μελέτης που εγκρίνεται από τη δασική υπηρεσία. </a:t>
            </a:r>
            <a:endPar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400" dirty="0">
              <a:solidFill>
                <a:schemeClr val="bg1"/>
              </a:solidFill>
            </a:endParaRPr>
          </a:p>
        </p:txBody>
      </p:sp>
      <p:sp>
        <p:nvSpPr>
          <p:cNvPr id="6" name="Τίτλος 1">
            <a:extLst>
              <a:ext uri="{FF2B5EF4-FFF2-40B4-BE49-F238E27FC236}">
                <a16:creationId xmlns:a16="http://schemas.microsoft.com/office/drawing/2014/main" id="{DD5FC8FA-A153-F7DB-567C-72326F490A21}"/>
              </a:ext>
            </a:extLst>
          </p:cNvPr>
          <p:cNvSpPr>
            <a:spLocks noGrp="1"/>
          </p:cNvSpPr>
          <p:nvPr>
            <p:ph type="title"/>
          </p:nvPr>
        </p:nvSpPr>
        <p:spPr>
          <a:xfrm>
            <a:off x="1143001" y="130629"/>
            <a:ext cx="9905998" cy="877077"/>
          </a:xfrm>
        </p:spPr>
        <p:txBody>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Διαδικασία και προϋποθέσεις έγκρισης επέμβασης (άρθρο 45 ν. 998/1979)</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1447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576E48-5262-3CF4-305C-D6533B9209ED}"/>
              </a:ext>
            </a:extLst>
          </p:cNvPr>
          <p:cNvSpPr>
            <a:spLocks noGrp="1"/>
          </p:cNvSpPr>
          <p:nvPr>
            <p:ph type="title"/>
          </p:nvPr>
        </p:nvSpPr>
        <p:spPr>
          <a:xfrm>
            <a:off x="1141412" y="198080"/>
            <a:ext cx="9905998" cy="508946"/>
          </a:xfrm>
        </p:spPr>
        <p:txBody>
          <a:bodyPr/>
          <a:lstStyle/>
          <a:p>
            <a:pPr algn="ct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Δασολόγιο, Δασικοί Χάρτες και Κτηματολόγιο (1)</a:t>
            </a:r>
            <a:endParaRPr lang="en-US" dirty="0"/>
          </a:p>
        </p:txBody>
      </p:sp>
      <p:sp>
        <p:nvSpPr>
          <p:cNvPr id="3" name="Θέση περιεχομένου 2">
            <a:extLst>
              <a:ext uri="{FF2B5EF4-FFF2-40B4-BE49-F238E27FC236}">
                <a16:creationId xmlns:a16="http://schemas.microsoft.com/office/drawing/2014/main" id="{FFB00757-FD1D-113F-56F8-609AA3EEDA55}"/>
              </a:ext>
            </a:extLst>
          </p:cNvPr>
          <p:cNvSpPr>
            <a:spLocks noGrp="1"/>
          </p:cNvSpPr>
          <p:nvPr>
            <p:ph idx="1"/>
          </p:nvPr>
        </p:nvSpPr>
        <p:spPr>
          <a:xfrm>
            <a:off x="1141411" y="776313"/>
            <a:ext cx="9905999" cy="5561860"/>
          </a:xfrm>
        </p:spPr>
        <p:txBody>
          <a:bodyPr>
            <a:normAutofit/>
          </a:bodyPr>
          <a:lstStyle/>
          <a:p>
            <a:pPr marR="0" lvl="0" algn="just" defTabSz="914400" rtl="0" eaLnBrk="1" fontAlgn="auto" latinLnBrk="0" hangingPunct="1">
              <a:lnSpc>
                <a:spcPct val="120000"/>
              </a:lnSpc>
              <a:spcBef>
                <a:spcPts val="1000"/>
              </a:spcBef>
              <a:spcAft>
                <a:spcPts val="0"/>
              </a:spcAft>
              <a:buClrTx/>
              <a:buSzPct val="125000"/>
              <a:tabLst/>
              <a:defRPr/>
            </a:pPr>
            <a:r>
              <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Η κατάρτιση </a:t>
            </a:r>
            <a:r>
              <a:rPr kumimoji="0" lang="el-GR"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Δασολογίου </a:t>
            </a:r>
            <a:r>
              <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αποτελεί συνταγματική υποχρέωση σύμφωνα με το άρθρο 24 παρ. 1 Συντ. και ουσιώδες στοιχείο για την προστασία του δασικού κεφαλαίου. Στο Δασολόγιο θα καταγραφούν εξατομικευμένα όλες οι εκτάσεις που υπάγονται στη δασική νομοθεσία, με ειδική προσδιορισμένη αναφορά κάθε συγκεκριμένης έκτασης και με ειδικότερο χαρακτηρισμό εάν πρόκειται για </a:t>
            </a:r>
            <a:r>
              <a:rPr kumimoji="0" lang="el-GR"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δάση ή για δασικές εκτάσεις </a:t>
            </a:r>
            <a:r>
              <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(άρθρο </a:t>
            </a:r>
            <a:r>
              <a:rPr kumimoji="0" lang="en-US"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1</a:t>
            </a:r>
            <a:r>
              <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3 ν. 998/1979</a:t>
            </a:r>
            <a:r>
              <a:rPr kumimoji="0" lang="en-US"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ήδη άρθρο 3 ν. 3208/2003).</a:t>
            </a:r>
          </a:p>
          <a:p>
            <a:pPr lvl="0" algn="just">
              <a:defRPr/>
            </a:pP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Η διαδικασία κατάρτισης, θεώρησης, ανάρτησης και κύρωσης </a:t>
            </a:r>
            <a:r>
              <a:rPr lang="el-GR" sz="1400" b="1" kern="0" dirty="0">
                <a:solidFill>
                  <a:srgbClr val="000000"/>
                </a:solidFill>
                <a:latin typeface="Calibri" panose="020F0502020204030204" pitchFamily="34" charset="0"/>
                <a:ea typeface="Calibri" panose="020F0502020204030204" pitchFamily="34" charset="0"/>
                <a:cs typeface="Calibri" panose="020F0502020204030204" pitchFamily="34" charset="0"/>
              </a:rPr>
              <a:t>Δασικών Χαρτών </a:t>
            </a: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αποτελούν αναγκαίο προηγούμενο στάδιο της κατάρτισης Δασολογίου (άρθρο 20 παρ. 3 ν. 3889/2010). Οι Δασικοί Χάρτες οριοθετούν τις δασικές εν γένει εκτάσεις (δασικού ή </a:t>
            </a:r>
            <a:r>
              <a:rPr lang="el-GR" sz="1400" kern="0" dirty="0" err="1">
                <a:solidFill>
                  <a:srgbClr val="000000"/>
                </a:solidFill>
                <a:latin typeface="Calibri" panose="020F0502020204030204" pitchFamily="34" charset="0"/>
                <a:ea typeface="Calibri" panose="020F0502020204030204" pitchFamily="34" charset="0"/>
                <a:cs typeface="Calibri" panose="020F0502020204030204" pitchFamily="34" charset="0"/>
              </a:rPr>
              <a:t>χορτολιβαδικού</a:t>
            </a: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 χαρακτήρα), οι οποίες προστατεύονται από τις διατάξεις της δασικής νομοθεσίας στο χαρτογραφικό υπόβαθρο του Ελληνικού Κτηματολογίου. Κατά νόμο οι Δασικοί Χάρτες δεν επεμβαίνουν σε ιδιοκτησιακά δικαιώματα.</a:t>
            </a:r>
          </a:p>
          <a:p>
            <a:pPr lvl="0" algn="just">
              <a:defRPr/>
            </a:pP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Για τη σύνταξη Δασικών Χαρτών λαμβάνονται υπόψη </a:t>
            </a:r>
            <a:r>
              <a:rPr lang="el-GR" sz="1400" b="1" kern="0" dirty="0" err="1">
                <a:solidFill>
                  <a:srgbClr val="000000"/>
                </a:solidFill>
                <a:latin typeface="Calibri" panose="020F0502020204030204" pitchFamily="34" charset="0"/>
                <a:ea typeface="Calibri" panose="020F0502020204030204" pitchFamily="34" charset="0"/>
                <a:cs typeface="Calibri" panose="020F0502020204030204" pitchFamily="34" charset="0"/>
              </a:rPr>
              <a:t>φωτοερμηνευτικά</a:t>
            </a:r>
            <a:r>
              <a:rPr lang="el-GR" sz="1400" b="1" kern="0" dirty="0">
                <a:solidFill>
                  <a:srgbClr val="000000"/>
                </a:solidFill>
                <a:latin typeface="Calibri" panose="020F0502020204030204" pitchFamily="34" charset="0"/>
                <a:ea typeface="Calibri" panose="020F0502020204030204" pitchFamily="34" charset="0"/>
                <a:cs typeface="Calibri" panose="020F0502020204030204" pitchFamily="34" charset="0"/>
              </a:rPr>
              <a:t> στοιχεία από παλαιότερες και πρόσφατες αεροφωτογραφίες που απεικονίζουν διαχρονικά τη δασική βλάστηση της περιοχής</a:t>
            </a: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 καθώς και </a:t>
            </a:r>
            <a:r>
              <a:rPr lang="el-GR" sz="1400" b="1" kern="0" dirty="0">
                <a:solidFill>
                  <a:srgbClr val="000000"/>
                </a:solidFill>
                <a:latin typeface="Calibri" panose="020F0502020204030204" pitchFamily="34" charset="0"/>
                <a:ea typeface="Calibri" panose="020F0502020204030204" pitchFamily="34" charset="0"/>
                <a:cs typeface="Calibri" panose="020F0502020204030204" pitchFamily="34" charset="0"/>
              </a:rPr>
              <a:t>διοικητικές πράξεις που καθόρισαν άλλες χρήσεις για ορισμένες εκτάσεις, τόσο πριν όσο και μετά το Σύνταγμα 1975</a:t>
            </a: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a:t>
            </a:r>
          </a:p>
          <a:p>
            <a:pPr lvl="0" algn="just">
              <a:defRPr/>
            </a:pP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Τέτοιες διοικητικές πράξεις είναι ιδίως όσες είχαν αφεθεί σε γεωργική χρήση πριν το Σύνταγμα 1975 με βάση τις διατάξεις της αγροτικής ή εποικιστικής νομοθεσίας (εφόσον συνεχίζουν να καλλιεργούνται), βιομηχανικές και βιοτεχνικές περιοχές εντός ΖΟΕ στις οποίες έχουν εγκατασταθεί επιχειρήσεις με διοικητικές άδειες ή πράξεις που καλύπτονται από το τεκμήριο νομιμότητας, περιοχές εντός ορίων οικισμών προϋφισταμένων του 1923 ή με πληθυσμό κάτω των 2.000 κατοίκων, ακόμη και δεν έχουν </a:t>
            </a:r>
            <a:r>
              <a:rPr lang="el-GR" sz="1400" kern="0" dirty="0" err="1">
                <a:solidFill>
                  <a:srgbClr val="000000"/>
                </a:solidFill>
                <a:latin typeface="Calibri" panose="020F0502020204030204" pitchFamily="34" charset="0"/>
                <a:ea typeface="Calibri" panose="020F0502020204030204" pitchFamily="34" charset="0"/>
                <a:cs typeface="Calibri" panose="020F0502020204030204" pitchFamily="34" charset="0"/>
              </a:rPr>
              <a:t>οριοθετηθεί</a:t>
            </a: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 με πράξη αρμόδιου οργάνου, ιδίως με Π.Δ., καθώς και εκτάσεις για τις οποίες έχουν εκδοθεί οικοδομικές άδειες μετά το Σύνταγμα του 1975 και πριν την έναρξη ισχύος του ν. 4030/2011 εφόσον έχουν υλοποιηθεί (</a:t>
            </a:r>
            <a:r>
              <a:rPr lang="el-GR" sz="1400" kern="0" dirty="0" err="1">
                <a:solidFill>
                  <a:srgbClr val="000000"/>
                </a:solidFill>
                <a:latin typeface="Calibri" panose="020F0502020204030204" pitchFamily="34" charset="0"/>
                <a:ea typeface="Calibri" panose="020F0502020204030204" pitchFamily="34" charset="0"/>
                <a:cs typeface="Calibri" panose="020F0502020204030204" pitchFamily="34" charset="0"/>
              </a:rPr>
              <a:t>ΣτΕΟλ</a:t>
            </a: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 1364-25/2021). </a:t>
            </a:r>
          </a:p>
          <a:p>
            <a:pPr marL="230188" lvl="0" indent="0" algn="just">
              <a:buNone/>
              <a:defRPr/>
            </a:pP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1400" b="1" kern="0" dirty="0">
                <a:solidFill>
                  <a:srgbClr val="000000"/>
                </a:solidFill>
                <a:latin typeface="Calibri" panose="020F0502020204030204" pitchFamily="34" charset="0"/>
                <a:ea typeface="Calibri" panose="020F0502020204030204" pitchFamily="34" charset="0"/>
                <a:cs typeface="Calibri" panose="020F0502020204030204" pitchFamily="34" charset="0"/>
              </a:rPr>
              <a:t>Οριοθέτηση της έννοιας του «δασικού κεκτημένου»</a:t>
            </a: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  (άπαξ δάσος εσαεί δάσος) </a:t>
            </a:r>
            <a:r>
              <a:rPr lang="el-GR" sz="1400" b="1" kern="0" dirty="0">
                <a:solidFill>
                  <a:srgbClr val="000000"/>
                </a:solidFill>
                <a:latin typeface="Calibri" panose="020F0502020204030204" pitchFamily="34" charset="0"/>
                <a:ea typeface="Calibri" panose="020F0502020204030204" pitchFamily="34" charset="0"/>
                <a:cs typeface="Calibri" panose="020F0502020204030204" pitchFamily="34" charset="0"/>
              </a:rPr>
              <a:t>υπό το φως του τεκμηρίου     νομιμότητας των διοικητικών πράξεων και των αρχών ασφάλειας δικαίου και δικαιολογημένης εμπιστοσύνης.</a:t>
            </a:r>
          </a:p>
          <a:p>
            <a:pPr lvl="0" algn="just">
              <a:defRPr/>
            </a:pPr>
            <a:endPar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R="0" lvl="0" algn="just" defTabSz="914400" rtl="0" eaLnBrk="1" fontAlgn="auto" latinLnBrk="0" hangingPunct="1">
              <a:lnSpc>
                <a:spcPct val="120000"/>
              </a:lnSpc>
              <a:spcBef>
                <a:spcPts val="1000"/>
              </a:spcBef>
              <a:spcAft>
                <a:spcPts val="0"/>
              </a:spcAft>
              <a:buClrTx/>
              <a:buSzPct val="125000"/>
              <a:tabLst/>
              <a:defRPr/>
            </a:pPr>
            <a:endPar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R="0" lvl="0" algn="just" defTabSz="914400" rtl="0" eaLnBrk="1" fontAlgn="auto" latinLnBrk="0" hangingPunct="1">
              <a:lnSpc>
                <a:spcPct val="120000"/>
              </a:lnSpc>
              <a:spcBef>
                <a:spcPts val="1000"/>
              </a:spcBef>
              <a:spcAft>
                <a:spcPts val="0"/>
              </a:spcAft>
              <a:buClrTx/>
              <a:buSzPct val="125000"/>
              <a:tabLst/>
              <a:defRPr/>
            </a:pPr>
            <a:endPar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R="0" lvl="0" algn="just" defTabSz="914400" rtl="0" eaLnBrk="1" fontAlgn="auto" latinLnBrk="0" hangingPunct="1">
              <a:lnSpc>
                <a:spcPct val="120000"/>
              </a:lnSpc>
              <a:spcBef>
                <a:spcPts val="1000"/>
              </a:spcBef>
              <a:spcAft>
                <a:spcPts val="0"/>
              </a:spcAft>
              <a:buClrTx/>
              <a:buSzPct val="125000"/>
              <a:tabLst/>
              <a:defRPr/>
            </a:pPr>
            <a:endPar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F2573064-49A8-BA22-01B5-43F923F54D9E}"/>
              </a:ext>
            </a:extLst>
          </p:cNvPr>
          <p:cNvSpPr/>
          <p:nvPr/>
        </p:nvSpPr>
        <p:spPr>
          <a:xfrm>
            <a:off x="67734" y="128792"/>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12</a:t>
            </a:r>
            <a:endParaRPr lang="en-US" dirty="0">
              <a:solidFill>
                <a:schemeClr val="bg1"/>
              </a:solidFill>
            </a:endParaRPr>
          </a:p>
        </p:txBody>
      </p:sp>
      <p:sp>
        <p:nvSpPr>
          <p:cNvPr id="5" name="Arrow: Right 4">
            <a:extLst>
              <a:ext uri="{FF2B5EF4-FFF2-40B4-BE49-F238E27FC236}">
                <a16:creationId xmlns:a16="http://schemas.microsoft.com/office/drawing/2014/main" id="{909AD545-D4F6-DA93-3261-7D0985DAB217}"/>
              </a:ext>
            </a:extLst>
          </p:cNvPr>
          <p:cNvSpPr/>
          <p:nvPr/>
        </p:nvSpPr>
        <p:spPr>
          <a:xfrm>
            <a:off x="1522603" y="5663748"/>
            <a:ext cx="978408" cy="294483"/>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7459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75716C-B439-3232-89D0-665864F57BEE}"/>
              </a:ext>
            </a:extLst>
          </p:cNvPr>
          <p:cNvSpPr>
            <a:spLocks noGrp="1"/>
          </p:cNvSpPr>
          <p:nvPr>
            <p:ph type="title"/>
          </p:nvPr>
        </p:nvSpPr>
        <p:spPr>
          <a:xfrm>
            <a:off x="1141413" y="618518"/>
            <a:ext cx="9905998" cy="922415"/>
          </a:xfrm>
        </p:spPr>
        <p:txBody>
          <a:bodyPr/>
          <a:lstStyle/>
          <a:p>
            <a:pPr algn="ct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Δασολόγιο, Δασικοί Χάρτες και Κτηματολόγιο (2)</a:t>
            </a:r>
            <a:endParaRPr lang="en-US" dirty="0"/>
          </a:p>
        </p:txBody>
      </p:sp>
      <p:sp>
        <p:nvSpPr>
          <p:cNvPr id="3" name="Θέση περιεχομένου 2">
            <a:extLst>
              <a:ext uri="{FF2B5EF4-FFF2-40B4-BE49-F238E27FC236}">
                <a16:creationId xmlns:a16="http://schemas.microsoft.com/office/drawing/2014/main" id="{D6E12E7A-E043-0889-D720-38FAB8AA9CA6}"/>
              </a:ext>
            </a:extLst>
          </p:cNvPr>
          <p:cNvSpPr>
            <a:spLocks noGrp="1"/>
          </p:cNvSpPr>
          <p:nvPr>
            <p:ph idx="1"/>
          </p:nvPr>
        </p:nvSpPr>
        <p:spPr>
          <a:xfrm>
            <a:off x="1141413" y="1678378"/>
            <a:ext cx="9905999" cy="4423657"/>
          </a:xfrm>
        </p:spPr>
        <p:txBody>
          <a:bodyPr>
            <a:normAutofit/>
          </a:bodyPr>
          <a:lstStyle/>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Η σύνταξη των Δασικών Χαρτών και του Δασολογίου είναι αλληλένδετη και με την κατάρτιση του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Εθνικού Κτηματολογίου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που αποτελεί επίσης αποστολή του Κράτους σύμφωνα με το άρθρο 24 Συντ., καθώς:</a:t>
            </a:r>
          </a:p>
          <a:p>
            <a:pPr indent="1588" algn="just">
              <a:buFont typeface="Wingdings" panose="05000000000000000000" pitchFamily="2" charset="2"/>
              <a:buChar char="Ø"/>
            </a:pP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μέσω των Δασικών Χαρτών και του Δασολογίου διασφαλίζεται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η κατοχύρωση των ιδιοκτησιακών δικαιωμάτων του Ελληνικού Δημοσίου επί των δασών και δασικών εκτάσεων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επί των οποίων το Δημόσιο έχει μαχητό τεκμήριο κυριότητας.</a:t>
            </a:r>
          </a:p>
          <a:p>
            <a:pPr indent="1588" algn="just">
              <a:buFont typeface="Wingdings" panose="05000000000000000000" pitchFamily="2" charset="2"/>
              <a:buChar char="Ø"/>
            </a:pP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Με τον τρόπο αυτό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διασφαλίζεται η δημόσια κτήση</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στην προστασία της οποίας προσβλέπει το Κτηματολόγιο.</a:t>
            </a:r>
          </a:p>
          <a:p>
            <a:pPr marL="230188" indent="-230188"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Ενόψει των παραπάνω έχει κριθεί ότι </a:t>
            </a:r>
            <a:r>
              <a:rPr lang="el-GR" sz="1400" u="sng" dirty="0">
                <a:solidFill>
                  <a:schemeClr val="bg1"/>
                </a:solidFill>
                <a:latin typeface="Calibri" panose="020F0502020204030204" pitchFamily="34" charset="0"/>
                <a:ea typeface="Calibri" panose="020F0502020204030204" pitchFamily="34" charset="0"/>
                <a:cs typeface="Calibri" panose="020F0502020204030204" pitchFamily="34" charset="0"/>
              </a:rPr>
              <a:t>είναι συνταγματικά επιβεβλημένο να προηγηθεί η κατάρτιση των Δασικών Χαρτών έναντι του Κτηματολογίου</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230188" indent="-230188"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Πάντως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δεν αποκλείεται η παράλληλη εξέλιξη των δύο διαδικασιών, διαφορετικά θα καθυστερούσε υπερβολικά η </a:t>
            </a:r>
            <a:r>
              <a:rPr lang="el-GR" sz="1400" b="1" dirty="0" err="1">
                <a:solidFill>
                  <a:schemeClr val="bg1"/>
                </a:solidFill>
                <a:latin typeface="Calibri" panose="020F0502020204030204" pitchFamily="34" charset="0"/>
                <a:ea typeface="Calibri" panose="020F0502020204030204" pitchFamily="34" charset="0"/>
                <a:cs typeface="Calibri" panose="020F0502020204030204" pitchFamily="34" charset="0"/>
              </a:rPr>
              <a:t>κτηματογράφηση</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 της χώρας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αφού άλλωστε για την προστασία των δασών αρκεί η κατάρτιση των δασικών χαρτών  σε χρόνο πρόσφορο, και πάντως το αργότερο, πριν οριστικοποιηθούν οι πρώτες κτηματολογικές εγγραφές, ώστε να αποτελέσουν μέσο για την εγγραφή ιδιοκτησιακού δικαιώματος του Δημοσίου ή μέσο ώστε να αποκρουσθεί αποτελεσματικά η εγγραφή ανύπαρκτου δικαιώματος τρίτου επ’ αυτών. (ΣτΕ 881/2019, 902/2019, 1845/2019, 1365/2021, 2236/2018 7μ., 1203/2017 7μ., 805/2016 7μ.)</a:t>
            </a:r>
          </a:p>
          <a:p>
            <a:endParaRPr lang="en-US" sz="1400" dirty="0">
              <a:solidFill>
                <a:schemeClr val="bg1"/>
              </a:solidFill>
            </a:endParaRPr>
          </a:p>
        </p:txBody>
      </p:sp>
      <p:sp>
        <p:nvSpPr>
          <p:cNvPr id="4" name="Βέλος: Δεξιό 3">
            <a:extLst>
              <a:ext uri="{FF2B5EF4-FFF2-40B4-BE49-F238E27FC236}">
                <a16:creationId xmlns:a16="http://schemas.microsoft.com/office/drawing/2014/main" id="{552EF07D-D67F-5422-C01F-E23B62EDC5C9}"/>
              </a:ext>
            </a:extLst>
          </p:cNvPr>
          <p:cNvSpPr/>
          <p:nvPr/>
        </p:nvSpPr>
        <p:spPr>
          <a:xfrm>
            <a:off x="32060" y="755964"/>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13</a:t>
            </a:r>
            <a:endParaRPr lang="en-US" dirty="0">
              <a:solidFill>
                <a:schemeClr val="bg1"/>
              </a:solidFill>
            </a:endParaRPr>
          </a:p>
        </p:txBody>
      </p:sp>
    </p:spTree>
    <p:extLst>
      <p:ext uri="{BB962C8B-B14F-4D97-AF65-F5344CB8AC3E}">
        <p14:creationId xmlns:p14="http://schemas.microsoft.com/office/powerpoint/2010/main" val="174658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A0A7F7-50E5-D62F-76B9-2EE7CF00E2F1}"/>
              </a:ext>
            </a:extLst>
          </p:cNvPr>
          <p:cNvSpPr>
            <a:spLocks noGrp="1"/>
          </p:cNvSpPr>
          <p:nvPr>
            <p:ph type="title"/>
          </p:nvPr>
        </p:nvSpPr>
        <p:spPr>
          <a:xfrm>
            <a:off x="1194594" y="319706"/>
            <a:ext cx="9802811" cy="647521"/>
          </a:xfrm>
        </p:spPr>
        <p:txBody>
          <a:bodyPr>
            <a:normAutofit fontScale="90000"/>
          </a:bodyPr>
          <a:lstStyle/>
          <a:p>
            <a:pPr algn="ctr"/>
            <a:br>
              <a:rPr lang="el-GR" sz="1800" b="1" cap="none" dirty="0">
                <a:solidFill>
                  <a:prstClr val="black"/>
                </a:solidFill>
                <a:latin typeface="Calibri" panose="020F0502020204030204" pitchFamily="34" charset="0"/>
                <a:ea typeface="Calibri" panose="020F0502020204030204" pitchFamily="34" charset="0"/>
                <a:cs typeface="Calibri" panose="020F0502020204030204" pitchFamily="34" charset="0"/>
              </a:rPr>
            </a:br>
            <a:r>
              <a:rPr lang="el-GR" sz="1800" b="1" cap="none" dirty="0">
                <a:solidFill>
                  <a:prstClr val="black"/>
                </a:solidFill>
                <a:latin typeface="Calibri" panose="020F0502020204030204" pitchFamily="34" charset="0"/>
                <a:ea typeface="Calibri" panose="020F0502020204030204" pitchFamily="34" charset="0"/>
                <a:cs typeface="Calibri" panose="020F0502020204030204" pitchFamily="34" charset="0"/>
              </a:rPr>
              <a:t>Η συνταγματική προστασία της πολιτιστικής κληρονομιάς</a:t>
            </a:r>
            <a:r>
              <a:rPr kumimoji="0" lang="el-GR"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(1)</a:t>
            </a:r>
            <a:br>
              <a:rPr lang="el-GR" dirty="0"/>
            </a:br>
            <a:endParaRPr lang="en-US" dirty="0"/>
          </a:p>
        </p:txBody>
      </p:sp>
      <p:sp>
        <p:nvSpPr>
          <p:cNvPr id="3" name="Θέση περιεχομένου 2">
            <a:extLst>
              <a:ext uri="{FF2B5EF4-FFF2-40B4-BE49-F238E27FC236}">
                <a16:creationId xmlns:a16="http://schemas.microsoft.com/office/drawing/2014/main" id="{7A986F26-DFCB-103C-4C46-110FE7FD872A}"/>
              </a:ext>
            </a:extLst>
          </p:cNvPr>
          <p:cNvSpPr>
            <a:spLocks noGrp="1"/>
          </p:cNvSpPr>
          <p:nvPr>
            <p:ph idx="1"/>
          </p:nvPr>
        </p:nvSpPr>
        <p:spPr>
          <a:xfrm>
            <a:off x="1244599" y="643467"/>
            <a:ext cx="9802812" cy="5509369"/>
          </a:xfrm>
        </p:spPr>
        <p:txBody>
          <a:bodyPr>
            <a:normAutofit fontScale="25000" lnSpcReduction="20000"/>
          </a:bodyPr>
          <a:lstStyle/>
          <a:p>
            <a:pPr algn="just">
              <a:spcBef>
                <a:spcPts val="1200"/>
              </a:spcBef>
            </a:pPr>
            <a:endPar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spcBef>
                <a:spcPts val="1200"/>
              </a:spcBef>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Με το άρθρο 24 Συντ. θεσπίσθηκε για πρώτη φορά συνταγματική διάταξη πλήρους κανονιστικού περιεχομένου για την εγγύηση και προστασία της πολιτιστικής κληρονομιάς. </a:t>
            </a:r>
          </a:p>
          <a:p>
            <a:pPr algn="just">
              <a:spcBef>
                <a:spcPts val="1200"/>
              </a:spcBef>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Θέσπιση ν. 3028/2002 «Για την προστασία των Αρχαιοτήτων και εν γένει της Πολιτιστικής Κληρονομιάς» και ν. 4858/2021 «Κύρωση Κώδικα νομοθεσίας για την προστασία των αρχαιοτήτων και εν γένει της πολιτιστικής κληρονομιάς».</a:t>
            </a:r>
          </a:p>
          <a:p>
            <a:pPr algn="just">
              <a:spcBef>
                <a:spcPts val="1200"/>
              </a:spcBef>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Οι διατάξεις των παρ. 1 και 6 του άρθρου 24 Συντ. καθιερώνουν </a:t>
            </a:r>
            <a:r>
              <a:rPr lang="el-GR" sz="5200" b="1" dirty="0">
                <a:solidFill>
                  <a:schemeClr val="bg1"/>
                </a:solidFill>
                <a:latin typeface="Calibri" panose="020F0502020204030204" pitchFamily="34" charset="0"/>
                <a:ea typeface="Calibri" panose="020F0502020204030204" pitchFamily="34" charset="0"/>
                <a:cs typeface="Calibri" panose="020F0502020204030204" pitchFamily="34" charset="0"/>
              </a:rPr>
              <a:t>αυξημένη προστασία της πολιτιστικής κληρονομιάς</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δηλαδή  των μνημείων και λοιπών πολιτιστικών αγαθών που προέρχονται από την ανθρώπινη δραστηριότητα και συνθέτουν λόγω της ιστορικής, καλλιτεχνικής, τεχνολογικής  ή επιστημονικής σημασίας τους, σε άμεση σχέση και αλληλεπίδραση με τον φυσικό περιβάλλοντος χώρο, την εν γένει πολιτιστική κληρονομιά της Χώρας.  </a:t>
            </a:r>
          </a:p>
          <a:p>
            <a:pPr algn="just">
              <a:spcBef>
                <a:spcPts val="1200"/>
              </a:spcBef>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Η προστασία αυτή περιλαμβάνει, εκτός από τον </a:t>
            </a:r>
            <a:r>
              <a:rPr lang="el-GR" sz="5200" u="sng" dirty="0">
                <a:solidFill>
                  <a:schemeClr val="bg1"/>
                </a:solidFill>
                <a:latin typeface="Calibri" panose="020F0502020204030204" pitchFamily="34" charset="0"/>
                <a:ea typeface="Calibri" panose="020F0502020204030204" pitchFamily="34" charset="0"/>
                <a:cs typeface="Calibri" panose="020F0502020204030204" pitchFamily="34" charset="0"/>
              </a:rPr>
              <a:t>εντοπισμό, την έρευνα, καταγραφή, τεκμηρίωση και μελέτη των στοιχείων της πολιτιστικής κληρονομιάς, τη διατήρηση και αποτροπή της αλλοίωσης, καταστροφής ή βλάβης τους, τη συντήρηση και κατά περίπτωση αναγκαία αποκατάσταση, καθώς και τη διευκόλυνση της πρόσβασης και επικοινωνίας του κοινού </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με αυτά. </a:t>
            </a:r>
            <a:r>
              <a:rPr lang="el-GR" sz="5200" b="1" dirty="0">
                <a:solidFill>
                  <a:schemeClr val="bg1"/>
                </a:solidFill>
                <a:latin typeface="Calibri" panose="020F0502020204030204" pitchFamily="34" charset="0"/>
                <a:ea typeface="Calibri" panose="020F0502020204030204" pitchFamily="34" charset="0"/>
                <a:cs typeface="Calibri" panose="020F0502020204030204" pitchFamily="34" charset="0"/>
              </a:rPr>
              <a:t>Ειδικότερη όψη της προστασίας του πολιτιστικού περιβάλλοντος αποτελεί η εξασφάλιση ανεμπόδιστης θέασης των μνημείων</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καθώς και η </a:t>
            </a:r>
            <a:r>
              <a:rPr lang="el-GR" sz="5200" b="1" dirty="0">
                <a:solidFill>
                  <a:schemeClr val="bg1"/>
                </a:solidFill>
                <a:latin typeface="Calibri" panose="020F0502020204030204" pitchFamily="34" charset="0"/>
                <a:ea typeface="Calibri" panose="020F0502020204030204" pitchFamily="34" charset="0"/>
                <a:cs typeface="Calibri" panose="020F0502020204030204" pitchFamily="34" charset="0"/>
              </a:rPr>
              <a:t>διατήρηση του χαρακτήρα και της φυσιογνωμίας της ευρύτερης περιοχής, η οποία τελεί σε άμεση οπτική επαφή με τα μνημεία </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και είναι αναγκαία για την ανάδειξή τους. </a:t>
            </a:r>
          </a:p>
          <a:p>
            <a:pPr algn="just">
              <a:spcBef>
                <a:spcPts val="1200"/>
              </a:spcBef>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Η προστασία των μνημείων, των αρχαιολογικών χώρων και ιστορικών τόπων περιλαμβάνεται εφεξής στους στόχους οποιουδήποτε χωροταξικού, πολεοδομικού, περιβαλλοντικού ή αναπτυξιακού πλαισίου ή σχεδίου, ακόμη δε και των υποκατάστατων αυτών. </a:t>
            </a:r>
          </a:p>
          <a:p>
            <a:pPr algn="just">
              <a:spcBef>
                <a:spcPts val="1200"/>
              </a:spcBef>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Η </a:t>
            </a:r>
            <a:r>
              <a:rPr lang="el-GR" sz="5200" b="1" dirty="0">
                <a:solidFill>
                  <a:schemeClr val="bg1"/>
                </a:solidFill>
                <a:latin typeface="Calibri" panose="020F0502020204030204" pitchFamily="34" charset="0"/>
                <a:ea typeface="Calibri" panose="020F0502020204030204" pitchFamily="34" charset="0"/>
                <a:cs typeface="Calibri" panose="020F0502020204030204" pitchFamily="34" charset="0"/>
              </a:rPr>
              <a:t>συνταγματική προστασία της πολιτιστικής κληρονομιάς αποβλέπει,</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σύμφωνα και με τη νομολογία: </a:t>
            </a:r>
          </a:p>
          <a:p>
            <a:pPr lvl="1" algn="just">
              <a:spcBef>
                <a:spcPts val="600"/>
              </a:spcBef>
              <a:buFont typeface="Wingdings" panose="05000000000000000000" pitchFamily="2" charset="2"/>
              <a:buChar char="Ø"/>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αφενός στη </a:t>
            </a:r>
            <a:r>
              <a:rPr lang="el-GR" sz="5200" b="1" dirty="0">
                <a:solidFill>
                  <a:schemeClr val="bg1"/>
                </a:solidFill>
                <a:latin typeface="Calibri" panose="020F0502020204030204" pitchFamily="34" charset="0"/>
                <a:ea typeface="Calibri" panose="020F0502020204030204" pitchFamily="34" charset="0"/>
                <a:cs typeface="Calibri" panose="020F0502020204030204" pitchFamily="34" charset="0"/>
              </a:rPr>
              <a:t>διατήρηση εις το διηνεκές αναλλοίωτων των αρχαιοτήτων και των εν γένει πολιτιστικών στοιχείων </a:t>
            </a:r>
          </a:p>
          <a:p>
            <a:pPr lvl="1" algn="just">
              <a:spcBef>
                <a:spcPts val="600"/>
              </a:spcBef>
              <a:buFont typeface="Wingdings" panose="05000000000000000000" pitchFamily="2" charset="2"/>
              <a:buChar char="Ø"/>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αφετέρου στη </a:t>
            </a:r>
            <a:r>
              <a:rPr lang="el-GR" sz="5200" b="1" dirty="0">
                <a:solidFill>
                  <a:schemeClr val="bg1"/>
                </a:solidFill>
                <a:latin typeface="Calibri" panose="020F0502020204030204" pitchFamily="34" charset="0"/>
                <a:ea typeface="Calibri" panose="020F0502020204030204" pitchFamily="34" charset="0"/>
                <a:cs typeface="Calibri" panose="020F0502020204030204" pitchFamily="34" charset="0"/>
              </a:rPr>
              <a:t>δυνατότητα επιβολής από τη Διοίκηση, κατόπιν αιτιολογημένης κρίσης, γενικών περιορισμών ή ιδιαίτερων μέτρων </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για την αποφυγή οποιασδήποτε βλάβης, αλλοίωσης ή υποβάθμισης του περιβάλλοντος χώρου των μνημείων</a:t>
            </a:r>
          </a:p>
          <a:p>
            <a:endParaRPr lang="en-US" dirty="0"/>
          </a:p>
        </p:txBody>
      </p:sp>
      <p:sp>
        <p:nvSpPr>
          <p:cNvPr id="4" name="Βέλος: Δεξιό 3">
            <a:extLst>
              <a:ext uri="{FF2B5EF4-FFF2-40B4-BE49-F238E27FC236}">
                <a16:creationId xmlns:a16="http://schemas.microsoft.com/office/drawing/2014/main" id="{DB035CE5-3A04-635F-93F2-0BB111CBE370}"/>
              </a:ext>
            </a:extLst>
          </p:cNvPr>
          <p:cNvSpPr/>
          <p:nvPr/>
        </p:nvSpPr>
        <p:spPr>
          <a:xfrm>
            <a:off x="0" y="157826"/>
            <a:ext cx="1244599"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14</a:t>
            </a:r>
            <a:endParaRPr lang="en-US" dirty="0">
              <a:solidFill>
                <a:schemeClr val="bg1"/>
              </a:solidFill>
            </a:endParaRPr>
          </a:p>
        </p:txBody>
      </p:sp>
    </p:spTree>
    <p:extLst>
      <p:ext uri="{BB962C8B-B14F-4D97-AF65-F5344CB8AC3E}">
        <p14:creationId xmlns:p14="http://schemas.microsoft.com/office/powerpoint/2010/main" val="2664890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D65B8C-5DAC-E7F3-0991-F291414642F8}"/>
              </a:ext>
            </a:extLst>
          </p:cNvPr>
          <p:cNvSpPr>
            <a:spLocks noGrp="1"/>
          </p:cNvSpPr>
          <p:nvPr>
            <p:ph type="title"/>
          </p:nvPr>
        </p:nvSpPr>
        <p:spPr>
          <a:xfrm>
            <a:off x="1141413" y="618518"/>
            <a:ext cx="9905998" cy="516015"/>
          </a:xfrm>
        </p:spPr>
        <p:txBody>
          <a:bodyPr>
            <a:normAutofit fontScale="90000"/>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Η συνταγματική προστασία της πολιτιστικής κληρονομιάς (2)</a:t>
            </a:r>
            <a:b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188CD702-4194-F349-39F1-EFD5004F599E}"/>
              </a:ext>
            </a:extLst>
          </p:cNvPr>
          <p:cNvSpPr>
            <a:spLocks noGrp="1"/>
          </p:cNvSpPr>
          <p:nvPr>
            <p:ph idx="1"/>
          </p:nvPr>
        </p:nvSpPr>
        <p:spPr>
          <a:xfrm>
            <a:off x="1141412" y="1134533"/>
            <a:ext cx="9905999" cy="5104949"/>
          </a:xfrm>
        </p:spPr>
        <p:txBody>
          <a:bodyPr>
            <a:normAutofit fontScale="92500" lnSpcReduction="20000"/>
          </a:bodyPr>
          <a:lstStyle/>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Η προστασία του πολιτιστικού περιβάλλοντος περιλαμβάνει τη </a:t>
            </a:r>
            <a:r>
              <a:rPr kumimoji="0" lang="el-GR" sz="1400" b="1" i="0"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διατήρηση στο διηνεκές αναλλοίωτων των πολιτιστικών στοιχείων και του χώρου που είναι αναγκαίος για την ανάδειξή τους  σε ιστορική, αισθητική και λειτουργική ενότητα</a:t>
            </a:r>
            <a:r>
              <a:rPr kumimoji="0" lang="el-GR" sz="1400" b="0" i="0"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Επίσης περιλαμβάνει την υποχρέωση αναστύλωσης και εν γένει αποκατάστασης των στοιχείων της πολιτιστικής κληρονομιάς στην αρχική τους μορφή όταν αυτά έχουν φθαρεί από τον χρόνο ή από ανθρώπινες ενέργειες ή από άλλα περιστατικά.</a:t>
            </a:r>
          </a:p>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Οι δαπάνες αποκατάστασης και συντήρησης βαρύνουν τον ιδιοκτήτη ή νομέα του ακινήτου έως ένα εύλογο όριο και πέραν αυτού το Ελληνικό Δημόσιο ή τον οικείο ΟΤΑ με βάση το μέτρο που καθορίζεται από το αρμόδιο δικαστήριο</a:t>
            </a: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Τούτο διότι η διατήρηση της πολιτιστικής κληρονομιάς είναι υπόθεση που δεν αφορά μόνο τους ιδιοκτήτες των προστατευόμενων μνημείων και διατηρητέων κτιρίων αλλά και το κοινωνικό σύνολο και μάλιστα τόσο την παρούσα όσο και τις επερχόμενες γενιές.</a:t>
            </a:r>
          </a:p>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Τα αρμόδια όργανα του Κράτους οφείλουν να προβαίνουν σε θετικές ενέργειες για την αποτελεσματική διαφύλαξη των ανωτέρω αγαθών και ειδικότερα να λαμβάνουν τα απαιτούμενα νομοθετικά και διοικητικά μέτρα, ατομικού ή κανονιστικού χαρακτήρα, </a:t>
            </a: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παρεμβαίνοντας στον αναγκαίο βαθμό στην οικονομική ή άλλη ατομική ή συλλογική δραστηριότητα</a:t>
            </a: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t>
            </a:r>
          </a:p>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lang="el-GR" sz="1400" dirty="0">
                <a:solidFill>
                  <a:prstClr val="black"/>
                </a:solidFill>
                <a:latin typeface="Calibri" panose="020F0502020204030204" pitchFamily="34" charset="0"/>
                <a:ea typeface="Calibri" panose="020F0502020204030204" pitchFamily="34" charset="0"/>
                <a:cs typeface="Calibri" panose="020F0502020204030204" pitchFamily="34" charset="0"/>
              </a:rPr>
              <a:t>Σημαντικό στοιχείο του πολιτιστικού περιβάλλοντος είναι και οι </a:t>
            </a:r>
            <a:r>
              <a:rPr lang="el-GR" sz="1400" b="1" dirty="0">
                <a:solidFill>
                  <a:prstClr val="black"/>
                </a:solidFill>
                <a:latin typeface="Calibri" panose="020F0502020204030204" pitchFamily="34" charset="0"/>
                <a:ea typeface="Calibri" panose="020F0502020204030204" pitchFamily="34" charset="0"/>
                <a:cs typeface="Calibri" panose="020F0502020204030204" pitchFamily="34" charset="0"/>
              </a:rPr>
              <a:t>παραδοσιακοί οικισμοί, </a:t>
            </a:r>
            <a:r>
              <a:rPr lang="el-GR" sz="1400" dirty="0">
                <a:solidFill>
                  <a:prstClr val="black"/>
                </a:solidFill>
                <a:latin typeface="Calibri" panose="020F0502020204030204" pitchFamily="34" charset="0"/>
                <a:ea typeface="Calibri" panose="020F0502020204030204" pitchFamily="34" charset="0"/>
                <a:cs typeface="Calibri" panose="020F0502020204030204" pitchFamily="34" charset="0"/>
              </a:rPr>
              <a:t>δηλαδή τα οικιστικά σύνολα που διατηρούν περισσότερο ή λιγότερο τον παραδοσιακό πολεοδομικό ιστό τους και παραδοσιακά οικοδομήματα και στοιχεία. Τα μέτρα προστασίας τους περιλαμβάνουν την καταγραφή, την αξιολόγηση, τον χαρακτηρισμό τους, τη </a:t>
            </a:r>
            <a:r>
              <a:rPr lang="el-GR" sz="1400" b="1" dirty="0">
                <a:solidFill>
                  <a:prstClr val="black"/>
                </a:solidFill>
                <a:latin typeface="Calibri" panose="020F0502020204030204" pitchFamily="34" charset="0"/>
                <a:ea typeface="Calibri" panose="020F0502020204030204" pitchFamily="34" charset="0"/>
                <a:cs typeface="Calibri" panose="020F0502020204030204" pitchFamily="34" charset="0"/>
              </a:rPr>
              <a:t>θέσπιση ειδικών όρων δόμησης και τον έλεγχο της δόμησης, ώστε οι νέες οικοδομές να εναρμονίζονται προς τα παραδοσιακά πρότυπα.</a:t>
            </a:r>
          </a:p>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Στο προστατευτικό πεδίο υπάγονται όχι μόνο μεμονωμένα κτίρια ή κατασκευές, αλλά επίσης ευρύτερες εκτάσεις, όπως αρχαιολογικοί χώροι ή ιστορικοί τόποι.  </a:t>
            </a: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Η πράξη κήρυξης ενός χώρου ως αρχαιολογικού δεν θίγει το ιδιοκτησιακό καθεστώς</a:t>
            </a: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Η βασική συνέπεια είναι η γνωστοποίηση προς τους ιδιοκτήτες και κάθε ενδιαφερόμενο ότι ο χώρος έχει αρχαιολογικό ενδιαφέρον, καθώς και ο </a:t>
            </a: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έλεγχος του Υπουργείου Πολιτισμού για την εκτέλεση οποιουδήποτε έργου σε αυτόν</a:t>
            </a: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p>
          <a:p>
            <a:pPr marL="0" marR="0" lvl="0" indent="0" algn="just"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l-GR" sz="1400" b="1" i="0" u="none" strike="noStrike" kern="1200" cap="none" spc="0" normalizeH="0" baseline="0" noProof="0" dirty="0">
                <a:ln>
                  <a:noFill/>
                </a:ln>
                <a:solidFill>
                  <a:srgbClr val="002060"/>
                </a:solidFill>
                <a:effectLst/>
                <a:uLnTx/>
                <a:uFillTx/>
                <a:ea typeface="+mn-ea"/>
                <a:cs typeface="+mn-cs"/>
              </a:rPr>
              <a:t> </a:t>
            </a:r>
            <a:endParaRPr kumimoji="0" lang="en-US" sz="1400" b="1" i="0" u="none" strike="noStrike" kern="1200" cap="none" spc="0" normalizeH="0" baseline="0" noProof="0" dirty="0">
              <a:ln>
                <a:noFill/>
              </a:ln>
              <a:solidFill>
                <a:srgbClr val="002060"/>
              </a:solidFill>
              <a:effectLst/>
              <a:uLnTx/>
              <a:uFillTx/>
              <a:latin typeface="Tw Cen MT" panose="020B0602020104020603"/>
              <a:ea typeface="+mn-ea"/>
              <a:cs typeface="+mn-cs"/>
            </a:endParaRPr>
          </a:p>
          <a:p>
            <a:pPr algn="just"/>
            <a:endParaRPr lang="en-US" dirty="0">
              <a:solidFill>
                <a:schemeClr val="bg1"/>
              </a:solidFill>
            </a:endParaRPr>
          </a:p>
        </p:txBody>
      </p:sp>
      <p:sp>
        <p:nvSpPr>
          <p:cNvPr id="5" name="Βέλος: Δεξιό 4">
            <a:extLst>
              <a:ext uri="{FF2B5EF4-FFF2-40B4-BE49-F238E27FC236}">
                <a16:creationId xmlns:a16="http://schemas.microsoft.com/office/drawing/2014/main" id="{B4AE0F19-648D-AF3F-07BC-6CF44560743C}"/>
              </a:ext>
            </a:extLst>
          </p:cNvPr>
          <p:cNvSpPr/>
          <p:nvPr/>
        </p:nvSpPr>
        <p:spPr>
          <a:xfrm>
            <a:off x="0" y="366672"/>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15</a:t>
            </a:r>
            <a:endParaRPr lang="en-US" dirty="0">
              <a:solidFill>
                <a:schemeClr val="bg1"/>
              </a:solidFill>
            </a:endParaRPr>
          </a:p>
        </p:txBody>
      </p:sp>
    </p:spTree>
    <p:extLst>
      <p:ext uri="{BB962C8B-B14F-4D97-AF65-F5344CB8AC3E}">
        <p14:creationId xmlns:p14="http://schemas.microsoft.com/office/powerpoint/2010/main" val="4116547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EBAD68-4B8A-1E4D-20CF-98F1534E623F}"/>
              </a:ext>
            </a:extLst>
          </p:cNvPr>
          <p:cNvSpPr>
            <a:spLocks noGrp="1"/>
          </p:cNvSpPr>
          <p:nvPr>
            <p:ph type="title"/>
          </p:nvPr>
        </p:nvSpPr>
        <p:spPr>
          <a:xfrm>
            <a:off x="1141413" y="618518"/>
            <a:ext cx="9905998" cy="566815"/>
          </a:xfrm>
        </p:spPr>
        <p:txBody>
          <a:bodyPr>
            <a:normAutofit fontScale="90000"/>
          </a:bodyPr>
          <a:lstStyle/>
          <a:p>
            <a:pPr algn="ct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Η συνταγματική προστασία της πολιτιστικής κληρονομιάς (3)</a:t>
            </a:r>
            <a:b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442636E3-63F2-4D1A-26CD-33046EE8705C}"/>
              </a:ext>
            </a:extLst>
          </p:cNvPr>
          <p:cNvSpPr>
            <a:spLocks noGrp="1"/>
          </p:cNvSpPr>
          <p:nvPr>
            <p:ph idx="1"/>
          </p:nvPr>
        </p:nvSpPr>
        <p:spPr>
          <a:xfrm>
            <a:off x="1141412" y="1318820"/>
            <a:ext cx="9905999" cy="4811392"/>
          </a:xfrm>
        </p:spPr>
        <p:txBody>
          <a:bodyPr>
            <a:normAutofit fontScale="62500" lnSpcReduction="20000"/>
          </a:bodyPr>
          <a:lstStyle/>
          <a:p>
            <a:endParaRPr lang="el-GR"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r>
              <a:rPr lang="el-GR" b="1" dirty="0">
                <a:solidFill>
                  <a:schemeClr val="bg1"/>
                </a:solidFill>
                <a:latin typeface="Calibri" panose="020F0502020204030204" pitchFamily="34" charset="0"/>
                <a:ea typeface="Calibri" panose="020F0502020204030204" pitchFamily="34" charset="0"/>
                <a:cs typeface="Calibri" panose="020F0502020204030204" pitchFamily="34" charset="0"/>
              </a:rPr>
              <a:t>Περιορισμοί προβλέπονται και για την άσκηση επιχειρηματικών ή παραγωγικών δραστηριοτήτων επί ή πλησίον μνημείων. Ο κανόνας του επιτρεπτού των επεμβάσεων μόνο κατόπιν εγκρίσεως του Υπουργού Πολιτισμού μετά από γνωμοδότηση του αρμόδιου συμβουλίου ισχύει για κάθε είδους επεμβάσεις πλησίον μνημείων.</a:t>
            </a:r>
          </a:p>
          <a:p>
            <a:pPr algn="just"/>
            <a:r>
              <a:rPr lang="el-GR" u="sng" dirty="0">
                <a:solidFill>
                  <a:schemeClr val="bg1"/>
                </a:solidFill>
                <a:latin typeface="Calibri" panose="020F0502020204030204" pitchFamily="34" charset="0"/>
                <a:ea typeface="Calibri" panose="020F0502020204030204" pitchFamily="34" charset="0"/>
                <a:cs typeface="Calibri" panose="020F0502020204030204" pitchFamily="34" charset="0"/>
              </a:rPr>
              <a:t>Εν όψει τούτων </a:t>
            </a:r>
            <a:r>
              <a:rPr lang="el-GR" b="1" u="sng" dirty="0">
                <a:solidFill>
                  <a:schemeClr val="bg1"/>
                </a:solidFill>
                <a:latin typeface="Calibri" panose="020F0502020204030204" pitchFamily="34" charset="0"/>
                <a:ea typeface="Calibri" panose="020F0502020204030204" pitchFamily="34" charset="0"/>
                <a:cs typeface="Calibri" panose="020F0502020204030204" pitchFamily="34" charset="0"/>
              </a:rPr>
              <a:t>η απαιτούμενη κατά περίπτωση έγκριση του Υπουργού Πολιτισμού προηγείται και αποτελεί </a:t>
            </a:r>
            <a:r>
              <a:rPr lang="el-GR" b="1" u="sng" dirty="0" err="1">
                <a:solidFill>
                  <a:schemeClr val="bg1"/>
                </a:solidFill>
                <a:latin typeface="Calibri" panose="020F0502020204030204" pitchFamily="34" charset="0"/>
                <a:ea typeface="Calibri" panose="020F0502020204030204" pitchFamily="34" charset="0"/>
                <a:cs typeface="Calibri" panose="020F0502020204030204" pitchFamily="34" charset="0"/>
              </a:rPr>
              <a:t>προαπαιτούμενο</a:t>
            </a:r>
            <a:r>
              <a:rPr lang="el-GR" b="1" u="sng" dirty="0">
                <a:solidFill>
                  <a:schemeClr val="bg1"/>
                </a:solidFill>
                <a:latin typeface="Calibri" panose="020F0502020204030204" pitchFamily="34" charset="0"/>
                <a:ea typeface="Calibri" panose="020F0502020204030204" pitchFamily="34" charset="0"/>
                <a:cs typeface="Calibri" panose="020F0502020204030204" pitchFamily="34" charset="0"/>
              </a:rPr>
              <a:t> για κάθε διοικητική πράξη, που αφορά τη δόμηση και τη χρήση ενός ακινήτου ή κτιρίου</a:t>
            </a:r>
            <a:r>
              <a:rPr lang="el-GR" u="sng" dirty="0">
                <a:solidFill>
                  <a:schemeClr val="bg1"/>
                </a:solidFill>
                <a:latin typeface="Calibri" panose="020F0502020204030204" pitchFamily="34" charset="0"/>
                <a:ea typeface="Calibri" panose="020F0502020204030204" pitchFamily="34" charset="0"/>
                <a:cs typeface="Calibri" panose="020F0502020204030204" pitchFamily="34" charset="0"/>
              </a:rPr>
              <a:t>. Αυτό αφορά τόσο την έναρξη όσο και τη συνέχιση ενός έργου ή μιας δραστηριότητας, συμπεριλαμβανομένων της προέγκρισης και της οικοδομικής άδειας, καθώς και των πράξεων αναθεώρησης αυτών που αφορούν τη μορφή και τις διαστάσεις του κτιρίου. Τυχόν ανάκληση της άδειας του Υπουργού Πολιτισμού συνεπάγεται την ανάκληση και των λοιπών σχετικών πράξεων των άλλων διοικητικών αρχών. </a:t>
            </a:r>
          </a:p>
          <a:p>
            <a:pPr algn="just"/>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Με τη διάταξη του άρθρου </a:t>
            </a:r>
            <a:r>
              <a:rPr lang="el-GR" b="1" dirty="0">
                <a:solidFill>
                  <a:schemeClr val="bg1"/>
                </a:solidFill>
                <a:latin typeface="Calibri" panose="020F0502020204030204" pitchFamily="34" charset="0"/>
                <a:ea typeface="Calibri" panose="020F0502020204030204" pitchFamily="34" charset="0"/>
                <a:cs typeface="Calibri" panose="020F0502020204030204" pitchFamily="34" charset="0"/>
              </a:rPr>
              <a:t>24 παρ. 6 Συντ</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 δίδεται η δυνατότητα στον νομοθέτη να θεσπίσει </a:t>
            </a:r>
            <a:r>
              <a:rPr lang="el-GR" b="1" dirty="0">
                <a:solidFill>
                  <a:schemeClr val="bg1"/>
                </a:solidFill>
                <a:latin typeface="Calibri" panose="020F0502020204030204" pitchFamily="34" charset="0"/>
                <a:ea typeface="Calibri" panose="020F0502020204030204" pitchFamily="34" charset="0"/>
                <a:cs typeface="Calibri" panose="020F0502020204030204" pitchFamily="34" charset="0"/>
              </a:rPr>
              <a:t>τα αναγκαία </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για την προστασία των μνημείων, παραδοσιακών περιοχών και παραδοσιακών στοιχείων </a:t>
            </a:r>
            <a:r>
              <a:rPr lang="el-GR" b="1" dirty="0">
                <a:solidFill>
                  <a:schemeClr val="bg1"/>
                </a:solidFill>
                <a:latin typeface="Calibri" panose="020F0502020204030204" pitchFamily="34" charset="0"/>
                <a:ea typeface="Calibri" panose="020F0502020204030204" pitchFamily="34" charset="0"/>
                <a:cs typeface="Calibri" panose="020F0502020204030204" pitchFamily="34" charset="0"/>
              </a:rPr>
              <a:t>περιοριστικά μέτρα της ιδιοκτησίας </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και </a:t>
            </a:r>
            <a:r>
              <a:rPr lang="el-GR" b="1" dirty="0">
                <a:solidFill>
                  <a:schemeClr val="bg1"/>
                </a:solidFill>
                <a:latin typeface="Calibri" panose="020F0502020204030204" pitchFamily="34" charset="0"/>
                <a:ea typeface="Calibri" panose="020F0502020204030204" pitchFamily="34" charset="0"/>
                <a:cs typeface="Calibri" panose="020F0502020204030204" pitchFamily="34" charset="0"/>
              </a:rPr>
              <a:t>να ορίσει διαφορετικό τρόπο αποζημίωσης των ιδιοκτητών από εκείνον της αναγκαστικής απαλλοτριώσεως για τον οποίο προνοεί το άρθρο 17 του Συντάγματος. </a:t>
            </a:r>
          </a:p>
          <a:p>
            <a:pPr algn="just"/>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Στην </a:t>
            </a:r>
            <a:r>
              <a:rPr lang="el-GR" b="1" dirty="0">
                <a:solidFill>
                  <a:schemeClr val="bg1"/>
                </a:solidFill>
                <a:latin typeface="Calibri" panose="020F0502020204030204" pitchFamily="34" charset="0"/>
                <a:ea typeface="Calibri" panose="020F0502020204030204" pitchFamily="34" charset="0"/>
                <a:cs typeface="Calibri" panose="020F0502020204030204" pitchFamily="34" charset="0"/>
              </a:rPr>
              <a:t>ειδική αυτή πρόβλεψη της παρ. 6 του άρθρου 24 βρίσκει έρεισμα και ο θεσμός της μεταφοράς του συντελεστή δόμησης, </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που αποτελεί τρόπο αποζημίωσης των ιδιοκτητών ακινήτων στα οποία επιβάλλονται ουσιώδεις περιορισμοί για την προστασία στοιχείων της πολιτιστικής κληρονομιάς, όπως είναι τα κτίρια που χαρακτηρίζονται ως διατηρητέα, ως έργα τέχνης ή ως ιστορικά μνημεία και οι αρχαιολογικοί χώροι. </a:t>
            </a:r>
          </a:p>
          <a:p>
            <a:endParaRPr lang="el-GR" dirty="0">
              <a:solidFill>
                <a:schemeClr val="bg1"/>
              </a:solidFill>
            </a:endParaRPr>
          </a:p>
          <a:p>
            <a:endParaRPr lang="el-GR" dirty="0">
              <a:solidFill>
                <a:schemeClr val="bg1"/>
              </a:solidFill>
            </a:endParaRPr>
          </a:p>
          <a:p>
            <a:endParaRPr lang="en-US" dirty="0">
              <a:solidFill>
                <a:schemeClr val="bg1"/>
              </a:solidFill>
            </a:endParaRPr>
          </a:p>
        </p:txBody>
      </p:sp>
      <p:sp>
        <p:nvSpPr>
          <p:cNvPr id="6" name="Βέλος: Δεξιό 5">
            <a:extLst>
              <a:ext uri="{FF2B5EF4-FFF2-40B4-BE49-F238E27FC236}">
                <a16:creationId xmlns:a16="http://schemas.microsoft.com/office/drawing/2014/main" id="{E863A5F8-6C1A-1DAB-18DA-BB77FD701EA8}"/>
              </a:ext>
            </a:extLst>
          </p:cNvPr>
          <p:cNvSpPr/>
          <p:nvPr/>
        </p:nvSpPr>
        <p:spPr>
          <a:xfrm>
            <a:off x="0" y="485031"/>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solidFill>
                  <a:schemeClr val="bg1"/>
                </a:solidFill>
              </a:rPr>
              <a:t>16</a:t>
            </a:r>
            <a:endParaRPr lang="en-US" dirty="0">
              <a:solidFill>
                <a:schemeClr val="bg1"/>
              </a:solidFill>
            </a:endParaRPr>
          </a:p>
        </p:txBody>
      </p:sp>
    </p:spTree>
    <p:extLst>
      <p:ext uri="{BB962C8B-B14F-4D97-AF65-F5344CB8AC3E}">
        <p14:creationId xmlns:p14="http://schemas.microsoft.com/office/powerpoint/2010/main" val="4023200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81BE0C88-4D32-1615-DC92-1D44426605C3}"/>
              </a:ext>
            </a:extLst>
          </p:cNvPr>
          <p:cNvSpPr/>
          <p:nvPr/>
        </p:nvSpPr>
        <p:spPr>
          <a:xfrm>
            <a:off x="0" y="74303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17</a:t>
            </a:r>
            <a:endParaRPr lang="en-US" dirty="0">
              <a:solidFill>
                <a:schemeClr val="bg1"/>
              </a:solidFill>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B789C-F314-3FAD-E8AB-3A21BADF4D2B}"/>
              </a:ext>
            </a:extLst>
          </p:cNvPr>
          <p:cNvSpPr>
            <a:spLocks noGrp="1"/>
          </p:cNvSpPr>
          <p:nvPr>
            <p:ph type="title"/>
          </p:nvPr>
        </p:nvSpPr>
        <p:spPr>
          <a:xfrm>
            <a:off x="1141413" y="618518"/>
            <a:ext cx="9905998" cy="685349"/>
          </a:xfrm>
        </p:spPr>
        <p:txBody>
          <a:bodyPr>
            <a:normAutofit/>
          </a:bodyPr>
          <a:lstStyle/>
          <a:p>
            <a:pPr algn="ctr"/>
            <a:r>
              <a:rPr lang="el-GR" sz="1800" b="1" cap="none" dirty="0">
                <a:solidFill>
                  <a:schemeClr val="bg1"/>
                </a:solidFill>
                <a:latin typeface="Calibri" panose="020F0502020204030204" pitchFamily="34" charset="0"/>
                <a:ea typeface="+mn-ea"/>
                <a:cs typeface="Calibri" panose="020F0502020204030204" pitchFamily="34" charset="0"/>
              </a:rPr>
              <a:t>Πηγές του δικαίου Περιβάλλοντος</a:t>
            </a:r>
            <a:endParaRPr lang="en-GB" sz="1800" dirty="0"/>
          </a:p>
        </p:txBody>
      </p:sp>
      <p:sp>
        <p:nvSpPr>
          <p:cNvPr id="3" name="Content Placeholder 2">
            <a:extLst>
              <a:ext uri="{FF2B5EF4-FFF2-40B4-BE49-F238E27FC236}">
                <a16:creationId xmlns:a16="http://schemas.microsoft.com/office/drawing/2014/main" id="{BA033396-7418-63D1-326B-E287235F5FD2}"/>
              </a:ext>
            </a:extLst>
          </p:cNvPr>
          <p:cNvSpPr>
            <a:spLocks noGrp="1"/>
          </p:cNvSpPr>
          <p:nvPr>
            <p:ph idx="1"/>
          </p:nvPr>
        </p:nvSpPr>
        <p:spPr>
          <a:xfrm>
            <a:off x="1141412" y="1303867"/>
            <a:ext cx="9905999" cy="4487334"/>
          </a:xfrm>
        </p:spPr>
        <p:txBody>
          <a:bodyPr/>
          <a:lstStyle/>
          <a:p>
            <a:endParaRPr lang="en-GB" dirty="0"/>
          </a:p>
        </p:txBody>
      </p:sp>
      <p:sp>
        <p:nvSpPr>
          <p:cNvPr id="4" name="Rectangle: Rounded Corners 3">
            <a:extLst>
              <a:ext uri="{FF2B5EF4-FFF2-40B4-BE49-F238E27FC236}">
                <a16:creationId xmlns:a16="http://schemas.microsoft.com/office/drawing/2014/main" id="{CE6D7CBE-0BB7-F70B-1941-7FE5F1A8BED1}"/>
              </a:ext>
            </a:extLst>
          </p:cNvPr>
          <p:cNvSpPr/>
          <p:nvPr/>
        </p:nvSpPr>
        <p:spPr>
          <a:xfrm>
            <a:off x="1837270" y="1989216"/>
            <a:ext cx="3301999" cy="2447317"/>
          </a:xfrm>
          <a:prstGeom prst="roundRect">
            <a:avLst/>
          </a:prstGeom>
          <a:ln>
            <a:extLst>
              <a:ext uri="{C807C97D-BFC1-408E-A445-0C87EB9F89A2}">
                <ask:lineSketchStyleProps xmlns:ask="http://schemas.microsoft.com/office/drawing/2018/sketchyshapes">
                  <ask:type>
                    <ask:lineSketchNone/>
                  </ask:type>
                </ask:lineSketchStyleProps>
              </a:ext>
            </a:extLst>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r>
              <a:rPr lang="el-GR" b="1" dirty="0">
                <a:latin typeface="Calibri" panose="020F0502020204030204" pitchFamily="34" charset="0"/>
                <a:cs typeface="Calibri" panose="020F0502020204030204" pitchFamily="34" charset="0"/>
              </a:rPr>
              <a:t>Ενδοκρατικές πηγές:</a:t>
            </a:r>
          </a:p>
          <a:p>
            <a:r>
              <a:rPr lang="el-GR" dirty="0">
                <a:latin typeface="Calibri" panose="020F0502020204030204" pitchFamily="34" charset="0"/>
                <a:cs typeface="Calibri" panose="020F0502020204030204" pitchFamily="34" charset="0"/>
              </a:rPr>
              <a:t>-  Σύνταγμα</a:t>
            </a:r>
          </a:p>
          <a:p>
            <a:r>
              <a:rPr lang="el-GR" dirty="0">
                <a:latin typeface="Calibri" panose="020F0502020204030204" pitchFamily="34" charset="0"/>
                <a:cs typeface="Calibri" panose="020F0502020204030204" pitchFamily="34" charset="0"/>
              </a:rPr>
              <a:t>-  Τυπικοί νόμοι </a:t>
            </a:r>
          </a:p>
          <a:p>
            <a:r>
              <a:rPr lang="el-GR" dirty="0">
                <a:latin typeface="Calibri" panose="020F0502020204030204" pitchFamily="34" charset="0"/>
                <a:cs typeface="Calibri" panose="020F0502020204030204" pitchFamily="34" charset="0"/>
              </a:rPr>
              <a:t>-  Κανονιστικές πράξεις της διοίκησης (</a:t>
            </a:r>
            <a:r>
              <a:rPr lang="el-GR" dirty="0" err="1">
                <a:latin typeface="Calibri" panose="020F0502020204030204" pitchFamily="34" charset="0"/>
                <a:cs typeface="Calibri" panose="020F0502020204030204" pitchFamily="34" charset="0"/>
              </a:rPr>
              <a:t>π.δ</a:t>
            </a:r>
            <a:r>
              <a:rPr lang="el-GR" dirty="0">
                <a:latin typeface="Calibri" panose="020F0502020204030204" pitchFamily="34" charset="0"/>
                <a:cs typeface="Calibri" panose="020F0502020204030204" pitchFamily="34" charset="0"/>
              </a:rPr>
              <a:t>/τα, ΥΑ </a:t>
            </a:r>
            <a:r>
              <a:rPr lang="el-GR" dirty="0" err="1">
                <a:latin typeface="Calibri" panose="020F0502020204030204" pitchFamily="34" charset="0"/>
                <a:cs typeface="Calibri" panose="020F0502020204030204" pitchFamily="34" charset="0"/>
              </a:rPr>
              <a:t>κλπ</a:t>
            </a:r>
            <a:r>
              <a:rPr lang="el-GR" dirty="0">
                <a:latin typeface="Calibri" panose="020F0502020204030204" pitchFamily="34" charset="0"/>
                <a:cs typeface="Calibri" panose="020F0502020204030204" pitchFamily="34" charset="0"/>
              </a:rPr>
              <a:t>)</a:t>
            </a:r>
          </a:p>
          <a:p>
            <a:endParaRPr lang="en-GB" dirty="0"/>
          </a:p>
        </p:txBody>
      </p:sp>
      <p:sp>
        <p:nvSpPr>
          <p:cNvPr id="5" name="Rectangle: Rounded Corners 4">
            <a:extLst>
              <a:ext uri="{FF2B5EF4-FFF2-40B4-BE49-F238E27FC236}">
                <a16:creationId xmlns:a16="http://schemas.microsoft.com/office/drawing/2014/main" id="{6DB3BA64-365E-BA66-35B6-67A35C07D6BF}"/>
              </a:ext>
            </a:extLst>
          </p:cNvPr>
          <p:cNvSpPr/>
          <p:nvPr/>
        </p:nvSpPr>
        <p:spPr>
          <a:xfrm>
            <a:off x="7052732" y="1964266"/>
            <a:ext cx="3022601" cy="2472267"/>
          </a:xfrm>
          <a:prstGeom prst="roundRect">
            <a:avLst/>
          </a:prstGeom>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0" anchor="ctr"/>
          <a:lstStyle/>
          <a:p>
            <a:r>
              <a:rPr lang="el-GR" b="1" dirty="0">
                <a:latin typeface="Calibri" panose="020F0502020204030204" pitchFamily="34" charset="0"/>
                <a:cs typeface="Calibri" panose="020F0502020204030204" pitchFamily="34" charset="0"/>
              </a:rPr>
              <a:t>Διακρατικές πηγές:</a:t>
            </a:r>
          </a:p>
          <a:p>
            <a:r>
              <a:rPr lang="el-GR" dirty="0">
                <a:latin typeface="Calibri" panose="020F0502020204030204" pitchFamily="34" charset="0"/>
                <a:cs typeface="Calibri" panose="020F0502020204030204" pitchFamily="34" charset="0"/>
              </a:rPr>
              <a:t>- Διεθνές δίκαιο (γενικές αρχές, διεθνείς συμβάσεις) </a:t>
            </a:r>
          </a:p>
          <a:p>
            <a:pPr algn="just"/>
            <a:r>
              <a:rPr lang="el-GR" dirty="0">
                <a:latin typeface="Calibri" panose="020F0502020204030204" pitchFamily="34" charset="0"/>
                <a:cs typeface="Calibri" panose="020F0502020204030204" pitchFamily="34" charset="0"/>
              </a:rPr>
              <a:t>- </a:t>
            </a:r>
            <a:r>
              <a:rPr lang="el-GR" dirty="0" err="1">
                <a:latin typeface="Calibri" panose="020F0502020204030204" pitchFamily="34" charset="0"/>
                <a:cs typeface="Calibri" panose="020F0502020204030204" pitchFamily="34" charset="0"/>
              </a:rPr>
              <a:t>Ενωσιακό</a:t>
            </a:r>
            <a:r>
              <a:rPr lang="el-GR" dirty="0">
                <a:latin typeface="Calibri" panose="020F0502020204030204" pitchFamily="34" charset="0"/>
                <a:cs typeface="Calibri" panose="020F0502020204030204" pitchFamily="34" charset="0"/>
              </a:rPr>
              <a:t> δίκαιο (πρωτογενές, παράγωγο)</a:t>
            </a:r>
          </a:p>
          <a:p>
            <a:pPr algn="ctr"/>
            <a:endParaRPr lang="en-GB" dirty="0"/>
          </a:p>
        </p:txBody>
      </p:sp>
      <p:sp>
        <p:nvSpPr>
          <p:cNvPr id="8" name="Βέλος: Δεξιό 4">
            <a:extLst>
              <a:ext uri="{FF2B5EF4-FFF2-40B4-BE49-F238E27FC236}">
                <a16:creationId xmlns:a16="http://schemas.microsoft.com/office/drawing/2014/main" id="{EF149230-F126-E6A6-EEEB-947963C84E39}"/>
              </a:ext>
            </a:extLst>
          </p:cNvPr>
          <p:cNvSpPr/>
          <p:nvPr/>
        </p:nvSpPr>
        <p:spPr>
          <a:xfrm>
            <a:off x="0" y="643802"/>
            <a:ext cx="1234131" cy="634779"/>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2</a:t>
            </a:r>
            <a:endParaRPr lang="en-US" dirty="0">
              <a:solidFill>
                <a:schemeClr val="bg1"/>
              </a:solidFill>
            </a:endParaRPr>
          </a:p>
        </p:txBody>
      </p:sp>
    </p:spTree>
    <p:extLst>
      <p:ext uri="{BB962C8B-B14F-4D97-AF65-F5344CB8AC3E}">
        <p14:creationId xmlns:p14="http://schemas.microsoft.com/office/powerpoint/2010/main" val="46578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384506"/>
            <a:ext cx="9905998" cy="634779"/>
          </a:xfrm>
        </p:spPr>
        <p:txBody>
          <a:bodyPr>
            <a:normAutofit fontScale="90000"/>
          </a:bodyPr>
          <a:lstStyle/>
          <a:p>
            <a:pPr marL="0" marR="0" lvl="0" indent="0" algn="ctr" defTabSz="457200" rtl="0" eaLnBrk="1" fontAlgn="auto" latinLnBrk="0" hangingPunct="1">
              <a:lnSpc>
                <a:spcPct val="100000"/>
              </a:lnSpc>
              <a:spcBef>
                <a:spcPts val="1000"/>
              </a:spcBef>
              <a:spcAft>
                <a:spcPts val="0"/>
              </a:spcAft>
              <a:tabLst/>
              <a:defRPr/>
            </a:pPr>
            <a:r>
              <a:rPr lang="el-GR" sz="2000" b="1" cap="none" dirty="0">
                <a:solidFill>
                  <a:schemeClr val="bg1"/>
                </a:solidFill>
                <a:latin typeface="Calibri" panose="020F0502020204030204" pitchFamily="34" charset="0"/>
                <a:ea typeface="+mn-ea"/>
                <a:cs typeface="Calibri" panose="020F0502020204030204" pitchFamily="34" charset="0"/>
              </a:rPr>
              <a:t>Το άρθρο 24 Συντ. ως πηγή του δικαίου περιβάλλοντος</a:t>
            </a:r>
            <a:br>
              <a:rPr kumimoji="0" lang="el-GR" sz="2000" b="1" i="0" u="none" strike="noStrike" kern="1200" cap="none" spc="0" normalizeH="0" baseline="0" noProof="0" dirty="0">
                <a:ln>
                  <a:noFill/>
                </a:ln>
                <a:solidFill>
                  <a:schemeClr val="bg1"/>
                </a:solidFill>
                <a:effectLst/>
                <a:uLnTx/>
                <a:uFillTx/>
                <a:latin typeface="Century Gothic" panose="020B0502020202020204"/>
                <a:ea typeface="+mn-ea"/>
                <a:cs typeface="+mn-cs"/>
              </a:rPr>
            </a:br>
            <a:endParaRPr lang="en-US" sz="2000" b="1" dirty="0">
              <a:solidFill>
                <a:schemeClr val="bg1"/>
              </a:solidFill>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937904"/>
            <a:ext cx="9905999" cy="5733829"/>
          </a:xfrm>
        </p:spPr>
        <p:txBody>
          <a:bodyPr>
            <a:noAutofit/>
          </a:bodyPr>
          <a:lstStyle/>
          <a:p>
            <a:pPr marL="0" indent="0" algn="just">
              <a:buNone/>
            </a:pP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1. Η προστασία του φυσικού και πολιτιστικού περιβάλλοντος αποτελεί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υποχρέωση του Κράτους και δικαίωμα του καθενός</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Για τη διαφύλαξή του το Κράτος έχει υποχρέωση να παίρνει ιδιαίτερα </a:t>
            </a:r>
            <a:r>
              <a:rPr lang="el-GR" sz="1100" b="1" u="sng" dirty="0">
                <a:solidFill>
                  <a:schemeClr val="bg1"/>
                </a:solidFill>
                <a:latin typeface="Calibri" panose="020F0502020204030204" pitchFamily="34" charset="0"/>
                <a:ea typeface="Calibri" panose="020F0502020204030204" pitchFamily="34" charset="0"/>
                <a:cs typeface="Calibri" panose="020F0502020204030204" pitchFamily="34" charset="0"/>
              </a:rPr>
              <a:t>προληπτικά ή κατασταλτικά μέτρα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στο πλαίσιο της αρχής της </a:t>
            </a:r>
            <a:r>
              <a:rPr lang="el-GR" sz="1100" b="1" dirty="0" err="1">
                <a:solidFill>
                  <a:schemeClr val="bg1"/>
                </a:solidFill>
                <a:latin typeface="Calibri" panose="020F0502020204030204" pitchFamily="34" charset="0"/>
                <a:ea typeface="Calibri" panose="020F0502020204030204" pitchFamily="34" charset="0"/>
                <a:cs typeface="Calibri" panose="020F0502020204030204" pitchFamily="34" charset="0"/>
              </a:rPr>
              <a:t>αειφορίας</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Νόμος ορίζει τα σχετικά με την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προστασία των δασών και των δασικών εκτάσεων</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Η σύνταξη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δασολογίου</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συνιστά υποχρέωση του Κράτους.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Απαγορεύεται η μεταβολή του προορισμού των δασών και των δασικών εκτάσεων</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εκτός αν προέχει για την Εθνική Οικονομία η αγροτική εκμετάλλευση ή άλλη τους χρήση, που την επιβάλλει το δημόσιο συμφέρον.</a:t>
            </a:r>
            <a:endParaRPr lang="en-US" sz="11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2.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H χωροταξική αναδιάρθρωση της Χώρας, η διαμόρφωση, η ανάπτυξη, η πολεοδόμηση και η επέκταση των πόλεων και των οικιστικών γενικά περιοχών υπάγεται στη ρυθμιστική αρμοδιότητα και τον έλεγχο του Κράτους</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με σκοπό να εξυπηρετείται η λειτουργικότητα και η ανάπτυξη των οικισμών και να εξασφαλίζονται οι καλύτεροι δυνατοί όροι διαβίωσης. Οι σχετικές τεχνικές επιλογές και σταθμίσεις γίνονται κατά τους κανόνες της επιστήμης.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Η σύνταξη εθνικού κτηματολογίου συνιστά υποχρέωση του Κράτους.</a:t>
            </a:r>
          </a:p>
          <a:p>
            <a:pPr marL="0" indent="0" algn="just">
              <a:buNone/>
            </a:pP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3.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Για να αναγνωριστεί μία περιοχή ως οικιστική και για να ενεργοποιηθεί πολεοδομικά, οι ιδιοκτησίες </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που περιλαμβάνονται σε αυτή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συμμετέχουν υποχρεωτικά, χωρίς αποζημίωση</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από τον οικείο φορέα,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στη διάθεση των εκτάσεων που είναι απαραίτητες για να δημιουργηθούν δρόμοι, πλατείες και χώροι για κοινωφελείς γενικά χρήσεις και σκοπούς, </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καθώς και στις δαπάνες για την εκτέλεση των βασικών κοινόχρηστων πολεοδομικών έργων, όπως νόμος ορίζει.</a:t>
            </a:r>
          </a:p>
          <a:p>
            <a:pPr marL="0" indent="0" algn="just">
              <a:buNone/>
            </a:pP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4. Νόμος μπορεί να προβλέπει τη συμμετοχή των ιδιοκτητών περιοχής που χαρακτηρίζεται ως οικιστική στην αξιοποίηση και γενική διαρρύθμισή της σύμφωνα με εγκεκριμένο σχέδιο, με αντιπαροχή ακινήτων ίσης αξίας ή τμημάτων ιδιοκτησίας κατά όροφο, από τους χώρους που καθορίζονται τελικά ως οικοδομήσιμοι ή από κτίρια της περιοχής αυτής.</a:t>
            </a:r>
          </a:p>
          <a:p>
            <a:pPr marL="0" indent="0" algn="just">
              <a:buNone/>
            </a:pP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5. Οι διατάξεις των προηγούμενων παραγράφων εφαρμόζονται και στην αναμόρφωση των οικιστικών περιοχών που ήδη υπάρχουν. Οι ελεύθερες εκτάσεις, που προκύπτουν από την αναμόρφωση, διατίθενται για τη δημιουργία κοινόχρηστων χώρων ή εκποιούνται για να καλυφθούν οι δαπάνες της πολεοδομικής αναμόρφωσης, όπως νόμος ορίζει.</a:t>
            </a:r>
          </a:p>
          <a:p>
            <a:pPr marL="0" indent="0" algn="just">
              <a:buNone/>
            </a:pP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6. </a:t>
            </a:r>
            <a:r>
              <a:rPr lang="el-GR" sz="1100" b="1" dirty="0">
                <a:solidFill>
                  <a:schemeClr val="bg1"/>
                </a:solidFill>
                <a:latin typeface="Calibri" panose="020F0502020204030204" pitchFamily="34" charset="0"/>
                <a:ea typeface="Calibri" panose="020F0502020204030204" pitchFamily="34" charset="0"/>
                <a:cs typeface="Calibri" panose="020F0502020204030204" pitchFamily="34" charset="0"/>
              </a:rPr>
              <a:t>Τα μνημεία, οι παραδοσιακές περιοχές και τα παραδοσιακά στοιχεία προστατεύονται από το Κράτος. Νόμος θα ορίσει τα αναγκαία για την πραγματοποίηση της προστασίας αυτής περιοριστικά μέτρα της ιδιοκτησίας, καθώς και τον τρόπο και το είδος της αποζημίωσης των ιδιοκτητών.</a:t>
            </a:r>
          </a:p>
          <a:p>
            <a:pPr marL="0" indent="0" algn="just">
              <a:buNone/>
            </a:pP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**Ερμηνευτική δήλωση:</a:t>
            </a:r>
          </a:p>
          <a:p>
            <a:pPr marL="0" indent="0" algn="just">
              <a:buNone/>
            </a:pP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Ως δάσος ή δασικό οικοσύστημα νοείται το οργανικό σύνολο άγριων φυτών με ξυλώδη κορμό πάνω στην αναγκαία επιφάνεια του εδάφους, τα οποία, μαζί με την εκεί συνυπάρχουσα χλωρίδα και πανίδα, αποτελούν μέσω της αμοιβαίας αλληλεξάρτησης και αλληλοεπίδρασής τους, ιδιαίτερη βιοκοινότητα (</a:t>
            </a:r>
            <a:r>
              <a:rPr lang="el-GR" sz="1100" dirty="0" err="1">
                <a:solidFill>
                  <a:schemeClr val="bg1"/>
                </a:solidFill>
                <a:latin typeface="Calibri" panose="020F0502020204030204" pitchFamily="34" charset="0"/>
                <a:ea typeface="Calibri" panose="020F0502020204030204" pitchFamily="34" charset="0"/>
                <a:cs typeface="Calibri" panose="020F0502020204030204" pitchFamily="34" charset="0"/>
              </a:rPr>
              <a:t>δασοβιοκοινότητα</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και ιδιαίτερο φυσικό περιβάλλον (</a:t>
            </a:r>
            <a:r>
              <a:rPr lang="el-GR" sz="1100" dirty="0" err="1">
                <a:solidFill>
                  <a:schemeClr val="bg1"/>
                </a:solidFill>
                <a:latin typeface="Calibri" panose="020F0502020204030204" pitchFamily="34" charset="0"/>
                <a:ea typeface="Calibri" panose="020F0502020204030204" pitchFamily="34" charset="0"/>
                <a:cs typeface="Calibri" panose="020F0502020204030204" pitchFamily="34" charset="0"/>
              </a:rPr>
              <a:t>δασογενές</a:t>
            </a:r>
            <a:r>
              <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rPr>
              <a:t>). Δασική έκταση υπάρχει όταν στο παραπάνω σύνολο η άγρια ξυλώδης βλάστηση, υψηλή ή θαμνώδης, είναι αραιά.</a:t>
            </a:r>
          </a:p>
        </p:txBody>
      </p:sp>
      <p:sp>
        <p:nvSpPr>
          <p:cNvPr id="5" name="Βέλος: Δεξιό 4">
            <a:extLst>
              <a:ext uri="{FF2B5EF4-FFF2-40B4-BE49-F238E27FC236}">
                <a16:creationId xmlns:a16="http://schemas.microsoft.com/office/drawing/2014/main" id="{038E3823-C0E9-C03C-A557-C337F967B260}"/>
              </a:ext>
            </a:extLst>
          </p:cNvPr>
          <p:cNvSpPr/>
          <p:nvPr/>
        </p:nvSpPr>
        <p:spPr>
          <a:xfrm>
            <a:off x="0" y="303125"/>
            <a:ext cx="1234131" cy="634779"/>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3</a:t>
            </a:r>
            <a:endParaRPr lang="en-US" dirty="0">
              <a:solidFill>
                <a:schemeClr val="bg1"/>
              </a:solidFill>
            </a:endParaRPr>
          </a:p>
        </p:txBody>
      </p:sp>
    </p:spTree>
    <p:extLst>
      <p:ext uri="{BB962C8B-B14F-4D97-AF65-F5344CB8AC3E}">
        <p14:creationId xmlns:p14="http://schemas.microsoft.com/office/powerpoint/2010/main" val="919536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06B5-6CBF-1F9E-9B83-EAE17A4420D3}"/>
              </a:ext>
            </a:extLst>
          </p:cNvPr>
          <p:cNvSpPr>
            <a:spLocks noGrp="1"/>
          </p:cNvSpPr>
          <p:nvPr>
            <p:ph type="title"/>
          </p:nvPr>
        </p:nvSpPr>
        <p:spPr>
          <a:xfrm>
            <a:off x="1141413" y="489764"/>
            <a:ext cx="9905998" cy="812349"/>
          </a:xfrm>
        </p:spPr>
        <p:txBody>
          <a:bodyPr/>
          <a:lstStyle/>
          <a:p>
            <a:pPr algn="ctr"/>
            <a:r>
              <a:rPr kumimoji="0" lang="el-GR" sz="18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Άλλες συνταγματικές διατάξεις που λειτουργούν παραπληρωματικά </a:t>
            </a:r>
            <a:br>
              <a:rPr kumimoji="0" lang="el-GR" sz="18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br>
            <a:r>
              <a:rPr kumimoji="0" lang="el-GR" sz="18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προς το άρθρο 24 Συντ. ή </a:t>
            </a:r>
            <a:r>
              <a:rPr kumimoji="0" lang="el-GR" sz="1800" b="1"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συνεφαρμόζονται</a:t>
            </a:r>
            <a:r>
              <a:rPr kumimoji="0" lang="el-GR" sz="18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με το άρθρο 24 Συντ. </a:t>
            </a:r>
            <a:endParaRPr lang="en-GB" dirty="0">
              <a:solidFill>
                <a:schemeClr val="bg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5EAFA72-9EA3-7BB8-E800-1B66287EE736}"/>
              </a:ext>
            </a:extLst>
          </p:cNvPr>
          <p:cNvSpPr>
            <a:spLocks noGrp="1"/>
          </p:cNvSpPr>
          <p:nvPr>
            <p:ph idx="1"/>
          </p:nvPr>
        </p:nvSpPr>
        <p:spPr>
          <a:xfrm>
            <a:off x="1141412" y="1430867"/>
            <a:ext cx="9905999" cy="5266266"/>
          </a:xfrm>
        </p:spPr>
        <p:txBody>
          <a:bodyPr>
            <a:normAutofit fontScale="85000" lnSpcReduction="20000"/>
          </a:bodyPr>
          <a:lstStyle/>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2 παρ. 1</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O σεβασμός και η προστασία της αξίας του ανθρώπου αποτελούν την πρωταρχική υποχρέωση της Πολιτείας</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5 παρ. 1</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Kαθένας</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έχει δικαίωμα να αναπτύσσει ελεύθερα την προσωπικότητά του και να συμμετέχει στην κοινωνική, οικονομική και πολιτική ζωή της </a:t>
            </a:r>
            <a:r>
              <a:rPr kumimoji="0" lang="el-GR" sz="1500" b="0" i="1"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Xώρας</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εφόσον δεν προσβάλλει τα δικαιώματα των άλλων και δεν παραβιάζει το Σύνταγμα ή τα χρηστά ήθη</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17 παρ. 1</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H ιδιοκτησία τελεί υπό την προστασία του </a:t>
            </a:r>
            <a:r>
              <a:rPr kumimoji="0" lang="el-GR" sz="1500" b="0" i="1"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Kράτους</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τα δικαιώματα όμως που απορρέουν από αυτή δεν μπορούν να ασκούνται σε βάρος του γενικού συμφέροντος</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21 παρ. 3</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Το Κράτος μεριμνά για την υγεία των πολιτών </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22 παρ. 1: </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«H εργασία αποτελεί δικαίωμα και προστατεύεται από το Κράτος, που μεριμνά για τη δημιουργία συνθηκών απασχόλησης όλων των πολιτών και για την ηθική και υλική εξύψωση του εργαζόμενου αγροτικού και αστικού πληθυσμού».</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25 παρ. 1: </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Τα δικαιώματα του ανθρώπου ως ατόμου και ως μέλους του κοινωνικού συνόλου και η αρχή του κοινωνικού κράτους δικαίου τελούν υπό την εγγύηση του Κράτους. Όλα τα κρατικά όργανα υποχρεούνται να διασφαλίζουν την ανεμπόδιστη και αποτελεσματική άσκησή τους. Τα δικαιώματα αυτά ισχύουν και στις σχέσεις μεταξύ ιδιωτών στις οποίες προσιδιάζουν. Οι κάθε είδους περιορισμοί που μπορούν κατά το Σύνταγμα να επιβληθούν στα δικαιώματα αυτά πρέπει να προβλέπονται είτε απευθείας από το Σύνταγμα είτε από το νόμο, εφόσον υπάρχει επιφύλαξη υπέρ αυτού και να σέβονται την αρχή της αναλογικότητας».</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25 παρ. 4: </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«Το Κράτος δικαιούται να αξιώνει από όλους τους πολίτες την εκπλήρωση του χρέους της κοινωνικής και εθνικής αλληλεγγύης»</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106 παρ. 1: </a:t>
            </a:r>
            <a:r>
              <a:rPr kumimoji="0" lang="el-GR" sz="150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«Για την εδραίωση της κοινωνικής ειρήνης και την προστασία του γενικού συμφέροντος το Κράτος προγραμματίζει και συντονίζει την οικονομική δραστηριότητα στη Χώρα, επιδιώκοντας να εξασφαλίσει την οικονομική ανάπτυξη όλων των τομέων της εθνικής οικονομίας…….».</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106 παρ. 2</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H ιδιωτική οικονομική πρωτοβουλία δεν επιτρέπεται να αναπτύσσεται σε βάρος της ελευθερίας και της ανθρώπινης αξιοπρέπειας ή προς βλάβη της εθνικής οικονομίας</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Άρθρο 117 παρ. 3</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Δημόσια ή ιδιωτικά δάση και δασικές εκτάσεις που καταστράφηκαν ή καταστρέφονται από πυρκαγιά ή που με άλλο τρόπο αποψιλώθηκαν ή αποψιλώνονται δεν αποβάλλουν για το λόγο αυτό το χαρακτήρα που είχαν πριν καταστραφούν, </a:t>
            </a:r>
            <a:r>
              <a:rPr kumimoji="0" lang="el-GR" sz="1500" b="0" i="1" u="sng"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κηρύσσονται υποχρεωτικά αναδασωτέες</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και αποκλείεται να διατεθούν για άλλο προορισμό</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και </a:t>
            </a:r>
            <a:r>
              <a:rPr kumimoji="0" lang="el-GR" sz="15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παρ. 4</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H αναγκαστική απαλλοτρίωση δασών ή δασικών εκτάσεων που ανήκουν σε φυσικά ή νομικά πρόσωπα ιδιωτικού ή δημοσίου δικαίου επιτρέπεται μόνο υπέρ του Δημοσίου σύμφωνα με τους ορισμούς του άρθρου 17, για λόγους δημόσιας ωφέλειας </a:t>
            </a:r>
            <a:r>
              <a:rPr kumimoji="0" lang="el-GR" sz="1500" b="0" i="1" u="sng"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διατηρείται πάντως η μορφή τους αμετάβλητη ως δασική</a:t>
            </a:r>
            <a:r>
              <a:rPr kumimoji="0" lang="el-GR" sz="15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a:t>
            </a:r>
          </a:p>
          <a:p>
            <a:endParaRPr lang="en-GB" dirty="0"/>
          </a:p>
        </p:txBody>
      </p:sp>
      <p:sp>
        <p:nvSpPr>
          <p:cNvPr id="5" name="Βέλος: Δεξιό 4">
            <a:extLst>
              <a:ext uri="{FF2B5EF4-FFF2-40B4-BE49-F238E27FC236}">
                <a16:creationId xmlns:a16="http://schemas.microsoft.com/office/drawing/2014/main" id="{C60B5816-7EF5-8408-41A7-7CE40ED620FA}"/>
              </a:ext>
            </a:extLst>
          </p:cNvPr>
          <p:cNvSpPr/>
          <p:nvPr/>
        </p:nvSpPr>
        <p:spPr>
          <a:xfrm>
            <a:off x="0" y="618518"/>
            <a:ext cx="1234131" cy="554843"/>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4</a:t>
            </a:r>
            <a:endParaRPr lang="en-US" dirty="0">
              <a:solidFill>
                <a:schemeClr val="bg1"/>
              </a:solidFill>
            </a:endParaRPr>
          </a:p>
        </p:txBody>
      </p:sp>
    </p:spTree>
    <p:extLst>
      <p:ext uri="{BB962C8B-B14F-4D97-AF65-F5344CB8AC3E}">
        <p14:creationId xmlns:p14="http://schemas.microsoft.com/office/powerpoint/2010/main" val="3743292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F05C2D-F116-5C12-27C8-C02889CA1932}"/>
              </a:ext>
            </a:extLst>
          </p:cNvPr>
          <p:cNvSpPr>
            <a:spLocks noGrp="1"/>
          </p:cNvSpPr>
          <p:nvPr>
            <p:ph type="title"/>
          </p:nvPr>
        </p:nvSpPr>
        <p:spPr>
          <a:xfrm>
            <a:off x="1141413" y="526083"/>
            <a:ext cx="9905998" cy="603792"/>
          </a:xfrm>
        </p:spPr>
        <p:txBody>
          <a:bodyPr>
            <a:normAutofit/>
          </a:bodyPr>
          <a:lstStyle/>
          <a:p>
            <a:pPr algn="ctr"/>
            <a:r>
              <a:rPr lang="el-GR" sz="1800" b="1" cap="none" dirty="0">
                <a:solidFill>
                  <a:schemeClr val="bg1"/>
                </a:solidFill>
                <a:latin typeface="Calibri" panose="020F0502020204030204" pitchFamily="34" charset="0"/>
                <a:ea typeface="+mn-ea"/>
                <a:cs typeface="Calibri" panose="020F0502020204030204" pitchFamily="34" charset="0"/>
              </a:rPr>
              <a:t>Η εξέλιξη του άρθρου 24 Συντ.  (1)</a:t>
            </a:r>
            <a:endParaRPr lang="en-US" sz="1800" dirty="0">
              <a:highlight>
                <a:srgbClr val="000000"/>
              </a:highlight>
            </a:endParaRPr>
          </a:p>
        </p:txBody>
      </p:sp>
      <p:sp>
        <p:nvSpPr>
          <p:cNvPr id="3" name="Θέση περιεχομένου 2">
            <a:extLst>
              <a:ext uri="{FF2B5EF4-FFF2-40B4-BE49-F238E27FC236}">
                <a16:creationId xmlns:a16="http://schemas.microsoft.com/office/drawing/2014/main" id="{4D723141-8430-2755-3057-7D2B7F307800}"/>
              </a:ext>
            </a:extLst>
          </p:cNvPr>
          <p:cNvSpPr>
            <a:spLocks noGrp="1"/>
          </p:cNvSpPr>
          <p:nvPr>
            <p:ph idx="1"/>
          </p:nvPr>
        </p:nvSpPr>
        <p:spPr>
          <a:xfrm>
            <a:off x="1141412" y="1222310"/>
            <a:ext cx="9905999" cy="5635690"/>
          </a:xfrm>
        </p:spPr>
        <p:txBody>
          <a:bodyPr>
            <a:normAutofit fontScale="92500" lnSpcReduction="20000"/>
          </a:bodyPr>
          <a:lstStyle/>
          <a:p>
            <a:pPr marR="0" lvl="0" algn="just" defTabSz="914400" rtl="0" eaLnBrk="1" fontAlgn="auto" latinLnBrk="0" hangingPunct="1">
              <a:lnSpc>
                <a:spcPct val="120000"/>
              </a:lnSpc>
              <a:spcBef>
                <a:spcPts val="1000"/>
              </a:spcBef>
              <a:spcAft>
                <a:spcPts val="0"/>
              </a:spcAft>
              <a:buClrTx/>
              <a:buSzPct val="125000"/>
              <a:tabLst/>
              <a:defRPr/>
            </a:pPr>
            <a:r>
              <a:rPr lang="el-GR" sz="1400" dirty="0">
                <a:solidFill>
                  <a:schemeClr val="bg1"/>
                </a:solidFill>
                <a:latin typeface="Calibri" panose="020F0502020204030204" pitchFamily="34" charset="0"/>
                <a:cs typeface="Calibri" panose="020F0502020204030204" pitchFamily="34" charset="0"/>
              </a:rPr>
              <a:t>Το Σύνταγμα 1975 είναι </a:t>
            </a:r>
            <a:r>
              <a:rPr lang="el-GR" sz="1400" u="sng" dirty="0">
                <a:solidFill>
                  <a:schemeClr val="bg1"/>
                </a:solidFill>
                <a:latin typeface="Calibri" panose="020F0502020204030204" pitchFamily="34" charset="0"/>
                <a:cs typeface="Calibri" panose="020F0502020204030204" pitchFamily="34" charset="0"/>
              </a:rPr>
              <a:t>το πρώτο ελληνικό συνταγματικό κείμενο </a:t>
            </a:r>
            <a:r>
              <a:rPr lang="el-GR" sz="1400" dirty="0">
                <a:solidFill>
                  <a:schemeClr val="bg1"/>
                </a:solidFill>
                <a:latin typeface="Calibri" panose="020F0502020204030204" pitchFamily="34" charset="0"/>
                <a:cs typeface="Calibri" panose="020F0502020204030204" pitchFamily="34" charset="0"/>
              </a:rPr>
              <a:t>με διατάξεις για την προστασία περιβάλλοντος. </a:t>
            </a:r>
          </a:p>
          <a:p>
            <a:pPr marR="0" lvl="0" algn="just" defTabSz="914400" rtl="0" eaLnBrk="1" fontAlgn="auto" latinLnBrk="0" hangingPunct="1">
              <a:lnSpc>
                <a:spcPct val="120000"/>
              </a:lnSpc>
              <a:spcBef>
                <a:spcPts val="1000"/>
              </a:spcBef>
              <a:spcAft>
                <a:spcPts val="0"/>
              </a:spcAft>
              <a:buClrTx/>
              <a:buSzPct val="125000"/>
              <a:tabLst/>
              <a:defRPr/>
            </a:pPr>
            <a:r>
              <a:rPr lang="el-GR" sz="1400" dirty="0">
                <a:solidFill>
                  <a:schemeClr val="bg1"/>
                </a:solidFill>
                <a:latin typeface="Calibri" panose="020F0502020204030204" pitchFamily="34" charset="0"/>
                <a:cs typeface="Calibri" panose="020F0502020204030204" pitchFamily="34" charset="0"/>
              </a:rPr>
              <a:t>Μέχρι τότε στην κοινή νομοθεσία συμπεριλαμβάνονταν διατάξεις  για την προστασία ορισμένων μόνο στοιχείων του περιβάλλοντος, όπως για τα δάση και τις δασικές εκτάσεις ( </a:t>
            </a:r>
            <a:r>
              <a:rPr lang="el-GR" sz="1400" dirty="0" err="1">
                <a:solidFill>
                  <a:schemeClr val="bg1"/>
                </a:solidFill>
                <a:latin typeface="Calibri" panose="020F0502020204030204" pitchFamily="34" charset="0"/>
                <a:cs typeface="Calibri" panose="020F0502020204030204" pitchFamily="34" charset="0"/>
              </a:rPr>
              <a:t>ν.δ.</a:t>
            </a:r>
            <a:r>
              <a:rPr lang="el-GR" sz="1400" dirty="0">
                <a:solidFill>
                  <a:schemeClr val="bg1"/>
                </a:solidFill>
                <a:latin typeface="Calibri" panose="020F0502020204030204" pitchFamily="34" charset="0"/>
                <a:cs typeface="Calibri" panose="020F0502020204030204" pitchFamily="34" charset="0"/>
              </a:rPr>
              <a:t> 86/1969), τις αρχαιότητες (</a:t>
            </a:r>
            <a:r>
              <a:rPr lang="el-GR" sz="1400" dirty="0" err="1">
                <a:solidFill>
                  <a:schemeClr val="bg1"/>
                </a:solidFill>
                <a:latin typeface="Calibri" panose="020F0502020204030204" pitchFamily="34" charset="0"/>
                <a:cs typeface="Calibri" panose="020F0502020204030204" pitchFamily="34" charset="0"/>
              </a:rPr>
              <a:t>κ.ν</a:t>
            </a:r>
            <a:r>
              <a:rPr lang="el-GR" sz="1400" dirty="0">
                <a:solidFill>
                  <a:schemeClr val="bg1"/>
                </a:solidFill>
                <a:latin typeface="Calibri" panose="020F0502020204030204" pitchFamily="34" charset="0"/>
                <a:cs typeface="Calibri" panose="020F0502020204030204" pitchFamily="34" charset="0"/>
              </a:rPr>
              <a:t>. 5351/1932) και τα μεταγενέστερα του 1830 οικοδομήματα και έργα τέχνης (ν. 1469/1950).</a:t>
            </a:r>
          </a:p>
          <a:p>
            <a:pPr marR="0" lvl="0" algn="just" defTabSz="914400" rtl="0" eaLnBrk="1" fontAlgn="auto" latinLnBrk="0" hangingPunct="1">
              <a:lnSpc>
                <a:spcPct val="120000"/>
              </a:lnSpc>
              <a:spcBef>
                <a:spcPts val="1000"/>
              </a:spcBef>
              <a:spcAft>
                <a:spcPts val="0"/>
              </a:spcAft>
              <a:buClrTx/>
              <a:buSzPct val="125000"/>
              <a:tabLst/>
              <a:defRPr/>
            </a:pPr>
            <a:r>
              <a:rPr lang="el-GR" sz="1400" dirty="0">
                <a:solidFill>
                  <a:schemeClr val="bg1"/>
                </a:solidFill>
                <a:latin typeface="Calibri" panose="020F0502020204030204" pitchFamily="34" charset="0"/>
                <a:cs typeface="Calibri" panose="020F0502020204030204" pitchFamily="34" charset="0"/>
              </a:rPr>
              <a:t>Το άρθρο 24 περιλαμβάνεται στην ενότητα του Συντάγματος για τα ατομικά και κοινωνικά δικαιώματα. </a:t>
            </a:r>
          </a:p>
          <a:p>
            <a:pPr marR="0" lvl="0" algn="just" defTabSz="914400" rtl="0" eaLnBrk="1" fontAlgn="auto" latinLnBrk="0" hangingPunct="1">
              <a:lnSpc>
                <a:spcPct val="120000"/>
              </a:lnSpc>
              <a:spcBef>
                <a:spcPts val="1000"/>
              </a:spcBef>
              <a:spcAft>
                <a:spcPts val="0"/>
              </a:spcAft>
              <a:buClrTx/>
              <a:buSzPct val="125000"/>
              <a:tabLst/>
              <a:defRPr/>
            </a:pPr>
            <a:r>
              <a:rPr lang="el-GR" sz="1400" u="sng" dirty="0">
                <a:solidFill>
                  <a:schemeClr val="bg1"/>
                </a:solidFill>
                <a:latin typeface="Calibri" panose="020F0502020204030204" pitchFamily="34" charset="0"/>
                <a:cs typeface="Calibri" panose="020F0502020204030204" pitchFamily="34" charset="0"/>
              </a:rPr>
              <a:t>Καινοτόμα στοιχεία άρθρου 24 </a:t>
            </a:r>
            <a:r>
              <a:rPr lang="el-GR" sz="1400" u="sng" dirty="0" err="1">
                <a:solidFill>
                  <a:schemeClr val="bg1"/>
                </a:solidFill>
                <a:latin typeface="Calibri" panose="020F0502020204030204" pitchFamily="34" charset="0"/>
                <a:cs typeface="Calibri" panose="020F0502020204030204" pitchFamily="34" charset="0"/>
              </a:rPr>
              <a:t>Συντ</a:t>
            </a:r>
            <a:r>
              <a:rPr lang="el-GR" sz="1400" u="sng" dirty="0">
                <a:solidFill>
                  <a:schemeClr val="bg1"/>
                </a:solidFill>
                <a:latin typeface="Calibri" panose="020F0502020204030204" pitchFamily="34" charset="0"/>
                <a:cs typeface="Calibri" panose="020F0502020204030204" pitchFamily="34" charset="0"/>
              </a:rPr>
              <a:t>:</a:t>
            </a:r>
            <a:r>
              <a:rPr lang="el-GR" sz="1400" dirty="0">
                <a:solidFill>
                  <a:schemeClr val="bg1"/>
                </a:solidFill>
                <a:latin typeface="Calibri" panose="020F0502020204030204" pitchFamily="34" charset="0"/>
                <a:cs typeface="Calibri" panose="020F0502020204030204" pitchFamily="34" charset="0"/>
              </a:rPr>
              <a:t> </a:t>
            </a:r>
          </a:p>
          <a:p>
            <a:pPr marR="0" lvl="0" indent="-1588"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dirty="0">
                <a:solidFill>
                  <a:schemeClr val="bg1"/>
                </a:solidFill>
                <a:latin typeface="Calibri" panose="020F0502020204030204" pitchFamily="34" charset="0"/>
                <a:cs typeface="Calibri" panose="020F0502020204030204" pitchFamily="34" charset="0"/>
              </a:rPr>
              <a:t>Περιλαμβάνονται για πρώτη φορά διατάξεις για το φυσικό και πολιτιστικό περιβάλλον</a:t>
            </a:r>
            <a:r>
              <a:rPr lang="en-US" sz="1400" dirty="0">
                <a:solidFill>
                  <a:schemeClr val="bg1"/>
                </a:solidFill>
                <a:latin typeface="Calibri" panose="020F0502020204030204" pitchFamily="34" charset="0"/>
                <a:cs typeface="Calibri" panose="020F0502020204030204" pitchFamily="34" charset="0"/>
              </a:rPr>
              <a:t> (</a:t>
            </a:r>
            <a:r>
              <a:rPr lang="el-GR" sz="1400" dirty="0">
                <a:solidFill>
                  <a:schemeClr val="bg1"/>
                </a:solidFill>
                <a:latin typeface="Calibri" panose="020F0502020204030204" pitchFamily="34" charset="0"/>
                <a:cs typeface="Calibri" panose="020F0502020204030204" pitchFamily="34" charset="0"/>
              </a:rPr>
              <a:t>παρ. 1 και 6), καθώς και διατάξεις για τον χωροταξικό και πολεοδομικό σχεδιασμό και μηχανισμούς εφαρμογής (παρ. 2-5)</a:t>
            </a:r>
          </a:p>
          <a:p>
            <a:pPr marR="0" lvl="0" indent="-1588"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dirty="0">
                <a:solidFill>
                  <a:schemeClr val="bg1"/>
                </a:solidFill>
                <a:latin typeface="Calibri" panose="020F0502020204030204" pitchFamily="34" charset="0"/>
                <a:cs typeface="Calibri" panose="020F0502020204030204" pitchFamily="34" charset="0"/>
              </a:rPr>
              <a:t>Η προστασία του φυσικού και πολιτιστικού περιβάλλοντος αναγνωρίζεται ως υποχρέωση του Κράτους, που οφείλει να λαμβάνει ιδιαίτερα προληπτικά και κατασταλτικά μέτρα</a:t>
            </a:r>
          </a:p>
          <a:p>
            <a:pPr marR="0" lvl="0" indent="-1588"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dirty="0">
                <a:solidFill>
                  <a:schemeClr val="bg1"/>
                </a:solidFill>
                <a:latin typeface="Calibri" panose="020F0502020204030204" pitchFamily="34" charset="0"/>
                <a:cs typeface="Calibri" panose="020F0502020204030204" pitchFamily="34" charset="0"/>
              </a:rPr>
              <a:t>Καθιερώνεται  ιδιαίτερο καθεστώς προστασίας για δάση, δασικές και αναδασωτέες εκτάσεις </a:t>
            </a:r>
          </a:p>
          <a:p>
            <a:pPr marR="0" lvl="0" indent="-1588"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dirty="0">
                <a:solidFill>
                  <a:schemeClr val="bg1"/>
                </a:solidFill>
                <a:latin typeface="Calibri" panose="020F0502020204030204" pitchFamily="34" charset="0"/>
                <a:cs typeface="Calibri" panose="020F0502020204030204" pitchFamily="34" charset="0"/>
              </a:rPr>
              <a:t>Εισάγεται δέσμη ρυθμίσεων για οικιστικό περιβάλλον (παρ. 2-5): α) ο χωροταξικός και πολεοδομικός σχεδιασμός υπάγεται στη ρυθμιστική αρμοδιότητα και έλεγχο του Κράτους, β) εξασφαλίζεται η δυνατότητα εφαρμογής πολεοδομικών σχεδίων σε σύντομο χρονικό διάστημα μέσω της υποχρέωσης των ιδιοκτητών να διαθέσουν τμήματα των ακινήτων τους χωρίς αντάλλαγμα για τη δημιουργία των αναγκαίων  κοινόχρηστων και κοινωφελών χώρων, καθώς και υποχρεωτικής συμμετοχής στις κοινόχρηστων πολεοδομικών έργων, γ) προβλέπεται ο αστικός αναδασμός για τη συνολική διαρρύθμιση μιας οικιστικής περιοχής, δ) οι διατάξεις για την υποχρεωτική συμμετοχή των ιδιοκτητών στα βάρη της πολεοδόμησης και για τον αστικό αναδασμό εφαρμόζονται και για ήδη υφιστάμενες οικιστικές περιοχές.</a:t>
            </a:r>
          </a:p>
          <a:p>
            <a:pPr marR="0" lvl="0" indent="-1588"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dirty="0">
                <a:solidFill>
                  <a:schemeClr val="bg1"/>
                </a:solidFill>
                <a:latin typeface="Calibri" panose="020F0502020204030204" pitchFamily="34" charset="0"/>
                <a:cs typeface="Calibri" panose="020F0502020204030204" pitchFamily="34" charset="0"/>
              </a:rPr>
              <a:t>Εισάγεται γενική υποχρέωση προστασίας του πολιτιστικού περιβάλλοντος και προβλέπεται η έκδοση ειδικού νόμου για τα αναγκαία περιοριστικά μέτρα της ιδιοκτησίας, καθώς και τον τρόπο και το είδος της αποζημίωσης.</a:t>
            </a:r>
          </a:p>
          <a:p>
            <a:pPr marL="0" marR="0" lvl="0" indent="225425" algn="just" defTabSz="914400" rtl="0" eaLnBrk="1" fontAlgn="auto" latinLnBrk="0" hangingPunct="1">
              <a:lnSpc>
                <a:spcPct val="120000"/>
              </a:lnSpc>
              <a:spcBef>
                <a:spcPts val="1000"/>
              </a:spcBef>
              <a:spcAft>
                <a:spcPts val="0"/>
              </a:spcAft>
              <a:buClrTx/>
              <a:buSzPct val="125000"/>
              <a:tabLst/>
              <a:defRPr/>
            </a:pPr>
            <a:r>
              <a:rPr lang="el-GR" sz="1400" dirty="0">
                <a:solidFill>
                  <a:schemeClr val="bg1"/>
                </a:solidFill>
                <a:latin typeface="Calibri" panose="020F0502020204030204" pitchFamily="34" charset="0"/>
                <a:cs typeface="Calibri" panose="020F0502020204030204" pitchFamily="34" charset="0"/>
              </a:rPr>
              <a:t>Θεωρείται καινοτόμο για την εποχή του και χαρακτηρίζεται ως </a:t>
            </a:r>
            <a:r>
              <a:rPr lang="el-GR" sz="1400" i="1" dirty="0">
                <a:solidFill>
                  <a:schemeClr val="bg1"/>
                </a:solidFill>
                <a:latin typeface="Calibri" panose="020F0502020204030204" pitchFamily="34" charset="0"/>
                <a:cs typeface="Calibri" panose="020F0502020204030204" pitchFamily="34" charset="0"/>
              </a:rPr>
              <a:t>«μία από τις ευτυχέστερες στιγμές της Ε’ Αναθεωρητικής Βουλής»</a:t>
            </a:r>
            <a:r>
              <a:rPr lang="el-GR" sz="1400" dirty="0">
                <a:solidFill>
                  <a:schemeClr val="bg1"/>
                </a:solidFill>
                <a:latin typeface="Calibri" panose="020F0502020204030204" pitchFamily="34" charset="0"/>
                <a:cs typeface="Calibri" panose="020F0502020204030204" pitchFamily="34" charset="0"/>
              </a:rPr>
              <a:t> (Γ. Παπαδημητρίου, Το Περιβαλλοντικό Σύνταγμα, Νόμος και Φύση 1994). </a:t>
            </a:r>
          </a:p>
          <a:p>
            <a:pPr marR="0" lvl="0" indent="-1588"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endParaRPr lang="el-GR" sz="1100" dirty="0">
              <a:solidFill>
                <a:schemeClr val="bg1"/>
              </a:solidFill>
              <a:latin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20000"/>
              </a:lnSpc>
              <a:spcBef>
                <a:spcPts val="1000"/>
              </a:spcBef>
              <a:spcAft>
                <a:spcPts val="0"/>
              </a:spcAft>
              <a:buClrTx/>
              <a:buSzPct val="125000"/>
              <a:buNone/>
              <a:tabLst/>
              <a:defRPr/>
            </a:pPr>
            <a:endParaRPr lang="el-GR" sz="1100" dirty="0">
              <a:solidFill>
                <a:schemeClr val="bg1"/>
              </a:solidFill>
              <a:latin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08F376F3-6416-4B01-8D6F-C4DCD9733670}"/>
              </a:ext>
            </a:extLst>
          </p:cNvPr>
          <p:cNvSpPr/>
          <p:nvPr/>
        </p:nvSpPr>
        <p:spPr>
          <a:xfrm>
            <a:off x="0" y="510590"/>
            <a:ext cx="1234131" cy="634779"/>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5</a:t>
            </a:r>
            <a:endParaRPr lang="en-US" dirty="0">
              <a:solidFill>
                <a:schemeClr val="bg1"/>
              </a:solidFill>
            </a:endParaRPr>
          </a:p>
        </p:txBody>
      </p:sp>
    </p:spTree>
    <p:extLst>
      <p:ext uri="{BB962C8B-B14F-4D97-AF65-F5344CB8AC3E}">
        <p14:creationId xmlns:p14="http://schemas.microsoft.com/office/powerpoint/2010/main" val="2584086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ED262906-959E-3924-036A-CE41F27B01D1}"/>
              </a:ext>
            </a:extLst>
          </p:cNvPr>
          <p:cNvSpPr>
            <a:spLocks noGrp="1"/>
          </p:cNvSpPr>
          <p:nvPr>
            <p:ph type="title"/>
          </p:nvPr>
        </p:nvSpPr>
        <p:spPr>
          <a:xfrm>
            <a:off x="1141413" y="705417"/>
            <a:ext cx="9831353" cy="435406"/>
          </a:xfrm>
        </p:spPr>
        <p:txBody>
          <a:bodyPr>
            <a:normAutofit fontScale="90000"/>
          </a:bodyPr>
          <a:lstStyle/>
          <a:p>
            <a:pPr marL="228600" marR="0" lvl="0" indent="-228600" algn="ctr" defTabSz="914400" rtl="0" eaLnBrk="1" fontAlgn="auto" latinLnBrk="0" hangingPunct="1">
              <a:lnSpc>
                <a:spcPct val="120000"/>
              </a:lnSpc>
              <a:spcBef>
                <a:spcPts val="1000"/>
              </a:spcBef>
              <a:spcAft>
                <a:spcPts val="0"/>
              </a:spcAft>
              <a:tabLst/>
              <a:defRPr/>
            </a:pPr>
            <a:br>
              <a:rPr kumimoji="0" lang="el-GR" sz="2400" b="0" i="0" u="none" strike="noStrike" kern="1200" cap="none" spc="0" normalizeH="0" baseline="0" noProof="0" dirty="0">
                <a:ln>
                  <a:noFill/>
                </a:ln>
                <a:solidFill>
                  <a:schemeClr val="bg1"/>
                </a:solidFill>
                <a:effectLst/>
                <a:uLnTx/>
                <a:uFillTx/>
                <a:ea typeface="+mn-ea"/>
                <a:cs typeface="+mn-cs"/>
              </a:rPr>
            </a:br>
            <a:r>
              <a:rPr lang="el-GR" sz="2000" b="1" cap="none" dirty="0">
                <a:solidFill>
                  <a:schemeClr val="bg1"/>
                </a:solidFill>
                <a:latin typeface="Calibri" panose="020F0502020204030204" pitchFamily="34" charset="0"/>
                <a:ea typeface="+mn-ea"/>
                <a:cs typeface="Calibri" panose="020F0502020204030204" pitchFamily="34" charset="0"/>
              </a:rPr>
              <a:t> Η εξέλιξη του άρθρου 24 Συντ.  (2)</a:t>
            </a:r>
            <a:br>
              <a:rPr lang="el-GR" sz="2000" b="1" cap="none" dirty="0">
                <a:solidFill>
                  <a:schemeClr val="bg1"/>
                </a:solidFill>
                <a:latin typeface="Calibri" panose="020F0502020204030204" pitchFamily="34" charset="0"/>
                <a:ea typeface="+mn-ea"/>
                <a:cs typeface="Calibri" panose="020F0502020204030204" pitchFamily="34" charset="0"/>
              </a:rPr>
            </a:br>
            <a:endPar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Θέση περιεχομένου 6">
            <a:extLst>
              <a:ext uri="{FF2B5EF4-FFF2-40B4-BE49-F238E27FC236}">
                <a16:creationId xmlns:a16="http://schemas.microsoft.com/office/drawing/2014/main" id="{8D60EFF0-85F3-5B18-0638-43AA9E62F18F}"/>
              </a:ext>
            </a:extLst>
          </p:cNvPr>
          <p:cNvSpPr>
            <a:spLocks noGrp="1"/>
          </p:cNvSpPr>
          <p:nvPr>
            <p:ph idx="1"/>
          </p:nvPr>
        </p:nvSpPr>
        <p:spPr>
          <a:xfrm>
            <a:off x="1066767" y="1660849"/>
            <a:ext cx="9905999" cy="4578633"/>
          </a:xfrm>
        </p:spPr>
        <p:txBody>
          <a:bodyPr>
            <a:normAutofit/>
          </a:bodyPr>
          <a:lstStyle/>
          <a:p>
            <a:pPr marL="457200" lvl="1" indent="0" algn="just">
              <a:buNone/>
            </a:pP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Αναθεώρηση 2001:</a:t>
            </a:r>
          </a:p>
          <a:p>
            <a:pPr lvl="1"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Η προστασία του φυσικού και πολιτιστικού περιβάλλοντος αναγνωρίζεται,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εκτός από υποχρέωση του Κράτους, και ως δικαίωμα του καθενός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1400" i="1" dirty="0">
                <a:solidFill>
                  <a:schemeClr val="bg1"/>
                </a:solidFill>
                <a:latin typeface="Calibri" panose="020F0502020204030204" pitchFamily="34" charset="0"/>
                <a:ea typeface="Calibri" panose="020F0502020204030204" pitchFamily="34" charset="0"/>
                <a:cs typeface="Calibri" panose="020F0502020204030204" pitchFamily="34" charset="0"/>
              </a:rPr>
              <a:t>«Το δικαίωμα ασκείται όχι για λογαριασμό της φύσης, αλλά για λογαριασμό του φορέα του, δηλ. του ανθρώπου ως προσωπικότητας»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Ντουχάνης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σε </a:t>
            </a:r>
            <a:r>
              <a:rPr lang="el-GR" sz="1400" i="1" dirty="0">
                <a:solidFill>
                  <a:schemeClr val="bg1"/>
                </a:solidFill>
                <a:latin typeface="Calibri" panose="020F0502020204030204" pitchFamily="34" charset="0"/>
                <a:ea typeface="Calibri" panose="020F0502020204030204" pitchFamily="34" charset="0"/>
                <a:cs typeface="Calibri" panose="020F0502020204030204" pitchFamily="34" charset="0"/>
              </a:rPr>
              <a:t>Χωροταξία</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Κατ’ άρθρο ερμηνεία,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Σάκκουλας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2017)</a:t>
            </a:r>
          </a:p>
          <a:p>
            <a:pPr lvl="1"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Ορίζεται ότι η υποχρέωση της πολιτείας να λαμβάνει προληπτικά και κατασταλτικά μέτρα γίνεται στο πλαίσιο της αρχής της </a:t>
            </a:r>
            <a:r>
              <a:rPr lang="el-GR" sz="1400" b="1" dirty="0" err="1">
                <a:solidFill>
                  <a:schemeClr val="bg1"/>
                </a:solidFill>
                <a:latin typeface="Calibri" panose="020F0502020204030204" pitchFamily="34" charset="0"/>
                <a:ea typeface="Calibri" panose="020F0502020204030204" pitchFamily="34" charset="0"/>
                <a:cs typeface="Calibri" panose="020F0502020204030204" pitchFamily="34" charset="0"/>
              </a:rPr>
              <a:t>αειφορίας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(επιβεβαίωση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νομολογιακών</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εξελίξεων για την αναγνώριση καθ’ ερμηνεία  της αρχής βιώσιμης ανάπτυξης)</a:t>
            </a:r>
          </a:p>
          <a:p>
            <a:pPr lvl="1" algn="just"/>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Εξομοίωση δημόσιων και ιδιωτικών δασικού χαρακτήρα εκτάσεων</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ώστε η αλλαγή του προορισμού να λαμβάνει χώρα με τις ίδιες προϋποθέσεις.</a:t>
            </a:r>
          </a:p>
          <a:p>
            <a:pPr lvl="1"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Οι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τεχνικές επιλογές και σταθμίσεις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στον χωροταξικό και πολεοδομικό σχεδιασμό γίνεται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κατά τους κανόνες της επιστήμης</a:t>
            </a:r>
          </a:p>
          <a:p>
            <a:pPr lvl="1"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Η σύνταξη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εθνικού Κτηματολογίου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αναγνωρίζεται ως υποχρέωση του Κράτους</a:t>
            </a:r>
          </a:p>
          <a:p>
            <a:pPr lvl="1"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Τίθεται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συνταγματικός ορισμός της έννοιας του δάσους και της δασικής έκτασης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σύμφωνα με τα διδάγματα της επιστήμης της δασικής οικολογίας (ΑΕΔ 27/1999)</a:t>
            </a:r>
          </a:p>
          <a:p>
            <a:pPr lvl="1"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D7DC6B0A-8465-C7D0-85BF-9B5BD72C669D}"/>
              </a:ext>
            </a:extLst>
          </p:cNvPr>
          <p:cNvSpPr/>
          <p:nvPr/>
        </p:nvSpPr>
        <p:spPr>
          <a:xfrm>
            <a:off x="-14897" y="599359"/>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6</a:t>
            </a:r>
            <a:endParaRPr lang="en-US" dirty="0">
              <a:solidFill>
                <a:schemeClr val="bg1"/>
              </a:solidFill>
            </a:endParaRPr>
          </a:p>
        </p:txBody>
      </p:sp>
    </p:spTree>
    <p:extLst>
      <p:ext uri="{BB962C8B-B14F-4D97-AF65-F5344CB8AC3E}">
        <p14:creationId xmlns:p14="http://schemas.microsoft.com/office/powerpoint/2010/main" val="3488550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91146C-8B0A-ECCB-D9C8-B0E3545E4C88}"/>
              </a:ext>
            </a:extLst>
          </p:cNvPr>
          <p:cNvSpPr>
            <a:spLocks noGrp="1"/>
          </p:cNvSpPr>
          <p:nvPr>
            <p:ph type="title"/>
          </p:nvPr>
        </p:nvSpPr>
        <p:spPr>
          <a:xfrm>
            <a:off x="1453642" y="500423"/>
            <a:ext cx="9905998" cy="753082"/>
          </a:xfrm>
        </p:spPr>
        <p:txBody>
          <a:bodyPr>
            <a:normAutofit/>
          </a:bodyPr>
          <a:lstStyle/>
          <a:p>
            <a:pPr algn="ctr">
              <a:lnSpc>
                <a:spcPct val="120000"/>
              </a:lnSpc>
              <a:spcBef>
                <a:spcPts val="1000"/>
              </a:spcBef>
              <a:buSzPct val="125000"/>
            </a:pPr>
            <a:r>
              <a:rPr kumimoji="0" lang="el-GR" sz="20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Το κανονιστικό περιεχόμενο του άρθρου 24 Συντ. </a:t>
            </a:r>
            <a:endParaRPr lang="en-US" sz="2000" dirty="0">
              <a:solidFill>
                <a:schemeClr val="bg1"/>
              </a:solidFill>
              <a:latin typeface="+mn-lt"/>
              <a:ea typeface="+mn-ea"/>
              <a:cs typeface="+mn-cs"/>
            </a:endParaRPr>
          </a:p>
        </p:txBody>
      </p:sp>
      <p:sp>
        <p:nvSpPr>
          <p:cNvPr id="3" name="Θέση περιεχομένου 2">
            <a:extLst>
              <a:ext uri="{FF2B5EF4-FFF2-40B4-BE49-F238E27FC236}">
                <a16:creationId xmlns:a16="http://schemas.microsoft.com/office/drawing/2014/main" id="{9FF909DE-0DDC-943B-C9C6-6A04A939F985}"/>
              </a:ext>
            </a:extLst>
          </p:cNvPr>
          <p:cNvSpPr>
            <a:spLocks noGrp="1"/>
          </p:cNvSpPr>
          <p:nvPr>
            <p:ph idx="1"/>
          </p:nvPr>
        </p:nvSpPr>
        <p:spPr>
          <a:xfrm>
            <a:off x="1141412" y="1502229"/>
            <a:ext cx="9905999" cy="4965246"/>
          </a:xfrm>
        </p:spPr>
        <p:txBody>
          <a:bodyPr>
            <a:normAutofit lnSpcReduction="10000"/>
          </a:bodyPr>
          <a:lstStyle/>
          <a:p>
            <a:pPr marR="0" lvl="0" algn="just" defTabSz="457200" rtl="0" eaLnBrk="1" fontAlgn="auto" latinLnBrk="0" hangingPunct="1">
              <a:lnSpc>
                <a:spcPct val="100000"/>
              </a:lnSpc>
              <a:spcBef>
                <a:spcPts val="1000"/>
              </a:spcBef>
              <a:spcAft>
                <a:spcPts val="0"/>
              </a:spcAft>
              <a:buClr>
                <a:srgbClr val="353535"/>
              </a:buClr>
              <a:buSzTx/>
              <a:tabLst/>
              <a:defRPr/>
            </a:pPr>
            <a:r>
              <a:rPr kumimoji="0" lang="el-GR" sz="1300" b="0" i="0" u="sng"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Νομική φύση και ισχύς άρθρου 24 παρ. 1 Συντ.: </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Οι ρυθμίσεις του άρθρου 24 παρ. 1 δεν αποτελούν απλές κατευθυντήριες διατάξεις, αλλά </a:t>
            </a:r>
            <a:r>
              <a:rPr kumimoji="0" lang="el-GR" sz="13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συνιστούν κανόνες άμεσης και επιτακτικής ισχύος</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Απευθύνουν, δηλαδή, </a:t>
            </a:r>
            <a:r>
              <a:rPr kumimoji="0" lang="el-GR" sz="13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δεσμευτική επιταγή προς τον νομοθέτη και τη Διοίκηση </a:t>
            </a:r>
            <a:r>
              <a:rPr kumimoji="0" lang="el-GR" sz="13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να συμμορφωθούν προς το περιεχόμενό τους</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a:t>
            </a:r>
          </a:p>
          <a:p>
            <a:pPr marR="0" lvl="0" algn="just" defTabSz="457200" rtl="0" eaLnBrk="1" fontAlgn="auto" latinLnBrk="0" hangingPunct="1">
              <a:lnSpc>
                <a:spcPct val="100000"/>
              </a:lnSpc>
              <a:spcBef>
                <a:spcPts val="1000"/>
              </a:spcBef>
              <a:spcAft>
                <a:spcPts val="0"/>
              </a:spcAft>
              <a:buClr>
                <a:srgbClr val="353535"/>
              </a:buClr>
              <a:buSzTx/>
              <a:tabLst/>
              <a:defRPr/>
            </a:pP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Η </a:t>
            </a:r>
            <a:r>
              <a:rPr kumimoji="0" lang="el-GR" sz="13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υποχρέωση συμμόρφωσης </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συνίσταται ειδικότερα σε:  </a:t>
            </a:r>
          </a:p>
          <a:p>
            <a:pPr marR="0" lvl="1"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l-GR" sz="13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υποχρέωση αποχής από την έκδοση δυσμενών για το περιβάλλον πράξεων </a:t>
            </a:r>
          </a:p>
          <a:p>
            <a:pPr marR="0" lvl="1"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l-GR" sz="1300" b="1" i="0"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υποχρέωση λήψης των κατάλληλων μέτρων για την προστασία του περιβάλλοντος</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Κατά τη λήψη των μέτρων αυτών, τα όργανα της νομοθετικής και εκτελεστικής λειτουργίας μπορεί να σταθμίζουν και άλλους παράγοντες  που ανάγονται στο δημόσιο συμφέρον (π.χ. επιδίωξη οικονομικής ανάπτυξης, δημιουργία ή προστασία θέσεων εργασίας). Η επιδίωξη όμως αυτών των σκοπών πρέπει να συμπορεύεται με την προστασία του περιβάλλοντος ώστε να εξασφαλίζεται βιώσιμη ανάπτυξη (</a:t>
            </a:r>
            <a:r>
              <a:rPr kumimoji="0" lang="el-GR" sz="1300" b="0"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ΣτΕΟλ</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3478/2000, 2705/2006). Η υποχρέωση της Διοίκησης υφίσταται ακόμα και όταν ελλείπουν προστατευτικές του περιβάλλοντος διατάξεις (ΣτΕ 3370/2014 7μ., </a:t>
            </a:r>
            <a:r>
              <a:rPr kumimoji="0" lang="el-GR" sz="1300" b="0"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ΣτΕΟλ</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2757/1994)</a:t>
            </a:r>
            <a:endParaRPr kumimoji="0" lang="en-US"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endParaRPr>
          </a:p>
          <a:p>
            <a:pPr marL="227013" marR="0" lvl="1" indent="-227013" algn="just" defTabSz="457200" rtl="0" eaLnBrk="1" fontAlgn="auto" latinLnBrk="0" hangingPunct="1">
              <a:lnSpc>
                <a:spcPct val="100000"/>
              </a:lnSpc>
              <a:spcBef>
                <a:spcPts val="1000"/>
              </a:spcBef>
              <a:spcAft>
                <a:spcPts val="0"/>
              </a:spcAft>
              <a:buClr>
                <a:srgbClr val="353535"/>
              </a:buClr>
              <a:buSzTx/>
              <a:tabLst/>
              <a:defRPr/>
            </a:pP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Ειδικότερα δικαιώματα που απορρέουν από τη συνταγματική αναγνώριση ενός δικαιώματος στην προστασία του περιβάλλοντος: </a:t>
            </a:r>
          </a:p>
          <a:p>
            <a:pPr marL="285750" marR="0" lvl="1" indent="1588"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n-US"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r>
              <a:rPr kumimoji="0" lang="el-GR" sz="13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Δικαίωμα πληροφόρησης </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για όλα τα θέματα που αφορούν το περιβάλλον (δημοσιότητα ρυθμίσεων που αφορούν άμεσα ή έμμεσα το περιβάλλον και παροχή δυνατότητας για ελεύθερη πρόσβαση στα σχετικά δημόσια έγγραφα, κείμενα και σχέδια περιβαλλοντικού χαρακτήρα)</a:t>
            </a:r>
            <a:endParaRPr kumimoji="0" lang="en-US"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endParaRPr>
          </a:p>
          <a:p>
            <a:pPr marL="285750" marR="0" lvl="1" indent="1588"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lang="en-US" sz="1300" dirty="0">
                <a:solidFill>
                  <a:schemeClr val="bg1"/>
                </a:solidFill>
                <a:latin typeface="Calibri" panose="020F0502020204030204" pitchFamily="34" charset="0"/>
                <a:cs typeface="Calibri" panose="020F0502020204030204" pitchFamily="34" charset="0"/>
              </a:rPr>
              <a:t> </a:t>
            </a:r>
            <a:r>
              <a:rPr kumimoji="0" lang="el-GR" sz="13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Δικαίωμα συμμετοχής </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στις διοικητικές διαδικασίες λήψης περιβαλλοντικών αποφάσεων</a:t>
            </a:r>
          </a:p>
          <a:p>
            <a:pPr marL="285750" marR="0" lvl="1" indent="1588"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l-GR" sz="13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Δικαίωμα πρόσβασης στη δικαιοσύνη </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(άσκησης ενδίκων βοηθημάτων και μέσων) για θέματα περιβάλλοντος </a:t>
            </a:r>
            <a:endParaRPr kumimoji="0" lang="en-US"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endParaRPr>
          </a:p>
          <a:p>
            <a:pPr marL="285750" marR="0" lvl="1" indent="0" algn="just" defTabSz="457200" rtl="0" eaLnBrk="1" fontAlgn="auto" latinLnBrk="0" hangingPunct="1">
              <a:lnSpc>
                <a:spcPct val="100000"/>
              </a:lnSpc>
              <a:spcBef>
                <a:spcPts val="1000"/>
              </a:spcBef>
              <a:spcAft>
                <a:spcPts val="0"/>
              </a:spcAft>
              <a:buClr>
                <a:srgbClr val="353535"/>
              </a:buClr>
              <a:buSzTx/>
              <a:buNone/>
              <a:tabLst/>
              <a:defRPr/>
            </a:pPr>
            <a:r>
              <a:rPr kumimoji="0" lang="el-GR" sz="1300" b="0"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Σημ</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Τα δικαιώματα αυτά θεμελιώνονται </a:t>
            </a:r>
            <a:r>
              <a:rPr lang="el-GR" sz="1300" dirty="0">
                <a:solidFill>
                  <a:schemeClr val="bg1"/>
                </a:solidFill>
                <a:latin typeface="Calibri" panose="020F0502020204030204" pitchFamily="34" charset="0"/>
                <a:cs typeface="Calibri" panose="020F0502020204030204" pitchFamily="34" charset="0"/>
              </a:rPr>
              <a:t>και σε διατάξεις διεθνούς και </a:t>
            </a:r>
            <a:r>
              <a:rPr lang="el-GR" sz="1300" dirty="0" err="1">
                <a:solidFill>
                  <a:schemeClr val="bg1"/>
                </a:solidFill>
                <a:latin typeface="Calibri" panose="020F0502020204030204" pitchFamily="34" charset="0"/>
                <a:cs typeface="Calibri" panose="020F0502020204030204" pitchFamily="34" charset="0"/>
              </a:rPr>
              <a:t>ενωσιακού</a:t>
            </a:r>
            <a:r>
              <a:rPr lang="el-GR" sz="1300" dirty="0">
                <a:solidFill>
                  <a:schemeClr val="bg1"/>
                </a:solidFill>
                <a:latin typeface="Calibri" panose="020F0502020204030204" pitchFamily="34" charset="0"/>
                <a:cs typeface="Calibri" panose="020F0502020204030204" pitchFamily="34" charset="0"/>
              </a:rPr>
              <a:t> δικαίου)</a:t>
            </a:r>
          </a:p>
          <a:p>
            <a:pPr marL="230188" marR="0" lvl="1" indent="-230188" algn="just" defTabSz="457200" rtl="0" eaLnBrk="1" fontAlgn="auto" latinLnBrk="0" hangingPunct="1">
              <a:lnSpc>
                <a:spcPct val="100000"/>
              </a:lnSpc>
              <a:spcBef>
                <a:spcPts val="1000"/>
              </a:spcBef>
              <a:spcAft>
                <a:spcPts val="0"/>
              </a:spcAft>
              <a:buClr>
                <a:srgbClr val="353535"/>
              </a:buClr>
              <a:buSzTx/>
              <a:tabLst/>
              <a:defRPr/>
            </a:pPr>
            <a:r>
              <a:rPr kumimoji="0" lang="el-GR" sz="1300" b="1" i="0" u="none" strike="noStrike" kern="1200" cap="none" spc="0" normalizeH="0" baseline="0" noProof="0" dirty="0" err="1">
                <a:ln>
                  <a:noFill/>
                </a:ln>
                <a:solidFill>
                  <a:schemeClr val="bg1"/>
                </a:solidFill>
                <a:effectLst/>
                <a:uLnTx/>
                <a:uFillTx/>
                <a:latin typeface="Calibri" panose="020F0502020204030204" pitchFamily="34" charset="0"/>
                <a:cs typeface="Calibri" panose="020F0502020204030204" pitchFamily="34" charset="0"/>
              </a:rPr>
              <a:t>Τριτενέργεια</a:t>
            </a:r>
            <a:r>
              <a:rPr lang="el-GR" sz="1300" dirty="0">
                <a:solidFill>
                  <a:schemeClr val="bg1"/>
                </a:solidFill>
                <a:latin typeface="Calibri" panose="020F0502020204030204" pitchFamily="34" charset="0"/>
                <a:cs typeface="Calibri" panose="020F0502020204030204" pitchFamily="34" charset="0"/>
              </a:rPr>
              <a:t> του δικαιώματος στο περιβάλλον</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 το δικαίωμα στο περιβάλλον </a:t>
            </a:r>
            <a:r>
              <a:rPr kumimoji="0" lang="el-GR" sz="13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επενεργεί και στις σχέσεις μεταξύ ιδιωτών </a:t>
            </a:r>
            <a:r>
              <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μέσω διατάξεων του ιδιωτικού δικαίου για την προστασία της προσωπικότητας, του γειτονικού δικαίου, της κυριότητας και των αδικοπραξιών.</a:t>
            </a:r>
          </a:p>
          <a:p>
            <a:pPr marL="227013" marR="0" lvl="1" indent="-227013" algn="just" defTabSz="457200" rtl="0" eaLnBrk="1" fontAlgn="auto" latinLnBrk="0" hangingPunct="1">
              <a:lnSpc>
                <a:spcPct val="100000"/>
              </a:lnSpc>
              <a:spcBef>
                <a:spcPts val="1000"/>
              </a:spcBef>
              <a:spcAft>
                <a:spcPts val="0"/>
              </a:spcAft>
              <a:buClr>
                <a:srgbClr val="353535"/>
              </a:buClr>
              <a:buSzTx/>
              <a:tabLst/>
              <a:defRPr/>
            </a:pPr>
            <a:endPar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endParaRPr>
          </a:p>
          <a:p>
            <a:pPr algn="just"/>
            <a:endPar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01921282-165F-D461-9E18-ADDEADD07D6C}"/>
              </a:ext>
            </a:extLst>
          </p:cNvPr>
          <p:cNvSpPr/>
          <p:nvPr/>
        </p:nvSpPr>
        <p:spPr>
          <a:xfrm>
            <a:off x="0" y="553204"/>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7</a:t>
            </a:r>
            <a:endParaRPr lang="en-US" dirty="0">
              <a:solidFill>
                <a:schemeClr val="bg1"/>
              </a:solidFill>
            </a:endParaRPr>
          </a:p>
        </p:txBody>
      </p:sp>
    </p:spTree>
    <p:extLst>
      <p:ext uri="{BB962C8B-B14F-4D97-AF65-F5344CB8AC3E}">
        <p14:creationId xmlns:p14="http://schemas.microsoft.com/office/powerpoint/2010/main" val="3690409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0C1524-9E78-E511-A23A-91A53D0DFE32}"/>
              </a:ext>
            </a:extLst>
          </p:cNvPr>
          <p:cNvSpPr>
            <a:spLocks noGrp="1"/>
          </p:cNvSpPr>
          <p:nvPr>
            <p:ph type="title"/>
          </p:nvPr>
        </p:nvSpPr>
        <p:spPr>
          <a:xfrm>
            <a:off x="1141413" y="368692"/>
            <a:ext cx="9905998" cy="1076932"/>
          </a:xfrm>
        </p:spPr>
        <p:txBody>
          <a:bodyPr>
            <a:normAutofit/>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Η συνταγματική προστασία των δασών και δασικών εκτάσεων</a:t>
            </a:r>
          </a:p>
        </p:txBody>
      </p:sp>
      <p:sp>
        <p:nvSpPr>
          <p:cNvPr id="3" name="Θέση περιεχομένου 2">
            <a:extLst>
              <a:ext uri="{FF2B5EF4-FFF2-40B4-BE49-F238E27FC236}">
                <a16:creationId xmlns:a16="http://schemas.microsoft.com/office/drawing/2014/main" id="{592189BD-41B0-BF23-B41F-016BDE6C65B8}"/>
              </a:ext>
            </a:extLst>
          </p:cNvPr>
          <p:cNvSpPr>
            <a:spLocks noGrp="1"/>
          </p:cNvSpPr>
          <p:nvPr>
            <p:ph idx="1"/>
          </p:nvPr>
        </p:nvSpPr>
        <p:spPr>
          <a:xfrm>
            <a:off x="1141412" y="1445624"/>
            <a:ext cx="9905999" cy="4345578"/>
          </a:xfrm>
        </p:spPr>
        <p:txBody>
          <a:bodyPr>
            <a:normAutofit fontScale="92500" lnSpcReduction="20000"/>
          </a:bodyPr>
          <a:lstStyle/>
          <a:p>
            <a:pPr algn="just"/>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Σε εφαρμογή των συνταγματικών αυτών διατάξεων εκδόθηκε αρχικώς ο ν. 998/1979, στη συνέχεια οι ν. 1734/1987 και 3208/2003 και πιο πρόσφατα ο ν. 4280/2014 που αντικατέστησε όλες τις διατάξεις του ν. 998/1979 περί επιτρεπτών επεμβάσεων σε δάση και δασικές εκτάσεις. </a:t>
            </a:r>
          </a:p>
          <a:p>
            <a:pPr algn="just"/>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Τα </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δάση, οι δασικές εκτάσεις</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ως φυσικά αγαθά και ευπαθή οικοσυστήματα υπάγονται κατά το Σύνταγμα σε </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ιδιαίτερο προστατευτικό καθεστώς</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ώστε να διατηρηθεί η χρήση κατά τον προορισμό τους </a:t>
            </a:r>
            <a:r>
              <a:rPr lang="en-US" sz="2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και άρα να μην μεταβληθεί η δασική μορφή τους) και να διαφυλαχθεί η οικολογική ισορροπία.</a:t>
            </a:r>
          </a:p>
          <a:p>
            <a:pPr algn="just"/>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Στο ίδιο προστατευτικό καθεστώς υπάγονται επίσης: (α) τα εντός των πόλεων και οικιστικών περιοχών πάρκα και άλση, το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περιαστικό</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πράσινο, οι κηρυγμένες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δασωτέες</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ή αναδασωτέες εκτάσεις, (β) τμήματα πάρκου ή άλσους που φέρουν μη δασική βλάστηση συνδέονται όμως οργανικά με το σύνολο του πάρκου ή άλσους υπό την έννοια ότι συμβάλλουν στη διατήρηση της φυσικής ισορροπίας του συνόλου και (γ) οι δημόσιες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χορτολιβαδικές</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(καθώς και οι βραχώδεις και πετρώδεις εκτάσεις) επί ορεινών, ημιορεινών και ανώμαλων εδαφών.</a:t>
            </a:r>
          </a:p>
          <a:p>
            <a:pPr algn="just"/>
            <a:endParaRPr lang="en-US"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Βέλος: Δεξιό 6">
            <a:extLst>
              <a:ext uri="{FF2B5EF4-FFF2-40B4-BE49-F238E27FC236}">
                <a16:creationId xmlns:a16="http://schemas.microsoft.com/office/drawing/2014/main" id="{F2A53B61-9018-1093-4AFA-E6ADF87A85BC}"/>
              </a:ext>
            </a:extLst>
          </p:cNvPr>
          <p:cNvSpPr/>
          <p:nvPr/>
        </p:nvSpPr>
        <p:spPr>
          <a:xfrm>
            <a:off x="0" y="61851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8</a:t>
            </a:r>
            <a:endParaRPr lang="en-US" dirty="0">
              <a:solidFill>
                <a:schemeClr val="bg1"/>
              </a:solidFill>
            </a:endParaRPr>
          </a:p>
        </p:txBody>
      </p:sp>
    </p:spTree>
    <p:extLst>
      <p:ext uri="{BB962C8B-B14F-4D97-AF65-F5344CB8AC3E}">
        <p14:creationId xmlns:p14="http://schemas.microsoft.com/office/powerpoint/2010/main" val="1592673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7D6F8-F36D-20E8-60CC-D8A372729E36}"/>
              </a:ext>
            </a:extLst>
          </p:cNvPr>
          <p:cNvSpPr>
            <a:spLocks noGrp="1"/>
          </p:cNvSpPr>
          <p:nvPr>
            <p:ph type="title"/>
          </p:nvPr>
        </p:nvSpPr>
        <p:spPr>
          <a:xfrm>
            <a:off x="1141412" y="269969"/>
            <a:ext cx="9905998" cy="697098"/>
          </a:xfrm>
        </p:spPr>
        <p:txBody>
          <a:bodyPr>
            <a:normAutofit/>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Επιτρεπτές επεμβάσεις σε εκτάσεις δασικού χαρακτήρα</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Βέλος: Δεξιό 5">
            <a:extLst>
              <a:ext uri="{FF2B5EF4-FFF2-40B4-BE49-F238E27FC236}">
                <a16:creationId xmlns:a16="http://schemas.microsoft.com/office/drawing/2014/main" id="{D9443E5C-48E9-69E0-3528-64F87070CE1C}"/>
              </a:ext>
            </a:extLst>
          </p:cNvPr>
          <p:cNvSpPr/>
          <p:nvPr/>
        </p:nvSpPr>
        <p:spPr>
          <a:xfrm>
            <a:off x="0" y="29475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9</a:t>
            </a:r>
            <a:endParaRPr lang="en-US" dirty="0">
              <a:solidFill>
                <a:schemeClr val="bg1"/>
              </a:solidFill>
            </a:endParaRPr>
          </a:p>
        </p:txBody>
      </p:sp>
      <p:sp>
        <p:nvSpPr>
          <p:cNvPr id="4" name="Θέση περιεχομένου 3">
            <a:extLst>
              <a:ext uri="{FF2B5EF4-FFF2-40B4-BE49-F238E27FC236}">
                <a16:creationId xmlns:a16="http://schemas.microsoft.com/office/drawing/2014/main" id="{527DD367-14F1-D6DF-1AC2-DB4926CD0E03}"/>
              </a:ext>
            </a:extLst>
          </p:cNvPr>
          <p:cNvSpPr>
            <a:spLocks noGrp="1"/>
          </p:cNvSpPr>
          <p:nvPr>
            <p:ph idx="1"/>
          </p:nvPr>
        </p:nvSpPr>
        <p:spPr>
          <a:xfrm>
            <a:off x="1141412" y="1147665"/>
            <a:ext cx="9905999" cy="5710335"/>
          </a:xfrm>
        </p:spPr>
        <p:txBody>
          <a:bodyPr>
            <a:normAutofit fontScale="92500" lnSpcReduction="10000"/>
          </a:bodyPr>
          <a:lstStyle/>
          <a:p>
            <a:pPr algn="just"/>
            <a:r>
              <a:rPr lang="el-GR" altLang="en-US" sz="1600" b="1" dirty="0">
                <a:solidFill>
                  <a:schemeClr val="bg1"/>
                </a:solidFill>
                <a:latin typeface="Calibri" panose="020F0502020204030204" pitchFamily="34" charset="0"/>
                <a:ea typeface="Calibri" panose="020F0502020204030204" pitchFamily="34" charset="0"/>
                <a:cs typeface="Calibri" panose="020F0502020204030204" pitchFamily="34" charset="0"/>
              </a:rPr>
              <a:t>Καταρχήν απαγορεύεται η μεταβολή του προορισμού των δασών και δασικών εκτάσεων</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algn="just"/>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Εισάγεται </a:t>
            </a:r>
            <a:r>
              <a:rPr lang="el-GR" altLang="en-US" sz="1600" b="1" dirty="0">
                <a:solidFill>
                  <a:schemeClr val="bg1"/>
                </a:solidFill>
                <a:latin typeface="Calibri" panose="020F0502020204030204" pitchFamily="34" charset="0"/>
                <a:ea typeface="Calibri" panose="020F0502020204030204" pitchFamily="34" charset="0"/>
                <a:cs typeface="Calibri" panose="020F0502020204030204" pitchFamily="34" charset="0"/>
              </a:rPr>
              <a:t>ρήτρα εξαίρεσης</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σύμφωνα με την οποία </a:t>
            </a:r>
            <a:r>
              <a:rPr lang="el-GR" altLang="en-US" sz="1600" b="1" dirty="0">
                <a:solidFill>
                  <a:schemeClr val="bg1"/>
                </a:solidFill>
                <a:latin typeface="Calibri" panose="020F0502020204030204" pitchFamily="34" charset="0"/>
                <a:ea typeface="Calibri" panose="020F0502020204030204" pitchFamily="34" charset="0"/>
                <a:cs typeface="Calibri" panose="020F0502020204030204" pitchFamily="34" charset="0"/>
              </a:rPr>
              <a:t>επιτρέπεται η σχετική μεταβολή εάν προέχει για την εθνική οικονομία η αγροτική εκμετάλλευση ή άλλη χρήση που την επιβάλλει το δημόσιο συμφέρον</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algn="just"/>
            <a:r>
              <a:rPr lang="el-GR" altLang="en-US" sz="1600" u="sng" dirty="0">
                <a:solidFill>
                  <a:schemeClr val="bg1"/>
                </a:solidFill>
                <a:latin typeface="Calibri" panose="020F0502020204030204" pitchFamily="34" charset="0"/>
                <a:ea typeface="Calibri" panose="020F0502020204030204" pitchFamily="34" charset="0"/>
                <a:cs typeface="Calibri" panose="020F0502020204030204" pitchFamily="34" charset="0"/>
              </a:rPr>
              <a:t>Μεταξύ των επιτρεπτών επεμβάσεων σε δάση και τις δασικές εκτάσεις περιλαμβάνονται (Κεφάλαιο ΣΤ ν. 998/1979): </a:t>
            </a:r>
          </a:p>
          <a:p>
            <a:pPr indent="1588" algn="just">
              <a:buFont typeface="Wingdings" panose="05000000000000000000" pitchFamily="2" charset="2"/>
              <a:buChar char="Ø"/>
            </a:pP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η κατασκευή στρατιωτικών έργων </a:t>
            </a:r>
          </a:p>
          <a:p>
            <a:pPr indent="1588" algn="just">
              <a:buFont typeface="Wingdings" panose="05000000000000000000" pitchFamily="2" charset="2"/>
              <a:buChar char="Ø"/>
            </a:pP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η εκτέλεση δημοσίων έργων και έργων υποδομής, όπως η ηλεκτροπαραγωγή από Ανανεώσιμες Πηγές Ενέργειας, </a:t>
            </a:r>
          </a:p>
          <a:p>
            <a:pPr indent="1588" algn="just">
              <a:buFont typeface="Wingdings" panose="05000000000000000000" pitchFamily="2" charset="2"/>
              <a:buChar char="Ø"/>
            </a:pP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η ανέγερση τουριστικών και βιομηχανικών εγκαταστάσεων </a:t>
            </a:r>
          </a:p>
          <a:p>
            <a:pPr indent="1588" algn="just">
              <a:buFont typeface="Wingdings" panose="05000000000000000000" pitchFamily="2" charset="2"/>
              <a:buChar char="Ø"/>
            </a:pP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η λειτουργία λατομικών και μεταλλευτικών εκμεταλλεύσεων </a:t>
            </a:r>
          </a:p>
          <a:p>
            <a:pPr indent="1588" algn="just">
              <a:buFont typeface="Wingdings" panose="05000000000000000000" pitchFamily="2" charset="2"/>
              <a:buChar char="Ø"/>
            </a:pP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οι γεωργικές και κτηνοτροφικές εκμεταλλεύσεις  </a:t>
            </a:r>
          </a:p>
          <a:p>
            <a:pPr indent="1588" algn="just">
              <a:buFont typeface="Wingdings" panose="05000000000000000000" pitchFamily="2" charset="2"/>
              <a:buChar char="Ø"/>
            </a:pP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η λειτουργία κατασκηνώσεων και τα ορειβατικά καταφύγια </a:t>
            </a:r>
          </a:p>
          <a:p>
            <a:pPr indent="1588" algn="just">
              <a:buFont typeface="Wingdings" panose="05000000000000000000" pitchFamily="2" charset="2"/>
              <a:buChar char="Ø"/>
            </a:pP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η κατασκευή πολιτιστικών εγκαταστάσεων. </a:t>
            </a:r>
          </a:p>
          <a:p>
            <a:pPr marL="514350" indent="-514350" algn="just"/>
            <a:r>
              <a:rPr lang="el-GR" altLang="en-US" sz="1600" u="sng" dirty="0">
                <a:solidFill>
                  <a:schemeClr val="bg1"/>
                </a:solidFill>
                <a:latin typeface="Calibri" panose="020F0502020204030204" pitchFamily="34" charset="0"/>
                <a:ea typeface="Calibri" panose="020F0502020204030204" pitchFamily="34" charset="0"/>
                <a:cs typeface="Calibri" panose="020F0502020204030204" pitchFamily="34" charset="0"/>
              </a:rPr>
              <a:t>Επιτρεπτές επεμβάσεις σε αναδασωτέες εκτάσεις (άρθρο 46 ν. 998/1979)</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στρατιωτικά έργα, διάνοιξη εθνικών, επαρχιακών, δημοτικών οδών και σιδηροδρομικών γραμμών, μεγάλα έργα υποδομής, έργα μεταφοράς και διανομής ηλεκτρικής ενέργειας, όπως εγκατάσταση σταθμών παραγωγής ηλεκτρικής ενέργειας από ΑΠΕ ή μονάδες Συμπαραγωγής Ηλεκτρισμού και Θερμότητας με χρήση ΑΠΕ ή σταθμών αποθήκευσης ή σταθμών παραγωγής ηλεκτρικής ενέργειας από ΑΠΕ, αρχαιολογικές έρευνες και ανασκαφές, κεραίες, πομποί, αναμεταδότες. </a:t>
            </a:r>
            <a:endPar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51489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1689</TotalTime>
  <Words>4455</Words>
  <Application>Microsoft Office PowerPoint</Application>
  <PresentationFormat>Ευρεία οθόνη</PresentationFormat>
  <Paragraphs>151</Paragraphs>
  <Slides>17</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17</vt:i4>
      </vt:variant>
    </vt:vector>
  </HeadingPairs>
  <TitlesOfParts>
    <vt:vector size="24" baseType="lpstr">
      <vt:lpstr>Arial</vt:lpstr>
      <vt:lpstr>Calibri</vt:lpstr>
      <vt:lpstr>Century Gothic</vt:lpstr>
      <vt:lpstr>Tw Cen MT</vt:lpstr>
      <vt:lpstr>Wingdings</vt:lpstr>
      <vt:lpstr>Wingdings 3</vt:lpstr>
      <vt:lpstr>Κύκλωμα</vt:lpstr>
      <vt:lpstr>ΔΙΚΑΙΟ ΠΟΛΕΟΔΟΜΙΑΣ ΧΩΡΟΤΑΞΙΑΣ &amp; ΠΕΡΙΒΑΛΛΟΝΤΟΣ ΙΙ </vt:lpstr>
      <vt:lpstr>Πηγές του δικαίου Περιβάλλοντος</vt:lpstr>
      <vt:lpstr>Το άρθρο 24 Συντ. ως πηγή του δικαίου περιβάλλοντος </vt:lpstr>
      <vt:lpstr>Άλλες συνταγματικές διατάξεις που λειτουργούν παραπληρωματικά  προς το άρθρο 24 Συντ. ή συνεφαρμόζονται με το άρθρο 24 Συντ. </vt:lpstr>
      <vt:lpstr>Η εξέλιξη του άρθρου 24 Συντ.  (1)</vt:lpstr>
      <vt:lpstr>  Η εξέλιξη του άρθρου 24 Συντ.  (2) </vt:lpstr>
      <vt:lpstr>Το κανονιστικό περιεχόμενο του άρθρου 24 Συντ. </vt:lpstr>
      <vt:lpstr>Η συνταγματική προστασία των δασών και δασικών εκτάσεων</vt:lpstr>
      <vt:lpstr>Επιτρεπτές επεμβάσεις σε εκτάσεις δασικού χαρακτήρα</vt:lpstr>
      <vt:lpstr>Οι προϋποθέσεις επέμβασης σε δάσος ή δασική έκταση κατά τη νομολογία του ΣτΕ </vt:lpstr>
      <vt:lpstr>Διαδικασία και προϋποθέσεις έγκρισης επέμβασης (άρθρο 45 ν. 998/1979)</vt:lpstr>
      <vt:lpstr>Δασολόγιο, Δασικοί Χάρτες και Κτηματολόγιο (1)</vt:lpstr>
      <vt:lpstr>Δασολόγιο, Δασικοί Χάρτες και Κτηματολόγιο (2)</vt:lpstr>
      <vt:lpstr> Η συνταγματική προστασία της πολιτιστικής κληρονομιάς (1) </vt:lpstr>
      <vt:lpstr>Η συνταγματική προστασία της πολιτιστικής κληρονομιάς (2) </vt:lpstr>
      <vt:lpstr>Η συνταγματική προστασία της πολιτιστικής κληρονομιάς (3)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Stamatiou Konstantina</cp:lastModifiedBy>
  <cp:revision>183</cp:revision>
  <dcterms:created xsi:type="dcterms:W3CDTF">2023-11-01T21:01:17Z</dcterms:created>
  <dcterms:modified xsi:type="dcterms:W3CDTF">2023-12-14T23:10:58Z</dcterms:modified>
</cp:coreProperties>
</file>