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7" r:id="rId2"/>
  </p:sldMasterIdLst>
  <p:notesMasterIdLst>
    <p:notesMasterId r:id="rId22"/>
  </p:notesMasterIdLst>
  <p:handoutMasterIdLst>
    <p:handoutMasterId r:id="rId23"/>
  </p:handoutMasterIdLst>
  <p:sldIdLst>
    <p:sldId id="424" r:id="rId3"/>
    <p:sldId id="362" r:id="rId4"/>
    <p:sldId id="425" r:id="rId5"/>
    <p:sldId id="441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8" autoAdjust="0"/>
    <p:restoredTop sz="96327" autoAdjust="0"/>
  </p:normalViewPr>
  <p:slideViewPr>
    <p:cSldViewPr showGuides="1">
      <p:cViewPr varScale="1">
        <p:scale>
          <a:sx n="123" d="100"/>
          <a:sy n="123" d="100"/>
        </p:scale>
        <p:origin x="2064" y="19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CCA1-B033-2344-920B-5CB60CF1345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C551-C465-D44C-9B5F-146FCA14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19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4F2E50A-7E9C-4E44-BB23-71D7DB2E29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4EA6756-26DD-4C91-8B36-D585CBADA0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4E61114-44B8-4154-8948-C78290AA4B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8324717-08E6-43C8-8D8D-6C2139A3C2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B0D5448-577F-4364-917D-C1BED68322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21DFE6E-C4CA-44FB-917A-3BA4AAA7A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E1D8A40-115B-4C93-9085-9F0E83F9A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04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BF6B29-78CF-4F4C-B513-D83D2A0C47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18083-AB17-474E-A0EB-1B1BFEDC18F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D256FF0B-ABD7-4852-A5F0-EE0A40B5F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767E628D-10A0-4037-9B60-39E340F1C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91C3EE-E408-470C-A890-874906BD3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6DC5C-A0C9-4366-8BEB-33902E60F2E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EE651DB5-0752-403A-8BD6-B372C803A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C945C94B-85E0-4D20-A07A-CE524EA18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96" name="Line 12">
            <a:extLst>
              <a:ext uri="{FF2B5EF4-FFF2-40B4-BE49-F238E27FC236}">
                <a16:creationId xmlns:a16="http://schemas.microsoft.com/office/drawing/2014/main" id="{0F81C68C-A5E3-4FF6-A5BC-FBF392D93AE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8" name="Text Box 14">
            <a:extLst>
              <a:ext uri="{FF2B5EF4-FFF2-40B4-BE49-F238E27FC236}">
                <a16:creationId xmlns:a16="http://schemas.microsoft.com/office/drawing/2014/main" id="{A5DEF025-2219-4C26-8EA1-DBFBBAE693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5199" name="Text Box 15">
            <a:extLst>
              <a:ext uri="{FF2B5EF4-FFF2-40B4-BE49-F238E27FC236}">
                <a16:creationId xmlns:a16="http://schemas.microsoft.com/office/drawing/2014/main" id="{C53DE684-D111-4824-ABD3-2310032ECE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1.3</a:t>
            </a:r>
          </a:p>
        </p:txBody>
      </p:sp>
      <p:sp>
        <p:nvSpPr>
          <p:cNvPr id="605200" name="Rectangle 16">
            <a:extLst>
              <a:ext uri="{FF2B5EF4-FFF2-40B4-BE49-F238E27FC236}">
                <a16:creationId xmlns:a16="http://schemas.microsoft.com/office/drawing/2014/main" id="{58F071A8-6234-4BA9-BB3E-D831D9C65A1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4191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05201" name="Rectangle 17">
            <a:extLst>
              <a:ext uri="{FF2B5EF4-FFF2-40B4-BE49-F238E27FC236}">
                <a16:creationId xmlns:a16="http://schemas.microsoft.com/office/drawing/2014/main" id="{03C1459D-1F62-48B2-94A6-287DBB19F0D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5205" name="Line 21">
            <a:extLst>
              <a:ext uri="{FF2B5EF4-FFF2-40B4-BE49-F238E27FC236}">
                <a16:creationId xmlns:a16="http://schemas.microsoft.com/office/drawing/2014/main" id="{28D88830-10EC-43E2-9900-68561B3B7090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7" name="Line 23">
            <a:extLst>
              <a:ext uri="{FF2B5EF4-FFF2-40B4-BE49-F238E27FC236}">
                <a16:creationId xmlns:a16="http://schemas.microsoft.com/office/drawing/2014/main" id="{425E21A1-2C3E-408B-9FB9-6B6ECDC8867B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8" name="Line 24">
            <a:extLst>
              <a:ext uri="{FF2B5EF4-FFF2-40B4-BE49-F238E27FC236}">
                <a16:creationId xmlns:a16="http://schemas.microsoft.com/office/drawing/2014/main" id="{7AB149C1-722A-42E9-9136-B577916E3C51}"/>
              </a:ext>
            </a:extLst>
          </p:cNvPr>
          <p:cNvSpPr>
            <a:spLocks noChangeShapeType="1"/>
          </p:cNvSpPr>
          <p:nvPr userDrawn="1"/>
        </p:nvSpPr>
        <p:spPr bwMode="auto">
          <a:xfrm rot="-54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15" name="Freeform 31">
            <a:extLst>
              <a:ext uri="{FF2B5EF4-FFF2-40B4-BE49-F238E27FC236}">
                <a16:creationId xmlns:a16="http://schemas.microsoft.com/office/drawing/2014/main" id="{EA8427AC-6D52-4FB8-AEDD-5FE1836E65F7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96 w 96"/>
              <a:gd name="T3" fmla="*/ 0 h 192"/>
              <a:gd name="T4" fmla="*/ 96 w 9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5" descr="Lay Linear Algebra 6e 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Pears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499225"/>
            <a:ext cx="9191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1.3- </a:t>
            </a:r>
            <a:fld id="{524CE3B9-4303-4185-A5A0-E772DAA9EA10}" type="slidenum">
              <a:rPr lang="en-US" altLang="en-US" smtClean="0"/>
              <a:pPr/>
              <a:t>‹#›</a:t>
            </a:fld>
            <a:endParaRPr lang="en-CA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8178B-76F6-93B4-F90B-47B22BC86436}"/>
              </a:ext>
            </a:extLst>
          </p:cNvPr>
          <p:cNvSpPr/>
          <p:nvPr userDrawn="1"/>
        </p:nvSpPr>
        <p:spPr bwMode="auto">
          <a:xfrm>
            <a:off x="76200" y="6400800"/>
            <a:ext cx="1066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C94F-C86C-0A4C-8673-4EF0C66A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2372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6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B0D5-EE6B-02EF-5185-6ACED236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C3FFD-5A4A-8483-DE18-07CCEE7F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40A3B-893F-428A-6BB9-B7856B8AF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41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0D8D-539B-9DBC-72F5-5729FDCD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A4F4D-F7A0-AD4E-222E-48BC00718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6300D-12F3-CEF2-EEBB-8F1EE510D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66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C809-F2DB-7913-4F0A-A8C3C719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B4B38-01BA-B42B-9D13-46285D549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576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FF23F-446D-28A8-B968-E36B4FA98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98C5F-5E1B-76C4-C491-E3F0D9A31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9858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56A1-9926-491E-A36E-89851394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5442-B567-404E-870E-ED2C5BDB1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6BC8-5C3E-4B45-9C1A-949EED2ED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1.3- </a:t>
            </a:r>
            <a:fld id="{B03984EC-BCF7-4635-B14E-5638F94E173A}" type="slidenum">
              <a:rPr lang="en-US" altLang="en-US"/>
              <a:pPr/>
              <a:t>‹#›</a:t>
            </a:fld>
            <a:endParaRPr lang="en-CA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8FFAC-6499-8331-DB56-478280A6DE2A}"/>
              </a:ext>
            </a:extLst>
          </p:cNvPr>
          <p:cNvSpPr/>
          <p:nvPr userDrawn="1"/>
        </p:nvSpPr>
        <p:spPr bwMode="auto">
          <a:xfrm>
            <a:off x="0" y="6307138"/>
            <a:ext cx="1219200" cy="4746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noFill/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8958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5F9F-0623-40AF-A878-0A0EA461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7DC3-5D4E-4278-BB66-AF2D6490141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1AA69-C189-4098-9322-8CED36796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D55C9-383D-4789-AD77-0158843FE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1.3- </a:t>
            </a:r>
            <a:fld id="{66B6D9A0-DFC6-4F68-83D9-5C27FA5CEC46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043595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FC2E-4314-47E7-B49E-6E8D546D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1BA89-26D6-42B5-9B2E-0FF3801690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6565-E7A3-46BF-B52D-4757A30B6CE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C0F6ED-721B-483C-9B9F-9685E9D9BD3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95663-A2E5-4934-86D8-9E517336E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1.3- </a:t>
            </a:r>
            <a:fld id="{23757EC8-68BA-4EA2-940E-7CE84F2C9F1D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471524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2BE6-E61B-8C5A-2993-D61BA712A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CFC4-9A41-9BCA-2DF1-74BF3021C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049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B976-B923-C1C0-24E6-EDEF4EE9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1746-C851-F6DD-39A7-D40BA0EE6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0950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BFE0-17AC-E52C-8B2B-E677D39A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A4975-4F2E-694A-FB6D-F7B3B1403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69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01CE-5AF7-01DA-B3D4-9A7BCC72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5C7C-51E8-10A8-9B46-62B034BBF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84DBE-7AD5-8736-3F99-3586DCDBC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9014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EA54-BC18-F71E-BD20-B87A6145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3F06D-BE0A-EAD0-DD37-3D9F94ACA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55EF9-2FC7-EB35-D3A4-A62012A28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016E6-D985-B207-9B01-314F0CC2D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8F7DD-F0F5-E9A5-7586-0EA6D78F8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2956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DB3B647D-2FB9-44D5-8865-0D9BC00D33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anose="020B0604020202020204" pitchFamily="34" charset="0"/>
              </a:defRPr>
            </a:lvl1pPr>
          </a:lstStyle>
          <a:p>
            <a:r>
              <a:rPr lang="en-US" altLang="en-US" dirty="0"/>
              <a:t>Slide 1.3- </a:t>
            </a:r>
            <a:fld id="{524CE3B9-4303-4185-A5A0-E772DAA9EA10}" type="slidenum">
              <a:rPr lang="en-US" altLang="en-US"/>
              <a:pPr/>
              <a:t>‹#›</a:t>
            </a:fld>
            <a:endParaRPr lang="en-CA" altLang="en-US" dirty="0"/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A103FFA9-5015-4D07-9759-9BFFEF2F4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590" name="Rectangle 6">
            <a:extLst>
              <a:ext uri="{FF2B5EF4-FFF2-40B4-BE49-F238E27FC236}">
                <a16:creationId xmlns:a16="http://schemas.microsoft.com/office/drawing/2014/main" id="{C8E34AC6-2D21-4036-A1B5-BCCCA16C9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597" name="Line 13">
            <a:extLst>
              <a:ext uri="{FF2B5EF4-FFF2-40B4-BE49-F238E27FC236}">
                <a16:creationId xmlns:a16="http://schemas.microsoft.com/office/drawing/2014/main" id="{E00EAADA-EDE4-4C2A-A70E-D39BC06E370C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5" r:id="rId3"/>
    <p:sldLayoutId id="2147483726" r:id="rId4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C4E58-0AA5-163F-6AA1-F908A73E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83687-668D-0C11-EBAE-7D0F59EF8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226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9.bin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9.w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22.emf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9.e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F176C0F3-4511-4221-A08B-17A0D4EB9A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dirty="0"/>
              <a:t>Γραμμικές Εξισώσεις</a:t>
            </a:r>
            <a:br>
              <a:rPr lang="el-GR" altLang="en-US" dirty="0"/>
            </a:br>
            <a:r>
              <a:rPr lang="el-GR" altLang="en-US" dirty="0"/>
              <a:t>στη Γραμμική Άλγεβρα</a:t>
            </a:r>
            <a:endParaRPr lang="en-US" altLang="en-US" dirty="0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0D3A92B3-9B9F-4244-8E38-73D5066D5A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ΔΙΑΝΥΣΜΑΤΙΚΈΣ ΕΞΙΣΏΣΕΙΣ</a:t>
            </a:r>
            <a:endParaRPr lang="en-US" altLang="en-US" dirty="0"/>
          </a:p>
        </p:txBody>
      </p:sp>
      <p:pic>
        <p:nvPicPr>
          <p:cNvPr id="2" name="Picture 2" descr="ΓΡΑΜΜΙΚΗ ΑΛΓΕΒΡΑ ΚΑΙ ΕΦΑΡΜΟΓΕΣ">
            <a:extLst>
              <a:ext uri="{FF2B5EF4-FFF2-40B4-BE49-F238E27FC236}">
                <a16:creationId xmlns:a16="http://schemas.microsoft.com/office/drawing/2014/main" id="{9A0EDCFE-EDF5-EBD2-AF57-13574DCB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23060"/>
            <a:ext cx="3657600" cy="52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>
            <a:extLst>
              <a:ext uri="{FF2B5EF4-FFF2-40B4-BE49-F238E27FC236}">
                <a16:creationId xmlns:a16="http://schemas.microsoft.com/office/drawing/2014/main" id="{036ADE98-60BA-48EA-8C9E-060B18062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ΓΡΑΜΜΙΚΟΙ ΣΥΝΔΟΙΑΣΜΟΙ</a:t>
            </a:r>
            <a:endParaRPr lang="en-US" altLang="en-US" dirty="0"/>
          </a:p>
        </p:txBody>
      </p:sp>
      <p:sp>
        <p:nvSpPr>
          <p:cNvPr id="670723" name="Rectangle 3">
            <a:extLst>
              <a:ext uri="{FF2B5EF4-FFF2-40B4-BE49-F238E27FC236}">
                <a16:creationId xmlns:a16="http://schemas.microsoft.com/office/drawing/2014/main" id="{2C197C0B-5A6E-4FE7-8E8B-306FBB140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0" indent="0">
              <a:buNone/>
            </a:pPr>
            <a:endParaRPr lang="en-US" altLang="en-US" sz="2800" dirty="0"/>
          </a:p>
          <a:p>
            <a:r>
              <a:rPr lang="el-GR" altLang="en-US" sz="2800" dirty="0"/>
              <a:t>Δίνονται τα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...,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∈</a:t>
            </a:r>
            <a:r>
              <a:rPr lang="en-US" altLang="en-US" sz="2800" dirty="0"/>
              <a:t> </a:t>
            </a:r>
            <a:r>
              <a:rPr lang="el-GR" altLang="en-US" sz="2800" dirty="0" err="1"/>
              <a:t>ℝ</a:t>
            </a:r>
            <a:r>
              <a:rPr lang="en-US" altLang="en-US" sz="2800" baseline="30000" dirty="0"/>
              <a:t>n</a:t>
            </a:r>
            <a:r>
              <a:rPr lang="en-US" altLang="en-US" sz="2800" dirty="0"/>
              <a:t> </a:t>
            </a:r>
            <a:r>
              <a:rPr lang="el-GR" altLang="en-US" sz="2800" dirty="0"/>
              <a:t>και οι </a:t>
            </a:r>
            <a:r>
              <a:rPr lang="en-US" altLang="en-US" sz="2800" i="1" dirty="0"/>
              <a:t>c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i="1" dirty="0"/>
              <a:t>c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...,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p</a:t>
            </a:r>
            <a:r>
              <a:rPr lang="el-GR" altLang="en-US" sz="2800" i="1" baseline="-25000" dirty="0"/>
              <a:t> </a:t>
            </a:r>
            <a:r>
              <a:rPr lang="el-GR" altLang="en-US" sz="2800" dirty="0"/>
              <a:t> ∈ </a:t>
            </a:r>
            <a:r>
              <a:rPr lang="el-GR" altLang="en-US" sz="2800" dirty="0" err="1"/>
              <a:t>ℝ</a:t>
            </a:r>
            <a:r>
              <a:rPr lang="en-US" altLang="en-US" sz="2800" dirty="0"/>
              <a:t> </a:t>
            </a:r>
            <a:r>
              <a:rPr lang="el-GR" altLang="en-US" sz="2800" dirty="0"/>
              <a:t>το διάνυσμα </a:t>
            </a:r>
            <a:r>
              <a:rPr lang="en-US" altLang="en-US" sz="2800" b="1" dirty="0"/>
              <a:t>y</a:t>
            </a:r>
            <a:r>
              <a:rPr lang="en-US" altLang="en-US" sz="2800" dirty="0"/>
              <a:t> </a:t>
            </a:r>
            <a:r>
              <a:rPr lang="el-GR" altLang="en-US" sz="2800" dirty="0"/>
              <a:t>που ορίζεται σαν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ονομάζεται </a:t>
            </a:r>
            <a:r>
              <a:rPr lang="el-GR" altLang="en-US" sz="2800" b="1" dirty="0"/>
              <a:t>γραμμικός συνδυασμός </a:t>
            </a:r>
            <a:r>
              <a:rPr lang="el-GR" altLang="en-US" sz="2800" dirty="0"/>
              <a:t>των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με</a:t>
            </a:r>
            <a:r>
              <a:rPr lang="en-US" altLang="en-US" sz="2800" dirty="0"/>
              <a:t> </a:t>
            </a:r>
            <a:r>
              <a:rPr lang="el-GR" altLang="en-US" sz="2800" b="1" dirty="0"/>
              <a:t>βάρη τα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p</a:t>
            </a:r>
            <a:r>
              <a:rPr lang="en-US" altLang="en-US" sz="2800" dirty="0"/>
              <a:t>.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l-GR" altLang="en-US" sz="2800" dirty="0"/>
              <a:t>Τα βάρη σε ένα γραμμικό συνδυασμό μπορούν να είναι </a:t>
            </a:r>
            <a:r>
              <a:rPr lang="el-GR" altLang="en-US" sz="2800" u="sng" dirty="0"/>
              <a:t>οποιοιδήποτε</a:t>
            </a:r>
            <a:r>
              <a:rPr lang="el-GR" altLang="en-US" sz="2800" dirty="0"/>
              <a:t> πραγματικοί αριθμοί, συμπεριλαμβανομένου του μηδενός.</a:t>
            </a:r>
            <a:endParaRPr lang="en-US" altLang="en-US" sz="2800" dirty="0"/>
          </a:p>
        </p:txBody>
      </p:sp>
      <p:graphicFrame>
        <p:nvGraphicFramePr>
          <p:cNvPr id="670726" name="Object 6">
            <a:extLst>
              <a:ext uri="{FF2B5EF4-FFF2-40B4-BE49-F238E27FC236}">
                <a16:creationId xmlns:a16="http://schemas.microsoft.com/office/drawing/2014/main" id="{C9601373-0ADF-4784-A298-667BCC1ED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493139"/>
              </p:ext>
            </p:extLst>
          </p:nvPr>
        </p:nvGraphicFramePr>
        <p:xfrm>
          <a:off x="2736850" y="2667000"/>
          <a:ext cx="2984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84400" imgH="520560" progId="Equation.DSMT4">
                  <p:embed/>
                </p:oleObj>
              </mc:Choice>
              <mc:Fallback>
                <p:oleObj name="Equation" r:id="rId2" imgW="2984400" imgH="520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2667000"/>
                        <a:ext cx="2984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28" name="Object 8">
            <a:extLst>
              <a:ext uri="{FF2B5EF4-FFF2-40B4-BE49-F238E27FC236}">
                <a16:creationId xmlns:a16="http://schemas.microsoft.com/office/drawing/2014/main" id="{95F1EBB8-929C-4431-AEE8-D89A8B298B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9100" y="1981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71520" progId="Equation.DSMT4">
                  <p:embed/>
                </p:oleObj>
              </mc:Choice>
              <mc:Fallback>
                <p:oleObj name="Equation" r:id="rId4" imgW="914400" imgH="371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1981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10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FC28595E-BF95-4584-8E5D-6B546BAF1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ΓΡΑΜΜΙΚΟΙ ΣΥΝΔΟΙΑΣΜΟΙ</a:t>
            </a:r>
            <a:endParaRPr lang="en-US" altLang="en-US" dirty="0"/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8880A86A-62D3-4226-9236-468E3C983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15400" cy="4800600"/>
          </a:xfrm>
        </p:spPr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l-GR" altLang="en-US" sz="2800" dirty="0"/>
              <a:t>  </a:t>
            </a:r>
            <a:r>
              <a:rPr lang="en-US" altLang="en-US" sz="2800" dirty="0"/>
              <a:t>                ,                 </a:t>
            </a:r>
            <a:r>
              <a:rPr lang="el-GR" altLang="en-US" sz="2800" dirty="0"/>
              <a:t>και</a:t>
            </a:r>
            <a:r>
              <a:rPr lang="en-US" altLang="en-US" sz="2800" dirty="0"/>
              <a:t>                 </a:t>
            </a:r>
            <a:endParaRPr lang="el-GR" altLang="en-US" sz="2800" dirty="0"/>
          </a:p>
          <a:p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Εξετάστε αν το </a:t>
            </a:r>
            <a:r>
              <a:rPr lang="en-US" altLang="en-US" sz="2800" b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μπορεί να δημιουργηθεί (ή να γραφτεί) ως γραμμικός συνδυασμός των</a:t>
            </a:r>
            <a:r>
              <a:rPr lang="en-US" altLang="en-US" sz="2800" dirty="0"/>
              <a:t> </a:t>
            </a:r>
            <a:r>
              <a:rPr lang="en-US" altLang="en-US" sz="2800" b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b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. </a:t>
            </a:r>
            <a:r>
              <a:rPr lang="el-GR" altLang="en-US" sz="2800" dirty="0"/>
              <a:t>Δηλαδή</a:t>
            </a:r>
            <a:r>
              <a:rPr lang="en-US" altLang="en-US" sz="2800" dirty="0"/>
              <a:t>, </a:t>
            </a:r>
            <a:r>
              <a:rPr lang="el-GR" altLang="en-US" sz="2800" dirty="0"/>
              <a:t>προσδιορίστε αν υπάρχουν βάρη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τέτοια ώστε</a:t>
            </a:r>
            <a:r>
              <a:rPr lang="en-US" altLang="en-US" sz="2800" dirty="0"/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----(1)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  <a:p>
            <a:pPr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Εάν η διανυσματική εξίσωση (1) έχει λύση, βρείτε την.</a:t>
            </a:r>
            <a:endParaRPr lang="en-US" altLang="en-US" sz="2800" dirty="0"/>
          </a:p>
        </p:txBody>
      </p:sp>
      <p:graphicFrame>
        <p:nvGraphicFramePr>
          <p:cNvPr id="672772" name="Object 4">
            <a:extLst>
              <a:ext uri="{FF2B5EF4-FFF2-40B4-BE49-F238E27FC236}">
                <a16:creationId xmlns:a16="http://schemas.microsoft.com/office/drawing/2014/main" id="{E654CF34-3AA4-472E-B637-1C7AFDEE1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87426"/>
              </p:ext>
            </p:extLst>
          </p:nvPr>
        </p:nvGraphicFramePr>
        <p:xfrm>
          <a:off x="3846423" y="1231557"/>
          <a:ext cx="148695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1689100" progId="Equation.3">
                  <p:embed/>
                </p:oleObj>
              </mc:Choice>
              <mc:Fallback>
                <p:oleObj name="Equation" r:id="rId2" imgW="1727200" imgH="168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423" y="1231557"/>
                        <a:ext cx="148695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3" name="Object 5">
            <a:extLst>
              <a:ext uri="{FF2B5EF4-FFF2-40B4-BE49-F238E27FC236}">
                <a16:creationId xmlns:a16="http://schemas.microsoft.com/office/drawing/2014/main" id="{B7EB3320-9E05-4A1C-B445-EB58BF222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607529"/>
              </p:ext>
            </p:extLst>
          </p:nvPr>
        </p:nvGraphicFramePr>
        <p:xfrm>
          <a:off x="5519038" y="1219200"/>
          <a:ext cx="134481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100" imgH="1689100" progId="Equation.3">
                  <p:embed/>
                </p:oleObj>
              </mc:Choice>
              <mc:Fallback>
                <p:oleObj name="Equation" r:id="rId4" imgW="1562100" imgH="168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038" y="1219200"/>
                        <a:ext cx="1344815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4" name="Object 6">
            <a:extLst>
              <a:ext uri="{FF2B5EF4-FFF2-40B4-BE49-F238E27FC236}">
                <a16:creationId xmlns:a16="http://schemas.microsoft.com/office/drawing/2014/main" id="{5CD42618-F9CD-40BB-8313-2527A830C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93349"/>
              </p:ext>
            </p:extLst>
          </p:nvPr>
        </p:nvGraphicFramePr>
        <p:xfrm>
          <a:off x="7467600" y="1225293"/>
          <a:ext cx="1410416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300" imgH="1689100" progId="Equation.3">
                  <p:embed/>
                </p:oleObj>
              </mc:Choice>
              <mc:Fallback>
                <p:oleObj name="Equation" r:id="rId6" imgW="1638300" imgH="168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225293"/>
                        <a:ext cx="1410416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5" name="Object 7">
            <a:extLst>
              <a:ext uri="{FF2B5EF4-FFF2-40B4-BE49-F238E27FC236}">
                <a16:creationId xmlns:a16="http://schemas.microsoft.com/office/drawing/2014/main" id="{8D26268C-CD57-4CDC-AEF7-F36657CC0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519412"/>
              </p:ext>
            </p:extLst>
          </p:nvPr>
        </p:nvGraphicFramePr>
        <p:xfrm>
          <a:off x="3233038" y="4097482"/>
          <a:ext cx="2286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58800" progId="Equation.3">
                  <p:embed/>
                </p:oleObj>
              </mc:Choice>
              <mc:Fallback>
                <p:oleObj name="Equation" r:id="rId8" imgW="22860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038" y="4097482"/>
                        <a:ext cx="2286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11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>
            <a:extLst>
              <a:ext uri="{FF2B5EF4-FFF2-40B4-BE49-F238E27FC236}">
                <a16:creationId xmlns:a16="http://schemas.microsoft.com/office/drawing/2014/main" id="{6E465EC4-5DA9-4D31-B634-0C04EC45A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ΓΡΑΜΜΙΚΟΙ ΣΥΝΔΟΙΑΣΜΟΙ</a:t>
            </a:r>
            <a:endParaRPr lang="en-US" altLang="en-US" dirty="0"/>
          </a:p>
        </p:txBody>
      </p:sp>
      <p:sp>
        <p:nvSpPr>
          <p:cNvPr id="673795" name="Rectangle 3">
            <a:extLst>
              <a:ext uri="{FF2B5EF4-FFF2-40B4-BE49-F238E27FC236}">
                <a16:creationId xmlns:a16="http://schemas.microsoft.com/office/drawing/2014/main" id="{336A494B-042C-4ADA-80EF-121744D35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l-GR" altLang="en-US" sz="2400" b="1" dirty="0"/>
              <a:t>Λύση</a:t>
            </a:r>
            <a:r>
              <a:rPr lang="en-US" altLang="en-US" sz="2400" b="1" dirty="0"/>
              <a:t>:</a:t>
            </a:r>
            <a:r>
              <a:rPr lang="en-US" altLang="en-US" sz="2400" dirty="0"/>
              <a:t> </a:t>
            </a:r>
            <a:r>
              <a:rPr lang="el-GR" altLang="en-US" sz="2400" dirty="0"/>
              <a:t>Χρησιμοποιήστε τους ορισμούς του </a:t>
            </a:r>
            <a:r>
              <a:rPr lang="el-GR" altLang="en-US" sz="2400" dirty="0" err="1"/>
              <a:t>βαθμωτού</a:t>
            </a:r>
            <a:r>
              <a:rPr lang="el-GR" altLang="en-US" sz="2400" dirty="0"/>
              <a:t> πολλαπλασιασμού και της διανυσματικής πρόσθεσης για να ξαναγράψετε τη διανυσματική εξίσωση, ως εξής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η ισοδύναμα ως εξής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. </a:t>
            </a:r>
          </a:p>
        </p:txBody>
      </p:sp>
      <p:graphicFrame>
        <p:nvGraphicFramePr>
          <p:cNvPr id="673796" name="Object 4">
            <a:extLst>
              <a:ext uri="{FF2B5EF4-FFF2-40B4-BE49-F238E27FC236}">
                <a16:creationId xmlns:a16="http://schemas.microsoft.com/office/drawing/2014/main" id="{3A848809-AAB5-4EC1-B208-4C6D40A5F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318485"/>
              </p:ext>
            </p:extLst>
          </p:nvPr>
        </p:nvGraphicFramePr>
        <p:xfrm>
          <a:off x="3048000" y="2414296"/>
          <a:ext cx="3251198" cy="158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57600" imgH="1777680" progId="Equation.DSMT4">
                  <p:embed/>
                </p:oleObj>
              </mc:Choice>
              <mc:Fallback>
                <p:oleObj name="Equation" r:id="rId2" imgW="365760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414296"/>
                        <a:ext cx="3251198" cy="1580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3797" name="Line 5">
            <a:extLst>
              <a:ext uri="{FF2B5EF4-FFF2-40B4-BE49-F238E27FC236}">
                <a16:creationId xmlns:a16="http://schemas.microsoft.com/office/drawing/2014/main" id="{5E68FEBE-2C7E-453B-A8CC-415FDCB865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924300"/>
            <a:ext cx="0" cy="3810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798" name="Line 6">
            <a:extLst>
              <a:ext uri="{FF2B5EF4-FFF2-40B4-BE49-F238E27FC236}">
                <a16:creationId xmlns:a16="http://schemas.microsoft.com/office/drawing/2014/main" id="{214C18EA-E189-4C2A-9153-F20BCCD78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873500"/>
            <a:ext cx="0" cy="3810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799" name="Line 7">
            <a:extLst>
              <a:ext uri="{FF2B5EF4-FFF2-40B4-BE49-F238E27FC236}">
                <a16:creationId xmlns:a16="http://schemas.microsoft.com/office/drawing/2014/main" id="{6BCA64C9-1806-47C6-A1EC-D2EE7C1FBC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886200"/>
            <a:ext cx="0" cy="3810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0" name="Text Box 8">
            <a:extLst>
              <a:ext uri="{FF2B5EF4-FFF2-40B4-BE49-F238E27FC236}">
                <a16:creationId xmlns:a16="http://schemas.microsoft.com/office/drawing/2014/main" id="{A9776EDE-B85D-40A1-B76E-66A8FCDB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879" y="4176066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99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99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73801" name="Text Box 9">
            <a:extLst>
              <a:ext uri="{FF2B5EF4-FFF2-40B4-BE49-F238E27FC236}">
                <a16:creationId xmlns:a16="http://schemas.microsoft.com/office/drawing/2014/main" id="{46A252CE-155B-4580-BD83-6FE0C3AB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946" y="4176067"/>
            <a:ext cx="541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99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aseline="-25000">
                <a:solidFill>
                  <a:srgbClr val="0099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73802" name="Text Box 10">
            <a:extLst>
              <a:ext uri="{FF2B5EF4-FFF2-40B4-BE49-F238E27FC236}">
                <a16:creationId xmlns:a16="http://schemas.microsoft.com/office/drawing/2014/main" id="{7911A1C2-E7BE-4FDD-9A41-DC9A4FCD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355" y="4188767"/>
            <a:ext cx="677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99FF"/>
                </a:solidFill>
                <a:latin typeface="Times New Roman" panose="02020603050405020304" pitchFamily="18" charset="0"/>
              </a:rPr>
              <a:t>b</a:t>
            </a:r>
            <a:endParaRPr lang="en-US" altLang="en-US" baseline="-25000" dirty="0">
              <a:solidFill>
                <a:srgbClr val="0099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73803" name="Object 11">
            <a:extLst>
              <a:ext uri="{FF2B5EF4-FFF2-40B4-BE49-F238E27FC236}">
                <a16:creationId xmlns:a16="http://schemas.microsoft.com/office/drawing/2014/main" id="{D052627D-121F-4D65-8A99-B8474BB4D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695863"/>
              </p:ext>
            </p:extLst>
          </p:nvPr>
        </p:nvGraphicFramePr>
        <p:xfrm>
          <a:off x="4495800" y="4741219"/>
          <a:ext cx="3136511" cy="155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93880" imgH="1777680" progId="Equation.DSMT4">
                  <p:embed/>
                </p:oleObj>
              </mc:Choice>
              <mc:Fallback>
                <p:oleObj name="Equation" r:id="rId5" imgW="3593880" imgH="1777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41219"/>
                        <a:ext cx="3136511" cy="1551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12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00" grpId="0"/>
      <p:bldP spid="673801" grpId="0"/>
      <p:bldP spid="6738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>
            <a:extLst>
              <a:ext uri="{FF2B5EF4-FFF2-40B4-BE49-F238E27FC236}">
                <a16:creationId xmlns:a16="http://schemas.microsoft.com/office/drawing/2014/main" id="{1D8B3F29-80CA-45A6-BC9F-4051D57DE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ΓΡΑΜΜΙΚΟΙ ΣΥΝΔΟΙΑΣΜΟΙ</a:t>
            </a:r>
            <a:endParaRPr lang="en-US" altLang="en-US" dirty="0"/>
          </a:p>
        </p:txBody>
      </p:sp>
      <p:sp>
        <p:nvSpPr>
          <p:cNvPr id="674819" name="Rectangle 3">
            <a:extLst>
              <a:ext uri="{FF2B5EF4-FFF2-40B4-BE49-F238E27FC236}">
                <a16:creationId xmlns:a16="http://schemas.microsoft.com/office/drawing/2014/main" id="{6FEBFFE2-66B7-4F99-AD0A-0249F3F75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l-GR" altLang="en-US" sz="2400" dirty="0"/>
              <a:t>ή ως εξής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.              ----(2)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</a:t>
            </a:r>
          </a:p>
          <a:p>
            <a:r>
              <a:rPr lang="el-GR" altLang="en-US" sz="2400" dirty="0"/>
              <a:t>Τα διανύσματα στην αριστερή και δεξιά πλευρά του (2) είναι ίσα εάν και μόνο εάν τα αντίστοιχα στοιχεία τους είναι ίσα. Δηλαδή, τα </a:t>
            </a:r>
            <a:r>
              <a:rPr lang="en-US" altLang="en-US" sz="2400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l-GR" altLang="en-US" sz="2400" dirty="0"/>
              <a:t>και </a:t>
            </a:r>
            <a:r>
              <a:rPr lang="en-US" altLang="en-US" sz="2400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l-GR" altLang="en-US" sz="2400" dirty="0"/>
              <a:t>κάνουν τη διανυσματική εξίσωση (1) αληθή </a:t>
            </a:r>
            <a:r>
              <a:rPr lang="el-GR" altLang="en-US" sz="2400" dirty="0" err="1"/>
              <a:t>ανν</a:t>
            </a:r>
            <a:r>
              <a:rPr lang="el-GR" altLang="en-US" sz="2400" dirty="0"/>
              <a:t> τα </a:t>
            </a:r>
            <a:r>
              <a:rPr lang="en-US" altLang="en-US" sz="2400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l-GR" altLang="en-US" sz="2400" dirty="0"/>
              <a:t>και </a:t>
            </a:r>
            <a:r>
              <a:rPr lang="en-US" altLang="en-US" sz="2400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l-GR" altLang="en-US" sz="2400" dirty="0"/>
              <a:t>ικανοποιούν το σύστημα.</a:t>
            </a:r>
            <a:r>
              <a:rPr lang="en-US" altLang="en-US" sz="2800" dirty="0"/>
              <a:t>                                                               </a:t>
            </a:r>
            <a:endParaRPr lang="el-GR" altLang="en-US" sz="2800" dirty="0"/>
          </a:p>
          <a:p>
            <a:endParaRPr lang="el-GR" altLang="en-US" sz="2800" dirty="0"/>
          </a:p>
          <a:p>
            <a:pPr marL="0" indent="0">
              <a:buNone/>
            </a:pPr>
            <a:r>
              <a:rPr lang="el-GR" altLang="en-US" sz="2800" dirty="0"/>
              <a:t>                                                              </a:t>
            </a:r>
            <a:r>
              <a:rPr lang="en-US" altLang="en-US" sz="2800" dirty="0"/>
              <a:t>----(3)</a:t>
            </a:r>
          </a:p>
        </p:txBody>
      </p:sp>
      <p:graphicFrame>
        <p:nvGraphicFramePr>
          <p:cNvPr id="674820" name="Object 4">
            <a:extLst>
              <a:ext uri="{FF2B5EF4-FFF2-40B4-BE49-F238E27FC236}">
                <a16:creationId xmlns:a16="http://schemas.microsoft.com/office/drawing/2014/main" id="{77725EF5-FBE9-4AE7-B70C-3009960AEC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60974"/>
              </p:ext>
            </p:extLst>
          </p:nvPr>
        </p:nvGraphicFramePr>
        <p:xfrm>
          <a:off x="2438400" y="1347830"/>
          <a:ext cx="3213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13000" imgH="1777680" progId="Equation.DSMT4">
                  <p:embed/>
                </p:oleObj>
              </mc:Choice>
              <mc:Fallback>
                <p:oleObj name="Equation" r:id="rId2" imgW="321300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47830"/>
                        <a:ext cx="3213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1" name="Object 5">
            <a:extLst>
              <a:ext uri="{FF2B5EF4-FFF2-40B4-BE49-F238E27FC236}">
                <a16:creationId xmlns:a16="http://schemas.microsoft.com/office/drawing/2014/main" id="{F03896D4-A194-4607-82B0-D44591CF6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32280"/>
              </p:ext>
            </p:extLst>
          </p:nvPr>
        </p:nvGraphicFramePr>
        <p:xfrm>
          <a:off x="3352800" y="4892309"/>
          <a:ext cx="2112743" cy="1462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440" imgH="1714320" progId="Equation.DSMT4">
                  <p:embed/>
                </p:oleObj>
              </mc:Choice>
              <mc:Fallback>
                <p:oleObj name="Equation" r:id="rId4" imgW="2476440" imgH="1714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92309"/>
                        <a:ext cx="2112743" cy="1462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13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>
            <a:extLst>
              <a:ext uri="{FF2B5EF4-FFF2-40B4-BE49-F238E27FC236}">
                <a16:creationId xmlns:a16="http://schemas.microsoft.com/office/drawing/2014/main" id="{E5A6A7BE-D3BB-4792-8675-43B337125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ΓΡΑΜΜΙΚΟΙ ΣΥΝΔΟΙΑΣΜΟΙ</a:t>
            </a:r>
            <a:endParaRPr lang="en-US" altLang="en-US" dirty="0"/>
          </a:p>
        </p:txBody>
      </p:sp>
      <p:sp>
        <p:nvSpPr>
          <p:cNvPr id="675843" name="Rectangle 3">
            <a:extLst>
              <a:ext uri="{FF2B5EF4-FFF2-40B4-BE49-F238E27FC236}">
                <a16:creationId xmlns:a16="http://schemas.microsoft.com/office/drawing/2014/main" id="{C2BBC453-3474-4F24-8C9B-CDEC6E018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r>
              <a:rPr lang="el-GR" altLang="en-US" sz="2400" dirty="0"/>
              <a:t>Για να επιλύσετε αυτό το σύστημα, μειώστε τη σειρά του επαυξημένου πίνακα του συστήματος ως εξής.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lnSpc>
                <a:spcPct val="60000"/>
              </a:lnSpc>
            </a:pPr>
            <a:endParaRPr lang="en-US" altLang="en-US" sz="2800" dirty="0"/>
          </a:p>
          <a:p>
            <a:endParaRPr lang="el-GR" altLang="en-US" sz="2400" dirty="0"/>
          </a:p>
          <a:p>
            <a:r>
              <a:rPr lang="el-GR" altLang="en-US" sz="2400" dirty="0"/>
              <a:t>Η λύση του </a:t>
            </a:r>
            <a:r>
              <a:rPr lang="en-US" altLang="en-US" sz="2400" dirty="0"/>
              <a:t>(3) is            and            . </a:t>
            </a:r>
            <a:r>
              <a:rPr lang="en-US" altLang="en-US" sz="2400" dirty="0" err="1"/>
              <a:t>Ά</a:t>
            </a:r>
            <a:r>
              <a:rPr lang="el-GR" altLang="en-US" sz="2400" dirty="0" err="1"/>
              <a:t>ρα</a:t>
            </a:r>
            <a:r>
              <a:rPr lang="el-GR" altLang="en-US" sz="2400" dirty="0"/>
              <a:t> το</a:t>
            </a:r>
            <a:r>
              <a:rPr lang="en-US" altLang="en-US" sz="2400" dirty="0"/>
              <a:t> </a:t>
            </a:r>
            <a:r>
              <a:rPr lang="en-US" altLang="en-US" sz="2400" b="1" dirty="0"/>
              <a:t>b</a:t>
            </a:r>
            <a:r>
              <a:rPr lang="en-US" altLang="en-US" sz="2400" dirty="0"/>
              <a:t> </a:t>
            </a:r>
            <a:r>
              <a:rPr lang="el-GR" altLang="en-US" sz="2400" dirty="0"/>
              <a:t>είναι ένας γραμμικός συνδυασμός των </a:t>
            </a:r>
            <a:r>
              <a:rPr lang="en-US" altLang="en-US" sz="2400" b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l-GR" altLang="en-US" sz="2400" dirty="0"/>
              <a:t>και</a:t>
            </a:r>
            <a:r>
              <a:rPr lang="en-US" altLang="en-US" sz="2400" dirty="0"/>
              <a:t> </a:t>
            </a:r>
            <a:r>
              <a:rPr lang="en-US" altLang="en-US" sz="2400" b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l-GR" altLang="en-US" sz="2400" dirty="0"/>
              <a:t>με βάρη            και            .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  <a:r>
              <a:rPr lang="el-GR" altLang="en-US" sz="2400" dirty="0"/>
              <a:t>    Δηλαδή</a:t>
            </a:r>
            <a:r>
              <a:rPr lang="en-US" altLang="en-US" sz="2400" dirty="0"/>
              <a:t>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</a:t>
            </a:r>
          </a:p>
        </p:txBody>
      </p:sp>
      <p:graphicFrame>
        <p:nvGraphicFramePr>
          <p:cNvPr id="675844" name="Object 4">
            <a:extLst>
              <a:ext uri="{FF2B5EF4-FFF2-40B4-BE49-F238E27FC236}">
                <a16:creationId xmlns:a16="http://schemas.microsoft.com/office/drawing/2014/main" id="{12B4B0D1-886D-4F4F-BBC8-286F60290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088120"/>
              </p:ext>
            </p:extLst>
          </p:nvPr>
        </p:nvGraphicFramePr>
        <p:xfrm>
          <a:off x="749300" y="2037383"/>
          <a:ext cx="8153400" cy="15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10480" imgH="1663560" progId="Equation.DSMT4">
                  <p:embed/>
                </p:oleObj>
              </mc:Choice>
              <mc:Fallback>
                <p:oleObj name="Equation" r:id="rId2" imgW="8610480" imgH="1663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037383"/>
                        <a:ext cx="8153400" cy="15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5" name="Object 5">
            <a:extLst>
              <a:ext uri="{FF2B5EF4-FFF2-40B4-BE49-F238E27FC236}">
                <a16:creationId xmlns:a16="http://schemas.microsoft.com/office/drawing/2014/main" id="{0E1A0D92-2F10-4302-8D45-0637C3C27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27520"/>
              </p:ext>
            </p:extLst>
          </p:nvPr>
        </p:nvGraphicFramePr>
        <p:xfrm>
          <a:off x="3048994" y="3772977"/>
          <a:ext cx="765690" cy="39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444240" progId="Equation.DSMT4">
                  <p:embed/>
                </p:oleObj>
              </mc:Choice>
              <mc:Fallback>
                <p:oleObj name="Equation" r:id="rId4" imgW="86328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994" y="3772977"/>
                        <a:ext cx="765690" cy="394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6" name="Object 6">
            <a:extLst>
              <a:ext uri="{FF2B5EF4-FFF2-40B4-BE49-F238E27FC236}">
                <a16:creationId xmlns:a16="http://schemas.microsoft.com/office/drawing/2014/main" id="{41EABBE1-0A1D-4306-93CE-3D982EC92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12440"/>
              </p:ext>
            </p:extLst>
          </p:nvPr>
        </p:nvGraphicFramePr>
        <p:xfrm>
          <a:off x="4478418" y="3772977"/>
          <a:ext cx="850900" cy="40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444240" progId="Equation.DSMT4">
                  <p:embed/>
                </p:oleObj>
              </mc:Choice>
              <mc:Fallback>
                <p:oleObj name="Equation" r:id="rId6" imgW="92700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418" y="3772977"/>
                        <a:ext cx="850900" cy="407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9" name="Object 9">
            <a:extLst>
              <a:ext uri="{FF2B5EF4-FFF2-40B4-BE49-F238E27FC236}">
                <a16:creationId xmlns:a16="http://schemas.microsoft.com/office/drawing/2014/main" id="{18498134-99B0-4A87-98B3-25423C0AC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91253"/>
              </p:ext>
            </p:extLst>
          </p:nvPr>
        </p:nvGraphicFramePr>
        <p:xfrm>
          <a:off x="6623050" y="4162963"/>
          <a:ext cx="787400" cy="405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444240" progId="Equation.DSMT4">
                  <p:embed/>
                </p:oleObj>
              </mc:Choice>
              <mc:Fallback>
                <p:oleObj name="Equation" r:id="rId8" imgW="86328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4162963"/>
                        <a:ext cx="787400" cy="405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0" name="Object 10">
            <a:extLst>
              <a:ext uri="{FF2B5EF4-FFF2-40B4-BE49-F238E27FC236}">
                <a16:creationId xmlns:a16="http://schemas.microsoft.com/office/drawing/2014/main" id="{6840CB60-9F1D-4621-BBD5-C3AE1307B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1179"/>
              </p:ext>
            </p:extLst>
          </p:nvPr>
        </p:nvGraphicFramePr>
        <p:xfrm>
          <a:off x="7924800" y="4162962"/>
          <a:ext cx="845297" cy="405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444240" progId="Equation.DSMT4">
                  <p:embed/>
                </p:oleObj>
              </mc:Choice>
              <mc:Fallback>
                <p:oleObj name="Equation" r:id="rId10" imgW="92700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162962"/>
                        <a:ext cx="845297" cy="405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1" name="Object 11">
            <a:extLst>
              <a:ext uri="{FF2B5EF4-FFF2-40B4-BE49-F238E27FC236}">
                <a16:creationId xmlns:a16="http://schemas.microsoft.com/office/drawing/2014/main" id="{4BDC53F1-4525-444D-B75E-AC4A18572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379818"/>
              </p:ext>
            </p:extLst>
          </p:nvPr>
        </p:nvGraphicFramePr>
        <p:xfrm>
          <a:off x="3286622" y="4733925"/>
          <a:ext cx="3078756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40080" imgH="1663560" progId="Equation.DSMT4">
                  <p:embed/>
                </p:oleObj>
              </mc:Choice>
              <mc:Fallback>
                <p:oleObj name="Equation" r:id="rId12" imgW="3340080" imgH="1663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622" y="4733925"/>
                        <a:ext cx="3078756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14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>
            <a:extLst>
              <a:ext uri="{FF2B5EF4-FFF2-40B4-BE49-F238E27FC236}">
                <a16:creationId xmlns:a16="http://schemas.microsoft.com/office/drawing/2014/main" id="{6061672D-0FA1-4B6A-8120-3FAFD6C74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ΓΡΑΜΜΙΚΟΙ ΣΥΝΔΟΙΑΣΜΟΙ</a:t>
            </a:r>
            <a:endParaRPr lang="en-US" altLang="en-US" dirty="0"/>
          </a:p>
        </p:txBody>
      </p:sp>
      <p:sp>
        <p:nvSpPr>
          <p:cNvPr id="677891" name="Rectangle 3">
            <a:extLst>
              <a:ext uri="{FF2B5EF4-FFF2-40B4-BE49-F238E27FC236}">
                <a16:creationId xmlns:a16="http://schemas.microsoft.com/office/drawing/2014/main" id="{4A3AE6C5-F05F-4ABD-BBDB-89E28130A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l-GR" altLang="en-US" sz="2400" dirty="0"/>
              <a:t>Τώρα, παρατηρήστε ότι τα αρχικά διανύσματα </a:t>
            </a:r>
            <a:r>
              <a:rPr lang="en-US" altLang="en-US" sz="2400" b="1" dirty="0"/>
              <a:t>a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, a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 </a:t>
            </a:r>
            <a:r>
              <a:rPr lang="el-GR" altLang="en-US" sz="2400" dirty="0"/>
              <a:t>και </a:t>
            </a:r>
            <a:r>
              <a:rPr lang="en-US" altLang="en-US" sz="2400" dirty="0"/>
              <a:t>b </a:t>
            </a:r>
            <a:r>
              <a:rPr lang="el-GR" altLang="en-US" sz="2400" dirty="0"/>
              <a:t>είναι οι στήλες του επαυξημένου πίνακα που μειώσαμε τη σειρά: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endParaRPr lang="el-GR" altLang="en-US" sz="2800" dirty="0"/>
          </a:p>
          <a:p>
            <a:r>
              <a:rPr lang="el-GR" altLang="en-US" sz="2800" dirty="0"/>
              <a:t>Γρ</a:t>
            </a:r>
            <a:r>
              <a:rPr lang="el-GR" altLang="en-US" sz="2400" dirty="0"/>
              <a:t>άψτε αυτόν τον πίνακα με τρόπο που να προσδιορίζει τις στήλες του</a:t>
            </a:r>
            <a:r>
              <a:rPr lang="en-US" altLang="en-US" sz="24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----(4)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77892" name="Object 4">
            <a:extLst>
              <a:ext uri="{FF2B5EF4-FFF2-40B4-BE49-F238E27FC236}">
                <a16:creationId xmlns:a16="http://schemas.microsoft.com/office/drawing/2014/main" id="{CB56DD9E-189D-43E6-A568-C8DBDC8DB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23752"/>
              </p:ext>
            </p:extLst>
          </p:nvPr>
        </p:nvGraphicFramePr>
        <p:xfrm>
          <a:off x="3086100" y="2293194"/>
          <a:ext cx="1968500" cy="159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1777680" progId="Equation.DSMT4">
                  <p:embed/>
                </p:oleObj>
              </mc:Choice>
              <mc:Fallback>
                <p:oleObj name="Equation" r:id="rId2" imgW="219708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293194"/>
                        <a:ext cx="1968500" cy="1593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93" name="Line 5">
            <a:extLst>
              <a:ext uri="{FF2B5EF4-FFF2-40B4-BE49-F238E27FC236}">
                <a16:creationId xmlns:a16="http://schemas.microsoft.com/office/drawing/2014/main" id="{F837FE20-111D-427E-ADC5-494C19BF76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8481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4" name="Line 6">
            <a:extLst>
              <a:ext uri="{FF2B5EF4-FFF2-40B4-BE49-F238E27FC236}">
                <a16:creationId xmlns:a16="http://schemas.microsoft.com/office/drawing/2014/main" id="{960583C5-2667-4208-9D27-BE2FD748B2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8588" y="38100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5" name="Line 7">
            <a:extLst>
              <a:ext uri="{FF2B5EF4-FFF2-40B4-BE49-F238E27FC236}">
                <a16:creationId xmlns:a16="http://schemas.microsoft.com/office/drawing/2014/main" id="{943CF338-FD16-425F-98BD-EF9ECD424D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8100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896" name="Text Box 8">
            <a:extLst>
              <a:ext uri="{FF2B5EF4-FFF2-40B4-BE49-F238E27FC236}">
                <a16:creationId xmlns:a16="http://schemas.microsoft.com/office/drawing/2014/main" id="{28CCF901-95A9-4128-A713-0A99B7AE9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1275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99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99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77897" name="Text Box 9">
            <a:extLst>
              <a:ext uri="{FF2B5EF4-FFF2-40B4-BE49-F238E27FC236}">
                <a16:creationId xmlns:a16="http://schemas.microsoft.com/office/drawing/2014/main" id="{438C409B-26B5-4587-854A-0687F47B0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41275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99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99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77898" name="Text Box 10">
            <a:extLst>
              <a:ext uri="{FF2B5EF4-FFF2-40B4-BE49-F238E27FC236}">
                <a16:creationId xmlns:a16="http://schemas.microsoft.com/office/drawing/2014/main" id="{52557F90-F132-4B4A-89CB-952CD32E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41275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99FF"/>
                </a:solidFill>
                <a:latin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677899" name="Object 11">
            <a:extLst>
              <a:ext uri="{FF2B5EF4-FFF2-40B4-BE49-F238E27FC236}">
                <a16:creationId xmlns:a16="http://schemas.microsoft.com/office/drawing/2014/main" id="{830AB872-78E5-4E18-81A4-06D9336C1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36346"/>
              </p:ext>
            </p:extLst>
          </p:nvPr>
        </p:nvGraphicFramePr>
        <p:xfrm>
          <a:off x="3086100" y="5346700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3800" imgH="838200" progId="Equation.3">
                  <p:embed/>
                </p:oleObj>
              </mc:Choice>
              <mc:Fallback>
                <p:oleObj name="Equation" r:id="rId5" imgW="2463800" imgH="838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346700"/>
                        <a:ext cx="246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15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6" grpId="0"/>
      <p:bldP spid="677897" grpId="0"/>
      <p:bldP spid="6778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>
            <a:extLst>
              <a:ext uri="{FF2B5EF4-FFF2-40B4-BE49-F238E27FC236}">
                <a16:creationId xmlns:a16="http://schemas.microsoft.com/office/drawing/2014/main" id="{538825CC-57AA-46D6-834D-3258B23C9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ΓΡΑΜΜΙΚΟΙ ΣΥΝΔΟΙΑΣΜΟΙ</a:t>
            </a:r>
            <a:endParaRPr lang="en-US" altLang="en-US" dirty="0"/>
          </a:p>
        </p:txBody>
      </p:sp>
      <p:sp>
        <p:nvSpPr>
          <p:cNvPr id="678915" name="Rectangle 3">
            <a:extLst>
              <a:ext uri="{FF2B5EF4-FFF2-40B4-BE49-F238E27FC236}">
                <a16:creationId xmlns:a16="http://schemas.microsoft.com/office/drawing/2014/main" id="{2F5392D7-D00D-4ECA-B9B0-E94B69E01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400" dirty="0"/>
              <a:t>Μια διανυσματική εξίσωση</a:t>
            </a: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endParaRPr lang="el-GR" altLang="en-US" sz="2800" dirty="0"/>
          </a:p>
          <a:p>
            <a:pPr>
              <a:lnSpc>
                <a:spcPct val="90000"/>
              </a:lnSpc>
              <a:buNone/>
            </a:pPr>
            <a:r>
              <a:rPr lang="el-GR" altLang="en-US" sz="2400" dirty="0"/>
              <a:t>     έχει το ίδιο σύνολο λύσεων με το γραμμικό σύστημα του οποίου ο επαυξημένος πίνακας είναι</a:t>
            </a:r>
            <a:r>
              <a:rPr lang="en-US" altLang="en-US" sz="2400" dirty="0"/>
              <a:t>                                                        </a:t>
            </a:r>
            <a:r>
              <a:rPr lang="el-GR" altLang="en-US" sz="2800" dirty="0"/>
              <a:t>   </a:t>
            </a:r>
            <a:r>
              <a:rPr lang="en-US" altLang="en-US" sz="2800" dirty="0"/>
              <a:t>        </a:t>
            </a:r>
            <a:endParaRPr lang="el-GR" altLang="en-US" sz="2800" dirty="0"/>
          </a:p>
          <a:p>
            <a:pPr>
              <a:lnSpc>
                <a:spcPct val="90000"/>
              </a:lnSpc>
              <a:buNone/>
            </a:pPr>
            <a:r>
              <a:rPr lang="el-GR" altLang="en-US" sz="2800" dirty="0"/>
              <a:t>                                                                   </a:t>
            </a:r>
            <a:r>
              <a:rPr lang="en-US" altLang="en-US" sz="2800" dirty="0"/>
              <a:t>----(5)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400" dirty="0"/>
              <a:t>Ιδιαίτερα</a:t>
            </a:r>
            <a:r>
              <a:rPr lang="en-US" altLang="en-US" sz="2400" dirty="0"/>
              <a:t>, </a:t>
            </a:r>
            <a:r>
              <a:rPr lang="el-GR" altLang="en-US" sz="2400" dirty="0"/>
              <a:t>το </a:t>
            </a:r>
            <a:r>
              <a:rPr lang="en-US" altLang="en-US" sz="2400" b="1" dirty="0"/>
              <a:t>b</a:t>
            </a:r>
            <a:r>
              <a:rPr lang="en-US" altLang="en-US" sz="2400" dirty="0"/>
              <a:t> </a:t>
            </a:r>
            <a:r>
              <a:rPr lang="el-GR" altLang="en-US" sz="2400" dirty="0"/>
              <a:t>μπορεί να δημιουργηθεί με γραμμικό συνδυασμό των</a:t>
            </a:r>
            <a:r>
              <a:rPr lang="en-US" altLang="en-US" sz="2400" dirty="0"/>
              <a:t> </a:t>
            </a:r>
            <a:r>
              <a:rPr lang="en-US" altLang="en-US" sz="2400" b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</a:t>
            </a:r>
            <a:r>
              <a:rPr lang="en-US" altLang="en-US" sz="2400" b="1" dirty="0"/>
              <a:t>a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</a:t>
            </a:r>
            <a:r>
              <a:rPr lang="el-GR" altLang="en-US" sz="2400" dirty="0" err="1"/>
              <a:t>ανν</a:t>
            </a:r>
            <a:r>
              <a:rPr lang="el-GR" altLang="en-US" sz="2400" dirty="0"/>
              <a:t> υπάρχει λύση στο γραμμικό σύστημα που αντιστοιχεί στον πίνακα (5)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78916" name="Object 4">
            <a:extLst>
              <a:ext uri="{FF2B5EF4-FFF2-40B4-BE49-F238E27FC236}">
                <a16:creationId xmlns:a16="http://schemas.microsoft.com/office/drawing/2014/main" id="{AF32B9C5-C41C-40A8-B49B-4686E8286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66364"/>
              </p:ext>
            </p:extLst>
          </p:nvPr>
        </p:nvGraphicFramePr>
        <p:xfrm>
          <a:off x="2209800" y="1905000"/>
          <a:ext cx="398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800" imgH="558800" progId="Equation.3">
                  <p:embed/>
                </p:oleObj>
              </mc:Choice>
              <mc:Fallback>
                <p:oleObj name="Equation" r:id="rId2" imgW="3987800" imgH="55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3987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7" name="Object 5">
            <a:extLst>
              <a:ext uri="{FF2B5EF4-FFF2-40B4-BE49-F238E27FC236}">
                <a16:creationId xmlns:a16="http://schemas.microsoft.com/office/drawing/2014/main" id="{96E39CF4-60D3-41E9-889A-BDCF5C8F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43604"/>
              </p:ext>
            </p:extLst>
          </p:nvPr>
        </p:nvGraphicFramePr>
        <p:xfrm>
          <a:off x="2362200" y="3327400"/>
          <a:ext cx="3416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040" imgH="558720" progId="Equation.DSMT4">
                  <p:embed/>
                </p:oleObj>
              </mc:Choice>
              <mc:Fallback>
                <p:oleObj name="Equation" r:id="rId4" imgW="341604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27400"/>
                        <a:ext cx="3416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16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>
            <a:extLst>
              <a:ext uri="{FF2B5EF4-FFF2-40B4-BE49-F238E27FC236}">
                <a16:creationId xmlns:a16="http://schemas.microsoft.com/office/drawing/2014/main" id="{C4FA8826-E68C-4BFB-9707-7325FF9D1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ΓΡΑΜΜΙΚΟΙ ΣΥΝΔΟΙΑΣΜΟΙ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9939" name="Rectangle 3">
                <a:extLst>
                  <a:ext uri="{FF2B5EF4-FFF2-40B4-BE49-F238E27FC236}">
                    <a16:creationId xmlns:a16="http://schemas.microsoft.com/office/drawing/2014/main" id="{7A64864C-6A04-4E3A-BC33-1F7B6E1FB8B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altLang="en-US" sz="2800" b="1" dirty="0"/>
                  <a:t>Ορισμός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i="1" baseline="-25000" dirty="0" err="1"/>
                  <a:t>p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 το σύνολο όλων των γραμμικών συνδυασμών </a:t>
                </a:r>
                <a:r>
                  <a:rPr lang="en-US" altLang="en-US" sz="2800" b="1" dirty="0"/>
                  <a:t>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i="1" baseline="-25000" dirty="0" err="1"/>
                  <a:t>p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συμβολίζεται με</a:t>
                </a:r>
                <a:r>
                  <a:rPr lang="en-US" altLang="en-US" sz="2800" dirty="0"/>
                  <a:t> Span {</a:t>
                </a:r>
                <a:r>
                  <a:rPr lang="en-US" altLang="en-US" sz="2800" b="1" dirty="0"/>
                  <a:t>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i="1" baseline="-25000" dirty="0" err="1"/>
                  <a:t>p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και ονομάζεται </a:t>
                </a:r>
                <a:r>
                  <a:rPr lang="el-GR" altLang="en-US" sz="2800" b="1" dirty="0"/>
                  <a:t>υποσύνολο διευρυμένων (ή δημιουργημένων) από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i="1" baseline="-25000" dirty="0" err="1"/>
                  <a:t>p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Δηλαδή το</a:t>
                </a:r>
                <a:r>
                  <a:rPr lang="en-US" altLang="en-US" sz="2800" dirty="0"/>
                  <a:t>, Span{</a:t>
                </a:r>
                <a:r>
                  <a:rPr lang="en-US" altLang="en-US" sz="2800" b="1" dirty="0"/>
                  <a:t>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..., 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i="1" baseline="-25000" dirty="0" err="1"/>
                  <a:t>p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είναι το σύνολο όλων των διανυσμάτων που μπορούν να γραφτούν στη μορφή</a:t>
                </a:r>
                <a:endParaRPr lang="en-US" altLang="en-US" sz="2800" dirty="0"/>
              </a:p>
              <a:p>
                <a:endParaRPr lang="en-US" altLang="en-US" sz="28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	</a:t>
                </a:r>
                <a:r>
                  <a:rPr lang="en-US" altLang="en-US" sz="2800" dirty="0" err="1"/>
                  <a:t>ό</a:t>
                </a:r>
                <a:r>
                  <a:rPr lang="el-GR" altLang="en-US" sz="2800" dirty="0"/>
                  <a:t>που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c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i="1" dirty="0"/>
                  <a:t>c</a:t>
                </a:r>
                <a:r>
                  <a:rPr lang="en-US" altLang="en-US" sz="2800" i="1" baseline="-25000" dirty="0"/>
                  <a:t>p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αριθμοί</a:t>
                </a:r>
                <a:r>
                  <a:rPr lang="en-US" altLang="en-US" sz="2800" dirty="0"/>
                  <a:t>.  </a:t>
                </a:r>
              </a:p>
            </p:txBody>
          </p:sp>
        </mc:Choice>
        <mc:Fallback xmlns="">
          <p:sp>
            <p:nvSpPr>
              <p:cNvPr id="679939" name="Rectangle 3">
                <a:extLst>
                  <a:ext uri="{FF2B5EF4-FFF2-40B4-BE49-F238E27FC236}">
                    <a16:creationId xmlns:a16="http://schemas.microsoft.com/office/drawing/2014/main" id="{7A64864C-6A04-4E3A-BC33-1F7B6E1FB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2" r="-23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9942" name="Object 6">
            <a:extLst>
              <a:ext uri="{FF2B5EF4-FFF2-40B4-BE49-F238E27FC236}">
                <a16:creationId xmlns:a16="http://schemas.microsoft.com/office/drawing/2014/main" id="{C21ECF9A-D662-4B58-AF40-C297A151D4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551891"/>
              </p:ext>
            </p:extLst>
          </p:nvPr>
        </p:nvGraphicFramePr>
        <p:xfrm>
          <a:off x="2971800" y="4495800"/>
          <a:ext cx="3365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65500" imgH="596900" progId="Equation.3">
                  <p:embed/>
                </p:oleObj>
              </mc:Choice>
              <mc:Fallback>
                <p:oleObj name="Equation" r:id="rId3" imgW="33655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3365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17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id="{2BC52DD3-39FC-4B6D-ACEF-00EA8E916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l-GR" altLang="en-US" dirty="0"/>
              <a:t>ΓΕΩΜΕΤΡΙΚΉ ΠΕΡΙΓΡΑΦΉ </a:t>
            </a:r>
            <a:r>
              <a:rPr lang="en-US" altLang="en-US" dirty="0"/>
              <a:t>TOY SPAN {</a:t>
            </a:r>
            <a:r>
              <a:rPr lang="en-US" altLang="en-US" b="1" dirty="0"/>
              <a:t>V</a:t>
            </a:r>
            <a:r>
              <a:rPr lang="en-US" alt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0963" name="Rectangle 3">
                <a:extLst>
                  <a:ext uri="{FF2B5EF4-FFF2-40B4-BE49-F238E27FC236}">
                    <a16:creationId xmlns:a16="http://schemas.microsoft.com/office/drawing/2014/main" id="{16B2D54D-3135-4104-A9A9-717809BC4E8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r>
                  <a:rPr lang="en-US" altLang="en-US" sz="2800" dirty="0"/>
                  <a:t>Έ</a:t>
                </a:r>
                <a:r>
                  <a:rPr lang="el-GR" altLang="en-US" sz="2800" dirty="0" err="1"/>
                  <a:t>στω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ένα μη μηδενικό διάνυσμα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l-G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/>
                  <a:t>. </a:t>
                </a:r>
                <a:r>
                  <a:rPr lang="el-GR" altLang="en-US" sz="2800" dirty="0"/>
                  <a:t>Τότε</a:t>
                </a:r>
                <a:r>
                  <a:rPr lang="en-US" altLang="en-US" sz="2800" dirty="0"/>
                  <a:t> Span{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είναι το σύνολο όλων των </a:t>
                </a:r>
                <a:r>
                  <a:rPr lang="el-GR" altLang="en-US" sz="2800" dirty="0" err="1"/>
                  <a:t>βαθμωτών</a:t>
                </a:r>
                <a:r>
                  <a:rPr lang="el-GR" altLang="en-US" sz="2800" dirty="0"/>
                  <a:t> πολλαπλάσιων του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που είναι το σύνολο των σημείων στη γραμμή του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που περνά από το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το σημείο 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. </a:t>
                </a:r>
              </a:p>
            </p:txBody>
          </p:sp>
        </mc:Choice>
        <mc:Fallback xmlns="">
          <p:sp>
            <p:nvSpPr>
              <p:cNvPr id="680963" name="Rectangle 3">
                <a:extLst>
                  <a:ext uri="{FF2B5EF4-FFF2-40B4-BE49-F238E27FC236}">
                    <a16:creationId xmlns:a16="http://schemas.microsoft.com/office/drawing/2014/main" id="{16B2D54D-3135-4104-A9A9-717809BC4E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53000"/>
              </a:xfrm>
              <a:blipFill>
                <a:blip r:embed="rId2"/>
                <a:stretch>
                  <a:fillRect l="-1389" t="-1535" r="-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0967" name="Picture 7">
            <a:extLst>
              <a:ext uri="{FF2B5EF4-FFF2-40B4-BE49-F238E27FC236}">
                <a16:creationId xmlns:a16="http://schemas.microsoft.com/office/drawing/2014/main" id="{22F9486C-951C-45A5-8C4D-1AFE9E5C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48812"/>
            <a:ext cx="3352800" cy="29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18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>
            <a:extLst>
              <a:ext uri="{FF2B5EF4-FFF2-40B4-BE49-F238E27FC236}">
                <a16:creationId xmlns:a16="http://schemas.microsoft.com/office/drawing/2014/main" id="{DD3D6B55-F9AA-4E1B-8686-759758072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ΓΕΩΜΕΤΡΙΚΉ ΠΕΡΙΓΡΑΦΉ του </a:t>
            </a:r>
            <a:r>
              <a:rPr lang="en-US" altLang="en-US" dirty="0"/>
              <a:t>SPAN {</a:t>
            </a:r>
            <a:r>
              <a:rPr lang="en-US" altLang="en-US" b="1" dirty="0"/>
              <a:t>U, V</a:t>
            </a:r>
            <a:r>
              <a:rPr lang="en-US" alt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1987" name="Rectangle 3">
                <a:extLst>
                  <a:ext uri="{FF2B5EF4-FFF2-40B4-BE49-F238E27FC236}">
                    <a16:creationId xmlns:a16="http://schemas.microsoft.com/office/drawing/2014/main" id="{C6321F3F-2087-48B9-B2E3-07F4020B05B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334000"/>
              </a:xfrm>
            </p:spPr>
            <p:txBody>
              <a:bodyPr/>
              <a:lstStyle/>
              <a:p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μη μηδενικά διανύσματα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/>
                  <a:t>, </a:t>
                </a:r>
                <a:r>
                  <a:rPr lang="el-GR" altLang="en-US" sz="2800" dirty="0"/>
                  <a:t>και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δεν είναι πολλαπλάσιο του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 το</a:t>
                </a:r>
                <a:r>
                  <a:rPr lang="en-US" altLang="en-US" sz="2800" dirty="0"/>
                  <a:t> Span {</a:t>
                </a:r>
                <a:r>
                  <a:rPr lang="en-US" altLang="en-US" sz="2800" b="1" dirty="0"/>
                  <a:t>u, v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είναι το επίπεδο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l-GR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n-US" sz="2800" dirty="0"/>
                  <a:t>που περιέχει τα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και το σημείο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. </a:t>
                </a:r>
              </a:p>
              <a:p>
                <a:r>
                  <a:rPr lang="el-GR" altLang="en-US" sz="2800" dirty="0"/>
                  <a:t>Συγκεκριμένα, το</a:t>
                </a:r>
                <a:r>
                  <a:rPr lang="en-US" altLang="en-US" sz="2800" dirty="0"/>
                  <a:t> Span {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είναι το επίπεδο που ορίζεται από την ευθεία που διέρχεται από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την ευθεία που διέρχεται από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. </a:t>
                </a:r>
              </a:p>
            </p:txBody>
          </p:sp>
        </mc:Choice>
        <mc:Fallback xmlns="">
          <p:sp>
            <p:nvSpPr>
              <p:cNvPr id="681987" name="Rectangle 3">
                <a:extLst>
                  <a:ext uri="{FF2B5EF4-FFF2-40B4-BE49-F238E27FC236}">
                    <a16:creationId xmlns:a16="http://schemas.microsoft.com/office/drawing/2014/main" id="{C6321F3F-2087-48B9-B2E3-07F4020B0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334000"/>
              </a:xfrm>
              <a:blipFill>
                <a:blip r:embed="rId2"/>
                <a:stretch>
                  <a:fillRect l="-1389" t="-142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1992" name="Picture 8">
            <a:extLst>
              <a:ext uri="{FF2B5EF4-FFF2-40B4-BE49-F238E27FC236}">
                <a16:creationId xmlns:a16="http://schemas.microsoft.com/office/drawing/2014/main" id="{BD61EDFD-F102-479C-BBC5-C4E48E87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90201"/>
            <a:ext cx="2514600" cy="23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19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48811874-643A-4FF6-AC7E-AFE3CA2D3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ΕΞΙΣΩΣΕΙΣ ΜΕ ΔΙΑΝΥΣΜΑΤΑ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1D531AFB-CA31-4D75-9E8B-2970B024D50E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534400" cy="5410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Ένας πίνακας με μία μόνο </a:t>
                </a:r>
                <a:r>
                  <a:rPr lang="el-GR" altLang="en-US" sz="2800" b="1" dirty="0"/>
                  <a:t>στήλη</a:t>
                </a:r>
                <a:r>
                  <a:rPr lang="el-GR" altLang="en-US" sz="2800" dirty="0"/>
                  <a:t> ονομάζεται </a:t>
                </a:r>
                <a:r>
                  <a:rPr lang="el-GR" altLang="en-US" sz="2800" b="1" dirty="0"/>
                  <a:t>διάνυσμα στήλης</a:t>
                </a:r>
                <a:r>
                  <a:rPr lang="el-GR" altLang="en-US" sz="2800" dirty="0"/>
                  <a:t> ή απλά </a:t>
                </a:r>
                <a:r>
                  <a:rPr lang="el-GR" altLang="en-US" sz="2800" b="1" dirty="0"/>
                  <a:t>διάνυσμα</a:t>
                </a:r>
                <a:r>
                  <a:rPr lang="en-US" alt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Ένα παράδειγμα διανύσματος με δύο στοιχεία είναι</a:t>
                </a:r>
                <a:r>
                  <a:rPr lang="en-US" altLang="en-US" sz="2800" dirty="0"/>
                  <a:t>             </a:t>
                </a:r>
                <a:endParaRPr lang="el-GR" altLang="en-US" sz="2800" dirty="0"/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l-GR" altLang="en-US" sz="2800" dirty="0"/>
                  <a:t>                                              </a:t>
                </a: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l-GR" altLang="en-US" sz="2800" dirty="0"/>
                  <a:t>                                             </a:t>
                </a:r>
                <a:r>
                  <a:rPr lang="en-US" altLang="en-US" sz="2800" dirty="0"/>
                  <a:t>,</a:t>
                </a: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	</a:t>
                </a:r>
                <a:endParaRPr lang="el-GR" altLang="en-US" sz="28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l-GR" altLang="en-US" sz="2800" dirty="0"/>
                  <a:t>όπου </a:t>
                </a:r>
                <a:r>
                  <a:rPr lang="en-US" altLang="en-US" sz="2800" dirty="0"/>
                  <a:t>w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</a:t>
                </a:r>
                <a:r>
                  <a:rPr lang="en-US" altLang="en-US" sz="2800" dirty="0"/>
                  <a:t>w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πραγματικοί αριθμοί</a:t>
                </a:r>
                <a:r>
                  <a:rPr lang="en-US" alt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Το σύνολο όλων των διανυσμάτων με 2 στοιχεία δηλώνεται ως</a:t>
                </a:r>
                <a:r>
                  <a:rPr lang="en-US" altLang="en-US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en-US" sz="2800" dirty="0"/>
                  <a:t>.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>
                    <a:solidFill>
                      <a:srgbClr val="FF0000"/>
                    </a:solidFill>
                  </a:rPr>
                  <a:t>Διάνυσμα είναι ένα σύνολο αριθμών διατεταγμένων κατά στήλη.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400" baseline="30000" dirty="0"/>
              </a:p>
            </p:txBody>
          </p:sp>
        </mc:Choice>
        <mc:Fallback xmlns="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1D531AFB-CA31-4D75-9E8B-2970B024D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534400" cy="5410200"/>
              </a:xfrm>
              <a:blipFill>
                <a:blip r:embed="rId3"/>
                <a:stretch>
                  <a:fillRect l="-1637" t="-1878" r="-22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32" name="Object 16">
            <a:extLst>
              <a:ext uri="{FF2B5EF4-FFF2-40B4-BE49-F238E27FC236}">
                <a16:creationId xmlns:a16="http://schemas.microsoft.com/office/drawing/2014/main" id="{AF420BED-87E3-4E46-9BD5-813B3842B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416334"/>
              </p:ext>
            </p:extLst>
          </p:nvPr>
        </p:nvGraphicFramePr>
        <p:xfrm>
          <a:off x="2875005" y="2514600"/>
          <a:ext cx="1524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1143000" progId="Equation.DSMT4">
                  <p:embed/>
                </p:oleObj>
              </mc:Choice>
              <mc:Fallback>
                <p:oleObj name="Equation" r:id="rId4" imgW="1523880" imgH="1143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005" y="2514600"/>
                        <a:ext cx="1524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1.3- </a:t>
            </a:r>
            <a:fld id="{66B6D9A0-DFC6-4F68-83D9-5C27FA5CEC46}" type="slidenum">
              <a:rPr lang="en-US" altLang="en-US" smtClean="0"/>
              <a:pPr/>
              <a:t>2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>
            <a:extLst>
              <a:ext uri="{FF2B5EF4-FFF2-40B4-BE49-F238E27FC236}">
                <a16:creationId xmlns:a16="http://schemas.microsoft.com/office/drawing/2014/main" id="{45A92294-60B8-4423-BF11-64A869685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ΠΡΑΞΕΙΣ ΜΕ ΔΙΑΝΥΣΜΑΤΑ</a:t>
            </a:r>
            <a:endParaRPr lang="en-US" altLang="en-US" dirty="0"/>
          </a:p>
        </p:txBody>
      </p:sp>
      <p:sp>
        <p:nvSpPr>
          <p:cNvPr id="654339" name="Rectangle 3">
            <a:extLst>
              <a:ext uri="{FF2B5EF4-FFF2-40B4-BE49-F238E27FC236}">
                <a16:creationId xmlns:a16="http://schemas.microsoft.com/office/drawing/2014/main" id="{A4D8F919-B43D-4E94-AFD1-FA81D9524A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534400" cy="5257800"/>
          </a:xfrm>
        </p:spPr>
        <p:txBody>
          <a:bodyPr/>
          <a:lstStyle/>
          <a:p>
            <a:r>
              <a:rPr lang="en-US" altLang="en-US" sz="2400" dirty="0"/>
              <a:t>To</a:t>
            </a:r>
            <a:r>
              <a:rPr lang="el-GR" altLang="en-US" sz="2400" dirty="0"/>
              <a:t> </a:t>
            </a:r>
            <a:r>
              <a:rPr lang="el-GR" altLang="en-US" sz="2400" dirty="0" err="1"/>
              <a:t>ℝ</a:t>
            </a:r>
            <a:r>
              <a:rPr lang="en-US" altLang="en-US" sz="2800" dirty="0"/>
              <a:t> </a:t>
            </a:r>
            <a:r>
              <a:rPr lang="el-GR" sz="2400" dirty="0"/>
              <a:t>αντιπροσωπεύει τους πραγματικούς αριθμούς που εμφανίζονται ως στοιχεία στο διάνυσμα και ο εκθέτης 2 υποδεικνύει ότι κάθε διάνυσμα περιέχει 2 στοιχεία</a:t>
            </a:r>
            <a:r>
              <a:rPr lang="en-US" altLang="en-US" sz="2400" dirty="0"/>
              <a:t>.</a:t>
            </a:r>
          </a:p>
          <a:p>
            <a:r>
              <a:rPr lang="el-GR" altLang="en-US" sz="2400" dirty="0"/>
              <a:t>Δύο διανύσματα στον ℝ</a:t>
            </a:r>
            <a:r>
              <a:rPr lang="el-GR" altLang="en-US" sz="2400" baseline="30000" dirty="0"/>
              <a:t>2</a:t>
            </a:r>
            <a:r>
              <a:rPr lang="el-GR" altLang="en-US" sz="2400" dirty="0"/>
              <a:t> είναι ίσα </a:t>
            </a:r>
            <a:r>
              <a:rPr lang="el-GR" altLang="en-US" sz="2400" dirty="0" err="1"/>
              <a:t>ανν</a:t>
            </a:r>
            <a:r>
              <a:rPr lang="el-GR" altLang="en-US" sz="2400" dirty="0"/>
              <a:t> τα αντίστοιχα στοιχεία τους είναι ίσα</a:t>
            </a:r>
            <a:r>
              <a:rPr lang="en-US" altLang="en-US" sz="2400" dirty="0"/>
              <a:t>. </a:t>
            </a:r>
          </a:p>
          <a:p>
            <a:r>
              <a:rPr lang="el-GR" altLang="en-US" sz="2400" dirty="0"/>
              <a:t>Δοσμένων δύο διανύσματα </a:t>
            </a:r>
            <a:r>
              <a:rPr lang="en-US" altLang="en-US" sz="2400" b="1" dirty="0"/>
              <a:t>u</a:t>
            </a:r>
            <a:r>
              <a:rPr lang="el-GR" altLang="en-US" sz="2400" dirty="0"/>
              <a:t>, </a:t>
            </a:r>
            <a:r>
              <a:rPr lang="en-US" altLang="en-US" sz="2400" b="1" dirty="0"/>
              <a:t>v</a:t>
            </a:r>
            <a:r>
              <a:rPr lang="en-US" altLang="en-US" sz="2400" dirty="0"/>
              <a:t> </a:t>
            </a:r>
            <a:r>
              <a:rPr lang="el-GR" altLang="en-US" sz="2400" dirty="0"/>
              <a:t>∈ ℝ</a:t>
            </a:r>
            <a:r>
              <a:rPr lang="el-GR" altLang="en-US" sz="2400" baseline="30000" dirty="0"/>
              <a:t>2</a:t>
            </a:r>
            <a:r>
              <a:rPr lang="en-US" altLang="en-US" sz="2400" dirty="0"/>
              <a:t>, </a:t>
            </a:r>
            <a:r>
              <a:rPr lang="el-GR" altLang="en-US" sz="2400" dirty="0"/>
              <a:t>το</a:t>
            </a:r>
            <a:r>
              <a:rPr lang="en-US" altLang="en-US" sz="2400" dirty="0"/>
              <a:t> </a:t>
            </a:r>
            <a:r>
              <a:rPr lang="el-GR" altLang="en-US" sz="2400" b="1" dirty="0"/>
              <a:t>άθροισμά</a:t>
            </a:r>
            <a:r>
              <a:rPr lang="el-GR" altLang="en-US" sz="2400" dirty="0"/>
              <a:t> τους </a:t>
            </a:r>
            <a:r>
              <a:rPr lang="en-US" altLang="en-US" sz="2400" b="1" dirty="0"/>
              <a:t>u</a:t>
            </a:r>
            <a:r>
              <a:rPr lang="el-GR" altLang="en-US" sz="2400" dirty="0"/>
              <a:t>+</a:t>
            </a:r>
            <a:r>
              <a:rPr lang="en-US" altLang="en-US" sz="2400" b="1" dirty="0"/>
              <a:t>v</a:t>
            </a:r>
            <a:r>
              <a:rPr lang="en-US" altLang="en-US" sz="2400" dirty="0"/>
              <a:t> </a:t>
            </a:r>
            <a:r>
              <a:rPr lang="el-GR" altLang="en-US" sz="2400" dirty="0"/>
              <a:t>είναι το διάνυσμα που προκύπτει αν προσθέσουμε τα αντίστοιχα στοιχεία των </a:t>
            </a:r>
            <a:r>
              <a:rPr lang="en-US" altLang="en-US" sz="2400" b="1" dirty="0"/>
              <a:t>u</a:t>
            </a:r>
            <a:r>
              <a:rPr lang="en-US" altLang="en-US" sz="2400" dirty="0"/>
              <a:t> </a:t>
            </a:r>
            <a:r>
              <a:rPr lang="el-GR" altLang="en-US" sz="2400" dirty="0"/>
              <a:t>και</a:t>
            </a:r>
            <a:r>
              <a:rPr lang="en-US" altLang="en-US" sz="2400" dirty="0"/>
              <a:t> </a:t>
            </a:r>
            <a:r>
              <a:rPr lang="en-US" altLang="en-US" sz="2400" b="1" dirty="0"/>
              <a:t>v</a:t>
            </a:r>
            <a:r>
              <a:rPr lang="en-US" altLang="en-US" sz="2400" dirty="0"/>
              <a:t>.</a:t>
            </a:r>
          </a:p>
          <a:p>
            <a:r>
              <a:rPr lang="el-GR" sz="2400" dirty="0"/>
              <a:t>Δεδομένου ενός διανύσματος </a:t>
            </a:r>
            <a:r>
              <a:rPr lang="en-GB" sz="2400" b="1" dirty="0"/>
              <a:t>u</a:t>
            </a:r>
            <a:r>
              <a:rPr lang="en-GB" sz="2400" dirty="0"/>
              <a:t> </a:t>
            </a:r>
            <a:r>
              <a:rPr lang="el-GR" sz="2400" dirty="0"/>
              <a:t>και ενός πραγματικού αριθμού </a:t>
            </a:r>
            <a:r>
              <a:rPr lang="en-GB" sz="2400" dirty="0"/>
              <a:t>c, </a:t>
            </a:r>
            <a:r>
              <a:rPr lang="el-GR" sz="2400" dirty="0"/>
              <a:t>το </a:t>
            </a:r>
            <a:r>
              <a:rPr lang="el-GR" sz="2400" b="1" dirty="0" err="1"/>
              <a:t>βαθμωτό</a:t>
            </a:r>
            <a:r>
              <a:rPr lang="el-GR" sz="2400" b="1" dirty="0"/>
              <a:t> πολλαπλάσιο </a:t>
            </a:r>
            <a:r>
              <a:rPr lang="el-GR" sz="2400" dirty="0"/>
              <a:t>του </a:t>
            </a:r>
            <a:r>
              <a:rPr lang="en-GB" sz="2400" b="1" dirty="0"/>
              <a:t>u</a:t>
            </a:r>
            <a:r>
              <a:rPr lang="en-GB" sz="2400" dirty="0"/>
              <a:t> </a:t>
            </a:r>
            <a:r>
              <a:rPr lang="el-GR" sz="2400" dirty="0"/>
              <a:t>με το </a:t>
            </a:r>
            <a:r>
              <a:rPr lang="en-GB" sz="2400" dirty="0"/>
              <a:t>c </a:t>
            </a:r>
            <a:r>
              <a:rPr lang="el-GR" sz="2400" dirty="0"/>
              <a:t>είναι το διάνυσμα </a:t>
            </a:r>
            <a:r>
              <a:rPr lang="en-GB" sz="2400" dirty="0"/>
              <a:t>c</a:t>
            </a:r>
            <a:r>
              <a:rPr lang="en-GB" sz="2400" b="1" dirty="0"/>
              <a:t>u</a:t>
            </a:r>
            <a:r>
              <a:rPr lang="en-GB" sz="2400" dirty="0"/>
              <a:t> </a:t>
            </a:r>
            <a:r>
              <a:rPr lang="el-GR" sz="2400" dirty="0"/>
              <a:t>που λαμβάνεται πολλαπλασιάζοντας κάθε στοιχείο στο </a:t>
            </a:r>
            <a:r>
              <a:rPr lang="en-GB" sz="2400" b="1" dirty="0"/>
              <a:t>u</a:t>
            </a:r>
            <a:r>
              <a:rPr lang="en-GB" sz="2400" dirty="0"/>
              <a:t> </a:t>
            </a:r>
            <a:r>
              <a:rPr lang="el-GR" sz="2400" dirty="0"/>
              <a:t>με </a:t>
            </a:r>
            <a:r>
              <a:rPr lang="en-GB" sz="2400" dirty="0"/>
              <a:t>c. 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23757EC8-68BA-4EA2-940E-7CE84F2C9F1D}" type="slidenum">
              <a:rPr lang="en-US" altLang="en-US" smtClean="0"/>
              <a:pPr/>
              <a:t>3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E143-A92F-7D7C-D264-B3359B1E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Γεωμετρικ</a:t>
            </a:r>
            <a:r>
              <a:rPr lang="en-GR" dirty="0"/>
              <a:t>ή</a:t>
            </a:r>
            <a:r>
              <a:rPr lang="el-GR" dirty="0"/>
              <a:t> Θεώρηση </a:t>
            </a:r>
            <a:r>
              <a:rPr lang="el-GR" dirty="0" err="1"/>
              <a:t>Πολλαπλασισμού</a:t>
            </a:r>
            <a:r>
              <a:rPr lang="el-GR" dirty="0"/>
              <a:t> με Αριθμό</a:t>
            </a:r>
            <a:endParaRPr lang="en-GR" dirty="0"/>
          </a:p>
        </p:txBody>
      </p:sp>
      <p:pic>
        <p:nvPicPr>
          <p:cNvPr id="6" name="Content Placeholder 5" descr="A diagram of a square box with a straight line&#10;&#10;Description automatically generated">
            <a:extLst>
              <a:ext uri="{FF2B5EF4-FFF2-40B4-BE49-F238E27FC236}">
                <a16:creationId xmlns:a16="http://schemas.microsoft.com/office/drawing/2014/main" id="{0E9697CC-5895-CCE9-D1BA-2711B90BA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81181"/>
            <a:ext cx="2604319" cy="29006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7E8A5-3AF1-53B8-9680-095E29A53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1.3- </a:t>
            </a:r>
            <a:fld id="{B03984EC-BCF7-4635-B14E-5638F94E173A}" type="slidenum">
              <a:rPr lang="en-US" altLang="en-US" smtClean="0"/>
              <a:pPr/>
              <a:t>4</a:t>
            </a:fld>
            <a:endParaRPr lang="en-CA" altLang="en-US" dirty="0"/>
          </a:p>
        </p:txBody>
      </p:sp>
      <p:pic>
        <p:nvPicPr>
          <p:cNvPr id="8" name="Picture 7" descr="A two lines with arrows&#10;&#10;Description automatically generated with medium confidence">
            <a:extLst>
              <a:ext uri="{FF2B5EF4-FFF2-40B4-BE49-F238E27FC236}">
                <a16:creationId xmlns:a16="http://schemas.microsoft.com/office/drawing/2014/main" id="{9B7CBC15-7CF0-0DC5-3BC3-F0B70ACEB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8" y="1498941"/>
            <a:ext cx="7772400" cy="21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68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4C628F61-E54A-4FAD-A780-82C849824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ΕΞΙΣΩΣΕΙΣ ΜΕ ΔΙΑΝΥΣΜΑΤΑ</a:t>
            </a:r>
            <a:endParaRPr lang="en-US" altLang="en-US" dirty="0"/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44914253-A024-4D82-8C5B-04247B3E1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1:</a:t>
            </a:r>
            <a:r>
              <a:rPr lang="en-US" altLang="en-US" sz="2800" dirty="0"/>
              <a:t> </a:t>
            </a:r>
            <a:r>
              <a:rPr lang="el-GR" altLang="en-US" sz="2800" dirty="0"/>
              <a:t>Δίνονται τα </a:t>
            </a:r>
            <a:r>
              <a:rPr lang="en-US" altLang="en-US" sz="2800" dirty="0"/>
              <a:t>                   </a:t>
            </a:r>
            <a:r>
              <a:rPr lang="el-GR" altLang="en-US" sz="2800" dirty="0"/>
              <a:t>και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dirty="0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dirty="0"/>
              <a:t>    υπολογίστε τα </a:t>
            </a:r>
            <a:r>
              <a:rPr lang="en-US" altLang="en-US" sz="2800" dirty="0"/>
              <a:t>   </a:t>
            </a:r>
            <a:r>
              <a:rPr lang="el-GR" altLang="en-US" sz="2800" dirty="0"/>
              <a:t>   ,             και </a:t>
            </a:r>
            <a:r>
              <a:rPr lang="en-US" altLang="en-US" sz="2800" dirty="0"/>
              <a:t>                    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b="1" dirty="0"/>
              <a:t>Λύση</a:t>
            </a:r>
            <a:r>
              <a:rPr lang="en-US" altLang="en-US" sz="2800" b="1" dirty="0"/>
              <a:t>:   </a:t>
            </a:r>
            <a:r>
              <a:rPr lang="en-US" altLang="en-US" sz="2800" dirty="0"/>
              <a:t>  </a:t>
            </a:r>
            <a:r>
              <a:rPr lang="el-GR" altLang="en-US" sz="2800" dirty="0"/>
              <a:t>       </a:t>
            </a:r>
            <a:r>
              <a:rPr lang="en-US" altLang="en-US" sz="2800" dirty="0"/>
              <a:t>                    ,                              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0484" name="Object 4">
            <a:extLst>
              <a:ext uri="{FF2B5EF4-FFF2-40B4-BE49-F238E27FC236}">
                <a16:creationId xmlns:a16="http://schemas.microsoft.com/office/drawing/2014/main" id="{F59CDC70-530D-4547-A4AB-7CEB5ADAD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64345"/>
              </p:ext>
            </p:extLst>
          </p:nvPr>
        </p:nvGraphicFramePr>
        <p:xfrm>
          <a:off x="4965558" y="1351951"/>
          <a:ext cx="159136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1231900" progId="Equation.3">
                  <p:embed/>
                </p:oleObj>
              </mc:Choice>
              <mc:Fallback>
                <p:oleObj name="Equation" r:id="rId2" imgW="1879600" imgH="1231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558" y="1351951"/>
                        <a:ext cx="159136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5" name="Object 5">
            <a:extLst>
              <a:ext uri="{FF2B5EF4-FFF2-40B4-BE49-F238E27FC236}">
                <a16:creationId xmlns:a16="http://schemas.microsoft.com/office/drawing/2014/main" id="{BCFF6B97-7DA2-4CA8-AB4C-B8F287C1E5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0500" y="20574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71520" progId="Equation.DSMT4">
                  <p:embed/>
                </p:oleObj>
              </mc:Choice>
              <mc:Fallback>
                <p:oleObj name="Equation" r:id="rId4" imgW="914400" imgH="371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0574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6" name="Object 6">
            <a:extLst>
              <a:ext uri="{FF2B5EF4-FFF2-40B4-BE49-F238E27FC236}">
                <a16:creationId xmlns:a16="http://schemas.microsoft.com/office/drawing/2014/main" id="{109E00F7-54AA-4423-A40B-83244B459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40022"/>
              </p:ext>
            </p:extLst>
          </p:nvPr>
        </p:nvGraphicFramePr>
        <p:xfrm>
          <a:off x="7327388" y="1351951"/>
          <a:ext cx="1651740" cy="109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200" imgH="1231900" progId="Equation.3">
                  <p:embed/>
                </p:oleObj>
              </mc:Choice>
              <mc:Fallback>
                <p:oleObj name="Equation" r:id="rId6" imgW="1854200" imgH="1231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388" y="1351951"/>
                        <a:ext cx="1651740" cy="1097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7" name="Object 7">
            <a:extLst>
              <a:ext uri="{FF2B5EF4-FFF2-40B4-BE49-F238E27FC236}">
                <a16:creationId xmlns:a16="http://schemas.microsoft.com/office/drawing/2014/main" id="{170A3DC9-AE3E-42BE-AF65-8135891F7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40254"/>
              </p:ext>
            </p:extLst>
          </p:nvPr>
        </p:nvGraphicFramePr>
        <p:xfrm>
          <a:off x="3700197" y="2725608"/>
          <a:ext cx="95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500" imgH="431800" progId="Equation.3">
                  <p:embed/>
                </p:oleObj>
              </mc:Choice>
              <mc:Fallback>
                <p:oleObj name="Equation" r:id="rId8" imgW="9525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197" y="2725608"/>
                        <a:ext cx="952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>
            <a:extLst>
              <a:ext uri="{FF2B5EF4-FFF2-40B4-BE49-F238E27FC236}">
                <a16:creationId xmlns:a16="http://schemas.microsoft.com/office/drawing/2014/main" id="{F321392A-6B2B-4B4A-A73E-16CCB1095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398619"/>
              </p:ext>
            </p:extLst>
          </p:nvPr>
        </p:nvGraphicFramePr>
        <p:xfrm>
          <a:off x="5410200" y="2725123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600" imgH="431800" progId="Equation.3">
                  <p:embed/>
                </p:oleObj>
              </mc:Choice>
              <mc:Fallback>
                <p:oleObj name="Equation" r:id="rId10" imgW="17526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725123"/>
                        <a:ext cx="1752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9" name="Object 9">
            <a:extLst>
              <a:ext uri="{FF2B5EF4-FFF2-40B4-BE49-F238E27FC236}">
                <a16:creationId xmlns:a16="http://schemas.microsoft.com/office/drawing/2014/main" id="{38B2641E-A768-47EB-BB1F-E2DADE0E7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710414"/>
              </p:ext>
            </p:extLst>
          </p:nvPr>
        </p:nvGraphicFramePr>
        <p:xfrm>
          <a:off x="2259420" y="3455560"/>
          <a:ext cx="1855379" cy="109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82800" imgH="1231900" progId="Equation.3">
                  <p:embed/>
                </p:oleObj>
              </mc:Choice>
              <mc:Fallback>
                <p:oleObj name="Equation" r:id="rId12" imgW="2082800" imgH="1231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420" y="3455560"/>
                        <a:ext cx="1855379" cy="1097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90" name="Object 10">
            <a:extLst>
              <a:ext uri="{FF2B5EF4-FFF2-40B4-BE49-F238E27FC236}">
                <a16:creationId xmlns:a16="http://schemas.microsoft.com/office/drawing/2014/main" id="{DE530915-D105-46B1-89F1-959A51333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42023"/>
              </p:ext>
            </p:extLst>
          </p:nvPr>
        </p:nvGraphicFramePr>
        <p:xfrm>
          <a:off x="4612942" y="3442860"/>
          <a:ext cx="2296597" cy="109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78100" imgH="1231900" progId="Equation.3">
                  <p:embed/>
                </p:oleObj>
              </mc:Choice>
              <mc:Fallback>
                <p:oleObj name="Equation" r:id="rId14" imgW="2578100" imgH="1231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942" y="3442860"/>
                        <a:ext cx="2296597" cy="1097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91" name="Object 11">
            <a:extLst>
              <a:ext uri="{FF2B5EF4-FFF2-40B4-BE49-F238E27FC236}">
                <a16:creationId xmlns:a16="http://schemas.microsoft.com/office/drawing/2014/main" id="{CDA923F2-E113-4C8D-9529-FF2A61685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35074"/>
              </p:ext>
            </p:extLst>
          </p:nvPr>
        </p:nvGraphicFramePr>
        <p:xfrm>
          <a:off x="2126630" y="4814460"/>
          <a:ext cx="5848970" cy="109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565900" imgH="1231900" progId="Equation.3">
                  <p:embed/>
                </p:oleObj>
              </mc:Choice>
              <mc:Fallback>
                <p:oleObj name="Equation" r:id="rId16" imgW="6565900" imgH="1231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630" y="4814460"/>
                        <a:ext cx="5848970" cy="1097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5</a:t>
            </a:fld>
            <a:endParaRPr lang="en-CA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211955"/>
              </p:ext>
            </p:extLst>
          </p:nvPr>
        </p:nvGraphicFramePr>
        <p:xfrm>
          <a:off x="3098800" y="2715581"/>
          <a:ext cx="4746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342720" progId="Equation.DSMT4">
                  <p:embed/>
                </p:oleObj>
              </mc:Choice>
              <mc:Fallback>
                <p:oleObj name="Equation" r:id="rId18" imgW="469800" imgH="342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715581"/>
                        <a:ext cx="4746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1506" name="Rectangle 2">
                <a:extLst>
                  <a:ext uri="{FF2B5EF4-FFF2-40B4-BE49-F238E27FC236}">
                    <a16:creationId xmlns:a16="http://schemas.microsoft.com/office/drawing/2014/main" id="{487FCBDC-A488-4BD6-9FCF-7DAB3ADB677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altLang="en-US" dirty="0"/>
                  <a:t>ΓΕΩΜΕΤΡΙΚΕΣ ΠΕΡΙΓΡΑΦΕΣ ΤΟΥ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en-US" dirty="0"/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61506" name="Rectangle 2">
                <a:extLst>
                  <a:ext uri="{FF2B5EF4-FFF2-40B4-BE49-F238E27FC236}">
                    <a16:creationId xmlns:a16="http://schemas.microsoft.com/office/drawing/2014/main" id="{487FCBDC-A488-4BD6-9FCF-7DAB3ADB67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04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1507" name="Rectangle 3">
                <a:extLst>
                  <a:ext uri="{FF2B5EF4-FFF2-40B4-BE49-F238E27FC236}">
                    <a16:creationId xmlns:a16="http://schemas.microsoft.com/office/drawing/2014/main" id="{21F6E3E3-9C57-4DC6-ACDA-F6C83F81002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altLang="en-US" sz="2800" dirty="0"/>
                  <a:t>Θεωρήστε ένα ορθογώνιο σύστημα συντεταγμένων στο επίπεδο. Επειδή κάθε σημείο στο επίπεδο καθορίζεται από ένα ταξινομημένο ζεύγος αριθμών</a:t>
                </a:r>
                <a:r>
                  <a:rPr lang="en-US" altLang="en-US" sz="2800" dirty="0"/>
                  <a:t>, </a:t>
                </a:r>
                <a:r>
                  <a:rPr lang="el-GR" altLang="en-US" sz="2800" i="1" dirty="0"/>
                  <a:t>μπορούμε να εντοπίσουμε ένα σημείο (α, β) με το </a:t>
                </a:r>
                <a:r>
                  <a:rPr lang="el-GR" altLang="en-US" sz="2800" i="1" dirty="0" err="1"/>
                  <a:t>στηλο</a:t>
                </a:r>
                <a:r>
                  <a:rPr lang="el-GR" altLang="en-US" sz="2800" i="1" dirty="0"/>
                  <a:t>-διάνυσμα</a:t>
                </a:r>
                <a:r>
                  <a:rPr lang="en-US" altLang="en-US" sz="2800" i="1" dirty="0"/>
                  <a:t>.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r>
                  <a:rPr lang="el-GR" altLang="en-US" sz="2800" dirty="0"/>
                  <a:t>Έτσι μπορούμε να θεωρήσουμε το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n-US" sz="2800" dirty="0"/>
                  <a:t>ως το σύνολο όλων των σημείων στο επίπεδο</a:t>
                </a:r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661507" name="Rectangle 3">
                <a:extLst>
                  <a:ext uri="{FF2B5EF4-FFF2-40B4-BE49-F238E27FC236}">
                    <a16:creationId xmlns:a16="http://schemas.microsoft.com/office/drawing/2014/main" id="{21F6E3E3-9C57-4DC6-ACDA-F6C83F810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66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1509" name="Object 5">
            <a:extLst>
              <a:ext uri="{FF2B5EF4-FFF2-40B4-BE49-F238E27FC236}">
                <a16:creationId xmlns:a16="http://schemas.microsoft.com/office/drawing/2014/main" id="{5FAE722F-98D2-4BDE-9058-00BF1461B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14611"/>
              </p:ext>
            </p:extLst>
          </p:nvPr>
        </p:nvGraphicFramePr>
        <p:xfrm>
          <a:off x="3810000" y="3366654"/>
          <a:ext cx="554182" cy="103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143000" progId="Equation.DSMT4">
                  <p:embed/>
                </p:oleObj>
              </mc:Choice>
              <mc:Fallback>
                <p:oleObj name="Equation" r:id="rId4" imgW="609480" imgH="1143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66654"/>
                        <a:ext cx="554182" cy="103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6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>
            <a:extLst>
              <a:ext uri="{FF2B5EF4-FFF2-40B4-BE49-F238E27FC236}">
                <a16:creationId xmlns:a16="http://schemas.microsoft.com/office/drawing/2014/main" id="{80A7D97C-F59E-4524-B6E2-D75E142BB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ΚΑΝΌΝΑΣ ΠΑΡΑΛΛΗΛΌΓΡΑΜΜΟΥ ΓΙΑ ΠΡΌΣΘΕΣΗ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2531" name="Rectangle 3">
                <a:extLst>
                  <a:ext uri="{FF2B5EF4-FFF2-40B4-BE49-F238E27FC236}">
                    <a16:creationId xmlns:a16="http://schemas.microsoft.com/office/drawing/2014/main" id="{8B11AA86-DA04-4961-AF33-5432A53243C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τα </a:t>
                </a:r>
                <a:r>
                  <a:rPr lang="en-US" altLang="en-US" sz="2800" b="1" dirty="0"/>
                  <a:t>u</a:t>
                </a:r>
                <a:r>
                  <a:rPr lang="el-GR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αντιπροσωπεύονται ως σημεία στο επίπεδο και, τότε το,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          αντιστοιχεί στην τέταρτη κορυφή του παραλληλογράμμου του οποίου οι άλλες κορυφές είναι οι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0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662531" name="Rectangle 3">
                <a:extLst>
                  <a:ext uri="{FF2B5EF4-FFF2-40B4-BE49-F238E27FC236}">
                    <a16:creationId xmlns:a16="http://schemas.microsoft.com/office/drawing/2014/main" id="{8B11AA86-DA04-4961-AF33-5432A532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53000"/>
              </a:xfrm>
              <a:blipFill>
                <a:blip r:embed="rId2"/>
                <a:stretch>
                  <a:fillRect l="-1389" t="-1538" r="-108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2533" name="Object 5">
            <a:extLst>
              <a:ext uri="{FF2B5EF4-FFF2-40B4-BE49-F238E27FC236}">
                <a16:creationId xmlns:a16="http://schemas.microsoft.com/office/drawing/2014/main" id="{34906BD3-7830-4B6B-AC04-BB40AF92A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33587"/>
              </p:ext>
            </p:extLst>
          </p:nvPr>
        </p:nvGraphicFramePr>
        <p:xfrm>
          <a:off x="3962400" y="2209800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300" imgH="254000" progId="Equation.3">
                  <p:embed/>
                </p:oleObj>
              </mc:Choice>
              <mc:Fallback>
                <p:oleObj name="Equation" r:id="rId3" imgW="7493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09800"/>
                        <a:ext cx="749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2535" name="Picture 7">
            <a:extLst>
              <a:ext uri="{FF2B5EF4-FFF2-40B4-BE49-F238E27FC236}">
                <a16:creationId xmlns:a16="http://schemas.microsoft.com/office/drawing/2014/main" id="{D6B93B22-90B0-4B79-AF14-7F3340DF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1054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7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>
            <a:extLst>
              <a:ext uri="{FF2B5EF4-FFF2-40B4-BE49-F238E27FC236}">
                <a16:creationId xmlns:a16="http://schemas.microsoft.com/office/drawing/2014/main" id="{37C22071-D36E-4091-84D1-6F34BDBF5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ΔΙΑΝΎΣΜΑΤΑ ΣΤΟΝ ℝ</a:t>
            </a:r>
            <a:r>
              <a:rPr lang="el-GR" altLang="en-US" baseline="30000" dirty="0"/>
              <a:t>3</a:t>
            </a:r>
            <a:r>
              <a:rPr lang="el-GR" altLang="en-US" dirty="0"/>
              <a:t> ΚΑΙ ΣΤΟΝ </a:t>
            </a:r>
            <a:r>
              <a:rPr lang="el-GR" altLang="en-US" dirty="0" err="1"/>
              <a:t>ℝ</a:t>
            </a:r>
            <a:r>
              <a:rPr lang="en-US" altLang="en-US" baseline="30000" dirty="0"/>
              <a:t>n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3555" name="Rectangle 3">
                <a:extLst>
                  <a:ext uri="{FF2B5EF4-FFF2-40B4-BE49-F238E27FC236}">
                    <a16:creationId xmlns:a16="http://schemas.microsoft.com/office/drawing/2014/main" id="{099C2C4E-2A42-4492-A9BB-EFC1C45564D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143000"/>
                <a:ext cx="8991600" cy="5562600"/>
              </a:xfrm>
            </p:spPr>
            <p:txBody>
              <a:bodyPr/>
              <a:lstStyle/>
              <a:p>
                <a:r>
                  <a:rPr lang="el-GR" altLang="en-US" sz="2800" dirty="0"/>
                  <a:t>Αντιπροσωπεύονται γεωμετρικά από σημεία σε έναν τρισδιάστατο χώρο συντεταγμένων, με βέλη από την αρχή. </a:t>
                </a:r>
              </a:p>
              <a:p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n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θετικός ακέραιος, τότε 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, </a:t>
                </a:r>
                <a:r>
                  <a:rPr lang="el-GR" altLang="en-US" sz="2800" dirty="0"/>
                  <a:t>συμβολίζουμε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 σύνολο όλων των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διατεταγμένων </a:t>
                </a:r>
                <a:r>
                  <a:rPr lang="en-US" altLang="en-US" sz="2800" dirty="0"/>
                  <a:t>n-</a:t>
                </a:r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δων</a:t>
                </a:r>
                <a:r>
                  <a:rPr lang="el-GR" altLang="en-US" sz="2800" dirty="0"/>
                  <a:t> </a:t>
                </a:r>
                <a:r>
                  <a:rPr lang="en-US" altLang="en-US" sz="2800" i="1" dirty="0"/>
                  <a:t>n</a:t>
                </a:r>
                <a:r>
                  <a:rPr lang="en-US" altLang="en-US" sz="2800" dirty="0"/>
                  <a:t> </a:t>
                </a:r>
                <a:r>
                  <a:rPr lang="el-GR" altLang="en-US" sz="2800" dirty="0" err="1"/>
                  <a:t>πραγματικ</a:t>
                </a:r>
                <a:r>
                  <a:rPr lang="en-US" altLang="en-US" sz="2800" dirty="0" err="1"/>
                  <a:t>ώ</a:t>
                </a:r>
                <a:r>
                  <a:rPr lang="el-GR" altLang="en-US" sz="2800" dirty="0"/>
                  <a:t>ν αριθμών, ως εξής</a:t>
                </a:r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                                                      . </a:t>
                </a:r>
              </a:p>
            </p:txBody>
          </p:sp>
        </mc:Choice>
        <mc:Fallback>
          <p:sp>
            <p:nvSpPr>
              <p:cNvPr id="663555" name="Rectangle 3">
                <a:extLst>
                  <a:ext uri="{FF2B5EF4-FFF2-40B4-BE49-F238E27FC236}">
                    <a16:creationId xmlns:a16="http://schemas.microsoft.com/office/drawing/2014/main" id="{099C2C4E-2A42-4492-A9BB-EFC1C4556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143000"/>
                <a:ext cx="8991600" cy="5562600"/>
              </a:xfrm>
              <a:blipFill>
                <a:blip r:embed="rId2"/>
                <a:stretch>
                  <a:fillRect l="-1269" t="-1370" r="-15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3563" name="Object 11">
            <a:extLst>
              <a:ext uri="{FF2B5EF4-FFF2-40B4-BE49-F238E27FC236}">
                <a16:creationId xmlns:a16="http://schemas.microsoft.com/office/drawing/2014/main" id="{6F171A17-56C2-419F-BF15-0BDE56FF3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012780"/>
              </p:ext>
            </p:extLst>
          </p:nvPr>
        </p:nvGraphicFramePr>
        <p:xfrm>
          <a:off x="3962400" y="3906982"/>
          <a:ext cx="1714500" cy="233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2540000" progId="Equation.3">
                  <p:embed/>
                </p:oleObj>
              </mc:Choice>
              <mc:Fallback>
                <p:oleObj name="Equation" r:id="rId3" imgW="1676400" imgH="2540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06982"/>
                        <a:ext cx="1714500" cy="2331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B03984EC-BCF7-4635-B14E-5638F94E173A}" type="slidenum">
              <a:rPr lang="en-US" altLang="en-US" smtClean="0"/>
              <a:pPr/>
              <a:t>8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>
            <a:extLst>
              <a:ext uri="{FF2B5EF4-FFF2-40B4-BE49-F238E27FC236}">
                <a16:creationId xmlns:a16="http://schemas.microsoft.com/office/drawing/2014/main" id="{CF288A9C-2929-41BA-BF5C-68EF85EDD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ΑΛΓΕΒΡΙΚΈΣ ΙΔΙΌΤΗΤΕΣΤΟΥ</a:t>
            </a:r>
            <a:r>
              <a:rPr lang="en-US" altLang="en-US" dirty="0"/>
              <a:t> </a:t>
            </a:r>
            <a:r>
              <a:rPr lang="en-US" altLang="en-US" dirty="0" err="1"/>
              <a:t>ℝ</a:t>
            </a:r>
            <a:r>
              <a:rPr lang="en-US" altLang="en-US" baseline="30000" dirty="0" err="1"/>
              <a:t>n</a:t>
            </a:r>
            <a:r>
              <a:rPr lang="en-US" altLang="en-US" dirty="0"/>
              <a:t> </a:t>
            </a:r>
          </a:p>
        </p:txBody>
      </p:sp>
      <p:sp>
        <p:nvSpPr>
          <p:cNvPr id="664587" name="Rectangle 11">
            <a:extLst>
              <a:ext uri="{FF2B5EF4-FFF2-40B4-BE49-F238E27FC236}">
                <a16:creationId xmlns:a16="http://schemas.microsoft.com/office/drawing/2014/main" id="{4ECB5262-B1B0-4C4B-A4DD-79BB1C9340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85562"/>
            <a:ext cx="9163050" cy="5334000"/>
          </a:xfrm>
        </p:spPr>
        <p:txBody>
          <a:bodyPr/>
          <a:lstStyle/>
          <a:p>
            <a:pPr marL="660400" indent="-660400"/>
            <a:r>
              <a:rPr lang="el-GR" altLang="en-US" sz="2800" dirty="0"/>
              <a:t>Το διάνυσμα του οποίου όλες οι εγγραφές είναι μηδενικές ονομάζεται </a:t>
            </a:r>
            <a:r>
              <a:rPr lang="el-GR" altLang="en-US" sz="2800" b="1" dirty="0"/>
              <a:t>μηδενικό διάνυσμα </a:t>
            </a:r>
            <a:r>
              <a:rPr lang="el-GR" altLang="en-US" sz="2800" dirty="0"/>
              <a:t>και συμβολίζεται με </a:t>
            </a:r>
            <a:r>
              <a:rPr lang="en-US" altLang="en-US" sz="2800" b="1" dirty="0"/>
              <a:t>0</a:t>
            </a:r>
            <a:r>
              <a:rPr lang="en-US" altLang="en-US" sz="2800" dirty="0"/>
              <a:t>.</a:t>
            </a:r>
          </a:p>
          <a:p>
            <a:pPr marL="660400" indent="-660400"/>
            <a:r>
              <a:rPr lang="en-US" altLang="en-US" sz="2800" dirty="0"/>
              <a:t>∀ </a:t>
            </a:r>
            <a:r>
              <a:rPr lang="en-US" altLang="en-US" sz="2800" b="1" dirty="0" err="1"/>
              <a:t>u</a:t>
            </a:r>
            <a:r>
              <a:rPr lang="en-US" altLang="en-US" sz="2800" dirty="0" err="1"/>
              <a:t>,</a:t>
            </a:r>
            <a:r>
              <a:rPr lang="en-US" altLang="en-US" sz="2800" b="1" dirty="0" err="1"/>
              <a:t>v</a:t>
            </a:r>
            <a:r>
              <a:rPr lang="en-US" altLang="en-US" sz="2800" dirty="0" err="1"/>
              <a:t>,</a:t>
            </a:r>
            <a:r>
              <a:rPr lang="en-US" altLang="en-US" sz="2800" b="1" dirty="0" err="1"/>
              <a:t>w</a:t>
            </a:r>
            <a:r>
              <a:rPr lang="en-US" altLang="en-US" sz="2800" dirty="0"/>
              <a:t> ∈  </a:t>
            </a:r>
            <a:r>
              <a:rPr lang="en-US" altLang="en-US" sz="2800" dirty="0" err="1"/>
              <a:t>ℝ</a:t>
            </a:r>
            <a:r>
              <a:rPr lang="en-US" altLang="en-US" sz="2800" baseline="30000" dirty="0" err="1"/>
              <a:t>n</a:t>
            </a:r>
            <a:r>
              <a:rPr lang="en-US" altLang="en-US" sz="2800" dirty="0"/>
              <a:t>  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l-GR" altLang="en-US" sz="2800" dirty="0"/>
              <a:t>∀ </a:t>
            </a:r>
            <a:r>
              <a:rPr lang="en-US" altLang="en-US" sz="2800" i="1" dirty="0"/>
              <a:t>c</a:t>
            </a:r>
            <a:r>
              <a:rPr lang="el-GR" altLang="en-US" sz="2800" dirty="0"/>
              <a:t>,</a:t>
            </a:r>
            <a:r>
              <a:rPr lang="en-US" altLang="en-US" sz="2800" i="1" dirty="0"/>
              <a:t>d</a:t>
            </a:r>
            <a:r>
              <a:rPr lang="el-GR" altLang="en-US" sz="2800" i="1" dirty="0"/>
              <a:t> ∈ </a:t>
            </a:r>
            <a:r>
              <a:rPr lang="el-GR" altLang="en-US" sz="2800" i="1" dirty="0" err="1"/>
              <a:t>ℝ</a:t>
            </a:r>
            <a:r>
              <a:rPr lang="en-US" altLang="en-US" sz="2800" dirty="0"/>
              <a:t>:</a:t>
            </a:r>
          </a:p>
          <a:p>
            <a:pPr marL="1035050" lvl="1" indent="-577850">
              <a:buFont typeface="Wingdings" panose="05000000000000000000" pitchFamily="2" charset="2"/>
              <a:buNone/>
            </a:pPr>
            <a:r>
              <a:rPr lang="en-US" altLang="en-US" dirty="0"/>
              <a:t>	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</a:p>
          <a:p>
            <a:pPr marL="1035050" lvl="1" indent="-577850">
              <a:buFont typeface="Wingdings" panose="05000000000000000000" pitchFamily="2" charset="2"/>
              <a:buNone/>
            </a:pPr>
            <a:r>
              <a:rPr lang="en-US" altLang="en-US" dirty="0"/>
              <a:t>	(ii)</a:t>
            </a:r>
          </a:p>
          <a:p>
            <a:pPr marL="1035050" lvl="1" indent="-577850">
              <a:buFont typeface="Wingdings" panose="05000000000000000000" pitchFamily="2" charset="2"/>
              <a:buNone/>
            </a:pPr>
            <a:r>
              <a:rPr lang="en-US" altLang="en-US" dirty="0"/>
              <a:t>	(iii) </a:t>
            </a:r>
          </a:p>
          <a:p>
            <a:pPr marL="1035050" lvl="1" indent="-577850">
              <a:buFont typeface="Wingdings" panose="05000000000000000000" pitchFamily="2" charset="2"/>
              <a:buNone/>
            </a:pPr>
            <a:r>
              <a:rPr lang="en-US" altLang="en-US" dirty="0"/>
              <a:t>	(iv)                                  </a:t>
            </a:r>
            <a:r>
              <a:rPr lang="el-GR" altLang="en-US" dirty="0"/>
              <a:t>όπου το</a:t>
            </a:r>
            <a:r>
              <a:rPr lang="en-US" altLang="en-US" dirty="0"/>
              <a:t>    </a:t>
            </a:r>
            <a:r>
              <a:rPr lang="el-GR" altLang="en-US" dirty="0"/>
              <a:t> </a:t>
            </a:r>
            <a:r>
              <a:rPr lang="en-US" altLang="en-US" dirty="0"/>
              <a:t>  </a:t>
            </a:r>
            <a:r>
              <a:rPr lang="el-GR" altLang="en-US" dirty="0"/>
              <a:t>συμβολίζει</a:t>
            </a:r>
            <a:endParaRPr lang="en-US" altLang="en-US" dirty="0"/>
          </a:p>
          <a:p>
            <a:pPr marL="1035050" lvl="1" indent="-577850">
              <a:buFont typeface="Wingdings" panose="05000000000000000000" pitchFamily="2" charset="2"/>
              <a:buNone/>
            </a:pPr>
            <a:r>
              <a:rPr lang="en-US" altLang="en-US" dirty="0"/>
              <a:t>	(v)</a:t>
            </a:r>
          </a:p>
          <a:p>
            <a:pPr marL="1035050" lvl="1" indent="-577850">
              <a:buFont typeface="Wingdings" panose="05000000000000000000" pitchFamily="2" charset="2"/>
              <a:buNone/>
            </a:pPr>
            <a:r>
              <a:rPr lang="en-US" altLang="en-US" dirty="0"/>
              <a:t>	(vi)</a:t>
            </a:r>
            <a:endParaRPr lang="en-US" altLang="en-US" sz="2800" dirty="0"/>
          </a:p>
          <a:p>
            <a:pPr marL="660400" indent="-660400">
              <a:buNone/>
            </a:pPr>
            <a:r>
              <a:rPr lang="en-US" altLang="en-US" sz="2800" dirty="0"/>
              <a:t>           (vii)</a:t>
            </a:r>
          </a:p>
          <a:p>
            <a:pPr marL="660400" indent="-660400">
              <a:buNone/>
            </a:pPr>
            <a:r>
              <a:rPr lang="en-US" altLang="en-US" sz="2000" dirty="0"/>
              <a:t>                </a:t>
            </a:r>
            <a:r>
              <a:rPr lang="en-US" altLang="en-US" sz="2800" dirty="0"/>
              <a:t>(viii)</a:t>
            </a:r>
          </a:p>
          <a:p>
            <a:pPr marL="660400" indent="-660400"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graphicFrame>
        <p:nvGraphicFramePr>
          <p:cNvPr id="664589" name="Object 13">
            <a:extLst>
              <a:ext uri="{FF2B5EF4-FFF2-40B4-BE49-F238E27FC236}">
                <a16:creationId xmlns:a16="http://schemas.microsoft.com/office/drawing/2014/main" id="{50AB3949-9CE1-4B7A-8BCC-597BFE65E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00696"/>
              </p:ext>
            </p:extLst>
          </p:nvPr>
        </p:nvGraphicFramePr>
        <p:xfrm>
          <a:off x="2426056" y="2766712"/>
          <a:ext cx="2145944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100" imgH="317500" progId="Equation.3">
                  <p:embed/>
                </p:oleObj>
              </mc:Choice>
              <mc:Fallback>
                <p:oleObj name="Equation" r:id="rId2" imgW="2070100" imgH="317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056" y="2766712"/>
                        <a:ext cx="2145944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0" name="Object 14">
            <a:extLst>
              <a:ext uri="{FF2B5EF4-FFF2-40B4-BE49-F238E27FC236}">
                <a16:creationId xmlns:a16="http://schemas.microsoft.com/office/drawing/2014/main" id="{7A720C34-2BA1-497A-A036-59FB3524C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45494"/>
              </p:ext>
            </p:extLst>
          </p:nvPr>
        </p:nvGraphicFramePr>
        <p:xfrm>
          <a:off x="2339072" y="3223912"/>
          <a:ext cx="406807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24300" imgH="419100" progId="Equation.3">
                  <p:embed/>
                </p:oleObj>
              </mc:Choice>
              <mc:Fallback>
                <p:oleObj name="Equation" r:id="rId4" imgW="39243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072" y="3223912"/>
                        <a:ext cx="406807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1" name="Object 15">
            <a:extLst>
              <a:ext uri="{FF2B5EF4-FFF2-40B4-BE49-F238E27FC236}">
                <a16:creationId xmlns:a16="http://schemas.microsoft.com/office/drawing/2014/main" id="{F23C8214-15FA-4914-BF6C-396309A42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082100"/>
              </p:ext>
            </p:extLst>
          </p:nvPr>
        </p:nvGraphicFramePr>
        <p:xfrm>
          <a:off x="2404652" y="3738262"/>
          <a:ext cx="275154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54300" imgH="342900" progId="Equation.3">
                  <p:embed/>
                </p:oleObj>
              </mc:Choice>
              <mc:Fallback>
                <p:oleObj name="Equation" r:id="rId6" imgW="2654300" imgH="342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652" y="3738262"/>
                        <a:ext cx="275154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2" name="Object 16">
            <a:extLst>
              <a:ext uri="{FF2B5EF4-FFF2-40B4-BE49-F238E27FC236}">
                <a16:creationId xmlns:a16="http://schemas.microsoft.com/office/drawing/2014/main" id="{89DDE769-92AB-4D86-A56D-24443F327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69977"/>
              </p:ext>
            </p:extLst>
          </p:nvPr>
        </p:nvGraphicFramePr>
        <p:xfrm>
          <a:off x="2393105" y="4258069"/>
          <a:ext cx="2244684" cy="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8480" imgH="419040" progId="Equation.DSMT4">
                  <p:embed/>
                </p:oleObj>
              </mc:Choice>
              <mc:Fallback>
                <p:oleObj name="Equation" r:id="rId8" imgW="196848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105" y="4258069"/>
                        <a:ext cx="2244684" cy="461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3" name="Object 17">
            <a:extLst>
              <a:ext uri="{FF2B5EF4-FFF2-40B4-BE49-F238E27FC236}">
                <a16:creationId xmlns:a16="http://schemas.microsoft.com/office/drawing/2014/main" id="{8825BE37-2FFF-41BA-A8C8-6E6D6762E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47586"/>
              </p:ext>
            </p:extLst>
          </p:nvPr>
        </p:nvGraphicFramePr>
        <p:xfrm>
          <a:off x="5791200" y="4361574"/>
          <a:ext cx="51344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300" imgH="254000" progId="Equation.3">
                  <p:embed/>
                </p:oleObj>
              </mc:Choice>
              <mc:Fallback>
                <p:oleObj name="Equation" r:id="rId10" imgW="495300" imgH="254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61574"/>
                        <a:ext cx="513447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4" name="Object 18">
            <a:extLst>
              <a:ext uri="{FF2B5EF4-FFF2-40B4-BE49-F238E27FC236}">
                <a16:creationId xmlns:a16="http://schemas.microsoft.com/office/drawing/2014/main" id="{F4650A24-81C4-4029-B92E-05F6EE290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16139"/>
              </p:ext>
            </p:extLst>
          </p:nvPr>
        </p:nvGraphicFramePr>
        <p:xfrm>
          <a:off x="8077200" y="4272674"/>
          <a:ext cx="97423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800" imgH="431800" progId="Equation.3">
                  <p:embed/>
                </p:oleObj>
              </mc:Choice>
              <mc:Fallback>
                <p:oleObj name="Equation" r:id="rId12" imgW="9398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272674"/>
                        <a:ext cx="97423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5" name="Object 19">
            <a:extLst>
              <a:ext uri="{FF2B5EF4-FFF2-40B4-BE49-F238E27FC236}">
                <a16:creationId xmlns:a16="http://schemas.microsoft.com/office/drawing/2014/main" id="{E407E1AB-950C-4E06-8EBD-2003DEF3A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323603"/>
              </p:ext>
            </p:extLst>
          </p:nvPr>
        </p:nvGraphicFramePr>
        <p:xfrm>
          <a:off x="2339072" y="4741562"/>
          <a:ext cx="289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95600" imgH="431800" progId="Equation.3">
                  <p:embed/>
                </p:oleObj>
              </mc:Choice>
              <mc:Fallback>
                <p:oleObj name="Equation" r:id="rId14" imgW="28956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072" y="4741562"/>
                        <a:ext cx="289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6" name="Object 20">
            <a:extLst>
              <a:ext uri="{FF2B5EF4-FFF2-40B4-BE49-F238E27FC236}">
                <a16:creationId xmlns:a16="http://schemas.microsoft.com/office/drawing/2014/main" id="{E0174BC2-3AE9-4802-A463-46BD2EE65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66518"/>
              </p:ext>
            </p:extLst>
          </p:nvPr>
        </p:nvGraphicFramePr>
        <p:xfrm>
          <a:off x="2339072" y="5249562"/>
          <a:ext cx="295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59100" imgH="431800" progId="Equation.3">
                  <p:embed/>
                </p:oleObj>
              </mc:Choice>
              <mc:Fallback>
                <p:oleObj name="Equation" r:id="rId16" imgW="2959100" imgH="431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072" y="5249562"/>
                        <a:ext cx="295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1.3- </a:t>
            </a:r>
            <a:fld id="{66B6D9A0-DFC6-4F68-83D9-5C27FA5CEC46}" type="slidenum">
              <a:rPr lang="en-US" altLang="en-US" smtClean="0"/>
              <a:pPr/>
              <a:t>9</a:t>
            </a:fld>
            <a:endParaRPr lang="en-CA" altLang="en-US" dirty="0"/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167B1098-04B8-833E-E1F2-43DA0EA14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92649"/>
              </p:ext>
            </p:extLst>
          </p:nvPr>
        </p:nvGraphicFramePr>
        <p:xfrm>
          <a:off x="2362201" y="5706076"/>
          <a:ext cx="236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62200" imgH="431800" progId="Equation.3">
                  <p:embed/>
                </p:oleObj>
              </mc:Choice>
              <mc:Fallback>
                <p:oleObj name="Equation" r:id="rId18" imgW="2362200" imgH="431800" progId="Equation.3">
                  <p:embed/>
                  <p:pic>
                    <p:nvPicPr>
                      <p:cNvPr id="670729" name="Object 9">
                        <a:extLst>
                          <a:ext uri="{FF2B5EF4-FFF2-40B4-BE49-F238E27FC236}">
                            <a16:creationId xmlns:a16="http://schemas.microsoft.com/office/drawing/2014/main" id="{4DC8AF87-9E60-4583-883F-345591DCD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5706076"/>
                        <a:ext cx="2362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BB4A55EB-68A0-7C46-7B54-4406FB912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098"/>
              </p:ext>
            </p:extLst>
          </p:nvPr>
        </p:nvGraphicFramePr>
        <p:xfrm>
          <a:off x="2438401" y="6239476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700" imgH="342900" progId="Equation.3">
                  <p:embed/>
                </p:oleObj>
              </mc:Choice>
              <mc:Fallback>
                <p:oleObj name="Equation" r:id="rId20" imgW="1028700" imgH="342900" progId="Equation.3">
                  <p:embed/>
                  <p:pic>
                    <p:nvPicPr>
                      <p:cNvPr id="670730" name="Object 10">
                        <a:extLst>
                          <a:ext uri="{FF2B5EF4-FFF2-40B4-BE49-F238E27FC236}">
                            <a16:creationId xmlns:a16="http://schemas.microsoft.com/office/drawing/2014/main" id="{7A302914-1B77-45E7-B1B8-80042D2C5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6239476"/>
                        <a:ext cx="1028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13006</TotalTime>
  <Words>1040</Words>
  <Application>Microsoft Macintosh PowerPoint</Application>
  <PresentationFormat>Προβολή στην οθόνη (4:3)</PresentationFormat>
  <Paragraphs>137</Paragraphs>
  <Slides>19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Custom Design</vt:lpstr>
      <vt:lpstr>Equation</vt:lpstr>
      <vt:lpstr>Γραμμικές Εξισώσεις στη Γραμμική Άλγεβρα</vt:lpstr>
      <vt:lpstr>ΕΞΙΣΩΣΕΙΣ ΜΕ ΔΙΑΝΥΣΜΑΤΑ</vt:lpstr>
      <vt:lpstr>ΠΡΑΞΕΙΣ ΜΕ ΔΙΑΝΥΣΜΑΤΑ</vt:lpstr>
      <vt:lpstr>Γεωμετρική Θεώρηση Πολλαπλασισμού με Αριθμό</vt:lpstr>
      <vt:lpstr>ΕΞΙΣΩΣΕΙΣ ΜΕ ΔΙΑΝΥΣΜΑΤΑ</vt:lpstr>
      <vt:lpstr>ΓΕΩΜΕΤΡΙΚΕΣ ΠΕΡΙΓΡΑΦΕΣ ΤΟΥ R^2 </vt:lpstr>
      <vt:lpstr>ΚΑΝΌΝΑΣ ΠΑΡΑΛΛΗΛΌΓΡΑΜΜΟΥ ΓΙΑ ΠΡΌΣΘΕΣΗ</vt:lpstr>
      <vt:lpstr>ΔΙΑΝΎΣΜΑΤΑ ΣΤΟΝ ℝ3 ΚΑΙ ΣΤΟΝ ℝn</vt:lpstr>
      <vt:lpstr>ΑΛΓΕΒΡΙΚΈΣ ΙΔΙΌΤΗΤΕΣΤΟΥ ℝn </vt:lpstr>
      <vt:lpstr>ΓΡΑΜΜΙΚΟΙ ΣΥΝΔΟΙΑΣΜΟΙ</vt:lpstr>
      <vt:lpstr>ΓΡΑΜΜΙΚΟΙ ΣΥΝΔΟΙΑΣΜΟΙ</vt:lpstr>
      <vt:lpstr>ΓΡΑΜΜΙΚΟΙ ΣΥΝΔΟΙΑΣΜΟΙ</vt:lpstr>
      <vt:lpstr>ΓΡΑΜΜΙΚΟΙ ΣΥΝΔΟΙΑΣΜΟΙ</vt:lpstr>
      <vt:lpstr>ΓΡΑΜΜΙΚΟΙ ΣΥΝΔΟΙΑΣΜΟΙ</vt:lpstr>
      <vt:lpstr>ΓΡΑΜΜΙΚΟΙ ΣΥΝΔΟΙΑΣΜΟΙ</vt:lpstr>
      <vt:lpstr>ΓΡΑΜΜΙΚΟΙ ΣΥΝΔΟΙΑΣΜΟΙ</vt:lpstr>
      <vt:lpstr>ΓΡΑΜΜΙΚΟΙ ΣΥΝΔΟΙΑΣΜΟΙ</vt:lpstr>
      <vt:lpstr>ΓΕΩΜΕΤΡΙΚΉ ΠΕΡΙΓΡΑΦΉ TOY SPAN {V}</vt:lpstr>
      <vt:lpstr>ΓΕΩΜΕΤΡΙΚΉ ΠΕΡΙΓΡΑΦΉ του SPAN {U, V}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keywords/>
  <dc:description/>
  <cp:lastModifiedBy>Manolis Vavalis</cp:lastModifiedBy>
  <cp:revision>908</cp:revision>
  <dcterms:created xsi:type="dcterms:W3CDTF">2005-10-22T18:34:54Z</dcterms:created>
  <dcterms:modified xsi:type="dcterms:W3CDTF">2025-10-05T08:20:42Z</dcterms:modified>
  <cp:category/>
</cp:coreProperties>
</file>