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7"/>
  </p:notesMasterIdLst>
  <p:handoutMasterIdLst>
    <p:handoutMasterId r:id="rId18"/>
  </p:handoutMasterIdLst>
  <p:sldIdLst>
    <p:sldId id="301" r:id="rId3"/>
    <p:sldId id="257" r:id="rId4"/>
    <p:sldId id="258" r:id="rId5"/>
    <p:sldId id="259" r:id="rId6"/>
    <p:sldId id="260" r:id="rId7"/>
    <p:sldId id="261" r:id="rId8"/>
    <p:sldId id="262" r:id="rId9"/>
    <p:sldId id="263" r:id="rId10"/>
    <p:sldId id="264" r:id="rId11"/>
    <p:sldId id="265" r:id="rId12"/>
    <p:sldId id="266" r:id="rId13"/>
    <p:sldId id="267" r:id="rId14"/>
    <p:sldId id="268" r:id="rId15"/>
    <p:sldId id="306" r:id="rId16"/>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90" autoAdjust="0"/>
    <p:restoredTop sz="96327" autoAdjust="0"/>
  </p:normalViewPr>
  <p:slideViewPr>
    <p:cSldViewPr snapToGrid="0" snapToObjects="1">
      <p:cViewPr varScale="1">
        <p:scale>
          <a:sx n="101" d="100"/>
          <a:sy n="101" d="100"/>
        </p:scale>
        <p:origin x="1248" y="184"/>
      </p:cViewPr>
      <p:guideLst>
        <p:guide orient="horz" pos="2160"/>
        <p:guide pos="2880"/>
      </p:guideLst>
    </p:cSldViewPr>
  </p:slideViewPr>
  <p:outlineViewPr>
    <p:cViewPr>
      <p:scale>
        <a:sx n="33" d="100"/>
        <a:sy n="33" d="100"/>
      </p:scale>
      <p:origin x="0" y="-1198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pPr/>
              <a:t>9/7/23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pPr/>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a:solidFill>
                  <a:schemeClr val="dk1"/>
                </a:solidFill>
                <a:latin typeface="Arial"/>
                <a:ea typeface="Arial"/>
                <a:cs typeface="Arial"/>
                <a:sym typeface="Arial"/>
              </a:rPr>
              <a:t>(3</a:t>
            </a:r>
            <a:r>
              <a:rPr lang="en-US" sz="1200" b="0" i="0" u="none" strike="noStrike" kern="1200" cap="none" dirty="0">
                <a:solidFill>
                  <a:schemeClr val="dk1"/>
                </a:solidFill>
                <a:latin typeface="Arial"/>
                <a:ea typeface="Arial"/>
                <a:cs typeface="Arial"/>
                <a:sym typeface="Arial"/>
              </a:rPr>
              <a:t>)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base" latinLnBrk="0" hangingPunct="1">
              <a:lnSpc>
                <a:spcPct val="100000"/>
              </a:lnSpc>
              <a:spcBef>
                <a:spcPct val="30000"/>
              </a:spcBef>
              <a:spcAft>
                <a:spcPct val="0"/>
              </a:spcAft>
              <a:buClrTx/>
              <a:buSzTx/>
              <a:buFontTx/>
              <a:buNone/>
              <a:tabLst/>
              <a:defRPr/>
            </a:pPr>
            <a:r>
              <a:rPr lang="en-GB" dirty="0"/>
              <a:t>The following four sample diagrams used in this presentation are used under the</a:t>
            </a:r>
            <a:r>
              <a:rPr lang="en-GB" baseline="0" dirty="0"/>
              <a:t> CC BY 4.0 License (https://</a:t>
            </a:r>
            <a:r>
              <a:rPr lang="en-GB" baseline="0" dirty="0" err="1"/>
              <a:t>creativecommons.org</a:t>
            </a:r>
            <a:r>
              <a:rPr lang="en-GB" baseline="0" dirty="0"/>
              <a:t>/licenses/by-</a:t>
            </a:r>
            <a:r>
              <a:rPr lang="en-GB" baseline="0" dirty="0" err="1"/>
              <a:t>sa</a:t>
            </a:r>
            <a:r>
              <a:rPr lang="en-GB" baseline="0" dirty="0"/>
              <a:t>/4.0/). They were originally created by Dan </a:t>
            </a:r>
            <a:r>
              <a:rPr lang="en-GB" baseline="0" dirty="0" err="1"/>
              <a:t>Kernler</a:t>
            </a:r>
            <a:r>
              <a:rPr lang="en-GB" baseline="0"/>
              <a:t>.</a:t>
            </a:r>
            <a:endParaRPr lang="en-GB"/>
          </a:p>
          <a:p>
            <a:endParaRPr lang="en-US"/>
          </a:p>
        </p:txBody>
      </p:sp>
      <p:sp>
        <p:nvSpPr>
          <p:cNvPr id="4" name="Slide Number Placeholder 3"/>
          <p:cNvSpPr>
            <a:spLocks noGrp="1"/>
          </p:cNvSpPr>
          <p:nvPr>
            <p:ph type="sldNum" sz="quarter" idx="10"/>
          </p:nvPr>
        </p:nvSpPr>
        <p:spPr/>
        <p:txBody>
          <a:bodyPr/>
          <a:lstStyle/>
          <a:p>
            <a:pPr>
              <a:defRPr/>
            </a:pPr>
            <a:fld id="{B5E1D95A-4D7F-0D4D-8657-F619D81D3FC6}" type="slidenum">
              <a:rPr lang="en-US" smtClean="0"/>
              <a:pPr>
                <a:defRPr/>
              </a:pPr>
              <a:t>4</a:t>
            </a:fld>
            <a:endParaRPr lang="en-US"/>
          </a:p>
        </p:txBody>
      </p:sp>
    </p:spTree>
    <p:extLst>
      <p:ext uri="{BB962C8B-B14F-4D97-AF65-F5344CB8AC3E}">
        <p14:creationId xmlns:p14="http://schemas.microsoft.com/office/powerpoint/2010/main" val="2930364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base" latinLnBrk="0" hangingPunct="1">
              <a:lnSpc>
                <a:spcPct val="100000"/>
              </a:lnSpc>
              <a:spcBef>
                <a:spcPct val="30000"/>
              </a:spcBef>
              <a:spcAft>
                <a:spcPct val="0"/>
              </a:spcAft>
              <a:buClrTx/>
              <a:buSzTx/>
              <a:buFontTx/>
              <a:buNone/>
              <a:tabLst/>
              <a:defRPr/>
            </a:pPr>
            <a:r>
              <a:rPr lang="en-GB" dirty="0"/>
              <a:t>The following four sample diagrams used in this presentation are used under the</a:t>
            </a:r>
            <a:r>
              <a:rPr lang="en-GB" baseline="0" dirty="0"/>
              <a:t> CC BY 4.0 License (https://</a:t>
            </a:r>
            <a:r>
              <a:rPr lang="en-GB" baseline="0" dirty="0" err="1"/>
              <a:t>creativecommons.org</a:t>
            </a:r>
            <a:r>
              <a:rPr lang="en-GB" baseline="0" dirty="0"/>
              <a:t>/licenses/by-</a:t>
            </a:r>
            <a:r>
              <a:rPr lang="en-GB" baseline="0" dirty="0" err="1"/>
              <a:t>sa</a:t>
            </a:r>
            <a:r>
              <a:rPr lang="en-GB" baseline="0" dirty="0"/>
              <a:t>/4.0/). They were originally created by Dan </a:t>
            </a:r>
            <a:r>
              <a:rPr lang="en-GB" baseline="0" dirty="0" err="1"/>
              <a:t>Kernler</a:t>
            </a:r>
            <a:r>
              <a:rPr lang="en-GB" baseline="0"/>
              <a:t>.</a:t>
            </a:r>
            <a:endParaRPr lang="en-GB"/>
          </a:p>
          <a:p>
            <a:endParaRPr lang="en-US"/>
          </a:p>
        </p:txBody>
      </p:sp>
      <p:sp>
        <p:nvSpPr>
          <p:cNvPr id="4" name="Slide Number Placeholder 3"/>
          <p:cNvSpPr>
            <a:spLocks noGrp="1"/>
          </p:cNvSpPr>
          <p:nvPr>
            <p:ph type="sldNum" sz="quarter" idx="10"/>
          </p:nvPr>
        </p:nvSpPr>
        <p:spPr/>
        <p:txBody>
          <a:bodyPr/>
          <a:lstStyle/>
          <a:p>
            <a:pPr>
              <a:defRPr/>
            </a:pPr>
            <a:fld id="{B5E1D95A-4D7F-0D4D-8657-F619D81D3FC6}" type="slidenum">
              <a:rPr lang="en-US" smtClean="0"/>
              <a:pPr>
                <a:defRPr/>
              </a:pPr>
              <a:t>5</a:t>
            </a:fld>
            <a:endParaRPr lang="en-US"/>
          </a:p>
        </p:txBody>
      </p:sp>
    </p:spTree>
    <p:extLst>
      <p:ext uri="{BB962C8B-B14F-4D97-AF65-F5344CB8AC3E}">
        <p14:creationId xmlns:p14="http://schemas.microsoft.com/office/powerpoint/2010/main" val="2930364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base" latinLnBrk="0" hangingPunct="1">
              <a:lnSpc>
                <a:spcPct val="100000"/>
              </a:lnSpc>
              <a:spcBef>
                <a:spcPct val="30000"/>
              </a:spcBef>
              <a:spcAft>
                <a:spcPct val="0"/>
              </a:spcAft>
              <a:buClrTx/>
              <a:buSzTx/>
              <a:buFontTx/>
              <a:buNone/>
              <a:tabLst/>
              <a:defRPr/>
            </a:pPr>
            <a:r>
              <a:rPr lang="en-GB" dirty="0"/>
              <a:t>The following four sample diagrams used in this presentation are used under the</a:t>
            </a:r>
            <a:r>
              <a:rPr lang="en-GB" baseline="0" dirty="0"/>
              <a:t> CC BY 4.0 License (https://</a:t>
            </a:r>
            <a:r>
              <a:rPr lang="en-GB" baseline="0" dirty="0" err="1"/>
              <a:t>creativecommons.org</a:t>
            </a:r>
            <a:r>
              <a:rPr lang="en-GB" baseline="0" dirty="0"/>
              <a:t>/licenses/by-</a:t>
            </a:r>
            <a:r>
              <a:rPr lang="en-GB" baseline="0" dirty="0" err="1"/>
              <a:t>sa</a:t>
            </a:r>
            <a:r>
              <a:rPr lang="en-GB" baseline="0" dirty="0"/>
              <a:t>/4.0/). They were originally created by Dan </a:t>
            </a:r>
            <a:r>
              <a:rPr lang="en-GB" baseline="0" dirty="0" err="1"/>
              <a:t>Kernler</a:t>
            </a:r>
            <a:r>
              <a:rPr lang="en-GB" baseline="0"/>
              <a:t>.</a:t>
            </a:r>
            <a:endParaRPr lang="en-GB"/>
          </a:p>
          <a:p>
            <a:endParaRPr lang="en-US"/>
          </a:p>
        </p:txBody>
      </p:sp>
      <p:sp>
        <p:nvSpPr>
          <p:cNvPr id="4" name="Slide Number Placeholder 3"/>
          <p:cNvSpPr>
            <a:spLocks noGrp="1"/>
          </p:cNvSpPr>
          <p:nvPr>
            <p:ph type="sldNum" sz="quarter" idx="10"/>
          </p:nvPr>
        </p:nvSpPr>
        <p:spPr/>
        <p:txBody>
          <a:bodyPr/>
          <a:lstStyle/>
          <a:p>
            <a:pPr>
              <a:defRPr/>
            </a:pPr>
            <a:fld id="{B5E1D95A-4D7F-0D4D-8657-F619D81D3FC6}" type="slidenum">
              <a:rPr lang="en-US" smtClean="0"/>
              <a:pPr>
                <a:defRPr/>
              </a:pPr>
              <a:t>6</a:t>
            </a:fld>
            <a:endParaRPr lang="en-US"/>
          </a:p>
        </p:txBody>
      </p:sp>
    </p:spTree>
    <p:extLst>
      <p:ext uri="{BB962C8B-B14F-4D97-AF65-F5344CB8AC3E}">
        <p14:creationId xmlns:p14="http://schemas.microsoft.com/office/powerpoint/2010/main" val="2930364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r>
              <a:rPr lang="en-US"/>
              <a:t>Click to edit Master subtitle style</a:t>
            </a:r>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1"/>
            <a:ext cx="8229600" cy="1345500"/>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132669"/>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8" name="Shape 33"/>
          <p:cNvSpPr txBox="1">
            <a:spLocks noGrp="1"/>
          </p:cNvSpPr>
          <p:nvPr>
            <p:ph type="body" idx="13"/>
          </p:nvPr>
        </p:nvSpPr>
        <p:spPr>
          <a:xfrm>
            <a:off x="474128" y="4715933"/>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68792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pic>
        <p:nvPicPr>
          <p:cNvPr id="10" name="Εικόνα 11">
            <a:extLst>
              <a:ext uri="{FF2B5EF4-FFF2-40B4-BE49-F238E27FC236}">
                <a16:creationId xmlns:a16="http://schemas.microsoft.com/office/drawing/2014/main" id="{D7988A91-5163-154D-D5EE-AA0211DF75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57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idx="1"/>
          </p:nvPr>
        </p:nvSpPr>
        <p:spPr/>
        <p:txBody>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5" name="Slide Number Placeholder 5"/>
          <p:cNvSpPr>
            <a:spLocks noGrp="1"/>
          </p:cNvSpPr>
          <p:nvPr>
            <p:ph type="sldNum" sz="quarter" idx="11"/>
          </p:nvPr>
        </p:nvSpPr>
        <p:spPr/>
        <p:txBody>
          <a:bodyPr/>
          <a:lstStyle>
            <a:lvl1pPr>
              <a:defRPr/>
            </a:lvl1pPr>
          </a:lstStyle>
          <a:p>
            <a:pPr>
              <a:defRPr/>
            </a:pPr>
            <a:r>
              <a:rPr lang="el-GR"/>
              <a:t>Διαφάνεια </a:t>
            </a:r>
            <a:fld id="{84D40DDA-0565-E04E-80F8-3464C128897D}" type="slidenum">
              <a:rPr lang="en-US"/>
              <a:pPr>
                <a:defRPr/>
              </a:pPr>
              <a:t>‹#›</a:t>
            </a:fld>
            <a:endParaRPr lang="en-US"/>
          </a:p>
        </p:txBody>
      </p:sp>
    </p:spTree>
    <p:extLst>
      <p:ext uri="{BB962C8B-B14F-4D97-AF65-F5344CB8AC3E}">
        <p14:creationId xmlns:p14="http://schemas.microsoft.com/office/powerpoint/2010/main" val="18373921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dirty="0"/>
              <a:t>Click to edit Master text styles</a:t>
            </a:r>
          </a:p>
          <a:p>
            <a:pPr lvl="1"/>
            <a:r>
              <a:rPr lang="el-GR" dirty="0"/>
              <a:t>Second level</a:t>
            </a:r>
          </a:p>
          <a:p>
            <a:pPr lvl="2"/>
            <a:r>
              <a:rPr lang="el-GR" dirty="0"/>
              <a:t>Third level</a:t>
            </a:r>
          </a:p>
          <a:p>
            <a:pPr lvl="3"/>
            <a:r>
              <a:rPr lang="el-GR" dirty="0"/>
              <a:t>Fourth level</a:t>
            </a:r>
          </a:p>
          <a:p>
            <a:pPr lvl="4"/>
            <a:r>
              <a:rPr lang="el-GR" dirty="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5"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6" name="Slide Number Placeholder 5"/>
          <p:cNvSpPr>
            <a:spLocks noGrp="1"/>
          </p:cNvSpPr>
          <p:nvPr>
            <p:ph type="sldNum" sz="quarter" idx="11"/>
          </p:nvPr>
        </p:nvSpPr>
        <p:spPr/>
        <p:txBody>
          <a:bodyPr/>
          <a:lstStyle>
            <a:lvl1pPr>
              <a:defRPr/>
            </a:lvl1pPr>
          </a:lstStyle>
          <a:p>
            <a:pPr>
              <a:defRPr/>
            </a:pPr>
            <a:r>
              <a:rPr lang="el-GR"/>
              <a:t>Διαφάνεια </a:t>
            </a:r>
            <a:fld id="{624B0523-D47E-2247-B983-B9E272A2D9C0}" type="slidenum">
              <a:rPr lang="en-US"/>
              <a:pPr>
                <a:defRPr/>
              </a:pPr>
              <a:t>‹#›</a:t>
            </a:fld>
            <a:endParaRPr lang="en-US"/>
          </a:p>
        </p:txBody>
      </p:sp>
    </p:spTree>
    <p:extLst>
      <p:ext uri="{BB962C8B-B14F-4D97-AF65-F5344CB8AC3E}">
        <p14:creationId xmlns:p14="http://schemas.microsoft.com/office/powerpoint/2010/main" val="4205364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4" name="Slide Number Placeholder 5"/>
          <p:cNvSpPr>
            <a:spLocks noGrp="1"/>
          </p:cNvSpPr>
          <p:nvPr>
            <p:ph type="sldNum" sz="quarter" idx="11"/>
          </p:nvPr>
        </p:nvSpPr>
        <p:spPr/>
        <p:txBody>
          <a:bodyPr/>
          <a:lstStyle>
            <a:lvl1pPr>
              <a:defRPr/>
            </a:lvl1pPr>
          </a:lstStyle>
          <a:p>
            <a:pPr>
              <a:defRPr/>
            </a:pPr>
            <a:r>
              <a:rPr lang="el-GR"/>
              <a:t>Διαφάνεια </a:t>
            </a:r>
            <a:fld id="{86110938-9AAB-EA45-880A-1ACAB568AF26}" type="slidenum">
              <a:rPr lang="en-US"/>
              <a:pPr>
                <a:defRPr/>
              </a:pPr>
              <a:t>‹#›</a:t>
            </a:fld>
            <a:endParaRPr lang="en-US"/>
          </a:p>
        </p:txBody>
      </p:sp>
    </p:spTree>
    <p:extLst>
      <p:ext uri="{BB962C8B-B14F-4D97-AF65-F5344CB8AC3E}">
        <p14:creationId xmlns:p14="http://schemas.microsoft.com/office/powerpoint/2010/main" val="1381966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9"/>
          </p:nvPr>
        </p:nvSpPr>
        <p:spPr>
          <a:xfrm>
            <a:off x="3657601" y="6418263"/>
            <a:ext cx="479834"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p:cNvSpPr>
            <a:spLocks noGrp="1"/>
          </p:cNvSpPr>
          <p:nvPr>
            <p:ph sz="quarter" idx="21"/>
          </p:nvPr>
        </p:nvSpPr>
        <p:spPr>
          <a:xfrm>
            <a:off x="7200900" y="6418263"/>
            <a:ext cx="57602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22"/>
          </p:nvPr>
        </p:nvSpPr>
        <p:spPr>
          <a:xfrm flipH="1">
            <a:off x="7976101" y="6418263"/>
            <a:ext cx="778599"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pPr lvl="0"/>
            <a:r>
              <a:rPr lang="en-US"/>
              <a:t>Click to edit Master text styles</a:t>
            </a: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theme" Target="../theme/theme2.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pic>
        <p:nvPicPr>
          <p:cNvPr id="9" name="Εικόνα 8">
            <a:extLst>
              <a:ext uri="{FF2B5EF4-FFF2-40B4-BE49-F238E27FC236}">
                <a16:creationId xmlns:a16="http://schemas.microsoft.com/office/drawing/2014/main" id="{092AEE46-990B-F0E1-F048-20370AE00E8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90856" y="6150103"/>
            <a:ext cx="633545" cy="61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70" r:id="rId11"/>
    <p:sldLayoutId id="2147483657"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71" r:id="rId2"/>
    <p:sldLayoutId id="2147483672" r:id="rId3"/>
    <p:sldLayoutId id="2147483673"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75"/>
            <a:ext cx="8363662" cy="1099976"/>
          </a:xfrm>
        </p:spPr>
        <p:txBody>
          <a:bodyPr/>
          <a:lstStyle/>
          <a:p>
            <a:r>
              <a:rPr lang="el-GR" sz="2600" dirty="0">
                <a:solidFill>
                  <a:schemeClr val="accent1"/>
                </a:solidFill>
                <a:latin typeface="Apparat" pitchFamily="50" charset="0"/>
                <a:cs typeface="Times New Roman" panose="02020603050405020304" pitchFamily="18" charset="0"/>
              </a:rPr>
              <a:t>Η Ερευνητική Μεθοδολογία στον Πραγματικό </a:t>
            </a:r>
            <a:br>
              <a:rPr lang="el-GR" sz="2600" dirty="0">
                <a:solidFill>
                  <a:schemeClr val="accent1"/>
                </a:solidFill>
                <a:latin typeface="Apparat" pitchFamily="50" charset="0"/>
                <a:cs typeface="Times New Roman" panose="02020603050405020304" pitchFamily="18" charset="0"/>
              </a:rPr>
            </a:br>
            <a:r>
              <a:rPr lang="el-GR" sz="2600" dirty="0">
                <a:solidFill>
                  <a:schemeClr val="accent1"/>
                </a:solidFill>
                <a:latin typeface="Apparat" pitchFamily="50" charset="0"/>
                <a:cs typeface="Times New Roman" panose="02020603050405020304" pitchFamily="18" charset="0"/>
              </a:rPr>
              <a:t>Κόσμο</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140951"/>
            <a:ext cx="8363662" cy="418620"/>
          </a:xfrm>
        </p:spPr>
        <p:txBody>
          <a:bodyPr/>
          <a:lstStyle/>
          <a:p>
            <a:r>
              <a:rPr lang="en-US" sz="1800" dirty="0">
                <a:solidFill>
                  <a:srgbClr val="002060"/>
                </a:solidFill>
                <a:latin typeface="Apparat" pitchFamily="50" charset="0"/>
              </a:rPr>
              <a:t>5</a:t>
            </a:r>
            <a:r>
              <a:rPr lang="el-GR" sz="1800" baseline="30000" dirty="0">
                <a:solidFill>
                  <a:srgbClr val="002060"/>
                </a:solidFill>
                <a:latin typeface="Apparat" pitchFamily="50" charset="0"/>
              </a:rPr>
              <a:t>η</a:t>
            </a:r>
            <a:r>
              <a:rPr lang="el-GR" sz="1800" dirty="0">
                <a:solidFill>
                  <a:srgbClr val="002060"/>
                </a:solidFill>
                <a:latin typeface="Apparat" pitchFamily="50" charset="0"/>
              </a:rPr>
              <a:t> Έκδοση</a:t>
            </a:r>
            <a:endParaRPr lang="en-US" sz="1800" dirty="0">
              <a:solidFill>
                <a:srgbClr val="002060"/>
              </a:solidFill>
              <a:latin typeface="Apparat" pitchFamily="50" charset="0"/>
            </a:endParaRPr>
          </a:p>
        </p:txBody>
      </p:sp>
      <p:sp>
        <p:nvSpPr>
          <p:cNvPr id="4" name="Text Placeholder 3"/>
          <p:cNvSpPr>
            <a:spLocks noGrp="1"/>
          </p:cNvSpPr>
          <p:nvPr>
            <p:ph type="body" idx="2"/>
          </p:nvPr>
        </p:nvSpPr>
        <p:spPr>
          <a:xfrm>
            <a:off x="4658276" y="2147455"/>
            <a:ext cx="3657600" cy="877628"/>
          </a:xfrm>
        </p:spPr>
        <p:txBody>
          <a:bodyPr/>
          <a:lstStyle/>
          <a:p>
            <a:pPr lvl="0" algn="ctr"/>
            <a:r>
              <a:rPr lang="el-GR" b="1" dirty="0" err="1">
                <a:latin typeface="+mn-lt"/>
              </a:rPr>
              <a:t>Κεφ</a:t>
            </a:r>
            <a:r>
              <a:rPr lang="en-US" b="1" dirty="0" err="1">
                <a:latin typeface="+mn-lt"/>
              </a:rPr>
              <a:t>ά</a:t>
            </a:r>
            <a:r>
              <a:rPr lang="el-GR" b="1" dirty="0" err="1">
                <a:latin typeface="+mn-lt"/>
              </a:rPr>
              <a:t>λαιο</a:t>
            </a:r>
            <a:r>
              <a:rPr lang="el-GR" b="1" dirty="0">
                <a:latin typeface="+mn-lt"/>
              </a:rPr>
              <a:t> 9</a:t>
            </a:r>
            <a:endParaRPr lang="en-US" b="1" dirty="0">
              <a:latin typeface="+mn-lt"/>
            </a:endParaRPr>
          </a:p>
        </p:txBody>
      </p:sp>
      <p:sp>
        <p:nvSpPr>
          <p:cNvPr id="5" name="Text Placeholder 4"/>
          <p:cNvSpPr>
            <a:spLocks noGrp="1"/>
          </p:cNvSpPr>
          <p:nvPr>
            <p:ph type="body" idx="3"/>
          </p:nvPr>
        </p:nvSpPr>
        <p:spPr>
          <a:xfrm>
            <a:off x="4658276" y="3114461"/>
            <a:ext cx="3657600" cy="1083466"/>
          </a:xfrm>
        </p:spPr>
        <p:txBody>
          <a:bodyPr/>
          <a:lstStyle/>
          <a:p>
            <a:pPr algn="ctr" eaLnBrk="1" hangingPunct="1">
              <a:defRPr/>
            </a:pPr>
            <a:r>
              <a:rPr lang="el-GR" dirty="0"/>
              <a:t>Στρατηγικές Δειγματοληψίας</a:t>
            </a:r>
            <a:endParaRPr lang="en-US" dirty="0"/>
          </a:p>
        </p:txBody>
      </p:sp>
      <p:pic>
        <p:nvPicPr>
          <p:cNvPr id="12" name="Εικόνα 11">
            <a:extLst>
              <a:ext uri="{FF2B5EF4-FFF2-40B4-BE49-F238E27FC236}">
                <a16:creationId xmlns:a16="http://schemas.microsoft.com/office/drawing/2014/main" id="{D7988A91-5163-154D-D5EE-AA0211DF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Ορθογώνιο 12">
            <a:extLst>
              <a:ext uri="{FF2B5EF4-FFF2-40B4-BE49-F238E27FC236}">
                <a16:creationId xmlns:a16="http://schemas.microsoft.com/office/drawing/2014/main" id="{2EB06B08-39A1-42C3-10D8-F058ED4CF715}"/>
              </a:ext>
            </a:extLst>
          </p:cNvPr>
          <p:cNvSpPr>
            <a:spLocks noChangeArrowheads="1"/>
          </p:cNvSpPr>
          <p:nvPr/>
        </p:nvSpPr>
        <p:spPr bwMode="auto">
          <a:xfrm>
            <a:off x="3990974" y="5498242"/>
            <a:ext cx="482988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spcAft>
                <a:spcPts val="600"/>
              </a:spcAft>
            </a:pPr>
            <a:r>
              <a:rPr lang="el-GR" altLang="el-GR" sz="900" b="1" dirty="0">
                <a:latin typeface="Apparat" pitchFamily="50" charset="0"/>
                <a:cs typeface="Times New Roman" panose="02020603050405020304" pitchFamily="18" charset="0"/>
              </a:rPr>
              <a:t>Πρωτότυπο έργο</a:t>
            </a:r>
            <a:r>
              <a:rPr lang="en-US" altLang="el-GR" sz="900" b="1" dirty="0">
                <a:latin typeface="Apparat" pitchFamily="50" charset="0"/>
                <a:cs typeface="Times New Roman" panose="02020603050405020304" pitchFamily="18" charset="0"/>
              </a:rPr>
              <a:t>: </a:t>
            </a:r>
            <a:r>
              <a:rPr lang="en-US" altLang="el-GR" sz="900" dirty="0">
                <a:latin typeface="Apparat" pitchFamily="50" charset="0"/>
                <a:cs typeface="Times New Roman" panose="02020603050405020304" pitchFamily="18" charset="0"/>
              </a:rPr>
              <a:t>Doing Research In The Real World, </a:t>
            </a:r>
            <a:r>
              <a:rPr lang="el-GR" altLang="el-GR" sz="900" dirty="0">
                <a:latin typeface="Apparat" pitchFamily="50" charset="0"/>
                <a:cs typeface="Times New Roman" panose="02020603050405020304" pitchFamily="18" charset="0"/>
              </a:rPr>
              <a:t>5</a:t>
            </a:r>
            <a:r>
              <a:rPr lang="en-US" altLang="el-GR" sz="800" dirty="0" err="1">
                <a:latin typeface="Apparat" pitchFamily="50" charset="0"/>
                <a:cs typeface="Times New Roman" panose="02020603050405020304" pitchFamily="18" charset="0"/>
              </a:rPr>
              <a:t>th</a:t>
            </a:r>
            <a:r>
              <a:rPr lang="en-US" altLang="el-GR" sz="900" dirty="0">
                <a:latin typeface="Apparat" pitchFamily="50" charset="0"/>
                <a:cs typeface="Times New Roman" panose="02020603050405020304" pitchFamily="18" charset="0"/>
              </a:rPr>
              <a:t> Edition, David E. Gray, Copyright © 2022 Sage Publications Ltd.</a:t>
            </a:r>
            <a:br>
              <a:rPr lang="el-GR" altLang="el-GR" sz="900" dirty="0">
                <a:latin typeface="Apparat" pitchFamily="50" charset="0"/>
                <a:cs typeface="Times New Roman" panose="02020603050405020304" pitchFamily="18" charset="0"/>
              </a:rPr>
            </a:br>
            <a:r>
              <a:rPr lang="en-US" altLang="en-US" sz="900" dirty="0">
                <a:latin typeface="Apparat" pitchFamily="50" charset="0"/>
                <a:cs typeface="Times New Roman" panose="02020603050405020304" pitchFamily="18" charset="0"/>
              </a:rPr>
              <a:t>All Rights Reserved.</a:t>
            </a:r>
          </a:p>
          <a:p>
            <a:pPr algn="ctr"/>
            <a:r>
              <a:rPr lang="el-GR" altLang="el-GR" sz="900" b="1" dirty="0">
                <a:latin typeface="Apparat" pitchFamily="50" charset="0"/>
                <a:cs typeface="Times New Roman" panose="02020603050405020304" pitchFamily="18" charset="0"/>
              </a:rPr>
              <a:t>Αποκλειστικότητα για την ελληνική γλώσσα: </a:t>
            </a:r>
            <a:r>
              <a:rPr lang="el-GR" altLang="el-GR" sz="900" dirty="0">
                <a:latin typeface="Apparat" pitchFamily="50" charset="0"/>
                <a:cs typeface="Times New Roman" panose="02020603050405020304" pitchFamily="18" charset="0"/>
              </a:rPr>
              <a:t>Εκδόσεις ΤΖΙΟΛΑ. </a:t>
            </a:r>
            <a:r>
              <a:rPr lang="el-GR" altLang="el-GR" sz="900" dirty="0" err="1">
                <a:latin typeface="Apparat" pitchFamily="50" charset="0"/>
                <a:cs typeface="Times New Roman" panose="02020603050405020304" pitchFamily="18" charset="0"/>
              </a:rPr>
              <a:t>Copyright</a:t>
            </a:r>
            <a:r>
              <a:rPr lang="el-GR" altLang="el-GR" sz="900" dirty="0">
                <a:latin typeface="Apparat" pitchFamily="50" charset="0"/>
                <a:cs typeface="Times New Roman" panose="02020603050405020304" pitchFamily="18" charset="0"/>
              </a:rPr>
              <a:t> © 202</a:t>
            </a:r>
            <a:r>
              <a:rPr lang="en-US" altLang="el-GR" sz="900" dirty="0">
                <a:latin typeface="Apparat" pitchFamily="50" charset="0"/>
                <a:cs typeface="Times New Roman" panose="02020603050405020304" pitchFamily="18" charset="0"/>
              </a:rPr>
              <a:t>3</a:t>
            </a:r>
            <a:r>
              <a:rPr lang="el-GR" altLang="el-GR" sz="900" dirty="0">
                <a:latin typeface="Apparat" pitchFamily="50" charset="0"/>
                <a:cs typeface="Times New Roman" panose="02020603050405020304" pitchFamily="18" charset="0"/>
              </a:rPr>
              <a:t> Εκδόσεις ΤΖΙΟΛΑ. Με επιφύλαξη παντός νόμιμου δικαιώματος.</a:t>
            </a:r>
          </a:p>
        </p:txBody>
      </p:sp>
      <p:pic>
        <p:nvPicPr>
          <p:cNvPr id="10" name="9 - Εικόνα" descr="GRAY_Η-Ερευνητική-Μεθοδολογία-στον-Πραγματικό-Κόσμο_5ε_COVER_978-618-221-033-8.jpg"/>
          <p:cNvPicPr>
            <a:picLocks noChangeAspect="1"/>
          </p:cNvPicPr>
          <p:nvPr/>
        </p:nvPicPr>
        <p:blipFill>
          <a:blip r:embed="rId4"/>
          <a:srcRect l="55455"/>
          <a:stretch>
            <a:fillRect/>
          </a:stretch>
        </p:blipFill>
        <p:spPr>
          <a:xfrm>
            <a:off x="532025" y="1652919"/>
            <a:ext cx="3424497" cy="4824000"/>
          </a:xfrm>
          <a:prstGeom prst="rect">
            <a:avLst/>
          </a:prstGeom>
        </p:spPr>
      </p:pic>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l-GR" dirty="0"/>
              <a:t>Δειγματοληψία Μεικτών Μεθόδων </a:t>
            </a:r>
            <a:endParaRPr lang="en-US" dirty="0"/>
          </a:p>
        </p:txBody>
      </p:sp>
      <p:sp>
        <p:nvSpPr>
          <p:cNvPr id="2" name="Text Placeholder 1">
            <a:extLst>
              <a:ext uri="{FF2B5EF4-FFF2-40B4-BE49-F238E27FC236}">
                <a16:creationId xmlns:a16="http://schemas.microsoft.com/office/drawing/2014/main" id="{C1B9BFF0-7062-1868-B80B-1383645DAB19}"/>
              </a:ext>
            </a:extLst>
          </p:cNvPr>
          <p:cNvSpPr>
            <a:spLocks noGrp="1"/>
          </p:cNvSpPr>
          <p:nvPr>
            <p:ph type="body" idx="1"/>
          </p:nvPr>
        </p:nvSpPr>
        <p:spPr>
          <a:xfrm>
            <a:off x="803877" y="6163492"/>
            <a:ext cx="8229599" cy="525146"/>
          </a:xfrm>
        </p:spPr>
        <p:txBody>
          <a:bodyPr/>
          <a:lstStyle/>
          <a:p>
            <a:r>
              <a:rPr lang="el-GR" sz="1000" dirty="0"/>
              <a:t>Πηγή: Προσαρμογή από </a:t>
            </a:r>
            <a:r>
              <a:rPr lang="en-US" sz="1000" dirty="0"/>
              <a:t>Teddlie </a:t>
            </a:r>
            <a:r>
              <a:rPr lang="el-GR" sz="1000" dirty="0"/>
              <a:t>και </a:t>
            </a:r>
            <a:r>
              <a:rPr lang="en-US" sz="1000" dirty="0"/>
              <a:t>Yu, 2007</a:t>
            </a:r>
          </a:p>
        </p:txBody>
      </p:sp>
      <p:graphicFrame>
        <p:nvGraphicFramePr>
          <p:cNvPr id="7" name="Table 6"/>
          <p:cNvGraphicFramePr>
            <a:graphicFrameLocks noGrp="1"/>
          </p:cNvGraphicFramePr>
          <p:nvPr>
            <p:extLst>
              <p:ext uri="{D42A27DB-BD31-4B8C-83A1-F6EECF244321}">
                <p14:modId xmlns:p14="http://schemas.microsoft.com/office/powerpoint/2010/main" val="1742676340"/>
              </p:ext>
            </p:extLst>
          </p:nvPr>
        </p:nvGraphicFramePr>
        <p:xfrm>
          <a:off x="190635" y="1060030"/>
          <a:ext cx="8859187" cy="5065488"/>
        </p:xfrm>
        <a:graphic>
          <a:graphicData uri="http://schemas.openxmlformats.org/drawingml/2006/table">
            <a:tbl>
              <a:tblPr firstRow="1" bandRow="1">
                <a:tableStyleId>{FABFCF23-3B69-468F-B69F-88F6DE6A72F2}</a:tableStyleId>
              </a:tblPr>
              <a:tblGrid>
                <a:gridCol w="2344140">
                  <a:extLst>
                    <a:ext uri="{9D8B030D-6E8A-4147-A177-3AD203B41FA5}">
                      <a16:colId xmlns:a16="http://schemas.microsoft.com/office/drawing/2014/main" val="3038181405"/>
                    </a:ext>
                  </a:extLst>
                </a:gridCol>
                <a:gridCol w="6515047">
                  <a:extLst>
                    <a:ext uri="{9D8B030D-6E8A-4147-A177-3AD203B41FA5}">
                      <a16:colId xmlns:a16="http://schemas.microsoft.com/office/drawing/2014/main" val="2551029124"/>
                    </a:ext>
                  </a:extLst>
                </a:gridCol>
              </a:tblGrid>
              <a:tr h="334310">
                <a:tc>
                  <a:txBody>
                    <a:bodyPr/>
                    <a:lstStyle/>
                    <a:p>
                      <a:pPr indent="0" algn="l">
                        <a:lnSpc>
                          <a:spcPct val="115000"/>
                        </a:lnSpc>
                        <a:spcAft>
                          <a:spcPts val="600"/>
                        </a:spcAft>
                      </a:pPr>
                      <a:r>
                        <a:rPr lang="el-GR" sz="1200">
                          <a:effectLst/>
                        </a:rPr>
                        <a:t>Διάσταση</a:t>
                      </a:r>
                      <a:endParaRPr lang="en-US" sz="1200">
                        <a:effectLst/>
                        <a:latin typeface="Times New Roman"/>
                        <a:ea typeface="Calibri"/>
                      </a:endParaRPr>
                    </a:p>
                  </a:txBody>
                  <a:tcPr marL="68580" marR="68580" marT="0" marB="0" anchor="ctr"/>
                </a:tc>
                <a:tc>
                  <a:txBody>
                    <a:bodyPr/>
                    <a:lstStyle/>
                    <a:p>
                      <a:pPr indent="0" algn="l">
                        <a:lnSpc>
                          <a:spcPct val="115000"/>
                        </a:lnSpc>
                        <a:spcAft>
                          <a:spcPts val="600"/>
                        </a:spcAft>
                      </a:pPr>
                      <a:r>
                        <a:rPr lang="el-GR" sz="1200">
                          <a:effectLst/>
                        </a:rPr>
                        <a:t>Δειγματοληψία μεικτών μεθόδων</a:t>
                      </a:r>
                      <a:endParaRPr lang="en-US" sz="1200">
                        <a:effectLst/>
                        <a:latin typeface="Times New Roman"/>
                        <a:ea typeface="Calibri"/>
                      </a:endParaRPr>
                    </a:p>
                  </a:txBody>
                  <a:tcPr marL="68580" marR="68580" marT="0" marB="0" anchor="ctr"/>
                </a:tc>
                <a:extLst>
                  <a:ext uri="{0D108BD9-81ED-4DB2-BD59-A6C34878D82A}">
                    <a16:rowId xmlns:a16="http://schemas.microsoft.com/office/drawing/2014/main" val="3364563563"/>
                  </a:ext>
                </a:extLst>
              </a:tr>
              <a:tr h="351736">
                <a:tc>
                  <a:txBody>
                    <a:bodyPr/>
                    <a:lstStyle/>
                    <a:p>
                      <a:pPr indent="0" algn="l">
                        <a:lnSpc>
                          <a:spcPct val="115000"/>
                        </a:lnSpc>
                        <a:spcAft>
                          <a:spcPts val="600"/>
                        </a:spcAft>
                      </a:pPr>
                      <a:r>
                        <a:rPr lang="el-GR" sz="1200" b="1" dirty="0">
                          <a:effectLst/>
                        </a:rPr>
                        <a:t>Γενικός σκοπός της δειγματοληψίας</a:t>
                      </a:r>
                      <a:endParaRPr lang="en-US" sz="1200" b="1" dirty="0">
                        <a:effectLst/>
                        <a:latin typeface="Times New Roman"/>
                        <a:ea typeface="Calibri"/>
                      </a:endParaRPr>
                    </a:p>
                  </a:txBody>
                  <a:tcPr marL="68580" marR="68580" marT="0" marB="0" anchor="ctr"/>
                </a:tc>
                <a:tc>
                  <a:txBody>
                    <a:bodyPr/>
                    <a:lstStyle/>
                    <a:p>
                      <a:pPr indent="0" algn="l">
                        <a:lnSpc>
                          <a:spcPct val="115000"/>
                        </a:lnSpc>
                        <a:spcAft>
                          <a:spcPts val="600"/>
                        </a:spcAft>
                      </a:pPr>
                      <a:r>
                        <a:rPr lang="el-GR" sz="1200">
                          <a:effectLst/>
                        </a:rPr>
                        <a:t>Να δημιουργηθεί ένα δείγμα το οποίο θα καλύπτει όλα τα ερευνητικά ερωτήματα.</a:t>
                      </a:r>
                      <a:endParaRPr lang="en-US" sz="1200">
                        <a:effectLst/>
                        <a:latin typeface="Times New Roman"/>
                        <a:ea typeface="Calibri"/>
                      </a:endParaRPr>
                    </a:p>
                  </a:txBody>
                  <a:tcPr marL="68580" marR="68580" marT="0" marB="0" anchor="ctr"/>
                </a:tc>
                <a:extLst>
                  <a:ext uri="{0D108BD9-81ED-4DB2-BD59-A6C34878D82A}">
                    <a16:rowId xmlns:a16="http://schemas.microsoft.com/office/drawing/2014/main" val="3857450260"/>
                  </a:ext>
                </a:extLst>
              </a:tr>
              <a:tr h="714446">
                <a:tc>
                  <a:txBody>
                    <a:bodyPr/>
                    <a:lstStyle/>
                    <a:p>
                      <a:pPr indent="0" algn="l">
                        <a:lnSpc>
                          <a:spcPct val="115000"/>
                        </a:lnSpc>
                        <a:spcAft>
                          <a:spcPts val="600"/>
                        </a:spcAft>
                      </a:pPr>
                      <a:r>
                        <a:rPr lang="el-GR" sz="1200" b="1">
                          <a:effectLst/>
                        </a:rPr>
                        <a:t>Προσδοκώμενα αποτελέσματα</a:t>
                      </a:r>
                      <a:endParaRPr lang="en-US" sz="1200" b="1">
                        <a:effectLst/>
                        <a:latin typeface="Times New Roman"/>
                        <a:ea typeface="Calibri"/>
                      </a:endParaRPr>
                    </a:p>
                  </a:txBody>
                  <a:tcPr marL="68580" marR="68580" marT="0" marB="0" anchor="ctr"/>
                </a:tc>
                <a:tc>
                  <a:txBody>
                    <a:bodyPr/>
                    <a:lstStyle/>
                    <a:p>
                      <a:pPr indent="0" algn="l">
                        <a:lnSpc>
                          <a:spcPct val="115000"/>
                        </a:lnSpc>
                        <a:spcAft>
                          <a:spcPts val="600"/>
                        </a:spcAft>
                      </a:pPr>
                      <a:r>
                        <a:rPr lang="el-GR" sz="1200">
                          <a:effectLst/>
                        </a:rPr>
                        <a:t>Για ορισμένες πτυχές / ερευνητικά ερωτήματα, το προσδοκώμενο αποτέλεσμα είναι η εξωτερική εγκυρότητα, ενώ για άλλες πτυχές, το προσδοκώμενο αποτέλεσμα είναι η μεταδοτικότητα.</a:t>
                      </a:r>
                      <a:endParaRPr lang="en-US" sz="1200">
                        <a:effectLst/>
                        <a:latin typeface="Times New Roman"/>
                        <a:ea typeface="Calibri"/>
                      </a:endParaRPr>
                    </a:p>
                  </a:txBody>
                  <a:tcPr marL="68580" marR="68580" marT="0" marB="0" anchor="ctr"/>
                </a:tc>
                <a:extLst>
                  <a:ext uri="{0D108BD9-81ED-4DB2-BD59-A6C34878D82A}">
                    <a16:rowId xmlns:a16="http://schemas.microsoft.com/office/drawing/2014/main" val="1245841496"/>
                  </a:ext>
                </a:extLst>
              </a:tr>
              <a:tr h="714446">
                <a:tc>
                  <a:txBody>
                    <a:bodyPr/>
                    <a:lstStyle/>
                    <a:p>
                      <a:pPr indent="0" algn="l">
                        <a:lnSpc>
                          <a:spcPct val="115000"/>
                        </a:lnSpc>
                        <a:spcAft>
                          <a:spcPts val="600"/>
                        </a:spcAft>
                      </a:pPr>
                      <a:r>
                        <a:rPr lang="el-GR" sz="1200" b="1">
                          <a:effectLst/>
                        </a:rPr>
                        <a:t>Λογική επιλογής περιπτώσεων / μονάδων</a:t>
                      </a:r>
                      <a:endParaRPr lang="en-US" sz="1200" b="1">
                        <a:effectLst/>
                        <a:latin typeface="Times New Roman"/>
                        <a:ea typeface="Calibri"/>
                      </a:endParaRPr>
                    </a:p>
                  </a:txBody>
                  <a:tcPr marL="68580" marR="68580" marT="0" marB="0" anchor="ctr"/>
                </a:tc>
                <a:tc>
                  <a:txBody>
                    <a:bodyPr/>
                    <a:lstStyle/>
                    <a:p>
                      <a:pPr indent="0" algn="l">
                        <a:lnSpc>
                          <a:spcPct val="115000"/>
                        </a:lnSpc>
                        <a:spcAft>
                          <a:spcPts val="600"/>
                        </a:spcAft>
                      </a:pPr>
                      <a:r>
                        <a:rPr lang="el-GR" sz="1200" dirty="0">
                          <a:effectLst/>
                        </a:rPr>
                        <a:t>Για κάποιες πτυχές, η εστίαση είναι στην αντιπροσωπευτικότητα, ενώ για άλλες πτυχές η εστίαση είναι σε πλούσιες σε πληροφορία περιπτώσεις.</a:t>
                      </a:r>
                      <a:endParaRPr lang="en-US" sz="1200" dirty="0">
                        <a:effectLst/>
                        <a:latin typeface="Times New Roman"/>
                        <a:ea typeface="Calibri"/>
                      </a:endParaRPr>
                    </a:p>
                  </a:txBody>
                  <a:tcPr marL="68580" marR="68580" marT="0" marB="0" anchor="ctr"/>
                </a:tc>
                <a:extLst>
                  <a:ext uri="{0D108BD9-81ED-4DB2-BD59-A6C34878D82A}">
                    <a16:rowId xmlns:a16="http://schemas.microsoft.com/office/drawing/2014/main" val="3198898436"/>
                  </a:ext>
                </a:extLst>
              </a:tr>
              <a:tr h="714446">
                <a:tc>
                  <a:txBody>
                    <a:bodyPr/>
                    <a:lstStyle/>
                    <a:p>
                      <a:pPr indent="0" algn="l">
                        <a:lnSpc>
                          <a:spcPct val="115000"/>
                        </a:lnSpc>
                        <a:spcAft>
                          <a:spcPts val="600"/>
                        </a:spcAft>
                      </a:pPr>
                      <a:r>
                        <a:rPr lang="el-GR" sz="1200" b="1">
                          <a:effectLst/>
                        </a:rPr>
                        <a:t>Μέγεθος δείγματος</a:t>
                      </a:r>
                      <a:endParaRPr lang="en-US" sz="1200" b="1">
                        <a:effectLst/>
                        <a:latin typeface="Times New Roman"/>
                        <a:ea typeface="Calibri"/>
                      </a:endParaRPr>
                    </a:p>
                  </a:txBody>
                  <a:tcPr marL="68580" marR="68580" marT="0" marB="0" anchor="ctr"/>
                </a:tc>
                <a:tc>
                  <a:txBody>
                    <a:bodyPr/>
                    <a:lstStyle/>
                    <a:p>
                      <a:pPr indent="0" algn="l">
                        <a:lnSpc>
                          <a:spcPct val="115000"/>
                        </a:lnSpc>
                        <a:spcAft>
                          <a:spcPts val="600"/>
                        </a:spcAft>
                      </a:pPr>
                      <a:r>
                        <a:rPr lang="el-GR" sz="1200">
                          <a:effectLst/>
                        </a:rPr>
                        <a:t>Για ορισμένες πτυχές θα χρειαστεί μεγάλο πλήθος περιπτώσεων / μονάδων, ενώ για άλλες μπορεί το δείγμα να αποτελείται από λίγες ή ακόμη και μία περίπτωση.</a:t>
                      </a:r>
                      <a:endParaRPr lang="en-US" sz="1200">
                        <a:effectLst/>
                        <a:latin typeface="Times New Roman"/>
                        <a:ea typeface="Calibri"/>
                      </a:endParaRPr>
                    </a:p>
                  </a:txBody>
                  <a:tcPr marL="68580" marR="68580" marT="0" marB="0" anchor="ctr"/>
                </a:tc>
                <a:extLst>
                  <a:ext uri="{0D108BD9-81ED-4DB2-BD59-A6C34878D82A}">
                    <a16:rowId xmlns:a16="http://schemas.microsoft.com/office/drawing/2014/main" val="942225087"/>
                  </a:ext>
                </a:extLst>
              </a:tr>
              <a:tr h="714446">
                <a:tc>
                  <a:txBody>
                    <a:bodyPr/>
                    <a:lstStyle/>
                    <a:p>
                      <a:pPr indent="0" algn="l">
                        <a:lnSpc>
                          <a:spcPct val="115000"/>
                        </a:lnSpc>
                        <a:spcAft>
                          <a:spcPts val="600"/>
                        </a:spcAft>
                      </a:pPr>
                      <a:r>
                        <a:rPr lang="el-GR" sz="1200" b="1">
                          <a:effectLst/>
                        </a:rPr>
                        <a:t>Βάθος/πλάτος της πληροφορίας ανά περίπτωση/μονάδα</a:t>
                      </a:r>
                      <a:endParaRPr lang="en-US" sz="1200" b="1">
                        <a:effectLst/>
                        <a:latin typeface="Times New Roman"/>
                        <a:ea typeface="Calibri"/>
                      </a:endParaRPr>
                    </a:p>
                  </a:txBody>
                  <a:tcPr marL="68580" marR="68580" marT="0" marB="0" anchor="ctr"/>
                </a:tc>
                <a:tc>
                  <a:txBody>
                    <a:bodyPr/>
                    <a:lstStyle/>
                    <a:p>
                      <a:pPr indent="0" algn="l">
                        <a:lnSpc>
                          <a:spcPct val="115000"/>
                        </a:lnSpc>
                        <a:spcAft>
                          <a:spcPts val="600"/>
                        </a:spcAft>
                      </a:pPr>
                      <a:r>
                        <a:rPr lang="el-GR" sz="1200">
                          <a:effectLst/>
                        </a:rPr>
                        <a:t>Εστιάζει τόσο στο πλάτος όσο και στο βάθος της πληροφορίας σε όλες τις ερευνητικές πτυχίες.</a:t>
                      </a:r>
                      <a:endParaRPr lang="en-US" sz="1200">
                        <a:effectLst/>
                        <a:latin typeface="Times New Roman"/>
                        <a:ea typeface="Calibri"/>
                      </a:endParaRPr>
                    </a:p>
                  </a:txBody>
                  <a:tcPr marL="68580" marR="68580" marT="0" marB="0" anchor="ctr"/>
                </a:tc>
                <a:extLst>
                  <a:ext uri="{0D108BD9-81ED-4DB2-BD59-A6C34878D82A}">
                    <a16:rowId xmlns:a16="http://schemas.microsoft.com/office/drawing/2014/main" val="20943637"/>
                  </a:ext>
                </a:extLst>
              </a:tr>
              <a:tr h="714446">
                <a:tc>
                  <a:txBody>
                    <a:bodyPr/>
                    <a:lstStyle/>
                    <a:p>
                      <a:pPr indent="0" algn="l">
                        <a:lnSpc>
                          <a:spcPct val="115000"/>
                        </a:lnSpc>
                        <a:spcAft>
                          <a:spcPts val="600"/>
                        </a:spcAft>
                      </a:pPr>
                      <a:r>
                        <a:rPr lang="el-GR" sz="1200" b="1">
                          <a:effectLst/>
                        </a:rPr>
                        <a:t>Χρονικό σημείο επιλογής δείγματος</a:t>
                      </a:r>
                      <a:endParaRPr lang="en-US" sz="1200" b="1">
                        <a:effectLst/>
                        <a:latin typeface="Times New Roman"/>
                        <a:ea typeface="Calibri"/>
                      </a:endParaRPr>
                    </a:p>
                  </a:txBody>
                  <a:tcPr marL="68580" marR="68580" marT="0" marB="0" anchor="ctr"/>
                </a:tc>
                <a:tc>
                  <a:txBody>
                    <a:bodyPr/>
                    <a:lstStyle/>
                    <a:p>
                      <a:pPr indent="0" algn="l">
                        <a:lnSpc>
                          <a:spcPct val="115000"/>
                        </a:lnSpc>
                        <a:spcAft>
                          <a:spcPts val="600"/>
                        </a:spcAft>
                      </a:pPr>
                      <a:r>
                        <a:rPr lang="el-GR" sz="1200">
                          <a:effectLst/>
                        </a:rPr>
                        <a:t>Για τις ποσοτικές πτυχές, το δείγμα επιλέγεται πριν από τη μελέτη, για τις πιο ποιοτικές πτυχές, η δειγματοληψία μπορεί να γίνει τόσο πριν όσο και κατά τη διάρκεια της μελέτης.</a:t>
                      </a:r>
                      <a:endParaRPr lang="en-US" sz="1200">
                        <a:effectLst/>
                        <a:latin typeface="Times New Roman"/>
                        <a:ea typeface="Calibri"/>
                      </a:endParaRPr>
                    </a:p>
                  </a:txBody>
                  <a:tcPr marL="68580" marR="68580" marT="0" marB="0" anchor="ctr"/>
                </a:tc>
                <a:extLst>
                  <a:ext uri="{0D108BD9-81ED-4DB2-BD59-A6C34878D82A}">
                    <a16:rowId xmlns:a16="http://schemas.microsoft.com/office/drawing/2014/main" val="2688997792"/>
                  </a:ext>
                </a:extLst>
              </a:tr>
              <a:tr h="351736">
                <a:tc>
                  <a:txBody>
                    <a:bodyPr/>
                    <a:lstStyle/>
                    <a:p>
                      <a:pPr indent="0" algn="l">
                        <a:lnSpc>
                          <a:spcPct val="115000"/>
                        </a:lnSpc>
                        <a:spcAft>
                          <a:spcPts val="600"/>
                        </a:spcAft>
                      </a:pPr>
                      <a:r>
                        <a:rPr lang="el-GR" sz="1200" b="1">
                          <a:effectLst/>
                        </a:rPr>
                        <a:t>Δειγματοληπτικό πλαίσιο</a:t>
                      </a:r>
                      <a:endParaRPr lang="en-US" sz="1200" b="1">
                        <a:effectLst/>
                        <a:latin typeface="Times New Roman"/>
                        <a:ea typeface="Calibri"/>
                      </a:endParaRPr>
                    </a:p>
                  </a:txBody>
                  <a:tcPr marL="68580" marR="68580" marT="0" marB="0" anchor="ctr"/>
                </a:tc>
                <a:tc>
                  <a:txBody>
                    <a:bodyPr/>
                    <a:lstStyle/>
                    <a:p>
                      <a:pPr indent="0" algn="l">
                        <a:lnSpc>
                          <a:spcPct val="115000"/>
                        </a:lnSpc>
                        <a:spcAft>
                          <a:spcPts val="600"/>
                        </a:spcAft>
                      </a:pPr>
                      <a:r>
                        <a:rPr lang="el-GR" sz="1200" dirty="0">
                          <a:effectLst/>
                        </a:rPr>
                        <a:t>Χρησιμοποιούνται τόσο τυπικά όσο και άτυπα πλαίσια </a:t>
                      </a:r>
                      <a:endParaRPr lang="en-US" sz="1200" dirty="0">
                        <a:effectLst/>
                        <a:latin typeface="Times New Roman"/>
                        <a:ea typeface="Calibri"/>
                      </a:endParaRPr>
                    </a:p>
                  </a:txBody>
                  <a:tcPr marL="68580" marR="68580" marT="0" marB="0" anchor="ctr"/>
                </a:tc>
                <a:extLst>
                  <a:ext uri="{0D108BD9-81ED-4DB2-BD59-A6C34878D82A}">
                    <a16:rowId xmlns:a16="http://schemas.microsoft.com/office/drawing/2014/main" val="3555420195"/>
                  </a:ext>
                </a:extLst>
              </a:tr>
              <a:tr h="351736">
                <a:tc>
                  <a:txBody>
                    <a:bodyPr/>
                    <a:lstStyle/>
                    <a:p>
                      <a:pPr indent="0" algn="l">
                        <a:lnSpc>
                          <a:spcPct val="115000"/>
                        </a:lnSpc>
                        <a:spcAft>
                          <a:spcPts val="600"/>
                        </a:spcAft>
                      </a:pPr>
                      <a:r>
                        <a:rPr lang="el-GR" sz="1200" b="1" dirty="0">
                          <a:effectLst/>
                        </a:rPr>
                        <a:t>Μορφή των δεδομένων που παράγονται</a:t>
                      </a:r>
                      <a:endParaRPr lang="en-US" sz="1200" b="1" dirty="0">
                        <a:effectLst/>
                        <a:latin typeface="Times New Roman"/>
                        <a:ea typeface="Calibri"/>
                      </a:endParaRPr>
                    </a:p>
                  </a:txBody>
                  <a:tcPr marL="68580" marR="68580" marT="0" marB="0" anchor="ctr"/>
                </a:tc>
                <a:tc>
                  <a:txBody>
                    <a:bodyPr/>
                    <a:lstStyle/>
                    <a:p>
                      <a:pPr indent="0" algn="l">
                        <a:lnSpc>
                          <a:spcPct val="115000"/>
                        </a:lnSpc>
                        <a:spcAft>
                          <a:spcPts val="600"/>
                        </a:spcAft>
                      </a:pPr>
                      <a:r>
                        <a:rPr lang="el-GR" sz="1200" dirty="0">
                          <a:effectLst/>
                        </a:rPr>
                        <a:t>Παράγονται τόσο αριθμητικά δεδομένα όσο και δεδομένα κειμένου.</a:t>
                      </a:r>
                      <a:endParaRPr lang="en-US" sz="1200" dirty="0">
                        <a:effectLst/>
                        <a:latin typeface="Times New Roman"/>
                        <a:ea typeface="Calibri"/>
                      </a:endParaRPr>
                    </a:p>
                  </a:txBody>
                  <a:tcPr marL="68580" marR="68580" marT="0" marB="0" anchor="ctr"/>
                </a:tc>
                <a:extLst>
                  <a:ext uri="{0D108BD9-81ED-4DB2-BD59-A6C34878D82A}">
                    <a16:rowId xmlns:a16="http://schemas.microsoft.com/office/drawing/2014/main" val="1922006756"/>
                  </a:ext>
                </a:extLst>
              </a:tr>
            </a:tbl>
          </a:graphicData>
        </a:graphic>
      </p:graphicFrame>
    </p:spTree>
    <p:extLst>
      <p:ext uri="{BB962C8B-B14F-4D97-AF65-F5344CB8AC3E}">
        <p14:creationId xmlns:p14="http://schemas.microsoft.com/office/powerpoint/2010/main" val="37034954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l-GR" sz="3600" dirty="0"/>
              <a:t>Είδη Σχεδιασμών Δειγματοληψίας Μεικτών Μεθόδων </a:t>
            </a:r>
            <a:endParaRPr lang="en-US" sz="3600" dirty="0"/>
          </a:p>
        </p:txBody>
      </p:sp>
      <p:sp>
        <p:nvSpPr>
          <p:cNvPr id="6" name="Content Placeholder 5"/>
          <p:cNvSpPr>
            <a:spLocks noGrp="1"/>
          </p:cNvSpPr>
          <p:nvPr>
            <p:ph type="body" idx="1"/>
          </p:nvPr>
        </p:nvSpPr>
        <p:spPr/>
        <p:txBody>
          <a:bodyPr/>
          <a:lstStyle/>
          <a:p>
            <a:pPr marL="514350" indent="-514350">
              <a:buAutoNum type="arabicPeriod"/>
            </a:pPr>
            <a:r>
              <a:rPr lang="el-GR" sz="2400" dirty="0"/>
              <a:t>Απαράλλαχτος</a:t>
            </a:r>
            <a:endParaRPr lang="en-GB" sz="2400" dirty="0"/>
          </a:p>
          <a:p>
            <a:pPr marL="514350" indent="-514350">
              <a:buAutoNum type="arabicPeriod"/>
            </a:pPr>
            <a:r>
              <a:rPr lang="el-GR" sz="2400" dirty="0"/>
              <a:t>Παράλληλος</a:t>
            </a:r>
            <a:endParaRPr lang="en-GB" sz="2400" dirty="0"/>
          </a:p>
          <a:p>
            <a:pPr marL="514350" indent="-514350">
              <a:buAutoNum type="arabicPeriod"/>
            </a:pPr>
            <a:r>
              <a:rPr lang="el-GR" sz="2400" dirty="0" err="1"/>
              <a:t>Εμφωλιασμένος</a:t>
            </a:r>
            <a:endParaRPr lang="en-GB" sz="2400" dirty="0"/>
          </a:p>
          <a:p>
            <a:pPr marL="514350" indent="-514350">
              <a:buAutoNum type="arabicPeriod"/>
            </a:pPr>
            <a:r>
              <a:rPr lang="el-GR" sz="2400" dirty="0" err="1"/>
              <a:t>Πολυεπίπεδος</a:t>
            </a:r>
            <a:endParaRPr lang="en-GB" sz="2400" dirty="0"/>
          </a:p>
        </p:txBody>
      </p:sp>
    </p:spTree>
    <p:extLst>
      <p:ext uri="{BB962C8B-B14F-4D97-AF65-F5344CB8AC3E}">
        <p14:creationId xmlns:p14="http://schemas.microsoft.com/office/powerpoint/2010/main" val="2922398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fontScale="90000"/>
          </a:bodyPr>
          <a:lstStyle/>
          <a:p>
            <a:r>
              <a:rPr lang="el-GR" sz="3600" dirty="0"/>
              <a:t>Δειγματοληψία Δυσπρόσιτων Πληθυσμών</a:t>
            </a:r>
            <a:br>
              <a:rPr lang="en-GB" sz="3600" dirty="0"/>
            </a:br>
            <a:endParaRPr lang="en-US" sz="3600" dirty="0"/>
          </a:p>
        </p:txBody>
      </p:sp>
      <p:sp>
        <p:nvSpPr>
          <p:cNvPr id="3" name="Content Placeholder 2"/>
          <p:cNvSpPr>
            <a:spLocks noGrp="1"/>
          </p:cNvSpPr>
          <p:nvPr>
            <p:ph type="body" idx="1"/>
          </p:nvPr>
        </p:nvSpPr>
        <p:spPr/>
        <p:txBody>
          <a:bodyPr>
            <a:normAutofit/>
          </a:bodyPr>
          <a:lstStyle/>
          <a:p>
            <a:r>
              <a:rPr lang="el-GR" sz="2000" dirty="0"/>
              <a:t>Όσο λιγότερο φανερή η δραστηριότητα, τόσο πιο δύσκολη η δειγματοληψία </a:t>
            </a:r>
          </a:p>
          <a:p>
            <a:r>
              <a:rPr lang="el-GR" sz="2000" dirty="0"/>
              <a:t>Οι πιθανές νομικές κυρώσεις που αντιμετωπίζουν οι ερωτώμενοι μπορούν να τους κάνουν απρόθυμους να συνεργαστούν</a:t>
            </a:r>
            <a:r>
              <a:rPr lang="en-US" sz="2000" dirty="0"/>
              <a:t> </a:t>
            </a:r>
            <a:endParaRPr lang="el-GR" sz="2000" dirty="0"/>
          </a:p>
          <a:p>
            <a:r>
              <a:rPr lang="el-GR" sz="2000" dirty="0"/>
              <a:t>Χρειάζεται ένα πολύ μεγάλο δείγμα για να συγκεντρωθούν επαρκή δεδομένα </a:t>
            </a:r>
          </a:p>
          <a:p>
            <a:r>
              <a:rPr lang="el-GR" sz="2000" dirty="0"/>
              <a:t>Ορισμένοι πληθυσμοί </a:t>
            </a:r>
            <a:r>
              <a:rPr lang="el-GR" sz="2000" dirty="0" err="1"/>
              <a:t>διαφέυγουν</a:t>
            </a:r>
            <a:r>
              <a:rPr lang="el-GR" sz="2000" dirty="0"/>
              <a:t> επειδή δεν διαμένουν σε σταθερές κοινότητες. </a:t>
            </a:r>
            <a:endParaRPr lang="en-GB" sz="4400" dirty="0"/>
          </a:p>
          <a:p>
            <a:endParaRPr lang="en-US" sz="2000" dirty="0"/>
          </a:p>
        </p:txBody>
      </p:sp>
    </p:spTree>
    <p:extLst>
      <p:ext uri="{BB962C8B-B14F-4D97-AF65-F5344CB8AC3E}">
        <p14:creationId xmlns:p14="http://schemas.microsoft.com/office/powerpoint/2010/main" val="1550913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Μέγεθος δείγματος </a:t>
            </a:r>
            <a:r>
              <a:rPr lang="mr-IN" dirty="0"/>
              <a:t>–</a:t>
            </a:r>
            <a:r>
              <a:rPr lang="el-GR" dirty="0"/>
              <a:t> Πόσο είναι αρκετό;</a:t>
            </a:r>
            <a:endParaRPr lang="en-US" dirty="0"/>
          </a:p>
        </p:txBody>
      </p:sp>
      <p:sp>
        <p:nvSpPr>
          <p:cNvPr id="6" name="Content Placeholder 5"/>
          <p:cNvSpPr>
            <a:spLocks noGrp="1"/>
          </p:cNvSpPr>
          <p:nvPr>
            <p:ph type="body" idx="1"/>
          </p:nvPr>
        </p:nvSpPr>
        <p:spPr/>
        <p:txBody>
          <a:bodyPr>
            <a:normAutofit/>
          </a:bodyPr>
          <a:lstStyle/>
          <a:p>
            <a:pPr marL="137160" indent="-182880">
              <a:lnSpc>
                <a:spcPct val="130000"/>
              </a:lnSpc>
            </a:pPr>
            <a:r>
              <a:rPr lang="en-US" i="1" dirty="0"/>
              <a:t>N</a:t>
            </a:r>
            <a:r>
              <a:rPr lang="el-GR" dirty="0"/>
              <a:t> = το ελάχιστο μέγεθος δείγματος</a:t>
            </a:r>
            <a:endParaRPr lang="en-US" dirty="0"/>
          </a:p>
          <a:p>
            <a:pPr marL="137160" indent="-182880">
              <a:lnSpc>
                <a:spcPct val="130000"/>
              </a:lnSpc>
            </a:pPr>
            <a:r>
              <a:rPr lang="en-US" i="1" dirty="0"/>
              <a:t>z</a:t>
            </a:r>
            <a:r>
              <a:rPr lang="el-GR" dirty="0"/>
              <a:t> = Το επίπεδο της απαιτούμενης εμπιστοσύνης</a:t>
            </a:r>
            <a:endParaRPr lang="en-US" dirty="0"/>
          </a:p>
          <a:p>
            <a:pPr marL="137160" indent="-182880">
              <a:lnSpc>
                <a:spcPct val="130000"/>
              </a:lnSpc>
            </a:pPr>
            <a:r>
              <a:rPr lang="en-US" i="1" dirty="0"/>
              <a:t>SD</a:t>
            </a:r>
            <a:r>
              <a:rPr lang="el-GR" dirty="0"/>
              <a:t> = </a:t>
            </a:r>
            <a:r>
              <a:rPr lang="en-US" dirty="0"/>
              <a:t>H </a:t>
            </a:r>
            <a:r>
              <a:rPr lang="el-GR" dirty="0"/>
              <a:t>τυπική απόκλιση</a:t>
            </a:r>
            <a:endParaRPr lang="en-US" dirty="0"/>
          </a:p>
          <a:p>
            <a:pPr marL="137160" indent="-182880">
              <a:lnSpc>
                <a:spcPct val="130000"/>
              </a:lnSpc>
            </a:pPr>
            <a:r>
              <a:rPr lang="el-GR" i="1" dirty="0"/>
              <a:t>Ε</a:t>
            </a:r>
            <a:r>
              <a:rPr lang="el-GR" dirty="0"/>
              <a:t> = το αποδεκτό όριο για το δειγματοληπτικό σφάλμα</a:t>
            </a:r>
          </a:p>
          <a:p>
            <a:pPr marL="137160" indent="-182880"/>
            <a:endParaRPr lang="en-US" dirty="0"/>
          </a:p>
        </p:txBody>
      </p:sp>
      <p:sp>
        <p:nvSpPr>
          <p:cNvPr id="7" name="Content Placeholder 6"/>
          <p:cNvSpPr>
            <a:spLocks noGrp="1"/>
          </p:cNvSpPr>
          <p:nvPr>
            <p:ph sz="half" idx="4294967295"/>
          </p:nvPr>
        </p:nvSpPr>
        <p:spPr>
          <a:xfrm>
            <a:off x="1100138" y="4727575"/>
            <a:ext cx="8043862" cy="1398588"/>
          </a:xfrm>
        </p:spPr>
        <p:txBody>
          <a:bodyPr>
            <a:normAutofit/>
          </a:bodyPr>
          <a:lstStyle/>
          <a:p>
            <a:pPr marL="342900" indent="0">
              <a:buNone/>
            </a:pPr>
            <a:r>
              <a:rPr lang="el-GR" i="1" dirty="0" err="1"/>
              <a:t>Nα</a:t>
            </a:r>
            <a:r>
              <a:rPr lang="el-GR" i="1" dirty="0"/>
              <a:t> είστε ειλικρινείς με τα είδη των συμπερασμάτων που διατυπώνετε για τα ευρήματά σας με βάση το μέγεθος του δείγματος στο οποίο είχατε πρόσβαση </a:t>
            </a:r>
          </a:p>
          <a:p>
            <a:endParaRPr lang="en-US" dirty="0"/>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8BB0F319-95ED-1668-83DC-AF9F18E6AB12}"/>
                  </a:ext>
                </a:extLst>
              </p:cNvPr>
              <p:cNvSpPr txBox="1"/>
              <p:nvPr/>
            </p:nvSpPr>
            <p:spPr>
              <a:xfrm>
                <a:off x="2632868" y="3837781"/>
                <a:ext cx="3094832" cy="861774"/>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𝑁</m:t>
                      </m:r>
                      <m:r>
                        <a:rPr lang="en-US" sz="2800" b="0" i="1" smtClean="0">
                          <a:latin typeface="Cambria Math" panose="02040503050406030204" pitchFamily="18" charset="0"/>
                        </a:rPr>
                        <m:t>= </m:t>
                      </m:r>
                      <m:f>
                        <m:fPr>
                          <m:ctrlPr>
                            <a:rPr lang="en-US" sz="2800" b="0" i="1" smtClean="0">
                              <a:latin typeface="Cambria Math" panose="02040503050406030204" pitchFamily="18" charset="0"/>
                            </a:rPr>
                          </m:ctrlPr>
                        </m:fPr>
                        <m:num>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𝑧</m:t>
                              </m:r>
                            </m:e>
                            <m:sup>
                              <m:r>
                                <a:rPr lang="en-US" sz="2800" b="0" i="1" smtClean="0">
                                  <a:latin typeface="Cambria Math" panose="02040503050406030204" pitchFamily="18" charset="0"/>
                                </a:rPr>
                                <m:t>2</m:t>
                              </m:r>
                            </m:sup>
                          </m:sSup>
                          <m:r>
                            <a:rPr lang="en-US" sz="2800" b="0" i="1" smtClean="0">
                              <a:latin typeface="Cambria Math" panose="02040503050406030204" pitchFamily="18" charset="0"/>
                              <a:ea typeface="Cambria Math" panose="02040503050406030204" pitchFamily="18" charset="0"/>
                            </a:rPr>
                            <m:t>× </m:t>
                          </m:r>
                          <m:sSup>
                            <m:sSupPr>
                              <m:ctrlPr>
                                <a:rPr lang="en-US" sz="2800" b="0" i="1" smtClean="0">
                                  <a:latin typeface="Cambria Math" panose="02040503050406030204" pitchFamily="18" charset="0"/>
                                  <a:ea typeface="Cambria Math" panose="02040503050406030204" pitchFamily="18" charset="0"/>
                                </a:rPr>
                              </m:ctrlPr>
                            </m:sSupPr>
                            <m:e>
                              <m:r>
                                <a:rPr lang="en-US" sz="2800" b="0" i="1" smtClean="0">
                                  <a:latin typeface="Cambria Math" panose="02040503050406030204" pitchFamily="18" charset="0"/>
                                  <a:ea typeface="Cambria Math" panose="02040503050406030204" pitchFamily="18" charset="0"/>
                                </a:rPr>
                                <m:t>𝑆𝐷</m:t>
                              </m:r>
                            </m:e>
                            <m:sup>
                              <m:r>
                                <a:rPr lang="en-US" sz="2800" b="0" i="1" smtClean="0">
                                  <a:latin typeface="Cambria Math" panose="02040503050406030204" pitchFamily="18" charset="0"/>
                                  <a:ea typeface="Cambria Math" panose="02040503050406030204" pitchFamily="18" charset="0"/>
                                </a:rPr>
                                <m:t>2</m:t>
                              </m:r>
                            </m:sup>
                          </m:sSup>
                        </m:num>
                        <m:den>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𝐸</m:t>
                              </m:r>
                            </m:e>
                            <m:sup>
                              <m:r>
                                <a:rPr lang="en-US" sz="2800" b="0" i="1" smtClean="0">
                                  <a:latin typeface="Cambria Math" panose="02040503050406030204" pitchFamily="18" charset="0"/>
                                </a:rPr>
                                <m:t>2</m:t>
                              </m:r>
                            </m:sup>
                          </m:sSup>
                        </m:den>
                      </m:f>
                    </m:oMath>
                  </m:oMathPara>
                </a14:m>
                <a:endParaRPr lang="en-US" sz="2800" dirty="0"/>
              </a:p>
            </p:txBody>
          </p:sp>
        </mc:Choice>
        <mc:Fallback>
          <p:sp>
            <p:nvSpPr>
              <p:cNvPr id="8" name="TextBox 7">
                <a:extLst>
                  <a:ext uri="{FF2B5EF4-FFF2-40B4-BE49-F238E27FC236}">
                    <a16:creationId xmlns:a16="http://schemas.microsoft.com/office/drawing/2014/main" id="{8BB0F319-95ED-1668-83DC-AF9F18E6AB12}"/>
                  </a:ext>
                </a:extLst>
              </p:cNvPr>
              <p:cNvSpPr txBox="1">
                <a:spLocks noRot="1" noChangeAspect="1" noMove="1" noResize="1" noEditPoints="1" noAdjustHandles="1" noChangeArrowheads="1" noChangeShapeType="1" noTextEdit="1"/>
              </p:cNvSpPr>
              <p:nvPr/>
            </p:nvSpPr>
            <p:spPr>
              <a:xfrm>
                <a:off x="2632868" y="3837781"/>
                <a:ext cx="3094832" cy="861774"/>
              </a:xfrm>
              <a:prstGeom prst="rect">
                <a:avLst/>
              </a:prstGeom>
              <a:blipFill>
                <a:blip r:embed="rId2"/>
                <a:stretch>
                  <a:fillRect t="-2899" b="-11594"/>
                </a:stretch>
              </a:blipFill>
            </p:spPr>
            <p:txBody>
              <a:bodyPr/>
              <a:lstStyle/>
              <a:p>
                <a:r>
                  <a:rPr lang="en-US">
                    <a:noFill/>
                  </a:rPr>
                  <a:t> </a:t>
                </a:r>
              </a:p>
            </p:txBody>
          </p:sp>
        </mc:Fallback>
      </mc:AlternateContent>
    </p:spTree>
    <p:extLst>
      <p:ext uri="{BB962C8B-B14F-4D97-AF65-F5344CB8AC3E}">
        <p14:creationId xmlns:p14="http://schemas.microsoft.com/office/powerpoint/2010/main" val="3864055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668AE0B6-2EF5-8FAA-F200-B75864D2EA41}"/>
              </a:ext>
            </a:extLst>
          </p:cNvPr>
          <p:cNvSpPr/>
          <p:nvPr/>
        </p:nvSpPr>
        <p:spPr>
          <a:xfrm>
            <a:off x="800100" y="1714500"/>
            <a:ext cx="7543800" cy="3022600"/>
          </a:xfrm>
          <a:prstGeom prst="rect">
            <a:avLst/>
          </a:prstGeom>
          <a:ln w="38100">
            <a:solidFill>
              <a:schemeClr val="accent4">
                <a:lumMod val="75000"/>
              </a:schemeClr>
            </a:solidFill>
          </a:ln>
        </p:spPr>
        <p:txBody>
          <a:bodyPr lIns="144000" tIns="288000" rIns="144000" bIns="144000">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just">
              <a:defRPr/>
            </a:pPr>
            <a:r>
              <a:rPr lang="el-GR" sz="1200" dirty="0">
                <a:solidFill>
                  <a:srgbClr val="000000"/>
                </a:solidFill>
              </a:rPr>
              <a:t>Το παρόν συνοδευτικό έργο </a:t>
            </a:r>
            <a:r>
              <a:rPr lang="el-GR" sz="1200" b="1" dirty="0">
                <a:solidFill>
                  <a:srgbClr val="000000"/>
                </a:solidFill>
              </a:rPr>
              <a:t>παρέχεται </a:t>
            </a:r>
            <a:r>
              <a:rPr lang="el-GR" sz="1200" dirty="0">
                <a:solidFill>
                  <a:srgbClr val="000000"/>
                </a:solidFill>
              </a:rPr>
              <a:t>αποκλειστικά και μόνο στους διδάσκοντες που έχουν επιλέξει το αντίστοιχο βιβλίο μέσω του συστήματος του </a:t>
            </a:r>
            <a:r>
              <a:rPr lang="el-GR" sz="1200" b="1" dirty="0" err="1">
                <a:solidFill>
                  <a:srgbClr val="000000"/>
                </a:solidFill>
              </a:rPr>
              <a:t>Ευδόξου</a:t>
            </a:r>
            <a:r>
              <a:rPr lang="el-GR" sz="1200" b="1" dirty="0">
                <a:solidFill>
                  <a:srgbClr val="000000"/>
                </a:solidFill>
              </a:rPr>
              <a:t> </a:t>
            </a:r>
            <a:r>
              <a:rPr lang="el-GR" sz="1200" dirty="0">
                <a:solidFill>
                  <a:srgbClr val="000000"/>
                </a:solidFill>
              </a:rPr>
              <a:t>ως διδακτικό σύγγραμμα για τη διδασκαλία των μαθημάτων τους και την αξιολόγηση της εκμάθησης των φοιτητών και για όσο χρονικό διάστημα διατηρείται η επιλογή του συγκεκριμένου συγγράμματος. Η </a:t>
            </a:r>
            <a:r>
              <a:rPr lang="el-GR" sz="1200" b="1" dirty="0">
                <a:solidFill>
                  <a:srgbClr val="000000"/>
                </a:solidFill>
              </a:rPr>
              <a:t>διάδοση, δημοσίευση, αναπαραγωγή </a:t>
            </a:r>
            <a:r>
              <a:rPr lang="el-GR" sz="1200" dirty="0">
                <a:solidFill>
                  <a:srgbClr val="000000"/>
                </a:solidFill>
              </a:rPr>
              <a:t>ή </a:t>
            </a:r>
            <a:r>
              <a:rPr lang="el-GR" sz="1200" b="1" dirty="0">
                <a:solidFill>
                  <a:srgbClr val="000000"/>
                </a:solidFill>
              </a:rPr>
              <a:t>πώληση </a:t>
            </a:r>
            <a:r>
              <a:rPr lang="el-GR" sz="1200" dirty="0">
                <a:solidFill>
                  <a:srgbClr val="000000"/>
                </a:solidFill>
              </a:rPr>
              <a:t>οπουδήποτε μέρους αυτού του έργου με οποιοδήποτε μέσο καταστρέφει την ακεραιότητα του έργου </a:t>
            </a:r>
            <a:r>
              <a:rPr lang="el-GR" sz="1200" b="1" dirty="0">
                <a:solidFill>
                  <a:srgbClr val="000000"/>
                </a:solidFill>
              </a:rPr>
              <a:t>και για σκοπούς διαφορετικούς από αυτούς για τους οποίους έχει χορηγηθεί η σχετική άδεια δεν επιτρέπεται</a:t>
            </a:r>
            <a:r>
              <a:rPr lang="el-GR" sz="1200" dirty="0">
                <a:solidFill>
                  <a:srgbClr val="000000"/>
                </a:solidFill>
              </a:rPr>
              <a:t>. Το περιεχόμενο του έργου </a:t>
            </a:r>
            <a:r>
              <a:rPr lang="el-GR" sz="1200" b="1" dirty="0">
                <a:solidFill>
                  <a:srgbClr val="000000"/>
                </a:solidFill>
              </a:rPr>
              <a:t>δεν θα πρέπει να διατίθεται </a:t>
            </a:r>
            <a:r>
              <a:rPr lang="el-GR" sz="1200" dirty="0">
                <a:solidFill>
                  <a:srgbClr val="000000"/>
                </a:solidFill>
              </a:rPr>
              <a:t>στους φοιτητές παρά μόνο όταν αυτό αναφέρεται ρητά ότι μπορεί να γίνει. Η </a:t>
            </a:r>
            <a:r>
              <a:rPr lang="el-GR" sz="1200" b="1" dirty="0">
                <a:solidFill>
                  <a:srgbClr val="000000"/>
                </a:solidFill>
              </a:rPr>
              <a:t>χρήση </a:t>
            </a:r>
            <a:r>
              <a:rPr lang="el-GR" sz="1200" dirty="0">
                <a:solidFill>
                  <a:srgbClr val="000000"/>
                </a:solidFill>
              </a:rPr>
              <a:t>του παρόντος έργου γίνεται αποκλειστικά από τον διδάσκοντα στα πλαίσια των εκπαιδευτικών καθηκόντων του και με τη χρήση των μέσων που αυτός διαχειρίζεται και έχει στη διάθεσή του από τις </a:t>
            </a:r>
            <a:r>
              <a:rPr lang="el-GR" sz="1200" b="1" dirty="0">
                <a:solidFill>
                  <a:srgbClr val="000000"/>
                </a:solidFill>
              </a:rPr>
              <a:t>επίσημες υπηρεσίες του εκπαιδευτικού ιδρύματος </a:t>
            </a:r>
            <a:r>
              <a:rPr lang="el-GR" sz="1200" dirty="0">
                <a:solidFill>
                  <a:srgbClr val="000000"/>
                </a:solidFill>
              </a:rPr>
              <a:t>όπου ανήκει, διασφαλίζοντας τη μη περαιτέρω διάδοση, δημοσίευση και αναπαραγωγή του έργου προς τρίτους. Ο διδάσκων δύναται να </a:t>
            </a:r>
            <a:r>
              <a:rPr lang="el-GR" sz="1200" b="1" dirty="0">
                <a:solidFill>
                  <a:srgbClr val="000000"/>
                </a:solidFill>
              </a:rPr>
              <a:t>προσαρμόζει </a:t>
            </a:r>
            <a:r>
              <a:rPr lang="el-GR" sz="1200" dirty="0">
                <a:solidFill>
                  <a:srgbClr val="000000"/>
                </a:solidFill>
              </a:rPr>
              <a:t>μέρος του υλικού των διαφανειών σύμφωνα με τις διδακτικές του ανάγκες, αναφερόμενος όμως πάντοτε στην αρχική πηγή αναφοράς. Το παρόν έργο προστατεύεται από την ελληνική και ευρωπαϊκή νομοθεσία περί πνευματικής ιδιοκτησίας καθώς και από τη νομοθεσία του κράτους όπου ανήκει η ξενόγλωσση πρωτότυπη έκδοση του έργου. </a:t>
            </a:r>
            <a:endParaRPr lang="el-GR" sz="1200" dirty="0"/>
          </a:p>
        </p:txBody>
      </p:sp>
      <p:pic>
        <p:nvPicPr>
          <p:cNvPr id="7" name="Εικόνα 6">
            <a:extLst>
              <a:ext uri="{FF2B5EF4-FFF2-40B4-BE49-F238E27FC236}">
                <a16:creationId xmlns:a16="http://schemas.microsoft.com/office/drawing/2014/main" id="{5A3CBF6E-147E-DD19-C480-ADBE170B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350" y="811213"/>
            <a:ext cx="124618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6F899B9C-841A-CD41-707D-9BBEE1567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667250"/>
            <a:ext cx="36957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B64766E1-A642-D4A1-800F-CA37B890E482}"/>
              </a:ext>
            </a:extLst>
          </p:cNvPr>
          <p:cNvSpPr/>
          <p:nvPr/>
        </p:nvSpPr>
        <p:spPr>
          <a:xfrm>
            <a:off x="66675" y="5915025"/>
            <a:ext cx="8382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615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t>Μαθησιακά αποτελέσματα κεφαλαίου</a:t>
            </a:r>
            <a:endParaRPr lang="en-US" sz="3600" dirty="0"/>
          </a:p>
        </p:txBody>
      </p:sp>
      <p:sp>
        <p:nvSpPr>
          <p:cNvPr id="3" name="Content Placeholder 2"/>
          <p:cNvSpPr>
            <a:spLocks noGrp="1"/>
          </p:cNvSpPr>
          <p:nvPr>
            <p:ph type="body" idx="1"/>
          </p:nvPr>
        </p:nvSpPr>
        <p:spPr/>
        <p:txBody>
          <a:bodyPr>
            <a:normAutofit fontScale="70000" lnSpcReduction="20000"/>
          </a:bodyPr>
          <a:lstStyle/>
          <a:p>
            <a:pPr marL="0" indent="0">
              <a:buNone/>
            </a:pPr>
            <a:r>
              <a:rPr lang="el-GR" sz="2400" dirty="0"/>
              <a:t>Έχοντας μελετήσει αυτό το κεφάλαιο θα είστε σε θέση να:</a:t>
            </a:r>
          </a:p>
          <a:p>
            <a:pPr marL="0" indent="0">
              <a:buNone/>
            </a:pPr>
            <a:endParaRPr lang="el-GR" sz="2400" dirty="0"/>
          </a:p>
          <a:p>
            <a:pPr lvl="0"/>
            <a:r>
              <a:rPr lang="el-GR" sz="2400" dirty="0"/>
              <a:t>Διακρίνετε μεταξύ </a:t>
            </a:r>
            <a:r>
              <a:rPr lang="el-GR" sz="2400" dirty="0" err="1"/>
              <a:t>πιθανοτικών</a:t>
            </a:r>
            <a:r>
              <a:rPr lang="el-GR" sz="2400" dirty="0"/>
              <a:t> και μη-</a:t>
            </a:r>
            <a:r>
              <a:rPr lang="el-GR" sz="2400" dirty="0" err="1"/>
              <a:t>πιθανοτικών</a:t>
            </a:r>
            <a:r>
              <a:rPr lang="el-GR" sz="2400" dirty="0"/>
              <a:t> προσεγγίσεων δειγματοληψίας.</a:t>
            </a:r>
            <a:endParaRPr lang="en-US" sz="2400" dirty="0"/>
          </a:p>
          <a:p>
            <a:pPr lvl="0"/>
            <a:r>
              <a:rPr lang="el-GR" sz="2400" dirty="0"/>
              <a:t>Περιγράφετε τις επιπτώσεις της χρήσης μη-</a:t>
            </a:r>
            <a:r>
              <a:rPr lang="el-GR" sz="2400" dirty="0" err="1"/>
              <a:t>πιθανοτικής</a:t>
            </a:r>
            <a:r>
              <a:rPr lang="el-GR" sz="2400" dirty="0"/>
              <a:t> δειγματοληψίας στην εξωτερική εγκυρότητα.</a:t>
            </a:r>
            <a:endParaRPr lang="en-US" sz="2400" dirty="0"/>
          </a:p>
          <a:p>
            <a:pPr lvl="0"/>
            <a:r>
              <a:rPr lang="el-GR" sz="2400" dirty="0"/>
              <a:t>Επιλέξετε από μία λίστα ποσοτικών και ποιοτικών σχημάτων δειγματοληψίας.</a:t>
            </a:r>
            <a:endParaRPr lang="en-US" sz="2400" dirty="0"/>
          </a:p>
          <a:p>
            <a:pPr lvl="0"/>
            <a:r>
              <a:rPr lang="el-GR" sz="2400" dirty="0"/>
              <a:t>Ενσωματώνετε ποσοτικές και ποιοτικές προσεγγίσεις δειγματοληψίας σε έναν σχεδιασμό δειγματοληψίας μεικτών μεθόδων.</a:t>
            </a:r>
            <a:endParaRPr lang="en-US" sz="2400" dirty="0"/>
          </a:p>
          <a:p>
            <a:pPr lvl="0"/>
            <a:r>
              <a:rPr lang="el-GR" sz="2400" dirty="0"/>
              <a:t>Ορίζετε δείγματα για δυσπρόσιτους πληθυσμούς.</a:t>
            </a:r>
            <a:endParaRPr lang="en-US" sz="2400" dirty="0"/>
          </a:p>
          <a:p>
            <a:pPr lvl="0"/>
            <a:r>
              <a:rPr lang="el-GR" sz="2400" dirty="0"/>
              <a:t>Γνωρίζετε πότε πρέπει να συνεχίζετε τη δειγματοληψία και πότε να σταματάτε.</a:t>
            </a:r>
            <a:endParaRPr lang="en-US" sz="2400" dirty="0"/>
          </a:p>
        </p:txBody>
      </p:sp>
    </p:spTree>
    <p:extLst>
      <p:ext uri="{BB962C8B-B14F-4D97-AF65-F5344CB8AC3E}">
        <p14:creationId xmlns:p14="http://schemas.microsoft.com/office/powerpoint/2010/main" val="3815270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Ποιοτική Δειγματοληψία </a:t>
            </a:r>
            <a:endParaRPr lang="en-US" dirty="0"/>
          </a:p>
        </p:txBody>
      </p:sp>
      <p:sp>
        <p:nvSpPr>
          <p:cNvPr id="3" name="Content Placeholder 2"/>
          <p:cNvSpPr>
            <a:spLocks noGrp="1"/>
          </p:cNvSpPr>
          <p:nvPr>
            <p:ph type="body" idx="1"/>
          </p:nvPr>
        </p:nvSpPr>
        <p:spPr/>
        <p:txBody>
          <a:bodyPr>
            <a:normAutofit/>
          </a:bodyPr>
          <a:lstStyle/>
          <a:p>
            <a:pPr marL="457200" indent="-457200">
              <a:lnSpc>
                <a:spcPct val="110000"/>
              </a:lnSpc>
              <a:buFont typeface="+mj-lt"/>
              <a:buAutoNum type="arabicPeriod"/>
            </a:pPr>
            <a:r>
              <a:rPr lang="el-GR" sz="2000" b="1" dirty="0" err="1"/>
              <a:t>Νατουραλιστική</a:t>
            </a:r>
            <a:r>
              <a:rPr lang="el-GR" sz="2000" dirty="0"/>
              <a:t>: λαμβάνει χώρα σε κανονικές συνθήκες όπου οι άνθρωποι ζουν και εργάζονται.</a:t>
            </a:r>
          </a:p>
          <a:p>
            <a:pPr marL="457200" indent="-457200">
              <a:lnSpc>
                <a:spcPct val="110000"/>
              </a:lnSpc>
              <a:buFont typeface="+mj-lt"/>
              <a:buAutoNum type="arabicPeriod"/>
            </a:pPr>
            <a:r>
              <a:rPr lang="el-GR" sz="2000" b="1" dirty="0"/>
              <a:t>Ενιαία</a:t>
            </a:r>
            <a:r>
              <a:rPr lang="el-GR" sz="2000" dirty="0"/>
              <a:t>: κοινά νήματα μεταξύ των ερωτημάτων, των στόχων, και του σκοπού της έρευνας.</a:t>
            </a:r>
          </a:p>
          <a:p>
            <a:pPr marL="457200" indent="-457200">
              <a:lnSpc>
                <a:spcPct val="110000"/>
              </a:lnSpc>
              <a:buFont typeface="+mj-lt"/>
              <a:buAutoNum type="arabicPeriod"/>
            </a:pPr>
            <a:r>
              <a:rPr lang="el-GR" sz="2000" b="1" dirty="0"/>
              <a:t>Αναδυόμενη</a:t>
            </a:r>
            <a:r>
              <a:rPr lang="el-GR" sz="2000" dirty="0"/>
              <a:t>: οι στρατηγικές δειγματοληψίας και οι στόχοι της έρευνας βασίζονται σε διαρκείς </a:t>
            </a:r>
            <a:r>
              <a:rPr lang="el-GR" sz="2000" dirty="0" err="1"/>
              <a:t>αναστοχασμούς</a:t>
            </a:r>
            <a:r>
              <a:rPr lang="el-GR" sz="2000" dirty="0"/>
              <a:t>, αναλύσεις δεδομένων, προσωρινές υποθέσεις, και συχνά πρόσθετες δειγματοληψίες.</a:t>
            </a:r>
          </a:p>
          <a:p>
            <a:pPr marL="457200" indent="-457200">
              <a:lnSpc>
                <a:spcPct val="110000"/>
              </a:lnSpc>
              <a:buFont typeface="+mj-lt"/>
              <a:buAutoNum type="arabicPeriod"/>
            </a:pPr>
            <a:r>
              <a:rPr lang="el-GR" sz="2000" b="1" dirty="0"/>
              <a:t>Σειριακή</a:t>
            </a:r>
            <a:r>
              <a:rPr lang="el-GR" sz="2000" dirty="0"/>
              <a:t>: οι επιλογές για τη δειγματοληψία βασίζονται στα δεδομένα που συλλέγονται από προηγούμενα δείγματα.</a:t>
            </a:r>
            <a:endParaRPr lang="en-US" sz="2000" dirty="0"/>
          </a:p>
        </p:txBody>
      </p:sp>
    </p:spTree>
    <p:extLst>
      <p:ext uri="{BB962C8B-B14F-4D97-AF65-F5344CB8AC3E}">
        <p14:creationId xmlns:p14="http://schemas.microsoft.com/office/powerpoint/2010/main" val="663794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err="1"/>
              <a:t>Πιθανοτική</a:t>
            </a:r>
            <a:r>
              <a:rPr lang="el-GR" sz="3600" dirty="0"/>
              <a:t> Δειγματοληψία: Τυχαία Δειγματοληψία</a:t>
            </a:r>
            <a:endParaRPr lang="en-US" sz="3600" dirty="0"/>
          </a:p>
        </p:txBody>
      </p:sp>
      <p:pic>
        <p:nvPicPr>
          <p:cNvPr id="10" name="Picture 9" descr="A grid with red dots&#10;&#10;Description automatically generated">
            <a:extLst>
              <a:ext uri="{FF2B5EF4-FFF2-40B4-BE49-F238E27FC236}">
                <a16:creationId xmlns:a16="http://schemas.microsoft.com/office/drawing/2014/main" id="{2CB444CE-B156-3B57-0F4B-E1087714E385}"/>
              </a:ext>
            </a:extLst>
          </p:cNvPr>
          <p:cNvPicPr>
            <a:picLocks noChangeAspect="1"/>
          </p:cNvPicPr>
          <p:nvPr/>
        </p:nvPicPr>
        <p:blipFill>
          <a:blip r:embed="rId3"/>
          <a:stretch>
            <a:fillRect/>
          </a:stretch>
        </p:blipFill>
        <p:spPr>
          <a:xfrm>
            <a:off x="2114550" y="1557014"/>
            <a:ext cx="4914900" cy="4862835"/>
          </a:xfrm>
          <a:prstGeom prst="rect">
            <a:avLst/>
          </a:prstGeom>
        </p:spPr>
      </p:pic>
    </p:spTree>
    <p:extLst>
      <p:ext uri="{BB962C8B-B14F-4D97-AF65-F5344CB8AC3E}">
        <p14:creationId xmlns:p14="http://schemas.microsoft.com/office/powerpoint/2010/main" val="3772720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err="1"/>
              <a:t>Πιθανοτική</a:t>
            </a:r>
            <a:r>
              <a:rPr lang="el-GR" sz="3600" dirty="0"/>
              <a:t> Δειγματοληψία: Συστηματική Δειγματοληψία</a:t>
            </a:r>
            <a:endParaRPr lang="en-GB" sz="3600" dirty="0"/>
          </a:p>
        </p:txBody>
      </p:sp>
      <p:pic>
        <p:nvPicPr>
          <p:cNvPr id="6" name="Picture 5" descr="A grid with red dots and arrows&#10;&#10;Description automatically generated">
            <a:extLst>
              <a:ext uri="{FF2B5EF4-FFF2-40B4-BE49-F238E27FC236}">
                <a16:creationId xmlns:a16="http://schemas.microsoft.com/office/drawing/2014/main" id="{4872F84C-4719-A989-C387-52D4E9777B5E}"/>
              </a:ext>
            </a:extLst>
          </p:cNvPr>
          <p:cNvPicPr>
            <a:picLocks noChangeAspect="1"/>
          </p:cNvPicPr>
          <p:nvPr/>
        </p:nvPicPr>
        <p:blipFill>
          <a:blip r:embed="rId3"/>
          <a:stretch>
            <a:fillRect/>
          </a:stretch>
        </p:blipFill>
        <p:spPr>
          <a:xfrm>
            <a:off x="2155192" y="1312650"/>
            <a:ext cx="4833615" cy="5348500"/>
          </a:xfrm>
          <a:prstGeom prst="rect">
            <a:avLst/>
          </a:prstGeom>
        </p:spPr>
      </p:pic>
    </p:spTree>
    <p:extLst>
      <p:ext uri="{BB962C8B-B14F-4D97-AF65-F5344CB8AC3E}">
        <p14:creationId xmlns:p14="http://schemas.microsoft.com/office/powerpoint/2010/main" val="2978251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grid with red dots&#10;&#10;Description automatically generated">
            <a:extLst>
              <a:ext uri="{FF2B5EF4-FFF2-40B4-BE49-F238E27FC236}">
                <a16:creationId xmlns:a16="http://schemas.microsoft.com/office/drawing/2014/main" id="{B8315AA2-38D1-B0B7-4D8B-B29864E6E80A}"/>
              </a:ext>
            </a:extLst>
          </p:cNvPr>
          <p:cNvPicPr>
            <a:picLocks noChangeAspect="1"/>
          </p:cNvPicPr>
          <p:nvPr/>
        </p:nvPicPr>
        <p:blipFill>
          <a:blip r:embed="rId3"/>
          <a:stretch>
            <a:fillRect/>
          </a:stretch>
        </p:blipFill>
        <p:spPr>
          <a:xfrm>
            <a:off x="2238792" y="1295399"/>
            <a:ext cx="4666416" cy="4617192"/>
          </a:xfrm>
          <a:prstGeom prst="rect">
            <a:avLst/>
          </a:prstGeom>
        </p:spPr>
      </p:pic>
      <p:sp>
        <p:nvSpPr>
          <p:cNvPr id="2" name="Title 1"/>
          <p:cNvSpPr>
            <a:spLocks noGrp="1"/>
          </p:cNvSpPr>
          <p:nvPr>
            <p:ph type="title"/>
          </p:nvPr>
        </p:nvSpPr>
        <p:spPr/>
        <p:txBody>
          <a:bodyPr>
            <a:normAutofit fontScale="90000"/>
          </a:bodyPr>
          <a:lstStyle/>
          <a:p>
            <a:r>
              <a:rPr lang="el-GR" sz="3600" dirty="0" err="1"/>
              <a:t>Πιθανοτική</a:t>
            </a:r>
            <a:r>
              <a:rPr lang="el-GR" sz="3600" dirty="0"/>
              <a:t> Δειγματοληψία: Στρωματοποιημένη Τυχαία Δειγματοληψία</a:t>
            </a:r>
          </a:p>
        </p:txBody>
      </p:sp>
      <p:sp>
        <p:nvSpPr>
          <p:cNvPr id="3" name="Text Placeholder 2">
            <a:extLst>
              <a:ext uri="{FF2B5EF4-FFF2-40B4-BE49-F238E27FC236}">
                <a16:creationId xmlns:a16="http://schemas.microsoft.com/office/drawing/2014/main" id="{CDDFFCDB-C6AD-7BED-1C99-0A8D07A530DE}"/>
              </a:ext>
            </a:extLst>
          </p:cNvPr>
          <p:cNvSpPr>
            <a:spLocks noGrp="1"/>
          </p:cNvSpPr>
          <p:nvPr>
            <p:ph type="body" idx="1"/>
          </p:nvPr>
        </p:nvSpPr>
        <p:spPr>
          <a:xfrm>
            <a:off x="838200" y="5854700"/>
            <a:ext cx="7848600" cy="430316"/>
          </a:xfrm>
        </p:spPr>
        <p:txBody>
          <a:bodyPr/>
          <a:lstStyle/>
          <a:p>
            <a:r>
              <a:rPr lang="el-GR" sz="1000" dirty="0"/>
              <a:t>Στρωματοποιημένη τυχαία δειγματοληψία, επιλέγοντας τυχαία τρεις μονάδες από κάθε στρώμα</a:t>
            </a:r>
            <a:endParaRPr lang="en-US" sz="1000" dirty="0"/>
          </a:p>
        </p:txBody>
      </p:sp>
      <p:sp>
        <p:nvSpPr>
          <p:cNvPr id="11" name="Rectangle 10">
            <a:extLst>
              <a:ext uri="{FF2B5EF4-FFF2-40B4-BE49-F238E27FC236}">
                <a16:creationId xmlns:a16="http://schemas.microsoft.com/office/drawing/2014/main" id="{398BB138-5CA0-D3D0-2901-211C299EC37D}"/>
              </a:ext>
            </a:extLst>
          </p:cNvPr>
          <p:cNvSpPr/>
          <p:nvPr/>
        </p:nvSpPr>
        <p:spPr>
          <a:xfrm>
            <a:off x="2343394" y="1371601"/>
            <a:ext cx="1098305" cy="1117599"/>
          </a:xfrm>
          <a:prstGeom prst="rect">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CBEA5D4-077E-C91F-E826-753A4C02F98C}"/>
              </a:ext>
            </a:extLst>
          </p:cNvPr>
          <p:cNvSpPr/>
          <p:nvPr/>
        </p:nvSpPr>
        <p:spPr>
          <a:xfrm>
            <a:off x="3425896" y="1371601"/>
            <a:ext cx="1098305" cy="1117599"/>
          </a:xfrm>
          <a:prstGeom prst="rect">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A4F6D71-A3B0-D30B-789A-7043D42D69DF}"/>
              </a:ext>
            </a:extLst>
          </p:cNvPr>
          <p:cNvSpPr/>
          <p:nvPr/>
        </p:nvSpPr>
        <p:spPr>
          <a:xfrm>
            <a:off x="4524201" y="1371600"/>
            <a:ext cx="1098305" cy="1117599"/>
          </a:xfrm>
          <a:prstGeom prst="rect">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4FC9A66-D8EB-FCF8-CE31-788B405312E8}"/>
              </a:ext>
            </a:extLst>
          </p:cNvPr>
          <p:cNvSpPr/>
          <p:nvPr/>
        </p:nvSpPr>
        <p:spPr>
          <a:xfrm>
            <a:off x="5647906" y="1371600"/>
            <a:ext cx="1098305" cy="1117599"/>
          </a:xfrm>
          <a:prstGeom prst="rect">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600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lvl="0"/>
            <a:r>
              <a:rPr lang="el-GR" dirty="0" err="1"/>
              <a:t>Πιθανοτική</a:t>
            </a:r>
            <a:r>
              <a:rPr lang="el-GR" dirty="0"/>
              <a:t> Δειγματοληψία: Δειγματοληψία κατά Συστάδες</a:t>
            </a:r>
            <a:endParaRPr lang="en-US" dirty="0"/>
          </a:p>
        </p:txBody>
      </p:sp>
      <p:pic>
        <p:nvPicPr>
          <p:cNvPr id="3" name="Picture 2" descr="A grid with red dots&#10;&#10;Description automatically generated">
            <a:extLst>
              <a:ext uri="{FF2B5EF4-FFF2-40B4-BE49-F238E27FC236}">
                <a16:creationId xmlns:a16="http://schemas.microsoft.com/office/drawing/2014/main" id="{B8AF631D-8672-06E8-AD32-53A19F569399}"/>
              </a:ext>
            </a:extLst>
          </p:cNvPr>
          <p:cNvPicPr>
            <a:picLocks noChangeAspect="1"/>
          </p:cNvPicPr>
          <p:nvPr/>
        </p:nvPicPr>
        <p:blipFill>
          <a:blip r:embed="rId2"/>
          <a:stretch>
            <a:fillRect/>
          </a:stretch>
        </p:blipFill>
        <p:spPr>
          <a:xfrm>
            <a:off x="791210" y="1312650"/>
            <a:ext cx="5203191" cy="5148072"/>
          </a:xfrm>
          <a:prstGeom prst="rect">
            <a:avLst/>
          </a:prstGeom>
        </p:spPr>
      </p:pic>
      <p:sp>
        <p:nvSpPr>
          <p:cNvPr id="7" name="Content Placeholder 7">
            <a:extLst>
              <a:ext uri="{FF2B5EF4-FFF2-40B4-BE49-F238E27FC236}">
                <a16:creationId xmlns:a16="http://schemas.microsoft.com/office/drawing/2014/main" id="{15F122BA-5C9B-5A3C-2F65-7E39692C98AC}"/>
              </a:ext>
            </a:extLst>
          </p:cNvPr>
          <p:cNvSpPr txBox="1">
            <a:spLocks/>
          </p:cNvSpPr>
          <p:nvPr/>
        </p:nvSpPr>
        <p:spPr>
          <a:xfrm>
            <a:off x="6099118" y="3822700"/>
            <a:ext cx="2765481" cy="2638022"/>
          </a:xfrm>
          <a:prstGeom prst="rect">
            <a:avLst/>
          </a:prstGeom>
        </p:spPr>
        <p:txBody>
          <a:bodyPr>
            <a:normAutofit/>
          </a:bodyPr>
          <a:lstStyle>
            <a:defPPr marR="0" lvl="0" algn="l" rtl="0">
              <a:lnSpc>
                <a:spcPct val="100000"/>
              </a:lnSpc>
              <a:spcBef>
                <a:spcPts val="0"/>
              </a:spcBef>
              <a:spcAft>
                <a:spcPts val="0"/>
              </a:spcAft>
            </a:defPPr>
            <a:lvl1pPr marL="255588" marR="0" lvl="0" indent="-25558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73152" indent="0"/>
            <a:r>
              <a:rPr lang="el-GR" sz="1800" i="1" u="sng" dirty="0">
                <a:ea typeface="Calibri" panose="020F0502020204030204" pitchFamily="34" charset="0"/>
                <a:cs typeface="Arial" panose="020B0604020202020204" pitchFamily="34" charset="0"/>
              </a:rPr>
              <a:t>Η δειγματοληψία πολλαπλών φάσεων: </a:t>
            </a:r>
            <a:r>
              <a:rPr lang="el-GR" sz="1800" dirty="0">
                <a:ea typeface="Calibri" panose="020F0502020204030204" pitchFamily="34" charset="0"/>
                <a:cs typeface="Arial" panose="020B0604020202020204" pitchFamily="34" charset="0"/>
              </a:rPr>
              <a:t>είναι μία επέκταση της δειγματοληψίας κατά συστάδες, η οποία εμπλέκει διαδοχικές τυχαίες επιλογές σε περισσότερες από μία φάσεις </a:t>
            </a:r>
          </a:p>
          <a:p>
            <a:pPr marL="73152" indent="0"/>
            <a:endParaRPr lang="en-US" sz="1800" dirty="0"/>
          </a:p>
        </p:txBody>
      </p:sp>
    </p:spTree>
    <p:extLst>
      <p:ext uri="{BB962C8B-B14F-4D97-AF65-F5344CB8AC3E}">
        <p14:creationId xmlns:p14="http://schemas.microsoft.com/office/powerpoint/2010/main" val="3480283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l-GR" dirty="0"/>
              <a:t>Μη – </a:t>
            </a:r>
            <a:r>
              <a:rPr lang="el-GR" dirty="0" err="1"/>
              <a:t>Πιθανοτική</a:t>
            </a:r>
            <a:r>
              <a:rPr lang="el-GR" dirty="0"/>
              <a:t> Δειγματοληψία</a:t>
            </a:r>
            <a:endParaRPr lang="en-US" dirty="0"/>
          </a:p>
        </p:txBody>
      </p:sp>
      <p:sp>
        <p:nvSpPr>
          <p:cNvPr id="8" name="Content Placeholder 7"/>
          <p:cNvSpPr>
            <a:spLocks noGrp="1"/>
          </p:cNvSpPr>
          <p:nvPr>
            <p:ph type="body" idx="1"/>
          </p:nvPr>
        </p:nvSpPr>
        <p:spPr/>
        <p:txBody>
          <a:bodyPr>
            <a:normAutofit fontScale="85000" lnSpcReduction="10000"/>
          </a:bodyPr>
          <a:lstStyle/>
          <a:p>
            <a:r>
              <a:rPr lang="el-GR" sz="2400" b="1" dirty="0"/>
              <a:t>Ποσοστώσεων</a:t>
            </a:r>
            <a:r>
              <a:rPr lang="en-GB" sz="2400" dirty="0"/>
              <a:t>: </a:t>
            </a:r>
            <a:r>
              <a:rPr lang="el-GR" sz="2400" dirty="0"/>
              <a:t>χρησιμοποιούνται μη-τυχαίες μέθοδοι δειγματοληψίας για να συλλεχθούν τα δεδομένα από ένα στρώμα μέχρι να ικανοποιηθεί η απαιτούμενη ποσόστωση τους, η οποία έχει καθοριστεί εκ των προτέρων από τον ερευνητή</a:t>
            </a:r>
            <a:r>
              <a:rPr lang="en-US" sz="2400" dirty="0"/>
              <a:t> </a:t>
            </a:r>
          </a:p>
          <a:p>
            <a:r>
              <a:rPr lang="el-GR" sz="2400" b="1" dirty="0"/>
              <a:t>Σκόπιμη ή </a:t>
            </a:r>
            <a:r>
              <a:rPr lang="el-GR" sz="2400" b="1" dirty="0" err="1"/>
              <a:t>Στοχευμένη</a:t>
            </a:r>
            <a:r>
              <a:rPr lang="en-US" sz="2400" dirty="0"/>
              <a:t>: </a:t>
            </a:r>
            <a:r>
              <a:rPr lang="el-GR" sz="2400" dirty="0"/>
              <a:t>όταν ιδιαίτεροι άνθρωποι, γεγονότα ή συνθήκες, επιλέγονται επειδή είναι γνωστό πως παρέχουν σημαντικές πληροφορίες που δεν θα μπορούσαν να αποκτηθούν από άλλους σχεδιασμούς δειγματοληψίας </a:t>
            </a:r>
            <a:endParaRPr lang="en-US" sz="2400" dirty="0"/>
          </a:p>
          <a:p>
            <a:r>
              <a:rPr lang="el-GR" sz="2400" b="1" dirty="0"/>
              <a:t>Ευκολίας</a:t>
            </a:r>
            <a:r>
              <a:rPr lang="en-US" sz="2400" dirty="0"/>
              <a:t>: </a:t>
            </a:r>
            <a:r>
              <a:rPr lang="el-GR" sz="2400" dirty="0"/>
              <a:t>είναι μία από τις πιο συνηθισμένες  στρατηγικές δειγματοληψίας και αφορά στην απόκτηση πρόσβασης στα πλέον εύκολα προσβάσιμα υποκείμενα όπως συνάδελφοι φοιτητές, γείτονες, ή άνθρωποι που απαντούν στο κάλεσμα μιας εφημερίδας ή σε ένα διαδικτυακό κάλεσμα για συμμετοχή σε μία δημοσκόπηση</a:t>
            </a:r>
            <a:r>
              <a:rPr lang="en-US" sz="2400" dirty="0"/>
              <a:t> </a:t>
            </a:r>
          </a:p>
        </p:txBody>
      </p:sp>
    </p:spTree>
    <p:extLst>
      <p:ext uri="{BB962C8B-B14F-4D97-AF65-F5344CB8AC3E}">
        <p14:creationId xmlns:p14="http://schemas.microsoft.com/office/powerpoint/2010/main" val="2319325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Είδη Σκόπιμης Δειγματοληψίας</a:t>
            </a:r>
            <a:endParaRPr lang="en-US" dirty="0"/>
          </a:p>
        </p:txBody>
      </p:sp>
      <p:sp>
        <p:nvSpPr>
          <p:cNvPr id="3" name="Content Placeholder 2"/>
          <p:cNvSpPr>
            <a:spLocks noGrp="1"/>
          </p:cNvSpPr>
          <p:nvPr>
            <p:ph type="body" idx="1"/>
          </p:nvPr>
        </p:nvSpPr>
        <p:spPr/>
        <p:txBody>
          <a:bodyPr numCol="2">
            <a:normAutofit fontScale="92500" lnSpcReduction="20000"/>
          </a:bodyPr>
          <a:lstStyle/>
          <a:p>
            <a:r>
              <a:rPr lang="el-GR" sz="2000" dirty="0"/>
              <a:t>Δειγματοληψία τυπικής περίπτωσης</a:t>
            </a:r>
          </a:p>
          <a:p>
            <a:r>
              <a:rPr lang="el-GR" sz="2000" dirty="0"/>
              <a:t>Δειγματοληψία ακραίων ή </a:t>
            </a:r>
            <a:r>
              <a:rPr lang="el-GR" sz="2000" dirty="0" err="1"/>
              <a:t>αποκλίνουσων</a:t>
            </a:r>
            <a:r>
              <a:rPr lang="el-GR" sz="2000" dirty="0"/>
              <a:t> περιπτώσεων (δειγματοληψία έκτοπων)</a:t>
            </a:r>
          </a:p>
          <a:p>
            <a:r>
              <a:rPr lang="el-GR" sz="2000" dirty="0"/>
              <a:t>Δειγματοληψία έντασης</a:t>
            </a:r>
          </a:p>
          <a:p>
            <a:r>
              <a:rPr lang="el-GR" sz="2000" dirty="0"/>
              <a:t>Δειγματοληψία μέγιστης διασποράς</a:t>
            </a:r>
          </a:p>
          <a:p>
            <a:r>
              <a:rPr lang="el-GR" sz="2000" dirty="0"/>
              <a:t>Ομοιογενής δειγματοληψία</a:t>
            </a:r>
          </a:p>
          <a:p>
            <a:r>
              <a:rPr lang="el-GR" sz="2000" dirty="0"/>
              <a:t>Στρωματοποιημένη σκόπιμη δειγματοληψία</a:t>
            </a:r>
          </a:p>
          <a:p>
            <a:r>
              <a:rPr lang="el-GR" sz="2000" dirty="0"/>
              <a:t>Τυχαία σκόπιμη δειγματοληψία</a:t>
            </a:r>
          </a:p>
          <a:p>
            <a:r>
              <a:rPr lang="el-GR" sz="2000" dirty="0"/>
              <a:t>Δειγματοληψία κρίσιμης περίπτωσης</a:t>
            </a:r>
          </a:p>
          <a:p>
            <a:r>
              <a:rPr lang="el-GR" sz="2000" dirty="0"/>
              <a:t>Δειγματοληψία πολιτικά σημαντικών περιπτώσεων</a:t>
            </a:r>
          </a:p>
          <a:p>
            <a:r>
              <a:rPr lang="el-GR" sz="2000" dirty="0"/>
              <a:t>Δειγματοληψία κριτηρίου</a:t>
            </a:r>
          </a:p>
          <a:p>
            <a:r>
              <a:rPr lang="el-GR" sz="2000" dirty="0"/>
              <a:t>Δειγματοληψία θεωρίας</a:t>
            </a:r>
          </a:p>
          <a:p>
            <a:r>
              <a:rPr lang="el-GR" sz="2000" dirty="0"/>
              <a:t>Δειγματοληψία επιβεβαίωσης ή διάψευσης περίπτωσης</a:t>
            </a:r>
          </a:p>
          <a:p>
            <a:r>
              <a:rPr lang="el-GR" sz="2000" dirty="0"/>
              <a:t>Ευκαιριακή δειγματοληψία</a:t>
            </a:r>
          </a:p>
          <a:p>
            <a:r>
              <a:rPr lang="el-GR" sz="2000" dirty="0"/>
              <a:t>Δειγματοληψία χιονοστιβάδας</a:t>
            </a:r>
          </a:p>
          <a:p>
            <a:r>
              <a:rPr lang="el-GR" sz="2000" dirty="0"/>
              <a:t>Δειγματοληψία με χρήση πολλαπλών σκόπιμων τεχνικών</a:t>
            </a:r>
          </a:p>
        </p:txBody>
      </p:sp>
    </p:spTree>
    <p:extLst>
      <p:ext uri="{BB962C8B-B14F-4D97-AF65-F5344CB8AC3E}">
        <p14:creationId xmlns:p14="http://schemas.microsoft.com/office/powerpoint/2010/main" val="3070709314"/>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8853DB5E-1FD5-634D-BF65-6CD7B6D96AE4}"/>
    </a:ext>
  </a:ext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C6603481-B2A6-BB44-B51B-8EBA11D29A7F}"/>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508 Lecture</Template>
  <TotalTime>28</TotalTime>
  <Words>1146</Words>
  <Application>Microsoft Macintosh PowerPoint</Application>
  <PresentationFormat>On-screen Show (4:3)</PresentationFormat>
  <Paragraphs>95</Paragraphs>
  <Slides>14</Slides>
  <Notes>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14</vt:i4>
      </vt:variant>
    </vt:vector>
  </HeadingPairs>
  <TitlesOfParts>
    <vt:vector size="22" baseType="lpstr">
      <vt:lpstr>Apparat</vt:lpstr>
      <vt:lpstr>Arial</vt:lpstr>
      <vt:lpstr>Calibri</vt:lpstr>
      <vt:lpstr>Cambria Math</vt:lpstr>
      <vt:lpstr>Noto Sans Symbols</vt:lpstr>
      <vt:lpstr>Times New Roman</vt:lpstr>
      <vt:lpstr>508 Lecture</vt:lpstr>
      <vt:lpstr>1_508 Lecture</vt:lpstr>
      <vt:lpstr>Η Ερευνητική Μεθοδολογία στον Πραγματικό  Κόσμο </vt:lpstr>
      <vt:lpstr>Μαθησιακά αποτελέσματα κεφαλαίου</vt:lpstr>
      <vt:lpstr>Ποιοτική Δειγματοληψία </vt:lpstr>
      <vt:lpstr>Πιθανοτική Δειγματοληψία: Τυχαία Δειγματοληψία</vt:lpstr>
      <vt:lpstr>Πιθανοτική Δειγματοληψία: Συστηματική Δειγματοληψία</vt:lpstr>
      <vt:lpstr>Πιθανοτική Δειγματοληψία: Στρωματοποιημένη Τυχαία Δειγματοληψία</vt:lpstr>
      <vt:lpstr>Πιθανοτική Δειγματοληψία: Δειγματοληψία κατά Συστάδες</vt:lpstr>
      <vt:lpstr>Μη – Πιθανοτική Δειγματοληψία</vt:lpstr>
      <vt:lpstr>Είδη Σκόπιμης Δειγματοληψίας</vt:lpstr>
      <vt:lpstr>Δειγματοληψία Μεικτών Μεθόδων </vt:lpstr>
      <vt:lpstr>Είδη Σχεδιασμών Δειγματοληψίας Μεικτών Μεθόδων </vt:lpstr>
      <vt:lpstr>Δειγματοληψία Δυσπρόσιτων Πληθυσμών </vt:lpstr>
      <vt:lpstr>Μέγεθος δείγματος – Πόσο είναι αρκετό;</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Ερευνητική Μεθοδολογία στον Πραγματικό  Κόσμο </dc:title>
  <dc:creator>Pavlos Delias</dc:creator>
  <cp:lastModifiedBy>Pavlos Delias</cp:lastModifiedBy>
  <cp:revision>5</cp:revision>
  <dcterms:created xsi:type="dcterms:W3CDTF">2023-09-07T06:44:53Z</dcterms:created>
  <dcterms:modified xsi:type="dcterms:W3CDTF">2023-09-07T07:13:45Z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