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7"/>
  </p:notesMasterIdLst>
  <p:handoutMasterIdLst>
    <p:handoutMasterId r:id="rId18"/>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306" r:id="rId1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90" autoAdjust="0"/>
    <p:restoredTop sz="96327" autoAdjust="0"/>
  </p:normalViewPr>
  <p:slideViewPr>
    <p:cSldViewPr snapToGrid="0" snapToObjects="1">
      <p:cViewPr varScale="1">
        <p:scale>
          <a:sx n="101" d="100"/>
          <a:sy n="101" d="100"/>
        </p:scale>
        <p:origin x="1248"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9/7/23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base" latinLnBrk="0" hangingPunct="1">
              <a:lnSpc>
                <a:spcPct val="100000"/>
              </a:lnSpc>
              <a:spcBef>
                <a:spcPct val="30000"/>
              </a:spcBef>
              <a:spcAft>
                <a:spcPct val="0"/>
              </a:spcAft>
              <a:buClrTx/>
              <a:buSzTx/>
              <a:buFontTx/>
              <a:buNone/>
              <a:tabLst/>
              <a:defRPr/>
            </a:pPr>
            <a:r>
              <a:rPr lang="en-GB" dirty="0"/>
              <a:t>The following four sample diagrams used in this presentation are used under the</a:t>
            </a:r>
            <a:r>
              <a:rPr lang="en-GB" baseline="0" dirty="0"/>
              <a:t> CC BY 4.0 License (https://</a:t>
            </a:r>
            <a:r>
              <a:rPr lang="en-GB" baseline="0" dirty="0" err="1"/>
              <a:t>creativecommons.org</a:t>
            </a:r>
            <a:r>
              <a:rPr lang="en-GB" baseline="0" dirty="0"/>
              <a:t>/licenses/by-</a:t>
            </a:r>
            <a:r>
              <a:rPr lang="en-GB" baseline="0" dirty="0" err="1"/>
              <a:t>sa</a:t>
            </a:r>
            <a:r>
              <a:rPr lang="en-GB" baseline="0" dirty="0"/>
              <a:t>/4.0/). They were originally created by Dan </a:t>
            </a:r>
            <a:r>
              <a:rPr lang="en-GB" baseline="0" dirty="0" err="1"/>
              <a:t>Kernler</a:t>
            </a:r>
            <a:r>
              <a:rPr lang="en-GB" baseline="0"/>
              <a:t>.</a:t>
            </a:r>
            <a:endParaRPr lang="en-GB"/>
          </a:p>
          <a:p>
            <a:endParaRPr lang="en-US"/>
          </a:p>
        </p:txBody>
      </p:sp>
      <p:sp>
        <p:nvSpPr>
          <p:cNvPr id="4" name="Slide Number Placeholder 3"/>
          <p:cNvSpPr>
            <a:spLocks noGrp="1"/>
          </p:cNvSpPr>
          <p:nvPr>
            <p:ph type="sldNum" sz="quarter" idx="10"/>
          </p:nvPr>
        </p:nvSpPr>
        <p:spPr/>
        <p:txBody>
          <a:bodyPr/>
          <a:lstStyle/>
          <a:p>
            <a:pPr>
              <a:defRPr/>
            </a:pPr>
            <a:fld id="{B5E1D95A-4D7F-0D4D-8657-F619D81D3FC6}" type="slidenum">
              <a:rPr lang="en-US" smtClean="0"/>
              <a:pPr>
                <a:defRPr/>
              </a:pPr>
              <a:t>4</a:t>
            </a:fld>
            <a:endParaRPr lang="en-US"/>
          </a:p>
        </p:txBody>
      </p:sp>
    </p:spTree>
    <p:extLst>
      <p:ext uri="{BB962C8B-B14F-4D97-AF65-F5344CB8AC3E}">
        <p14:creationId xmlns:p14="http://schemas.microsoft.com/office/powerpoint/2010/main" val="2930364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base" latinLnBrk="0" hangingPunct="1">
              <a:lnSpc>
                <a:spcPct val="100000"/>
              </a:lnSpc>
              <a:spcBef>
                <a:spcPct val="30000"/>
              </a:spcBef>
              <a:spcAft>
                <a:spcPct val="0"/>
              </a:spcAft>
              <a:buClrTx/>
              <a:buSzTx/>
              <a:buFontTx/>
              <a:buNone/>
              <a:tabLst/>
              <a:defRPr/>
            </a:pPr>
            <a:r>
              <a:rPr lang="en-GB" dirty="0"/>
              <a:t>The following four sample diagrams used in this presentation are used under the</a:t>
            </a:r>
            <a:r>
              <a:rPr lang="en-GB" baseline="0" dirty="0"/>
              <a:t> CC BY 4.0 License (https://</a:t>
            </a:r>
            <a:r>
              <a:rPr lang="en-GB" baseline="0" dirty="0" err="1"/>
              <a:t>creativecommons.org</a:t>
            </a:r>
            <a:r>
              <a:rPr lang="en-GB" baseline="0" dirty="0"/>
              <a:t>/licenses/by-</a:t>
            </a:r>
            <a:r>
              <a:rPr lang="en-GB" baseline="0" dirty="0" err="1"/>
              <a:t>sa</a:t>
            </a:r>
            <a:r>
              <a:rPr lang="en-GB" baseline="0" dirty="0"/>
              <a:t>/4.0/). They were originally created by Dan </a:t>
            </a:r>
            <a:r>
              <a:rPr lang="en-GB" baseline="0" dirty="0" err="1"/>
              <a:t>Kernler</a:t>
            </a:r>
            <a:r>
              <a:rPr lang="en-GB" baseline="0"/>
              <a:t>.</a:t>
            </a:r>
            <a:endParaRPr lang="en-GB"/>
          </a:p>
          <a:p>
            <a:endParaRPr lang="en-US"/>
          </a:p>
        </p:txBody>
      </p:sp>
      <p:sp>
        <p:nvSpPr>
          <p:cNvPr id="4" name="Slide Number Placeholder 3"/>
          <p:cNvSpPr>
            <a:spLocks noGrp="1"/>
          </p:cNvSpPr>
          <p:nvPr>
            <p:ph type="sldNum" sz="quarter" idx="10"/>
          </p:nvPr>
        </p:nvSpPr>
        <p:spPr/>
        <p:txBody>
          <a:bodyPr/>
          <a:lstStyle/>
          <a:p>
            <a:pPr>
              <a:defRPr/>
            </a:pPr>
            <a:fld id="{B5E1D95A-4D7F-0D4D-8657-F619D81D3FC6}" type="slidenum">
              <a:rPr lang="en-US" smtClean="0"/>
              <a:pPr>
                <a:defRPr/>
              </a:pPr>
              <a:t>5</a:t>
            </a:fld>
            <a:endParaRPr lang="en-US"/>
          </a:p>
        </p:txBody>
      </p:sp>
    </p:spTree>
    <p:extLst>
      <p:ext uri="{BB962C8B-B14F-4D97-AF65-F5344CB8AC3E}">
        <p14:creationId xmlns:p14="http://schemas.microsoft.com/office/powerpoint/2010/main" val="29303641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base" latinLnBrk="0" hangingPunct="1">
              <a:lnSpc>
                <a:spcPct val="100000"/>
              </a:lnSpc>
              <a:spcBef>
                <a:spcPct val="30000"/>
              </a:spcBef>
              <a:spcAft>
                <a:spcPct val="0"/>
              </a:spcAft>
              <a:buClrTx/>
              <a:buSzTx/>
              <a:buFontTx/>
              <a:buNone/>
              <a:tabLst/>
              <a:defRPr/>
            </a:pPr>
            <a:r>
              <a:rPr lang="en-GB" dirty="0"/>
              <a:t>The following four sample diagrams used in this presentation are used under the</a:t>
            </a:r>
            <a:r>
              <a:rPr lang="en-GB" baseline="0" dirty="0"/>
              <a:t> CC BY 4.0 License (https://</a:t>
            </a:r>
            <a:r>
              <a:rPr lang="en-GB" baseline="0" dirty="0" err="1"/>
              <a:t>creativecommons.org</a:t>
            </a:r>
            <a:r>
              <a:rPr lang="en-GB" baseline="0" dirty="0"/>
              <a:t>/licenses/by-</a:t>
            </a:r>
            <a:r>
              <a:rPr lang="en-GB" baseline="0" dirty="0" err="1"/>
              <a:t>sa</a:t>
            </a:r>
            <a:r>
              <a:rPr lang="en-GB" baseline="0" dirty="0"/>
              <a:t>/4.0/). They were originally created by Dan </a:t>
            </a:r>
            <a:r>
              <a:rPr lang="en-GB" baseline="0" dirty="0" err="1"/>
              <a:t>Kernler</a:t>
            </a:r>
            <a:r>
              <a:rPr lang="en-GB" baseline="0"/>
              <a:t>.</a:t>
            </a:r>
            <a:endParaRPr lang="en-GB"/>
          </a:p>
          <a:p>
            <a:endParaRPr lang="en-US"/>
          </a:p>
        </p:txBody>
      </p:sp>
      <p:sp>
        <p:nvSpPr>
          <p:cNvPr id="4" name="Slide Number Placeholder 3"/>
          <p:cNvSpPr>
            <a:spLocks noGrp="1"/>
          </p:cNvSpPr>
          <p:nvPr>
            <p:ph type="sldNum" sz="quarter" idx="10"/>
          </p:nvPr>
        </p:nvSpPr>
        <p:spPr/>
        <p:txBody>
          <a:bodyPr/>
          <a:lstStyle/>
          <a:p>
            <a:pPr>
              <a:defRPr/>
            </a:pPr>
            <a:fld id="{B5E1D95A-4D7F-0D4D-8657-F619D81D3FC6}" type="slidenum">
              <a:rPr lang="en-US" smtClean="0"/>
              <a:pPr>
                <a:defRPr/>
              </a:pPr>
              <a:t>6</a:t>
            </a:fld>
            <a:endParaRPr lang="en-US"/>
          </a:p>
        </p:txBody>
      </p:sp>
    </p:spTree>
    <p:extLst>
      <p:ext uri="{BB962C8B-B14F-4D97-AF65-F5344CB8AC3E}">
        <p14:creationId xmlns:p14="http://schemas.microsoft.com/office/powerpoint/2010/main" val="29303641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18373921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dirty="0"/>
              <a:t>Click to edit Master text styles</a:t>
            </a:r>
          </a:p>
          <a:p>
            <a:pPr lvl="1"/>
            <a:r>
              <a:rPr lang="el-GR" dirty="0"/>
              <a:t>Second level</a:t>
            </a:r>
          </a:p>
          <a:p>
            <a:pPr lvl="2"/>
            <a:r>
              <a:rPr lang="el-GR" dirty="0"/>
              <a:t>Third level</a:t>
            </a:r>
          </a:p>
          <a:p>
            <a:pPr lvl="3"/>
            <a:r>
              <a:rPr lang="el-GR" dirty="0"/>
              <a:t>Fourth level</a:t>
            </a:r>
          </a:p>
          <a:p>
            <a:pPr lvl="4"/>
            <a:r>
              <a:rPr lang="el-GR"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5"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6" name="Slide Number Placeholder 5"/>
          <p:cNvSpPr>
            <a:spLocks noGrp="1"/>
          </p:cNvSpPr>
          <p:nvPr>
            <p:ph type="sldNum" sz="quarter" idx="11"/>
          </p:nvPr>
        </p:nvSpPr>
        <p:spPr/>
        <p:txBody>
          <a:bodyPr/>
          <a:lstStyle>
            <a:lvl1pPr>
              <a:defRPr/>
            </a:lvl1pPr>
          </a:lstStyle>
          <a:p>
            <a:pPr>
              <a:defRPr/>
            </a:pPr>
            <a:r>
              <a:rPr lang="el-GR"/>
              <a:t>Διαφάνεια </a:t>
            </a:r>
            <a:fld id="{624B0523-D47E-2247-B983-B9E272A2D9C0}" type="slidenum">
              <a:rPr lang="en-US"/>
              <a:pPr>
                <a:defRPr/>
              </a:pPr>
              <a:t>‹#›</a:t>
            </a:fld>
            <a:endParaRPr lang="en-US"/>
          </a:p>
        </p:txBody>
      </p:sp>
    </p:spTree>
    <p:extLst>
      <p:ext uri="{BB962C8B-B14F-4D97-AF65-F5344CB8AC3E}">
        <p14:creationId xmlns:p14="http://schemas.microsoft.com/office/powerpoint/2010/main" val="4205364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4" name="Slide Number Placeholder 5"/>
          <p:cNvSpPr>
            <a:spLocks noGrp="1"/>
          </p:cNvSpPr>
          <p:nvPr>
            <p:ph type="sldNum" sz="quarter" idx="11"/>
          </p:nvPr>
        </p:nvSpPr>
        <p:spPr/>
        <p:txBody>
          <a:bodyPr/>
          <a:lstStyle>
            <a:lvl1pPr>
              <a:defRPr/>
            </a:lvl1pPr>
          </a:lstStyle>
          <a:p>
            <a:pPr>
              <a:defRPr/>
            </a:pPr>
            <a:r>
              <a:rPr lang="el-GR"/>
              <a:t>Διαφάνεια </a:t>
            </a:r>
            <a:fld id="{86110938-9AAB-EA45-880A-1ACAB568AF26}" type="slidenum">
              <a:rPr lang="en-US"/>
              <a:pPr>
                <a:defRPr/>
              </a:pPr>
              <a:t>‹#›</a:t>
            </a:fld>
            <a:endParaRPr lang="en-US"/>
          </a:p>
        </p:txBody>
      </p:sp>
    </p:spTree>
    <p:extLst>
      <p:ext uri="{BB962C8B-B14F-4D97-AF65-F5344CB8AC3E}">
        <p14:creationId xmlns:p14="http://schemas.microsoft.com/office/powerpoint/2010/main" val="1381966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 id="2147483672" r:id="rId3"/>
    <p:sldLayoutId id="2147483673"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9</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Στρατηγικές Δειγματοληψίας</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l-GR" dirty="0"/>
              <a:t>Δειγματοληψία Μεικτών Μεθόδων </a:t>
            </a:r>
            <a:endParaRPr lang="en-US" dirty="0"/>
          </a:p>
        </p:txBody>
      </p:sp>
      <p:sp>
        <p:nvSpPr>
          <p:cNvPr id="2" name="Text Placeholder 1">
            <a:extLst>
              <a:ext uri="{FF2B5EF4-FFF2-40B4-BE49-F238E27FC236}">
                <a16:creationId xmlns:a16="http://schemas.microsoft.com/office/drawing/2014/main" id="{C1B9BFF0-7062-1868-B80B-1383645DAB19}"/>
              </a:ext>
            </a:extLst>
          </p:cNvPr>
          <p:cNvSpPr>
            <a:spLocks noGrp="1"/>
          </p:cNvSpPr>
          <p:nvPr>
            <p:ph type="body" idx="1"/>
          </p:nvPr>
        </p:nvSpPr>
        <p:spPr>
          <a:xfrm>
            <a:off x="803877" y="6163492"/>
            <a:ext cx="8229599" cy="525146"/>
          </a:xfrm>
        </p:spPr>
        <p:txBody>
          <a:bodyPr/>
          <a:lstStyle/>
          <a:p>
            <a:r>
              <a:rPr lang="el-GR" sz="1000" dirty="0"/>
              <a:t>Πηγή: Προσαρμογή από </a:t>
            </a:r>
            <a:r>
              <a:rPr lang="en-US" sz="1000" dirty="0"/>
              <a:t>Teddlie </a:t>
            </a:r>
            <a:r>
              <a:rPr lang="el-GR" sz="1000" dirty="0"/>
              <a:t>και </a:t>
            </a:r>
            <a:r>
              <a:rPr lang="en-US" sz="1000" dirty="0"/>
              <a:t>Yu, 2007</a:t>
            </a:r>
          </a:p>
        </p:txBody>
      </p:sp>
      <p:graphicFrame>
        <p:nvGraphicFramePr>
          <p:cNvPr id="7" name="Table 6"/>
          <p:cNvGraphicFramePr>
            <a:graphicFrameLocks noGrp="1"/>
          </p:cNvGraphicFramePr>
          <p:nvPr>
            <p:extLst>
              <p:ext uri="{D42A27DB-BD31-4B8C-83A1-F6EECF244321}">
                <p14:modId xmlns:p14="http://schemas.microsoft.com/office/powerpoint/2010/main" val="1742676340"/>
              </p:ext>
            </p:extLst>
          </p:nvPr>
        </p:nvGraphicFramePr>
        <p:xfrm>
          <a:off x="190635" y="1060030"/>
          <a:ext cx="8859187" cy="5065488"/>
        </p:xfrm>
        <a:graphic>
          <a:graphicData uri="http://schemas.openxmlformats.org/drawingml/2006/table">
            <a:tbl>
              <a:tblPr firstRow="1" bandRow="1">
                <a:tableStyleId>{FABFCF23-3B69-468F-B69F-88F6DE6A72F2}</a:tableStyleId>
              </a:tblPr>
              <a:tblGrid>
                <a:gridCol w="2344140">
                  <a:extLst>
                    <a:ext uri="{9D8B030D-6E8A-4147-A177-3AD203B41FA5}">
                      <a16:colId xmlns:a16="http://schemas.microsoft.com/office/drawing/2014/main" val="3038181405"/>
                    </a:ext>
                  </a:extLst>
                </a:gridCol>
                <a:gridCol w="6515047">
                  <a:extLst>
                    <a:ext uri="{9D8B030D-6E8A-4147-A177-3AD203B41FA5}">
                      <a16:colId xmlns:a16="http://schemas.microsoft.com/office/drawing/2014/main" val="2551029124"/>
                    </a:ext>
                  </a:extLst>
                </a:gridCol>
              </a:tblGrid>
              <a:tr h="334310">
                <a:tc>
                  <a:txBody>
                    <a:bodyPr/>
                    <a:lstStyle/>
                    <a:p>
                      <a:pPr indent="0" algn="l">
                        <a:lnSpc>
                          <a:spcPct val="115000"/>
                        </a:lnSpc>
                        <a:spcAft>
                          <a:spcPts val="600"/>
                        </a:spcAft>
                      </a:pPr>
                      <a:r>
                        <a:rPr lang="el-GR" sz="1200">
                          <a:effectLst/>
                        </a:rPr>
                        <a:t>Διάσταση</a:t>
                      </a:r>
                      <a:endParaRPr lang="en-US" sz="1200">
                        <a:effectLst/>
                        <a:latin typeface="Times New Roman"/>
                        <a:ea typeface="Calibri"/>
                      </a:endParaRPr>
                    </a:p>
                  </a:txBody>
                  <a:tcPr marL="68580" marR="68580" marT="0" marB="0" anchor="ctr"/>
                </a:tc>
                <a:tc>
                  <a:txBody>
                    <a:bodyPr/>
                    <a:lstStyle/>
                    <a:p>
                      <a:pPr indent="0" algn="l">
                        <a:lnSpc>
                          <a:spcPct val="115000"/>
                        </a:lnSpc>
                        <a:spcAft>
                          <a:spcPts val="600"/>
                        </a:spcAft>
                      </a:pPr>
                      <a:r>
                        <a:rPr lang="el-GR" sz="1200">
                          <a:effectLst/>
                        </a:rPr>
                        <a:t>Δειγματοληψία μεικτών μεθόδων</a:t>
                      </a:r>
                      <a:endParaRPr lang="en-US" sz="1200">
                        <a:effectLst/>
                        <a:latin typeface="Times New Roman"/>
                        <a:ea typeface="Calibri"/>
                      </a:endParaRPr>
                    </a:p>
                  </a:txBody>
                  <a:tcPr marL="68580" marR="68580" marT="0" marB="0" anchor="ctr"/>
                </a:tc>
                <a:extLst>
                  <a:ext uri="{0D108BD9-81ED-4DB2-BD59-A6C34878D82A}">
                    <a16:rowId xmlns:a16="http://schemas.microsoft.com/office/drawing/2014/main" val="3364563563"/>
                  </a:ext>
                </a:extLst>
              </a:tr>
              <a:tr h="351736">
                <a:tc>
                  <a:txBody>
                    <a:bodyPr/>
                    <a:lstStyle/>
                    <a:p>
                      <a:pPr indent="0" algn="l">
                        <a:lnSpc>
                          <a:spcPct val="115000"/>
                        </a:lnSpc>
                        <a:spcAft>
                          <a:spcPts val="600"/>
                        </a:spcAft>
                      </a:pPr>
                      <a:r>
                        <a:rPr lang="el-GR" sz="1200" b="1" dirty="0">
                          <a:effectLst/>
                        </a:rPr>
                        <a:t>Γενικός σκοπός της δειγματοληψίας</a:t>
                      </a:r>
                      <a:endParaRPr lang="en-US" sz="1200" b="1" dirty="0">
                        <a:effectLst/>
                        <a:latin typeface="Times New Roman"/>
                        <a:ea typeface="Calibri"/>
                      </a:endParaRPr>
                    </a:p>
                  </a:txBody>
                  <a:tcPr marL="68580" marR="68580" marT="0" marB="0" anchor="ctr"/>
                </a:tc>
                <a:tc>
                  <a:txBody>
                    <a:bodyPr/>
                    <a:lstStyle/>
                    <a:p>
                      <a:pPr indent="0" algn="l">
                        <a:lnSpc>
                          <a:spcPct val="115000"/>
                        </a:lnSpc>
                        <a:spcAft>
                          <a:spcPts val="600"/>
                        </a:spcAft>
                      </a:pPr>
                      <a:r>
                        <a:rPr lang="el-GR" sz="1200">
                          <a:effectLst/>
                        </a:rPr>
                        <a:t>Να δημιουργηθεί ένα δείγμα το οποίο θα καλύπτει όλα τα ερευνητικά ερωτήματα.</a:t>
                      </a:r>
                      <a:endParaRPr lang="en-US" sz="1200">
                        <a:effectLst/>
                        <a:latin typeface="Times New Roman"/>
                        <a:ea typeface="Calibri"/>
                      </a:endParaRPr>
                    </a:p>
                  </a:txBody>
                  <a:tcPr marL="68580" marR="68580" marT="0" marB="0" anchor="ctr"/>
                </a:tc>
                <a:extLst>
                  <a:ext uri="{0D108BD9-81ED-4DB2-BD59-A6C34878D82A}">
                    <a16:rowId xmlns:a16="http://schemas.microsoft.com/office/drawing/2014/main" val="3857450260"/>
                  </a:ext>
                </a:extLst>
              </a:tr>
              <a:tr h="714446">
                <a:tc>
                  <a:txBody>
                    <a:bodyPr/>
                    <a:lstStyle/>
                    <a:p>
                      <a:pPr indent="0" algn="l">
                        <a:lnSpc>
                          <a:spcPct val="115000"/>
                        </a:lnSpc>
                        <a:spcAft>
                          <a:spcPts val="600"/>
                        </a:spcAft>
                      </a:pPr>
                      <a:r>
                        <a:rPr lang="el-GR" sz="1200" b="1">
                          <a:effectLst/>
                        </a:rPr>
                        <a:t>Προσδοκώμενα αποτελέσματα</a:t>
                      </a:r>
                      <a:endParaRPr lang="en-US" sz="1200" b="1">
                        <a:effectLst/>
                        <a:latin typeface="Times New Roman"/>
                        <a:ea typeface="Calibri"/>
                      </a:endParaRPr>
                    </a:p>
                  </a:txBody>
                  <a:tcPr marL="68580" marR="68580" marT="0" marB="0" anchor="ctr"/>
                </a:tc>
                <a:tc>
                  <a:txBody>
                    <a:bodyPr/>
                    <a:lstStyle/>
                    <a:p>
                      <a:pPr indent="0" algn="l">
                        <a:lnSpc>
                          <a:spcPct val="115000"/>
                        </a:lnSpc>
                        <a:spcAft>
                          <a:spcPts val="600"/>
                        </a:spcAft>
                      </a:pPr>
                      <a:r>
                        <a:rPr lang="el-GR" sz="1200">
                          <a:effectLst/>
                        </a:rPr>
                        <a:t>Για ορισμένες πτυχές / ερευνητικά ερωτήματα, το προσδοκώμενο αποτέλεσμα είναι η εξωτερική εγκυρότητα, ενώ για άλλες πτυχές, το προσδοκώμενο αποτέλεσμα είναι η μεταδοτικότητα.</a:t>
                      </a:r>
                      <a:endParaRPr lang="en-US" sz="1200">
                        <a:effectLst/>
                        <a:latin typeface="Times New Roman"/>
                        <a:ea typeface="Calibri"/>
                      </a:endParaRPr>
                    </a:p>
                  </a:txBody>
                  <a:tcPr marL="68580" marR="68580" marT="0" marB="0" anchor="ctr"/>
                </a:tc>
                <a:extLst>
                  <a:ext uri="{0D108BD9-81ED-4DB2-BD59-A6C34878D82A}">
                    <a16:rowId xmlns:a16="http://schemas.microsoft.com/office/drawing/2014/main" val="1245841496"/>
                  </a:ext>
                </a:extLst>
              </a:tr>
              <a:tr h="714446">
                <a:tc>
                  <a:txBody>
                    <a:bodyPr/>
                    <a:lstStyle/>
                    <a:p>
                      <a:pPr indent="0" algn="l">
                        <a:lnSpc>
                          <a:spcPct val="115000"/>
                        </a:lnSpc>
                        <a:spcAft>
                          <a:spcPts val="600"/>
                        </a:spcAft>
                      </a:pPr>
                      <a:r>
                        <a:rPr lang="el-GR" sz="1200" b="1">
                          <a:effectLst/>
                        </a:rPr>
                        <a:t>Λογική επιλογής περιπτώσεων / μονάδων</a:t>
                      </a:r>
                      <a:endParaRPr lang="en-US" sz="1200" b="1">
                        <a:effectLst/>
                        <a:latin typeface="Times New Roman"/>
                        <a:ea typeface="Calibri"/>
                      </a:endParaRPr>
                    </a:p>
                  </a:txBody>
                  <a:tcPr marL="68580" marR="68580" marT="0" marB="0" anchor="ctr"/>
                </a:tc>
                <a:tc>
                  <a:txBody>
                    <a:bodyPr/>
                    <a:lstStyle/>
                    <a:p>
                      <a:pPr indent="0" algn="l">
                        <a:lnSpc>
                          <a:spcPct val="115000"/>
                        </a:lnSpc>
                        <a:spcAft>
                          <a:spcPts val="600"/>
                        </a:spcAft>
                      </a:pPr>
                      <a:r>
                        <a:rPr lang="el-GR" sz="1200" dirty="0">
                          <a:effectLst/>
                        </a:rPr>
                        <a:t>Για κάποιες πτυχές, η εστίαση είναι στην αντιπροσωπευτικότητα, ενώ για άλλες πτυχές η εστίαση είναι σε πλούσιες σε πληροφορία περιπτώσεις.</a:t>
                      </a:r>
                      <a:endParaRPr lang="en-US" sz="1200" dirty="0">
                        <a:effectLst/>
                        <a:latin typeface="Times New Roman"/>
                        <a:ea typeface="Calibri"/>
                      </a:endParaRPr>
                    </a:p>
                  </a:txBody>
                  <a:tcPr marL="68580" marR="68580" marT="0" marB="0" anchor="ctr"/>
                </a:tc>
                <a:extLst>
                  <a:ext uri="{0D108BD9-81ED-4DB2-BD59-A6C34878D82A}">
                    <a16:rowId xmlns:a16="http://schemas.microsoft.com/office/drawing/2014/main" val="3198898436"/>
                  </a:ext>
                </a:extLst>
              </a:tr>
              <a:tr h="714446">
                <a:tc>
                  <a:txBody>
                    <a:bodyPr/>
                    <a:lstStyle/>
                    <a:p>
                      <a:pPr indent="0" algn="l">
                        <a:lnSpc>
                          <a:spcPct val="115000"/>
                        </a:lnSpc>
                        <a:spcAft>
                          <a:spcPts val="600"/>
                        </a:spcAft>
                      </a:pPr>
                      <a:r>
                        <a:rPr lang="el-GR" sz="1200" b="1">
                          <a:effectLst/>
                        </a:rPr>
                        <a:t>Μέγεθος δείγματος</a:t>
                      </a:r>
                      <a:endParaRPr lang="en-US" sz="1200" b="1">
                        <a:effectLst/>
                        <a:latin typeface="Times New Roman"/>
                        <a:ea typeface="Calibri"/>
                      </a:endParaRPr>
                    </a:p>
                  </a:txBody>
                  <a:tcPr marL="68580" marR="68580" marT="0" marB="0" anchor="ctr"/>
                </a:tc>
                <a:tc>
                  <a:txBody>
                    <a:bodyPr/>
                    <a:lstStyle/>
                    <a:p>
                      <a:pPr indent="0" algn="l">
                        <a:lnSpc>
                          <a:spcPct val="115000"/>
                        </a:lnSpc>
                        <a:spcAft>
                          <a:spcPts val="600"/>
                        </a:spcAft>
                      </a:pPr>
                      <a:r>
                        <a:rPr lang="el-GR" sz="1200">
                          <a:effectLst/>
                        </a:rPr>
                        <a:t>Για ορισμένες πτυχές θα χρειαστεί μεγάλο πλήθος περιπτώσεων / μονάδων, ενώ για άλλες μπορεί το δείγμα να αποτελείται από λίγες ή ακόμη και μία περίπτωση.</a:t>
                      </a:r>
                      <a:endParaRPr lang="en-US" sz="1200">
                        <a:effectLst/>
                        <a:latin typeface="Times New Roman"/>
                        <a:ea typeface="Calibri"/>
                      </a:endParaRPr>
                    </a:p>
                  </a:txBody>
                  <a:tcPr marL="68580" marR="68580" marT="0" marB="0" anchor="ctr"/>
                </a:tc>
                <a:extLst>
                  <a:ext uri="{0D108BD9-81ED-4DB2-BD59-A6C34878D82A}">
                    <a16:rowId xmlns:a16="http://schemas.microsoft.com/office/drawing/2014/main" val="942225087"/>
                  </a:ext>
                </a:extLst>
              </a:tr>
              <a:tr h="714446">
                <a:tc>
                  <a:txBody>
                    <a:bodyPr/>
                    <a:lstStyle/>
                    <a:p>
                      <a:pPr indent="0" algn="l">
                        <a:lnSpc>
                          <a:spcPct val="115000"/>
                        </a:lnSpc>
                        <a:spcAft>
                          <a:spcPts val="600"/>
                        </a:spcAft>
                      </a:pPr>
                      <a:r>
                        <a:rPr lang="el-GR" sz="1200" b="1">
                          <a:effectLst/>
                        </a:rPr>
                        <a:t>Βάθος/πλάτος της πληροφορίας ανά περίπτωση/μονάδα</a:t>
                      </a:r>
                      <a:endParaRPr lang="en-US" sz="1200" b="1">
                        <a:effectLst/>
                        <a:latin typeface="Times New Roman"/>
                        <a:ea typeface="Calibri"/>
                      </a:endParaRPr>
                    </a:p>
                  </a:txBody>
                  <a:tcPr marL="68580" marR="68580" marT="0" marB="0" anchor="ctr"/>
                </a:tc>
                <a:tc>
                  <a:txBody>
                    <a:bodyPr/>
                    <a:lstStyle/>
                    <a:p>
                      <a:pPr indent="0" algn="l">
                        <a:lnSpc>
                          <a:spcPct val="115000"/>
                        </a:lnSpc>
                        <a:spcAft>
                          <a:spcPts val="600"/>
                        </a:spcAft>
                      </a:pPr>
                      <a:r>
                        <a:rPr lang="el-GR" sz="1200">
                          <a:effectLst/>
                        </a:rPr>
                        <a:t>Εστιάζει τόσο στο πλάτος όσο και στο βάθος της πληροφορίας σε όλες τις ερευνητικές πτυχίες.</a:t>
                      </a:r>
                      <a:endParaRPr lang="en-US" sz="1200">
                        <a:effectLst/>
                        <a:latin typeface="Times New Roman"/>
                        <a:ea typeface="Calibri"/>
                      </a:endParaRPr>
                    </a:p>
                  </a:txBody>
                  <a:tcPr marL="68580" marR="68580" marT="0" marB="0" anchor="ctr"/>
                </a:tc>
                <a:extLst>
                  <a:ext uri="{0D108BD9-81ED-4DB2-BD59-A6C34878D82A}">
                    <a16:rowId xmlns:a16="http://schemas.microsoft.com/office/drawing/2014/main" val="20943637"/>
                  </a:ext>
                </a:extLst>
              </a:tr>
              <a:tr h="714446">
                <a:tc>
                  <a:txBody>
                    <a:bodyPr/>
                    <a:lstStyle/>
                    <a:p>
                      <a:pPr indent="0" algn="l">
                        <a:lnSpc>
                          <a:spcPct val="115000"/>
                        </a:lnSpc>
                        <a:spcAft>
                          <a:spcPts val="600"/>
                        </a:spcAft>
                      </a:pPr>
                      <a:r>
                        <a:rPr lang="el-GR" sz="1200" b="1">
                          <a:effectLst/>
                        </a:rPr>
                        <a:t>Χρονικό σημείο επιλογής δείγματος</a:t>
                      </a:r>
                      <a:endParaRPr lang="en-US" sz="1200" b="1">
                        <a:effectLst/>
                        <a:latin typeface="Times New Roman"/>
                        <a:ea typeface="Calibri"/>
                      </a:endParaRPr>
                    </a:p>
                  </a:txBody>
                  <a:tcPr marL="68580" marR="68580" marT="0" marB="0" anchor="ctr"/>
                </a:tc>
                <a:tc>
                  <a:txBody>
                    <a:bodyPr/>
                    <a:lstStyle/>
                    <a:p>
                      <a:pPr indent="0" algn="l">
                        <a:lnSpc>
                          <a:spcPct val="115000"/>
                        </a:lnSpc>
                        <a:spcAft>
                          <a:spcPts val="600"/>
                        </a:spcAft>
                      </a:pPr>
                      <a:r>
                        <a:rPr lang="el-GR" sz="1200">
                          <a:effectLst/>
                        </a:rPr>
                        <a:t>Για τις ποσοτικές πτυχές, το δείγμα επιλέγεται πριν από τη μελέτη, για τις πιο ποιοτικές πτυχές, η δειγματοληψία μπορεί να γίνει τόσο πριν όσο και κατά τη διάρκεια της μελέτης.</a:t>
                      </a:r>
                      <a:endParaRPr lang="en-US" sz="1200">
                        <a:effectLst/>
                        <a:latin typeface="Times New Roman"/>
                        <a:ea typeface="Calibri"/>
                      </a:endParaRPr>
                    </a:p>
                  </a:txBody>
                  <a:tcPr marL="68580" marR="68580" marT="0" marB="0" anchor="ctr"/>
                </a:tc>
                <a:extLst>
                  <a:ext uri="{0D108BD9-81ED-4DB2-BD59-A6C34878D82A}">
                    <a16:rowId xmlns:a16="http://schemas.microsoft.com/office/drawing/2014/main" val="2688997792"/>
                  </a:ext>
                </a:extLst>
              </a:tr>
              <a:tr h="351736">
                <a:tc>
                  <a:txBody>
                    <a:bodyPr/>
                    <a:lstStyle/>
                    <a:p>
                      <a:pPr indent="0" algn="l">
                        <a:lnSpc>
                          <a:spcPct val="115000"/>
                        </a:lnSpc>
                        <a:spcAft>
                          <a:spcPts val="600"/>
                        </a:spcAft>
                      </a:pPr>
                      <a:r>
                        <a:rPr lang="el-GR" sz="1200" b="1">
                          <a:effectLst/>
                        </a:rPr>
                        <a:t>Δειγματοληπτικό πλαίσιο</a:t>
                      </a:r>
                      <a:endParaRPr lang="en-US" sz="1200" b="1">
                        <a:effectLst/>
                        <a:latin typeface="Times New Roman"/>
                        <a:ea typeface="Calibri"/>
                      </a:endParaRPr>
                    </a:p>
                  </a:txBody>
                  <a:tcPr marL="68580" marR="68580" marT="0" marB="0" anchor="ctr"/>
                </a:tc>
                <a:tc>
                  <a:txBody>
                    <a:bodyPr/>
                    <a:lstStyle/>
                    <a:p>
                      <a:pPr indent="0" algn="l">
                        <a:lnSpc>
                          <a:spcPct val="115000"/>
                        </a:lnSpc>
                        <a:spcAft>
                          <a:spcPts val="600"/>
                        </a:spcAft>
                      </a:pPr>
                      <a:r>
                        <a:rPr lang="el-GR" sz="1200" dirty="0">
                          <a:effectLst/>
                        </a:rPr>
                        <a:t>Χρησιμοποιούνται τόσο τυπικά όσο και άτυπα πλαίσια </a:t>
                      </a:r>
                      <a:endParaRPr lang="en-US" sz="1200" dirty="0">
                        <a:effectLst/>
                        <a:latin typeface="Times New Roman"/>
                        <a:ea typeface="Calibri"/>
                      </a:endParaRPr>
                    </a:p>
                  </a:txBody>
                  <a:tcPr marL="68580" marR="68580" marT="0" marB="0" anchor="ctr"/>
                </a:tc>
                <a:extLst>
                  <a:ext uri="{0D108BD9-81ED-4DB2-BD59-A6C34878D82A}">
                    <a16:rowId xmlns:a16="http://schemas.microsoft.com/office/drawing/2014/main" val="3555420195"/>
                  </a:ext>
                </a:extLst>
              </a:tr>
              <a:tr h="351736">
                <a:tc>
                  <a:txBody>
                    <a:bodyPr/>
                    <a:lstStyle/>
                    <a:p>
                      <a:pPr indent="0" algn="l">
                        <a:lnSpc>
                          <a:spcPct val="115000"/>
                        </a:lnSpc>
                        <a:spcAft>
                          <a:spcPts val="600"/>
                        </a:spcAft>
                      </a:pPr>
                      <a:r>
                        <a:rPr lang="el-GR" sz="1200" b="1" dirty="0">
                          <a:effectLst/>
                        </a:rPr>
                        <a:t>Μορφή των δεδομένων που παράγονται</a:t>
                      </a:r>
                      <a:endParaRPr lang="en-US" sz="1200" b="1" dirty="0">
                        <a:effectLst/>
                        <a:latin typeface="Times New Roman"/>
                        <a:ea typeface="Calibri"/>
                      </a:endParaRPr>
                    </a:p>
                  </a:txBody>
                  <a:tcPr marL="68580" marR="68580" marT="0" marB="0" anchor="ctr"/>
                </a:tc>
                <a:tc>
                  <a:txBody>
                    <a:bodyPr/>
                    <a:lstStyle/>
                    <a:p>
                      <a:pPr indent="0" algn="l">
                        <a:lnSpc>
                          <a:spcPct val="115000"/>
                        </a:lnSpc>
                        <a:spcAft>
                          <a:spcPts val="600"/>
                        </a:spcAft>
                      </a:pPr>
                      <a:r>
                        <a:rPr lang="el-GR" sz="1200" dirty="0">
                          <a:effectLst/>
                        </a:rPr>
                        <a:t>Παράγονται τόσο αριθμητικά δεδομένα όσο και δεδομένα κειμένου.</a:t>
                      </a:r>
                      <a:endParaRPr lang="en-US" sz="1200" dirty="0">
                        <a:effectLst/>
                        <a:latin typeface="Times New Roman"/>
                        <a:ea typeface="Calibri"/>
                      </a:endParaRPr>
                    </a:p>
                  </a:txBody>
                  <a:tcPr marL="68580" marR="68580" marT="0" marB="0" anchor="ctr"/>
                </a:tc>
                <a:extLst>
                  <a:ext uri="{0D108BD9-81ED-4DB2-BD59-A6C34878D82A}">
                    <a16:rowId xmlns:a16="http://schemas.microsoft.com/office/drawing/2014/main" val="1922006756"/>
                  </a:ext>
                </a:extLst>
              </a:tr>
            </a:tbl>
          </a:graphicData>
        </a:graphic>
      </p:graphicFrame>
    </p:spTree>
    <p:extLst>
      <p:ext uri="{BB962C8B-B14F-4D97-AF65-F5344CB8AC3E}">
        <p14:creationId xmlns:p14="http://schemas.microsoft.com/office/powerpoint/2010/main" val="3703495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l-GR" sz="3600" dirty="0"/>
              <a:t>Είδη Σχεδιασμών Δειγματοληψίας Μεικτών Μεθόδων </a:t>
            </a:r>
            <a:endParaRPr lang="en-US" sz="3600" dirty="0"/>
          </a:p>
        </p:txBody>
      </p:sp>
      <p:sp>
        <p:nvSpPr>
          <p:cNvPr id="6" name="Content Placeholder 5"/>
          <p:cNvSpPr>
            <a:spLocks noGrp="1"/>
          </p:cNvSpPr>
          <p:nvPr>
            <p:ph type="body" idx="1"/>
          </p:nvPr>
        </p:nvSpPr>
        <p:spPr/>
        <p:txBody>
          <a:bodyPr/>
          <a:lstStyle/>
          <a:p>
            <a:pPr marL="514350" indent="-514350">
              <a:buAutoNum type="arabicPeriod"/>
            </a:pPr>
            <a:r>
              <a:rPr lang="el-GR" sz="2400" dirty="0"/>
              <a:t>Απαράλλαχτος</a:t>
            </a:r>
            <a:endParaRPr lang="en-GB" sz="2400" dirty="0"/>
          </a:p>
          <a:p>
            <a:pPr marL="514350" indent="-514350">
              <a:buAutoNum type="arabicPeriod"/>
            </a:pPr>
            <a:r>
              <a:rPr lang="el-GR" sz="2400" dirty="0"/>
              <a:t>Παράλληλος</a:t>
            </a:r>
            <a:endParaRPr lang="en-GB" sz="2400" dirty="0"/>
          </a:p>
          <a:p>
            <a:pPr marL="514350" indent="-514350">
              <a:buAutoNum type="arabicPeriod"/>
            </a:pPr>
            <a:r>
              <a:rPr lang="el-GR" sz="2400" dirty="0" err="1"/>
              <a:t>Εμφωλιασμένος</a:t>
            </a:r>
            <a:endParaRPr lang="en-GB" sz="2400" dirty="0"/>
          </a:p>
          <a:p>
            <a:pPr marL="514350" indent="-514350">
              <a:buAutoNum type="arabicPeriod"/>
            </a:pPr>
            <a:r>
              <a:rPr lang="el-GR" sz="2400" dirty="0" err="1"/>
              <a:t>Πολυεπίπεδος</a:t>
            </a:r>
            <a:endParaRPr lang="en-GB" sz="2400" dirty="0"/>
          </a:p>
        </p:txBody>
      </p:sp>
    </p:spTree>
    <p:extLst>
      <p:ext uri="{BB962C8B-B14F-4D97-AF65-F5344CB8AC3E}">
        <p14:creationId xmlns:p14="http://schemas.microsoft.com/office/powerpoint/2010/main" val="2922398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fontScale="90000"/>
          </a:bodyPr>
          <a:lstStyle/>
          <a:p>
            <a:r>
              <a:rPr lang="el-GR" sz="3600" dirty="0"/>
              <a:t>Δειγματοληψία Δυσπρόσιτων Πληθυσμών</a:t>
            </a:r>
            <a:br>
              <a:rPr lang="en-GB" sz="3600" dirty="0"/>
            </a:br>
            <a:endParaRPr lang="en-US" sz="3600" dirty="0"/>
          </a:p>
        </p:txBody>
      </p:sp>
      <p:sp>
        <p:nvSpPr>
          <p:cNvPr id="3" name="Content Placeholder 2"/>
          <p:cNvSpPr>
            <a:spLocks noGrp="1"/>
          </p:cNvSpPr>
          <p:nvPr>
            <p:ph type="body" idx="1"/>
          </p:nvPr>
        </p:nvSpPr>
        <p:spPr/>
        <p:txBody>
          <a:bodyPr>
            <a:normAutofit/>
          </a:bodyPr>
          <a:lstStyle/>
          <a:p>
            <a:r>
              <a:rPr lang="el-GR" sz="2000" dirty="0"/>
              <a:t>Όσο λιγότερο φανερή η δραστηριότητα, τόσο πιο δύσκολη η δειγματοληψία </a:t>
            </a:r>
          </a:p>
          <a:p>
            <a:r>
              <a:rPr lang="el-GR" sz="2000" dirty="0"/>
              <a:t>Οι πιθανές νομικές κυρώσεις που αντιμετωπίζουν οι ερωτώμενοι μπορούν να τους κάνουν απρόθυμους να συνεργαστούν</a:t>
            </a:r>
            <a:r>
              <a:rPr lang="en-US" sz="2000" dirty="0"/>
              <a:t> </a:t>
            </a:r>
            <a:endParaRPr lang="el-GR" sz="2000" dirty="0"/>
          </a:p>
          <a:p>
            <a:r>
              <a:rPr lang="el-GR" sz="2000" dirty="0"/>
              <a:t>Χρειάζεται ένα πολύ μεγάλο δείγμα για να συγκεντρωθούν επαρκή δεδομένα </a:t>
            </a:r>
          </a:p>
          <a:p>
            <a:r>
              <a:rPr lang="el-GR" sz="2000" dirty="0"/>
              <a:t>Ορισμένοι πληθυσμοί </a:t>
            </a:r>
            <a:r>
              <a:rPr lang="el-GR" sz="2000" dirty="0" err="1"/>
              <a:t>διαφέυγουν</a:t>
            </a:r>
            <a:r>
              <a:rPr lang="el-GR" sz="2000" dirty="0"/>
              <a:t> επειδή δεν διαμένουν σε σταθερές κοινότητες. </a:t>
            </a:r>
            <a:endParaRPr lang="en-GB" sz="4400" dirty="0"/>
          </a:p>
          <a:p>
            <a:endParaRPr lang="en-US" sz="2000" dirty="0"/>
          </a:p>
        </p:txBody>
      </p:sp>
    </p:spTree>
    <p:extLst>
      <p:ext uri="{BB962C8B-B14F-4D97-AF65-F5344CB8AC3E}">
        <p14:creationId xmlns:p14="http://schemas.microsoft.com/office/powerpoint/2010/main" val="1550913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Μέγεθος δείγματος </a:t>
            </a:r>
            <a:r>
              <a:rPr lang="mr-IN" dirty="0"/>
              <a:t>–</a:t>
            </a:r>
            <a:r>
              <a:rPr lang="el-GR" dirty="0"/>
              <a:t> Πόσο είναι αρκετό;</a:t>
            </a:r>
            <a:endParaRPr lang="en-US" dirty="0"/>
          </a:p>
        </p:txBody>
      </p:sp>
      <p:sp>
        <p:nvSpPr>
          <p:cNvPr id="6" name="Content Placeholder 5"/>
          <p:cNvSpPr>
            <a:spLocks noGrp="1"/>
          </p:cNvSpPr>
          <p:nvPr>
            <p:ph type="body" idx="1"/>
          </p:nvPr>
        </p:nvSpPr>
        <p:spPr/>
        <p:txBody>
          <a:bodyPr>
            <a:normAutofit/>
          </a:bodyPr>
          <a:lstStyle/>
          <a:p>
            <a:pPr marL="137160" indent="-182880">
              <a:lnSpc>
                <a:spcPct val="130000"/>
              </a:lnSpc>
            </a:pPr>
            <a:r>
              <a:rPr lang="en-US" i="1" dirty="0"/>
              <a:t>N</a:t>
            </a:r>
            <a:r>
              <a:rPr lang="el-GR" dirty="0"/>
              <a:t> = το ελάχιστο μέγεθος δείγματος</a:t>
            </a:r>
            <a:endParaRPr lang="en-US" dirty="0"/>
          </a:p>
          <a:p>
            <a:pPr marL="137160" indent="-182880">
              <a:lnSpc>
                <a:spcPct val="130000"/>
              </a:lnSpc>
            </a:pPr>
            <a:r>
              <a:rPr lang="en-US" i="1" dirty="0"/>
              <a:t>z</a:t>
            </a:r>
            <a:r>
              <a:rPr lang="el-GR" dirty="0"/>
              <a:t> = Το επίπεδο της απαιτούμενης εμπιστοσύνης</a:t>
            </a:r>
            <a:endParaRPr lang="en-US" dirty="0"/>
          </a:p>
          <a:p>
            <a:pPr marL="137160" indent="-182880">
              <a:lnSpc>
                <a:spcPct val="130000"/>
              </a:lnSpc>
            </a:pPr>
            <a:r>
              <a:rPr lang="en-US" i="1" dirty="0"/>
              <a:t>SD</a:t>
            </a:r>
            <a:r>
              <a:rPr lang="el-GR" dirty="0"/>
              <a:t> = </a:t>
            </a:r>
            <a:r>
              <a:rPr lang="en-US" dirty="0"/>
              <a:t>H </a:t>
            </a:r>
            <a:r>
              <a:rPr lang="el-GR" dirty="0"/>
              <a:t>τυπική απόκλιση</a:t>
            </a:r>
            <a:endParaRPr lang="en-US" dirty="0"/>
          </a:p>
          <a:p>
            <a:pPr marL="137160" indent="-182880">
              <a:lnSpc>
                <a:spcPct val="130000"/>
              </a:lnSpc>
            </a:pPr>
            <a:r>
              <a:rPr lang="el-GR" i="1" dirty="0"/>
              <a:t>Ε</a:t>
            </a:r>
            <a:r>
              <a:rPr lang="el-GR" dirty="0"/>
              <a:t> = το αποδεκτό όριο για το δειγματοληπτικό σφάλμα</a:t>
            </a:r>
          </a:p>
          <a:p>
            <a:pPr marL="137160" indent="-182880"/>
            <a:endParaRPr lang="en-US" dirty="0"/>
          </a:p>
        </p:txBody>
      </p:sp>
      <p:sp>
        <p:nvSpPr>
          <p:cNvPr id="7" name="Content Placeholder 6"/>
          <p:cNvSpPr>
            <a:spLocks noGrp="1"/>
          </p:cNvSpPr>
          <p:nvPr>
            <p:ph sz="half" idx="4294967295"/>
          </p:nvPr>
        </p:nvSpPr>
        <p:spPr>
          <a:xfrm>
            <a:off x="1100138" y="4727575"/>
            <a:ext cx="8043862" cy="1398588"/>
          </a:xfrm>
        </p:spPr>
        <p:txBody>
          <a:bodyPr>
            <a:normAutofit/>
          </a:bodyPr>
          <a:lstStyle/>
          <a:p>
            <a:pPr marL="342900" indent="0">
              <a:buNone/>
            </a:pPr>
            <a:r>
              <a:rPr lang="el-GR" i="1" dirty="0" err="1"/>
              <a:t>Nα</a:t>
            </a:r>
            <a:r>
              <a:rPr lang="el-GR" i="1" dirty="0"/>
              <a:t> είστε ειλικρινείς με τα είδη των συμπερασμάτων που διατυπώνετε για τα ευρήματά σας με βάση το μέγεθος του δείγματος στο οποίο είχατε πρόσβαση </a:t>
            </a:r>
          </a:p>
          <a:p>
            <a:endParaRPr lang="en-US" dirty="0"/>
          </a:p>
        </p:txBody>
      </p: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8BB0F319-95ED-1668-83DC-AF9F18E6AB12}"/>
                  </a:ext>
                </a:extLst>
              </p:cNvPr>
              <p:cNvSpPr txBox="1"/>
              <p:nvPr/>
            </p:nvSpPr>
            <p:spPr>
              <a:xfrm>
                <a:off x="2632868" y="3837781"/>
                <a:ext cx="3094832" cy="861774"/>
              </a:xfrm>
              <a:prstGeom prst="rect">
                <a:avLst/>
              </a:prstGeom>
              <a:noFill/>
            </p:spPr>
            <p:txBody>
              <a:bodyPr wrap="square" lIns="0" tIns="0" rIns="0" bIns="0" rtlCol="0">
                <a:spAutoFit/>
              </a:bodyPr>
              <a:lstStyle/>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𝑁</m:t>
                      </m:r>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𝑧</m:t>
                              </m:r>
                            </m:e>
                            <m:sup>
                              <m:r>
                                <a:rPr lang="en-US" sz="2800" b="0" i="1" smtClean="0">
                                  <a:latin typeface="Cambria Math" panose="02040503050406030204" pitchFamily="18" charset="0"/>
                                </a:rPr>
                                <m:t>2</m:t>
                              </m:r>
                            </m:sup>
                          </m:sSup>
                          <m:r>
                            <a:rPr lang="en-US" sz="2800" b="0" i="1" smtClean="0">
                              <a:latin typeface="Cambria Math" panose="02040503050406030204" pitchFamily="18" charset="0"/>
                              <a:ea typeface="Cambria Math" panose="02040503050406030204" pitchFamily="18" charset="0"/>
                            </a:rPr>
                            <m:t>× </m:t>
                          </m:r>
                          <m:sSup>
                            <m:sSupPr>
                              <m:ctrlPr>
                                <a:rPr lang="en-US" sz="2800" b="0" i="1" smtClean="0">
                                  <a:latin typeface="Cambria Math" panose="02040503050406030204" pitchFamily="18" charset="0"/>
                                  <a:ea typeface="Cambria Math" panose="02040503050406030204" pitchFamily="18" charset="0"/>
                                </a:rPr>
                              </m:ctrlPr>
                            </m:sSupPr>
                            <m:e>
                              <m:r>
                                <a:rPr lang="en-US" sz="2800" b="0" i="1" smtClean="0">
                                  <a:latin typeface="Cambria Math" panose="02040503050406030204" pitchFamily="18" charset="0"/>
                                  <a:ea typeface="Cambria Math" panose="02040503050406030204" pitchFamily="18" charset="0"/>
                                </a:rPr>
                                <m:t>𝑆𝐷</m:t>
                              </m:r>
                            </m:e>
                            <m:sup>
                              <m:r>
                                <a:rPr lang="en-US" sz="2800" b="0" i="1" smtClean="0">
                                  <a:latin typeface="Cambria Math" panose="02040503050406030204" pitchFamily="18" charset="0"/>
                                  <a:ea typeface="Cambria Math" panose="02040503050406030204" pitchFamily="18" charset="0"/>
                                </a:rPr>
                                <m:t>2</m:t>
                              </m:r>
                            </m:sup>
                          </m:sSup>
                        </m:num>
                        <m:den>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𝐸</m:t>
                              </m:r>
                            </m:e>
                            <m:sup>
                              <m:r>
                                <a:rPr lang="en-US" sz="2800" b="0" i="1" smtClean="0">
                                  <a:latin typeface="Cambria Math" panose="02040503050406030204" pitchFamily="18" charset="0"/>
                                </a:rPr>
                                <m:t>2</m:t>
                              </m:r>
                            </m:sup>
                          </m:sSup>
                        </m:den>
                      </m:f>
                    </m:oMath>
                  </m:oMathPara>
                </a14:m>
                <a:endParaRPr lang="en-US" sz="2800" dirty="0"/>
              </a:p>
            </p:txBody>
          </p:sp>
        </mc:Choice>
        <mc:Fallback>
          <p:sp>
            <p:nvSpPr>
              <p:cNvPr id="8" name="TextBox 7">
                <a:extLst>
                  <a:ext uri="{FF2B5EF4-FFF2-40B4-BE49-F238E27FC236}">
                    <a16:creationId xmlns:a16="http://schemas.microsoft.com/office/drawing/2014/main" id="{8BB0F319-95ED-1668-83DC-AF9F18E6AB12}"/>
                  </a:ext>
                </a:extLst>
              </p:cNvPr>
              <p:cNvSpPr txBox="1">
                <a:spLocks noRot="1" noChangeAspect="1" noMove="1" noResize="1" noEditPoints="1" noAdjustHandles="1" noChangeArrowheads="1" noChangeShapeType="1" noTextEdit="1"/>
              </p:cNvSpPr>
              <p:nvPr/>
            </p:nvSpPr>
            <p:spPr>
              <a:xfrm>
                <a:off x="2632868" y="3837781"/>
                <a:ext cx="3094832" cy="861774"/>
              </a:xfrm>
              <a:prstGeom prst="rect">
                <a:avLst/>
              </a:prstGeom>
              <a:blipFill>
                <a:blip r:embed="rId2"/>
                <a:stretch>
                  <a:fillRect t="-2899" b="-11594"/>
                </a:stretch>
              </a:blipFill>
            </p:spPr>
            <p:txBody>
              <a:bodyPr/>
              <a:lstStyle/>
              <a:p>
                <a:r>
                  <a:rPr lang="en-US">
                    <a:noFill/>
                  </a:rPr>
                  <a:t> </a:t>
                </a:r>
              </a:p>
            </p:txBody>
          </p:sp>
        </mc:Fallback>
      </mc:AlternateContent>
    </p:spTree>
    <p:extLst>
      <p:ext uri="{BB962C8B-B14F-4D97-AF65-F5344CB8AC3E}">
        <p14:creationId xmlns:p14="http://schemas.microsoft.com/office/powerpoint/2010/main" val="3864055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fontScale="70000" lnSpcReduction="20000"/>
          </a:bodyPr>
          <a:lstStyle/>
          <a:p>
            <a:pPr marL="0" indent="0">
              <a:buNone/>
            </a:pPr>
            <a:r>
              <a:rPr lang="el-GR" sz="2400" dirty="0"/>
              <a:t>Έχοντας μελετήσει αυτό το κεφάλαιο θα είστε σε θέση να:</a:t>
            </a:r>
          </a:p>
          <a:p>
            <a:pPr marL="0" indent="0">
              <a:buNone/>
            </a:pPr>
            <a:endParaRPr lang="el-GR" sz="2400" dirty="0"/>
          </a:p>
          <a:p>
            <a:pPr lvl="0"/>
            <a:r>
              <a:rPr lang="el-GR" sz="2400" dirty="0"/>
              <a:t>Διακρίνετε μεταξύ </a:t>
            </a:r>
            <a:r>
              <a:rPr lang="el-GR" sz="2400" dirty="0" err="1"/>
              <a:t>πιθανοτικών</a:t>
            </a:r>
            <a:r>
              <a:rPr lang="el-GR" sz="2400" dirty="0"/>
              <a:t> και μη-</a:t>
            </a:r>
            <a:r>
              <a:rPr lang="el-GR" sz="2400" dirty="0" err="1"/>
              <a:t>πιθανοτικών</a:t>
            </a:r>
            <a:r>
              <a:rPr lang="el-GR" sz="2400" dirty="0"/>
              <a:t> προσεγγίσεων δειγματοληψίας.</a:t>
            </a:r>
            <a:endParaRPr lang="en-US" sz="2400" dirty="0"/>
          </a:p>
          <a:p>
            <a:pPr lvl="0"/>
            <a:r>
              <a:rPr lang="el-GR" sz="2400" dirty="0"/>
              <a:t>Περιγράφετε τις επιπτώσεις της χρήσης μη-</a:t>
            </a:r>
            <a:r>
              <a:rPr lang="el-GR" sz="2400" dirty="0" err="1"/>
              <a:t>πιθανοτικής</a:t>
            </a:r>
            <a:r>
              <a:rPr lang="el-GR" sz="2400" dirty="0"/>
              <a:t> δειγματοληψίας στην εξωτερική εγκυρότητα.</a:t>
            </a:r>
            <a:endParaRPr lang="en-US" sz="2400" dirty="0"/>
          </a:p>
          <a:p>
            <a:pPr lvl="0"/>
            <a:r>
              <a:rPr lang="el-GR" sz="2400" dirty="0"/>
              <a:t>Επιλέξετε από μία λίστα ποσοτικών και ποιοτικών σχημάτων δειγματοληψίας.</a:t>
            </a:r>
            <a:endParaRPr lang="en-US" sz="2400" dirty="0"/>
          </a:p>
          <a:p>
            <a:pPr lvl="0"/>
            <a:r>
              <a:rPr lang="el-GR" sz="2400" dirty="0"/>
              <a:t>Ενσωματώνετε ποσοτικές και ποιοτικές προσεγγίσεις δειγματοληψίας σε έναν σχεδιασμό δειγματοληψίας μεικτών μεθόδων.</a:t>
            </a:r>
            <a:endParaRPr lang="en-US" sz="2400" dirty="0"/>
          </a:p>
          <a:p>
            <a:pPr lvl="0"/>
            <a:r>
              <a:rPr lang="el-GR" sz="2400" dirty="0"/>
              <a:t>Ορίζετε δείγματα για δυσπρόσιτους πληθυσμούς.</a:t>
            </a:r>
            <a:endParaRPr lang="en-US" sz="2400" dirty="0"/>
          </a:p>
          <a:p>
            <a:pPr lvl="0"/>
            <a:r>
              <a:rPr lang="el-GR" sz="2400" dirty="0"/>
              <a:t>Γνωρίζετε πότε πρέπει να συνεχίζετε τη δειγματοληψία και πότε να σταματάτε.</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Ποιοτική Δειγματοληψία </a:t>
            </a:r>
            <a:endParaRPr lang="en-US" dirty="0"/>
          </a:p>
        </p:txBody>
      </p:sp>
      <p:sp>
        <p:nvSpPr>
          <p:cNvPr id="3" name="Content Placeholder 2"/>
          <p:cNvSpPr>
            <a:spLocks noGrp="1"/>
          </p:cNvSpPr>
          <p:nvPr>
            <p:ph type="body" idx="1"/>
          </p:nvPr>
        </p:nvSpPr>
        <p:spPr/>
        <p:txBody>
          <a:bodyPr>
            <a:normAutofit/>
          </a:bodyPr>
          <a:lstStyle/>
          <a:p>
            <a:pPr marL="457200" indent="-457200">
              <a:lnSpc>
                <a:spcPct val="110000"/>
              </a:lnSpc>
              <a:buFont typeface="+mj-lt"/>
              <a:buAutoNum type="arabicPeriod"/>
            </a:pPr>
            <a:r>
              <a:rPr lang="el-GR" sz="2000" b="1" dirty="0" err="1"/>
              <a:t>Νατουραλιστική</a:t>
            </a:r>
            <a:r>
              <a:rPr lang="el-GR" sz="2000" dirty="0"/>
              <a:t>: λαμβάνει χώρα σε κανονικές συνθήκες όπου οι άνθρωποι ζουν και εργάζονται.</a:t>
            </a:r>
          </a:p>
          <a:p>
            <a:pPr marL="457200" indent="-457200">
              <a:lnSpc>
                <a:spcPct val="110000"/>
              </a:lnSpc>
              <a:buFont typeface="+mj-lt"/>
              <a:buAutoNum type="arabicPeriod"/>
            </a:pPr>
            <a:r>
              <a:rPr lang="el-GR" sz="2000" b="1" dirty="0"/>
              <a:t>Ενιαία</a:t>
            </a:r>
            <a:r>
              <a:rPr lang="el-GR" sz="2000" dirty="0"/>
              <a:t>: κοινά νήματα μεταξύ των ερωτημάτων, των στόχων, και του σκοπού της έρευνας.</a:t>
            </a:r>
          </a:p>
          <a:p>
            <a:pPr marL="457200" indent="-457200">
              <a:lnSpc>
                <a:spcPct val="110000"/>
              </a:lnSpc>
              <a:buFont typeface="+mj-lt"/>
              <a:buAutoNum type="arabicPeriod"/>
            </a:pPr>
            <a:r>
              <a:rPr lang="el-GR" sz="2000" b="1" dirty="0"/>
              <a:t>Αναδυόμενη</a:t>
            </a:r>
            <a:r>
              <a:rPr lang="el-GR" sz="2000" dirty="0"/>
              <a:t>: οι στρατηγικές δειγματοληψίας και οι στόχοι της έρευνας βασίζονται σε διαρκείς </a:t>
            </a:r>
            <a:r>
              <a:rPr lang="el-GR" sz="2000" dirty="0" err="1"/>
              <a:t>αναστοχασμούς</a:t>
            </a:r>
            <a:r>
              <a:rPr lang="el-GR" sz="2000" dirty="0"/>
              <a:t>, αναλύσεις δεδομένων, προσωρινές υποθέσεις, και συχνά πρόσθετες δειγματοληψίες.</a:t>
            </a:r>
          </a:p>
          <a:p>
            <a:pPr marL="457200" indent="-457200">
              <a:lnSpc>
                <a:spcPct val="110000"/>
              </a:lnSpc>
              <a:buFont typeface="+mj-lt"/>
              <a:buAutoNum type="arabicPeriod"/>
            </a:pPr>
            <a:r>
              <a:rPr lang="el-GR" sz="2000" b="1" dirty="0"/>
              <a:t>Σειριακή</a:t>
            </a:r>
            <a:r>
              <a:rPr lang="el-GR" sz="2000" dirty="0"/>
              <a:t>: οι επιλογές για τη δειγματοληψία βασίζονται στα δεδομένα που συλλέγονται από προηγούμενα δείγματα.</a:t>
            </a:r>
            <a:endParaRPr lang="en-US" sz="2000" dirty="0"/>
          </a:p>
        </p:txBody>
      </p:sp>
    </p:spTree>
    <p:extLst>
      <p:ext uri="{BB962C8B-B14F-4D97-AF65-F5344CB8AC3E}">
        <p14:creationId xmlns:p14="http://schemas.microsoft.com/office/powerpoint/2010/main" val="663794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err="1"/>
              <a:t>Πιθανοτική</a:t>
            </a:r>
            <a:r>
              <a:rPr lang="el-GR" sz="3600" dirty="0"/>
              <a:t> Δειγματοληψία: Τυχαία Δειγματοληψία</a:t>
            </a:r>
            <a:endParaRPr lang="en-US" sz="3600" dirty="0"/>
          </a:p>
        </p:txBody>
      </p:sp>
      <p:pic>
        <p:nvPicPr>
          <p:cNvPr id="10" name="Picture 9" descr="A grid with red dots&#10;&#10;Description automatically generated">
            <a:extLst>
              <a:ext uri="{FF2B5EF4-FFF2-40B4-BE49-F238E27FC236}">
                <a16:creationId xmlns:a16="http://schemas.microsoft.com/office/drawing/2014/main" id="{2CB444CE-B156-3B57-0F4B-E1087714E385}"/>
              </a:ext>
            </a:extLst>
          </p:cNvPr>
          <p:cNvPicPr>
            <a:picLocks noChangeAspect="1"/>
          </p:cNvPicPr>
          <p:nvPr/>
        </p:nvPicPr>
        <p:blipFill>
          <a:blip r:embed="rId3"/>
          <a:stretch>
            <a:fillRect/>
          </a:stretch>
        </p:blipFill>
        <p:spPr>
          <a:xfrm>
            <a:off x="2114550" y="1557014"/>
            <a:ext cx="4914900" cy="4862835"/>
          </a:xfrm>
          <a:prstGeom prst="rect">
            <a:avLst/>
          </a:prstGeom>
        </p:spPr>
      </p:pic>
    </p:spTree>
    <p:extLst>
      <p:ext uri="{BB962C8B-B14F-4D97-AF65-F5344CB8AC3E}">
        <p14:creationId xmlns:p14="http://schemas.microsoft.com/office/powerpoint/2010/main" val="3772720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err="1"/>
              <a:t>Πιθανοτική</a:t>
            </a:r>
            <a:r>
              <a:rPr lang="el-GR" sz="3600" dirty="0"/>
              <a:t> Δειγματοληψία: Συστηματική Δειγματοληψία</a:t>
            </a:r>
            <a:endParaRPr lang="en-GB" sz="3600" dirty="0"/>
          </a:p>
        </p:txBody>
      </p:sp>
      <p:pic>
        <p:nvPicPr>
          <p:cNvPr id="6" name="Picture 5" descr="A grid with red dots and arrows&#10;&#10;Description automatically generated">
            <a:extLst>
              <a:ext uri="{FF2B5EF4-FFF2-40B4-BE49-F238E27FC236}">
                <a16:creationId xmlns:a16="http://schemas.microsoft.com/office/drawing/2014/main" id="{4872F84C-4719-A989-C387-52D4E9777B5E}"/>
              </a:ext>
            </a:extLst>
          </p:cNvPr>
          <p:cNvPicPr>
            <a:picLocks noChangeAspect="1"/>
          </p:cNvPicPr>
          <p:nvPr/>
        </p:nvPicPr>
        <p:blipFill>
          <a:blip r:embed="rId3"/>
          <a:stretch>
            <a:fillRect/>
          </a:stretch>
        </p:blipFill>
        <p:spPr>
          <a:xfrm>
            <a:off x="2155192" y="1312650"/>
            <a:ext cx="4833615" cy="5348500"/>
          </a:xfrm>
          <a:prstGeom prst="rect">
            <a:avLst/>
          </a:prstGeom>
        </p:spPr>
      </p:pic>
    </p:spTree>
    <p:extLst>
      <p:ext uri="{BB962C8B-B14F-4D97-AF65-F5344CB8AC3E}">
        <p14:creationId xmlns:p14="http://schemas.microsoft.com/office/powerpoint/2010/main" val="2978251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grid with red dots&#10;&#10;Description automatically generated">
            <a:extLst>
              <a:ext uri="{FF2B5EF4-FFF2-40B4-BE49-F238E27FC236}">
                <a16:creationId xmlns:a16="http://schemas.microsoft.com/office/drawing/2014/main" id="{B8315AA2-38D1-B0B7-4D8B-B29864E6E80A}"/>
              </a:ext>
            </a:extLst>
          </p:cNvPr>
          <p:cNvPicPr>
            <a:picLocks noChangeAspect="1"/>
          </p:cNvPicPr>
          <p:nvPr/>
        </p:nvPicPr>
        <p:blipFill>
          <a:blip r:embed="rId3"/>
          <a:stretch>
            <a:fillRect/>
          </a:stretch>
        </p:blipFill>
        <p:spPr>
          <a:xfrm>
            <a:off x="2238792" y="1295399"/>
            <a:ext cx="4666416" cy="4617192"/>
          </a:xfrm>
          <a:prstGeom prst="rect">
            <a:avLst/>
          </a:prstGeom>
        </p:spPr>
      </p:pic>
      <p:sp>
        <p:nvSpPr>
          <p:cNvPr id="2" name="Title 1"/>
          <p:cNvSpPr>
            <a:spLocks noGrp="1"/>
          </p:cNvSpPr>
          <p:nvPr>
            <p:ph type="title"/>
          </p:nvPr>
        </p:nvSpPr>
        <p:spPr/>
        <p:txBody>
          <a:bodyPr>
            <a:normAutofit fontScale="90000"/>
          </a:bodyPr>
          <a:lstStyle/>
          <a:p>
            <a:r>
              <a:rPr lang="el-GR" sz="3600" dirty="0" err="1"/>
              <a:t>Πιθανοτική</a:t>
            </a:r>
            <a:r>
              <a:rPr lang="el-GR" sz="3600" dirty="0"/>
              <a:t> Δειγματοληψία: Στρωματοποιημένη Τυχαία Δειγματοληψία</a:t>
            </a:r>
          </a:p>
        </p:txBody>
      </p:sp>
      <p:sp>
        <p:nvSpPr>
          <p:cNvPr id="3" name="Text Placeholder 2">
            <a:extLst>
              <a:ext uri="{FF2B5EF4-FFF2-40B4-BE49-F238E27FC236}">
                <a16:creationId xmlns:a16="http://schemas.microsoft.com/office/drawing/2014/main" id="{CDDFFCDB-C6AD-7BED-1C99-0A8D07A530DE}"/>
              </a:ext>
            </a:extLst>
          </p:cNvPr>
          <p:cNvSpPr>
            <a:spLocks noGrp="1"/>
          </p:cNvSpPr>
          <p:nvPr>
            <p:ph type="body" idx="1"/>
          </p:nvPr>
        </p:nvSpPr>
        <p:spPr>
          <a:xfrm>
            <a:off x="838200" y="5854700"/>
            <a:ext cx="7848600" cy="430316"/>
          </a:xfrm>
        </p:spPr>
        <p:txBody>
          <a:bodyPr/>
          <a:lstStyle/>
          <a:p>
            <a:r>
              <a:rPr lang="el-GR" sz="1000" dirty="0"/>
              <a:t>Στρωματοποιημένη τυχαία δειγματοληψία, επιλέγοντας τυχαία τρεις μονάδες από κάθε στρώμα</a:t>
            </a:r>
            <a:endParaRPr lang="en-US" sz="1000" dirty="0"/>
          </a:p>
        </p:txBody>
      </p:sp>
      <p:sp>
        <p:nvSpPr>
          <p:cNvPr id="11" name="Rectangle 10">
            <a:extLst>
              <a:ext uri="{FF2B5EF4-FFF2-40B4-BE49-F238E27FC236}">
                <a16:creationId xmlns:a16="http://schemas.microsoft.com/office/drawing/2014/main" id="{398BB138-5CA0-D3D0-2901-211C299EC37D}"/>
              </a:ext>
            </a:extLst>
          </p:cNvPr>
          <p:cNvSpPr/>
          <p:nvPr/>
        </p:nvSpPr>
        <p:spPr>
          <a:xfrm>
            <a:off x="2343394" y="1371601"/>
            <a:ext cx="1098305" cy="1117599"/>
          </a:xfrm>
          <a:prstGeom prst="rect">
            <a:avLst/>
          </a:prstGeom>
          <a:noFill/>
          <a:ln w="28575">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CBEA5D4-077E-C91F-E826-753A4C02F98C}"/>
              </a:ext>
            </a:extLst>
          </p:cNvPr>
          <p:cNvSpPr/>
          <p:nvPr/>
        </p:nvSpPr>
        <p:spPr>
          <a:xfrm>
            <a:off x="3425896" y="1371601"/>
            <a:ext cx="1098305" cy="1117599"/>
          </a:xfrm>
          <a:prstGeom prst="rect">
            <a:avLst/>
          </a:prstGeom>
          <a:noFill/>
          <a:ln w="28575">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A4F6D71-A3B0-D30B-789A-7043D42D69DF}"/>
              </a:ext>
            </a:extLst>
          </p:cNvPr>
          <p:cNvSpPr/>
          <p:nvPr/>
        </p:nvSpPr>
        <p:spPr>
          <a:xfrm>
            <a:off x="4524201" y="1371600"/>
            <a:ext cx="1098305" cy="1117599"/>
          </a:xfrm>
          <a:prstGeom prst="rect">
            <a:avLst/>
          </a:prstGeom>
          <a:noFill/>
          <a:ln w="28575">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4FC9A66-D8EB-FCF8-CE31-788B405312E8}"/>
              </a:ext>
            </a:extLst>
          </p:cNvPr>
          <p:cNvSpPr/>
          <p:nvPr/>
        </p:nvSpPr>
        <p:spPr>
          <a:xfrm>
            <a:off x="5647906" y="1371600"/>
            <a:ext cx="1098305" cy="1117599"/>
          </a:xfrm>
          <a:prstGeom prst="rect">
            <a:avLst/>
          </a:prstGeom>
          <a:noFill/>
          <a:ln w="28575">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600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pPr lvl="0"/>
            <a:r>
              <a:rPr lang="el-GR" dirty="0" err="1"/>
              <a:t>Πιθανοτική</a:t>
            </a:r>
            <a:r>
              <a:rPr lang="el-GR" dirty="0"/>
              <a:t> Δειγματοληψία: Δειγματοληψία κατά Συστάδες</a:t>
            </a:r>
            <a:endParaRPr lang="en-US" dirty="0"/>
          </a:p>
        </p:txBody>
      </p:sp>
      <p:pic>
        <p:nvPicPr>
          <p:cNvPr id="3" name="Picture 2" descr="A grid with red dots&#10;&#10;Description automatically generated">
            <a:extLst>
              <a:ext uri="{FF2B5EF4-FFF2-40B4-BE49-F238E27FC236}">
                <a16:creationId xmlns:a16="http://schemas.microsoft.com/office/drawing/2014/main" id="{B8AF631D-8672-06E8-AD32-53A19F569399}"/>
              </a:ext>
            </a:extLst>
          </p:cNvPr>
          <p:cNvPicPr>
            <a:picLocks noChangeAspect="1"/>
          </p:cNvPicPr>
          <p:nvPr/>
        </p:nvPicPr>
        <p:blipFill>
          <a:blip r:embed="rId2"/>
          <a:stretch>
            <a:fillRect/>
          </a:stretch>
        </p:blipFill>
        <p:spPr>
          <a:xfrm>
            <a:off x="791210" y="1312650"/>
            <a:ext cx="5203191" cy="5148072"/>
          </a:xfrm>
          <a:prstGeom prst="rect">
            <a:avLst/>
          </a:prstGeom>
        </p:spPr>
      </p:pic>
      <p:sp>
        <p:nvSpPr>
          <p:cNvPr id="7" name="Content Placeholder 7">
            <a:extLst>
              <a:ext uri="{FF2B5EF4-FFF2-40B4-BE49-F238E27FC236}">
                <a16:creationId xmlns:a16="http://schemas.microsoft.com/office/drawing/2014/main" id="{15F122BA-5C9B-5A3C-2F65-7E39692C98AC}"/>
              </a:ext>
            </a:extLst>
          </p:cNvPr>
          <p:cNvSpPr txBox="1">
            <a:spLocks/>
          </p:cNvSpPr>
          <p:nvPr/>
        </p:nvSpPr>
        <p:spPr>
          <a:xfrm>
            <a:off x="6099118" y="3822700"/>
            <a:ext cx="2765481" cy="2638022"/>
          </a:xfrm>
          <a:prstGeom prst="rect">
            <a:avLst/>
          </a:prstGeom>
        </p:spPr>
        <p:txBody>
          <a:bodyPr>
            <a:normAutofit/>
          </a:bodyPr>
          <a:lst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pPr marL="73152" indent="0"/>
            <a:r>
              <a:rPr lang="el-GR" sz="1800" i="1" u="sng" dirty="0">
                <a:ea typeface="Calibri" panose="020F0502020204030204" pitchFamily="34" charset="0"/>
                <a:cs typeface="Arial" panose="020B0604020202020204" pitchFamily="34" charset="0"/>
              </a:rPr>
              <a:t>Η δειγματοληψία πολλαπλών φάσεων: </a:t>
            </a:r>
            <a:r>
              <a:rPr lang="el-GR" sz="1800" dirty="0">
                <a:ea typeface="Calibri" panose="020F0502020204030204" pitchFamily="34" charset="0"/>
                <a:cs typeface="Arial" panose="020B0604020202020204" pitchFamily="34" charset="0"/>
              </a:rPr>
              <a:t>είναι μία επέκταση της δειγματοληψίας κατά συστάδες, η οποία εμπλέκει διαδοχικές τυχαίες επιλογές σε περισσότερες από μία φάσεις </a:t>
            </a:r>
          </a:p>
          <a:p>
            <a:pPr marL="73152" indent="0"/>
            <a:endParaRPr lang="en-US" sz="1800" dirty="0"/>
          </a:p>
        </p:txBody>
      </p:sp>
    </p:spTree>
    <p:extLst>
      <p:ext uri="{BB962C8B-B14F-4D97-AF65-F5344CB8AC3E}">
        <p14:creationId xmlns:p14="http://schemas.microsoft.com/office/powerpoint/2010/main" val="3480283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l-GR" dirty="0"/>
              <a:t>Μη – </a:t>
            </a:r>
            <a:r>
              <a:rPr lang="el-GR" dirty="0" err="1"/>
              <a:t>Πιθανοτική</a:t>
            </a:r>
            <a:r>
              <a:rPr lang="el-GR" dirty="0"/>
              <a:t> Δειγματοληψία</a:t>
            </a:r>
            <a:endParaRPr lang="en-US" dirty="0"/>
          </a:p>
        </p:txBody>
      </p:sp>
      <p:sp>
        <p:nvSpPr>
          <p:cNvPr id="8" name="Content Placeholder 7"/>
          <p:cNvSpPr>
            <a:spLocks noGrp="1"/>
          </p:cNvSpPr>
          <p:nvPr>
            <p:ph type="body" idx="1"/>
          </p:nvPr>
        </p:nvSpPr>
        <p:spPr/>
        <p:txBody>
          <a:bodyPr>
            <a:normAutofit fontScale="85000" lnSpcReduction="10000"/>
          </a:bodyPr>
          <a:lstStyle/>
          <a:p>
            <a:r>
              <a:rPr lang="el-GR" sz="2400" b="1" dirty="0"/>
              <a:t>Ποσοστώσεων</a:t>
            </a:r>
            <a:r>
              <a:rPr lang="en-GB" sz="2400" dirty="0"/>
              <a:t>: </a:t>
            </a:r>
            <a:r>
              <a:rPr lang="el-GR" sz="2400" dirty="0"/>
              <a:t>χρησιμοποιούνται μη-τυχαίες μέθοδοι δειγματοληψίας για να συλλεχθούν τα δεδομένα από ένα στρώμα μέχρι να ικανοποιηθεί η απαιτούμενη ποσόστωση τους, η οποία έχει καθοριστεί εκ των προτέρων από τον ερευνητή</a:t>
            </a:r>
            <a:r>
              <a:rPr lang="en-US" sz="2400" dirty="0"/>
              <a:t> </a:t>
            </a:r>
          </a:p>
          <a:p>
            <a:r>
              <a:rPr lang="el-GR" sz="2400" b="1" dirty="0"/>
              <a:t>Σκόπιμη ή </a:t>
            </a:r>
            <a:r>
              <a:rPr lang="el-GR" sz="2400" b="1" dirty="0" err="1"/>
              <a:t>Στοχευμένη</a:t>
            </a:r>
            <a:r>
              <a:rPr lang="en-US" sz="2400" dirty="0"/>
              <a:t>: </a:t>
            </a:r>
            <a:r>
              <a:rPr lang="el-GR" sz="2400" dirty="0"/>
              <a:t>όταν ιδιαίτεροι άνθρωποι, γεγονότα ή συνθήκες, επιλέγονται επειδή είναι γνωστό πως παρέχουν σημαντικές πληροφορίες που δεν θα μπορούσαν να αποκτηθούν από άλλους σχεδιασμούς δειγματοληψίας </a:t>
            </a:r>
            <a:endParaRPr lang="en-US" sz="2400" dirty="0"/>
          </a:p>
          <a:p>
            <a:r>
              <a:rPr lang="el-GR" sz="2400" b="1" dirty="0"/>
              <a:t>Ευκολίας</a:t>
            </a:r>
            <a:r>
              <a:rPr lang="en-US" sz="2400" dirty="0"/>
              <a:t>: </a:t>
            </a:r>
            <a:r>
              <a:rPr lang="el-GR" sz="2400" dirty="0"/>
              <a:t>είναι μία από τις πιο συνηθισμένες  στρατηγικές δειγματοληψίας και αφορά στην απόκτηση πρόσβασης στα πλέον εύκολα προσβάσιμα υποκείμενα όπως συνάδελφοι φοιτητές, γείτονες, ή άνθρωποι που απαντούν στο κάλεσμα μιας εφημερίδας ή σε ένα διαδικτυακό κάλεσμα για συμμετοχή σε μία δημοσκόπηση</a:t>
            </a:r>
            <a:r>
              <a:rPr lang="en-US" sz="2400" dirty="0"/>
              <a:t> </a:t>
            </a:r>
          </a:p>
        </p:txBody>
      </p:sp>
    </p:spTree>
    <p:extLst>
      <p:ext uri="{BB962C8B-B14F-4D97-AF65-F5344CB8AC3E}">
        <p14:creationId xmlns:p14="http://schemas.microsoft.com/office/powerpoint/2010/main" val="2319325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Είδη Σκόπιμης Δειγματοληψίας</a:t>
            </a:r>
            <a:endParaRPr lang="en-US" dirty="0"/>
          </a:p>
        </p:txBody>
      </p:sp>
      <p:sp>
        <p:nvSpPr>
          <p:cNvPr id="3" name="Content Placeholder 2"/>
          <p:cNvSpPr>
            <a:spLocks noGrp="1"/>
          </p:cNvSpPr>
          <p:nvPr>
            <p:ph type="body" idx="1"/>
          </p:nvPr>
        </p:nvSpPr>
        <p:spPr/>
        <p:txBody>
          <a:bodyPr numCol="2">
            <a:normAutofit fontScale="92500" lnSpcReduction="20000"/>
          </a:bodyPr>
          <a:lstStyle/>
          <a:p>
            <a:r>
              <a:rPr lang="el-GR" sz="2000" dirty="0"/>
              <a:t>Δειγματοληψία τυπικής περίπτωσης</a:t>
            </a:r>
          </a:p>
          <a:p>
            <a:r>
              <a:rPr lang="el-GR" sz="2000" dirty="0"/>
              <a:t>Δειγματοληψία ακραίων ή </a:t>
            </a:r>
            <a:r>
              <a:rPr lang="el-GR" sz="2000" dirty="0" err="1"/>
              <a:t>αποκλίνουσων</a:t>
            </a:r>
            <a:r>
              <a:rPr lang="el-GR" sz="2000" dirty="0"/>
              <a:t> περιπτώσεων (δειγματοληψία έκτοπων)</a:t>
            </a:r>
          </a:p>
          <a:p>
            <a:r>
              <a:rPr lang="el-GR" sz="2000" dirty="0"/>
              <a:t>Δειγματοληψία έντασης</a:t>
            </a:r>
          </a:p>
          <a:p>
            <a:r>
              <a:rPr lang="el-GR" sz="2000" dirty="0"/>
              <a:t>Δειγματοληψία μέγιστης διασποράς</a:t>
            </a:r>
          </a:p>
          <a:p>
            <a:r>
              <a:rPr lang="el-GR" sz="2000" dirty="0"/>
              <a:t>Ομοιογενής δειγματοληψία</a:t>
            </a:r>
          </a:p>
          <a:p>
            <a:r>
              <a:rPr lang="el-GR" sz="2000" dirty="0"/>
              <a:t>Στρωματοποιημένη σκόπιμη δειγματοληψία</a:t>
            </a:r>
          </a:p>
          <a:p>
            <a:r>
              <a:rPr lang="el-GR" sz="2000" dirty="0"/>
              <a:t>Τυχαία σκόπιμη δειγματοληψία</a:t>
            </a:r>
          </a:p>
          <a:p>
            <a:r>
              <a:rPr lang="el-GR" sz="2000" dirty="0"/>
              <a:t>Δειγματοληψία κρίσιμης περίπτωσης</a:t>
            </a:r>
          </a:p>
          <a:p>
            <a:r>
              <a:rPr lang="el-GR" sz="2000" dirty="0"/>
              <a:t>Δειγματοληψία πολιτικά σημαντικών περιπτώσεων</a:t>
            </a:r>
          </a:p>
          <a:p>
            <a:r>
              <a:rPr lang="el-GR" sz="2000" dirty="0"/>
              <a:t>Δειγματοληψία κριτηρίου</a:t>
            </a:r>
          </a:p>
          <a:p>
            <a:r>
              <a:rPr lang="el-GR" sz="2000" dirty="0"/>
              <a:t>Δειγματοληψία θεωρίας</a:t>
            </a:r>
          </a:p>
          <a:p>
            <a:r>
              <a:rPr lang="el-GR" sz="2000" dirty="0"/>
              <a:t>Δειγματοληψία επιβεβαίωσης ή διάψευσης περίπτωσης</a:t>
            </a:r>
          </a:p>
          <a:p>
            <a:r>
              <a:rPr lang="el-GR" sz="2000" dirty="0"/>
              <a:t>Ευκαιριακή δειγματοληψία</a:t>
            </a:r>
          </a:p>
          <a:p>
            <a:r>
              <a:rPr lang="el-GR" sz="2000" dirty="0"/>
              <a:t>Δειγματοληψία χιονοστιβάδας</a:t>
            </a:r>
          </a:p>
          <a:p>
            <a:r>
              <a:rPr lang="el-GR" sz="2000" dirty="0"/>
              <a:t>Δειγματοληψία με χρήση πολλαπλών σκόπιμων τεχνικών</a:t>
            </a:r>
          </a:p>
        </p:txBody>
      </p:sp>
    </p:spTree>
    <p:extLst>
      <p:ext uri="{BB962C8B-B14F-4D97-AF65-F5344CB8AC3E}">
        <p14:creationId xmlns:p14="http://schemas.microsoft.com/office/powerpoint/2010/main" val="3070709314"/>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28</TotalTime>
  <Words>1146</Words>
  <Application>Microsoft Macintosh PowerPoint</Application>
  <PresentationFormat>On-screen Show (4:3)</PresentationFormat>
  <Paragraphs>95</Paragraphs>
  <Slides>14</Slides>
  <Notes>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Apparat</vt:lpstr>
      <vt:lpstr>Arial</vt:lpstr>
      <vt:lpstr>Calibri</vt:lpstr>
      <vt:lpstr>Cambria Math</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Ποιοτική Δειγματοληψία </vt:lpstr>
      <vt:lpstr>Πιθανοτική Δειγματοληψία: Τυχαία Δειγματοληψία</vt:lpstr>
      <vt:lpstr>Πιθανοτική Δειγματοληψία: Συστηματική Δειγματοληψία</vt:lpstr>
      <vt:lpstr>Πιθανοτική Δειγματοληψία: Στρωματοποιημένη Τυχαία Δειγματοληψία</vt:lpstr>
      <vt:lpstr>Πιθανοτική Δειγματοληψία: Δειγματοληψία κατά Συστάδες</vt:lpstr>
      <vt:lpstr>Μη – Πιθανοτική Δειγματοληψία</vt:lpstr>
      <vt:lpstr>Είδη Σκόπιμης Δειγματοληψίας</vt:lpstr>
      <vt:lpstr>Δειγματοληψία Μεικτών Μεθόδων </vt:lpstr>
      <vt:lpstr>Είδη Σχεδιασμών Δειγματοληψίας Μεικτών Μεθόδων </vt:lpstr>
      <vt:lpstr>Δειγματοληψία Δυσπρόσιτων Πληθυσμών </vt:lpstr>
      <vt:lpstr>Μέγεθος δείγματος – Πόσο είναι αρκετό;</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5</cp:revision>
  <dcterms:created xsi:type="dcterms:W3CDTF">2023-09-07T06:44:53Z</dcterms:created>
  <dcterms:modified xsi:type="dcterms:W3CDTF">2023-09-07T07:13:45Z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