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5" r:id="rId3"/>
    <p:sldId id="298" r:id="rId4"/>
    <p:sldId id="284" r:id="rId5"/>
    <p:sldId id="302" r:id="rId6"/>
    <p:sldId id="303" r:id="rId7"/>
    <p:sldId id="304" r:id="rId8"/>
    <p:sldId id="305" r:id="rId9"/>
    <p:sldId id="306" r:id="rId10"/>
    <p:sldId id="307" r:id="rId11"/>
    <p:sldId id="258" r:id="rId12"/>
    <p:sldId id="264" r:id="rId13"/>
    <p:sldId id="285" r:id="rId14"/>
    <p:sldId id="308" r:id="rId15"/>
    <p:sldId id="300" r:id="rId16"/>
    <p:sldId id="301" r:id="rId17"/>
    <p:sldId id="309" r:id="rId18"/>
    <p:sldId id="310" r:id="rId19"/>
    <p:sldId id="311" r:id="rId20"/>
    <p:sldId id="262" r:id="rId21"/>
    <p:sldId id="289" r:id="rId22"/>
    <p:sldId id="260" r:id="rId23"/>
    <p:sldId id="261" r:id="rId24"/>
    <p:sldId id="290" r:id="rId25"/>
    <p:sldId id="291" r:id="rId26"/>
    <p:sldId id="292" r:id="rId27"/>
    <p:sldId id="314" r:id="rId28"/>
    <p:sldId id="315" r:id="rId29"/>
    <p:sldId id="312" r:id="rId30"/>
    <p:sldId id="313" r:id="rId31"/>
    <p:sldId id="316" r:id="rId32"/>
    <p:sldId id="317" r:id="rId33"/>
    <p:sldId id="318" r:id="rId34"/>
    <p:sldId id="294" r:id="rId35"/>
    <p:sldId id="276" r:id="rId36"/>
    <p:sldId id="277" r:id="rId37"/>
    <p:sldId id="278" r:id="rId38"/>
    <p:sldId id="280" r:id="rId39"/>
    <p:sldId id="281" r:id="rId40"/>
    <p:sldId id="297" r:id="rId4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18" autoAdjust="0"/>
    <p:restoredTop sz="94660"/>
  </p:normalViewPr>
  <p:slideViewPr>
    <p:cSldViewPr snapToGrid="0">
      <p:cViewPr>
        <p:scale>
          <a:sx n="75" d="100"/>
          <a:sy n="75" d="100"/>
        </p:scale>
        <p:origin x="629" y="302"/>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9/3/2022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79673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9/3/2022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31696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9/3/2022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20442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9/3/2022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38830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9/3/2022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09373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B4F3C124-B3E5-470C-B910-3EB404EAFF38}" type="datetimeFigureOut">
              <a:rPr lang="el-GR" smtClean="0"/>
              <a:t>9/3/2022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56348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B4F3C124-B3E5-470C-B910-3EB404EAFF38}" type="datetimeFigureOut">
              <a:rPr lang="el-GR" smtClean="0"/>
              <a:t>9/3/2022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805935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B4F3C124-B3E5-470C-B910-3EB404EAFF38}" type="datetimeFigureOut">
              <a:rPr lang="el-GR" smtClean="0"/>
              <a:t>9/3/2022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84317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4F3C124-B3E5-470C-B910-3EB404EAFF38}" type="datetimeFigureOut">
              <a:rPr lang="el-GR" smtClean="0"/>
              <a:t>9/3/2022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90867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B4F3C124-B3E5-470C-B910-3EB404EAFF38}" type="datetimeFigureOut">
              <a:rPr lang="el-GR" smtClean="0"/>
              <a:t>9/3/2022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89725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B4F3C124-B3E5-470C-B910-3EB404EAFF38}" type="datetimeFigureOut">
              <a:rPr lang="el-GR" smtClean="0"/>
              <a:t>9/3/2022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77965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3C124-B3E5-470C-B910-3EB404EAFF38}" type="datetimeFigureOut">
              <a:rPr lang="el-GR" smtClean="0"/>
              <a:t>9/3/2022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4C9D1-3A42-4760-B4FF-C862858B832E}" type="slidenum">
              <a:rPr lang="el-GR" smtClean="0"/>
              <a:t>‹#›</a:t>
            </a:fld>
            <a:endParaRPr lang="el-GR"/>
          </a:p>
        </p:txBody>
      </p:sp>
    </p:spTree>
    <p:extLst>
      <p:ext uri="{BB962C8B-B14F-4D97-AF65-F5344CB8AC3E}">
        <p14:creationId xmlns:p14="http://schemas.microsoft.com/office/powerpoint/2010/main" val="1078673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5"/>
          <p:cNvSpPr>
            <a:spLocks noGrp="1"/>
          </p:cNvSpPr>
          <p:nvPr>
            <p:ph type="sldNum" sz="quarter" idx="12"/>
          </p:nvPr>
        </p:nvSpPr>
        <p:spPr/>
        <p:txBody>
          <a:bodyPr/>
          <a:lstStyle/>
          <a:p>
            <a:fld id="{93F552D0-494A-4348-A5BC-B6F451B5190C}" type="slidenum">
              <a:rPr lang="el-GR" altLang="el-GR"/>
              <a:pPr/>
              <a:t>1</a:t>
            </a:fld>
            <a:endParaRPr lang="el-GR" altLang="el-GR"/>
          </a:p>
        </p:txBody>
      </p:sp>
      <p:sp>
        <p:nvSpPr>
          <p:cNvPr id="3075" name="Rectangle 3"/>
          <p:cNvSpPr>
            <a:spLocks noGrp="1" noChangeArrowheads="1"/>
          </p:cNvSpPr>
          <p:nvPr>
            <p:ph type="subTitle" idx="1"/>
          </p:nvPr>
        </p:nvSpPr>
        <p:spPr>
          <a:xfrm>
            <a:off x="914400" y="260350"/>
            <a:ext cx="10668000" cy="6121400"/>
          </a:xfrm>
          <a:solidFill>
            <a:schemeClr val="accent4">
              <a:lumMod val="40000"/>
              <a:lumOff val="60000"/>
            </a:schemeClr>
          </a:solidFill>
        </p:spPr>
        <p:txBody>
          <a:bodyPr/>
          <a:lstStyle/>
          <a:p>
            <a:r>
              <a:rPr lang="el-GR" altLang="el-GR" sz="2000" b="1" dirty="0"/>
              <a:t>Η ΕΝΝΟΙΑ «ΣΤΑΤΙΣΤΙΚΗ»</a:t>
            </a:r>
          </a:p>
          <a:p>
            <a:endParaRPr lang="el-GR" altLang="el-GR" sz="2000" b="1" dirty="0"/>
          </a:p>
          <a:p>
            <a:pPr algn="l"/>
            <a:r>
              <a:rPr lang="el-GR" altLang="el-GR" sz="2000" dirty="0"/>
              <a:t>Στατιστική είναι η επιστήμη που ασχολείται με τη συγκέντρωση, την παρουσίαση και την εν συνεχεία επεξεργασία της πληροφορίας με την εξαγωγή κατάλληλων συμπερασμάτων.</a:t>
            </a:r>
          </a:p>
          <a:p>
            <a:pPr algn="l"/>
            <a:endParaRPr lang="el-GR" altLang="el-GR" sz="2000" dirty="0"/>
          </a:p>
          <a:p>
            <a:pPr algn="l"/>
            <a:r>
              <a:rPr lang="el-GR" altLang="el-GR" sz="2000" dirty="0"/>
              <a:t>Η ρίζα της λέξης «Στατιστική» αναζητείται στη λατινική λέξη «</a:t>
            </a:r>
            <a:r>
              <a:rPr lang="en-US" altLang="el-GR" sz="2000" dirty="0"/>
              <a:t>Status</a:t>
            </a:r>
            <a:r>
              <a:rPr lang="el-GR" altLang="el-GR" sz="2000" dirty="0"/>
              <a:t>» (καθεστώς, κοινωνία, κράτος) και παραπέμπει στην καταγραφή και αρχειοθέτηση ποσοτικών μεγεθών.</a:t>
            </a:r>
          </a:p>
          <a:p>
            <a:pPr algn="l"/>
            <a:endParaRPr lang="el-GR" altLang="el-GR" sz="2000" dirty="0"/>
          </a:p>
          <a:p>
            <a:pPr algn="l"/>
            <a:r>
              <a:rPr lang="el-GR" altLang="el-GR" sz="2000" dirty="0"/>
              <a:t>Σε θεωρητικό επίπεδο η Στατιστική είναι Μαθηματικά αλλά στο επίπεδο της εφαρμογής χρησιμοποιεί το πλαίσιο όλων σχεδόν των γνωστικών περιοχών.</a:t>
            </a:r>
          </a:p>
          <a:p>
            <a:pPr algn="l"/>
            <a:endParaRPr lang="el-GR" altLang="el-GR" sz="2000" dirty="0"/>
          </a:p>
          <a:p>
            <a:pPr algn="l"/>
            <a:r>
              <a:rPr lang="el-GR" altLang="el-GR" sz="2000" dirty="0"/>
              <a:t>Επιδημιολογικές μελέτες, κλινικές δοκιμές φαρμάκων, ποιοτικός έλεγχος προϊόντων, αξιολόγηση οικολογικών συστημάτων είναι μερικές μόνο περιπτώσεις στις οποίες η Στατιστική συνεργάζεται επιτυχώς με άλλες επιστήμες.</a:t>
            </a:r>
          </a:p>
          <a:p>
            <a:pPr algn="l"/>
            <a:endParaRPr lang="el-GR" altLang="el-GR" sz="2000" dirty="0"/>
          </a:p>
          <a:p>
            <a:pPr algn="l"/>
            <a:r>
              <a:rPr lang="el-GR" altLang="el-GR" sz="2000" dirty="0"/>
              <a:t>Η εφαρμογή της στατιστικής στις βιολογικές επιστήμες ονομάζεται </a:t>
            </a:r>
            <a:r>
              <a:rPr lang="el-GR" altLang="el-GR" sz="2000" b="1" u="sng" dirty="0">
                <a:effectLst>
                  <a:outerShdw blurRad="38100" dist="38100" dir="2700000" algn="tl">
                    <a:srgbClr val="000000">
                      <a:alpha val="43137"/>
                    </a:srgbClr>
                  </a:outerShdw>
                </a:effectLst>
              </a:rPr>
              <a:t>Βιομετρία </a:t>
            </a:r>
          </a:p>
          <a:p>
            <a:pPr algn="l"/>
            <a:endParaRPr lang="el-GR" altLang="el-GR" sz="2000" dirty="0"/>
          </a:p>
          <a:p>
            <a:pPr algn="l"/>
            <a:endParaRPr lang="el-GR" altLang="el-GR" sz="2000" b="1" dirty="0"/>
          </a:p>
          <a:p>
            <a:pPr algn="l"/>
            <a:endParaRPr lang="el-GR" altLang="el-GR" sz="1800" b="1" dirty="0"/>
          </a:p>
          <a:p>
            <a:pPr algn="l"/>
            <a:endParaRPr lang="el-GR" altLang="el-GR" sz="1800" b="1" dirty="0"/>
          </a:p>
        </p:txBody>
      </p:sp>
    </p:spTree>
    <p:extLst>
      <p:ext uri="{BB962C8B-B14F-4D97-AF65-F5344CB8AC3E}">
        <p14:creationId xmlns:p14="http://schemas.microsoft.com/office/powerpoint/2010/main" val="997826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FAD79C1-D267-453E-A11F-21F697A5BCA0}"/>
              </a:ext>
            </a:extLst>
          </p:cNvPr>
          <p:cNvPicPr>
            <a:picLocks noChangeAspect="1"/>
          </p:cNvPicPr>
          <p:nvPr/>
        </p:nvPicPr>
        <p:blipFill>
          <a:blip r:embed="rId2"/>
          <a:stretch>
            <a:fillRect/>
          </a:stretch>
        </p:blipFill>
        <p:spPr>
          <a:xfrm>
            <a:off x="2124075" y="789384"/>
            <a:ext cx="7943850" cy="5279231"/>
          </a:xfrm>
          <a:prstGeom prst="rect">
            <a:avLst/>
          </a:prstGeom>
        </p:spPr>
      </p:pic>
    </p:spTree>
    <p:extLst>
      <p:ext uri="{BB962C8B-B14F-4D97-AF65-F5344CB8AC3E}">
        <p14:creationId xmlns:p14="http://schemas.microsoft.com/office/powerpoint/2010/main" val="103397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801" y="0"/>
            <a:ext cx="11340661" cy="6186309"/>
          </a:xfrm>
          <a:prstGeom prst="rect">
            <a:avLst/>
          </a:prstGeom>
          <a:noFill/>
        </p:spPr>
        <p:txBody>
          <a:bodyPr wrap="square" rtlCol="0">
            <a:spAutoFit/>
          </a:bodyPr>
          <a:lstStyle/>
          <a:p>
            <a:pPr marL="285750" indent="-285750">
              <a:buFont typeface="Arial" panose="020B0604020202020204" pitchFamily="34" charset="0"/>
              <a:buChar char="•"/>
            </a:pPr>
            <a:r>
              <a:rPr lang="el-GR" sz="2800" b="1" dirty="0"/>
              <a:t>Έννοια πληθυσμού</a:t>
            </a:r>
            <a:endParaRPr lang="en-US" sz="2800" b="1" dirty="0"/>
          </a:p>
          <a:p>
            <a:r>
              <a:rPr lang="el-GR" sz="2400" dirty="0"/>
              <a:t>O όρος πληθυσμός στους τομείς της βιολογίας και της οικολογίας, αφορά το άθροισμα των ατόμων ενός είδους (φυτού ή ζώου) που βρίσκονται σε ένα συγκεκριμένο βιότοπο ή την εξάπλωση ενός είδους σε μία συγκεκριμένη περιοχή. </a:t>
            </a:r>
          </a:p>
          <a:p>
            <a:endParaRPr lang="en-US" sz="2400" dirty="0"/>
          </a:p>
          <a:p>
            <a:r>
              <a:rPr lang="el-GR" sz="2400" dirty="0"/>
              <a:t>Με την στατιστική έννοια πληθυσμό εννοούμε ένα </a:t>
            </a:r>
            <a:r>
              <a:rPr lang="el-GR" sz="2400" b="1" dirty="0"/>
              <a:t>σύνολο τιμών </a:t>
            </a:r>
            <a:r>
              <a:rPr lang="el-GR" sz="2400" dirty="0"/>
              <a:t>(όχι ατόμων) μιας μεταβλητής το οποίο θέλουμε να μελετήσουμε.  </a:t>
            </a:r>
          </a:p>
          <a:p>
            <a:r>
              <a:rPr lang="el-GR" sz="2400" dirty="0"/>
              <a:t>Πεπερασμένος πληθυσμός</a:t>
            </a:r>
          </a:p>
          <a:p>
            <a:r>
              <a:rPr lang="el-GR" sz="2400" dirty="0"/>
              <a:t>Άπειρος πληθυσμός </a:t>
            </a:r>
          </a:p>
          <a:p>
            <a:r>
              <a:rPr lang="el-GR" sz="2400" dirty="0"/>
              <a:t>Λόγοι τεχνικοί και οικονομικοί καθιστούν αδύνατη την μελέτη όλου του πληθυσμού </a:t>
            </a:r>
            <a:r>
              <a:rPr lang="el-GR" sz="2400" dirty="0" err="1"/>
              <a:t>γι</a:t>
            </a:r>
            <a:r>
              <a:rPr lang="el-GR" sz="2400" dirty="0"/>
              <a:t> αυτό είμαστε αναγκασμένοι να αρκεστούμε στην μελέτη ενός τμήματος που λέγεται </a:t>
            </a:r>
            <a:r>
              <a:rPr lang="el-GR" sz="2400" b="1" u="sng" dirty="0"/>
              <a:t>δείγμα</a:t>
            </a:r>
            <a:r>
              <a:rPr lang="el-GR" sz="2400" dirty="0"/>
              <a:t>.  </a:t>
            </a:r>
          </a:p>
          <a:p>
            <a:r>
              <a:rPr lang="el-GR" sz="2400" b="1" dirty="0"/>
              <a:t>Τυχαίο δείγμα: </a:t>
            </a:r>
            <a:r>
              <a:rPr lang="el-GR" sz="2400" dirty="0"/>
              <a:t>Κάθε μέλος του πληθυσμού έχει ίδια πιθανότητα να περιληφθεί σε αυτό. </a:t>
            </a:r>
          </a:p>
          <a:p>
            <a:r>
              <a:rPr lang="el-GR" sz="2400" b="1" dirty="0"/>
              <a:t>Τυχαία δειγματοληψία: </a:t>
            </a:r>
            <a:r>
              <a:rPr lang="el-GR" sz="2400" dirty="0"/>
              <a:t>ή λήψη ενός τυχαίου δείγματος </a:t>
            </a:r>
          </a:p>
          <a:p>
            <a:r>
              <a:rPr lang="el-GR" sz="2800" dirty="0"/>
              <a:t>Η τυχαία δειγματοληψία εξασφαλίζει την αμεροληψία </a:t>
            </a:r>
            <a:r>
              <a:rPr lang="el-GR" sz="2800" dirty="0" err="1"/>
              <a:t>δλδ</a:t>
            </a:r>
            <a:r>
              <a:rPr lang="el-GR" sz="2800" dirty="0"/>
              <a:t> την αποφυγή εισαγωγής σφαλμάτων λόγω προσωπικών προτιμήσεων ή προκαταλήψεων  </a:t>
            </a:r>
            <a:endParaRPr lang="el-GR" sz="2400" dirty="0"/>
          </a:p>
        </p:txBody>
      </p:sp>
    </p:spTree>
    <p:extLst>
      <p:ext uri="{BB962C8B-B14F-4D97-AF65-F5344CB8AC3E}">
        <p14:creationId xmlns:p14="http://schemas.microsoft.com/office/powerpoint/2010/main" val="2202460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40822" y="201582"/>
            <a:ext cx="11770822" cy="5324535"/>
          </a:xfrm>
          <a:prstGeom prst="rect">
            <a:avLst/>
          </a:prstGeom>
        </p:spPr>
        <p:txBody>
          <a:bodyPr wrap="square">
            <a:spAutoFit/>
          </a:bodyPr>
          <a:lstStyle/>
          <a:p>
            <a:r>
              <a:rPr lang="el-GR" sz="3200" b="1" u="sng" dirty="0"/>
              <a:t>Δείγμα </a:t>
            </a:r>
          </a:p>
          <a:p>
            <a:r>
              <a:rPr lang="el-GR" dirty="0"/>
              <a:t>Συνεπώς βασική προϋπόθεση για να συμβεί η αμεροληψία είναι η </a:t>
            </a:r>
            <a:r>
              <a:rPr lang="el-GR" b="1" u="sng" dirty="0"/>
              <a:t>σωστή επιλογή του δείγματος</a:t>
            </a:r>
            <a:r>
              <a:rPr lang="el-GR" dirty="0"/>
              <a:t>, δηλαδή να είναι όπως λέγεται </a:t>
            </a:r>
            <a:r>
              <a:rPr lang="el-GR" sz="2000" b="1" u="sng" dirty="0"/>
              <a:t>αντιπροσωπευτικό</a:t>
            </a:r>
            <a:r>
              <a:rPr lang="el-GR" dirty="0"/>
              <a:t>. </a:t>
            </a:r>
          </a:p>
          <a:p>
            <a:endParaRPr lang="el-GR" dirty="0"/>
          </a:p>
          <a:p>
            <a:r>
              <a:rPr lang="el-GR" dirty="0"/>
              <a:t>Μετά τα παραπάνω καθίσταται σαφές ότι η επιλογή του στατιστικού δείγματος δεν είναι τις περισσότερες φορές εύκολη υπόθεση αλλά αντίθετα μια ιδιαίτερα δύσκολη αλλά και σοβαρή διαδικασία, όπου το παραμικρό λάθος προσδιορισμού του αν συμβεί το βέβαιο θα είναι ολόκληρη η έρευνα όχι μόνο να χάσει την αξιοπιστία της, αλλά πολύ χειρότερο να οδηγήσει σε λανθασμένα συμπεράσματα με απρόβλεπτες εξελίξεις επί αποφάσεων που θα ληφθούν ένεκα αυτών.</a:t>
            </a:r>
          </a:p>
          <a:p>
            <a:endParaRPr lang="el-GR" dirty="0"/>
          </a:p>
          <a:p>
            <a:r>
              <a:rPr lang="el-GR" dirty="0"/>
              <a:t>Η </a:t>
            </a:r>
            <a:r>
              <a:rPr lang="el-GR" b="1" dirty="0" err="1"/>
              <a:t>τυχαιοποίηση</a:t>
            </a:r>
            <a:r>
              <a:rPr lang="el-GR" dirty="0"/>
              <a:t> εξασφαλίζεται με τη χρήση κατάλληλου πειραματικού σχεδίου ή της κατάλληλης μεθόδου δειγματοληψίας. </a:t>
            </a:r>
          </a:p>
          <a:p>
            <a:endParaRPr lang="el-GR" dirty="0"/>
          </a:p>
          <a:p>
            <a:r>
              <a:rPr lang="el-GR" b="1" dirty="0"/>
              <a:t>Η </a:t>
            </a:r>
            <a:r>
              <a:rPr lang="el-GR" b="1" dirty="0" err="1"/>
              <a:t>τυχαιοποιηση</a:t>
            </a:r>
            <a:r>
              <a:rPr lang="el-GR" b="1" dirty="0"/>
              <a:t> γίνεται με τους πίνακες τυχαίων αριθμών.</a:t>
            </a:r>
          </a:p>
          <a:p>
            <a:r>
              <a:rPr lang="el-GR" b="1" dirty="0"/>
              <a:t>Παρατηρήσεις: </a:t>
            </a:r>
            <a:r>
              <a:rPr lang="el-GR" dirty="0"/>
              <a:t>πληροφορίες για τα γνωρίσματα που θέλει να μετρήσει  </a:t>
            </a:r>
          </a:p>
          <a:p>
            <a:r>
              <a:rPr lang="el-GR" dirty="0"/>
              <a:t>Αντικειμενικές: </a:t>
            </a:r>
            <a:r>
              <a:rPr lang="el-GR" dirty="0" err="1"/>
              <a:t>π.χ</a:t>
            </a:r>
            <a:r>
              <a:rPr lang="el-GR" dirty="0"/>
              <a:t> Βάρος </a:t>
            </a:r>
          </a:p>
          <a:p>
            <a:r>
              <a:rPr lang="el-GR" dirty="0"/>
              <a:t>Υποκειμενικές: </a:t>
            </a:r>
            <a:r>
              <a:rPr lang="el-GR" dirty="0" err="1"/>
              <a:t>π.χ</a:t>
            </a:r>
            <a:r>
              <a:rPr lang="el-GR" dirty="0"/>
              <a:t> μια </a:t>
            </a:r>
            <a:r>
              <a:rPr lang="el-GR" dirty="0" err="1"/>
              <a:t>ασθένια</a:t>
            </a:r>
            <a:r>
              <a:rPr lang="el-GR" dirty="0"/>
              <a:t> </a:t>
            </a:r>
          </a:p>
          <a:p>
            <a:endParaRPr lang="el-GR" dirty="0"/>
          </a:p>
          <a:p>
            <a:endParaRPr lang="el-GR" dirty="0"/>
          </a:p>
        </p:txBody>
      </p:sp>
    </p:spTree>
    <p:extLst>
      <p:ext uri="{BB962C8B-B14F-4D97-AF65-F5344CB8AC3E}">
        <p14:creationId xmlns:p14="http://schemas.microsoft.com/office/powerpoint/2010/main" val="276604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327" y="399011"/>
            <a:ext cx="11380124" cy="2893100"/>
          </a:xfrm>
          <a:prstGeom prst="rect">
            <a:avLst/>
          </a:prstGeom>
          <a:noFill/>
        </p:spPr>
        <p:txBody>
          <a:bodyPr wrap="square" rtlCol="0">
            <a:spAutoFit/>
          </a:bodyPr>
          <a:lstStyle/>
          <a:p>
            <a:r>
              <a:rPr lang="el-GR" sz="2800" b="1" dirty="0"/>
              <a:t>Διαδικασία Επιστημονικής έρευνας</a:t>
            </a:r>
          </a:p>
          <a:p>
            <a:endParaRPr lang="el-GR" sz="2800" b="1" dirty="0"/>
          </a:p>
          <a:p>
            <a:pPr marL="342900" indent="-342900">
              <a:buAutoNum type="arabicPeriod"/>
            </a:pPr>
            <a:r>
              <a:rPr lang="el-GR" dirty="0"/>
              <a:t>Διατύπωση επιστημονικής υποθέσεως που μπορεί να ελεγχθεί πειραματικά</a:t>
            </a:r>
            <a:r>
              <a:rPr lang="en-US" dirty="0"/>
              <a:t> (</a:t>
            </a:r>
            <a:r>
              <a:rPr lang="el-GR" dirty="0"/>
              <a:t>ανασκόπηση βιβλιογραφίας, διατύπωση υποθέσεων) </a:t>
            </a:r>
            <a:endParaRPr lang="en-US" dirty="0"/>
          </a:p>
          <a:p>
            <a:pPr marL="342900" indent="-342900">
              <a:buAutoNum type="arabicPeriod"/>
            </a:pPr>
            <a:endParaRPr lang="el-GR" dirty="0"/>
          </a:p>
          <a:p>
            <a:pPr marL="342900" indent="-342900">
              <a:buAutoNum type="arabicPeriod"/>
            </a:pPr>
            <a:r>
              <a:rPr lang="el-GR" dirty="0"/>
              <a:t>Συγκέντρωση κατάλληλων δεδομένων από παρατηρήσεις ή πειράματα (λήψη δειγμάτων, πειραματικά σχέδιά)</a:t>
            </a:r>
            <a:endParaRPr lang="en-US" dirty="0"/>
          </a:p>
          <a:p>
            <a:pPr marL="342900" indent="-342900">
              <a:buAutoNum type="arabicPeriod"/>
            </a:pPr>
            <a:endParaRPr lang="en-US" dirty="0"/>
          </a:p>
          <a:p>
            <a:pPr marL="342900" indent="-342900">
              <a:buAutoNum type="arabicPeriod"/>
            </a:pPr>
            <a:r>
              <a:rPr lang="el-GR" dirty="0"/>
              <a:t>Αξιολόγηση των δεδομένων και τον έλεγχο της αρχικής υποθέσεων   </a:t>
            </a:r>
          </a:p>
          <a:p>
            <a:r>
              <a:rPr lang="el-GR" dirty="0"/>
              <a:t> </a:t>
            </a:r>
          </a:p>
        </p:txBody>
      </p:sp>
    </p:spTree>
    <p:extLst>
      <p:ext uri="{BB962C8B-B14F-4D97-AF65-F5344CB8AC3E}">
        <p14:creationId xmlns:p14="http://schemas.microsoft.com/office/powerpoint/2010/main" val="285538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289326-4E65-40C1-87CB-6626E2B32B9A}"/>
              </a:ext>
            </a:extLst>
          </p:cNvPr>
          <p:cNvSpPr txBox="1"/>
          <p:nvPr/>
        </p:nvSpPr>
        <p:spPr>
          <a:xfrm>
            <a:off x="400975" y="117693"/>
            <a:ext cx="11390050" cy="5447645"/>
          </a:xfrm>
          <a:prstGeom prst="rect">
            <a:avLst/>
          </a:prstGeom>
          <a:noFill/>
        </p:spPr>
        <p:txBody>
          <a:bodyPr wrap="square">
            <a:spAutoFit/>
          </a:bodyPr>
          <a:lstStyle/>
          <a:p>
            <a:pPr algn="ctr"/>
            <a:r>
              <a:rPr lang="el-GR" sz="3600" b="1" dirty="0">
                <a:highlight>
                  <a:srgbClr val="FFFF00"/>
                </a:highlight>
              </a:rPr>
              <a:t>Δειγματοληψία: Τυχαίο &amp; αντιπροσωπευτικό</a:t>
            </a:r>
          </a:p>
          <a:p>
            <a:endParaRPr lang="el-GR" dirty="0"/>
          </a:p>
          <a:p>
            <a:endParaRPr lang="el-GR" dirty="0"/>
          </a:p>
          <a:p>
            <a:r>
              <a:rPr lang="el-GR" dirty="0"/>
              <a:t>Όταν κάποιος πάρει μετρήσεις στα άτομα που αποτελούν το δείγμα που χρησιμοποιεί, βλέπει ότι οι μετρήσεις αυτές διαφέρουν μεταξύ τους. Τα άτομα βέβαια είναι αυτά που διαφέρουν και η διαφορετικότητα αυτή κάνει φανερή την ύπαρξη της </a:t>
            </a:r>
            <a:r>
              <a:rPr lang="el-GR" dirty="0" err="1"/>
              <a:t>παραλλακτικότητας</a:t>
            </a:r>
            <a:r>
              <a:rPr lang="el-GR" dirty="0"/>
              <a:t> που υπάρχει.</a:t>
            </a:r>
          </a:p>
          <a:p>
            <a:endParaRPr lang="el-GR" dirty="0"/>
          </a:p>
          <a:p>
            <a:r>
              <a:rPr lang="el-GR" sz="2400" b="1" i="1" dirty="0"/>
              <a:t>Πηγές </a:t>
            </a:r>
            <a:r>
              <a:rPr lang="el-GR" sz="2400" b="1" i="1" dirty="0" err="1"/>
              <a:t>παραλλακτηκότητας</a:t>
            </a:r>
            <a:r>
              <a:rPr lang="el-GR" sz="2400" b="1" i="1" dirty="0"/>
              <a:t> </a:t>
            </a:r>
          </a:p>
          <a:p>
            <a:endParaRPr lang="el-GR" sz="2400" b="1" i="1" dirty="0"/>
          </a:p>
          <a:p>
            <a:pPr marL="285750" indent="-285750">
              <a:buFont typeface="Arial" panose="020B0604020202020204" pitchFamily="34" charset="0"/>
              <a:buChar char="•"/>
            </a:pPr>
            <a:r>
              <a:rPr lang="el-GR" sz="2400" b="1" i="1" dirty="0"/>
              <a:t>Γενετική </a:t>
            </a:r>
            <a:r>
              <a:rPr lang="el-GR" sz="2400" b="1" i="1" dirty="0" err="1"/>
              <a:t>παραλλακτηκότητα</a:t>
            </a:r>
            <a:r>
              <a:rPr lang="el-GR" sz="2400" b="1" i="1" dirty="0"/>
              <a:t> </a:t>
            </a:r>
          </a:p>
          <a:p>
            <a:endParaRPr lang="el-GR" sz="2400" b="1" i="1" dirty="0"/>
          </a:p>
          <a:p>
            <a:pPr marL="285750" indent="-285750">
              <a:buFont typeface="Arial" panose="020B0604020202020204" pitchFamily="34" charset="0"/>
              <a:buChar char="•"/>
            </a:pPr>
            <a:r>
              <a:rPr lang="el-GR" sz="2400" b="1" i="1" dirty="0"/>
              <a:t>Περιβαλλοντική </a:t>
            </a:r>
            <a:r>
              <a:rPr lang="el-GR" sz="2400" b="1" i="1" dirty="0" err="1"/>
              <a:t>παραλλακτηκότητα</a:t>
            </a:r>
            <a:r>
              <a:rPr lang="el-GR" sz="2400" b="1" i="1" dirty="0"/>
              <a:t> </a:t>
            </a:r>
          </a:p>
          <a:p>
            <a:pPr marL="285750" indent="-285750">
              <a:buFont typeface="Arial" panose="020B0604020202020204" pitchFamily="34" charset="0"/>
              <a:buChar char="•"/>
            </a:pPr>
            <a:endParaRPr lang="el-GR" sz="2400" b="1" i="1" dirty="0"/>
          </a:p>
          <a:p>
            <a:pPr marL="285750" indent="-285750">
              <a:buFont typeface="Arial" panose="020B0604020202020204" pitchFamily="34" charset="0"/>
              <a:buChar char="•"/>
            </a:pPr>
            <a:r>
              <a:rPr lang="el-GR" sz="2400" b="1" i="1" dirty="0" err="1"/>
              <a:t>Παραλλακτηκότηα</a:t>
            </a:r>
            <a:r>
              <a:rPr lang="el-GR" sz="2400" b="1" i="1" dirty="0"/>
              <a:t> αλληλεπίδρασης Γενότυπος χ Περιβάλλον </a:t>
            </a:r>
          </a:p>
          <a:p>
            <a:endParaRPr lang="el-GR" dirty="0"/>
          </a:p>
          <a:p>
            <a:endParaRPr lang="el-GR" dirty="0"/>
          </a:p>
        </p:txBody>
      </p:sp>
    </p:spTree>
    <p:extLst>
      <p:ext uri="{BB962C8B-B14F-4D97-AF65-F5344CB8AC3E}">
        <p14:creationId xmlns:p14="http://schemas.microsoft.com/office/powerpoint/2010/main" val="312394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FE6CBC-E11B-43D7-8619-A3DFBA8E3C3B}"/>
              </a:ext>
            </a:extLst>
          </p:cNvPr>
          <p:cNvSpPr txBox="1"/>
          <p:nvPr/>
        </p:nvSpPr>
        <p:spPr>
          <a:xfrm>
            <a:off x="213064" y="265370"/>
            <a:ext cx="11549848" cy="5509200"/>
          </a:xfrm>
          <a:prstGeom prst="rect">
            <a:avLst/>
          </a:prstGeom>
          <a:noFill/>
        </p:spPr>
        <p:txBody>
          <a:bodyPr wrap="square">
            <a:spAutoFit/>
          </a:bodyPr>
          <a:lstStyle/>
          <a:p>
            <a:r>
              <a:rPr lang="el-GR" sz="3200" b="1" dirty="0">
                <a:highlight>
                  <a:srgbClr val="FFFF00"/>
                </a:highlight>
              </a:rPr>
              <a:t>Δειγματοληψία: Τυχαίο &amp; αντιπροσωπευτικό</a:t>
            </a:r>
          </a:p>
          <a:p>
            <a:endParaRPr lang="el-GR" sz="3200" b="1" dirty="0">
              <a:highlight>
                <a:srgbClr val="FFFF00"/>
              </a:highlight>
            </a:endParaRPr>
          </a:p>
          <a:p>
            <a:r>
              <a:rPr lang="el-GR" sz="3200" dirty="0"/>
              <a:t>Η </a:t>
            </a:r>
            <a:r>
              <a:rPr lang="el-GR" sz="3200" b="1" dirty="0" err="1"/>
              <a:t>τυχαιοποίηση</a:t>
            </a:r>
            <a:r>
              <a:rPr lang="el-GR" sz="3200" dirty="0"/>
              <a:t> εξασφαλίζεται με τη χρήση κατάλληλου πειραματικού σχεδίου ή της κατάλληλης μεθόδου δειγματοληψίας. </a:t>
            </a:r>
          </a:p>
          <a:p>
            <a:endParaRPr lang="el-GR" sz="3200" dirty="0"/>
          </a:p>
          <a:p>
            <a:r>
              <a:rPr lang="el-GR" sz="3200" b="1" dirty="0"/>
              <a:t>Η </a:t>
            </a:r>
            <a:r>
              <a:rPr lang="el-GR" sz="3200" b="1" dirty="0" err="1"/>
              <a:t>τυχαιοποιηση</a:t>
            </a:r>
            <a:r>
              <a:rPr lang="el-GR" sz="3200" b="1" dirty="0"/>
              <a:t> γίνεται με τους πίνακες τυχαίων αριθμών.</a:t>
            </a:r>
          </a:p>
          <a:p>
            <a:endParaRPr lang="el-GR" sz="3200" b="1" dirty="0"/>
          </a:p>
          <a:p>
            <a:r>
              <a:rPr lang="el-GR" sz="3200" b="1" dirty="0"/>
              <a:t>Παρατηρήσεις: </a:t>
            </a:r>
            <a:r>
              <a:rPr lang="el-GR" sz="3200" dirty="0"/>
              <a:t>πληροφορίες για τα γνωρίσματα που θέλει να μετρήσει  </a:t>
            </a:r>
          </a:p>
          <a:p>
            <a:r>
              <a:rPr lang="el-GR" sz="3200" dirty="0"/>
              <a:t>Αντικειμενικές: </a:t>
            </a:r>
            <a:r>
              <a:rPr lang="el-GR" sz="3200" dirty="0" err="1"/>
              <a:t>π.χ</a:t>
            </a:r>
            <a:r>
              <a:rPr lang="el-GR" sz="3200" dirty="0"/>
              <a:t> βάρος </a:t>
            </a:r>
          </a:p>
          <a:p>
            <a:r>
              <a:rPr lang="el-GR" sz="3200" dirty="0"/>
              <a:t>Υποκειμενικές: </a:t>
            </a:r>
            <a:r>
              <a:rPr lang="el-GR" sz="3200" dirty="0" err="1"/>
              <a:t>π.χ</a:t>
            </a:r>
            <a:r>
              <a:rPr lang="el-GR" sz="3200" dirty="0"/>
              <a:t> μια </a:t>
            </a:r>
            <a:r>
              <a:rPr lang="el-GR" sz="3200" dirty="0" err="1"/>
              <a:t>ασθένια</a:t>
            </a:r>
            <a:r>
              <a:rPr lang="el-GR" sz="3200" dirty="0"/>
              <a:t> </a:t>
            </a:r>
          </a:p>
        </p:txBody>
      </p:sp>
    </p:spTree>
    <p:extLst>
      <p:ext uri="{BB962C8B-B14F-4D97-AF65-F5344CB8AC3E}">
        <p14:creationId xmlns:p14="http://schemas.microsoft.com/office/powerpoint/2010/main" val="2273434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909EA3-3A42-46FC-8EA6-51F34EA4FB56}"/>
              </a:ext>
            </a:extLst>
          </p:cNvPr>
          <p:cNvSpPr txBox="1"/>
          <p:nvPr/>
        </p:nvSpPr>
        <p:spPr>
          <a:xfrm>
            <a:off x="170894" y="0"/>
            <a:ext cx="12021106" cy="6001643"/>
          </a:xfrm>
          <a:prstGeom prst="rect">
            <a:avLst/>
          </a:prstGeom>
          <a:noFill/>
        </p:spPr>
        <p:txBody>
          <a:bodyPr wrap="square">
            <a:spAutoFit/>
          </a:bodyPr>
          <a:lstStyle/>
          <a:p>
            <a:pPr algn="just"/>
            <a:r>
              <a:rPr lang="el-GR" sz="2400" b="1" dirty="0">
                <a:solidFill>
                  <a:srgbClr val="FF0000"/>
                </a:solidFill>
              </a:rPr>
              <a:t>Τρόποι δειγματοληψίας </a:t>
            </a:r>
          </a:p>
          <a:p>
            <a:pPr algn="just"/>
            <a:endParaRPr lang="el-GR" sz="2400" dirty="0"/>
          </a:p>
          <a:p>
            <a:pPr algn="just"/>
            <a:r>
              <a:rPr lang="el-GR" sz="2400" dirty="0"/>
              <a:t>Α. </a:t>
            </a:r>
            <a:r>
              <a:rPr lang="el-GR" sz="2400" b="1" dirty="0">
                <a:solidFill>
                  <a:srgbClr val="FF0000"/>
                </a:solidFill>
              </a:rPr>
              <a:t>Μεροληπτική δειγματοληψία </a:t>
            </a:r>
            <a:r>
              <a:rPr lang="el-GR" sz="2400" dirty="0"/>
              <a:t>Είναι εύκολο να επιλεγεί ένα δείγμα που να δίνει μια παραμορφωμένη εικόνα ενός πληθυσμού. Π.χ. δείγμα οικογενειών κυρίως μεταξύ φίλων που δέχονται την επίσκεψη. Δείγμα από άτομα που βρίσκονται στα σπίτια τους και είναι πρόθυμα να απαντήσουν από την πρώτη φορά. </a:t>
            </a:r>
          </a:p>
          <a:p>
            <a:pPr algn="just"/>
            <a:endParaRPr lang="el-GR" sz="2400" dirty="0"/>
          </a:p>
          <a:p>
            <a:pPr algn="just"/>
            <a:r>
              <a:rPr lang="el-GR" sz="2400" dirty="0"/>
              <a:t>Β. </a:t>
            </a:r>
            <a:r>
              <a:rPr lang="el-GR" sz="2400" b="1" dirty="0">
                <a:solidFill>
                  <a:srgbClr val="FF0000"/>
                </a:solidFill>
              </a:rPr>
              <a:t>Τυχαίο δείγμα </a:t>
            </a:r>
          </a:p>
          <a:p>
            <a:pPr algn="just"/>
            <a:r>
              <a:rPr lang="el-GR" sz="2400" dirty="0"/>
              <a:t>Π. χ. ένας πληθυσμός με τέσσερα μέλη, αριθμημένα 1, 2, 3, 4 και ζητείται δείγμα μεγέθους 2.</a:t>
            </a:r>
          </a:p>
          <a:p>
            <a:pPr algn="just"/>
            <a:endParaRPr lang="el-GR" sz="2400" dirty="0"/>
          </a:p>
          <a:p>
            <a:pPr algn="just"/>
            <a:r>
              <a:rPr lang="el-GR" sz="2400" i="1" dirty="0"/>
              <a:t>Υπάρχουν 16 πιθανά δείγματα: </a:t>
            </a:r>
          </a:p>
          <a:p>
            <a:pPr algn="just"/>
            <a:r>
              <a:rPr lang="el-GR" sz="2400" i="1" dirty="0"/>
              <a:t>(1,1), (1,2), (1,3), (1,4), (2,1), (2,2), (2,3), (2,4), (3,1), (3, 2), (3,3), (3,4), (4,1), (4,2), (4,3), και (4,4). </a:t>
            </a:r>
          </a:p>
          <a:p>
            <a:pPr algn="just"/>
            <a:r>
              <a:rPr lang="el-GR" sz="2400" dirty="0"/>
              <a:t> </a:t>
            </a:r>
          </a:p>
          <a:p>
            <a:pPr algn="just"/>
            <a:r>
              <a:rPr lang="el-GR" sz="2400" dirty="0"/>
              <a:t>Πίνακες τυχαίων αριθμών. Στην περίπτωση αυτή χρησιμοποιούνται οι πίνακες τυχαίων αριθμών (Πίνακας 1, αλλά και Πίνακες Χ, Χι, ΧΙΙ στο Παράρτημα).</a:t>
            </a:r>
            <a:endParaRPr lang="el-GR" sz="2400" i="1" dirty="0"/>
          </a:p>
        </p:txBody>
      </p:sp>
    </p:spTree>
    <p:extLst>
      <p:ext uri="{BB962C8B-B14F-4D97-AF65-F5344CB8AC3E}">
        <p14:creationId xmlns:p14="http://schemas.microsoft.com/office/powerpoint/2010/main" val="908034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08431B9-C8B7-4B5E-BBA3-3C7C2C9FC73B}"/>
              </a:ext>
            </a:extLst>
          </p:cNvPr>
          <p:cNvPicPr>
            <a:picLocks noChangeAspect="1"/>
          </p:cNvPicPr>
          <p:nvPr/>
        </p:nvPicPr>
        <p:blipFill>
          <a:blip r:embed="rId2"/>
          <a:stretch>
            <a:fillRect/>
          </a:stretch>
        </p:blipFill>
        <p:spPr>
          <a:xfrm>
            <a:off x="236737" y="62144"/>
            <a:ext cx="11718524" cy="4241341"/>
          </a:xfrm>
          <a:prstGeom prst="rect">
            <a:avLst/>
          </a:prstGeom>
        </p:spPr>
      </p:pic>
      <p:pic>
        <p:nvPicPr>
          <p:cNvPr id="5" name="Εικόνα 4">
            <a:extLst>
              <a:ext uri="{FF2B5EF4-FFF2-40B4-BE49-F238E27FC236}">
                <a16:creationId xmlns:a16="http://schemas.microsoft.com/office/drawing/2014/main" id="{7F13275C-4EC8-4995-A925-3834D4AEF0E4}"/>
              </a:ext>
            </a:extLst>
          </p:cNvPr>
          <p:cNvPicPr>
            <a:picLocks noChangeAspect="1"/>
          </p:cNvPicPr>
          <p:nvPr/>
        </p:nvPicPr>
        <p:blipFill>
          <a:blip r:embed="rId3"/>
          <a:stretch>
            <a:fillRect/>
          </a:stretch>
        </p:blipFill>
        <p:spPr>
          <a:xfrm>
            <a:off x="363984" y="4171950"/>
            <a:ext cx="11461071" cy="2686050"/>
          </a:xfrm>
          <a:prstGeom prst="rect">
            <a:avLst/>
          </a:prstGeom>
        </p:spPr>
      </p:pic>
    </p:spTree>
    <p:extLst>
      <p:ext uri="{BB962C8B-B14F-4D97-AF65-F5344CB8AC3E}">
        <p14:creationId xmlns:p14="http://schemas.microsoft.com/office/powerpoint/2010/main" val="295119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E8B92EA-181D-411D-AD05-D07BFD545610}"/>
              </a:ext>
            </a:extLst>
          </p:cNvPr>
          <p:cNvPicPr>
            <a:picLocks noChangeAspect="1"/>
          </p:cNvPicPr>
          <p:nvPr/>
        </p:nvPicPr>
        <p:blipFill>
          <a:blip r:embed="rId2"/>
          <a:stretch>
            <a:fillRect/>
          </a:stretch>
        </p:blipFill>
        <p:spPr>
          <a:xfrm>
            <a:off x="2476870" y="408372"/>
            <a:ext cx="7093258" cy="6449627"/>
          </a:xfrm>
          <a:prstGeom prst="rect">
            <a:avLst/>
          </a:prstGeom>
        </p:spPr>
      </p:pic>
    </p:spTree>
    <p:extLst>
      <p:ext uri="{BB962C8B-B14F-4D97-AF65-F5344CB8AC3E}">
        <p14:creationId xmlns:p14="http://schemas.microsoft.com/office/powerpoint/2010/main" val="4177659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4AED27F-D292-439A-9B0D-2B63558C991A}"/>
              </a:ext>
            </a:extLst>
          </p:cNvPr>
          <p:cNvPicPr>
            <a:picLocks noChangeAspect="1"/>
          </p:cNvPicPr>
          <p:nvPr/>
        </p:nvPicPr>
        <p:blipFill>
          <a:blip r:embed="rId2"/>
          <a:stretch>
            <a:fillRect/>
          </a:stretch>
        </p:blipFill>
        <p:spPr>
          <a:xfrm>
            <a:off x="1864311" y="0"/>
            <a:ext cx="7963270" cy="6858000"/>
          </a:xfrm>
          <a:prstGeom prst="rect">
            <a:avLst/>
          </a:prstGeom>
        </p:spPr>
      </p:pic>
    </p:spTree>
    <p:extLst>
      <p:ext uri="{BB962C8B-B14F-4D97-AF65-F5344CB8AC3E}">
        <p14:creationId xmlns:p14="http://schemas.microsoft.com/office/powerpoint/2010/main" val="1850726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31228" y="620984"/>
            <a:ext cx="11960772" cy="6124754"/>
          </a:xfrm>
          <a:prstGeom prst="rect">
            <a:avLst/>
          </a:prstGeom>
          <a:solidFill>
            <a:srgbClr val="92D050"/>
          </a:solidFill>
        </p:spPr>
        <p:txBody>
          <a:bodyPr wrap="square">
            <a:spAutoFit/>
          </a:bodyPr>
          <a:lstStyle/>
          <a:p>
            <a:r>
              <a:rPr lang="el-GR" sz="2800" b="1" dirty="0"/>
              <a:t>Στατιστική</a:t>
            </a:r>
          </a:p>
          <a:p>
            <a:r>
              <a:rPr lang="el-GR" sz="2800" dirty="0"/>
              <a:t>βασίζεται σ’ ένα σύνολο αρχών και μεθοδολογιών που έχουν σκοπό:</a:t>
            </a:r>
          </a:p>
          <a:p>
            <a:endParaRPr lang="el-GR" sz="2800" dirty="0"/>
          </a:p>
          <a:p>
            <a:endParaRPr lang="el-GR" sz="2800" dirty="0"/>
          </a:p>
          <a:p>
            <a:pPr marL="457200" indent="-457200">
              <a:buFont typeface="Wingdings" panose="05000000000000000000" pitchFamily="2" charset="2"/>
              <a:buChar char="§"/>
            </a:pPr>
            <a:r>
              <a:rPr lang="el-GR" sz="2800" dirty="0"/>
              <a:t>Το σχεδιασμό της διαδικασίας συλλογής και τη συλλογή δεδομένων.</a:t>
            </a:r>
          </a:p>
          <a:p>
            <a:endParaRPr lang="el-GR" sz="2800" dirty="0"/>
          </a:p>
          <a:p>
            <a:endParaRPr lang="el-GR" sz="2800" dirty="0"/>
          </a:p>
          <a:p>
            <a:pPr marL="457200" indent="-457200">
              <a:buFont typeface="Arial" panose="020B0604020202020204" pitchFamily="34" charset="0"/>
              <a:buChar char="•"/>
            </a:pPr>
            <a:r>
              <a:rPr lang="el-GR" sz="2800" dirty="0"/>
              <a:t>Την παρουσίασή τους με πίνακες, γραφήματα κ.τ.λ.</a:t>
            </a:r>
          </a:p>
          <a:p>
            <a:endParaRPr lang="el-GR" sz="2800" dirty="0"/>
          </a:p>
          <a:p>
            <a:endParaRPr lang="el-GR" sz="2800" dirty="0"/>
          </a:p>
          <a:p>
            <a:pPr marL="457200" indent="-457200">
              <a:buFont typeface="Wingdings" panose="05000000000000000000" pitchFamily="2" charset="2"/>
              <a:buChar char="§"/>
            </a:pPr>
            <a:r>
              <a:rPr lang="el-GR" sz="2800" dirty="0"/>
              <a:t>Την ανάλυση των δεδομένων και την εξαγωγή χρήσιμων συμπερασμάτων.</a:t>
            </a:r>
          </a:p>
          <a:p>
            <a:endParaRPr lang="el-GR" sz="2800" dirty="0"/>
          </a:p>
          <a:p>
            <a:endParaRPr lang="el-GR" sz="2800" dirty="0"/>
          </a:p>
          <a:p>
            <a:pPr marL="457200" indent="-457200">
              <a:buFont typeface="Wingdings" panose="05000000000000000000" pitchFamily="2" charset="2"/>
              <a:buChar char="§"/>
            </a:pPr>
            <a:r>
              <a:rPr lang="el-GR" sz="2800" dirty="0"/>
              <a:t>Την εκτίμηση αντίστοιχων καταστάσεων</a:t>
            </a:r>
          </a:p>
        </p:txBody>
      </p:sp>
    </p:spTree>
    <p:extLst>
      <p:ext uri="{BB962C8B-B14F-4D97-AF65-F5344CB8AC3E}">
        <p14:creationId xmlns:p14="http://schemas.microsoft.com/office/powerpoint/2010/main" val="192732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72662" y="442308"/>
            <a:ext cx="11288110" cy="4585871"/>
          </a:xfrm>
          <a:prstGeom prst="rect">
            <a:avLst/>
          </a:prstGeom>
          <a:solidFill>
            <a:schemeClr val="accent4">
              <a:lumMod val="40000"/>
              <a:lumOff val="60000"/>
            </a:schemeClr>
          </a:solidFill>
        </p:spPr>
        <p:txBody>
          <a:bodyPr wrap="square">
            <a:spAutoFit/>
          </a:bodyPr>
          <a:lstStyle/>
          <a:p>
            <a:endParaRPr lang="el-GR" dirty="0"/>
          </a:p>
          <a:p>
            <a:r>
              <a:rPr lang="el-GR" dirty="0"/>
              <a:t> </a:t>
            </a:r>
          </a:p>
          <a:p>
            <a:pPr marL="285750" indent="-285750">
              <a:buFont typeface="Arial" panose="020B0604020202020204" pitchFamily="34" charset="0"/>
              <a:buChar char="•"/>
            </a:pPr>
            <a:r>
              <a:rPr lang="el-GR" sz="3200" dirty="0"/>
              <a:t>Για τις μεταβλητές εκτιμούμε </a:t>
            </a:r>
            <a:r>
              <a:rPr lang="el-GR" sz="3200" b="1" i="1" u="sng" dirty="0"/>
              <a:t>παραμέτρους</a:t>
            </a:r>
            <a:r>
              <a:rPr lang="el-GR" sz="3200" dirty="0"/>
              <a:t>:</a:t>
            </a:r>
          </a:p>
          <a:p>
            <a:pPr marL="285750" indent="-285750">
              <a:buFont typeface="Arial" panose="020B0604020202020204" pitchFamily="34" charset="0"/>
              <a:buChar char="•"/>
            </a:pPr>
            <a:endParaRPr lang="el-GR" sz="3200" dirty="0"/>
          </a:p>
          <a:p>
            <a:endParaRPr lang="el-GR" sz="3200" dirty="0"/>
          </a:p>
          <a:p>
            <a:pPr marL="285750" indent="-285750">
              <a:buFont typeface="Arial" panose="020B0604020202020204" pitchFamily="34" charset="0"/>
              <a:buChar char="•"/>
            </a:pPr>
            <a:r>
              <a:rPr lang="el-GR" sz="3200" dirty="0"/>
              <a:t>Παράμετροι εκτίμησης σημείου</a:t>
            </a:r>
            <a:r>
              <a:rPr lang="en-US" sz="3200" dirty="0"/>
              <a:t> point estimation</a:t>
            </a:r>
            <a:r>
              <a:rPr lang="el-GR" sz="3200" dirty="0"/>
              <a:t> (Μέσος όρος)</a:t>
            </a:r>
          </a:p>
          <a:p>
            <a:pPr marL="285750" indent="-285750">
              <a:buFont typeface="Arial" panose="020B0604020202020204" pitchFamily="34" charset="0"/>
              <a:buChar char="•"/>
            </a:pPr>
            <a:endParaRPr lang="el-GR" sz="3200" dirty="0"/>
          </a:p>
          <a:p>
            <a:r>
              <a:rPr lang="el-GR" sz="3200" dirty="0"/>
              <a:t> </a:t>
            </a:r>
          </a:p>
          <a:p>
            <a:pPr marL="285750" indent="-285750">
              <a:buFont typeface="Arial" panose="020B0604020202020204" pitchFamily="34" charset="0"/>
              <a:buChar char="•"/>
            </a:pPr>
            <a:r>
              <a:rPr lang="el-GR" sz="3200" dirty="0"/>
              <a:t>Παράμετροι εκτίμησης διαστήματος </a:t>
            </a:r>
            <a:r>
              <a:rPr lang="en-US" sz="3200" dirty="0"/>
              <a:t>interval estimation (</a:t>
            </a:r>
            <a:r>
              <a:rPr lang="el-GR" sz="3200" dirty="0"/>
              <a:t>Εύρος διασποράς </a:t>
            </a:r>
            <a:r>
              <a:rPr lang="en-US" sz="3200" dirty="0"/>
              <a:t>range of dispersion) </a:t>
            </a:r>
            <a:endParaRPr lang="el-GR" sz="3200" dirty="0"/>
          </a:p>
        </p:txBody>
      </p:sp>
    </p:spTree>
    <p:extLst>
      <p:ext uri="{BB962C8B-B14F-4D97-AF65-F5344CB8AC3E}">
        <p14:creationId xmlns:p14="http://schemas.microsoft.com/office/powerpoint/2010/main" val="328120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3986" y="307571"/>
            <a:ext cx="827947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sz="2400" b="1" dirty="0"/>
              <a:t>Εκτίμηση των παραμέτρων του πληθυσμού </a:t>
            </a:r>
          </a:p>
        </p:txBody>
      </p:sp>
      <p:sp>
        <p:nvSpPr>
          <p:cNvPr id="3" name="TextBox 2"/>
          <p:cNvSpPr txBox="1"/>
          <p:nvPr/>
        </p:nvSpPr>
        <p:spPr>
          <a:xfrm>
            <a:off x="324196" y="1354975"/>
            <a:ext cx="11405062" cy="3139321"/>
          </a:xfrm>
          <a:prstGeom prst="rect">
            <a:avLst/>
          </a:prstGeom>
          <a:noFill/>
        </p:spPr>
        <p:txBody>
          <a:bodyPr wrap="square" rtlCol="0">
            <a:spAutoFit/>
          </a:bodyPr>
          <a:lstStyle/>
          <a:p>
            <a:r>
              <a:rPr lang="el-GR" dirty="0"/>
              <a:t>Ένας πληθυσμός αποτελείται από πολλά άτομα και αυτό κάνει δύσκολο να προσδιοριστούν οι στατιστικές εκείνες για την περιγραφή του. </a:t>
            </a:r>
          </a:p>
          <a:p>
            <a:r>
              <a:rPr lang="el-GR" dirty="0" err="1"/>
              <a:t>Γι</a:t>
            </a:r>
            <a:r>
              <a:rPr lang="el-GR" dirty="0"/>
              <a:t> αυτό το λόγο χρησιμοποιείται το δείγμα.</a:t>
            </a:r>
          </a:p>
          <a:p>
            <a:r>
              <a:rPr lang="el-GR" dirty="0"/>
              <a:t> </a:t>
            </a:r>
          </a:p>
          <a:p>
            <a:r>
              <a:rPr lang="el-GR" dirty="0"/>
              <a:t>Εάν </a:t>
            </a:r>
            <a:r>
              <a:rPr lang="en-US" dirty="0"/>
              <a:t>n o </a:t>
            </a:r>
            <a:r>
              <a:rPr lang="el-GR" dirty="0"/>
              <a:t>Αριθμός των ατόμων του δείγματος, όταν </a:t>
            </a:r>
            <a:r>
              <a:rPr lang="en-US" dirty="0"/>
              <a:t>n&gt;30 </a:t>
            </a:r>
            <a:r>
              <a:rPr lang="el-GR" dirty="0"/>
              <a:t>τότε το δείγμα είναι μεγάλο και όταν </a:t>
            </a:r>
            <a:r>
              <a:rPr lang="en-US" dirty="0"/>
              <a:t>n&lt;30 </a:t>
            </a:r>
            <a:r>
              <a:rPr lang="el-GR" dirty="0" err="1"/>
              <a:t>τοτε</a:t>
            </a:r>
            <a:r>
              <a:rPr lang="el-GR" dirty="0"/>
              <a:t> το δείγμα θεωρείται μικρό. </a:t>
            </a:r>
          </a:p>
          <a:p>
            <a:endParaRPr lang="el-GR" dirty="0"/>
          </a:p>
          <a:p>
            <a:r>
              <a:rPr lang="el-GR" dirty="0"/>
              <a:t>Οι δυο στατιστικές που περιγράφουν ένα πληθυσμό είναι ο μέσος όρος και η τυπική απόκλιση. </a:t>
            </a:r>
          </a:p>
          <a:p>
            <a:endParaRPr lang="el-GR" dirty="0"/>
          </a:p>
          <a:p>
            <a:r>
              <a:rPr lang="el-GR" dirty="0"/>
              <a:t>Ο μέσος όρος και η τυπική απόκλιση του πληθυσμού συμβολίζονται με το ελληνικό γράμματα μ και σ (ενώ του δείγματος με τα γράμματα X και S αντίστοιχα).</a:t>
            </a:r>
          </a:p>
        </p:txBody>
      </p:sp>
    </p:spTree>
    <p:extLst>
      <p:ext uri="{BB962C8B-B14F-4D97-AF65-F5344CB8AC3E}">
        <p14:creationId xmlns:p14="http://schemas.microsoft.com/office/powerpoint/2010/main" val="303421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703" y="283779"/>
            <a:ext cx="10594428" cy="6309420"/>
          </a:xfrm>
          <a:prstGeom prst="rect">
            <a:avLst/>
          </a:prstGeom>
          <a:noFill/>
        </p:spPr>
        <p:txBody>
          <a:bodyPr wrap="square" rtlCol="0">
            <a:spAutoFit/>
          </a:bodyPr>
          <a:lstStyle/>
          <a:p>
            <a:r>
              <a:rPr lang="el-GR" sz="3200" b="1" dirty="0"/>
              <a:t>Μέσος όρος </a:t>
            </a:r>
          </a:p>
          <a:p>
            <a:endParaRPr lang="el-GR" dirty="0"/>
          </a:p>
          <a:p>
            <a:endParaRPr lang="el-GR" dirty="0"/>
          </a:p>
          <a:p>
            <a:pPr algn="just"/>
            <a:r>
              <a:rPr lang="el-GR" sz="2800" dirty="0"/>
              <a:t>Μέσος όρος ή αλλιώς δειγματική μέση τιμή ενός συνόλου </a:t>
            </a:r>
            <a:r>
              <a:rPr lang="en-US" sz="2800" dirty="0"/>
              <a:t>n</a:t>
            </a:r>
            <a:r>
              <a:rPr lang="el-GR" sz="2800" dirty="0"/>
              <a:t> παρατηρήσεων αποτελεί το σπουδαιότερο και χρησιμότερο μέτρο της Στατιστικής και είναι ένα μέτρο θέσης, δηλαδή δείχνει σχετικά τις θέσεις των αριθμών στους οποίους αναφέρεται. Η μέση τιμή συμμετέχει σε αρκετούς τύπους της στατιστικής και εξετάζεται σε σχεδόν όλες τις στατιστικές κατανομές. Γενικά, ορίζεται ως το άθροισμα των παρατηρήσεων δια του πλήθους αυτών. Είναι δηλαδή η μαθηματική πράξη ανεύρεσης της «μέσης απόστασης» ανάμεσα σε δύο ή περισσότερους αριθμούς. Γενικός τύπος της μέσης τιμής είναι:</a:t>
            </a:r>
            <a:endParaRPr lang="en-US" sz="2800" dirty="0"/>
          </a:p>
          <a:p>
            <a:pPr algn="just"/>
            <a:endParaRPr lang="en-US" sz="2800" dirty="0"/>
          </a:p>
          <a:p>
            <a:pPr algn="just"/>
            <a:r>
              <a:rPr lang="en-US" sz="2800" dirty="0"/>
              <a:t>x̄ = ( </a:t>
            </a:r>
            <a:r>
              <a:rPr lang="el-GR" sz="2800" dirty="0"/>
              <a:t>Σ </a:t>
            </a:r>
            <a:r>
              <a:rPr lang="en-US" sz="2800" dirty="0"/>
              <a:t>x</a:t>
            </a:r>
            <a:r>
              <a:rPr lang="en-US" sz="2800" baseline="-25000" dirty="0"/>
              <a:t>i</a:t>
            </a:r>
            <a:r>
              <a:rPr lang="en-US" sz="2800" dirty="0"/>
              <a:t> ) / n</a:t>
            </a:r>
            <a:endParaRPr lang="el-GR" sz="2800" dirty="0"/>
          </a:p>
          <a:p>
            <a:pPr algn="just"/>
            <a:endParaRPr lang="el-GR" sz="2800" dirty="0"/>
          </a:p>
        </p:txBody>
      </p:sp>
      <p:sp>
        <p:nvSpPr>
          <p:cNvPr id="5" name="Ορθογώνιο 4"/>
          <p:cNvSpPr/>
          <p:nvPr/>
        </p:nvSpPr>
        <p:spPr>
          <a:xfrm>
            <a:off x="567289" y="0"/>
            <a:ext cx="483529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l-GR" dirty="0"/>
              <a:t>Παράμετροι εκτίμησης σημείου</a:t>
            </a:r>
            <a:r>
              <a:rPr lang="en-US" dirty="0"/>
              <a:t> point estimation</a:t>
            </a:r>
            <a:r>
              <a:rPr lang="el-GR" dirty="0"/>
              <a:t> </a:t>
            </a:r>
          </a:p>
        </p:txBody>
      </p:sp>
    </p:spTree>
    <p:extLst>
      <p:ext uri="{BB962C8B-B14F-4D97-AF65-F5344CB8AC3E}">
        <p14:creationId xmlns:p14="http://schemas.microsoft.com/office/powerpoint/2010/main" val="3410360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67862" y="935422"/>
            <a:ext cx="11340662" cy="3693319"/>
          </a:xfrm>
          <a:prstGeom prst="rect">
            <a:avLst/>
          </a:prstGeom>
        </p:spPr>
        <p:txBody>
          <a:bodyPr wrap="square">
            <a:spAutoFit/>
          </a:bodyPr>
          <a:lstStyle/>
          <a:p>
            <a:r>
              <a:rPr lang="el-GR" sz="3600" b="1" dirty="0"/>
              <a:t>Παράδειγμα</a:t>
            </a:r>
          </a:p>
          <a:p>
            <a:pPr algn="just"/>
            <a:r>
              <a:rPr lang="el-GR" sz="3600" dirty="0"/>
              <a:t>Έχουμε 9 αριθμούς σε μια ομάδα: 10, 12, 11, 15, 13, 35, 41, 23, 20. Το άθροισμα αυτών των 9 αριθμών είναι 180. Στη συνέχεια, το άθροισμα του 180 διαιρείται με το 9 προκειμένου να βρούμε τον μέσο όρο. Επομένως, ο μέσος όρος είναι 180/9 = 20.</a:t>
            </a:r>
          </a:p>
          <a:p>
            <a:endParaRPr lang="el-GR" dirty="0"/>
          </a:p>
        </p:txBody>
      </p:sp>
      <p:sp>
        <p:nvSpPr>
          <p:cNvPr id="4" name="Ορθογώνιο 3"/>
          <p:cNvSpPr/>
          <p:nvPr/>
        </p:nvSpPr>
        <p:spPr>
          <a:xfrm>
            <a:off x="1232468" y="5451507"/>
            <a:ext cx="8686289" cy="523220"/>
          </a:xfrm>
          <a:prstGeom prst="rect">
            <a:avLst/>
          </a:prstGeom>
          <a:solidFill>
            <a:schemeClr val="accent1"/>
          </a:solidFill>
          <a:ln>
            <a:solidFill>
              <a:schemeClr val="accent1"/>
            </a:solidFill>
          </a:ln>
        </p:spPr>
        <p:txBody>
          <a:bodyPr wrap="none">
            <a:spAutoFit/>
          </a:bodyPr>
          <a:lstStyle/>
          <a:p>
            <a:r>
              <a:rPr lang="el-GR" sz="2800" dirty="0"/>
              <a:t>https://www.mathsisfun.com/data/central-measures.html</a:t>
            </a:r>
          </a:p>
        </p:txBody>
      </p:sp>
      <p:graphicFrame>
        <p:nvGraphicFramePr>
          <p:cNvPr id="5" name="Αντικείμενο 4"/>
          <p:cNvGraphicFramePr>
            <a:graphicFrameLocks noChangeAspect="1"/>
          </p:cNvGraphicFramePr>
          <p:nvPr>
            <p:extLst>
              <p:ext uri="{D42A27DB-BD31-4B8C-83A1-F6EECF244321}">
                <p14:modId xmlns:p14="http://schemas.microsoft.com/office/powerpoint/2010/main" val="2333038398"/>
              </p:ext>
            </p:extLst>
          </p:nvPr>
        </p:nvGraphicFramePr>
        <p:xfrm>
          <a:off x="8128822" y="4081216"/>
          <a:ext cx="2822958" cy="1095049"/>
        </p:xfrm>
        <a:graphic>
          <a:graphicData uri="http://schemas.openxmlformats.org/presentationml/2006/ole">
            <mc:AlternateContent xmlns:mc="http://schemas.openxmlformats.org/markup-compatibility/2006">
              <mc:Choice xmlns:v="urn:schemas-microsoft-com:vml" Requires="v">
                <p:oleObj spid="_x0000_s8260" name="Αντικείμενο κελύφους συσκευασίας" showAsIcon="1" r:id="rId3" imgW="1335960" imgH="385200" progId="Package">
                  <p:embed/>
                </p:oleObj>
              </mc:Choice>
              <mc:Fallback>
                <p:oleObj name="Αντικείμενο κελύφους συσκευασίας" showAsIcon="1" r:id="rId3" imgW="1335960" imgH="385200" progId="Package">
                  <p:embed/>
                  <p:pic>
                    <p:nvPicPr>
                      <p:cNvPr id="0" name=""/>
                      <p:cNvPicPr/>
                      <p:nvPr/>
                    </p:nvPicPr>
                    <p:blipFill>
                      <a:blip r:embed="rId4"/>
                      <a:stretch>
                        <a:fillRect/>
                      </a:stretch>
                    </p:blipFill>
                    <p:spPr>
                      <a:xfrm>
                        <a:off x="8128822" y="4081216"/>
                        <a:ext cx="2822958" cy="1095049"/>
                      </a:xfrm>
                      <a:prstGeom prst="rect">
                        <a:avLst/>
                      </a:prstGeom>
                    </p:spPr>
                  </p:pic>
                </p:oleObj>
              </mc:Fallback>
            </mc:AlternateContent>
          </a:graphicData>
        </a:graphic>
      </p:graphicFrame>
      <p:graphicFrame>
        <p:nvGraphicFramePr>
          <p:cNvPr id="6" name="Αντικείμενο 5"/>
          <p:cNvGraphicFramePr>
            <a:graphicFrameLocks noChangeAspect="1"/>
          </p:cNvGraphicFramePr>
          <p:nvPr>
            <p:extLst>
              <p:ext uri="{D42A27DB-BD31-4B8C-83A1-F6EECF244321}">
                <p14:modId xmlns:p14="http://schemas.microsoft.com/office/powerpoint/2010/main" val="1785956032"/>
              </p:ext>
            </p:extLst>
          </p:nvPr>
        </p:nvGraphicFramePr>
        <p:xfrm>
          <a:off x="4222641" y="4215142"/>
          <a:ext cx="2871842" cy="961123"/>
        </p:xfrm>
        <a:graphic>
          <a:graphicData uri="http://schemas.openxmlformats.org/presentationml/2006/ole">
            <mc:AlternateContent xmlns:mc="http://schemas.openxmlformats.org/markup-compatibility/2006">
              <mc:Choice xmlns:v="urn:schemas-microsoft-com:vml" Requires="v">
                <p:oleObj spid="_x0000_s8261" name="Αντικείμενο κελύφους συσκευασίας" showAsIcon="1" r:id="rId5" imgW="1436040" imgH="385200" progId="Package">
                  <p:embed/>
                </p:oleObj>
              </mc:Choice>
              <mc:Fallback>
                <p:oleObj name="Αντικείμενο κελύφους συσκευασίας" showAsIcon="1" r:id="rId5" imgW="1436040" imgH="385200" progId="Package">
                  <p:embed/>
                  <p:pic>
                    <p:nvPicPr>
                      <p:cNvPr id="0" name=""/>
                      <p:cNvPicPr/>
                      <p:nvPr/>
                    </p:nvPicPr>
                    <p:blipFill>
                      <a:blip r:embed="rId6"/>
                      <a:stretch>
                        <a:fillRect/>
                      </a:stretch>
                    </p:blipFill>
                    <p:spPr>
                      <a:xfrm>
                        <a:off x="4222641" y="4215142"/>
                        <a:ext cx="2871842" cy="961123"/>
                      </a:xfrm>
                      <a:prstGeom prst="rect">
                        <a:avLst/>
                      </a:prstGeom>
                    </p:spPr>
                  </p:pic>
                </p:oleObj>
              </mc:Fallback>
            </mc:AlternateContent>
          </a:graphicData>
        </a:graphic>
      </p:graphicFrame>
    </p:spTree>
    <p:extLst>
      <p:ext uri="{BB962C8B-B14F-4D97-AF65-F5344CB8AC3E}">
        <p14:creationId xmlns:p14="http://schemas.microsoft.com/office/powerpoint/2010/main" val="1033962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32262" y="1562792"/>
            <a:ext cx="11355185" cy="4978740"/>
          </a:xfrm>
          <a:prstGeom prst="rect">
            <a:avLst/>
          </a:prstGeom>
        </p:spPr>
      </p:pic>
      <p:sp>
        <p:nvSpPr>
          <p:cNvPr id="3" name="Ορθογώνιο 2"/>
          <p:cNvSpPr/>
          <p:nvPr/>
        </p:nvSpPr>
        <p:spPr>
          <a:xfrm>
            <a:off x="432262" y="140866"/>
            <a:ext cx="11613931" cy="1200329"/>
          </a:xfrm>
          <a:prstGeom prst="rect">
            <a:avLst/>
          </a:prstGeom>
          <a:solidFill>
            <a:schemeClr val="accent4">
              <a:lumMod val="60000"/>
              <a:lumOff val="40000"/>
            </a:schemeClr>
          </a:solidFill>
        </p:spPr>
        <p:txBody>
          <a:bodyPr wrap="square">
            <a:spAutoFit/>
          </a:bodyPr>
          <a:lstStyle/>
          <a:p>
            <a:pPr algn="ctr"/>
            <a:r>
              <a:rPr lang="el-GR" sz="3600" dirty="0"/>
              <a:t>Παράμετροι εκτίμησης διαστήματος </a:t>
            </a:r>
            <a:r>
              <a:rPr lang="en-US" sz="3600" dirty="0"/>
              <a:t>interval estimation (</a:t>
            </a:r>
            <a:r>
              <a:rPr lang="el-GR" sz="3600" dirty="0"/>
              <a:t>Εύρος διασποράς </a:t>
            </a:r>
            <a:r>
              <a:rPr lang="en-US" sz="3600" dirty="0"/>
              <a:t>range of dispersion) </a:t>
            </a:r>
            <a:endParaRPr lang="el-GR" sz="3600" dirty="0"/>
          </a:p>
        </p:txBody>
      </p:sp>
    </p:spTree>
    <p:extLst>
      <p:ext uri="{BB962C8B-B14F-4D97-AF65-F5344CB8AC3E}">
        <p14:creationId xmlns:p14="http://schemas.microsoft.com/office/powerpoint/2010/main" val="3464755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981796" y="1371599"/>
            <a:ext cx="3333404" cy="1246909"/>
          </a:xfrm>
          <a:prstGeom prst="rect">
            <a:avLst/>
          </a:prstGeom>
        </p:spPr>
      </p:pic>
      <p:sp>
        <p:nvSpPr>
          <p:cNvPr id="3" name="TextBox 2"/>
          <p:cNvSpPr txBox="1"/>
          <p:nvPr/>
        </p:nvSpPr>
        <p:spPr>
          <a:xfrm>
            <a:off x="773084" y="315884"/>
            <a:ext cx="9285316" cy="646331"/>
          </a:xfrm>
          <a:prstGeom prst="rect">
            <a:avLst/>
          </a:prstGeom>
          <a:noFill/>
        </p:spPr>
        <p:txBody>
          <a:bodyPr wrap="square" rtlCol="0">
            <a:spAutoFit/>
          </a:bodyPr>
          <a:lstStyle/>
          <a:p>
            <a:r>
              <a:rPr lang="el-GR" dirty="0"/>
              <a:t>Η διασπορά των τιμών γύρω από τον μέσο όρο μπορεί να υπολογισθεί με διάφορους τρόπους.</a:t>
            </a:r>
          </a:p>
          <a:p>
            <a:r>
              <a:rPr lang="el-GR" dirty="0"/>
              <a:t>Ένας τρόπος είναι το άθροισμα τετραγώνων των αποκλίσεών γύρω από τον μέσο όρο.  </a:t>
            </a:r>
          </a:p>
        </p:txBody>
      </p:sp>
      <p:sp>
        <p:nvSpPr>
          <p:cNvPr id="4" name="TextBox 3"/>
          <p:cNvSpPr txBox="1"/>
          <p:nvPr/>
        </p:nvSpPr>
        <p:spPr>
          <a:xfrm>
            <a:off x="374073" y="2726575"/>
            <a:ext cx="11338559" cy="369332"/>
          </a:xfrm>
          <a:prstGeom prst="rect">
            <a:avLst/>
          </a:prstGeom>
          <a:noFill/>
        </p:spPr>
        <p:txBody>
          <a:bodyPr wrap="square" rtlCol="0">
            <a:spAutoFit/>
          </a:bodyPr>
          <a:lstStyle/>
          <a:p>
            <a:r>
              <a:rPr lang="el-GR" dirty="0"/>
              <a:t>Ο μέσος όρος του ΑΤ ονομάζεται </a:t>
            </a:r>
            <a:r>
              <a:rPr lang="el-GR" b="1" dirty="0"/>
              <a:t>Διακύμανση ή Μέσο Τετράγωνο </a:t>
            </a:r>
            <a:r>
              <a:rPr lang="el-GR" dirty="0"/>
              <a:t>ή </a:t>
            </a:r>
            <a:r>
              <a:rPr lang="el-GR" dirty="0" err="1"/>
              <a:t>παραλλακτηκότητα</a:t>
            </a:r>
            <a:r>
              <a:rPr lang="el-GR" dirty="0"/>
              <a:t> </a:t>
            </a:r>
            <a:r>
              <a:rPr lang="en-US" b="1" dirty="0"/>
              <a:t>Variance </a:t>
            </a:r>
            <a:r>
              <a:rPr lang="el-GR" b="1" dirty="0"/>
              <a:t> </a:t>
            </a:r>
          </a:p>
        </p:txBody>
      </p:sp>
      <p:pic>
        <p:nvPicPr>
          <p:cNvPr id="5" name="Εικόνα 4"/>
          <p:cNvPicPr>
            <a:picLocks noChangeAspect="1"/>
          </p:cNvPicPr>
          <p:nvPr/>
        </p:nvPicPr>
        <p:blipFill>
          <a:blip r:embed="rId3"/>
          <a:stretch>
            <a:fillRect/>
          </a:stretch>
        </p:blipFill>
        <p:spPr>
          <a:xfrm>
            <a:off x="2792470" y="3609162"/>
            <a:ext cx="6257925" cy="2682134"/>
          </a:xfrm>
          <a:prstGeom prst="rect">
            <a:avLst/>
          </a:prstGeom>
        </p:spPr>
      </p:pic>
    </p:spTree>
    <p:extLst>
      <p:ext uri="{BB962C8B-B14F-4D97-AF65-F5344CB8AC3E}">
        <p14:creationId xmlns:p14="http://schemas.microsoft.com/office/powerpoint/2010/main" val="1099064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80844" y="1954635"/>
            <a:ext cx="10091956" cy="4221721"/>
          </a:xfrm>
          <a:prstGeom prst="rect">
            <a:avLst/>
          </a:prstGeom>
        </p:spPr>
      </p:pic>
      <p:sp>
        <p:nvSpPr>
          <p:cNvPr id="3" name="TextBox 2"/>
          <p:cNvSpPr txBox="1"/>
          <p:nvPr/>
        </p:nvSpPr>
        <p:spPr>
          <a:xfrm>
            <a:off x="1598294" y="128063"/>
            <a:ext cx="8653549" cy="461665"/>
          </a:xfrm>
          <a:prstGeom prst="rect">
            <a:avLst/>
          </a:prstGeom>
          <a:noFill/>
        </p:spPr>
        <p:txBody>
          <a:bodyPr wrap="square" rtlCol="0">
            <a:spAutoFit/>
          </a:bodyPr>
          <a:lstStyle/>
          <a:p>
            <a:pPr algn="ctr"/>
            <a:r>
              <a:rPr lang="el-GR" sz="2400" b="1" dirty="0"/>
              <a:t>Υπολογισμός Διακύμανσης </a:t>
            </a:r>
          </a:p>
        </p:txBody>
      </p:sp>
    </p:spTree>
    <p:extLst>
      <p:ext uri="{BB962C8B-B14F-4D97-AF65-F5344CB8AC3E}">
        <p14:creationId xmlns:p14="http://schemas.microsoft.com/office/powerpoint/2010/main" val="653154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1B53016-D55A-40C5-A111-9A2B23614C6A}"/>
              </a:ext>
            </a:extLst>
          </p:cNvPr>
          <p:cNvPicPr>
            <a:picLocks noChangeAspect="1"/>
          </p:cNvPicPr>
          <p:nvPr/>
        </p:nvPicPr>
        <p:blipFill>
          <a:blip r:embed="rId2"/>
          <a:stretch>
            <a:fillRect/>
          </a:stretch>
        </p:blipFill>
        <p:spPr>
          <a:xfrm>
            <a:off x="951844" y="329497"/>
            <a:ext cx="10086975" cy="1599971"/>
          </a:xfrm>
          <a:prstGeom prst="rect">
            <a:avLst/>
          </a:prstGeom>
        </p:spPr>
      </p:pic>
      <p:pic>
        <p:nvPicPr>
          <p:cNvPr id="5" name="Εικόνα 4">
            <a:extLst>
              <a:ext uri="{FF2B5EF4-FFF2-40B4-BE49-F238E27FC236}">
                <a16:creationId xmlns:a16="http://schemas.microsoft.com/office/drawing/2014/main" id="{53CD615C-46CC-4341-A16F-D400236C9DA2}"/>
              </a:ext>
            </a:extLst>
          </p:cNvPr>
          <p:cNvPicPr>
            <a:picLocks noChangeAspect="1"/>
          </p:cNvPicPr>
          <p:nvPr/>
        </p:nvPicPr>
        <p:blipFill>
          <a:blip r:embed="rId3"/>
          <a:stretch>
            <a:fillRect/>
          </a:stretch>
        </p:blipFill>
        <p:spPr>
          <a:xfrm>
            <a:off x="855676" y="1762867"/>
            <a:ext cx="10384479" cy="3966814"/>
          </a:xfrm>
          <a:prstGeom prst="rect">
            <a:avLst/>
          </a:prstGeom>
        </p:spPr>
      </p:pic>
    </p:spTree>
    <p:extLst>
      <p:ext uri="{BB962C8B-B14F-4D97-AF65-F5344CB8AC3E}">
        <p14:creationId xmlns:p14="http://schemas.microsoft.com/office/powerpoint/2010/main" val="1176762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820C0BD-F538-4A72-B200-FC358E5E5832}"/>
              </a:ext>
            </a:extLst>
          </p:cNvPr>
          <p:cNvPicPr>
            <a:picLocks noChangeAspect="1"/>
          </p:cNvPicPr>
          <p:nvPr/>
        </p:nvPicPr>
        <p:blipFill>
          <a:blip r:embed="rId2"/>
          <a:stretch>
            <a:fillRect/>
          </a:stretch>
        </p:blipFill>
        <p:spPr>
          <a:xfrm>
            <a:off x="376935" y="-1"/>
            <a:ext cx="11287125" cy="1140903"/>
          </a:xfrm>
          <a:prstGeom prst="rect">
            <a:avLst/>
          </a:prstGeom>
        </p:spPr>
      </p:pic>
      <p:pic>
        <p:nvPicPr>
          <p:cNvPr id="5" name="Εικόνα 4">
            <a:extLst>
              <a:ext uri="{FF2B5EF4-FFF2-40B4-BE49-F238E27FC236}">
                <a16:creationId xmlns:a16="http://schemas.microsoft.com/office/drawing/2014/main" id="{3D2CBFCB-8F1F-4B6A-8C5D-97E6CCE794BD}"/>
              </a:ext>
            </a:extLst>
          </p:cNvPr>
          <p:cNvPicPr>
            <a:picLocks noChangeAspect="1"/>
          </p:cNvPicPr>
          <p:nvPr/>
        </p:nvPicPr>
        <p:blipFill>
          <a:blip r:embed="rId3"/>
          <a:stretch>
            <a:fillRect/>
          </a:stretch>
        </p:blipFill>
        <p:spPr>
          <a:xfrm>
            <a:off x="219510" y="1240293"/>
            <a:ext cx="11601974" cy="5736431"/>
          </a:xfrm>
          <a:prstGeom prst="rect">
            <a:avLst/>
          </a:prstGeom>
        </p:spPr>
      </p:pic>
    </p:spTree>
    <p:extLst>
      <p:ext uri="{BB962C8B-B14F-4D97-AF65-F5344CB8AC3E}">
        <p14:creationId xmlns:p14="http://schemas.microsoft.com/office/powerpoint/2010/main" val="2284332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EB5E6AD-C244-4D37-A110-818698C893F6}"/>
              </a:ext>
            </a:extLst>
          </p:cNvPr>
          <p:cNvPicPr>
            <a:picLocks noChangeAspect="1"/>
          </p:cNvPicPr>
          <p:nvPr/>
        </p:nvPicPr>
        <p:blipFill>
          <a:blip r:embed="rId2"/>
          <a:stretch>
            <a:fillRect/>
          </a:stretch>
        </p:blipFill>
        <p:spPr>
          <a:xfrm>
            <a:off x="838899" y="503340"/>
            <a:ext cx="10595295" cy="6165908"/>
          </a:xfrm>
          <a:prstGeom prst="rect">
            <a:avLst/>
          </a:prstGeom>
        </p:spPr>
      </p:pic>
    </p:spTree>
    <p:extLst>
      <p:ext uri="{BB962C8B-B14F-4D97-AF65-F5344CB8AC3E}">
        <p14:creationId xmlns:p14="http://schemas.microsoft.com/office/powerpoint/2010/main" val="343357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CB1CD7-CA5A-49D6-8659-C5C653077D04}"/>
              </a:ext>
            </a:extLst>
          </p:cNvPr>
          <p:cNvSpPr txBox="1"/>
          <p:nvPr/>
        </p:nvSpPr>
        <p:spPr>
          <a:xfrm>
            <a:off x="594805" y="659568"/>
            <a:ext cx="10218198" cy="2308324"/>
          </a:xfrm>
          <a:prstGeom prst="rect">
            <a:avLst/>
          </a:prstGeom>
          <a:solidFill>
            <a:schemeClr val="accent4">
              <a:lumMod val="20000"/>
              <a:lumOff val="80000"/>
            </a:schemeClr>
          </a:solidFill>
        </p:spPr>
        <p:txBody>
          <a:bodyPr wrap="square">
            <a:spAutoFit/>
          </a:bodyPr>
          <a:lstStyle/>
          <a:p>
            <a:r>
              <a:rPr lang="el-GR" sz="2400" dirty="0"/>
              <a:t>Η</a:t>
            </a:r>
            <a:r>
              <a:rPr lang="el-GR" sz="2400" b="1" dirty="0"/>
              <a:t> Βιομετρία </a:t>
            </a:r>
            <a:r>
              <a:rPr lang="el-GR" sz="2400" dirty="0"/>
              <a:t>είναι το τμήμα εκείνο της Στατιστικής που ασχολείται με την επίλυση βιολογικών προβλημάτων. </a:t>
            </a:r>
          </a:p>
          <a:p>
            <a:endParaRPr lang="el-GR" sz="2400" dirty="0"/>
          </a:p>
          <a:p>
            <a:r>
              <a:rPr lang="el-GR" sz="2400" dirty="0"/>
              <a:t>Ο </a:t>
            </a:r>
            <a:r>
              <a:rPr lang="el-GR" sz="2400" b="1" dirty="0"/>
              <a:t>Γεωργικός Πειραματισμός </a:t>
            </a:r>
            <a:r>
              <a:rPr lang="el-GR" sz="2400" dirty="0"/>
              <a:t>είναι το τμήμα της Βιομετρίας που ασχολείται με το πώς θα πρέπει να γίνει ο πειραματισμός ώστε τα συμπεράσματα να είναι λογικά και αδιαμφισβήτητα.</a:t>
            </a:r>
          </a:p>
        </p:txBody>
      </p:sp>
    </p:spTree>
    <p:extLst>
      <p:ext uri="{BB962C8B-B14F-4D97-AF65-F5344CB8AC3E}">
        <p14:creationId xmlns:p14="http://schemas.microsoft.com/office/powerpoint/2010/main" val="1735034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9AD1DE-93CE-4835-95F7-0998F229BBC4}"/>
              </a:ext>
            </a:extLst>
          </p:cNvPr>
          <p:cNvPicPr>
            <a:picLocks noChangeAspect="1"/>
          </p:cNvPicPr>
          <p:nvPr/>
        </p:nvPicPr>
        <p:blipFill>
          <a:blip r:embed="rId2"/>
          <a:stretch>
            <a:fillRect/>
          </a:stretch>
        </p:blipFill>
        <p:spPr>
          <a:xfrm>
            <a:off x="909637" y="478631"/>
            <a:ext cx="10372725" cy="4655431"/>
          </a:xfrm>
          <a:prstGeom prst="rect">
            <a:avLst/>
          </a:prstGeom>
        </p:spPr>
      </p:pic>
    </p:spTree>
    <p:extLst>
      <p:ext uri="{BB962C8B-B14F-4D97-AF65-F5344CB8AC3E}">
        <p14:creationId xmlns:p14="http://schemas.microsoft.com/office/powerpoint/2010/main" val="3177777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C00E1A4-9E07-4E9A-8E8E-E8B2497292D6}"/>
              </a:ext>
            </a:extLst>
          </p:cNvPr>
          <p:cNvPicPr>
            <a:picLocks noChangeAspect="1"/>
          </p:cNvPicPr>
          <p:nvPr/>
        </p:nvPicPr>
        <p:blipFill>
          <a:blip r:embed="rId2"/>
          <a:stretch>
            <a:fillRect/>
          </a:stretch>
        </p:blipFill>
        <p:spPr>
          <a:xfrm>
            <a:off x="952500" y="864394"/>
            <a:ext cx="10287000" cy="4261280"/>
          </a:xfrm>
          <a:prstGeom prst="rect">
            <a:avLst/>
          </a:prstGeom>
        </p:spPr>
      </p:pic>
      <p:pic>
        <p:nvPicPr>
          <p:cNvPr id="5" name="Εικόνα 4">
            <a:extLst>
              <a:ext uri="{FF2B5EF4-FFF2-40B4-BE49-F238E27FC236}">
                <a16:creationId xmlns:a16="http://schemas.microsoft.com/office/drawing/2014/main" id="{2BBBDE9E-FE56-45C0-8BA3-579AFE621D55}"/>
              </a:ext>
            </a:extLst>
          </p:cNvPr>
          <p:cNvPicPr>
            <a:picLocks noChangeAspect="1"/>
          </p:cNvPicPr>
          <p:nvPr/>
        </p:nvPicPr>
        <p:blipFill>
          <a:blip r:embed="rId3"/>
          <a:stretch>
            <a:fillRect/>
          </a:stretch>
        </p:blipFill>
        <p:spPr>
          <a:xfrm>
            <a:off x="1710523" y="5289946"/>
            <a:ext cx="9744075" cy="1407319"/>
          </a:xfrm>
          <a:prstGeom prst="rect">
            <a:avLst/>
          </a:prstGeom>
        </p:spPr>
      </p:pic>
    </p:spTree>
    <p:extLst>
      <p:ext uri="{BB962C8B-B14F-4D97-AF65-F5344CB8AC3E}">
        <p14:creationId xmlns:p14="http://schemas.microsoft.com/office/powerpoint/2010/main" val="71894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92FC789-5014-4695-90C7-6121ABF3DF29}"/>
              </a:ext>
            </a:extLst>
          </p:cNvPr>
          <p:cNvPicPr>
            <a:picLocks noChangeAspect="1"/>
          </p:cNvPicPr>
          <p:nvPr/>
        </p:nvPicPr>
        <p:blipFill>
          <a:blip r:embed="rId2"/>
          <a:stretch>
            <a:fillRect/>
          </a:stretch>
        </p:blipFill>
        <p:spPr>
          <a:xfrm>
            <a:off x="812247" y="4469628"/>
            <a:ext cx="9544050" cy="2314575"/>
          </a:xfrm>
          <a:prstGeom prst="rect">
            <a:avLst/>
          </a:prstGeom>
        </p:spPr>
      </p:pic>
      <p:pic>
        <p:nvPicPr>
          <p:cNvPr id="4" name="Εικόνα 3">
            <a:extLst>
              <a:ext uri="{FF2B5EF4-FFF2-40B4-BE49-F238E27FC236}">
                <a16:creationId xmlns:a16="http://schemas.microsoft.com/office/drawing/2014/main" id="{8F4CD8E9-20B8-4AB0-8C89-1CEF9B061276}"/>
              </a:ext>
            </a:extLst>
          </p:cNvPr>
          <p:cNvPicPr>
            <a:picLocks noChangeAspect="1"/>
          </p:cNvPicPr>
          <p:nvPr/>
        </p:nvPicPr>
        <p:blipFill>
          <a:blip r:embed="rId3"/>
          <a:stretch>
            <a:fillRect/>
          </a:stretch>
        </p:blipFill>
        <p:spPr>
          <a:xfrm>
            <a:off x="238519" y="302463"/>
            <a:ext cx="6598510" cy="3858477"/>
          </a:xfrm>
          <a:prstGeom prst="rect">
            <a:avLst/>
          </a:prstGeom>
        </p:spPr>
      </p:pic>
      <p:pic>
        <p:nvPicPr>
          <p:cNvPr id="5" name="Εικόνα 4">
            <a:extLst>
              <a:ext uri="{FF2B5EF4-FFF2-40B4-BE49-F238E27FC236}">
                <a16:creationId xmlns:a16="http://schemas.microsoft.com/office/drawing/2014/main" id="{C85CCC01-A62C-41FE-8232-02E100A89482}"/>
              </a:ext>
            </a:extLst>
          </p:cNvPr>
          <p:cNvPicPr>
            <a:picLocks noChangeAspect="1"/>
          </p:cNvPicPr>
          <p:nvPr/>
        </p:nvPicPr>
        <p:blipFill>
          <a:blip r:embed="rId4"/>
          <a:stretch>
            <a:fillRect/>
          </a:stretch>
        </p:blipFill>
        <p:spPr>
          <a:xfrm>
            <a:off x="6837029" y="101061"/>
            <a:ext cx="4972924" cy="4261280"/>
          </a:xfrm>
          <a:prstGeom prst="rect">
            <a:avLst/>
          </a:prstGeom>
        </p:spPr>
      </p:pic>
    </p:spTree>
    <p:extLst>
      <p:ext uri="{BB962C8B-B14F-4D97-AF65-F5344CB8AC3E}">
        <p14:creationId xmlns:p14="http://schemas.microsoft.com/office/powerpoint/2010/main" val="136850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8A4C222-A1C1-4B46-9F4F-624D429F3129}"/>
              </a:ext>
            </a:extLst>
          </p:cNvPr>
          <p:cNvPicPr>
            <a:picLocks noChangeAspect="1"/>
          </p:cNvPicPr>
          <p:nvPr/>
        </p:nvPicPr>
        <p:blipFill>
          <a:blip r:embed="rId2"/>
          <a:stretch>
            <a:fillRect/>
          </a:stretch>
        </p:blipFill>
        <p:spPr>
          <a:xfrm>
            <a:off x="704675" y="92280"/>
            <a:ext cx="10511406" cy="3261220"/>
          </a:xfrm>
          <a:prstGeom prst="rect">
            <a:avLst/>
          </a:prstGeom>
        </p:spPr>
      </p:pic>
      <p:pic>
        <p:nvPicPr>
          <p:cNvPr id="5" name="Εικόνα 4">
            <a:extLst>
              <a:ext uri="{FF2B5EF4-FFF2-40B4-BE49-F238E27FC236}">
                <a16:creationId xmlns:a16="http://schemas.microsoft.com/office/drawing/2014/main" id="{85DEB81B-168D-4097-8D69-142CC9B7A648}"/>
              </a:ext>
            </a:extLst>
          </p:cNvPr>
          <p:cNvPicPr>
            <a:picLocks noChangeAspect="1"/>
          </p:cNvPicPr>
          <p:nvPr/>
        </p:nvPicPr>
        <p:blipFill>
          <a:blip r:embed="rId3"/>
          <a:stretch>
            <a:fillRect/>
          </a:stretch>
        </p:blipFill>
        <p:spPr>
          <a:xfrm>
            <a:off x="570451" y="3807619"/>
            <a:ext cx="11450973" cy="3050381"/>
          </a:xfrm>
          <a:prstGeom prst="rect">
            <a:avLst/>
          </a:prstGeom>
        </p:spPr>
      </p:pic>
    </p:spTree>
    <p:extLst>
      <p:ext uri="{BB962C8B-B14F-4D97-AF65-F5344CB8AC3E}">
        <p14:creationId xmlns:p14="http://schemas.microsoft.com/office/powerpoint/2010/main" val="366101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47649" y="1233068"/>
            <a:ext cx="8196349" cy="4339650"/>
          </a:xfrm>
          <a:prstGeom prst="rect">
            <a:avLst/>
          </a:prstGeom>
        </p:spPr>
        <p:txBody>
          <a:bodyPr wrap="square">
            <a:spAutoFit/>
          </a:bodyPr>
          <a:lstStyle/>
          <a:p>
            <a:r>
              <a:rPr lang="el-GR" sz="2800" b="1" dirty="0">
                <a:solidFill>
                  <a:srgbClr val="000000"/>
                </a:solidFill>
                <a:latin typeface="Cambria" panose="02040503050406030204" pitchFamily="18" charset="0"/>
              </a:rPr>
              <a:t>Τυπική απόκλιση </a:t>
            </a:r>
          </a:p>
          <a:p>
            <a:endParaRPr lang="el-GR" dirty="0">
              <a:solidFill>
                <a:srgbClr val="000000"/>
              </a:solidFill>
              <a:latin typeface="Cambria" panose="02040503050406030204" pitchFamily="18" charset="0"/>
            </a:endParaRPr>
          </a:p>
          <a:p>
            <a:r>
              <a:rPr lang="el-GR" dirty="0">
                <a:solidFill>
                  <a:srgbClr val="000000"/>
                </a:solidFill>
                <a:latin typeface="Cambria" panose="02040503050406030204" pitchFamily="18" charset="0"/>
              </a:rPr>
              <a:t>Η τετραγωνική ρίζα της διακύμανσης ονομάζεται τυπική απόκλιση και αποτελεί τον τρίτο τρόπο έκφρασης του μεγέθους της διασποράς. </a:t>
            </a:r>
          </a:p>
          <a:p>
            <a:endParaRPr lang="el-GR" dirty="0">
              <a:solidFill>
                <a:srgbClr val="000000"/>
              </a:solidFill>
              <a:latin typeface="Cambria" panose="02040503050406030204" pitchFamily="18" charset="0"/>
            </a:endParaRPr>
          </a:p>
          <a:p>
            <a:endParaRPr lang="el-GR" dirty="0">
              <a:solidFill>
                <a:srgbClr val="000000"/>
              </a:solidFill>
              <a:latin typeface="Cambria" panose="02040503050406030204" pitchFamily="18" charset="0"/>
            </a:endParaRPr>
          </a:p>
          <a:p>
            <a:r>
              <a:rPr lang="el-GR" sz="3200" b="1" dirty="0">
                <a:solidFill>
                  <a:srgbClr val="000000"/>
                </a:solidFill>
                <a:latin typeface="Cambria" panose="02040503050406030204" pitchFamily="18" charset="0"/>
              </a:rPr>
              <a:t>Τυπικό σφάλμα </a:t>
            </a:r>
          </a:p>
          <a:p>
            <a:r>
              <a:rPr lang="el-GR" dirty="0">
                <a:solidFill>
                  <a:srgbClr val="000000"/>
                </a:solidFill>
                <a:latin typeface="Cambria" panose="02040503050406030204" pitchFamily="18" charset="0"/>
              </a:rPr>
              <a:t>Επίσης, εκτός από την τυπική απόκλιση των τιμών ενός δείγματος, ενδιαφέρον παρουσιάζει η τυπική απόκλιση των μέσων όρων, των διαφορών των μέσων όρων κ. ά., οπότε η τυπική απόκλιση ονομάζεται τυπικό σφάλμα. </a:t>
            </a:r>
          </a:p>
          <a:p>
            <a:endParaRPr lang="el-GR" dirty="0">
              <a:solidFill>
                <a:srgbClr val="000000"/>
              </a:solidFill>
              <a:latin typeface="Cambria" panose="02040503050406030204" pitchFamily="18" charset="0"/>
            </a:endParaRPr>
          </a:p>
          <a:p>
            <a:r>
              <a:rPr lang="el-GR" b="1" dirty="0">
                <a:solidFill>
                  <a:srgbClr val="000000"/>
                </a:solidFill>
                <a:latin typeface="Cambria" panose="02040503050406030204" pitchFamily="18" charset="0"/>
              </a:rPr>
              <a:t>Συντελεστής </a:t>
            </a:r>
            <a:r>
              <a:rPr lang="el-GR" b="1" dirty="0" err="1">
                <a:solidFill>
                  <a:srgbClr val="000000"/>
                </a:solidFill>
                <a:latin typeface="Cambria" panose="02040503050406030204" pitchFamily="18" charset="0"/>
              </a:rPr>
              <a:t>παραλακτηκότητας</a:t>
            </a:r>
            <a:r>
              <a:rPr lang="el-GR" b="1" dirty="0">
                <a:solidFill>
                  <a:srgbClr val="000000"/>
                </a:solidFill>
                <a:latin typeface="Cambria" panose="02040503050406030204" pitchFamily="18" charset="0"/>
              </a:rPr>
              <a:t> </a:t>
            </a:r>
            <a:r>
              <a:rPr lang="en-US" b="1" dirty="0">
                <a:solidFill>
                  <a:srgbClr val="000000"/>
                </a:solidFill>
                <a:latin typeface="Cambria" panose="02040503050406030204" pitchFamily="18" charset="0"/>
              </a:rPr>
              <a:t>CV% </a:t>
            </a:r>
            <a:endParaRPr lang="el-GR" b="1" dirty="0">
              <a:solidFill>
                <a:srgbClr val="000000"/>
              </a:solidFill>
              <a:latin typeface="Cambria" panose="02040503050406030204" pitchFamily="18" charset="0"/>
            </a:endParaRPr>
          </a:p>
          <a:p>
            <a:r>
              <a:rPr lang="el-GR" dirty="0">
                <a:solidFill>
                  <a:srgbClr val="000000"/>
                </a:solidFill>
                <a:latin typeface="Cambria" panose="02040503050406030204" pitchFamily="18" charset="0"/>
              </a:rPr>
              <a:t>Αν η τυπική απόκλιση εκφραστεί επί τοις εκατό, προκύπτει ένας πολύ χρήσιμος συντελεστής, που ονομάζεται συντελεστής </a:t>
            </a:r>
            <a:r>
              <a:rPr lang="el-GR" dirty="0" err="1">
                <a:solidFill>
                  <a:srgbClr val="000000"/>
                </a:solidFill>
                <a:latin typeface="Cambria" panose="02040503050406030204" pitchFamily="18" charset="0"/>
              </a:rPr>
              <a:t>παραλλακτικότητας</a:t>
            </a:r>
            <a:r>
              <a:rPr lang="el-GR" dirty="0">
                <a:solidFill>
                  <a:srgbClr val="000000"/>
                </a:solidFill>
                <a:latin typeface="Cambria" panose="02040503050406030204" pitchFamily="18" charset="0"/>
              </a:rPr>
              <a:t> (CV). </a:t>
            </a:r>
            <a:endParaRPr lang="el-GR" dirty="0"/>
          </a:p>
        </p:txBody>
      </p:sp>
      <p:pic>
        <p:nvPicPr>
          <p:cNvPr id="4" name="Εικόνα 3"/>
          <p:cNvPicPr>
            <a:picLocks noChangeAspect="1"/>
          </p:cNvPicPr>
          <p:nvPr/>
        </p:nvPicPr>
        <p:blipFill>
          <a:blip r:embed="rId2"/>
          <a:stretch>
            <a:fillRect/>
          </a:stretch>
        </p:blipFill>
        <p:spPr>
          <a:xfrm>
            <a:off x="9042862" y="4587666"/>
            <a:ext cx="1371600" cy="642000"/>
          </a:xfrm>
          <a:prstGeom prst="rect">
            <a:avLst/>
          </a:prstGeom>
        </p:spPr>
      </p:pic>
      <p:pic>
        <p:nvPicPr>
          <p:cNvPr id="5" name="Εικόνα 4"/>
          <p:cNvPicPr>
            <a:picLocks noChangeAspect="1"/>
          </p:cNvPicPr>
          <p:nvPr/>
        </p:nvPicPr>
        <p:blipFill>
          <a:blip r:embed="rId3"/>
          <a:stretch>
            <a:fillRect/>
          </a:stretch>
        </p:blipFill>
        <p:spPr>
          <a:xfrm>
            <a:off x="7562850" y="2218338"/>
            <a:ext cx="4629150" cy="991534"/>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1863" y="3491345"/>
            <a:ext cx="1278058" cy="984783"/>
          </a:xfrm>
          <a:prstGeom prst="rect">
            <a:avLst/>
          </a:prstGeom>
        </p:spPr>
      </p:pic>
    </p:spTree>
    <p:extLst>
      <p:ext uri="{BB962C8B-B14F-4D97-AF65-F5344CB8AC3E}">
        <p14:creationId xmlns:p14="http://schemas.microsoft.com/office/powerpoint/2010/main" val="505981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1862" y="2657839"/>
            <a:ext cx="2385849" cy="1818289"/>
          </a:xfrm>
          <a:prstGeom prst="rect">
            <a:avLst/>
          </a:prstGeom>
        </p:spPr>
      </p:pic>
      <p:sp>
        <p:nvSpPr>
          <p:cNvPr id="8" name="TextBox 7"/>
          <p:cNvSpPr txBox="1"/>
          <p:nvPr/>
        </p:nvSpPr>
        <p:spPr>
          <a:xfrm>
            <a:off x="1019503" y="483476"/>
            <a:ext cx="8597463" cy="1200329"/>
          </a:xfrm>
          <a:prstGeom prst="rect">
            <a:avLst/>
          </a:prstGeom>
          <a:solidFill>
            <a:schemeClr val="bg1">
              <a:lumMod val="75000"/>
            </a:schemeClr>
          </a:solidFill>
        </p:spPr>
        <p:txBody>
          <a:bodyPr wrap="square" rtlCol="0">
            <a:spAutoFit/>
          </a:bodyPr>
          <a:lstStyle/>
          <a:p>
            <a:r>
              <a:rPr lang="el-GR" sz="3600" dirty="0"/>
              <a:t>Τυπική απόκλιση</a:t>
            </a:r>
            <a:r>
              <a:rPr lang="en-US" sz="3600" dirty="0"/>
              <a:t> </a:t>
            </a:r>
            <a:r>
              <a:rPr lang="el-GR" sz="3600" dirty="0"/>
              <a:t>του Μ.Ο ή τυπικό </a:t>
            </a:r>
            <a:r>
              <a:rPr lang="el-GR" sz="3600" dirty="0" err="1"/>
              <a:t>σφλαμα</a:t>
            </a:r>
            <a:r>
              <a:rPr lang="el-GR" sz="3600" dirty="0"/>
              <a:t> του Μ.Ο {</a:t>
            </a:r>
            <a:r>
              <a:rPr lang="en-US" sz="3600" dirty="0"/>
              <a:t>standard error (SE)</a:t>
            </a:r>
            <a:r>
              <a:rPr lang="el-GR" sz="3600" dirty="0"/>
              <a:t>}</a:t>
            </a:r>
            <a:r>
              <a:rPr lang="en-US" sz="3600" dirty="0"/>
              <a:t>  </a:t>
            </a:r>
            <a:endParaRPr lang="el-GR" sz="3600" dirty="0"/>
          </a:p>
        </p:txBody>
      </p:sp>
      <p:sp>
        <p:nvSpPr>
          <p:cNvPr id="9" name="TextBox 8"/>
          <p:cNvSpPr txBox="1"/>
          <p:nvPr/>
        </p:nvSpPr>
        <p:spPr>
          <a:xfrm>
            <a:off x="504497" y="1797269"/>
            <a:ext cx="8418786" cy="3539430"/>
          </a:xfrm>
          <a:prstGeom prst="rect">
            <a:avLst/>
          </a:prstGeom>
          <a:noFill/>
        </p:spPr>
        <p:txBody>
          <a:bodyPr wrap="square" rtlCol="0">
            <a:spAutoFit/>
          </a:bodyPr>
          <a:lstStyle/>
          <a:p>
            <a:r>
              <a:rPr lang="el-GR" sz="2800" dirty="0"/>
              <a:t>Το τυπικό σφάλμα είναι επιθυμητό να είναι όσο το δυνατόν μικρό γεγονός που προσεγγίζεται όσο λιγότερο διαφέρουν οι απολυτές τιμές της μεταβλητής και όσο μεγαλύτερος είναι ο αριθμός των τιμών από τις οποίες υπολογίζεται ο μέσος όρος, </a:t>
            </a:r>
          </a:p>
          <a:p>
            <a:endParaRPr lang="el-GR" sz="2800" dirty="0"/>
          </a:p>
          <a:p>
            <a:r>
              <a:rPr lang="el-GR" sz="2800" dirty="0"/>
              <a:t>Όσο ανομοιογενείς είναι ο πληθυσμός τόσο μεγαλείο θα πρέπει να είναι το </a:t>
            </a:r>
            <a:r>
              <a:rPr lang="en-US" sz="2800" dirty="0"/>
              <a:t>n. </a:t>
            </a:r>
            <a:r>
              <a:rPr lang="el-GR" sz="2800" dirty="0"/>
              <a:t>   </a:t>
            </a:r>
          </a:p>
        </p:txBody>
      </p:sp>
    </p:spTree>
    <p:extLst>
      <p:ext uri="{BB962C8B-B14F-4D97-AF65-F5344CB8AC3E}">
        <p14:creationId xmlns:p14="http://schemas.microsoft.com/office/powerpoint/2010/main" val="1914077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979" y="483476"/>
            <a:ext cx="10100442" cy="830997"/>
          </a:xfrm>
          <a:prstGeom prst="rect">
            <a:avLst/>
          </a:prstGeom>
          <a:solidFill>
            <a:schemeClr val="accent6">
              <a:lumMod val="60000"/>
              <a:lumOff val="40000"/>
            </a:schemeClr>
          </a:solidFill>
        </p:spPr>
        <p:txBody>
          <a:bodyPr wrap="square" rtlCol="0">
            <a:spAutoFit/>
          </a:bodyPr>
          <a:lstStyle/>
          <a:p>
            <a:r>
              <a:rPr lang="el-GR" sz="4800" b="1" dirty="0"/>
              <a:t>Συντελεστής </a:t>
            </a:r>
            <a:r>
              <a:rPr lang="el-GR" sz="4800" b="1" dirty="0" err="1"/>
              <a:t>παραλλακτικότητας</a:t>
            </a:r>
            <a:r>
              <a:rPr lang="el-GR" sz="4800" b="1" dirty="0"/>
              <a:t> </a:t>
            </a:r>
          </a:p>
        </p:txBody>
      </p:sp>
      <p:sp>
        <p:nvSpPr>
          <p:cNvPr id="3" name="TextBox 2"/>
          <p:cNvSpPr txBox="1"/>
          <p:nvPr/>
        </p:nvSpPr>
        <p:spPr>
          <a:xfrm>
            <a:off x="1061545" y="1860331"/>
            <a:ext cx="9553903" cy="2862322"/>
          </a:xfrm>
          <a:prstGeom prst="rect">
            <a:avLst/>
          </a:prstGeom>
          <a:noFill/>
        </p:spPr>
        <p:txBody>
          <a:bodyPr wrap="square" rtlCol="0">
            <a:spAutoFit/>
          </a:bodyPr>
          <a:lstStyle/>
          <a:p>
            <a:r>
              <a:rPr lang="el-GR" sz="2000" b="0" i="0" dirty="0">
                <a:solidFill>
                  <a:srgbClr val="111111"/>
                </a:solidFill>
                <a:effectLst/>
                <a:latin typeface="Roboto"/>
              </a:rPr>
              <a:t>Ο συντελεστής </a:t>
            </a:r>
            <a:r>
              <a:rPr lang="el-GR" sz="2000" b="0" i="0" dirty="0" err="1">
                <a:solidFill>
                  <a:srgbClr val="111111"/>
                </a:solidFill>
                <a:effectLst/>
                <a:latin typeface="Roboto"/>
              </a:rPr>
              <a:t>παραλλακτικότητας</a:t>
            </a:r>
            <a:r>
              <a:rPr lang="el-GR" sz="2000" b="0" i="0" dirty="0">
                <a:solidFill>
                  <a:srgbClr val="111111"/>
                </a:solidFill>
                <a:effectLst/>
                <a:latin typeface="Roboto"/>
              </a:rPr>
              <a:t> ή μεταβλητότητας (</a:t>
            </a:r>
            <a:r>
              <a:rPr lang="el-GR" sz="2000" b="0" i="0" dirty="0" err="1">
                <a:solidFill>
                  <a:srgbClr val="111111"/>
                </a:solidFill>
                <a:effectLst/>
                <a:latin typeface="Roboto"/>
              </a:rPr>
              <a:t>coefficient</a:t>
            </a:r>
            <a:r>
              <a:rPr lang="el-GR" sz="2000" b="0" i="0" dirty="0">
                <a:solidFill>
                  <a:srgbClr val="111111"/>
                </a:solidFill>
                <a:effectLst/>
                <a:latin typeface="Roboto"/>
              </a:rPr>
              <a:t> of </a:t>
            </a:r>
            <a:r>
              <a:rPr lang="el-GR" sz="2000" b="0" i="0" dirty="0" err="1">
                <a:solidFill>
                  <a:srgbClr val="111111"/>
                </a:solidFill>
                <a:effectLst/>
                <a:latin typeface="Roboto"/>
              </a:rPr>
              <a:t>variation</a:t>
            </a:r>
            <a:r>
              <a:rPr lang="el-GR" sz="2000" b="0" i="0" dirty="0">
                <a:solidFill>
                  <a:srgbClr val="111111"/>
                </a:solidFill>
                <a:effectLst/>
                <a:latin typeface="Roboto"/>
              </a:rPr>
              <a:t> - CV) είναι δείκτης σχετικής διακύμανσης (ή διασποράς), ο οποίος εκφράζει την ομοιογένεια των τιμών μιας ποσοτικής τυχαίας μεταβλητής. </a:t>
            </a:r>
          </a:p>
          <a:p>
            <a:endParaRPr lang="el-GR" sz="2000" dirty="0">
              <a:solidFill>
                <a:srgbClr val="111111"/>
              </a:solidFill>
              <a:latin typeface="Roboto"/>
            </a:endParaRPr>
          </a:p>
          <a:p>
            <a:r>
              <a:rPr lang="el-GR" sz="2000" b="0" i="0" dirty="0">
                <a:solidFill>
                  <a:srgbClr val="111111"/>
                </a:solidFill>
                <a:effectLst/>
                <a:latin typeface="Roboto"/>
              </a:rPr>
              <a:t>Είναι “καθαρός” αριθμός που παρέχει τη δυνατότητα σύγκρισης ακόμη και της διακύμανσης των τιμών δύο ή περισσότερων ποσοτικών τυχαίων μεταβλητών που έχουν διαφορετικές μονάδες μέτρησης. </a:t>
            </a:r>
          </a:p>
          <a:p>
            <a:endParaRPr lang="el-GR" sz="2000" dirty="0">
              <a:solidFill>
                <a:srgbClr val="111111"/>
              </a:solidFill>
              <a:latin typeface="Roboto"/>
            </a:endParaRPr>
          </a:p>
          <a:p>
            <a:endParaRPr lang="el-GR" sz="2000" b="0" i="0" dirty="0">
              <a:solidFill>
                <a:srgbClr val="111111"/>
              </a:solidFill>
              <a:effectLst/>
              <a:latin typeface="Roboto"/>
            </a:endParaRPr>
          </a:p>
        </p:txBody>
      </p:sp>
      <p:pic>
        <p:nvPicPr>
          <p:cNvPr id="4" name="Εικόνα 3"/>
          <p:cNvPicPr>
            <a:picLocks noChangeAspect="1"/>
          </p:cNvPicPr>
          <p:nvPr/>
        </p:nvPicPr>
        <p:blipFill>
          <a:blip r:embed="rId2"/>
          <a:stretch>
            <a:fillRect/>
          </a:stretch>
        </p:blipFill>
        <p:spPr>
          <a:xfrm>
            <a:off x="2858815" y="4445877"/>
            <a:ext cx="3678620" cy="1621568"/>
          </a:xfrm>
          <a:prstGeom prst="rect">
            <a:avLst/>
          </a:prstGeom>
        </p:spPr>
      </p:pic>
    </p:spTree>
    <p:extLst>
      <p:ext uri="{BB962C8B-B14F-4D97-AF65-F5344CB8AC3E}">
        <p14:creationId xmlns:p14="http://schemas.microsoft.com/office/powerpoint/2010/main" val="2775472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68166" y="-91348"/>
            <a:ext cx="11782096" cy="5509200"/>
          </a:xfrm>
          <a:prstGeom prst="rect">
            <a:avLst/>
          </a:prstGeom>
        </p:spPr>
        <p:txBody>
          <a:bodyPr wrap="square">
            <a:spAutoFit/>
          </a:bodyPr>
          <a:lstStyle/>
          <a:p>
            <a:r>
              <a:rPr lang="el-GR" sz="3200" b="1" dirty="0"/>
              <a:t>Συντελεστής Μεταβλητότητας - </a:t>
            </a:r>
            <a:r>
              <a:rPr lang="el-GR" sz="3200" b="1" dirty="0" err="1"/>
              <a:t>Παραλλακτικότητας</a:t>
            </a:r>
            <a:r>
              <a:rPr lang="el-GR" sz="3200" b="1" dirty="0"/>
              <a:t>(</a:t>
            </a:r>
            <a:r>
              <a:rPr lang="el-GR" sz="3200" b="1" dirty="0" err="1"/>
              <a:t>Coefficient</a:t>
            </a:r>
            <a:r>
              <a:rPr lang="el-GR" sz="3200" b="1" dirty="0"/>
              <a:t> of </a:t>
            </a:r>
            <a:r>
              <a:rPr lang="el-GR" sz="3200" b="1" dirty="0" err="1"/>
              <a:t>Variation</a:t>
            </a:r>
            <a:r>
              <a:rPr lang="el-GR" sz="3200" b="1" dirty="0"/>
              <a:t> - CV)</a:t>
            </a:r>
          </a:p>
          <a:p>
            <a:r>
              <a:rPr lang="el-GR" sz="2400" dirty="0"/>
              <a:t>Συνέπειες μεγάλων τιμών του δείκτη CV</a:t>
            </a:r>
          </a:p>
          <a:p>
            <a:endParaRPr lang="el-GR" sz="2400" dirty="0"/>
          </a:p>
          <a:p>
            <a:r>
              <a:rPr lang="el-GR" sz="2400" dirty="0"/>
              <a:t>Διαπιστώνεται η ύπαρξη ακραίων τιμών (</a:t>
            </a:r>
            <a:r>
              <a:rPr lang="el-GR" sz="2400" dirty="0" err="1"/>
              <a:t>outliers</a:t>
            </a:r>
            <a:r>
              <a:rPr lang="el-GR" sz="2400" dirty="0"/>
              <a:t>) προκαλεί ασυμμετρία και μεγάλη </a:t>
            </a:r>
            <a:r>
              <a:rPr lang="el-GR" sz="2400" dirty="0" err="1"/>
              <a:t>παραλλακτικότητα</a:t>
            </a:r>
            <a:r>
              <a:rPr lang="el-GR" sz="2400" dirty="0"/>
              <a:t>. </a:t>
            </a:r>
          </a:p>
          <a:p>
            <a:endParaRPr lang="el-GR" sz="2400" dirty="0"/>
          </a:p>
          <a:p>
            <a:r>
              <a:rPr lang="el-GR" sz="2400" dirty="0"/>
              <a:t>Ο αριθμητικός μέσος όρος δεν είναι κατάλληλος δείκτης κεντρικής τάσης και δεν μπορεί να αξιοποιηθεί περαιτέρω σε άλλες στατιστικές αναλύσεις. </a:t>
            </a:r>
          </a:p>
          <a:p>
            <a:endParaRPr lang="el-GR" sz="2400" dirty="0"/>
          </a:p>
          <a:p>
            <a:r>
              <a:rPr lang="el-GR" sz="2400" dirty="0"/>
              <a:t>Ο μέσος όρος δεν “αντιπροσωπεύει” τα δεδομένα. </a:t>
            </a:r>
          </a:p>
          <a:p>
            <a:r>
              <a:rPr lang="el-GR" sz="2400" dirty="0"/>
              <a:t>Γενικά: Υψηλές τιμές του δείκτη CV (&gt;50%) δηλώνουν μη κανονικότητα των δεδομένων ή πρόβλημα στη διαδικασία παραγωγής των δεδομένων.</a:t>
            </a:r>
          </a:p>
          <a:p>
            <a:endParaRPr lang="el-GR" sz="2400" dirty="0"/>
          </a:p>
        </p:txBody>
      </p:sp>
    </p:spTree>
    <p:extLst>
      <p:ext uri="{BB962C8B-B14F-4D97-AF65-F5344CB8AC3E}">
        <p14:creationId xmlns:p14="http://schemas.microsoft.com/office/powerpoint/2010/main" val="3650092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98787" y="450953"/>
            <a:ext cx="11077902" cy="5016758"/>
          </a:xfrm>
          <a:prstGeom prst="rect">
            <a:avLst/>
          </a:prstGeom>
        </p:spPr>
        <p:txBody>
          <a:bodyPr wrap="square">
            <a:spAutoFit/>
          </a:bodyPr>
          <a:lstStyle/>
          <a:p>
            <a:r>
              <a:rPr lang="el-GR" sz="3200" dirty="0">
                <a:effectLst/>
                <a:latin typeface="g_d0_f5"/>
              </a:rPr>
              <a:t>Οι </a:t>
            </a:r>
            <a:r>
              <a:rPr lang="el-GR" sz="3200" dirty="0">
                <a:effectLst/>
                <a:latin typeface="g_d0_f4"/>
              </a:rPr>
              <a:t>αποδεκτές</a:t>
            </a:r>
            <a:r>
              <a:rPr lang="el-GR" sz="3200" dirty="0">
                <a:effectLst/>
                <a:latin typeface="g_d0_f5"/>
              </a:rPr>
              <a:t> </a:t>
            </a:r>
            <a:r>
              <a:rPr lang="el-GR" sz="3200" dirty="0">
                <a:effectLst/>
                <a:latin typeface="g_d0_f4"/>
              </a:rPr>
              <a:t>τιμές</a:t>
            </a:r>
            <a:r>
              <a:rPr lang="el-GR" sz="3200" dirty="0">
                <a:effectLst/>
                <a:latin typeface="g_d0_f5"/>
              </a:rPr>
              <a:t> του δείκτη </a:t>
            </a:r>
            <a:r>
              <a:rPr lang="el-GR" sz="3200" dirty="0">
                <a:effectLst/>
                <a:latin typeface="g_d0_f7"/>
              </a:rPr>
              <a:t>CV</a:t>
            </a:r>
            <a:r>
              <a:rPr lang="el-GR" sz="3200" dirty="0">
                <a:effectLst/>
                <a:latin typeface="g_d0_f5"/>
              </a:rPr>
              <a:t> καθορίζονται ανάλογα: </a:t>
            </a:r>
          </a:p>
          <a:p>
            <a:endParaRPr lang="el-GR" sz="3200" dirty="0">
              <a:latin typeface="g_d0_f5"/>
            </a:endParaRPr>
          </a:p>
          <a:p>
            <a:r>
              <a:rPr lang="el-GR" sz="3200" dirty="0">
                <a:effectLst/>
                <a:latin typeface="g_d0_f4"/>
              </a:rPr>
              <a:t>Α) με τη “φύση” των μετρήσεων</a:t>
            </a:r>
            <a:r>
              <a:rPr lang="el-GR" sz="3200" dirty="0">
                <a:effectLst/>
                <a:latin typeface="g_d0_f5"/>
              </a:rPr>
              <a:t> (π.χ. απόδοση, ύψος, βάρος, συγκέντρωση)</a:t>
            </a:r>
          </a:p>
          <a:p>
            <a:endParaRPr lang="el-GR" sz="3200" dirty="0">
              <a:latin typeface="g_d0_f5"/>
            </a:endParaRPr>
          </a:p>
          <a:p>
            <a:r>
              <a:rPr lang="el-GR" sz="3200" dirty="0">
                <a:effectLst/>
                <a:latin typeface="g_d0_f4"/>
              </a:rPr>
              <a:t>Β) με το είδος </a:t>
            </a:r>
            <a:r>
              <a:rPr lang="el-GR" sz="3200" dirty="0">
                <a:effectLst/>
                <a:latin typeface="g_d0_f5"/>
              </a:rPr>
              <a:t>των πειραματικών ή δειγματοληπτικών μονάδων (π.χ. ρύζι, σιτάρι, αγελάδα, άνθρωπος)</a:t>
            </a:r>
          </a:p>
          <a:p>
            <a:endParaRPr lang="el-GR" sz="3200" dirty="0">
              <a:latin typeface="g_d0_f5"/>
            </a:endParaRPr>
          </a:p>
          <a:p>
            <a:r>
              <a:rPr lang="el-GR" sz="3200" dirty="0">
                <a:effectLst/>
                <a:latin typeface="g_d0_f4"/>
              </a:rPr>
              <a:t>Γ) με τις συνθήκες</a:t>
            </a:r>
            <a:r>
              <a:rPr lang="el-GR" sz="3200" dirty="0">
                <a:effectLst/>
                <a:latin typeface="g_d0_f5"/>
              </a:rPr>
              <a:t> </a:t>
            </a:r>
            <a:r>
              <a:rPr lang="el-GR" sz="3200" dirty="0">
                <a:effectLst/>
                <a:latin typeface="g_d0_f4"/>
              </a:rPr>
              <a:t>πειραματισμού</a:t>
            </a:r>
            <a:r>
              <a:rPr lang="el-GR" sz="3200" dirty="0">
                <a:effectLst/>
                <a:latin typeface="g_d0_f5"/>
              </a:rPr>
              <a:t> (π.χ. αγρός, θερμοκήπιο, εργαστήριο)</a:t>
            </a:r>
            <a:endParaRPr lang="el-GR" sz="3200" dirty="0"/>
          </a:p>
        </p:txBody>
      </p:sp>
    </p:spTree>
    <p:extLst>
      <p:ext uri="{BB962C8B-B14F-4D97-AF65-F5344CB8AC3E}">
        <p14:creationId xmlns:p14="http://schemas.microsoft.com/office/powerpoint/2010/main" val="79588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2455" y="281602"/>
            <a:ext cx="11813628" cy="4832092"/>
          </a:xfrm>
          <a:prstGeom prst="rect">
            <a:avLst/>
          </a:prstGeom>
        </p:spPr>
        <p:txBody>
          <a:bodyPr wrap="square">
            <a:spAutoFit/>
          </a:bodyPr>
          <a:lstStyle/>
          <a:p>
            <a:r>
              <a:rPr lang="el-GR" sz="2800" dirty="0">
                <a:latin typeface="g_d0_f4"/>
              </a:rPr>
              <a:t>Σε πειραματικούς σχεδιασμούς:</a:t>
            </a:r>
          </a:p>
          <a:p>
            <a:endParaRPr lang="el-GR" sz="2800" dirty="0">
              <a:latin typeface="g_d0_f4"/>
            </a:endParaRPr>
          </a:p>
          <a:p>
            <a:endParaRPr lang="el-GR" sz="2800" dirty="0">
              <a:latin typeface="g_d0_f4"/>
            </a:endParaRPr>
          </a:p>
          <a:p>
            <a:pPr marL="457200" indent="-457200">
              <a:buFont typeface="Wingdings" panose="05000000000000000000" pitchFamily="2" charset="2"/>
              <a:buChar char="§"/>
            </a:pPr>
            <a:r>
              <a:rPr lang="el-GR" sz="2800" dirty="0">
                <a:latin typeface="g_d0_f5"/>
              </a:rPr>
              <a:t>Τιμές </a:t>
            </a:r>
            <a:r>
              <a:rPr lang="el-GR" sz="2800" dirty="0">
                <a:latin typeface="g_d0_f7"/>
              </a:rPr>
              <a:t>CV</a:t>
            </a:r>
            <a:r>
              <a:rPr lang="el-GR" sz="2800" dirty="0">
                <a:latin typeface="g_d0_f5"/>
              </a:rPr>
              <a:t>: 0-10% δηλώνουν υψηλή ακρίβεια</a:t>
            </a:r>
          </a:p>
          <a:p>
            <a:pPr marL="457200" indent="-457200">
              <a:buFont typeface="Wingdings" panose="05000000000000000000" pitchFamily="2" charset="2"/>
              <a:buChar char="§"/>
            </a:pPr>
            <a:endParaRPr lang="el-GR" sz="2800" dirty="0">
              <a:latin typeface="g_d0_f5"/>
            </a:endParaRPr>
          </a:p>
          <a:p>
            <a:pPr marL="457200" indent="-457200">
              <a:buFont typeface="Wingdings" panose="05000000000000000000" pitchFamily="2" charset="2"/>
              <a:buChar char="§"/>
            </a:pPr>
            <a:r>
              <a:rPr lang="el-GR" sz="2800" dirty="0">
                <a:latin typeface="g_d0_f5"/>
              </a:rPr>
              <a:t>Τιμές </a:t>
            </a:r>
            <a:r>
              <a:rPr lang="el-GR" sz="2800" dirty="0">
                <a:latin typeface="g_d0_f7"/>
              </a:rPr>
              <a:t>CV</a:t>
            </a:r>
            <a:r>
              <a:rPr lang="el-GR" sz="2800" dirty="0">
                <a:latin typeface="g_d0_f5"/>
              </a:rPr>
              <a:t>: 10-20% δηλώνουν μέτρια ακρίβεια</a:t>
            </a:r>
          </a:p>
          <a:p>
            <a:pPr marL="457200" indent="-457200">
              <a:buFont typeface="Wingdings" panose="05000000000000000000" pitchFamily="2" charset="2"/>
              <a:buChar char="§"/>
            </a:pPr>
            <a:endParaRPr lang="el-GR" sz="2800" dirty="0">
              <a:latin typeface="g_d0_f5"/>
            </a:endParaRPr>
          </a:p>
          <a:p>
            <a:pPr marL="457200" indent="-457200">
              <a:buFont typeface="Wingdings" panose="05000000000000000000" pitchFamily="2" charset="2"/>
              <a:buChar char="§"/>
            </a:pPr>
            <a:r>
              <a:rPr lang="el-GR" sz="2800" dirty="0">
                <a:latin typeface="g_d0_f5"/>
              </a:rPr>
              <a:t>Τιμές </a:t>
            </a:r>
            <a:r>
              <a:rPr lang="el-GR" sz="2800" dirty="0">
                <a:latin typeface="g_d0_f7"/>
              </a:rPr>
              <a:t>CV</a:t>
            </a:r>
            <a:r>
              <a:rPr lang="el-GR" sz="2800" dirty="0">
                <a:latin typeface="g_d0_f10"/>
              </a:rPr>
              <a:t>:</a:t>
            </a:r>
            <a:r>
              <a:rPr lang="el-GR" sz="2800" dirty="0">
                <a:latin typeface="g_d0_f5"/>
              </a:rPr>
              <a:t> 20-30% δηλώνουν μικρή ακρίβεια</a:t>
            </a:r>
          </a:p>
          <a:p>
            <a:pPr marL="457200" indent="-457200">
              <a:buFont typeface="Wingdings" panose="05000000000000000000" pitchFamily="2" charset="2"/>
              <a:buChar char="§"/>
            </a:pPr>
            <a:r>
              <a:rPr lang="el-GR" sz="2800" dirty="0">
                <a:latin typeface="g_d0_f5"/>
              </a:rPr>
              <a:t>Τιμές </a:t>
            </a:r>
            <a:r>
              <a:rPr lang="el-GR" sz="2800" dirty="0">
                <a:latin typeface="g_d0_f7"/>
              </a:rPr>
              <a:t>CV</a:t>
            </a:r>
            <a:r>
              <a:rPr lang="el-GR" sz="2800" dirty="0">
                <a:latin typeface="g_d0_f5"/>
              </a:rPr>
              <a:t>: &gt;30% δηλώνουν πολύ μικρή ακρίβεια</a:t>
            </a:r>
          </a:p>
          <a:p>
            <a:pPr marL="457200" indent="-457200">
              <a:buFont typeface="Wingdings" panose="05000000000000000000" pitchFamily="2" charset="2"/>
              <a:buChar char="§"/>
            </a:pPr>
            <a:endParaRPr lang="el-GR" sz="2800" dirty="0">
              <a:latin typeface="g_d0_f5"/>
            </a:endParaRPr>
          </a:p>
          <a:p>
            <a:pPr marL="457200" indent="-457200">
              <a:buFont typeface="Wingdings" panose="05000000000000000000" pitchFamily="2" charset="2"/>
              <a:buChar char="§"/>
            </a:pPr>
            <a:r>
              <a:rPr lang="el-GR" sz="2800" dirty="0">
                <a:latin typeface="g_d0_f4"/>
              </a:rPr>
              <a:t>Σε πειράματα αγρού αποδεκτές τιμές του δείκτη </a:t>
            </a:r>
            <a:r>
              <a:rPr lang="el-GR" sz="2800" dirty="0">
                <a:latin typeface="g_d0_f13"/>
              </a:rPr>
              <a:t>CV </a:t>
            </a:r>
            <a:r>
              <a:rPr lang="el-GR" sz="2800" dirty="0">
                <a:latin typeface="g_d0_f4"/>
              </a:rPr>
              <a:t>έως και 33%</a:t>
            </a:r>
            <a:endParaRPr lang="el-GR" sz="2800" dirty="0"/>
          </a:p>
        </p:txBody>
      </p:sp>
    </p:spTree>
    <p:extLst>
      <p:ext uri="{BB962C8B-B14F-4D97-AF65-F5344CB8AC3E}">
        <p14:creationId xmlns:p14="http://schemas.microsoft.com/office/powerpoint/2010/main" val="308822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0136"/>
            <a:ext cx="12192000" cy="6555641"/>
          </a:xfrm>
          <a:prstGeom prst="rect">
            <a:avLst/>
          </a:prstGeom>
          <a:solidFill>
            <a:schemeClr val="accent6">
              <a:lumMod val="40000"/>
              <a:lumOff val="60000"/>
            </a:schemeClr>
          </a:solidFill>
        </p:spPr>
        <p:txBody>
          <a:bodyPr wrap="square" rtlCol="0">
            <a:spAutoFit/>
          </a:bodyPr>
          <a:lstStyle/>
          <a:p>
            <a:r>
              <a:rPr lang="el-GR" sz="2000" b="1" dirty="0"/>
              <a:t>Μεταβλητότητα –</a:t>
            </a:r>
            <a:r>
              <a:rPr lang="en-US" sz="2000" b="1" dirty="0"/>
              <a:t> </a:t>
            </a:r>
            <a:r>
              <a:rPr lang="en-US" sz="2000" b="1" dirty="0">
                <a:solidFill>
                  <a:srgbClr val="FF0000"/>
                </a:solidFill>
              </a:rPr>
              <a:t>(</a:t>
            </a:r>
            <a:r>
              <a:rPr lang="en-US" sz="2000" b="1" u="sng" dirty="0">
                <a:solidFill>
                  <a:srgbClr val="FF0000"/>
                </a:solidFill>
              </a:rPr>
              <a:t>variability</a:t>
            </a:r>
            <a:r>
              <a:rPr lang="en-US" sz="2000" b="1" dirty="0">
                <a:solidFill>
                  <a:srgbClr val="FF0000"/>
                </a:solidFill>
              </a:rPr>
              <a:t>) </a:t>
            </a:r>
            <a:endParaRPr lang="el-GR" sz="2000" b="1" dirty="0">
              <a:solidFill>
                <a:srgbClr val="FF0000"/>
              </a:solidFill>
            </a:endParaRPr>
          </a:p>
          <a:p>
            <a:endParaRPr lang="el-GR" sz="2000" dirty="0"/>
          </a:p>
          <a:p>
            <a:r>
              <a:rPr lang="el-GR" sz="2000" dirty="0"/>
              <a:t>Το φαινόμενο της υπάρξεως διαφορών μεταξύ ομοειδών μετρήσεων ονομάζεται </a:t>
            </a:r>
            <a:r>
              <a:rPr lang="el-GR" sz="2000" b="1" u="sng" dirty="0"/>
              <a:t>μεταβλητότητα</a:t>
            </a:r>
            <a:r>
              <a:rPr lang="en-US" sz="2000" b="1" u="sng" dirty="0"/>
              <a:t> (variability) </a:t>
            </a:r>
            <a:r>
              <a:rPr lang="el-GR" sz="2000" b="1" u="sng" dirty="0"/>
              <a:t>.</a:t>
            </a:r>
          </a:p>
          <a:p>
            <a:endParaRPr lang="el-GR" sz="2000" b="1" u="sng" dirty="0"/>
          </a:p>
          <a:p>
            <a:r>
              <a:rPr lang="el-GR" sz="2000" dirty="0"/>
              <a:t>Κάθε χαρακτηριστικό που παρουσιάζει μεταβλητότητα ονομάζεται </a:t>
            </a:r>
            <a:r>
              <a:rPr lang="el-GR" sz="2000" dirty="0">
                <a:solidFill>
                  <a:srgbClr val="FF0000"/>
                </a:solidFill>
              </a:rPr>
              <a:t>μεταβλητή (</a:t>
            </a:r>
            <a:r>
              <a:rPr lang="en-US" sz="2000" dirty="0">
                <a:solidFill>
                  <a:srgbClr val="FF0000"/>
                </a:solidFill>
              </a:rPr>
              <a:t>Variable</a:t>
            </a:r>
            <a:r>
              <a:rPr lang="el-GR" sz="2000" dirty="0">
                <a:solidFill>
                  <a:srgbClr val="FF0000"/>
                </a:solidFill>
              </a:rPr>
              <a:t>) </a:t>
            </a:r>
          </a:p>
          <a:p>
            <a:endParaRPr lang="el-GR" sz="2000" dirty="0"/>
          </a:p>
          <a:p>
            <a:r>
              <a:rPr lang="el-GR" sz="2000" dirty="0" err="1"/>
              <a:t>Π.χ</a:t>
            </a:r>
            <a:r>
              <a:rPr lang="el-GR" sz="2000" dirty="0"/>
              <a:t> ύψος, διάμετρος, το βάρος, η απόδοση, το χρώμα, το φύλο, ο αριθμός των απογόνων, η περιεκτικότητα σε συστατικά. </a:t>
            </a:r>
          </a:p>
          <a:p>
            <a:endParaRPr lang="el-GR" sz="2000" dirty="0"/>
          </a:p>
          <a:p>
            <a:r>
              <a:rPr lang="el-GR" sz="2000" b="1" dirty="0"/>
              <a:t>Ποιοτικές μεταβλητές </a:t>
            </a:r>
            <a:r>
              <a:rPr lang="en-US" sz="2000" b="1" dirty="0"/>
              <a:t> (</a:t>
            </a:r>
            <a:r>
              <a:rPr lang="en-US" sz="2000" b="1" dirty="0">
                <a:solidFill>
                  <a:srgbClr val="FF0000"/>
                </a:solidFill>
              </a:rPr>
              <a:t>Nominal </a:t>
            </a:r>
            <a:r>
              <a:rPr lang="el-GR" sz="2000" b="1" dirty="0"/>
              <a:t>ή </a:t>
            </a:r>
            <a:r>
              <a:rPr lang="en-US" sz="2000" b="1" dirty="0"/>
              <a:t>Categorical) </a:t>
            </a:r>
            <a:r>
              <a:rPr lang="el-GR" sz="2000" dirty="0" err="1"/>
              <a:t>π.χ</a:t>
            </a:r>
            <a:r>
              <a:rPr lang="el-GR" sz="2000" dirty="0"/>
              <a:t> χρώμα φύλου δεν εκφράζονται με αριθμούς αλλά με συχνότητες, ποικιλίες μηλιάς, ποικιλίες σιταριού κτλ.    </a:t>
            </a:r>
          </a:p>
          <a:p>
            <a:endParaRPr lang="el-GR" sz="2000" dirty="0"/>
          </a:p>
          <a:p>
            <a:r>
              <a:rPr lang="el-GR" sz="2000" b="1" dirty="0"/>
              <a:t>Ποσοτικές μεταβλητές  </a:t>
            </a:r>
            <a:r>
              <a:rPr lang="en-US" sz="2000" b="1" dirty="0"/>
              <a:t>(</a:t>
            </a:r>
            <a:r>
              <a:rPr lang="en-US" sz="2000" b="1" dirty="0">
                <a:solidFill>
                  <a:srgbClr val="FF0000"/>
                </a:solidFill>
              </a:rPr>
              <a:t>Continuous</a:t>
            </a:r>
            <a:r>
              <a:rPr lang="en-US" sz="2000" b="1" dirty="0"/>
              <a:t> </a:t>
            </a:r>
            <a:r>
              <a:rPr lang="el-GR" sz="2000" b="1" dirty="0"/>
              <a:t>ή </a:t>
            </a:r>
            <a:r>
              <a:rPr lang="en-US" sz="2000" b="1" dirty="0"/>
              <a:t>Scaled) </a:t>
            </a:r>
            <a:r>
              <a:rPr lang="el-GR" sz="2000" dirty="0" err="1"/>
              <a:t>π.χ</a:t>
            </a:r>
            <a:r>
              <a:rPr lang="el-GR" sz="2000" dirty="0"/>
              <a:t> ύψος, βάρος εκφράζονται με αριθμούς – διακρίνονται σε </a:t>
            </a:r>
            <a:r>
              <a:rPr lang="el-GR" sz="2000" b="1" dirty="0"/>
              <a:t>συνεχείς</a:t>
            </a:r>
            <a:r>
              <a:rPr lang="en-US" sz="2000" b="1" dirty="0"/>
              <a:t>(continuous)</a:t>
            </a:r>
            <a:r>
              <a:rPr lang="el-GR" sz="2000" b="1" dirty="0"/>
              <a:t> </a:t>
            </a:r>
            <a:r>
              <a:rPr lang="el-GR" sz="2000" dirty="0"/>
              <a:t>και </a:t>
            </a:r>
            <a:r>
              <a:rPr lang="el-GR" sz="2000" b="1" dirty="0"/>
              <a:t>ασυνεχείς (ακέραιες</a:t>
            </a:r>
            <a:r>
              <a:rPr lang="en-US" sz="2000" b="1" dirty="0"/>
              <a:t>, </a:t>
            </a:r>
            <a:r>
              <a:rPr lang="en-US" sz="2000" b="1" dirty="0">
                <a:solidFill>
                  <a:srgbClr val="FF0000"/>
                </a:solidFill>
              </a:rPr>
              <a:t>Ordinal</a:t>
            </a:r>
            <a:r>
              <a:rPr lang="el-GR" sz="2000" b="1" dirty="0"/>
              <a:t>)</a:t>
            </a:r>
            <a:r>
              <a:rPr lang="en-US" sz="2000" b="1" dirty="0"/>
              <a:t> </a:t>
            </a:r>
            <a:r>
              <a:rPr lang="el-GR" sz="2000" dirty="0" err="1"/>
              <a:t>π.χ</a:t>
            </a:r>
            <a:r>
              <a:rPr lang="el-GR" sz="2000" dirty="0"/>
              <a:t> αριθμός εντόμων </a:t>
            </a:r>
          </a:p>
          <a:p>
            <a:endParaRPr lang="el-GR" sz="2000" dirty="0"/>
          </a:p>
          <a:p>
            <a:r>
              <a:rPr lang="el-GR" sz="2000" b="1" dirty="0"/>
              <a:t> </a:t>
            </a:r>
            <a:r>
              <a:rPr lang="el-GR" sz="2000" dirty="0"/>
              <a:t>Οι τιμές που παίρνουν οι </a:t>
            </a:r>
            <a:r>
              <a:rPr lang="el-GR" sz="2000" dirty="0" err="1"/>
              <a:t>παραγοντες</a:t>
            </a:r>
            <a:r>
              <a:rPr lang="el-GR" sz="2000" dirty="0"/>
              <a:t> ονομάζονται δεδομένα και χαρακτηρίζονται ανάλογα με την φύση της μεταβλητής σε </a:t>
            </a:r>
            <a:r>
              <a:rPr lang="el-GR" sz="2000" b="1" dirty="0"/>
              <a:t>ποιοτικά</a:t>
            </a:r>
            <a:r>
              <a:rPr lang="el-GR" sz="2000" dirty="0"/>
              <a:t> ή </a:t>
            </a:r>
            <a:r>
              <a:rPr lang="el-GR" sz="2000" b="1" dirty="0"/>
              <a:t>ποσοτικά</a:t>
            </a:r>
            <a:r>
              <a:rPr lang="el-GR" sz="2000" dirty="0"/>
              <a:t> </a:t>
            </a:r>
            <a:r>
              <a:rPr lang="el-GR" sz="2000" b="1" dirty="0"/>
              <a:t>συνεχή</a:t>
            </a:r>
            <a:r>
              <a:rPr lang="el-GR" sz="2000" dirty="0"/>
              <a:t> ή </a:t>
            </a:r>
            <a:r>
              <a:rPr lang="el-GR" sz="2000" b="1" dirty="0"/>
              <a:t>ασυνεχή</a:t>
            </a:r>
            <a:r>
              <a:rPr lang="el-GR" sz="2000" dirty="0"/>
              <a:t>.   </a:t>
            </a:r>
          </a:p>
          <a:p>
            <a:r>
              <a:rPr lang="el-GR" sz="2000" b="1" dirty="0"/>
              <a:t>Συνεχή (</a:t>
            </a:r>
            <a:r>
              <a:rPr lang="en-US" sz="2000" b="1" dirty="0"/>
              <a:t>continuous) </a:t>
            </a:r>
            <a:r>
              <a:rPr lang="el-GR" sz="2000" b="1" dirty="0"/>
              <a:t>:</a:t>
            </a:r>
            <a:r>
              <a:rPr lang="el-GR" sz="2000" dirty="0"/>
              <a:t> μεταξύ δυο τιμών μπορεί να υπάρξουν άπειρες τιμές. </a:t>
            </a:r>
            <a:r>
              <a:rPr lang="el-GR" sz="2000" dirty="0" err="1"/>
              <a:t>Π.χ</a:t>
            </a:r>
            <a:r>
              <a:rPr lang="el-GR" sz="2000" dirty="0"/>
              <a:t> ύψος φυτών, </a:t>
            </a:r>
            <a:r>
              <a:rPr lang="el-GR" sz="2000" dirty="0" err="1"/>
              <a:t>αποδοση</a:t>
            </a:r>
            <a:r>
              <a:rPr lang="el-GR" sz="2000" dirty="0"/>
              <a:t>, </a:t>
            </a:r>
            <a:r>
              <a:rPr lang="el-GR" sz="2000" dirty="0" err="1"/>
              <a:t>μηκος</a:t>
            </a:r>
            <a:r>
              <a:rPr lang="el-GR" sz="2000" dirty="0"/>
              <a:t> </a:t>
            </a:r>
            <a:r>
              <a:rPr lang="el-GR" sz="2000" dirty="0" err="1"/>
              <a:t>σταχεως</a:t>
            </a:r>
            <a:r>
              <a:rPr lang="el-GR" sz="2000" dirty="0"/>
              <a:t>. </a:t>
            </a:r>
          </a:p>
          <a:p>
            <a:r>
              <a:rPr lang="el-GR" sz="2000" b="1" dirty="0"/>
              <a:t>Ασυνεχή</a:t>
            </a:r>
            <a:r>
              <a:rPr lang="en-US" sz="2000" b="1" dirty="0"/>
              <a:t> (ordinal)</a:t>
            </a:r>
            <a:r>
              <a:rPr lang="el-GR" sz="2000" b="1" dirty="0"/>
              <a:t>:</a:t>
            </a:r>
            <a:r>
              <a:rPr lang="el-GR" sz="2000" dirty="0"/>
              <a:t> έχουν σταθερές τιμές, </a:t>
            </a:r>
            <a:r>
              <a:rPr lang="el-GR" sz="2000" dirty="0" err="1"/>
              <a:t>π.χ</a:t>
            </a:r>
            <a:r>
              <a:rPr lang="el-GR" sz="2000" dirty="0"/>
              <a:t> αριθμός στημόνων 3,4,5. ποτέ 3,5. </a:t>
            </a:r>
          </a:p>
          <a:p>
            <a:r>
              <a:rPr lang="el-GR" sz="2000" dirty="0"/>
              <a:t>  </a:t>
            </a:r>
          </a:p>
        </p:txBody>
      </p:sp>
      <p:sp>
        <p:nvSpPr>
          <p:cNvPr id="3" name="TextBox 2"/>
          <p:cNvSpPr txBox="1"/>
          <p:nvPr/>
        </p:nvSpPr>
        <p:spPr>
          <a:xfrm>
            <a:off x="0" y="0"/>
            <a:ext cx="12192000" cy="461665"/>
          </a:xfrm>
          <a:prstGeom prst="rect">
            <a:avLst/>
          </a:prstGeom>
          <a:solidFill>
            <a:schemeClr val="accent2">
              <a:lumMod val="40000"/>
              <a:lumOff val="60000"/>
            </a:schemeClr>
          </a:solidFill>
        </p:spPr>
        <p:txBody>
          <a:bodyPr wrap="square" rtlCol="0">
            <a:spAutoFit/>
          </a:bodyPr>
          <a:lstStyle/>
          <a:p>
            <a:pPr algn="ctr"/>
            <a:r>
              <a:rPr lang="el-GR" sz="2400" b="1" dirty="0"/>
              <a:t>Στοιχειώδεις έννοιες πειραματικής στατιστικής </a:t>
            </a:r>
          </a:p>
        </p:txBody>
      </p:sp>
    </p:spTree>
    <p:extLst>
      <p:ext uri="{BB962C8B-B14F-4D97-AF65-F5344CB8AC3E}">
        <p14:creationId xmlns:p14="http://schemas.microsoft.com/office/powerpoint/2010/main" val="650638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839585" y="116377"/>
                <a:ext cx="10781607" cy="6581674"/>
              </a:xfrm>
              <a:prstGeom prst="rect">
                <a:avLst/>
              </a:prstGeom>
              <a:noFill/>
            </p:spPr>
            <p:txBody>
              <a:bodyPr wrap="square" rtlCol="0">
                <a:spAutoFit/>
              </a:bodyPr>
              <a:lstStyle/>
              <a:p>
                <a:pPr algn="ctr"/>
                <a:r>
                  <a:rPr lang="el-GR" sz="4400" b="1" dirty="0"/>
                  <a:t>Ανακεφαλαίωση</a:t>
                </a:r>
                <a:endParaRPr lang="el-GR" sz="2400" dirty="0"/>
              </a:p>
              <a:p>
                <a:r>
                  <a:rPr lang="el-GR" sz="2400" b="1" dirty="0"/>
                  <a:t>Μέσος όρος</a:t>
                </a:r>
                <a:r>
                  <a:rPr lang="el-GR" sz="2400" dirty="0"/>
                  <a:t>:</a:t>
                </a:r>
                <a:r>
                  <a:rPr lang="en-US" sz="2400" dirty="0"/>
                  <a:t> </a:t>
                </a:r>
                <a:r>
                  <a:rPr lang="el-GR" sz="2400" dirty="0"/>
                  <a:t>προσδιορισμός σημείου </a:t>
                </a:r>
              </a:p>
              <a:p>
                <a:endParaRPr lang="el-GR" sz="2400" dirty="0"/>
              </a:p>
              <a:p>
                <a:r>
                  <a:rPr lang="el-GR" sz="2400" dirty="0" err="1"/>
                  <a:t>Δείκετες</a:t>
                </a:r>
                <a:r>
                  <a:rPr lang="el-GR" sz="2400" dirty="0"/>
                  <a:t> διασποράς γύρω από τον μέσο όρο</a:t>
                </a:r>
              </a:p>
              <a:p>
                <a:r>
                  <a:rPr lang="el-GR" sz="2400" b="1" dirty="0"/>
                  <a:t>Άθροισμα Τετραγώνων (ΑΤ) των αποκλίσεων </a:t>
                </a:r>
                <a:r>
                  <a:rPr lang="el-GR" sz="2400" dirty="0"/>
                  <a:t>γύρω από Μέσο όρο.</a:t>
                </a:r>
              </a:p>
              <a:p>
                <a:endParaRPr lang="el-GR" sz="2400" dirty="0"/>
              </a:p>
              <a:p>
                <a:r>
                  <a:rPr lang="el-GR" sz="2400" b="1" dirty="0"/>
                  <a:t>Διακύμανση ή </a:t>
                </a:r>
                <a:r>
                  <a:rPr lang="el-GR" sz="2400" b="1" dirty="0" err="1"/>
                  <a:t>παραλλακτηκοτητα</a:t>
                </a:r>
                <a:r>
                  <a:rPr lang="el-GR" sz="2400" b="1" dirty="0"/>
                  <a:t> </a:t>
                </a:r>
                <a:r>
                  <a:rPr lang="en-US" sz="2400" b="1" dirty="0"/>
                  <a:t>variance </a:t>
                </a:r>
                <a:r>
                  <a:rPr lang="el-GR" sz="2400" dirty="0"/>
                  <a:t>: ΑΤ/</a:t>
                </a:r>
                <a:r>
                  <a:rPr lang="en-US" sz="2400" dirty="0"/>
                  <a:t>n </a:t>
                </a:r>
                <a:r>
                  <a:rPr lang="el-GR" sz="2400" dirty="0"/>
                  <a:t>είναι το μέσο τετράγωνο </a:t>
                </a:r>
                <a:r>
                  <a:rPr lang="en-US" sz="2400" dirty="0"/>
                  <a:t>(MT) </a:t>
                </a:r>
                <a:r>
                  <a:rPr lang="el-GR" sz="2400" dirty="0"/>
                  <a:t>των </a:t>
                </a:r>
                <a:r>
                  <a:rPr lang="el-GR" sz="2400" dirty="0" err="1"/>
                  <a:t>αποκλισεων</a:t>
                </a:r>
                <a:r>
                  <a:rPr lang="el-GR" sz="2400" dirty="0"/>
                  <a:t> </a:t>
                </a:r>
                <a:r>
                  <a:rPr lang="en-US" sz="2400" dirty="0"/>
                  <a:t> </a:t>
                </a:r>
                <a:r>
                  <a:rPr lang="el-GR" sz="2400" dirty="0"/>
                  <a:t>  </a:t>
                </a:r>
              </a:p>
              <a:p>
                <a:r>
                  <a:rPr lang="el-GR" sz="2400" dirty="0"/>
                  <a:t> </a:t>
                </a:r>
              </a:p>
              <a:p>
                <a:r>
                  <a:rPr lang="el-GR" sz="2400" b="1" dirty="0"/>
                  <a:t>Τυπική απόκλιση</a:t>
                </a:r>
                <a:r>
                  <a:rPr lang="el-GR" sz="2400" dirty="0"/>
                  <a:t>:  Είναι η τετραγωνική ρίζα της διακύμανσης </a:t>
                </a:r>
                <a14:m>
                  <m:oMath xmlns:m="http://schemas.openxmlformats.org/officeDocument/2006/math">
                    <m:rad>
                      <m:radPr>
                        <m:degHide m:val="on"/>
                        <m:ctrlPr>
                          <a:rPr lang="el-GR" sz="2400" i="1" smtClean="0">
                            <a:latin typeface="Cambria Math" panose="02040503050406030204" pitchFamily="18" charset="0"/>
                          </a:rPr>
                        </m:ctrlPr>
                      </m:radPr>
                      <m:deg/>
                      <m:e>
                        <m:r>
                          <a:rPr lang="el-GR" sz="2400" i="1" smtClean="0">
                            <a:latin typeface="Cambria Math" panose="02040503050406030204" pitchFamily="18" charset="0"/>
                          </a:rPr>
                          <m:t>𝑀𝑇</m:t>
                        </m:r>
                      </m:e>
                    </m:rad>
                  </m:oMath>
                </a14:m>
                <a:r>
                  <a:rPr lang="el-GR" sz="2400" dirty="0"/>
                  <a:t>. </a:t>
                </a:r>
              </a:p>
              <a:p>
                <a:endParaRPr lang="el-GR" sz="2400" dirty="0"/>
              </a:p>
              <a:p>
                <a:r>
                  <a:rPr lang="el-GR" sz="2400" b="1" dirty="0"/>
                  <a:t>Τυπικό σφάλμα: </a:t>
                </a:r>
                <a:r>
                  <a:rPr lang="el-GR" sz="2400" dirty="0"/>
                  <a:t>Τυπική απόκλιση των μέσων όρων των διαφορών μεταξύ τους </a:t>
                </a:r>
                <a14:m>
                  <m:oMath xmlns:m="http://schemas.openxmlformats.org/officeDocument/2006/math">
                    <m:f>
                      <m:fPr>
                        <m:ctrlPr>
                          <a:rPr lang="el-GR" sz="2400" i="1">
                            <a:latin typeface="Cambria Math" panose="02040503050406030204" pitchFamily="18" charset="0"/>
                          </a:rPr>
                        </m:ctrlPr>
                      </m:fPr>
                      <m:num>
                        <m:rad>
                          <m:radPr>
                            <m:degHide m:val="on"/>
                            <m:ctrlPr>
                              <a:rPr lang="el-GR" sz="2400" i="1">
                                <a:latin typeface="Cambria Math" panose="02040503050406030204" pitchFamily="18" charset="0"/>
                              </a:rPr>
                            </m:ctrlPr>
                          </m:radPr>
                          <m:deg/>
                          <m:e>
                            <m:func>
                              <m:funcPr>
                                <m:ctrlPr>
                                  <a:rPr lang="el-GR" sz="2400" i="1">
                                    <a:latin typeface="Cambria Math" panose="02040503050406030204" pitchFamily="18" charset="0"/>
                                  </a:rPr>
                                </m:ctrlPr>
                              </m:funcPr>
                              <m:fName>
                                <m:r>
                                  <m:rPr>
                                    <m:sty m:val="p"/>
                                  </m:rPr>
                                  <a:rPr lang="el-GR" sz="2400" b="0" i="0" smtClean="0">
                                    <a:latin typeface="Cambria Math" panose="02040503050406030204" pitchFamily="18" charset="0"/>
                                  </a:rPr>
                                  <m:t>ΜΤ</m:t>
                                </m:r>
                              </m:fName>
                              <m:e/>
                            </m:func>
                          </m:e>
                        </m:rad>
                      </m:num>
                      <m:den>
                        <m:r>
                          <a:rPr lang="el-GR" sz="2400" i="1">
                            <a:latin typeface="Cambria Math" panose="02040503050406030204" pitchFamily="18" charset="0"/>
                          </a:rPr>
                          <m:t>𝑛</m:t>
                        </m:r>
                      </m:den>
                    </m:f>
                  </m:oMath>
                </a14:m>
                <a:endParaRPr lang="el-GR" sz="2400" dirty="0"/>
              </a:p>
              <a:p>
                <a:endParaRPr lang="el-GR" sz="2400" dirty="0"/>
              </a:p>
              <a:p>
                <a:r>
                  <a:rPr lang="el-GR" sz="2400" b="1" dirty="0"/>
                  <a:t>Συντελεστής </a:t>
                </a:r>
                <a:r>
                  <a:rPr lang="el-GR" sz="2400" b="1" dirty="0" err="1"/>
                  <a:t>παραλλακτηκότητας</a:t>
                </a:r>
                <a:r>
                  <a:rPr lang="el-GR" sz="2400" b="1" dirty="0"/>
                  <a:t> </a:t>
                </a:r>
                <a:r>
                  <a:rPr lang="en-US" sz="2400" b="1" dirty="0"/>
                  <a:t>CV% </a:t>
                </a:r>
                <a:r>
                  <a:rPr lang="el-GR" sz="2400" b="1" dirty="0"/>
                  <a:t>: </a:t>
                </a:r>
                <a:r>
                  <a:rPr lang="el-GR" sz="2400" dirty="0"/>
                  <a:t>Όταν το τυπικό σφάλμα </a:t>
                </a:r>
                <a:r>
                  <a:rPr lang="el-GR" sz="2400" dirty="0" err="1"/>
                  <a:t>εκφραζεται</a:t>
                </a:r>
                <a:r>
                  <a:rPr lang="el-GR" sz="2400" dirty="0"/>
                  <a:t> </a:t>
                </a:r>
                <a:r>
                  <a:rPr lang="el-GR" sz="2400" dirty="0" err="1"/>
                  <a:t>επι</a:t>
                </a:r>
                <a:r>
                  <a:rPr lang="el-GR" sz="2400" dirty="0"/>
                  <a:t> της εκατό (%) του μέσου όρου. </a:t>
                </a:r>
              </a:p>
            </p:txBody>
          </p:sp>
        </mc:Choice>
        <mc:Fallback xmlns="">
          <p:sp>
            <p:nvSpPr>
              <p:cNvPr id="2" name="TextBox 1"/>
              <p:cNvSpPr txBox="1">
                <a:spLocks noRot="1" noChangeAspect="1" noMove="1" noResize="1" noEditPoints="1" noAdjustHandles="1" noChangeArrowheads="1" noChangeShapeType="1" noTextEdit="1"/>
              </p:cNvSpPr>
              <p:nvPr/>
            </p:nvSpPr>
            <p:spPr>
              <a:xfrm>
                <a:off x="839585" y="116377"/>
                <a:ext cx="10781607" cy="6581674"/>
              </a:xfrm>
              <a:prstGeom prst="rect">
                <a:avLst/>
              </a:prstGeom>
              <a:blipFill>
                <a:blip r:embed="rId2"/>
                <a:stretch>
                  <a:fillRect l="-905" t="-1852" r="-1471" b="-1111"/>
                </a:stretch>
              </a:blipFill>
            </p:spPr>
            <p:txBody>
              <a:bodyPr/>
              <a:lstStyle/>
              <a:p>
                <a:r>
                  <a:rPr lang="el-GR">
                    <a:noFill/>
                  </a:rPr>
                  <a:t> </a:t>
                </a:r>
              </a:p>
            </p:txBody>
          </p:sp>
        </mc:Fallback>
      </mc:AlternateContent>
    </p:spTree>
    <p:extLst>
      <p:ext uri="{BB962C8B-B14F-4D97-AF65-F5344CB8AC3E}">
        <p14:creationId xmlns:p14="http://schemas.microsoft.com/office/powerpoint/2010/main" val="2946625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2494BCE-F249-4F29-86AC-E2810F202980}"/>
              </a:ext>
            </a:extLst>
          </p:cNvPr>
          <p:cNvPicPr>
            <a:picLocks noChangeAspect="1"/>
          </p:cNvPicPr>
          <p:nvPr/>
        </p:nvPicPr>
        <p:blipFill>
          <a:blip r:embed="rId2"/>
          <a:stretch>
            <a:fillRect/>
          </a:stretch>
        </p:blipFill>
        <p:spPr>
          <a:xfrm>
            <a:off x="506027" y="372862"/>
            <a:ext cx="10910655" cy="6258757"/>
          </a:xfrm>
          <a:prstGeom prst="rect">
            <a:avLst/>
          </a:prstGeom>
        </p:spPr>
      </p:pic>
    </p:spTree>
    <p:extLst>
      <p:ext uri="{BB962C8B-B14F-4D97-AF65-F5344CB8AC3E}">
        <p14:creationId xmlns:p14="http://schemas.microsoft.com/office/powerpoint/2010/main" val="122442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5A394E9-52F7-4F6B-A325-40AAF37A9204}"/>
              </a:ext>
            </a:extLst>
          </p:cNvPr>
          <p:cNvPicPr>
            <a:picLocks noChangeAspect="1"/>
          </p:cNvPicPr>
          <p:nvPr/>
        </p:nvPicPr>
        <p:blipFill>
          <a:blip r:embed="rId2"/>
          <a:stretch>
            <a:fillRect/>
          </a:stretch>
        </p:blipFill>
        <p:spPr>
          <a:xfrm>
            <a:off x="1012054" y="289322"/>
            <a:ext cx="9960746" cy="6279356"/>
          </a:xfrm>
          <a:prstGeom prst="rect">
            <a:avLst/>
          </a:prstGeom>
        </p:spPr>
      </p:pic>
    </p:spTree>
    <p:extLst>
      <p:ext uri="{BB962C8B-B14F-4D97-AF65-F5344CB8AC3E}">
        <p14:creationId xmlns:p14="http://schemas.microsoft.com/office/powerpoint/2010/main" val="167076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46C907E-EA21-4D99-808E-4771F2FA36B9}"/>
              </a:ext>
            </a:extLst>
          </p:cNvPr>
          <p:cNvPicPr>
            <a:picLocks noChangeAspect="1"/>
          </p:cNvPicPr>
          <p:nvPr/>
        </p:nvPicPr>
        <p:blipFill>
          <a:blip r:embed="rId2"/>
          <a:stretch>
            <a:fillRect/>
          </a:stretch>
        </p:blipFill>
        <p:spPr>
          <a:xfrm>
            <a:off x="346229" y="208625"/>
            <a:ext cx="11070454" cy="6649375"/>
          </a:xfrm>
          <a:prstGeom prst="rect">
            <a:avLst/>
          </a:prstGeom>
        </p:spPr>
      </p:pic>
    </p:spTree>
    <p:extLst>
      <p:ext uri="{BB962C8B-B14F-4D97-AF65-F5344CB8AC3E}">
        <p14:creationId xmlns:p14="http://schemas.microsoft.com/office/powerpoint/2010/main" val="3517047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87AF382-C3AA-4382-A401-E6C7644B2B86}"/>
              </a:ext>
            </a:extLst>
          </p:cNvPr>
          <p:cNvPicPr>
            <a:picLocks noChangeAspect="1"/>
          </p:cNvPicPr>
          <p:nvPr/>
        </p:nvPicPr>
        <p:blipFill>
          <a:blip r:embed="rId2"/>
          <a:stretch>
            <a:fillRect/>
          </a:stretch>
        </p:blipFill>
        <p:spPr>
          <a:xfrm>
            <a:off x="843378" y="701336"/>
            <a:ext cx="9632271" cy="5655076"/>
          </a:xfrm>
          <a:prstGeom prst="rect">
            <a:avLst/>
          </a:prstGeom>
        </p:spPr>
      </p:pic>
    </p:spTree>
    <p:extLst>
      <p:ext uri="{BB962C8B-B14F-4D97-AF65-F5344CB8AC3E}">
        <p14:creationId xmlns:p14="http://schemas.microsoft.com/office/powerpoint/2010/main" val="79611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6FCCDF0C-7E47-41C6-B9BE-8EE052535A5E}"/>
              </a:ext>
            </a:extLst>
          </p:cNvPr>
          <p:cNvPicPr>
            <a:picLocks noChangeAspect="1"/>
          </p:cNvPicPr>
          <p:nvPr/>
        </p:nvPicPr>
        <p:blipFill>
          <a:blip r:embed="rId2"/>
          <a:stretch>
            <a:fillRect/>
          </a:stretch>
        </p:blipFill>
        <p:spPr>
          <a:xfrm>
            <a:off x="399495" y="284085"/>
            <a:ext cx="11034943" cy="6258758"/>
          </a:xfrm>
          <a:prstGeom prst="rect">
            <a:avLst/>
          </a:prstGeom>
        </p:spPr>
      </p:pic>
    </p:spTree>
    <p:extLst>
      <p:ext uri="{BB962C8B-B14F-4D97-AF65-F5344CB8AC3E}">
        <p14:creationId xmlns:p14="http://schemas.microsoft.com/office/powerpoint/2010/main" val="313880220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TotalTime>
  <Words>1884</Words>
  <Application>Microsoft Office PowerPoint</Application>
  <PresentationFormat>Ευρεία οθόνη</PresentationFormat>
  <Paragraphs>200</Paragraphs>
  <Slides>40</Slides>
  <Notes>0</Notes>
  <HiddenSlides>0</HiddenSlides>
  <MMClips>0</MMClips>
  <ScaleCrop>false</ScaleCrop>
  <HeadingPairs>
    <vt:vector size="8" baseType="variant">
      <vt:variant>
        <vt:lpstr>Γραμματοσειρές που χρησιμοποιούνται</vt:lpstr>
      </vt:variant>
      <vt:variant>
        <vt:i4>12</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40</vt:i4>
      </vt:variant>
    </vt:vector>
  </HeadingPairs>
  <TitlesOfParts>
    <vt:vector size="54" baseType="lpstr">
      <vt:lpstr>Arial</vt:lpstr>
      <vt:lpstr>Calibri</vt:lpstr>
      <vt:lpstr>Calibri Light</vt:lpstr>
      <vt:lpstr>Cambria</vt:lpstr>
      <vt:lpstr>Cambria Math</vt:lpstr>
      <vt:lpstr>g_d0_f10</vt:lpstr>
      <vt:lpstr>g_d0_f13</vt:lpstr>
      <vt:lpstr>g_d0_f4</vt:lpstr>
      <vt:lpstr>g_d0_f5</vt:lpstr>
      <vt:lpstr>g_d0_f7</vt:lpstr>
      <vt:lpstr>Roboto</vt:lpstr>
      <vt:lpstr>Wingdings</vt:lpstr>
      <vt:lpstr>Θέμα του Office</vt:lpstr>
      <vt:lpstr>Αντικείμενο κελύφους συσκευασίας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Δημήτρης</dc:creator>
  <cp:lastModifiedBy>user</cp:lastModifiedBy>
  <cp:revision>108</cp:revision>
  <dcterms:created xsi:type="dcterms:W3CDTF">2020-02-10T12:49:18Z</dcterms:created>
  <dcterms:modified xsi:type="dcterms:W3CDTF">2022-03-09T12:30:13Z</dcterms:modified>
</cp:coreProperties>
</file>