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  <p:sldId id="256" r:id="rId3"/>
    <p:sldId id="259" r:id="rId4"/>
    <p:sldId id="260" r:id="rId5"/>
    <p:sldId id="261" r:id="rId6"/>
    <p:sldId id="262" r:id="rId7"/>
    <p:sldId id="298" r:id="rId8"/>
    <p:sldId id="292" r:id="rId9"/>
    <p:sldId id="257" r:id="rId10"/>
    <p:sldId id="285" r:id="rId11"/>
    <p:sldId id="294" r:id="rId12"/>
    <p:sldId id="295" r:id="rId13"/>
    <p:sldId id="296" r:id="rId14"/>
    <p:sldId id="297" r:id="rId15"/>
    <p:sldId id="299" r:id="rId16"/>
    <p:sldId id="293" r:id="rId17"/>
    <p:sldId id="258" r:id="rId18"/>
    <p:sldId id="264" r:id="rId19"/>
    <p:sldId id="278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9" r:id="rId34"/>
    <p:sldId id="281" r:id="rId35"/>
    <p:sldId id="282" r:id="rId36"/>
    <p:sldId id="283" r:id="rId37"/>
    <p:sldId id="284" r:id="rId38"/>
    <p:sldId id="286" r:id="rId39"/>
    <p:sldId id="287" r:id="rId40"/>
    <p:sldId id="288" r:id="rId41"/>
    <p:sldId id="289" r:id="rId42"/>
    <p:sldId id="290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6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1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0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4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1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F31C-5842-AF4F-AE36-7C4CB0E963A9}" type="datetimeFigureOut">
              <a:rPr lang="en-US" smtClean="0"/>
              <a:t>14/10/2014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2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3450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Arial"/>
                <a:cs typeface="Arial"/>
              </a:rPr>
              <a:t>Σύνταξη εντολών</a:t>
            </a:r>
            <a:r>
              <a:rPr lang="en-GB" sz="2800" dirty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(</a:t>
            </a:r>
            <a:r>
              <a:rPr lang="en-GB" sz="2800" dirty="0" err="1" smtClean="0">
                <a:latin typeface="Arial"/>
                <a:cs typeface="Arial"/>
              </a:rPr>
              <a:t>i</a:t>
            </a:r>
            <a:r>
              <a:rPr lang="el-GR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Οι εντολές γράφονται στο τερματικό </a:t>
            </a:r>
            <a:r>
              <a:rPr lang="en-GB" sz="1800" dirty="0" smtClean="0">
                <a:latin typeface="Arial"/>
                <a:cs typeface="Arial"/>
              </a:rPr>
              <a:t>(terminal).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Γράφουμε πρώτα το όνομα της εντολής που θέλουμε να εκτελέσουμε, στη συνέχεια κάποιες παραμέτρους </a:t>
            </a:r>
            <a:r>
              <a:rPr lang="en-GB" sz="1800" dirty="0" smtClean="0">
                <a:latin typeface="Arial"/>
                <a:cs typeface="Arial"/>
              </a:rPr>
              <a:t>(</a:t>
            </a:r>
            <a:r>
              <a:rPr lang="el-GR" sz="1800" dirty="0" smtClean="0">
                <a:latin typeface="Arial"/>
                <a:cs typeface="Arial"/>
              </a:rPr>
              <a:t>αν χρειάζεται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και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μετά (αν χρειάζεται) τα ονόματα αρχείων ή καταλόγων με τα οποία θα δουλέψει η εντολή. Μεταξύ όλων των παραπάνω μεσολαβούν κενά. Κατόπιν πατούμε </a:t>
            </a:r>
            <a:r>
              <a:rPr lang="en-GB" sz="1800" dirty="0" smtClean="0">
                <a:latin typeface="Arial"/>
                <a:cs typeface="Arial"/>
              </a:rPr>
              <a:t>ENTER </a:t>
            </a:r>
            <a:r>
              <a:rPr lang="el-GR" sz="1800" dirty="0" smtClean="0">
                <a:latin typeface="Arial"/>
                <a:cs typeface="Arial"/>
              </a:rPr>
              <a:t>για να εκτελεστεί η εντολή. Σε μια εντολή μπορούμε να δώσουμε ταυτόχρονα περισσότερες από μία ειδικές παραμέτρους.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Στο παρακάτω παράδειγμα ζητάμε να εκτελεστεί η εντολή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r>
              <a:rPr lang="el-GR" sz="1800" dirty="0" smtClean="0">
                <a:latin typeface="Arial"/>
                <a:cs typeface="Arial"/>
              </a:rPr>
              <a:t> με τις δύο παραμέτρους –</a:t>
            </a:r>
            <a:r>
              <a:rPr lang="en-GB" sz="1800" dirty="0" smtClean="0">
                <a:latin typeface="Arial"/>
                <a:cs typeface="Arial"/>
              </a:rPr>
              <a:t>l </a:t>
            </a:r>
            <a:r>
              <a:rPr lang="el-GR" sz="1800" dirty="0" smtClean="0">
                <a:latin typeface="Arial"/>
                <a:cs typeface="Arial"/>
              </a:rPr>
              <a:t>και –</a:t>
            </a:r>
            <a:r>
              <a:rPr lang="en-GB" sz="1800" dirty="0" smtClean="0">
                <a:latin typeface="Arial"/>
                <a:cs typeface="Arial"/>
              </a:rPr>
              <a:t>a.</a:t>
            </a:r>
          </a:p>
          <a:p>
            <a:r>
              <a:rPr lang="en-GB" sz="1800" dirty="0" err="1">
                <a:latin typeface="Arial"/>
                <a:cs typeface="Arial"/>
              </a:rPr>
              <a:t>l</a:t>
            </a:r>
            <a:r>
              <a:rPr lang="en-GB" sz="1800" dirty="0" err="1" smtClean="0">
                <a:latin typeface="Arial"/>
                <a:cs typeface="Arial"/>
              </a:rPr>
              <a:t>s</a:t>
            </a:r>
            <a:r>
              <a:rPr lang="en-GB" sz="1800" dirty="0" smtClean="0">
                <a:latin typeface="Arial"/>
                <a:cs typeface="Arial"/>
              </a:rPr>
              <a:t> –l –a</a:t>
            </a:r>
          </a:p>
          <a:p>
            <a:r>
              <a:rPr lang="el-GR" sz="1800" dirty="0" smtClean="0">
                <a:latin typeface="Arial"/>
                <a:cs typeface="Arial"/>
              </a:rPr>
              <a:t>Το ίδιο μπορεί να γραφεί και ως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>
                <a:latin typeface="Arial"/>
                <a:cs typeface="Arial"/>
              </a:rPr>
              <a:t>l</a:t>
            </a:r>
            <a:r>
              <a:rPr lang="en-GB" sz="1800" dirty="0" err="1" smtClean="0">
                <a:latin typeface="Arial"/>
                <a:cs typeface="Arial"/>
              </a:rPr>
              <a:t>s</a:t>
            </a:r>
            <a:r>
              <a:rPr lang="en-GB" sz="1800" dirty="0" smtClean="0">
                <a:latin typeface="Arial"/>
                <a:cs typeface="Arial"/>
              </a:rPr>
              <a:t> –al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9078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Arial"/>
                <a:cs typeface="Arial"/>
              </a:rPr>
              <a:t>Σύνταξη εντολών</a:t>
            </a:r>
            <a:r>
              <a:rPr lang="en-GB" sz="2800" dirty="0">
                <a:latin typeface="Arial"/>
                <a:cs typeface="Arial"/>
              </a:rPr>
              <a:t> (</a:t>
            </a:r>
            <a:r>
              <a:rPr lang="en-GB" sz="2800" dirty="0" smtClean="0">
                <a:latin typeface="Arial"/>
                <a:cs typeface="Arial"/>
              </a:rPr>
              <a:t>ii)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 γράψουμε μόνο το όνομα του αρχείου ή καταλόγου χωρίς την πλήρη διεύθυνσή του, τότε η εντολή ψάχνει να το βρει (αρχείο ή κατάλογο) μέσα στον ενεργό κατάλογο, δηλαδή εκεί που βρισκόμαστε.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Μια εντολή μπορεί να δουλέψει και με αρχεία/καταλόγους που δεν βρίσκονται στον ενεργό κατάλογο (δηλαδή εκεί που βρισκόμαστε εκείνη την στιγμή), αρκεί να δώσουμε την κατάλληλη διεύθυνση, για να τα βρει η εντολή.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Τα αποτελέσματα μιας εντολής συνήθως εκτυπώνονται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εκτός και εάν τα στείλουμε σε κάποιο αρχείο. </a:t>
            </a:r>
            <a:r>
              <a:rPr lang="el-GR" sz="1800" dirty="0">
                <a:latin typeface="Arial"/>
                <a:cs typeface="Arial"/>
              </a:rPr>
              <a:t>Μ</a:t>
            </a:r>
            <a:r>
              <a:rPr lang="el-GR" sz="1800" dirty="0" smtClean="0">
                <a:latin typeface="Arial"/>
                <a:cs typeface="Arial"/>
              </a:rPr>
              <a:t>ε το σύμβολο &gt; τα αποτελέσματα γράφονται στο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αναγράφεται δεξιά του &gt;. Αν το αρχείο δεν υπήρχε πριν, δημιουργείται. Αν υπήρχε, τα νέα αποτελέσματα αντικαθιστούν το παλιό περιεχόμενο (</a:t>
            </a:r>
            <a:r>
              <a:rPr lang="en-GB" sz="1800" dirty="0" smtClean="0">
                <a:latin typeface="Arial"/>
                <a:cs typeface="Arial"/>
              </a:rPr>
              <a:t>overwrite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το &gt;&gt; τα νέα αποτελέσματα προσθέτονται στο τέλος των παλιών περιεχομένων του αρχείου</a:t>
            </a:r>
            <a:r>
              <a:rPr lang="en-GB" sz="1800" dirty="0" smtClean="0">
                <a:latin typeface="Arial"/>
                <a:cs typeface="Arial"/>
              </a:rPr>
              <a:t> (append)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8811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(iii)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Στην ίδια γραμμή μπορώ να γράψω και δύο ή περισσότερες εντολές, που θα εκτελεστούν η μία μετά το πέρας της άλλης. Για να γίνει αυτό πρέπει τις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εντολές να τις χωρίσω μεταξύ τους με το 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  <a:r>
              <a:rPr lang="en-GB" sz="1800" dirty="0" smtClean="0">
                <a:latin typeface="Arial"/>
                <a:cs typeface="Arial"/>
              </a:rPr>
              <a:t>: </a:t>
            </a:r>
            <a:r>
              <a:rPr lang="el-GR" sz="1800" dirty="0" smtClean="0">
                <a:latin typeface="Arial"/>
                <a:cs typeface="Arial"/>
              </a:rPr>
              <a:t>Εντολή1</a:t>
            </a:r>
            <a:r>
              <a:rPr lang="en-GB" sz="1800" dirty="0" smtClean="0">
                <a:latin typeface="Arial"/>
                <a:cs typeface="Arial"/>
              </a:rPr>
              <a:t> ; </a:t>
            </a:r>
            <a:r>
              <a:rPr lang="el-GR" sz="1800" dirty="0" smtClean="0">
                <a:latin typeface="Arial"/>
                <a:cs typeface="Arial"/>
              </a:rPr>
              <a:t>Εντολή2 </a:t>
            </a:r>
            <a:r>
              <a:rPr lang="en-GB" sz="1800" dirty="0" smtClean="0">
                <a:latin typeface="Arial"/>
                <a:cs typeface="Arial"/>
              </a:rPr>
              <a:t>; </a:t>
            </a:r>
            <a:r>
              <a:rPr lang="el-GR" sz="1800" dirty="0" smtClean="0">
                <a:latin typeface="Arial"/>
                <a:cs typeface="Arial"/>
              </a:rPr>
              <a:t>Εντολή3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τα αποτελέσματα μιας εντολής μπορώ να τα καναλιζάρω ως εισερχόμενα δεδομένα σε μια άλλη εντολή με το </a:t>
            </a:r>
            <a:r>
              <a:rPr lang="en-GB" sz="1800" dirty="0" smtClean="0">
                <a:latin typeface="Arial"/>
                <a:cs typeface="Arial"/>
              </a:rPr>
              <a:t>| (pipe)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Εντολή1 | Εντολή2 &gt; </a:t>
            </a:r>
            <a:r>
              <a:rPr lang="en-GB" sz="1800" dirty="0" smtClean="0">
                <a:latin typeface="Arial"/>
                <a:cs typeface="Arial"/>
              </a:rPr>
              <a:t>results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Στο παραπάνω παράδειγμα η Εντολή1 παρήγαγε κάποια αποτελέσματα που αντί να εκτυπωθούν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πήγαν ως εισερχόμενα δεδομένα στην Εντολή2 η οποία με τη σειρά της παρήγαγε νέα αποτελέσματα τα οποία αντί να εκτυπωθούν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γράφτηκαν στο αρχείο </a:t>
            </a:r>
            <a:r>
              <a:rPr lang="en-GB" sz="1800" dirty="0" smtClean="0">
                <a:latin typeface="Arial"/>
                <a:cs typeface="Arial"/>
              </a:rPr>
              <a:t>results.</a:t>
            </a:r>
            <a:r>
              <a:rPr lang="el-GR" sz="1800" dirty="0" smtClean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8694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(iv)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το πλήκτρο </a:t>
            </a:r>
            <a:r>
              <a:rPr lang="en-GB" sz="1800" dirty="0" smtClean="0">
                <a:latin typeface="Arial"/>
                <a:cs typeface="Arial"/>
              </a:rPr>
              <a:t>tab </a:t>
            </a:r>
            <a:r>
              <a:rPr lang="el-GR" sz="1800" dirty="0" smtClean="0">
                <a:latin typeface="Arial"/>
                <a:cs typeface="Arial"/>
              </a:rPr>
              <a:t>γίνεται αυτόματη συμπλήρωση των δεδομένων σε μια γραμμή εντολής.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Βρίσκομαι στον κατάλογο /</a:t>
            </a:r>
            <a:r>
              <a:rPr lang="en-GB" sz="1800" dirty="0" smtClean="0">
                <a:latin typeface="Arial"/>
                <a:cs typeface="Arial"/>
              </a:rPr>
              <a:t>home/User1/ </a:t>
            </a:r>
            <a:r>
              <a:rPr lang="el-GR" sz="1800" dirty="0" smtClean="0">
                <a:latin typeface="Arial"/>
                <a:cs typeface="Arial"/>
              </a:rPr>
              <a:t>και από κάτω υπάρχουν οι υποκατάλογοι  </a:t>
            </a:r>
            <a:r>
              <a:rPr lang="en-GB" sz="1800" dirty="0" smtClean="0">
                <a:latin typeface="Arial"/>
                <a:cs typeface="Arial"/>
              </a:rPr>
              <a:t>Desktop, Dir1,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Dir2 </a:t>
            </a:r>
            <a:r>
              <a:rPr lang="el-GR" sz="1800" dirty="0" smtClean="0">
                <a:latin typeface="Arial"/>
                <a:cs typeface="Arial"/>
              </a:rPr>
              <a:t>και </a:t>
            </a:r>
            <a:r>
              <a:rPr lang="en-GB" sz="1800" dirty="0" smtClean="0">
                <a:latin typeface="Arial"/>
                <a:cs typeface="Arial"/>
              </a:rPr>
              <a:t>Games.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μετακινηθώ στον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υποκατάλογο </a:t>
            </a:r>
            <a:r>
              <a:rPr lang="en-GB" sz="1800" dirty="0" smtClean="0">
                <a:latin typeface="Arial"/>
                <a:cs typeface="Arial"/>
              </a:rPr>
              <a:t>Games </a:t>
            </a:r>
            <a:r>
              <a:rPr lang="el-GR" sz="1800" dirty="0" smtClean="0">
                <a:latin typeface="Arial"/>
                <a:cs typeface="Arial"/>
              </a:rPr>
              <a:t>πρέπει να πληκτρολογήσω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c</a:t>
            </a:r>
            <a:r>
              <a:rPr lang="en-GB" sz="1800" dirty="0" smtClean="0">
                <a:latin typeface="Arial"/>
                <a:cs typeface="Arial"/>
              </a:rPr>
              <a:t>d Games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ή μπορώ να πληκτρολογήσω </a:t>
            </a:r>
            <a:r>
              <a:rPr lang="en-GB" sz="1800" dirty="0" smtClean="0">
                <a:latin typeface="Arial"/>
                <a:cs typeface="Arial"/>
              </a:rPr>
              <a:t>cd G </a:t>
            </a:r>
            <a:r>
              <a:rPr lang="el-GR" sz="1800" dirty="0" smtClean="0">
                <a:latin typeface="Arial"/>
                <a:cs typeface="Arial"/>
              </a:rPr>
              <a:t>και μετά να πατήσω το πλήκτρο </a:t>
            </a:r>
            <a:r>
              <a:rPr lang="en-GB" sz="1800" dirty="0" smtClean="0">
                <a:latin typeface="Arial"/>
                <a:cs typeface="Arial"/>
              </a:rPr>
              <a:t>Tab. To Linux </a:t>
            </a:r>
            <a:r>
              <a:rPr lang="el-GR" sz="1800" dirty="0" smtClean="0">
                <a:latin typeface="Arial"/>
                <a:cs typeface="Arial"/>
              </a:rPr>
              <a:t>καταλαβαίνει ότι θέλω το </a:t>
            </a:r>
            <a:r>
              <a:rPr lang="en-GB" sz="1800" dirty="0" smtClean="0">
                <a:latin typeface="Arial"/>
                <a:cs typeface="Arial"/>
              </a:rPr>
              <a:t>Games </a:t>
            </a:r>
            <a:r>
              <a:rPr lang="el-GR" sz="1800" dirty="0" smtClean="0">
                <a:latin typeface="Arial"/>
                <a:cs typeface="Arial"/>
              </a:rPr>
              <a:t>και το συμπληρώνει αυτόματα.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θέλω να πάω στο </a:t>
            </a:r>
            <a:r>
              <a:rPr lang="en-GB" sz="1800" dirty="0" smtClean="0">
                <a:latin typeface="Arial"/>
                <a:cs typeface="Arial"/>
              </a:rPr>
              <a:t>Desktop (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/home/User1/), </a:t>
            </a:r>
            <a:r>
              <a:rPr lang="el-GR" sz="1800" dirty="0" smtClean="0">
                <a:latin typeface="Arial"/>
                <a:cs typeface="Arial"/>
              </a:rPr>
              <a:t>αρκεί να πληκτρολογήσω </a:t>
            </a:r>
            <a:r>
              <a:rPr lang="en-GB" sz="1800" dirty="0" smtClean="0">
                <a:latin typeface="Arial"/>
                <a:cs typeface="Arial"/>
              </a:rPr>
              <a:t>cd De 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και μετά να πατήσω το πλήκτρο </a:t>
            </a:r>
            <a:r>
              <a:rPr lang="en-GB" sz="1800" dirty="0" smtClean="0">
                <a:latin typeface="Arial"/>
                <a:cs typeface="Arial"/>
              </a:rPr>
              <a:t>Tab</a:t>
            </a:r>
            <a:r>
              <a:rPr lang="el-GR" sz="1800" dirty="0" smtClean="0">
                <a:latin typeface="Arial"/>
                <a:cs typeface="Arial"/>
              </a:rPr>
              <a:t>. Θα συμπληρωθεί αυτόματα η λέξη </a:t>
            </a:r>
            <a:r>
              <a:rPr lang="en-GB" sz="1800" dirty="0" smtClean="0">
                <a:latin typeface="Arial"/>
                <a:cs typeface="Arial"/>
              </a:rPr>
              <a:t>Desktop. </a:t>
            </a:r>
            <a:r>
              <a:rPr lang="el-GR" sz="1800" dirty="0" smtClean="0">
                <a:latin typeface="Arial"/>
                <a:cs typeface="Arial"/>
              </a:rPr>
              <a:t>Αν όμως πληκτρολογούσα μόνο </a:t>
            </a:r>
            <a:r>
              <a:rPr lang="en-GB" sz="1800" dirty="0" smtClean="0">
                <a:latin typeface="Arial"/>
                <a:cs typeface="Arial"/>
              </a:rPr>
              <a:t>cd D </a:t>
            </a:r>
            <a:r>
              <a:rPr lang="el-GR" sz="1800" dirty="0" smtClean="0">
                <a:latin typeface="Arial"/>
                <a:cs typeface="Arial"/>
              </a:rPr>
              <a:t>και μετά πατούσα το </a:t>
            </a:r>
            <a:r>
              <a:rPr lang="en-GB" sz="1800" dirty="0" smtClean="0">
                <a:latin typeface="Arial"/>
                <a:cs typeface="Arial"/>
              </a:rPr>
              <a:t>Tab, </a:t>
            </a: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Linux </a:t>
            </a:r>
            <a:r>
              <a:rPr lang="el-GR" sz="1800" dirty="0" smtClean="0">
                <a:latin typeface="Arial"/>
                <a:cs typeface="Arial"/>
              </a:rPr>
              <a:t>δεν θα ήξερε αν θέλω να πάω στο </a:t>
            </a:r>
            <a:r>
              <a:rPr lang="en-GB" sz="1800" dirty="0" smtClean="0">
                <a:latin typeface="Arial"/>
                <a:cs typeface="Arial"/>
              </a:rPr>
              <a:t>Desktop, Dir1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Dir2. </a:t>
            </a:r>
            <a:r>
              <a:rPr lang="el-GR" sz="1800" dirty="0" smtClean="0">
                <a:latin typeface="Arial"/>
                <a:cs typeface="Arial"/>
              </a:rPr>
              <a:t>Θα παραπονιώταν με ένα ήχο. Αν ξαναπατήσω το </a:t>
            </a:r>
            <a:r>
              <a:rPr lang="en-GB" sz="1800" dirty="0" smtClean="0">
                <a:latin typeface="Arial"/>
                <a:cs typeface="Arial"/>
              </a:rPr>
              <a:t>Tab </a:t>
            </a:r>
            <a:r>
              <a:rPr lang="el-GR" sz="1800" dirty="0" smtClean="0">
                <a:latin typeface="Arial"/>
                <a:cs typeface="Arial"/>
              </a:rPr>
              <a:t>αμέσως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θα μου δείξει τις 3 επιλογές που υπάρχουν, δηλαδή τα </a:t>
            </a:r>
            <a:r>
              <a:rPr lang="en-GB" sz="1800" dirty="0" smtClean="0">
                <a:latin typeface="Arial"/>
                <a:cs typeface="Arial"/>
              </a:rPr>
              <a:t>Desktop, Dir1, Dir2.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7767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(v)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3853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Μπορούμε να δούμε ποιές εντολές εκτελέσαμε πιο πριν πληκτρολογώντας την εντολή </a:t>
            </a:r>
            <a:r>
              <a:rPr lang="en-GB" sz="1800" dirty="0" smtClean="0">
                <a:latin typeface="Arial"/>
                <a:cs typeface="Arial"/>
              </a:rPr>
              <a:t>history.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πατώντας στο πληκτρολόγιο το βέλος προς τα επάνω, εμφανίζεται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η προηγούμενη εντολή. Αν θέλω να πάω 3 εντολές προς τα πίσω, πατάω το βέλος προς τα επάνω 3 φορές. Αν μετά θέλω να πάω 2 εντολές προς τα εμπρός, πατάω το βέλος προς τα κάτω 2 φορές.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Τα βέλη είναι πολύ χρήσιμα όταν εκτελούμε μια πολύ μεγάλη και περίπλοκη εντολή και πρέπει μετά από λίγο να την ξαναπληκτρολογήσουμε. Έτσι, και γλιτώνουμε χρόνο και αποφεύγουμε λάθη κατά την πληκτρολόγηση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0197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</a:t>
            </a:r>
            <a:r>
              <a:rPr lang="en-GB" sz="2800" dirty="0" smtClean="0">
                <a:latin typeface="Arial"/>
                <a:cs typeface="Arial"/>
              </a:rPr>
              <a:t>vi)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330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Κατ</a:t>
            </a:r>
            <a:r>
              <a:rPr lang="el-GR" sz="1800" dirty="0" smtClean="0">
                <a:latin typeface="Arial"/>
                <a:cs typeface="Arial"/>
              </a:rPr>
              <a:t>ά την σύνταξη μιας εντολής μπορώ να χρησιμοποιήσω </a:t>
            </a:r>
            <a:r>
              <a:rPr lang="en-GB" sz="1800" dirty="0" smtClean="0">
                <a:latin typeface="Arial"/>
                <a:cs typeface="Arial"/>
              </a:rPr>
              <a:t>wild cards</a:t>
            </a:r>
            <a:r>
              <a:rPr lang="el-GR" sz="1800" dirty="0" smtClean="0">
                <a:latin typeface="Arial"/>
                <a:cs typeface="Arial"/>
              </a:rPr>
              <a:t>, δηλαδή σύμβολα που μπορούν να σημαίνουν οποιοδήποτε χαρακτήρα ή χαρακτήρες. Το σύμβολο για το </a:t>
            </a:r>
            <a:r>
              <a:rPr lang="en-GB" sz="1800" dirty="0" smtClean="0">
                <a:latin typeface="Arial"/>
                <a:cs typeface="Arial"/>
              </a:rPr>
              <a:t>wild card </a:t>
            </a:r>
            <a:r>
              <a:rPr lang="el-GR" sz="1800" dirty="0" smtClean="0">
                <a:latin typeface="Arial"/>
                <a:cs typeface="Arial"/>
              </a:rPr>
              <a:t>είναι ο αστερίσκος </a:t>
            </a:r>
            <a:r>
              <a:rPr lang="en-GB" sz="1800" dirty="0" smtClean="0">
                <a:latin typeface="Arial"/>
                <a:cs typeface="Arial"/>
              </a:rPr>
              <a:t>*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Βρίσκομαι σε ένα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που έχει </a:t>
            </a:r>
            <a:r>
              <a:rPr lang="en-GB" sz="1800" dirty="0" smtClean="0">
                <a:latin typeface="Arial"/>
                <a:cs typeface="Arial"/>
              </a:rPr>
              <a:t>15</a:t>
            </a:r>
            <a:r>
              <a:rPr lang="el-GR" sz="1800" dirty="0" smtClean="0">
                <a:latin typeface="Arial"/>
                <a:cs typeface="Arial"/>
              </a:rPr>
              <a:t> αρχεία, τα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έως </a:t>
            </a:r>
            <a:r>
              <a:rPr lang="en-GB" sz="1800" dirty="0" smtClean="0">
                <a:latin typeface="Arial"/>
                <a:cs typeface="Arial"/>
              </a:rPr>
              <a:t>file15</a:t>
            </a:r>
            <a:r>
              <a:rPr lang="el-GR" sz="1800" dirty="0" smtClean="0">
                <a:latin typeface="Arial"/>
                <a:cs typeface="Arial"/>
              </a:rPr>
              <a:t> και το </a:t>
            </a:r>
            <a:r>
              <a:rPr lang="en-GB" sz="1800" dirty="0" smtClean="0">
                <a:latin typeface="Arial"/>
                <a:cs typeface="Arial"/>
              </a:rPr>
              <a:t>doc1.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Θέλω να σβήσω τα αρχεία </a:t>
            </a:r>
            <a:r>
              <a:rPr lang="en-GB" sz="1800" dirty="0" smtClean="0">
                <a:latin typeface="Arial"/>
                <a:cs typeface="Arial"/>
              </a:rPr>
              <a:t>file1 – file15, </a:t>
            </a:r>
            <a:r>
              <a:rPr lang="el-GR" sz="1800" dirty="0" smtClean="0">
                <a:latin typeface="Arial"/>
                <a:cs typeface="Arial"/>
              </a:rPr>
              <a:t>αλλά όχι το </a:t>
            </a:r>
            <a:r>
              <a:rPr lang="en-GB" sz="1800" dirty="0" smtClean="0">
                <a:latin typeface="Arial"/>
                <a:cs typeface="Arial"/>
              </a:rPr>
              <a:t>doc1.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Αντί να εκτελέσω την εντολή για το κάθε ένα αρχείο ξεχωριστά, μπορώ να του πω να σβήσει όλα εκείνα τα αρχεία που ξεκινούν με τους χαρακτήρες </a:t>
            </a:r>
            <a:r>
              <a:rPr lang="en-GB" sz="1800" dirty="0" smtClean="0">
                <a:latin typeface="Arial"/>
                <a:cs typeface="Arial"/>
              </a:rPr>
              <a:t>“file”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 smtClean="0">
                <a:latin typeface="Arial"/>
                <a:cs typeface="Arial"/>
              </a:rPr>
              <a:t>rm</a:t>
            </a:r>
            <a:r>
              <a:rPr lang="en-GB" sz="1800" dirty="0" smtClean="0">
                <a:latin typeface="Arial"/>
                <a:cs typeface="Arial"/>
              </a:rPr>
              <a:t> file*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0581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Οδηγίες χρήσης μιας εντολής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160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εντολή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μας δίνει πληροφορίες για μια εντολή.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Πληκτρολογούμε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και μετά την εντολή.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  <a:r>
              <a:rPr lang="en-GB" sz="1800" dirty="0" smtClean="0">
                <a:latin typeface="Arial"/>
                <a:cs typeface="Arial"/>
              </a:rPr>
              <a:t>: man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Οι οδηγίες είναι δομημένες σε διάφορες ενότητες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NAME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SYNOPSIS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DESCRIPTION: </a:t>
            </a:r>
            <a:r>
              <a:rPr lang="el-GR" sz="1800" dirty="0" smtClean="0">
                <a:latin typeface="Arial"/>
                <a:cs typeface="Arial"/>
              </a:rPr>
              <a:t>Εκεί υπάρχουν και τα διαθέσιμα </a:t>
            </a:r>
            <a:r>
              <a:rPr lang="en-GB" sz="1800" dirty="0" smtClean="0">
                <a:latin typeface="Arial"/>
                <a:cs typeface="Arial"/>
              </a:rPr>
              <a:t>options </a:t>
            </a:r>
            <a:r>
              <a:rPr lang="el-GR" sz="1800" dirty="0" smtClean="0">
                <a:latin typeface="Arial"/>
                <a:cs typeface="Arial"/>
              </a:rPr>
              <a:t>για την εντολή που τις δίνουν επιπλέον ειδικές λειτουργίες.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EXAMPLES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SEE ALSO: </a:t>
            </a:r>
            <a:r>
              <a:rPr lang="el-GR" sz="1800" dirty="0" smtClean="0">
                <a:latin typeface="Arial"/>
                <a:cs typeface="Arial"/>
              </a:rPr>
              <a:t>άλλες διαθέσιμες εντολές που σχετίζονται με την παρούσα.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Τ</a:t>
            </a:r>
            <a:r>
              <a:rPr lang="el-GR" sz="1800" dirty="0" smtClean="0">
                <a:latin typeface="Arial"/>
                <a:cs typeface="Arial"/>
              </a:rPr>
              <a:t>ο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έχει μια πληθώρα πληροφοριών για την εντολή που συνήθως κουράζουν τον αναγνώστη. Μια καλή πηγή πληροφοριών για εντολές συνήθως συναντάται σε προσωπικές ιστοσελίδες στο διαδίκτυο (να ναι καλά το </a:t>
            </a:r>
            <a:r>
              <a:rPr lang="en-GB" sz="1800" dirty="0" smtClean="0">
                <a:latin typeface="Arial"/>
                <a:cs typeface="Arial"/>
              </a:rPr>
              <a:t>Google search!!!)</a:t>
            </a:r>
            <a:r>
              <a:rPr lang="el-GR" sz="1800" dirty="0" smtClean="0">
                <a:latin typeface="Arial"/>
                <a:cs typeface="Arial"/>
              </a:rPr>
              <a:t>. Το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συνήθως είναι καλή πηγή για να μας θυμίσει τι κάνουν κάποιες ειδικές παράμετροι μιας εντολής.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914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</a:t>
            </a:r>
            <a:r>
              <a:rPr lang="el-GR" sz="2800" dirty="0">
                <a:latin typeface="Arial"/>
                <a:cs typeface="Arial"/>
              </a:rPr>
              <a:t>ε</a:t>
            </a:r>
            <a:r>
              <a:rPr lang="el-GR" sz="2800" dirty="0" smtClean="0">
                <a:latin typeface="Arial"/>
                <a:cs typeface="Arial"/>
              </a:rPr>
              <a:t>ντολές για πλοήγηση μέσα στο σύστημα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Ο ενεργός κατάλογος είναι αυτός στον οποίο βρισκόμαστε. Μπορούμε να μετακινηθούμε.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l-GR" sz="1800" dirty="0" smtClean="0">
                <a:latin typeface="Arial"/>
                <a:cs typeface="Arial"/>
              </a:rPr>
              <a:t> από το </a:t>
            </a:r>
            <a:r>
              <a:rPr lang="en-GB" sz="1800" u="sng" dirty="0" smtClean="0">
                <a:latin typeface="Arial"/>
                <a:cs typeface="Arial"/>
              </a:rPr>
              <a:t>list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Παρουσίαση αρχείων</a:t>
            </a:r>
            <a:r>
              <a:rPr lang="en-GB" sz="1800" dirty="0" smtClean="0">
                <a:latin typeface="Arial"/>
                <a:cs typeface="Arial"/>
              </a:rPr>
              <a:t>/</a:t>
            </a:r>
            <a:r>
              <a:rPr lang="el-GR" sz="1800" dirty="0" smtClean="0">
                <a:latin typeface="Arial"/>
                <a:cs typeface="Arial"/>
              </a:rPr>
              <a:t>καταλόγων εντός του ενεργού καταλόγου</a:t>
            </a:r>
          </a:p>
          <a:p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change directory</a:t>
            </a:r>
            <a:r>
              <a:rPr lang="el-GR" sz="1800" dirty="0" smtClean="0">
                <a:latin typeface="Arial"/>
                <a:cs typeface="Arial"/>
              </a:rPr>
              <a:t>. Αλλαγή </a:t>
            </a:r>
            <a:r>
              <a:rPr lang="el-GR" sz="1800" dirty="0">
                <a:latin typeface="Arial"/>
                <a:cs typeface="Arial"/>
              </a:rPr>
              <a:t>του ενεργού </a:t>
            </a:r>
            <a:r>
              <a:rPr lang="el-GR" sz="1800" dirty="0" smtClean="0">
                <a:latin typeface="Arial"/>
                <a:cs typeface="Arial"/>
              </a:rPr>
              <a:t>καταλόγου.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wd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u="sng" dirty="0" smtClean="0">
                <a:latin typeface="Arial"/>
                <a:cs typeface="Arial"/>
              </a:rPr>
              <a:t>print working directory</a:t>
            </a:r>
            <a:r>
              <a:rPr lang="el-GR" sz="1800" dirty="0" smtClean="0">
                <a:latin typeface="Arial"/>
                <a:cs typeface="Arial"/>
              </a:rPr>
              <a:t>. Δείχνει </a:t>
            </a:r>
            <a:r>
              <a:rPr lang="el-GR" sz="1800" dirty="0">
                <a:latin typeface="Arial"/>
                <a:cs typeface="Arial"/>
              </a:rPr>
              <a:t>π</a:t>
            </a:r>
            <a:r>
              <a:rPr lang="el-GR" sz="1800" dirty="0" smtClean="0">
                <a:latin typeface="Arial"/>
                <a:cs typeface="Arial"/>
              </a:rPr>
              <a:t>ου βρισκόμαστε.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5899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πλοήγησης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1151274"/>
            <a:ext cx="4412249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directory PC1.</a:t>
            </a:r>
          </a:p>
          <a:p>
            <a:r>
              <a:rPr lang="el-GR" dirty="0" smtClean="0">
                <a:latin typeface="Arial"/>
                <a:cs typeface="Arial"/>
              </a:rPr>
              <a:t>Η πλήρης διεύθυνσή του είναι </a:t>
            </a:r>
            <a:r>
              <a:rPr lang="en-GB" dirty="0" smtClean="0">
                <a:latin typeface="Arial"/>
                <a:cs typeface="Arial"/>
              </a:rPr>
              <a:t>/home/PC1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Μέσα στο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έχω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υποκαταλόγους </a:t>
            </a:r>
            <a:r>
              <a:rPr lang="en-GB" dirty="0" smtClean="0">
                <a:latin typeface="Arial"/>
                <a:cs typeface="Arial"/>
              </a:rPr>
              <a:t>dir1 &amp; dir2. </a:t>
            </a:r>
            <a:r>
              <a:rPr lang="el-GR" dirty="0" smtClean="0">
                <a:latin typeface="Arial"/>
                <a:cs typeface="Arial"/>
              </a:rPr>
              <a:t>Μέσα στον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έχω ένα αρχείο </a:t>
            </a:r>
            <a:r>
              <a:rPr lang="en-GB" dirty="0" smtClean="0">
                <a:latin typeface="Arial"/>
                <a:cs typeface="Arial"/>
              </a:rPr>
              <a:t>file1.</a:t>
            </a:r>
            <a:r>
              <a:rPr lang="el-GR" dirty="0" smtClean="0">
                <a:latin typeface="Arial"/>
                <a:cs typeface="Arial"/>
              </a:rPr>
              <a:t> Μέσα στο </a:t>
            </a:r>
            <a:r>
              <a:rPr lang="en-GB" dirty="0" smtClean="0">
                <a:latin typeface="Arial"/>
                <a:cs typeface="Arial"/>
              </a:rPr>
              <a:t>dir2 </a:t>
            </a:r>
            <a:r>
              <a:rPr lang="el-GR" dirty="0" smtClean="0">
                <a:latin typeface="Arial"/>
                <a:cs typeface="Arial"/>
              </a:rPr>
              <a:t>έχω υποκατάλογο </a:t>
            </a:r>
            <a:r>
              <a:rPr lang="en-GB" dirty="0" smtClean="0">
                <a:latin typeface="Arial"/>
                <a:cs typeface="Arial"/>
              </a:rPr>
              <a:t>dir3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Εφόσον ο ενεργός κατάλογος είναι 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εκεί βρίσκομαι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, αν εκτελέσω την εντολή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pwd</a:t>
            </a:r>
            <a:r>
              <a:rPr lang="en-GB" dirty="0" smtClean="0">
                <a:latin typeface="Arial"/>
                <a:cs typeface="Arial"/>
              </a:rPr>
              <a:t>, </a:t>
            </a:r>
            <a:r>
              <a:rPr lang="el-GR" dirty="0" smtClean="0">
                <a:latin typeface="Arial"/>
                <a:cs typeface="Arial"/>
              </a:rPr>
              <a:t>θα μου δώσει την διεύθυνση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/home/PC1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Αν θέλω να δω τι υπάρχει μέσα στο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αρχεία και υποκατάλογοι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εκτελώ 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Θα μου δείξει ότι μέσα στον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υπάρχει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υποκατάλογοι </a:t>
            </a:r>
            <a:r>
              <a:rPr lang="en-GB" dirty="0" smtClean="0">
                <a:latin typeface="Arial"/>
                <a:cs typeface="Arial"/>
              </a:rPr>
              <a:t>dir1 &amp; dir2. </a:t>
            </a:r>
            <a:r>
              <a:rPr lang="el-GR" dirty="0" smtClean="0">
                <a:latin typeface="Arial"/>
                <a:cs typeface="Arial"/>
              </a:rPr>
              <a:t>Δεν θα δω το </a:t>
            </a:r>
            <a:r>
              <a:rPr lang="en-GB" dirty="0" smtClean="0">
                <a:latin typeface="Arial"/>
                <a:cs typeface="Arial"/>
              </a:rPr>
              <a:t>file1 &amp; dir3.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48298" y="16147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030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πλοήγησης - </a:t>
            </a:r>
            <a:r>
              <a:rPr lang="en-GB" sz="2800" dirty="0" err="1" smtClean="0">
                <a:latin typeface="Arial"/>
                <a:cs typeface="Arial"/>
              </a:rPr>
              <a:t>ls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781941"/>
            <a:ext cx="4412249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θέλω να δω τι υπάρχει μέσα στο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αρχεία και υποκατάλογοι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εκτελώ 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Θα μου δείξει ότι μέσα στον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υπάρχει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υποκατάλογοι </a:t>
            </a:r>
            <a:r>
              <a:rPr lang="en-GB" dirty="0" smtClean="0">
                <a:latin typeface="Arial"/>
                <a:cs typeface="Arial"/>
              </a:rPr>
              <a:t>dir1 &amp; dir2.</a:t>
            </a:r>
          </a:p>
          <a:p>
            <a:r>
              <a:rPr lang="el-GR" dirty="0" smtClean="0">
                <a:latin typeface="Arial"/>
                <a:cs typeface="Arial"/>
              </a:rPr>
              <a:t>Αν θέλω να δω τι υπάρχει στον </a:t>
            </a:r>
            <a:r>
              <a:rPr lang="en-GB" dirty="0" smtClean="0">
                <a:latin typeface="Arial"/>
                <a:cs typeface="Arial"/>
              </a:rPr>
              <a:t>dir3 </a:t>
            </a:r>
            <a:r>
              <a:rPr lang="el-GR" dirty="0" smtClean="0">
                <a:latin typeface="Arial"/>
                <a:cs typeface="Arial"/>
              </a:rPr>
              <a:t>ενώ ακόμα βρίσκομαι στο </a:t>
            </a:r>
            <a:r>
              <a:rPr lang="en-GB" dirty="0" smtClean="0">
                <a:latin typeface="Arial"/>
                <a:cs typeface="Arial"/>
              </a:rPr>
              <a:t>PC1, </a:t>
            </a:r>
            <a:r>
              <a:rPr lang="el-GR" dirty="0" smtClean="0">
                <a:latin typeface="Arial"/>
                <a:cs typeface="Arial"/>
              </a:rPr>
              <a:t>πρέπει να δώσω την διεύθυνση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 στην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/home/PC1/dir2/dir3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n-GB" dirty="0" err="1">
                <a:latin typeface="Arial"/>
                <a:cs typeface="Arial"/>
              </a:rPr>
              <a:t>l</a:t>
            </a:r>
            <a:r>
              <a:rPr lang="en-GB" dirty="0" err="1" smtClean="0">
                <a:latin typeface="Arial"/>
                <a:cs typeface="Arial"/>
              </a:rPr>
              <a:t>s</a:t>
            </a:r>
            <a:r>
              <a:rPr lang="en-GB" dirty="0" smtClean="0">
                <a:latin typeface="Arial"/>
                <a:cs typeface="Arial"/>
              </a:rPr>
              <a:t> –l</a:t>
            </a:r>
          </a:p>
          <a:p>
            <a:r>
              <a:rPr lang="en-GB" dirty="0" smtClean="0">
                <a:latin typeface="Arial"/>
                <a:cs typeface="Arial"/>
              </a:rPr>
              <a:t>To –l </a:t>
            </a:r>
            <a:r>
              <a:rPr lang="el-GR" dirty="0" smtClean="0">
                <a:latin typeface="Arial"/>
                <a:cs typeface="Arial"/>
              </a:rPr>
              <a:t>αλλάζει την μορφοποίηση των αποτελεσμάτων.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l</a:t>
            </a:r>
            <a:r>
              <a:rPr lang="en-GB" dirty="0" smtClean="0">
                <a:latin typeface="Arial"/>
                <a:cs typeface="Arial"/>
              </a:rPr>
              <a:t>s –a</a:t>
            </a:r>
          </a:p>
          <a:p>
            <a:r>
              <a:rPr lang="el-GR" dirty="0" smtClean="0">
                <a:latin typeface="Arial"/>
                <a:cs typeface="Arial"/>
              </a:rPr>
              <a:t>μας δείχνει ακόμα και κρυφά αρχεία/</a:t>
            </a:r>
            <a:r>
              <a:rPr lang="en-GB" dirty="0" smtClean="0">
                <a:latin typeface="Arial"/>
                <a:cs typeface="Arial"/>
              </a:rPr>
              <a:t>directories (</a:t>
            </a:r>
            <a:r>
              <a:rPr lang="el-GR" dirty="0" smtClean="0">
                <a:latin typeface="Arial"/>
                <a:cs typeface="Arial"/>
              </a:rPr>
              <a:t>το όνομά τους αρχίζει με την τελεία .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48298" y="16147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117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Linux/Unix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9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</a:t>
            </a:r>
            <a:r>
              <a:rPr lang="el-GR" sz="2800" dirty="0" smtClean="0">
                <a:latin typeface="Arial"/>
                <a:cs typeface="Arial"/>
              </a:rPr>
              <a:t> </a:t>
            </a:r>
            <a:r>
              <a:rPr lang="en-GB" sz="2800" dirty="0" smtClean="0">
                <a:latin typeface="Arial"/>
                <a:cs typeface="Arial"/>
              </a:rPr>
              <a:t>- cd</a:t>
            </a:r>
            <a:r>
              <a:rPr lang="en-US" sz="2800" dirty="0" smtClean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6935" y="4281709"/>
            <a:ext cx="39070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root </a:t>
            </a:r>
            <a:r>
              <a:rPr lang="el-GR" dirty="0" smtClean="0">
                <a:latin typeface="Arial"/>
                <a:cs typeface="Arial"/>
              </a:rPr>
              <a:t>και θέλω να πάω στο </a:t>
            </a:r>
            <a:r>
              <a:rPr lang="en-GB" dirty="0" smtClean="0">
                <a:latin typeface="Arial"/>
                <a:cs typeface="Arial"/>
              </a:rPr>
              <a:t>directory 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PC3. </a:t>
            </a:r>
            <a:r>
              <a:rPr lang="el-GR" dirty="0" smtClean="0">
                <a:latin typeface="Arial"/>
                <a:cs typeface="Arial"/>
              </a:rPr>
              <a:t>Πώς θα πάω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endParaRPr lang="en-US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4242477" y="107752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3263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36953" y="3360844"/>
            <a:ext cx="39070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Πρώτα πάω στο </a:t>
            </a:r>
            <a:r>
              <a:rPr lang="en-GB" dirty="0" smtClean="0">
                <a:latin typeface="Arial"/>
                <a:cs typeface="Arial"/>
              </a:rPr>
              <a:t>home. 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n-GB" dirty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cd home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  <a:endParaRPr lang="el-GR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cd ./home</a:t>
            </a:r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τα </a:t>
            </a:r>
            <a:r>
              <a:rPr lang="en-GB" dirty="0" smtClean="0">
                <a:latin typeface="Arial"/>
                <a:cs typeface="Arial"/>
              </a:rPr>
              <a:t>sub-directories &amp; files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home. </a:t>
            </a:r>
            <a:r>
              <a:rPr lang="el-GR" dirty="0" smtClean="0">
                <a:latin typeface="Arial"/>
                <a:cs typeface="Arial"/>
              </a:rPr>
              <a:t>Ποιά είναι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pwd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το πλήρες μονοπάτι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l-GR" dirty="0" smtClean="0">
                <a:latin typeface="Arial"/>
                <a:cs typeface="Arial"/>
              </a:rPr>
              <a:t>στο οποίο βρίσκομαι τώρα. Ποιό είναι</a:t>
            </a:r>
            <a:r>
              <a:rPr lang="en-GB" dirty="0">
                <a:latin typeface="Arial"/>
                <a:cs typeface="Arial"/>
              </a:rPr>
              <a:t>;</a:t>
            </a:r>
            <a:endParaRPr lang="en-GB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583061" y="265226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3856827">
            <a:off x="2680180" y="350267"/>
            <a:ext cx="355592" cy="3452917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8664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404" y="270227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6332" y="264785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701685" y="159904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8197" y="2124983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8197" y="21249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61041" y="21249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81363" y="21249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0135" y="212191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7786" y="212191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80630" y="212191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200952" y="212191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9587" y="264785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9909" y="264785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50231" y="26509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6743" y="26509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9176" y="26509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9498" y="264785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8681" y="107311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8197" y="317685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6250" y="3714083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30860" y="37140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51182" y="37140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9954" y="371101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9406" y="42400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9728" y="42400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8500" y="424001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9159" y="5291888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30860" y="476595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40719" y="529188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61041" y="529188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9265" y="58178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9587" y="58178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18127" y="3509598"/>
            <a:ext cx="36420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Μετά πάω στο </a:t>
            </a:r>
            <a:r>
              <a:rPr lang="en-GB" dirty="0" smtClean="0">
                <a:latin typeface="Arial"/>
                <a:cs typeface="Arial"/>
              </a:rPr>
              <a:t>PC3.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cd PC3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  <a:endParaRPr lang="el-GR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cd ./</a:t>
            </a:r>
            <a:r>
              <a:rPr lang="en-GB" dirty="0" smtClean="0">
                <a:latin typeface="Arial"/>
                <a:cs typeface="Arial"/>
              </a:rPr>
              <a:t>PC3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τα </a:t>
            </a:r>
            <a:r>
              <a:rPr lang="en-GB" dirty="0" smtClean="0">
                <a:latin typeface="Arial"/>
                <a:cs typeface="Arial"/>
              </a:rPr>
              <a:t>sub-directories &amp; files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PC3. </a:t>
            </a:r>
            <a:r>
              <a:rPr lang="el-GR" dirty="0" smtClean="0">
                <a:latin typeface="Arial"/>
                <a:cs typeface="Arial"/>
              </a:rPr>
              <a:t>Ποιά είναι</a:t>
            </a:r>
            <a:r>
              <a:rPr lang="en-GB" dirty="0" smtClean="0">
                <a:latin typeface="Arial"/>
                <a:cs typeface="Arial"/>
              </a:rPr>
              <a:t>;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pwd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το πλήρες μονοπάτι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l-GR" dirty="0" smtClean="0">
                <a:latin typeface="Arial"/>
                <a:cs typeface="Arial"/>
              </a:rPr>
              <a:t>στο οποίο βρίσκομαι τώρα. Ποιό είναι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9803" y="5291888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81363" y="529188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01685" y="5291888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9909" y="58178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50231" y="58178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102241" y="476595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7444" y="1073113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8127" y="1177071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4264140" y="424001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8047590">
            <a:off x="2412995" y="2393632"/>
            <a:ext cx="355592" cy="2640900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6482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11922" y="3470213"/>
            <a:ext cx="36420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Μετά πάω στο </a:t>
            </a:r>
            <a:r>
              <a:rPr lang="en-GB" dirty="0" smtClean="0">
                <a:latin typeface="Arial"/>
                <a:cs typeface="Arial"/>
              </a:rPr>
              <a:t>dir1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cd dir1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  <a:endParaRPr lang="el-GR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cd ./</a:t>
            </a:r>
            <a:r>
              <a:rPr lang="en-GB" dirty="0" smtClean="0">
                <a:latin typeface="Arial"/>
                <a:cs typeface="Arial"/>
              </a:rPr>
              <a:t>dir1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τα </a:t>
            </a:r>
            <a:r>
              <a:rPr lang="en-GB" dirty="0" smtClean="0">
                <a:latin typeface="Arial"/>
                <a:cs typeface="Arial"/>
              </a:rPr>
              <a:t>sub-directories &amp; files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dir1. </a:t>
            </a:r>
            <a:r>
              <a:rPr lang="el-GR" dirty="0" smtClean="0">
                <a:latin typeface="Arial"/>
                <a:cs typeface="Arial"/>
              </a:rPr>
              <a:t>Ποιά είναι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Εκτελώ </a:t>
            </a:r>
            <a:r>
              <a:rPr lang="en-GB" dirty="0" err="1" smtClean="0">
                <a:latin typeface="Arial"/>
                <a:cs typeface="Arial"/>
              </a:rPr>
              <a:t>pwd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για να δω το πλήρες μονοπάτι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l-GR" dirty="0" smtClean="0">
                <a:latin typeface="Arial"/>
                <a:cs typeface="Arial"/>
              </a:rPr>
              <a:t>στο οποίο βρίσκομαι τώρα. Ποιό είναι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3039164" y="582223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498842">
            <a:off x="3434500" y="4643432"/>
            <a:ext cx="355592" cy="1328366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102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6935" y="3616203"/>
            <a:ext cx="39070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βρίσκομαι στο </a:t>
            </a:r>
            <a:r>
              <a:rPr lang="en-GB" dirty="0" smtClean="0">
                <a:latin typeface="Arial"/>
                <a:cs typeface="Arial"/>
              </a:rPr>
              <a:t>root, </a:t>
            </a:r>
            <a:r>
              <a:rPr lang="el-GR" dirty="0" smtClean="0">
                <a:latin typeface="Arial"/>
                <a:cs typeface="Arial"/>
              </a:rPr>
              <a:t>πως μπορώ με μια μόνο εντολή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PC3;</a:t>
            </a:r>
          </a:p>
          <a:p>
            <a:endParaRPr lang="en-GB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4257936" y="107752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4" name="Down Arrow 13"/>
          <p:cNvSpPr/>
          <p:nvPr/>
        </p:nvSpPr>
        <p:spPr>
          <a:xfrm rot="735459">
            <a:off x="3589040" y="1430757"/>
            <a:ext cx="174862" cy="44608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6738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570847" y="4077868"/>
            <a:ext cx="28071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Δίνω το πλήρες μονοπάτι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/home/PC3/dir1 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r>
              <a:rPr lang="el-GR" dirty="0" smtClean="0">
                <a:latin typeface="Arial"/>
                <a:cs typeface="Arial"/>
              </a:rPr>
              <a:t>Δίνω το μονοπάτι από την θέση που βρίσκομαι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./home/PC3/dir1</a:t>
            </a:r>
          </a:p>
          <a:p>
            <a:r>
              <a:rPr lang="el-GR" dirty="0" smtClean="0">
                <a:latin typeface="Arial"/>
                <a:cs typeface="Arial"/>
              </a:rPr>
              <a:t>Το ./ σημαίνει από εδώ που βρίσκομαι.</a:t>
            </a:r>
            <a:endParaRPr lang="en-GB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3039164" y="585936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4" name="Down Arrow 13"/>
          <p:cNvSpPr/>
          <p:nvPr/>
        </p:nvSpPr>
        <p:spPr>
          <a:xfrm rot="735459">
            <a:off x="3589040" y="1430757"/>
            <a:ext cx="174862" cy="446088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3175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6935" y="3616203"/>
            <a:ext cx="39070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βρίσκομαι στο </a:t>
            </a:r>
            <a:r>
              <a:rPr lang="en-GB" dirty="0" smtClean="0">
                <a:latin typeface="Arial"/>
                <a:cs typeface="Arial"/>
              </a:rPr>
              <a:t>home, </a:t>
            </a:r>
            <a:r>
              <a:rPr lang="el-GR" dirty="0" smtClean="0">
                <a:latin typeface="Arial"/>
                <a:cs typeface="Arial"/>
              </a:rPr>
              <a:t>πώς μπορώ με μια μόνο εντολή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PC3;</a:t>
            </a:r>
          </a:p>
          <a:p>
            <a:endParaRPr lang="en-GB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00539" y="264077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580419">
            <a:off x="2091968" y="2761799"/>
            <a:ext cx="355592" cy="3422852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36132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0" y="3410955"/>
            <a:ext cx="39070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Δίνω το πλήρες μονοπάτι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/home/PC3/dir1 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Δίνω το μονοπάτι από την θέση που βρίσκομαι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./PC3/dir1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Θα δουλέψει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η παρακάτω εντολή αν βρίσκομαι στο </a:t>
            </a:r>
            <a:r>
              <a:rPr lang="en-GB" dirty="0" smtClean="0">
                <a:latin typeface="Arial"/>
                <a:cs typeface="Arial"/>
              </a:rPr>
              <a:t>home; </a:t>
            </a:r>
            <a:r>
              <a:rPr lang="el-GR" dirty="0" smtClean="0">
                <a:latin typeface="Arial"/>
                <a:cs typeface="Arial"/>
              </a:rPr>
              <a:t>Γιατί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r>
              <a:rPr lang="en-GB" dirty="0" smtClean="0">
                <a:latin typeface="Arial"/>
                <a:cs typeface="Arial"/>
              </a:rPr>
              <a:t>cd /PC3/dir1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00539" y="264077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570615">
            <a:off x="2099224" y="2761307"/>
            <a:ext cx="355592" cy="3435360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53121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1" y="3921264"/>
            <a:ext cx="3641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/</a:t>
            </a:r>
            <a:r>
              <a:rPr lang="en-GB" dirty="0" err="1" smtClean="0">
                <a:latin typeface="Arial"/>
                <a:cs typeface="Arial"/>
              </a:rPr>
              <a:t>usr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θέλω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βήμα-βήμα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με μία μόνο εντολή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5320128" y="26553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49786">
            <a:off x="4337408" y="2743010"/>
            <a:ext cx="355592" cy="3521500"/>
          </a:xfrm>
          <a:prstGeom prst="downArrow">
            <a:avLst>
              <a:gd name="adj1" fmla="val 17177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4595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1" y="3921264"/>
            <a:ext cx="3641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/</a:t>
            </a:r>
            <a:r>
              <a:rPr lang="en-GB" dirty="0" err="1" smtClean="0">
                <a:latin typeface="Arial"/>
                <a:cs typeface="Arial"/>
              </a:rPr>
              <a:t>usr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θέλω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βήμα-βήμα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cd ../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l-GR" i="1" dirty="0" smtClean="0">
                <a:latin typeface="Arial"/>
                <a:cs typeface="Arial"/>
              </a:rPr>
              <a:t>Πάω ένα επίπεδο επάνω</a:t>
            </a:r>
            <a:endParaRPr lang="en-GB" i="1" dirty="0" smtClean="0"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n-GB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d home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d PC3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d dir1</a:t>
            </a:r>
            <a:endParaRPr lang="el-GR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5320128" y="26553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49786">
            <a:off x="4337408" y="2743010"/>
            <a:ext cx="355592" cy="3521500"/>
          </a:xfrm>
          <a:prstGeom prst="downArrow">
            <a:avLst>
              <a:gd name="adj1" fmla="val 17177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3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402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Πώς είναι οργανωμένο το σύστημα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432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1" y="3921264"/>
            <a:ext cx="3641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/</a:t>
            </a:r>
            <a:r>
              <a:rPr lang="en-GB" dirty="0" err="1" smtClean="0">
                <a:latin typeface="Arial"/>
                <a:cs typeface="Arial"/>
              </a:rPr>
              <a:t>usr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θέλω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με μία μόνο εντολή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cd ../home/PC3/dir1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d /</a:t>
            </a:r>
            <a:r>
              <a:rPr lang="en-GB" dirty="0">
                <a:latin typeface="Arial"/>
                <a:cs typeface="Arial"/>
              </a:rPr>
              <a:t>home/PC3/dir1</a:t>
            </a:r>
          </a:p>
          <a:p>
            <a:pPr marL="742950" lvl="1" indent="-285750">
              <a:buFont typeface="Arial"/>
              <a:buChar char="•"/>
            </a:pPr>
            <a:endParaRPr lang="el-GR" dirty="0" smtClean="0"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5320128" y="26553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49786">
            <a:off x="4337408" y="2743010"/>
            <a:ext cx="355592" cy="3521500"/>
          </a:xfrm>
          <a:prstGeom prst="downArrow">
            <a:avLst>
              <a:gd name="adj1" fmla="val 17177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9730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6: </a:t>
            </a:r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1" y="3921264"/>
            <a:ext cx="364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PC1.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με μία μόνο εντολή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PC3;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4" name="4-Point Star 53"/>
          <p:cNvSpPr/>
          <p:nvPr/>
        </p:nvSpPr>
        <p:spPr>
          <a:xfrm>
            <a:off x="579763" y="5820702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Bent-Up Arrow 5"/>
          <p:cNvSpPr/>
          <p:nvPr/>
        </p:nvSpPr>
        <p:spPr>
          <a:xfrm>
            <a:off x="1173202" y="6452325"/>
            <a:ext cx="2301957" cy="230898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173202" y="6452325"/>
            <a:ext cx="0" cy="2308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8899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1" y="3382840"/>
            <a:ext cx="3641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PC1.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πάω με μία μόνο εντολή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PC3;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cd ../../PC3/dir1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Ή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χρησιμοποιώντας το πλήρες μονοπάτι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Arial"/>
                <a:cs typeface="Arial"/>
              </a:rPr>
              <a:t>cd /home/PC3/dir1</a:t>
            </a:r>
            <a:endParaRPr lang="en-US" dirty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επιστρέψω στο προηγούμενο </a:t>
            </a:r>
            <a:r>
              <a:rPr lang="en-GB" dirty="0" smtClean="0">
                <a:latin typeface="Arial"/>
                <a:cs typeface="Arial"/>
              </a:rPr>
              <a:t>directory,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pPr lvl="1"/>
            <a:r>
              <a:rPr lang="en-GB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d -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4" name="4-Point Star 53"/>
          <p:cNvSpPr/>
          <p:nvPr/>
        </p:nvSpPr>
        <p:spPr>
          <a:xfrm>
            <a:off x="579763" y="5820702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Bent-Up Arrow 5"/>
          <p:cNvSpPr/>
          <p:nvPr/>
        </p:nvSpPr>
        <p:spPr>
          <a:xfrm>
            <a:off x="1173202" y="6452325"/>
            <a:ext cx="2301957" cy="230898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173202" y="6452325"/>
            <a:ext cx="0" cy="2308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7281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διαχείρισης αρχείων/καταλόγων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1800" dirty="0" err="1" smtClean="0">
                <a:latin typeface="Arial"/>
                <a:cs typeface="Arial"/>
              </a:rPr>
              <a:t>mkdir</a:t>
            </a:r>
            <a:r>
              <a:rPr lang="en-GB" sz="1800" dirty="0" smtClean="0">
                <a:latin typeface="Arial"/>
                <a:cs typeface="Arial"/>
              </a:rPr>
              <a:t> testdir1 </a:t>
            </a:r>
            <a:r>
              <a:rPr lang="el-GR" sz="1800" dirty="0" smtClean="0">
                <a:latin typeface="Arial"/>
                <a:cs typeface="Arial"/>
              </a:rPr>
              <a:t>- από το </a:t>
            </a:r>
            <a:r>
              <a:rPr lang="en-GB" sz="1800" u="sng" dirty="0" smtClean="0">
                <a:latin typeface="Arial"/>
                <a:cs typeface="Arial"/>
              </a:rPr>
              <a:t>make directory</a:t>
            </a:r>
            <a:r>
              <a:rPr lang="en-GB" sz="1800" dirty="0" smtClean="0">
                <a:latin typeface="Arial"/>
                <a:cs typeface="Arial"/>
              </a:rPr>
              <a:t>. </a:t>
            </a:r>
            <a:r>
              <a:rPr lang="el-GR" sz="1800" dirty="0" smtClean="0">
                <a:latin typeface="Arial"/>
                <a:cs typeface="Arial"/>
              </a:rPr>
              <a:t>Δημιουργεί ένα κατάλογο</a:t>
            </a:r>
            <a:r>
              <a:rPr lang="en-GB" sz="1800" dirty="0" smtClean="0">
                <a:latin typeface="Arial"/>
                <a:cs typeface="Arial"/>
              </a:rPr>
              <a:t> (subdirectory)</a:t>
            </a:r>
            <a:r>
              <a:rPr lang="el-GR" sz="1800" dirty="0" smtClean="0">
                <a:latin typeface="Arial"/>
                <a:cs typeface="Arial"/>
              </a:rPr>
              <a:t> με όνομα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μέσα στον κατάλογο όπου βρισκόμαστε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endParaRPr lang="en-GB" sz="1800" u="sng" dirty="0" smtClean="0">
              <a:latin typeface="Arial"/>
              <a:cs typeface="Arial"/>
            </a:endParaRPr>
          </a:p>
          <a:p>
            <a:r>
              <a:rPr lang="en-GB" sz="1800" dirty="0" err="1">
                <a:latin typeface="Arial"/>
                <a:cs typeface="Arial"/>
              </a:rPr>
              <a:t>r</a:t>
            </a:r>
            <a:r>
              <a:rPr lang="en-GB" sz="1800" dirty="0" err="1" smtClean="0">
                <a:latin typeface="Arial"/>
                <a:cs typeface="Arial"/>
              </a:rPr>
              <a:t>m</a:t>
            </a:r>
            <a:r>
              <a:rPr lang="en-GB" sz="1800" dirty="0" smtClean="0">
                <a:latin typeface="Arial"/>
                <a:cs typeface="Arial"/>
              </a:rPr>
              <a:t> – r testdir1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remove. </a:t>
            </a:r>
            <a:r>
              <a:rPr lang="el-GR" sz="1800" dirty="0" smtClean="0">
                <a:latin typeface="Arial"/>
                <a:cs typeface="Arial"/>
              </a:rPr>
              <a:t>Σβήνει τον κατάλογο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και τα περιεχόμενά του.</a:t>
            </a:r>
            <a:endParaRPr lang="en-GB" sz="1800" u="sng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rm</a:t>
            </a:r>
            <a:r>
              <a:rPr lang="en-GB" sz="1800" dirty="0" smtClean="0">
                <a:latin typeface="Arial"/>
                <a:cs typeface="Arial"/>
              </a:rPr>
              <a:t> testfile1</a:t>
            </a:r>
            <a:r>
              <a:rPr lang="el-GR" sz="1800" dirty="0" smtClean="0">
                <a:latin typeface="Arial"/>
                <a:cs typeface="Arial"/>
              </a:rPr>
              <a:t> - Σβήνει το αρχείο </a:t>
            </a:r>
            <a:r>
              <a:rPr lang="en-GB" sz="1800" dirty="0" smtClean="0">
                <a:latin typeface="Arial"/>
                <a:cs typeface="Arial"/>
              </a:rPr>
              <a:t>testfile1 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cp</a:t>
            </a:r>
            <a:r>
              <a:rPr lang="en-GB" sz="1800" dirty="0" smtClean="0">
                <a:latin typeface="Arial"/>
                <a:cs typeface="Arial"/>
              </a:rPr>
              <a:t> testfile1 testfile2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copy. </a:t>
            </a:r>
            <a:r>
              <a:rPr lang="el-GR" sz="1800" dirty="0" smtClean="0">
                <a:latin typeface="Arial"/>
                <a:cs typeface="Arial"/>
              </a:rPr>
              <a:t>Αντιγράφει ένα αρχείο </a:t>
            </a:r>
            <a:r>
              <a:rPr lang="en-GB" sz="1800" dirty="0" err="1" smtClean="0">
                <a:latin typeface="Arial"/>
                <a:cs typeface="Arial"/>
              </a:rPr>
              <a:t>testfile</a:t>
            </a:r>
            <a:r>
              <a:rPr lang="el-GR" sz="1800" dirty="0" smtClean="0">
                <a:latin typeface="Arial"/>
                <a:cs typeface="Arial"/>
              </a:rPr>
              <a:t>1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το ονομάζει </a:t>
            </a:r>
            <a:r>
              <a:rPr lang="en-GB" sz="1800" dirty="0" smtClean="0">
                <a:latin typeface="Arial"/>
                <a:cs typeface="Arial"/>
              </a:rPr>
              <a:t>testfile2</a:t>
            </a:r>
            <a:endParaRPr lang="en-GB" sz="1800" u="sng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cp</a:t>
            </a:r>
            <a:r>
              <a:rPr lang="en-GB" sz="1800" dirty="0" smtClean="0">
                <a:latin typeface="Arial"/>
                <a:cs typeface="Arial"/>
              </a:rPr>
              <a:t> –r testdir1 testdir2 – </a:t>
            </a:r>
            <a:r>
              <a:rPr lang="el-GR" sz="1800" dirty="0" smtClean="0">
                <a:latin typeface="Arial"/>
                <a:cs typeface="Arial"/>
              </a:rPr>
              <a:t>Αντιγράφει τον κατάλογο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και τα περιεχόμενά του στον κατάλογο </a:t>
            </a:r>
            <a:r>
              <a:rPr lang="en-GB" sz="1800" dirty="0" smtClean="0">
                <a:latin typeface="Arial"/>
                <a:cs typeface="Arial"/>
              </a:rPr>
              <a:t>testdir2</a:t>
            </a:r>
            <a:r>
              <a:rPr lang="en-GB" sz="1800" dirty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smtClean="0">
                <a:latin typeface="Arial"/>
                <a:cs typeface="Arial"/>
              </a:rPr>
              <a:t>mv testfile1 testfile3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move.</a:t>
            </a:r>
            <a:r>
              <a:rPr lang="el-GR" sz="1800" u="sng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Μετονομάζει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αρχείο </a:t>
            </a:r>
            <a:r>
              <a:rPr lang="en-GB" sz="1800" dirty="0" smtClean="0">
                <a:latin typeface="Arial"/>
                <a:cs typeface="Arial"/>
              </a:rPr>
              <a:t>testfile1 </a:t>
            </a:r>
            <a:r>
              <a:rPr lang="el-GR" sz="1800" dirty="0" smtClean="0">
                <a:latin typeface="Arial"/>
                <a:cs typeface="Arial"/>
              </a:rPr>
              <a:t>σε </a:t>
            </a:r>
            <a:r>
              <a:rPr lang="en-GB" sz="1800" dirty="0" smtClean="0">
                <a:latin typeface="Arial"/>
                <a:cs typeface="Arial"/>
              </a:rPr>
              <a:t>testfile3</a:t>
            </a:r>
          </a:p>
        </p:txBody>
      </p:sp>
    </p:spTree>
    <p:extLst>
      <p:ext uri="{BB962C8B-B14F-4D97-AF65-F5344CB8AC3E}">
        <p14:creationId xmlns:p14="http://schemas.microsoft.com/office/powerpoint/2010/main" val="2668457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230" y="274638"/>
            <a:ext cx="4155858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Παράδειγμα - </a:t>
            </a:r>
            <a:r>
              <a:rPr lang="en-GB" sz="2800" dirty="0" err="1" smtClean="0">
                <a:latin typeface="Arial"/>
                <a:cs typeface="Arial"/>
              </a:rPr>
              <a:t>ls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1169" y="1067085"/>
            <a:ext cx="4412249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θέλω να δω τι υπάρχει μέσα στο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αρχεία και υποκατάλογοι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εκτελώ 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Θα μου δείξει ότι μέσα στον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υπάρχει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υποκατάλογοι </a:t>
            </a:r>
            <a:r>
              <a:rPr lang="en-GB" dirty="0" smtClean="0">
                <a:latin typeface="Arial"/>
                <a:cs typeface="Arial"/>
              </a:rPr>
              <a:t>dir1 &amp; dir2.</a:t>
            </a:r>
          </a:p>
          <a:p>
            <a:r>
              <a:rPr lang="el-GR" dirty="0" smtClean="0">
                <a:latin typeface="Arial"/>
                <a:cs typeface="Arial"/>
              </a:rPr>
              <a:t>Αν θέλω να δω τι υπάρχει στον </a:t>
            </a:r>
            <a:r>
              <a:rPr lang="en-GB" dirty="0" smtClean="0">
                <a:latin typeface="Arial"/>
                <a:cs typeface="Arial"/>
              </a:rPr>
              <a:t>dir3 </a:t>
            </a:r>
            <a:r>
              <a:rPr lang="el-GR" dirty="0" smtClean="0">
                <a:latin typeface="Arial"/>
                <a:cs typeface="Arial"/>
              </a:rPr>
              <a:t>ενώ ακόμα βρίσκομαι στο </a:t>
            </a:r>
            <a:r>
              <a:rPr lang="en-GB" dirty="0" smtClean="0">
                <a:latin typeface="Arial"/>
                <a:cs typeface="Arial"/>
              </a:rPr>
              <a:t>PC1, </a:t>
            </a:r>
            <a:r>
              <a:rPr lang="el-GR" dirty="0" smtClean="0">
                <a:latin typeface="Arial"/>
                <a:cs typeface="Arial"/>
              </a:rPr>
              <a:t>πρέπει να δώσω την διεύθυνση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 στην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/home/PC1/dir2/dir3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.</a:t>
            </a:r>
            <a:r>
              <a:rPr lang="en-GB" dirty="0" smtClean="0">
                <a:latin typeface="Arial"/>
                <a:cs typeface="Arial"/>
              </a:rPr>
              <a:t>/dir2/dir3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Τι θα μου δείξει η εντολή?</a:t>
            </a: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48298" y="16147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25239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230" y="274638"/>
            <a:ext cx="4155858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Παράδειγμα - </a:t>
            </a:r>
            <a:r>
              <a:rPr lang="en-GB" sz="2800" dirty="0" err="1" smtClean="0">
                <a:latin typeface="Arial"/>
                <a:cs typeface="Arial"/>
              </a:rPr>
              <a:t>cp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1169" y="1067085"/>
            <a:ext cx="44122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dir1. </a:t>
            </a:r>
            <a:r>
              <a:rPr lang="el-GR" dirty="0" smtClean="0">
                <a:latin typeface="Arial"/>
                <a:cs typeface="Arial"/>
              </a:rPr>
              <a:t>Θέλω να αντιγράψω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file2</a:t>
            </a:r>
            <a:r>
              <a:rPr lang="el-GR" dirty="0" smtClean="0">
                <a:latin typeface="Arial"/>
                <a:cs typeface="Arial"/>
              </a:rPr>
              <a:t>, μέσα στον ίδιο κατάλογο</a:t>
            </a:r>
            <a:r>
              <a:rPr lang="en-GB" dirty="0" smtClean="0">
                <a:latin typeface="Arial"/>
                <a:cs typeface="Arial"/>
              </a:rPr>
              <a:t> (dir1)</a:t>
            </a:r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p file1 file2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482506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Snip Single Corner Rectangle 20"/>
          <p:cNvSpPr/>
          <p:nvPr/>
        </p:nvSpPr>
        <p:spPr>
          <a:xfrm>
            <a:off x="1207708" y="475825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2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24245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230" y="274638"/>
            <a:ext cx="4155858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Παράδειγμα - </a:t>
            </a:r>
            <a:r>
              <a:rPr lang="en-GB" sz="2800" dirty="0" err="1" smtClean="0">
                <a:latin typeface="Arial"/>
                <a:cs typeface="Arial"/>
              </a:rPr>
              <a:t>cp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1169" y="1067085"/>
            <a:ext cx="44122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dir1. </a:t>
            </a:r>
            <a:r>
              <a:rPr lang="el-GR" dirty="0" smtClean="0">
                <a:latin typeface="Arial"/>
                <a:cs typeface="Arial"/>
              </a:rPr>
              <a:t>Θέλω να αντιγράψω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file2</a:t>
            </a:r>
            <a:r>
              <a:rPr lang="el-GR" dirty="0" smtClean="0">
                <a:latin typeface="Arial"/>
                <a:cs typeface="Arial"/>
              </a:rPr>
              <a:t>, αλλά μέσα στον κατάλογο</a:t>
            </a:r>
            <a:r>
              <a:rPr lang="en-GB" dirty="0" smtClean="0">
                <a:latin typeface="Arial"/>
                <a:cs typeface="Arial"/>
              </a:rPr>
              <a:t> (</a:t>
            </a:r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2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cp</a:t>
            </a:r>
            <a:r>
              <a:rPr lang="en-US" dirty="0" smtClean="0">
                <a:latin typeface="Arial"/>
                <a:cs typeface="Arial"/>
              </a:rPr>
              <a:t> file1 /home/PC1/dir2/file2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p file1 ../dir2/file2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482506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Snip Single Corner Rectangle 20"/>
          <p:cNvSpPr/>
          <p:nvPr/>
        </p:nvSpPr>
        <p:spPr>
          <a:xfrm>
            <a:off x="2328230" y="4549284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2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59971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230" y="274638"/>
            <a:ext cx="4155858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Παράδειγμα - </a:t>
            </a:r>
            <a:r>
              <a:rPr lang="en-GB" sz="2800" dirty="0" err="1" smtClean="0">
                <a:latin typeface="Arial"/>
                <a:cs typeface="Arial"/>
              </a:rPr>
              <a:t>cp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1169" y="1067085"/>
            <a:ext cx="4412249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PC1. </a:t>
            </a:r>
            <a:r>
              <a:rPr lang="el-GR" dirty="0" smtClean="0">
                <a:latin typeface="Arial"/>
                <a:cs typeface="Arial"/>
              </a:rPr>
              <a:t>Θέλω να αντιγράψω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από 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file2</a:t>
            </a:r>
            <a:r>
              <a:rPr lang="el-GR" dirty="0" smtClean="0">
                <a:latin typeface="Arial"/>
                <a:cs typeface="Arial"/>
              </a:rPr>
              <a:t>, αλλά μέσα στον κατάλογο</a:t>
            </a:r>
            <a:r>
              <a:rPr lang="en-GB" dirty="0" smtClean="0">
                <a:latin typeface="Arial"/>
                <a:cs typeface="Arial"/>
              </a:rPr>
              <a:t> (dir</a:t>
            </a:r>
            <a:r>
              <a:rPr lang="en-GB" dirty="0">
                <a:latin typeface="Arial"/>
                <a:cs typeface="Arial"/>
              </a:rPr>
              <a:t>3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εντολή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err="1">
                <a:latin typeface="Arial"/>
                <a:cs typeface="Arial"/>
              </a:rPr>
              <a:t>c</a:t>
            </a:r>
            <a:r>
              <a:rPr lang="en-GB" dirty="0" err="1" smtClean="0">
                <a:latin typeface="Arial"/>
                <a:cs typeface="Arial"/>
              </a:rPr>
              <a:t>p</a:t>
            </a:r>
            <a:r>
              <a:rPr lang="en-GB" dirty="0" smtClean="0">
                <a:latin typeface="Arial"/>
                <a:cs typeface="Arial"/>
              </a:rPr>
              <a:t> file1 file2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δεν θα δουλέψει, γιατί το </a:t>
            </a:r>
            <a:r>
              <a:rPr lang="en-GB" dirty="0" err="1" smtClean="0">
                <a:latin typeface="Arial"/>
                <a:cs typeface="Arial"/>
              </a:rPr>
              <a:t>cp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δεν μπορεί να δει το </a:t>
            </a:r>
            <a:r>
              <a:rPr lang="en-GB" dirty="0" smtClean="0">
                <a:latin typeface="Arial"/>
                <a:cs typeface="Arial"/>
              </a:rPr>
              <a:t>file1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cp</a:t>
            </a:r>
            <a:r>
              <a:rPr lang="en-US" dirty="0" smtClean="0">
                <a:latin typeface="Arial"/>
                <a:cs typeface="Arial"/>
              </a:rPr>
              <a:t> /home/PC1/dir1/file1 /home/PC1/dir2/dir3/file2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c</a:t>
            </a:r>
            <a:r>
              <a:rPr lang="en-GB" dirty="0" smtClean="0">
                <a:latin typeface="Arial"/>
                <a:cs typeface="Arial"/>
              </a:rPr>
              <a:t>p ./dir1/file1 ./dir2/dir3/file2</a:t>
            </a: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28230" y="17151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Snip Single Corner Rectangle 20"/>
          <p:cNvSpPr/>
          <p:nvPr/>
        </p:nvSpPr>
        <p:spPr>
          <a:xfrm>
            <a:off x="2290426" y="612708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2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2830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αρχείου</a:t>
            </a:r>
            <a:r>
              <a:rPr lang="el-GR" sz="2800" dirty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51929" y="214069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11682" y="319256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3242" y="31925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33564" y="31925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761788" y="371849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982110" y="371849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758490" y="3716962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803383" y="161475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51188" y="2443936"/>
            <a:ext cx="493680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PC1.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δημιουργήσω ένα αρχείο με το όνομα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που μέσα του γράφει το όνομα μου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smtClean="0">
                <a:latin typeface="Arial"/>
                <a:cs typeface="Arial"/>
              </a:rPr>
              <a:t>(x</a:t>
            </a:r>
            <a:r>
              <a:rPr lang="el-GR" dirty="0" smtClean="0">
                <a:latin typeface="Arial"/>
                <a:cs typeface="Arial"/>
              </a:rPr>
              <a:t>ρησιμοποιώ την εντολή </a:t>
            </a:r>
            <a:r>
              <a:rPr lang="en-GB" dirty="0" smtClean="0">
                <a:latin typeface="Arial"/>
                <a:cs typeface="Arial"/>
              </a:rPr>
              <a:t>cat – </a:t>
            </a:r>
            <a:r>
              <a:rPr lang="el-GR" dirty="0" smtClean="0">
                <a:latin typeface="Arial"/>
                <a:cs typeface="Arial"/>
              </a:rPr>
              <a:t>σημαίνει </a:t>
            </a:r>
            <a:r>
              <a:rPr lang="en-GB" dirty="0" smtClean="0">
                <a:latin typeface="Arial"/>
                <a:cs typeface="Arial"/>
              </a:rPr>
              <a:t>concatenate)</a:t>
            </a:r>
          </a:p>
        </p:txBody>
      </p:sp>
    </p:spTree>
    <p:extLst>
      <p:ext uri="{BB962C8B-B14F-4D97-AF65-F5344CB8AC3E}">
        <p14:creationId xmlns:p14="http://schemas.microsoft.com/office/powerpoint/2010/main" val="31847002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αρχείου 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895954"/>
            <a:ext cx="4412249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PC1.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Πώς θα δημιουργήσω ένα αρχείο με το όνομα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που μέσα του γράφει το όνομά μου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smtClean="0">
                <a:latin typeface="Arial"/>
                <a:cs typeface="Arial"/>
              </a:rPr>
              <a:t>(x</a:t>
            </a:r>
            <a:r>
              <a:rPr lang="el-GR" dirty="0" smtClean="0">
                <a:latin typeface="Arial"/>
                <a:cs typeface="Arial"/>
              </a:rPr>
              <a:t>ρησιμοποιώ την εντολή </a:t>
            </a:r>
            <a:r>
              <a:rPr lang="en-GB" dirty="0" smtClean="0">
                <a:latin typeface="Arial"/>
                <a:cs typeface="Arial"/>
              </a:rPr>
              <a:t>cat)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cat &gt; file1</a:t>
            </a:r>
          </a:p>
          <a:p>
            <a:pPr marL="285750" indent="-285750">
              <a:buFont typeface="Arial"/>
              <a:buChar char="•"/>
            </a:pPr>
            <a:r>
              <a:rPr lang="en-GB" dirty="0" err="1" smtClean="0">
                <a:latin typeface="Arial"/>
                <a:cs typeface="Arial"/>
              </a:rPr>
              <a:t>blablabla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Control D</a:t>
            </a:r>
            <a:r>
              <a:rPr lang="el-GR" dirty="0" smtClean="0">
                <a:latin typeface="Arial"/>
                <a:cs typeface="Arial"/>
              </a:rPr>
              <a:t> (πατάω ταυτόχρονα τα 2 πλήκτρα)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Το βελάκι &gt; σημαίνει ότι τα περιεχόμενα που θα πληκτρολογήσουμε θα πάνε μέσα στο αρχείο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Επειδή χρησιμοποιώ το  &gt; αυτό σημαίνει ότι οποιδήποτε περιεχόμενο υπήρχε πριν μέσα στο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θα διαγραφεί και θα μείνει μόνο το όνομα που γράψαμε.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05682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5" name="Snip Single Corner Rectangle 24"/>
          <p:cNvSpPr/>
          <p:nvPr/>
        </p:nvSpPr>
        <p:spPr>
          <a:xfrm>
            <a:off x="907870" y="5336289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47403" y="6295326"/>
            <a:ext cx="1108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blablabla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905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75225" y="3539235"/>
            <a:ext cx="39070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Το σύστημα έχει δομή ιεραρχική. Ένας κατάλογος μπορεί να έχει 1 ή περισσότερους υπο-καταλόγους. </a:t>
            </a:r>
          </a:p>
          <a:p>
            <a:r>
              <a:rPr lang="el-GR" sz="1600" dirty="0" smtClean="0">
                <a:latin typeface="Arial"/>
                <a:cs typeface="Arial"/>
              </a:rPr>
              <a:t>Όχι το αντίθετο.</a:t>
            </a:r>
          </a:p>
          <a:p>
            <a:r>
              <a:rPr lang="el-GR" sz="1600" dirty="0" smtClean="0">
                <a:latin typeface="Arial"/>
                <a:cs typeface="Arial"/>
              </a:rPr>
              <a:t>Κάθε κατάλογος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l-GR" sz="1600" dirty="0" smtClean="0">
                <a:latin typeface="Arial"/>
                <a:cs typeface="Arial"/>
              </a:rPr>
              <a:t>αρχείο έχει μια διεύθυνση. Η διεύθυνση αρχίζει από το </a:t>
            </a:r>
            <a:r>
              <a:rPr lang="en-GB" sz="1600" dirty="0" smtClean="0">
                <a:latin typeface="Arial"/>
                <a:cs typeface="Arial"/>
              </a:rPr>
              <a:t>root </a:t>
            </a:r>
            <a:r>
              <a:rPr lang="el-GR" sz="1600" dirty="0" smtClean="0">
                <a:latin typeface="Arial"/>
                <a:cs typeface="Arial"/>
              </a:rPr>
              <a:t>και ακολουθούμε την κατάλληλη πορεία μέχρι να καταλήξουμε εκεί που θέλουμε.</a:t>
            </a:r>
            <a:endParaRPr lang="en-GB" sz="1600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67263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αρχείου 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895954"/>
            <a:ext cx="44122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Το βελάκι &gt; σημαίνει ότι τα περιεχόμενα που θα πληκτρολογήσουμε θα πάνε μέσα στο αρχείο </a:t>
            </a:r>
            <a:r>
              <a:rPr lang="en-GB" dirty="0" smtClean="0">
                <a:latin typeface="Arial"/>
                <a:cs typeface="Arial"/>
              </a:rPr>
              <a:t>file1</a:t>
            </a:r>
            <a:r>
              <a:rPr lang="el-GR" dirty="0" smtClean="0">
                <a:latin typeface="Arial"/>
                <a:cs typeface="Arial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Επειδή χρησιμοποιώ το  &gt; αυτό σημαίνει ότι οποιδήποτε περιεχόμενο υπήρχε πριν μέσα στο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θα διαγραφεί και θα μείνει μόνο το όνομα που γράψαμε.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Αν χρησιμοποιήσω τα 2 βελάκια μαζί &gt;&gt; τότε το παλιό περιεχόμενο παραμένει ενώ το νέο περιεχόμενο γράφεται κάτω από το παλιό.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05682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5" name="Snip Single Corner Rectangle 24"/>
          <p:cNvSpPr/>
          <p:nvPr/>
        </p:nvSpPr>
        <p:spPr>
          <a:xfrm>
            <a:off x="907870" y="5336289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47403" y="6295326"/>
            <a:ext cx="1108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blablabla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2315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αρχείου 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06159" y="968424"/>
            <a:ext cx="473784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Έχω το </a:t>
            </a:r>
            <a:r>
              <a:rPr lang="en-GB" sz="1600" dirty="0" smtClean="0">
                <a:latin typeface="Arial"/>
                <a:cs typeface="Arial"/>
              </a:rPr>
              <a:t>file1 </a:t>
            </a:r>
            <a:r>
              <a:rPr lang="el-GR" sz="1600" dirty="0" smtClean="0">
                <a:latin typeface="Arial"/>
                <a:cs typeface="Arial"/>
              </a:rPr>
              <a:t>που μέσα του γράψαμε </a:t>
            </a:r>
            <a:r>
              <a:rPr lang="en-GB" sz="1600" dirty="0" err="1" smtClean="0">
                <a:latin typeface="Arial"/>
                <a:cs typeface="Arial"/>
              </a:rPr>
              <a:t>blablabla</a:t>
            </a:r>
            <a:endParaRPr lang="en-GB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Αν εκτελέσω την παρακάτω εντολή τι θα έχει ως περιεχόμενο το </a:t>
            </a:r>
            <a:r>
              <a:rPr lang="en-GB" sz="1600" dirty="0" smtClean="0">
                <a:latin typeface="Arial"/>
                <a:cs typeface="Arial"/>
              </a:rPr>
              <a:t>file1?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n-GB" sz="1600" dirty="0">
                <a:latin typeface="Arial"/>
                <a:cs typeface="Arial"/>
              </a:rPr>
              <a:t>c</a:t>
            </a:r>
            <a:r>
              <a:rPr lang="en-GB" sz="1600" dirty="0" smtClean="0">
                <a:latin typeface="Arial"/>
                <a:cs typeface="Arial"/>
              </a:rPr>
              <a:t>at &gt; file1</a:t>
            </a:r>
          </a:p>
          <a:p>
            <a:r>
              <a:rPr lang="en-GB" sz="1600" dirty="0" err="1" smtClean="0">
                <a:latin typeface="Arial"/>
                <a:cs typeface="Arial"/>
              </a:rPr>
              <a:t>xxxx</a:t>
            </a:r>
            <a:endParaRPr lang="en-GB" sz="1600" dirty="0" smtClean="0">
              <a:latin typeface="Arial"/>
              <a:cs typeface="Arial"/>
            </a:endParaRPr>
          </a:p>
          <a:p>
            <a:r>
              <a:rPr lang="en-GB" sz="1600" dirty="0" smtClean="0">
                <a:latin typeface="Arial"/>
                <a:cs typeface="Arial"/>
              </a:rPr>
              <a:t>Control D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Αν στη συνέχεια εκτελέσω την παρακάτω εντολή τι θα έχει ως περιεχόμενο πλέον το </a:t>
            </a:r>
            <a:r>
              <a:rPr lang="en-GB" sz="1600" dirty="0" smtClean="0">
                <a:latin typeface="Arial"/>
                <a:cs typeface="Arial"/>
              </a:rPr>
              <a:t>file1?</a:t>
            </a:r>
            <a:endParaRPr lang="el-GR" sz="1600" dirty="0" smtClean="0">
              <a:latin typeface="Arial"/>
              <a:cs typeface="Arial"/>
            </a:endParaRPr>
          </a:p>
          <a:p>
            <a:endParaRPr lang="el-GR" sz="1600" dirty="0">
              <a:latin typeface="Arial"/>
              <a:cs typeface="Arial"/>
            </a:endParaRPr>
          </a:p>
          <a:p>
            <a:r>
              <a:rPr lang="en-GB" sz="1600" dirty="0" smtClean="0">
                <a:latin typeface="Arial"/>
                <a:cs typeface="Arial"/>
              </a:rPr>
              <a:t>cat &gt;</a:t>
            </a:r>
            <a:r>
              <a:rPr lang="el-GR" sz="1600" dirty="0" smtClean="0">
                <a:latin typeface="Arial"/>
                <a:cs typeface="Arial"/>
              </a:rPr>
              <a:t>&gt;</a:t>
            </a:r>
            <a:r>
              <a:rPr lang="en-GB" sz="1600" dirty="0" smtClean="0">
                <a:latin typeface="Arial"/>
                <a:cs typeface="Arial"/>
              </a:rPr>
              <a:t> file1</a:t>
            </a:r>
          </a:p>
          <a:p>
            <a:r>
              <a:rPr lang="en-GB" sz="1600" dirty="0" err="1" smtClean="0">
                <a:latin typeface="Arial"/>
                <a:cs typeface="Arial"/>
              </a:rPr>
              <a:t>yyyy</a:t>
            </a:r>
            <a:endParaRPr lang="en-GB" sz="1600" dirty="0" smtClean="0">
              <a:latin typeface="Arial"/>
              <a:cs typeface="Arial"/>
            </a:endParaRPr>
          </a:p>
          <a:p>
            <a:r>
              <a:rPr lang="en-GB" sz="1600" dirty="0" smtClean="0">
                <a:latin typeface="Arial"/>
                <a:cs typeface="Arial"/>
              </a:rPr>
              <a:t>Control D</a:t>
            </a:r>
          </a:p>
          <a:p>
            <a:endParaRPr lang="en-GB" sz="1600" dirty="0" smtClean="0">
              <a:latin typeface="Arial"/>
              <a:cs typeface="Arial"/>
            </a:endParaRPr>
          </a:p>
          <a:p>
            <a:endParaRPr lang="en-GB" sz="1600" dirty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05682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5" name="Snip Single Corner Rectangle 24"/>
          <p:cNvSpPr/>
          <p:nvPr/>
        </p:nvSpPr>
        <p:spPr>
          <a:xfrm>
            <a:off x="215229" y="5336289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9466" y="6295326"/>
            <a:ext cx="1108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blablabla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6" name="Snip Single Corner Rectangle 15"/>
          <p:cNvSpPr/>
          <p:nvPr/>
        </p:nvSpPr>
        <p:spPr>
          <a:xfrm>
            <a:off x="3240028" y="5336289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6210534" y="5279214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80244" y="626306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xxxx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16944" y="6037733"/>
            <a:ext cx="659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Arial"/>
                <a:cs typeface="Arial"/>
              </a:rPr>
              <a:t>x</a:t>
            </a:r>
            <a:r>
              <a:rPr lang="en-GB" dirty="0" err="1" smtClean="0">
                <a:latin typeface="Arial"/>
                <a:cs typeface="Arial"/>
              </a:rPr>
              <a:t>xxx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err="1" smtClean="0">
                <a:latin typeface="Arial"/>
                <a:cs typeface="Arial"/>
              </a:rPr>
              <a:t>yyyy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2047478" y="6065891"/>
            <a:ext cx="1049657" cy="197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5076715" y="6037733"/>
            <a:ext cx="1049657" cy="197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3857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Ένωση αρχείων 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06159" y="968424"/>
            <a:ext cx="473784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Έχω το </a:t>
            </a:r>
            <a:r>
              <a:rPr lang="en-GB" sz="1600" dirty="0" smtClean="0">
                <a:latin typeface="Arial"/>
                <a:cs typeface="Arial"/>
              </a:rPr>
              <a:t>file1 </a:t>
            </a:r>
            <a:r>
              <a:rPr lang="el-GR" sz="1600" dirty="0" smtClean="0">
                <a:latin typeface="Arial"/>
                <a:cs typeface="Arial"/>
              </a:rPr>
              <a:t>που μέσα του γράψαμε </a:t>
            </a:r>
            <a:r>
              <a:rPr lang="en-GB" sz="1600" dirty="0" err="1" smtClean="0">
                <a:latin typeface="Arial"/>
                <a:cs typeface="Arial"/>
              </a:rPr>
              <a:t>xxxx</a:t>
            </a:r>
            <a:endParaRPr lang="el-GR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Και το </a:t>
            </a:r>
            <a:r>
              <a:rPr lang="en-GB" sz="1600" dirty="0" smtClean="0">
                <a:latin typeface="Arial"/>
                <a:cs typeface="Arial"/>
              </a:rPr>
              <a:t>file 2 </a:t>
            </a:r>
            <a:r>
              <a:rPr lang="el-GR" sz="1600" dirty="0" smtClean="0">
                <a:latin typeface="Arial"/>
                <a:cs typeface="Arial"/>
              </a:rPr>
              <a:t>που μέσα του γράψαμε </a:t>
            </a:r>
            <a:r>
              <a:rPr lang="en-GB" sz="1600" dirty="0" err="1" smtClean="0">
                <a:latin typeface="Arial"/>
                <a:cs typeface="Arial"/>
              </a:rPr>
              <a:t>yyyy</a:t>
            </a:r>
            <a:endParaRPr lang="en-GB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Θέλω να ενώσω το περιεχόμενό τους σε ένα τρίτο αρχείο </a:t>
            </a:r>
            <a:r>
              <a:rPr lang="en-GB" sz="1600" dirty="0" smtClean="0">
                <a:latin typeface="Arial"/>
                <a:cs typeface="Arial"/>
              </a:rPr>
              <a:t>file3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n-GB" sz="1600" dirty="0">
                <a:latin typeface="Arial"/>
                <a:cs typeface="Arial"/>
              </a:rPr>
              <a:t>c</a:t>
            </a:r>
            <a:r>
              <a:rPr lang="en-GB" sz="1600" dirty="0" smtClean="0">
                <a:latin typeface="Arial"/>
                <a:cs typeface="Arial"/>
              </a:rPr>
              <a:t>at file1 file2 &gt; file3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Με την εντολή </a:t>
            </a:r>
            <a:r>
              <a:rPr lang="en-GB" sz="1600" dirty="0" smtClean="0">
                <a:latin typeface="Arial"/>
                <a:cs typeface="Arial"/>
              </a:rPr>
              <a:t>cat </a:t>
            </a:r>
            <a:r>
              <a:rPr lang="el-GR" sz="1600" dirty="0" smtClean="0">
                <a:latin typeface="Arial"/>
                <a:cs typeface="Arial"/>
              </a:rPr>
              <a:t>μπορώ να ενώσω τα περιεχόμενα από περισσότερους των 2 αρχείων.</a:t>
            </a:r>
          </a:p>
          <a:p>
            <a:r>
              <a:rPr lang="el-GR" sz="1600" dirty="0" smtClean="0">
                <a:latin typeface="Arial"/>
                <a:cs typeface="Arial"/>
              </a:rPr>
              <a:t>Η ένωση θα γίνει με βάση την σειρά με την οποία αναφέρω στην εντολή τα αρχεία προς ένωση.</a:t>
            </a:r>
            <a:endParaRPr lang="en-GB" sz="1600" dirty="0" smtClean="0">
              <a:latin typeface="Arial"/>
              <a:cs typeface="Arial"/>
            </a:endParaRPr>
          </a:p>
          <a:p>
            <a:endParaRPr lang="en-GB" sz="1600" dirty="0" smtClean="0">
              <a:latin typeface="Arial"/>
              <a:cs typeface="Arial"/>
            </a:endParaRPr>
          </a:p>
          <a:p>
            <a:endParaRPr lang="en-GB" sz="1600" dirty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05682" y="373659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5" name="Snip Single Corner Rectangle 24"/>
          <p:cNvSpPr/>
          <p:nvPr/>
        </p:nvSpPr>
        <p:spPr>
          <a:xfrm>
            <a:off x="599466" y="5345011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51520" y="629532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xxxx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6" name="Snip Single Corner Rectangle 15"/>
          <p:cNvSpPr/>
          <p:nvPr/>
        </p:nvSpPr>
        <p:spPr>
          <a:xfrm>
            <a:off x="2827344" y="5355579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5847690" y="5329860"/>
            <a:ext cx="1719562" cy="1385444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50666" y="626306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Arial"/>
                <a:cs typeface="Arial"/>
              </a:rPr>
              <a:t>yyyy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59490" y="6037733"/>
            <a:ext cx="659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latin typeface="Arial"/>
                <a:cs typeface="Arial"/>
              </a:rPr>
              <a:t>x</a:t>
            </a:r>
            <a:r>
              <a:rPr lang="en-GB" dirty="0" err="1" smtClean="0">
                <a:latin typeface="Arial"/>
                <a:cs typeface="Arial"/>
              </a:rPr>
              <a:t>xxx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err="1" smtClean="0">
                <a:latin typeface="Arial"/>
                <a:cs typeface="Arial"/>
              </a:rPr>
              <a:t>yyyy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4687953" y="6037733"/>
            <a:ext cx="1049657" cy="197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6" name="Snip Single Corner Rectangle 25"/>
          <p:cNvSpPr/>
          <p:nvPr/>
        </p:nvSpPr>
        <p:spPr>
          <a:xfrm>
            <a:off x="1245797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" name="Plus 3"/>
          <p:cNvSpPr/>
          <p:nvPr/>
        </p:nvSpPr>
        <p:spPr>
          <a:xfrm>
            <a:off x="2334913" y="6007799"/>
            <a:ext cx="492431" cy="454205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6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58909" y="3213456"/>
            <a:ext cx="39070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Π.χ. ο κατάλογος </a:t>
            </a:r>
            <a:r>
              <a:rPr lang="en-GB" sz="1600" dirty="0" smtClean="0">
                <a:latin typeface="Arial"/>
                <a:cs typeface="Arial"/>
              </a:rPr>
              <a:t>home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</a:t>
            </a:r>
          </a:p>
          <a:p>
            <a:r>
              <a:rPr lang="el-GR" sz="1600" dirty="0" smtClean="0">
                <a:latin typeface="Arial"/>
                <a:cs typeface="Arial"/>
              </a:rPr>
              <a:t>Π.χ. ο κατάλογος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</a:t>
            </a:r>
          </a:p>
          <a:p>
            <a:r>
              <a:rPr lang="el-GR" sz="1600" dirty="0" smtClean="0">
                <a:latin typeface="Arial"/>
                <a:cs typeface="Arial"/>
              </a:rPr>
              <a:t>Π.χ. </a:t>
            </a:r>
            <a:r>
              <a:rPr lang="en-US" sz="1600" dirty="0" smtClean="0">
                <a:latin typeface="Arial"/>
                <a:cs typeface="Arial"/>
              </a:rPr>
              <a:t>o </a:t>
            </a:r>
            <a:r>
              <a:rPr lang="el-GR" sz="1600" dirty="0" smtClean="0">
                <a:latin typeface="Arial"/>
                <a:cs typeface="Arial"/>
              </a:rPr>
              <a:t>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/home/PC3/dir1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Ο 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PC1 </a:t>
            </a:r>
            <a:r>
              <a:rPr lang="el-GR" sz="1600" dirty="0" smtClean="0">
                <a:latin typeface="Arial"/>
                <a:cs typeface="Arial"/>
              </a:rPr>
              <a:t>και ο 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είναι διαφορετικοί και έχουν διευθύνσεις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/home/PC1/dir1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/home/PC3/dir1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266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19342" y="4116154"/>
            <a:ext cx="39070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Οι κατάλογοι/αρχεία του κάθε χρήστη βρίσκονται στο </a:t>
            </a:r>
            <a:r>
              <a:rPr lang="en-GB" sz="1600" dirty="0" smtClean="0">
                <a:latin typeface="Arial"/>
                <a:cs typeface="Arial"/>
              </a:rPr>
              <a:t>/home</a:t>
            </a:r>
          </a:p>
          <a:p>
            <a:r>
              <a:rPr lang="el-GR" sz="1600" dirty="0" smtClean="0">
                <a:latin typeface="Arial"/>
                <a:cs typeface="Arial"/>
              </a:rPr>
              <a:t>Οι υπόλοιποι κατάλογοι ανήκουν στο σύστημα</a:t>
            </a:r>
            <a:endParaRPr lang="en-GB" sz="1600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288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Home directory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19342" y="4116154"/>
            <a:ext cx="39070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Όταν κάνω </a:t>
            </a:r>
            <a:r>
              <a:rPr lang="en-GB" sz="1600" dirty="0" err="1" smtClean="0">
                <a:latin typeface="Arial"/>
                <a:cs typeface="Arial"/>
              </a:rPr>
              <a:t>loggin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ως χρήστης</a:t>
            </a:r>
            <a:r>
              <a:rPr lang="en-GB" sz="1600" dirty="0" smtClean="0">
                <a:latin typeface="Arial"/>
                <a:cs typeface="Arial"/>
              </a:rPr>
              <a:t> PC1</a:t>
            </a:r>
            <a:r>
              <a:rPr lang="el-GR" sz="1600" dirty="0" smtClean="0">
                <a:latin typeface="Arial"/>
                <a:cs typeface="Arial"/>
              </a:rPr>
              <a:t>, ξεκινάω από το </a:t>
            </a:r>
            <a:r>
              <a:rPr lang="en-GB" sz="1600" dirty="0" smtClean="0">
                <a:latin typeface="Arial"/>
                <a:cs typeface="Arial"/>
              </a:rPr>
              <a:t>home directory </a:t>
            </a:r>
            <a:r>
              <a:rPr lang="el-GR" sz="1600" dirty="0" smtClean="0">
                <a:latin typeface="Arial"/>
                <a:cs typeface="Arial"/>
              </a:rPr>
              <a:t>που είναι το </a:t>
            </a:r>
            <a:r>
              <a:rPr lang="en-GB" sz="1600" dirty="0" smtClean="0">
                <a:latin typeface="Arial"/>
                <a:cs typeface="Arial"/>
              </a:rPr>
              <a:t>/home/PC1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Ε</a:t>
            </a:r>
            <a:r>
              <a:rPr lang="el-GR" sz="1600" dirty="0" smtClean="0">
                <a:latin typeface="Arial"/>
                <a:cs typeface="Arial"/>
              </a:rPr>
              <a:t>άν</a:t>
            </a:r>
            <a:r>
              <a:rPr lang="el-GR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έ</a:t>
            </a:r>
            <a:r>
              <a:rPr lang="el-GR" sz="1600" dirty="0" smtClean="0">
                <a:latin typeface="Arial"/>
                <a:cs typeface="Arial"/>
              </a:rPr>
              <a:t>κανα </a:t>
            </a:r>
            <a:r>
              <a:rPr lang="en-GB" sz="1600" dirty="0" err="1">
                <a:latin typeface="Arial"/>
                <a:cs typeface="Arial"/>
              </a:rPr>
              <a:t>loggin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ως χρήστης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n-GB" sz="1600" dirty="0" smtClean="0">
                <a:latin typeface="Arial"/>
                <a:cs typeface="Arial"/>
              </a:rPr>
              <a:t>PC</a:t>
            </a:r>
            <a:r>
              <a:rPr lang="el-GR" sz="1600" dirty="0" smtClean="0">
                <a:latin typeface="Arial"/>
                <a:cs typeface="Arial"/>
              </a:rPr>
              <a:t>3, </a:t>
            </a:r>
            <a:r>
              <a:rPr lang="el-GR" sz="1600" dirty="0">
                <a:latin typeface="Arial"/>
                <a:cs typeface="Arial"/>
              </a:rPr>
              <a:t>ξεκινάω από το </a:t>
            </a:r>
            <a:r>
              <a:rPr lang="en-GB" sz="1600" dirty="0">
                <a:latin typeface="Arial"/>
                <a:cs typeface="Arial"/>
              </a:rPr>
              <a:t>home directory </a:t>
            </a:r>
            <a:r>
              <a:rPr lang="el-GR" sz="1600" dirty="0">
                <a:latin typeface="Arial"/>
                <a:cs typeface="Arial"/>
              </a:rPr>
              <a:t>που είναι το </a:t>
            </a:r>
            <a:r>
              <a:rPr lang="en-GB" sz="1600" dirty="0">
                <a:latin typeface="Arial"/>
                <a:cs typeface="Arial"/>
              </a:rPr>
              <a:t>/home/</a:t>
            </a:r>
            <a:r>
              <a:rPr lang="en-GB" sz="1600" dirty="0" smtClean="0">
                <a:latin typeface="Arial"/>
                <a:cs typeface="Arial"/>
              </a:rPr>
              <a:t>PC</a:t>
            </a:r>
            <a:r>
              <a:rPr lang="el-GR" sz="1600" dirty="0" smtClean="0">
                <a:latin typeface="Arial"/>
                <a:cs typeface="Arial"/>
              </a:rPr>
              <a:t>3</a:t>
            </a:r>
          </a:p>
          <a:p>
            <a:endParaRPr lang="el-GR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home directory </a:t>
            </a:r>
            <a:r>
              <a:rPr lang="el-GR" sz="1600" dirty="0" smtClean="0">
                <a:latin typeface="Arial"/>
                <a:cs typeface="Arial"/>
              </a:rPr>
              <a:t>συμβολ</a:t>
            </a:r>
            <a:r>
              <a:rPr lang="el-GR" sz="1600" dirty="0" smtClean="0">
                <a:latin typeface="Arial"/>
                <a:cs typeface="Arial"/>
              </a:rPr>
              <a:t>ίζεται με το</a:t>
            </a:r>
            <a:r>
              <a:rPr lang="en-GB" sz="1600" dirty="0" smtClean="0">
                <a:latin typeface="Arial"/>
                <a:cs typeface="Arial"/>
              </a:rPr>
              <a:t>: ~</a:t>
            </a:r>
            <a:endParaRPr lang="en-GB" sz="1600" dirty="0">
              <a:latin typeface="Arial"/>
              <a:cs typeface="Arial"/>
            </a:endParaRPr>
          </a:p>
          <a:p>
            <a:endParaRPr lang="en-GB" sz="1600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023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47525" y="3286420"/>
            <a:ext cx="8778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sz="1600" dirty="0" smtClean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/home </a:t>
            </a:r>
            <a:r>
              <a:rPr lang="el-GR" sz="1600" dirty="0" smtClean="0">
                <a:latin typeface="Arial"/>
                <a:cs typeface="Arial"/>
              </a:rPr>
              <a:t>βρίσκονται οι λογαριασμοί των χρηστών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/bin </a:t>
            </a:r>
            <a:r>
              <a:rPr lang="el-GR" sz="1600" dirty="0" smtClean="0">
                <a:latin typeface="Arial"/>
                <a:cs typeface="Arial"/>
              </a:rPr>
              <a:t>βρίσκονται προγράμματα (συνήθως σε δυαδική μορφή </a:t>
            </a:r>
            <a:r>
              <a:rPr lang="en-GB" sz="1600" dirty="0" smtClean="0">
                <a:latin typeface="Arial"/>
                <a:cs typeface="Arial"/>
              </a:rPr>
              <a:t>- binary</a:t>
            </a:r>
            <a:r>
              <a:rPr lang="el-GR" sz="1600" dirty="0" smtClean="0">
                <a:latin typeface="Arial"/>
                <a:cs typeface="Arial"/>
              </a:rPr>
              <a:t>)</a:t>
            </a:r>
            <a:endParaRPr lang="en-GB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sbin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βρίσκονται προγράμματα (συνήθως σε δυαδική μορφή </a:t>
            </a:r>
            <a:r>
              <a:rPr lang="en-GB" sz="1600" dirty="0">
                <a:latin typeface="Arial"/>
                <a:cs typeface="Arial"/>
              </a:rPr>
              <a:t>- binary</a:t>
            </a:r>
            <a:r>
              <a:rPr lang="el-GR" sz="1600" dirty="0" smtClean="0">
                <a:latin typeface="Arial"/>
                <a:cs typeface="Arial"/>
              </a:rPr>
              <a:t>)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που χρησιμοποιεί ο </a:t>
            </a:r>
            <a:r>
              <a:rPr lang="en-GB" sz="1600" dirty="0" err="1" smtClean="0">
                <a:latin typeface="Arial"/>
                <a:cs typeface="Arial"/>
              </a:rPr>
              <a:t>superuser</a:t>
            </a:r>
            <a:endParaRPr lang="en-GB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γράφονται παροδικά αρχεία που σβήνονται όταν κλείσει ο υπολογιστής.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/lib </a:t>
            </a:r>
            <a:r>
              <a:rPr lang="el-GR" sz="1600" dirty="0">
                <a:latin typeface="Arial"/>
                <a:cs typeface="Arial"/>
              </a:rPr>
              <a:t>βρίσκονται </a:t>
            </a:r>
            <a:r>
              <a:rPr lang="el-GR" sz="1600" dirty="0" smtClean="0">
                <a:latin typeface="Arial"/>
                <a:cs typeface="Arial"/>
              </a:rPr>
              <a:t>βιβλιοθήκες που χρησιμοποιούνται από διάφορα προγράμματα. </a:t>
            </a:r>
            <a:endParaRPr lang="en-GB" sz="16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etc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βρίσκονται </a:t>
            </a:r>
            <a:r>
              <a:rPr lang="en-GB" sz="1600" dirty="0" smtClean="0">
                <a:latin typeface="Arial"/>
                <a:cs typeface="Arial"/>
              </a:rPr>
              <a:t>configuration files </a:t>
            </a:r>
            <a:r>
              <a:rPr lang="el-GR" sz="1600" dirty="0" smtClean="0">
                <a:latin typeface="Arial"/>
                <a:cs typeface="Arial"/>
              </a:rPr>
              <a:t>του συστήματος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 smtClean="0">
                <a:latin typeface="Arial"/>
                <a:cs typeface="Arial"/>
              </a:rPr>
              <a:t>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mnt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συνδέονται διάφορες εξωτερικές συσκευές, π.χ. </a:t>
            </a:r>
            <a:r>
              <a:rPr lang="en-US" sz="1600" dirty="0" smtClean="0">
                <a:latin typeface="Arial"/>
                <a:cs typeface="Arial"/>
              </a:rPr>
              <a:t>M</a:t>
            </a:r>
            <a:r>
              <a:rPr lang="en-GB" sz="1600" dirty="0" err="1" smtClean="0">
                <a:latin typeface="Arial"/>
                <a:cs typeface="Arial"/>
              </a:rPr>
              <a:t>emory</a:t>
            </a:r>
            <a:r>
              <a:rPr lang="en-GB" sz="1600" dirty="0" smtClean="0">
                <a:latin typeface="Arial"/>
                <a:cs typeface="Arial"/>
              </a:rPr>
              <a:t> sticks, </a:t>
            </a:r>
            <a:r>
              <a:rPr lang="el-GR" sz="1600" dirty="0" smtClean="0">
                <a:latin typeface="Arial"/>
                <a:cs typeface="Arial"/>
              </a:rPr>
              <a:t>εξωτερικοί σκληροί δίσκοι, </a:t>
            </a:r>
            <a:r>
              <a:rPr lang="en-GB" sz="1600" dirty="0" err="1" smtClean="0">
                <a:latin typeface="Arial"/>
                <a:cs typeface="Arial"/>
              </a:rPr>
              <a:t>cd-roms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κτλ.</a:t>
            </a:r>
            <a:r>
              <a:rPr lang="en-GB" sz="1600" dirty="0" smtClean="0">
                <a:latin typeface="Arial"/>
                <a:cs typeface="Arial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3640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Κατηγορίες εντολών για 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Πλοήγηση στο σύστημα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Διαχείριση αρχείων και καταλόγων</a:t>
            </a:r>
            <a:endParaRPr lang="en-GB" sz="1800" dirty="0" smtClean="0">
              <a:latin typeface="Arial"/>
              <a:cs typeface="Arial"/>
            </a:endParaRPr>
          </a:p>
          <a:p>
            <a:pPr lvl="1"/>
            <a:endParaRPr lang="en-GB" sz="1800" dirty="0">
              <a:latin typeface="Arial"/>
              <a:cs typeface="Arial"/>
            </a:endParaRPr>
          </a:p>
          <a:p>
            <a:pPr lvl="1"/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l-GR" sz="1800" dirty="0" smtClean="0">
                <a:latin typeface="Arial"/>
                <a:cs typeface="Arial"/>
              </a:rPr>
              <a:t>Συνήθως τα ονόματα των εντολών είναι συντομογραφίες κάποιων ρημάτων.</a:t>
            </a:r>
          </a:p>
          <a:p>
            <a:pPr marL="457200" lvl="1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</a:t>
            </a:r>
            <a:r>
              <a:rPr lang="en-GB" sz="1800" dirty="0" smtClean="0">
                <a:latin typeface="Arial"/>
                <a:cs typeface="Arial"/>
              </a:rPr>
              <a:t>:  </a:t>
            </a: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List -&gt;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Change directory -&gt; cd</a:t>
            </a: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Make directory -&gt; </a:t>
            </a:r>
            <a:r>
              <a:rPr lang="en-GB" sz="1800" dirty="0" err="1" smtClean="0">
                <a:latin typeface="Arial"/>
                <a:cs typeface="Arial"/>
              </a:rPr>
              <a:t>mkdir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Copy </a:t>
            </a:r>
            <a:r>
              <a:rPr lang="en-GB" sz="1800" dirty="0">
                <a:latin typeface="Arial"/>
                <a:cs typeface="Arial"/>
              </a:rPr>
              <a:t>-&gt; </a:t>
            </a:r>
            <a:r>
              <a:rPr lang="en-GB" sz="1800" dirty="0" err="1" smtClean="0">
                <a:latin typeface="Arial"/>
                <a:cs typeface="Arial"/>
              </a:rPr>
              <a:t>cp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Remove -&gt; </a:t>
            </a:r>
            <a:r>
              <a:rPr lang="en-GB" sz="1800" dirty="0" err="1" smtClean="0">
                <a:latin typeface="Arial"/>
                <a:cs typeface="Arial"/>
              </a:rPr>
              <a:t>rm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Move -&gt; mv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7515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3172</Words>
  <Application>Microsoft Macintosh PowerPoint</Application>
  <PresentationFormat>On-screen Show (4:3)</PresentationFormat>
  <Paragraphs>679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PowerPoint Presentation</vt:lpstr>
      <vt:lpstr>Εισαγωγή στο Linux/Unix</vt:lpstr>
      <vt:lpstr>Πώς είναι οργανωμένο το σύστημα</vt:lpstr>
      <vt:lpstr>Δομή αρχείων/καταλόγων στο Linux </vt:lpstr>
      <vt:lpstr>Δομή αρχείων/καταλόγων στο Linux </vt:lpstr>
      <vt:lpstr>Δομή αρχείων/καταλόγων στο Linux </vt:lpstr>
      <vt:lpstr>Home directory</vt:lpstr>
      <vt:lpstr>Δομή αρχείων/καταλόγων στο Linux </vt:lpstr>
      <vt:lpstr>Βασικές εντολές</vt:lpstr>
      <vt:lpstr>Σύνταξη εντολών (i)</vt:lpstr>
      <vt:lpstr>Σύνταξη εντολών (ii)</vt:lpstr>
      <vt:lpstr>Σύνταξη εντολών (iii)</vt:lpstr>
      <vt:lpstr>Σύνταξη εντολών (iv)</vt:lpstr>
      <vt:lpstr>Σύνταξη εντολών (v)</vt:lpstr>
      <vt:lpstr>Σύνταξη εντολών (vi)</vt:lpstr>
      <vt:lpstr>Οδηγίες χρήσης μιας εντολής</vt:lpstr>
      <vt:lpstr>Βασικές εντολές για πλοήγηση μέσα στο σύστημα</vt:lpstr>
      <vt:lpstr>Βασικές εντολές πλοήγησης</vt:lpstr>
      <vt:lpstr>Βασικές εντολές πλοήγησης - ls</vt:lpstr>
      <vt:lpstr>Πλοήγηση στο Linux - cd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Πλοήγηση στο Linux </vt:lpstr>
      <vt:lpstr>Άσκηση 6: Δομή αρχείων/καταλόγων στο Linux </vt:lpstr>
      <vt:lpstr>Πλοήγηση στο Linux </vt:lpstr>
      <vt:lpstr>Βασικές εντολές διαχείρισης αρχείων/καταλόγων</vt:lpstr>
      <vt:lpstr>Παράδειγμα - ls</vt:lpstr>
      <vt:lpstr>Παράδειγμα - cp</vt:lpstr>
      <vt:lpstr>Παράδειγμα - cp</vt:lpstr>
      <vt:lpstr>Παράδειγμα - cp</vt:lpstr>
      <vt:lpstr>Δημιουργία αρχείου με την εντολή cat</vt:lpstr>
      <vt:lpstr>Δημιουργία αρχείου με την εντολή cat</vt:lpstr>
      <vt:lpstr>Δημιουργία αρχείου με την εντολή cat</vt:lpstr>
      <vt:lpstr>Δημιουργία αρχείου με την εντολή cat</vt:lpstr>
      <vt:lpstr>Ένωση αρχείων με την εντολή cat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</dc:title>
  <dc:creator>Grigoris Amoutzias</dc:creator>
  <cp:lastModifiedBy>Grigoris Amoutzias</cp:lastModifiedBy>
  <cp:revision>41</cp:revision>
  <dcterms:created xsi:type="dcterms:W3CDTF">2014-02-25T08:32:42Z</dcterms:created>
  <dcterms:modified xsi:type="dcterms:W3CDTF">2014-10-14T09:21:59Z</dcterms:modified>
</cp:coreProperties>
</file>