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4" r:id="rId6"/>
    <p:sldId id="261" r:id="rId7"/>
    <p:sldId id="262" r:id="rId8"/>
    <p:sldId id="265" r:id="rId9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>
        <p:scale>
          <a:sx n="77" d="100"/>
          <a:sy n="77" d="100"/>
        </p:scale>
        <p:origin x="-2604" y="-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104866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9CDF0-9D7A-4856-8F90-9074EE7A6FE6}" type="datetimeFigureOut">
              <a:rPr lang="el-GR"/>
              <a:t>24/11/2020</a:t>
            </a:fld>
            <a:endParaRPr lang="el-GR" dirty="0"/>
          </a:p>
        </p:txBody>
      </p:sp>
      <p:sp>
        <p:nvSpPr>
          <p:cNvPr id="104866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104866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104866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104866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7065C-B925-472D-96CF-D9062434110C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1667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8608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 smtClean="0"/>
          </a:p>
        </p:txBody>
      </p:sp>
      <p:sp>
        <p:nvSpPr>
          <p:cNvPr id="1048609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t>1</a:t>
            </a:fld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2189954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2B9634C-D976-4E25-AC91-9D2BF72CD807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2FA1D5-1337-48AE-9DE2-145B340B022B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34C-D976-4E25-AC91-9D2BF72CD807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FA1D5-1337-48AE-9DE2-145B340B02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2B9634C-D976-4E25-AC91-9D2BF72CD807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Ορθογώνιο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72FA1D5-1337-48AE-9DE2-145B340B022B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34C-D976-4E25-AC91-9D2BF72CD807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2FA1D5-1337-48AE-9DE2-145B340B02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34C-D976-4E25-AC91-9D2BF72CD807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72FA1D5-1337-48AE-9DE2-145B340B02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2B9634C-D976-4E25-AC91-9D2BF72CD807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72FA1D5-1337-48AE-9DE2-145B340B02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Θέση υποσέλιδου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2B9634C-D976-4E25-AC91-9D2BF72CD807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12" name="Θέση αριθμού διαφάνειας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72FA1D5-1337-48AE-9DE2-145B340B02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34C-D976-4E25-AC91-9D2BF72CD807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2FA1D5-1337-48AE-9DE2-145B340B02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34C-D976-4E25-AC91-9D2BF72CD807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2FA1D5-1337-48AE-9DE2-145B340B02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634C-D976-4E25-AC91-9D2BF72CD807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2FA1D5-1337-48AE-9DE2-145B340B02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Ορθογώνιο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2B9634C-D976-4E25-AC91-9D2BF72CD807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72FA1D5-1337-48AE-9DE2-145B340B02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2B9634C-D976-4E25-AC91-9D2BF72CD807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72FA1D5-1337-48AE-9DE2-145B340B022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676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</a:pPr>
            <a:r>
              <a:rPr lang="el-GR" sz="3100" dirty="0" smtClean="0">
                <a:latin typeface="Arial" pitchFamily="34" charset="0"/>
                <a:cs typeface="Arial" pitchFamily="34" charset="0"/>
              </a:rPr>
              <a:t>ΓΕΝΙΚΑ ΠΕΡΙ ΤΟΥ ΔΙΚΑΙΟΥ</a:t>
            </a:r>
            <a:br>
              <a:rPr lang="el-GR" sz="3100" dirty="0" smtClean="0">
                <a:latin typeface="Arial" pitchFamily="34" charset="0"/>
                <a:cs typeface="Arial" pitchFamily="34" charset="0"/>
              </a:rPr>
            </a:br>
            <a:r>
              <a:rPr lang="el-GR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sz="3100" dirty="0" smtClean="0">
                <a:latin typeface="Arial" pitchFamily="34" charset="0"/>
                <a:cs typeface="Arial" pitchFamily="34" charset="0"/>
              </a:rPr>
            </a:br>
            <a:r>
              <a:rPr lang="el-GR" sz="31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06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Επίκουρος Καθηγητής Πανεπιστημίου Θεσσαλίας</a:t>
            </a:r>
            <a:endParaRPr lang="en-US" alt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1447800"/>
          </a:xfrm>
        </p:spPr>
        <p:txBody>
          <a:bodyPr/>
          <a:lstStyle/>
          <a:p>
            <a:pPr algn="ctr" eaLnBrk="1" hangingPunct="1"/>
            <a:r>
              <a:rPr lang="el-GR" alt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Α. ΕΙΣΑΓΩΓΙΚΕΣ ΕΠΙΣΗΜΑΝΣΕΙΣ </a:t>
            </a:r>
            <a:br>
              <a:rPr lang="el-GR" alt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l-G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99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76400"/>
            <a:ext cx="8229600" cy="5181600"/>
          </a:xfrm>
        </p:spPr>
        <p:txBody>
          <a:bodyPr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1500" dirty="0" smtClean="0">
                <a:cs typeface="Arial" panose="020B0604020202020204" pitchFamily="34" charset="0"/>
              </a:rPr>
              <a:t>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dirty="0" smtClean="0">
                <a:cs typeface="Arial" panose="020B0604020202020204" pitchFamily="34" charset="0"/>
              </a:rPr>
              <a:t>   </a:t>
            </a:r>
            <a:r>
              <a:rPr lang="el-GR" sz="5600" b="1" dirty="0" smtClean="0">
                <a:cs typeface="Arial" panose="020B0604020202020204" pitchFamily="34" charset="0"/>
              </a:rPr>
              <a:t>1.  </a:t>
            </a:r>
            <a:r>
              <a:rPr lang="el-GR" sz="5600" b="1" u="sng" dirty="0" smtClean="0">
                <a:cs typeface="Arial" panose="020B0604020202020204" pitchFamily="34" charset="0"/>
              </a:rPr>
              <a:t>Η έννοια του δικαίου </a:t>
            </a:r>
            <a:r>
              <a:rPr lang="el-GR" sz="5600" b="1" dirty="0" smtClean="0">
                <a:cs typeface="Arial" panose="020B0604020202020204" pitchFamily="34" charset="0"/>
              </a:rPr>
              <a:t>– τι είναι το </a:t>
            </a:r>
            <a:r>
              <a:rPr lang="el-GR" sz="5600" b="1" dirty="0" smtClean="0">
                <a:cs typeface="Arial" panose="020B0604020202020204" pitchFamily="34" charset="0"/>
              </a:rPr>
              <a:t>δίκαιο</a:t>
            </a:r>
            <a:r>
              <a:rPr lang="en-US" sz="5600" b="1" dirty="0" smtClean="0">
                <a:cs typeface="Arial" panose="020B0604020202020204" pitchFamily="34" charset="0"/>
              </a:rPr>
              <a:t> </a:t>
            </a:r>
            <a:r>
              <a:rPr lang="el-GR" sz="5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(σύνολο κανόνων δικαίου που ρυθμίζουν υποχρεωτικά και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ε</a:t>
            </a:r>
            <a:r>
              <a:rPr lang="el-GR" sz="5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πιτακτικά την ανθρώπι</a:t>
            </a:r>
            <a:r>
              <a:rPr lang="el-GR" sz="5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νη συμβίωση, των οποίων την τήρηση εξασφαλίζει με κυρώσεις η κρατική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εξουσία)</a:t>
            </a:r>
            <a:endParaRPr lang="el-GR" sz="5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 smtClean="0">
                <a:cs typeface="Arial" panose="020B0604020202020204" pitchFamily="34" charset="0"/>
              </a:rPr>
              <a:t>  </a:t>
            </a:r>
            <a:r>
              <a:rPr lang="el-GR" sz="5600" b="1" dirty="0" smtClean="0">
                <a:cs typeface="Arial" panose="020B0604020202020204" pitchFamily="34" charset="0"/>
              </a:rPr>
              <a:t>2. </a:t>
            </a:r>
            <a:r>
              <a:rPr lang="el-GR" sz="5600" b="1" u="sng" dirty="0" smtClean="0">
                <a:cs typeface="Arial" panose="020B0604020202020204" pitchFamily="34" charset="0"/>
              </a:rPr>
              <a:t>Γενικά χαρακτηριστικά του δικαίου  </a:t>
            </a:r>
            <a:r>
              <a:rPr lang="en-US" sz="5600" b="1" dirty="0" smtClean="0">
                <a:cs typeface="Arial" panose="020B0604020202020204" pitchFamily="34" charset="0"/>
              </a:rPr>
              <a:t>(</a:t>
            </a:r>
            <a:r>
              <a:rPr lang="el-GR" sz="5600" b="1" dirty="0" smtClean="0">
                <a:cs typeface="Arial" panose="020B0604020202020204" pitchFamily="34" charset="0"/>
              </a:rPr>
              <a:t>κανονιστικότητα,  υποχρεωτικότητα, ετερόνομος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>
                <a:cs typeface="Arial" panose="020B0604020202020204" pitchFamily="34" charset="0"/>
              </a:rPr>
              <a:t> </a:t>
            </a:r>
            <a:r>
              <a:rPr lang="el-GR" sz="5600" b="1" dirty="0" smtClean="0">
                <a:cs typeface="Arial" panose="020B0604020202020204" pitchFamily="34" charset="0"/>
              </a:rPr>
              <a:t> χαρακτήρας)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 smtClean="0">
                <a:cs typeface="Arial" panose="020B0604020202020204" pitchFamily="34" charset="0"/>
              </a:rPr>
              <a:t>  </a:t>
            </a:r>
            <a:r>
              <a:rPr lang="el-GR" sz="5600" b="1" dirty="0" smtClean="0">
                <a:cs typeface="Arial" panose="020B0604020202020204" pitchFamily="34" charset="0"/>
              </a:rPr>
              <a:t>3. Οι </a:t>
            </a:r>
            <a:r>
              <a:rPr lang="el-GR" sz="5600" b="1" u="sng" dirty="0" smtClean="0">
                <a:cs typeface="Arial" panose="020B0604020202020204" pitchFamily="34" charset="0"/>
              </a:rPr>
              <a:t>αρχές και οι κανόνες δικαίου </a:t>
            </a:r>
            <a:r>
              <a:rPr lang="el-GR" sz="5600" b="1" dirty="0" smtClean="0">
                <a:cs typeface="Arial" panose="020B0604020202020204" pitchFamily="34" charset="0"/>
              </a:rPr>
              <a:t>(δεσμευτικές προτάσεις) ως βασικά στοιχεία του δικαίου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 smtClean="0">
                <a:cs typeface="Arial" panose="020B0604020202020204" pitchFamily="34" charset="0"/>
              </a:rPr>
              <a:t>  ι) έννοια των αρχών: γενικές και κατευθυντήριες προτάσεις για την εφαρμογή των νόμων)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 smtClean="0">
                <a:cs typeface="Arial" panose="020B0604020202020204" pitchFamily="34" charset="0"/>
              </a:rPr>
              <a:t> </a:t>
            </a:r>
            <a:endParaRPr lang="el-GR" sz="5600" b="1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>
                <a:cs typeface="Arial" panose="020B0604020202020204" pitchFamily="34" charset="0"/>
              </a:rPr>
              <a:t> </a:t>
            </a:r>
            <a:r>
              <a:rPr lang="el-GR" sz="5600" b="1" dirty="0" smtClean="0">
                <a:cs typeface="Arial" panose="020B0604020202020204" pitchFamily="34" charset="0"/>
              </a:rPr>
              <a:t> </a:t>
            </a:r>
            <a:r>
              <a:rPr lang="el-GR" sz="5600" b="1" dirty="0" smtClean="0">
                <a:cs typeface="Arial" panose="020B0604020202020204" pitchFamily="34" charset="0"/>
              </a:rPr>
              <a:t>4. </a:t>
            </a:r>
            <a:r>
              <a:rPr lang="el-GR" sz="5600" b="1" u="sng" dirty="0" smtClean="0">
                <a:cs typeface="Arial" panose="020B0604020202020204" pitchFamily="34" charset="0"/>
              </a:rPr>
              <a:t>Πηγές του δικαίου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 smtClean="0">
                <a:cs typeface="Arial" panose="020B0604020202020204" pitchFamily="34" charset="0"/>
              </a:rPr>
              <a:t>  α) ο Νόμος ι) τυπικός νόμος, </a:t>
            </a:r>
            <a:r>
              <a:rPr lang="el-GR" sz="5600" b="1" dirty="0" err="1" smtClean="0">
                <a:cs typeface="Arial" panose="020B0604020202020204" pitchFamily="34" charset="0"/>
              </a:rPr>
              <a:t>ιι</a:t>
            </a:r>
            <a:r>
              <a:rPr lang="el-GR" sz="5600" b="1" dirty="0" smtClean="0">
                <a:cs typeface="Arial" panose="020B0604020202020204" pitchFamily="34" charset="0"/>
              </a:rPr>
              <a:t>) ουσιαστικός νόμος και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>
                <a:cs typeface="Arial" panose="020B0604020202020204" pitchFamily="34" charset="0"/>
              </a:rPr>
              <a:t> </a:t>
            </a:r>
            <a:r>
              <a:rPr lang="el-GR" sz="5600" b="1" dirty="0" smtClean="0">
                <a:cs typeface="Arial" panose="020B0604020202020204" pitchFamily="34" charset="0"/>
              </a:rPr>
              <a:t> β) το έθιμο</a:t>
            </a:r>
            <a:r>
              <a:rPr lang="en-US" sz="5600" b="1" dirty="0" smtClean="0">
                <a:cs typeface="Arial" panose="020B0604020202020204" pitchFamily="34" charset="0"/>
              </a:rPr>
              <a:t> (</a:t>
            </a:r>
            <a:r>
              <a:rPr lang="el-GR" sz="5600" b="1" dirty="0" smtClean="0">
                <a:cs typeface="Arial" panose="020B0604020202020204" pitchFamily="34" charset="0"/>
              </a:rPr>
              <a:t>μακρόχρονη άσκηση μιας συμπεριφοράς με την πεποίθηση ότι πρόκειται περί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>
                <a:cs typeface="Arial" panose="020B0604020202020204" pitchFamily="34" charset="0"/>
              </a:rPr>
              <a:t> </a:t>
            </a:r>
            <a:r>
              <a:rPr lang="el-GR" sz="5600" b="1" dirty="0" smtClean="0">
                <a:cs typeface="Arial" panose="020B0604020202020204" pitchFamily="34" charset="0"/>
              </a:rPr>
              <a:t> δικαίου)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endParaRPr lang="el-GR" sz="5600" b="1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 smtClean="0">
                <a:cs typeface="Arial" panose="020B0604020202020204" pitchFamily="34" charset="0"/>
              </a:rPr>
              <a:t>  5. Η </a:t>
            </a:r>
            <a:r>
              <a:rPr lang="el-GR" sz="5600" b="1" u="sng" dirty="0" smtClean="0">
                <a:cs typeface="Arial" panose="020B0604020202020204" pitchFamily="34" charset="0"/>
              </a:rPr>
              <a:t>ισχύς του δικαίου </a:t>
            </a:r>
            <a:r>
              <a:rPr lang="el-GR" sz="5600" b="1" dirty="0" smtClean="0">
                <a:cs typeface="Arial" panose="020B0604020202020204" pitchFamily="34" charset="0"/>
              </a:rPr>
              <a:t>(από τη δημοσίευση την Εφημερίδα της Κυβερνήσεως ή από τον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>
                <a:cs typeface="Arial" panose="020B0604020202020204" pitchFamily="34" charset="0"/>
              </a:rPr>
              <a:t> </a:t>
            </a:r>
            <a:r>
              <a:rPr lang="el-GR" sz="5600" b="1" dirty="0" smtClean="0">
                <a:cs typeface="Arial" panose="020B0604020202020204" pitchFamily="34" charset="0"/>
              </a:rPr>
              <a:t> ορισμό της έναρξης ισχύος του)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endParaRPr lang="el-GR" sz="5600" b="1" dirty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 smtClean="0">
                <a:cs typeface="Arial" panose="020B0604020202020204" pitchFamily="34" charset="0"/>
              </a:rPr>
              <a:t>  6. </a:t>
            </a:r>
            <a:r>
              <a:rPr lang="el-GR" sz="5600" b="1" u="sng" dirty="0" smtClean="0">
                <a:cs typeface="Arial" panose="020B0604020202020204" pitchFamily="34" charset="0"/>
              </a:rPr>
              <a:t>Ιεραρχία του δικαίου </a:t>
            </a:r>
            <a:r>
              <a:rPr lang="el-GR" sz="5600" b="1" dirty="0" smtClean="0">
                <a:cs typeface="Arial" panose="020B0604020202020204" pitchFamily="34" charset="0"/>
              </a:rPr>
              <a:t>(Σύνταγμα, τυπικός νόμος, κανονιστικές πράξεις (προεδρικό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 smtClean="0">
                <a:cs typeface="Arial" panose="020B0604020202020204" pitchFamily="34" charset="0"/>
              </a:rPr>
              <a:t>  διάταγμα, υπουργική απόφαση, αποφάσεις άλλων οργάνων της </a:t>
            </a:r>
            <a:r>
              <a:rPr lang="el-GR" sz="5600" b="1" dirty="0" smtClean="0">
                <a:cs typeface="Arial" panose="020B0604020202020204" pitchFamily="34" charset="0"/>
              </a:rPr>
              <a:t>Διοίκησης)</a:t>
            </a:r>
            <a:endParaRPr lang="el-GR" sz="5600" b="1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b="1" dirty="0" smtClean="0">
                <a:cs typeface="Arial" panose="020B0604020202020204" pitchFamily="34" charset="0"/>
              </a:rPr>
              <a:t>  </a:t>
            </a:r>
            <a:r>
              <a:rPr lang="el-GR" sz="4800" b="1" i="1" u="sng" dirty="0" smtClean="0">
                <a:cs typeface="Arial" panose="020B0604020202020204" pitchFamily="34" charset="0"/>
              </a:rPr>
              <a:t>Σημείωση: Διευκρινίσεις ως προς την έννοια της Εγκυκλίου</a:t>
            </a:r>
            <a:r>
              <a:rPr lang="en-US" sz="4800" b="1" i="1" u="sng" dirty="0" smtClean="0">
                <a:cs typeface="Arial" panose="020B0604020202020204" pitchFamily="34" charset="0"/>
              </a:rPr>
              <a:t>  </a:t>
            </a:r>
            <a:r>
              <a:rPr lang="el-GR" sz="4800" b="1" i="1" u="sng" dirty="0" smtClean="0">
                <a:cs typeface="Arial" panose="020B0604020202020204" pitchFamily="34" charset="0"/>
              </a:rPr>
              <a:t>(η εγκύκλιος δεν θέτει κανόνα δικαίου)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endParaRPr lang="el-GR" sz="56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</a:pPr>
            <a:r>
              <a:rPr lang="el-GR" sz="5600" dirty="0">
                <a:cs typeface="Arial" panose="020B0604020202020204" pitchFamily="34" charset="0"/>
              </a:rPr>
              <a:t> </a:t>
            </a:r>
            <a:r>
              <a:rPr lang="el-GR" sz="5600" dirty="0" smtClean="0"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title"/>
          </p:nvPr>
        </p:nvSpPr>
        <p:spPr>
          <a:xfrm>
            <a:off x="609600" y="-304800"/>
            <a:ext cx="8229600" cy="1904999"/>
          </a:xfrm>
        </p:spPr>
        <p:txBody>
          <a:bodyPr/>
          <a:lstStyle/>
          <a:p>
            <a:pPr algn="ctr" eaLnBrk="1" hangingPunct="1"/>
            <a:r>
              <a:rPr lang="el-GR" altLang="el-GR" sz="3200" dirty="0" smtClean="0"/>
              <a:t>Β. ΔΙΑΚΡΙΣΕΙΣ ΤΟΥ ΔΙΚΑΙΟΥ (από διάφορες οπτικές γωνίες) κ.λπ.</a:t>
            </a:r>
            <a:br>
              <a:rPr lang="el-GR" altLang="el-GR" sz="3200" dirty="0" smtClean="0"/>
            </a:br>
            <a:endParaRPr lang="en-US" altLang="el-GR" sz="3200" dirty="0" smtClean="0"/>
          </a:p>
        </p:txBody>
      </p:sp>
      <p:sp>
        <p:nvSpPr>
          <p:cNvPr id="1048597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133600"/>
            <a:ext cx="8077200" cy="4419600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buNone/>
            </a:pPr>
            <a:r>
              <a:rPr lang="el-GR" altLang="el-GR" sz="1600" b="1" dirty="0" smtClean="0">
                <a:cs typeface="Arial" panose="020B0604020202020204" pitchFamily="34" charset="0"/>
              </a:rPr>
              <a:t>1. Το θετικό</a:t>
            </a:r>
            <a:r>
              <a:rPr lang="en-US" altLang="el-GR" sz="1600" b="1" dirty="0" smtClean="0">
                <a:cs typeface="Arial" panose="020B0604020202020204" pitchFamily="34" charset="0"/>
              </a:rPr>
              <a:t> </a:t>
            </a:r>
            <a:r>
              <a:rPr lang="el-GR" altLang="el-GR" sz="1600" b="1" dirty="0" smtClean="0">
                <a:cs typeface="Arial" panose="020B0604020202020204" pitchFamily="34" charset="0"/>
              </a:rPr>
              <a:t>δίκαιο </a:t>
            </a:r>
            <a:r>
              <a:rPr lang="el-GR" altLang="el-GR" sz="1400" b="1" dirty="0" smtClean="0">
                <a:latin typeface="+mj-lt"/>
                <a:cs typeface="Arial" panose="020B0604020202020204" pitchFamily="34" charset="0"/>
              </a:rPr>
              <a:t>(το σύνολο των κανόνων που ισχύουν σε μια χρονικά ορισμένη κοινωνία</a:t>
            </a:r>
          </a:p>
          <a:p>
            <a:pPr marL="457200" indent="-457200" eaLnBrk="1" hangingPunct="1">
              <a:buNone/>
            </a:pPr>
            <a:r>
              <a:rPr lang="el-GR" altLang="el-GR" sz="1400" b="1" dirty="0" smtClean="0">
                <a:latin typeface="+mj-lt"/>
                <a:cs typeface="Arial" panose="020B0604020202020204" pitchFamily="34" charset="0"/>
              </a:rPr>
              <a:t>διάκριση από το </a:t>
            </a:r>
            <a:r>
              <a:rPr lang="el-GR" altLang="el-GR" sz="1400" b="1" u="sng" dirty="0" smtClean="0">
                <a:latin typeface="+mj-lt"/>
                <a:cs typeface="Arial" panose="020B0604020202020204" pitchFamily="34" charset="0"/>
              </a:rPr>
              <a:t>θετέο </a:t>
            </a:r>
            <a:r>
              <a:rPr lang="el-GR" altLang="el-GR" sz="1400" b="1" u="sng" dirty="0" smtClean="0">
                <a:latin typeface="+mj-lt"/>
                <a:cs typeface="Arial" panose="020B0604020202020204" pitchFamily="34" charset="0"/>
              </a:rPr>
              <a:t>δίκαιο </a:t>
            </a:r>
            <a:r>
              <a:rPr lang="el-GR" altLang="el-GR" sz="1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[το δίκαιο που πρέπει να ισχύει])</a:t>
            </a:r>
            <a:r>
              <a:rPr lang="el-GR" altLang="el-GR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1600" b="1" dirty="0" smtClean="0">
                <a:cs typeface="Arial" panose="020B0604020202020204" pitchFamily="34" charset="0"/>
              </a:rPr>
              <a:t>και το φυσικό δίκαιο </a:t>
            </a:r>
            <a:r>
              <a:rPr lang="el-GR" altLang="el-GR" sz="1400" b="1" dirty="0" smtClean="0">
                <a:latin typeface="+mj-lt"/>
                <a:cs typeface="Arial" panose="020B0604020202020204" pitchFamily="34" charset="0"/>
              </a:rPr>
              <a:t>(οι κανόνες που πηγάζουν από </a:t>
            </a:r>
            <a:r>
              <a:rPr lang="el-GR" altLang="el-GR" sz="1400" b="1" dirty="0" smtClean="0">
                <a:latin typeface="+mj-lt"/>
                <a:cs typeface="Arial" panose="020B0604020202020204" pitchFamily="34" charset="0"/>
              </a:rPr>
              <a:t>βαθύτερες αξίες, οι οποίες συναρτώνται με </a:t>
            </a:r>
            <a:r>
              <a:rPr lang="el-GR" altLang="el-GR" sz="1400" b="1" dirty="0" smtClean="0">
                <a:latin typeface="+mj-lt"/>
                <a:cs typeface="Arial" panose="020B0604020202020204" pitchFamily="34" charset="0"/>
              </a:rPr>
              <a:t>τη φύση του ανθρώπου)</a:t>
            </a:r>
          </a:p>
          <a:p>
            <a:pPr marL="457200" indent="-457200" eaLnBrk="1" hangingPunct="1">
              <a:buNone/>
            </a:pPr>
            <a:r>
              <a:rPr lang="el-GR" altLang="el-GR" sz="1600" b="1" dirty="0" smtClean="0">
                <a:cs typeface="Arial" panose="020B0604020202020204" pitchFamily="34" charset="0"/>
              </a:rPr>
              <a:t>2. Εθνική, ενωσιακή και διεθνής έννομη τάξη </a:t>
            </a:r>
          </a:p>
          <a:p>
            <a:pPr marL="0" indent="0" eaLnBrk="1" hangingPunct="1">
              <a:buNone/>
            </a:pPr>
            <a:r>
              <a:rPr lang="el-GR" altLang="el-GR" sz="1600" b="1" dirty="0" smtClean="0">
                <a:cs typeface="Arial" panose="020B0604020202020204" pitchFamily="34" charset="0"/>
              </a:rPr>
              <a:t>(εθνικό, ενωσιακό/κοινοτικό, διεθνές δίκαιο)</a:t>
            </a:r>
          </a:p>
          <a:p>
            <a:pPr marL="0" indent="0" eaLnBrk="1" hangingPunct="1">
              <a:buNone/>
            </a:pPr>
            <a:r>
              <a:rPr lang="el-GR" altLang="el-GR" sz="1600" b="1" dirty="0" smtClean="0">
                <a:cs typeface="Arial" panose="020B0604020202020204" pitchFamily="34" charset="0"/>
              </a:rPr>
              <a:t>3.</a:t>
            </a:r>
            <a:r>
              <a:rPr lang="el-GR" altLang="el-GR" sz="1600" dirty="0" smtClean="0">
                <a:cs typeface="Arial" panose="020B0604020202020204" pitchFamily="34" charset="0"/>
              </a:rPr>
              <a:t> </a:t>
            </a:r>
            <a:r>
              <a:rPr lang="el-GR" altLang="el-GR" sz="1600" b="1" dirty="0" smtClean="0">
                <a:cs typeface="Arial" panose="020B0604020202020204" pitchFamily="34" charset="0"/>
              </a:rPr>
              <a:t>Το </a:t>
            </a:r>
            <a:r>
              <a:rPr lang="el-GR" altLang="el-GR" sz="1600" b="1" u="sng" dirty="0" smtClean="0">
                <a:cs typeface="Arial" panose="020B0604020202020204" pitchFamily="34" charset="0"/>
              </a:rPr>
              <a:t>δημόσιο δίκαιο </a:t>
            </a:r>
            <a:r>
              <a:rPr lang="el-GR" altLang="el-GR" sz="1400" b="1" dirty="0" smtClean="0">
                <a:latin typeface="+mj-lt"/>
                <a:cs typeface="Arial" panose="020B0604020202020204" pitchFamily="34" charset="0"/>
              </a:rPr>
              <a:t>(το σύνολο των κανόνων που ρυθμίζουν την οργάνωση του κράτους και τις σχέσεις του κράτους με τους πολίτες)  </a:t>
            </a:r>
            <a:r>
              <a:rPr lang="el-GR" altLang="el-GR" sz="1600" b="1" dirty="0" smtClean="0">
                <a:cs typeface="Arial" panose="020B0604020202020204" pitchFamily="34" charset="0"/>
              </a:rPr>
              <a:t>και το </a:t>
            </a:r>
            <a:r>
              <a:rPr lang="el-GR" altLang="el-GR" sz="1600" b="1" u="sng" dirty="0" smtClean="0">
                <a:cs typeface="Arial" panose="020B0604020202020204" pitchFamily="34" charset="0"/>
              </a:rPr>
              <a:t>ιδιωτικό δίκαιο </a:t>
            </a:r>
            <a:r>
              <a:rPr lang="el-GR" altLang="el-GR" sz="1400" b="1" dirty="0" smtClean="0">
                <a:latin typeface="+mj-lt"/>
                <a:cs typeface="Arial" panose="020B0604020202020204" pitchFamily="34" charset="0"/>
              </a:rPr>
              <a:t>(το σύνολο των κανόνων που ρυθμίζουν τις βιοτικές σχέσεις των ιδιωτών)</a:t>
            </a:r>
          </a:p>
          <a:p>
            <a:pPr marL="0" indent="0" eaLnBrk="1" hangingPunct="1">
              <a:buNone/>
            </a:pPr>
            <a:r>
              <a:rPr lang="en-US" altLang="el-GR" sz="1600" b="1" dirty="0" smtClean="0">
                <a:cs typeface="Arial" panose="020B0604020202020204" pitchFamily="34" charset="0"/>
              </a:rPr>
              <a:t>4. </a:t>
            </a:r>
            <a:r>
              <a:rPr lang="el-GR" altLang="el-GR" sz="1600" b="1" dirty="0" smtClean="0">
                <a:cs typeface="Arial" panose="020B0604020202020204" pitchFamily="34" charset="0"/>
              </a:rPr>
              <a:t>Το </a:t>
            </a:r>
            <a:r>
              <a:rPr lang="el-GR" altLang="el-GR" sz="1600" b="1" u="sng" dirty="0" smtClean="0">
                <a:cs typeface="Arial" panose="020B0604020202020204" pitchFamily="34" charset="0"/>
              </a:rPr>
              <a:t>ουσιαστικό δίκαιο </a:t>
            </a:r>
            <a:r>
              <a:rPr lang="el-GR" altLang="el-GR" sz="1600" b="1" dirty="0" smtClean="0">
                <a:latin typeface="+mj-lt"/>
                <a:cs typeface="Arial" panose="020B0604020202020204" pitchFamily="34" charset="0"/>
              </a:rPr>
              <a:t>(το σύνολο των κανόνων που διέπουν τις έννομες σχέσεις, δηλαδή τις σχέσεις που ενδιαφέρουν το δίκαιο και ρυθμίζονται από αυτό)</a:t>
            </a:r>
            <a:r>
              <a:rPr lang="el-GR" altLang="el-GR" sz="1600" b="1" dirty="0" smtClean="0">
                <a:cs typeface="Arial" panose="020B0604020202020204" pitchFamily="34" charset="0"/>
              </a:rPr>
              <a:t> και το </a:t>
            </a:r>
            <a:r>
              <a:rPr lang="el-GR" altLang="el-GR" sz="1600" b="1" u="sng" dirty="0" smtClean="0">
                <a:cs typeface="Arial" panose="020B0604020202020204" pitchFamily="34" charset="0"/>
              </a:rPr>
              <a:t>δικονομικό δίκαιο </a:t>
            </a:r>
            <a:r>
              <a:rPr lang="el-GR" altLang="el-GR" sz="1400" b="1" dirty="0" smtClean="0">
                <a:latin typeface="+mj-lt"/>
                <a:cs typeface="Arial" panose="020B0604020202020204" pitchFamily="34" charset="0"/>
              </a:rPr>
              <a:t>(το σύνολο των κανόνων που ρυθμίζουν την οργάνωση και τον τρόπο απονομής της δικαστικής προστασίας, </a:t>
            </a:r>
            <a:r>
              <a:rPr lang="el-GR" altLang="el-GR" sz="1400" b="1" u="sng" dirty="0" smtClean="0">
                <a:latin typeface="+mj-lt"/>
                <a:cs typeface="Arial" panose="020B0604020202020204" pitchFamily="34" charset="0"/>
              </a:rPr>
              <a:t>ανήκει στο δημόσιο δίκαιο</a:t>
            </a:r>
            <a:r>
              <a:rPr lang="el-GR" altLang="el-GR" sz="1400" b="1" dirty="0" smtClean="0">
                <a:latin typeface="+mj-lt"/>
                <a:cs typeface="Arial" panose="020B0604020202020204" pitchFamily="34" charset="0"/>
              </a:rPr>
              <a:t>)</a:t>
            </a:r>
          </a:p>
          <a:p>
            <a:pPr marL="0" indent="0" eaLnBrk="1" hangingPunct="1">
              <a:buNone/>
            </a:pPr>
            <a:r>
              <a:rPr lang="el-GR" altLang="el-GR" sz="1600" b="1" dirty="0" smtClean="0">
                <a:cs typeface="Arial" panose="020B0604020202020204" pitchFamily="34" charset="0"/>
              </a:rPr>
              <a:t>4. Η έννοια της </a:t>
            </a:r>
            <a:r>
              <a:rPr lang="el-GR" altLang="el-GR" sz="1600" b="1" u="sng" dirty="0" smtClean="0">
                <a:cs typeface="Arial" panose="020B0604020202020204" pitchFamily="34" charset="0"/>
              </a:rPr>
              <a:t>Νομολογίας</a:t>
            </a:r>
            <a:r>
              <a:rPr lang="el-GR" altLang="el-GR" sz="1600" b="1" dirty="0" smtClean="0">
                <a:cs typeface="Arial" panose="020B0604020202020204" pitchFamily="34" charset="0"/>
              </a:rPr>
              <a:t> </a:t>
            </a:r>
            <a:r>
              <a:rPr lang="el-GR" altLang="el-GR" sz="1400" b="1" dirty="0" smtClean="0">
                <a:latin typeface="+mj-lt"/>
                <a:cs typeface="Arial" panose="020B0604020202020204" pitchFamily="34" charset="0"/>
              </a:rPr>
              <a:t>(το σύνολο των δικαστικών αποφάσεων, η νομολογία δεν αποτελεί πηγή του δικαίου)</a:t>
            </a:r>
          </a:p>
          <a:p>
            <a:pPr marL="0" indent="0" eaLnBrk="1" hangingPunct="1">
              <a:buNone/>
            </a:pPr>
            <a:r>
              <a:rPr lang="el-GR" altLang="el-GR" sz="1600" b="1" dirty="0" smtClean="0">
                <a:cs typeface="Arial" panose="020B0604020202020204" pitchFamily="34" charset="0"/>
              </a:rPr>
              <a:t>5. </a:t>
            </a:r>
            <a:r>
              <a:rPr lang="el-GR" altLang="el-GR" sz="1600" b="1" u="sng" dirty="0" smtClean="0">
                <a:cs typeface="Arial" panose="020B0604020202020204" pitchFamily="34" charset="0"/>
              </a:rPr>
              <a:t>Κατηγορίες δικαστηρίων</a:t>
            </a:r>
            <a:endParaRPr lang="el-GR" altLang="el-GR" sz="1600" u="sng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400" b="1" dirty="0" smtClean="0">
                <a:latin typeface="+mj-lt"/>
                <a:cs typeface="Arial" panose="020B0604020202020204" pitchFamily="34" charset="0"/>
              </a:rPr>
              <a:t>(διοικητικά δικαστήρια, αστικά/πολιτικά δικαστήρια, ποινικά δικαστήρια) </a:t>
            </a:r>
            <a:endParaRPr lang="el-GR" altLang="el-GR" sz="1400" dirty="0" smtClean="0">
              <a:latin typeface="+mj-lt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2000" b="1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2000" u="sng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447800"/>
          </a:xfrm>
        </p:spPr>
        <p:txBody>
          <a:bodyPr/>
          <a:lstStyle/>
          <a:p>
            <a:pPr algn="ctr" eaLnBrk="1" hangingPunct="1"/>
            <a:r>
              <a:rPr lang="el-GR" altLang="el-GR" sz="4000" dirty="0" smtClean="0"/>
              <a:t>Γ</a:t>
            </a:r>
            <a:r>
              <a:rPr lang="en-US" altLang="el-GR" sz="4000" dirty="0" smtClean="0"/>
              <a:t>1</a:t>
            </a:r>
            <a:r>
              <a:rPr lang="el-GR" altLang="el-GR" sz="4000" dirty="0" smtClean="0"/>
              <a:t>. ΚΛΑΔΟΙ ΤΟΥ ΔΙΚΑΙΟΥ </a:t>
            </a:r>
            <a:br>
              <a:rPr lang="el-GR" altLang="el-GR" sz="4000" dirty="0" smtClean="0"/>
            </a:br>
            <a:endParaRPr lang="en-US" altLang="el-GR" sz="4000" dirty="0" smtClean="0"/>
          </a:p>
        </p:txBody>
      </p:sp>
      <p:sp>
        <p:nvSpPr>
          <p:cNvPr id="1048595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077200" cy="4800600"/>
          </a:xfrm>
        </p:spPr>
        <p:txBody>
          <a:bodyPr>
            <a:normAutofit fontScale="92500" lnSpcReduction="10000"/>
          </a:bodyPr>
          <a:lstStyle/>
          <a:p>
            <a:pPr marL="457200" indent="-457200" algn="just" eaLnBrk="1" hangingPunct="1">
              <a:buNone/>
            </a:pPr>
            <a:r>
              <a:rPr lang="el-GR" altLang="el-GR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Α.  </a:t>
            </a:r>
            <a:r>
              <a:rPr lang="el-GR" altLang="el-GR" sz="2000" b="1" u="sng" dirty="0" smtClean="0">
                <a:cs typeface="Arial" panose="020B0604020202020204" pitchFamily="34" charset="0"/>
              </a:rPr>
              <a:t>ΔΗΜΟΣΙΟ ΔΙΚΑΙΟ </a:t>
            </a:r>
          </a:p>
          <a:p>
            <a:pPr marL="457200" indent="-457200" algn="just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1.   Συνταγματικό Δίκαιο </a:t>
            </a:r>
            <a:r>
              <a:rPr lang="el-GR" altLang="el-GR" sz="1800" dirty="0" smtClean="0">
                <a:cs typeface="Arial" panose="020B0604020202020204" pitchFamily="34" charset="0"/>
              </a:rPr>
              <a:t>(Σύνολο κανόνων που ρυθμίζουν τον τρόπο οργάνωσης και άσκησης της </a:t>
            </a:r>
            <a:r>
              <a:rPr lang="el-GR" altLang="el-GR" sz="1800" b="1" dirty="0" smtClean="0">
                <a:cs typeface="Arial" panose="020B0604020202020204" pitchFamily="34" charset="0"/>
              </a:rPr>
              <a:t>κρατικής εξουσίας</a:t>
            </a:r>
            <a:r>
              <a:rPr lang="el-GR" altLang="el-GR" sz="1800" dirty="0" smtClean="0">
                <a:cs typeface="Arial" panose="020B0604020202020204" pitchFamily="34" charset="0"/>
              </a:rPr>
              <a:t> και τα </a:t>
            </a:r>
            <a:r>
              <a:rPr lang="el-GR" altLang="el-GR" sz="1800" b="1" dirty="0" smtClean="0">
                <a:cs typeface="Arial" panose="020B0604020202020204" pitchFamily="34" charset="0"/>
              </a:rPr>
              <a:t>όρια</a:t>
            </a:r>
            <a:r>
              <a:rPr lang="el-GR" altLang="el-GR" sz="1800" dirty="0" smtClean="0">
                <a:cs typeface="Arial" panose="020B0604020202020204" pitchFamily="34" charset="0"/>
              </a:rPr>
              <a:t> της απέναντι στο άτομο. πχ πολίτευμα, εκλογικό σύστημα, δικαιώματα κ.λπ. </a:t>
            </a:r>
            <a:r>
              <a:rPr lang="el-GR" altLang="el-GR" sz="1800" b="1" dirty="0" smtClean="0">
                <a:cs typeface="Arial" panose="020B0604020202020204" pitchFamily="34" charset="0"/>
              </a:rPr>
              <a:t>Σύνταγμα</a:t>
            </a:r>
            <a:r>
              <a:rPr lang="en-US" altLang="el-GR" sz="1800" dirty="0" smtClean="0">
                <a:cs typeface="Arial" panose="020B0604020202020204" pitchFamily="34" charset="0"/>
              </a:rPr>
              <a:t> </a:t>
            </a:r>
            <a:r>
              <a:rPr lang="el-GR" altLang="el-GR" sz="1800" dirty="0" smtClean="0">
                <a:cs typeface="Arial" panose="020B0604020202020204" pitchFamily="34" charset="0"/>
              </a:rPr>
              <a:t>ο θεμελιώδης νόμος ενός κράτους, υπερισχύει του κοινού νόμου </a:t>
            </a:r>
            <a:r>
              <a:rPr lang="el-GR" altLang="el-GR" sz="1800" dirty="0">
                <a:cs typeface="Arial" panose="020B0604020202020204" pitchFamily="34" charset="0"/>
              </a:rPr>
              <a:t>και </a:t>
            </a:r>
            <a:r>
              <a:rPr lang="el-GR" altLang="el-GR" sz="1800" dirty="0" smtClean="0">
                <a:cs typeface="Arial" panose="020B0604020202020204" pitchFamily="34" charset="0"/>
              </a:rPr>
              <a:t>τροποποιείται δυσκολότερα</a:t>
            </a:r>
            <a:r>
              <a:rPr lang="en-US" altLang="el-GR" sz="1800" dirty="0" smtClean="0">
                <a:cs typeface="Arial" panose="020B0604020202020204" pitchFamily="34" charset="0"/>
              </a:rPr>
              <a:t>)</a:t>
            </a:r>
            <a:endParaRPr lang="el-GR" altLang="el-GR" sz="1800" dirty="0" smtClean="0"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 2.   Διοικητικό Δίκαιο </a:t>
            </a:r>
            <a:r>
              <a:rPr lang="el-GR" altLang="el-GR" sz="1900" dirty="0" smtClean="0">
                <a:cs typeface="Arial" panose="020B0604020202020204" pitchFamily="34" charset="0"/>
              </a:rPr>
              <a:t>(Σύστημα κανόνων </a:t>
            </a:r>
            <a:r>
              <a:rPr lang="el-GR" altLang="el-GR" sz="1900" dirty="0">
                <a:cs typeface="Arial" panose="020B0604020202020204" pitchFamily="34" charset="0"/>
              </a:rPr>
              <a:t>δικαίου </a:t>
            </a:r>
            <a:r>
              <a:rPr lang="el-GR" altLang="el-GR" sz="1900" dirty="0" smtClean="0">
                <a:cs typeface="Arial" panose="020B0604020202020204" pitchFamily="34" charset="0"/>
              </a:rPr>
              <a:t>που ρυθμίζει </a:t>
            </a:r>
            <a:r>
              <a:rPr lang="el-GR" altLang="el-GR" sz="1900" dirty="0">
                <a:cs typeface="Arial" panose="020B0604020202020204" pitchFamily="34" charset="0"/>
              </a:rPr>
              <a:t>την οργάνωση και λειτουργία Δημόσιας </a:t>
            </a:r>
            <a:r>
              <a:rPr lang="el-GR" altLang="el-GR" sz="1900" dirty="0" smtClean="0">
                <a:cs typeface="Arial" panose="020B0604020202020204" pitchFamily="34" charset="0"/>
              </a:rPr>
              <a:t>Διοίκησης και τις σχέσεις της με διοικούμενους)</a:t>
            </a:r>
          </a:p>
          <a:p>
            <a:pPr marL="1051560" lvl="2" indent="-457200" algn="just">
              <a:buNone/>
            </a:pPr>
            <a:r>
              <a:rPr lang="el-GR" altLang="el-GR" sz="1900" b="1" dirty="0" smtClean="0">
                <a:cs typeface="Arial" panose="020B0604020202020204" pitchFamily="34" charset="0"/>
              </a:rPr>
              <a:t>Βασική έννοια</a:t>
            </a:r>
            <a:r>
              <a:rPr lang="en-US" altLang="el-GR" sz="1900" b="1" dirty="0" smtClean="0">
                <a:cs typeface="Arial" panose="020B0604020202020204" pitchFamily="34" charset="0"/>
              </a:rPr>
              <a:t>: </a:t>
            </a:r>
            <a:r>
              <a:rPr lang="el-GR" altLang="el-GR" sz="1900" b="1" dirty="0" smtClean="0">
                <a:cs typeface="Arial" panose="020B0604020202020204" pitchFamily="34" charset="0"/>
              </a:rPr>
              <a:t>διοικητική πράξη </a:t>
            </a:r>
            <a:r>
              <a:rPr lang="el-GR" altLang="el-GR" sz="1900" dirty="0" smtClean="0">
                <a:cs typeface="Arial" panose="020B0604020202020204" pitchFamily="34" charset="0"/>
              </a:rPr>
              <a:t>πχ άδεια οικοδομής, σχέδιο πόλης κ.α.</a:t>
            </a:r>
          </a:p>
          <a:p>
            <a:pPr marL="457200" indent="-457200" algn="just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 3. Εκκλησιαστικό Δίκαιο </a:t>
            </a:r>
            <a:r>
              <a:rPr lang="el-GR" altLang="el-GR" sz="1800" dirty="0" smtClean="0">
                <a:cs typeface="Arial" panose="020B0604020202020204" pitchFamily="34" charset="0"/>
              </a:rPr>
              <a:t>(Σύνολο κανόνων που ρυθμίζουν την οργάνωση και λειτουργία της εκκλησίας και τις σχέσεις της με την Πολιτεία)</a:t>
            </a:r>
          </a:p>
          <a:p>
            <a:pPr marL="457200" indent="-457200" algn="just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 4.  Ποινικό Δίκαιο  </a:t>
            </a:r>
            <a:r>
              <a:rPr lang="el-GR" altLang="el-GR" sz="1800" dirty="0" smtClean="0">
                <a:cs typeface="Arial" panose="020B0604020202020204" pitchFamily="34" charset="0"/>
              </a:rPr>
              <a:t>(Σύνολο κανόνων που ορίζουν πράξεις ως εγκλήματα και καθορίζουν ποινές)</a:t>
            </a:r>
          </a:p>
          <a:p>
            <a:pPr marL="457200" indent="-457200" algn="just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 5.  Δικονομικό δίκαιο (πολιτική, ποινική, διοικητική δικονομία) κ.λπ. </a:t>
            </a:r>
            <a:r>
              <a:rPr lang="el-GR" altLang="el-GR" sz="1800" dirty="0" smtClean="0">
                <a:cs typeface="Arial" panose="020B0604020202020204" pitchFamily="34" charset="0"/>
              </a:rPr>
              <a:t>(Σύνολο κανόνων που ρυθμίζουν την διαδικασία ενώπιον των δικαστηρίων   πχ. ποιο δικαστήριο είναι αρμόδιο να δικάσει, ποια η σύνθεση του, τι επιτρέπεται ως απόδειξη, προθεσμίες άσκησης κ.λπ.) </a:t>
            </a:r>
            <a:endParaRPr lang="el-GR" altLang="el-GR" sz="2000" b="1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2000" u="sng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2000" u="sng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2000" u="sng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title"/>
          </p:nvPr>
        </p:nvSpPr>
        <p:spPr>
          <a:xfrm>
            <a:off x="381000" y="3707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4000" dirty="0" smtClean="0"/>
              <a:t>Γ</a:t>
            </a:r>
            <a:r>
              <a:rPr lang="en-US" altLang="el-GR" sz="4000" dirty="0" smtClean="0"/>
              <a:t>2</a:t>
            </a:r>
            <a:r>
              <a:rPr lang="el-GR" altLang="el-GR" sz="4000" dirty="0" smtClean="0"/>
              <a:t>. ΚΛΑΔΟΙ ΤΟΥ ΔΙΚΑΙΟΥ </a:t>
            </a:r>
            <a:br>
              <a:rPr lang="el-GR" altLang="el-GR" sz="4000" dirty="0" smtClean="0"/>
            </a:br>
            <a:endParaRPr lang="en-US" altLang="el-GR" sz="4000" dirty="0" smtClean="0"/>
          </a:p>
        </p:txBody>
      </p:sp>
      <p:sp>
        <p:nvSpPr>
          <p:cNvPr id="1048595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24000"/>
            <a:ext cx="8839200" cy="542461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altLang="el-GR" sz="1800" b="1" u="sng" dirty="0">
                <a:cs typeface="Arial" panose="020B0604020202020204" pitchFamily="34" charset="0"/>
              </a:rPr>
              <a:t>Β</a:t>
            </a:r>
            <a:r>
              <a:rPr lang="el-GR" altLang="el-GR" sz="1800" b="1" u="sng" dirty="0" smtClean="0">
                <a:cs typeface="Arial" panose="020B0604020202020204" pitchFamily="34" charset="0"/>
              </a:rPr>
              <a:t>.  ΙΔΙΩΤΙΚΟ ΔΙΚΑΙΟ</a:t>
            </a:r>
            <a:endParaRPr lang="el-GR" sz="1800" b="1" u="sng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altLang="el-GR" sz="1600" b="1" dirty="0" smtClean="0">
                <a:cs typeface="Arial" panose="020B0604020202020204" pitchFamily="34" charset="0"/>
              </a:rPr>
              <a:t>1. </a:t>
            </a: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Αστικό </a:t>
            </a:r>
            <a:r>
              <a:rPr lang="el-GR" sz="1600" b="1" dirty="0">
                <a:solidFill>
                  <a:prstClr val="black"/>
                </a:solidFill>
                <a:cs typeface="Arial" charset="0"/>
              </a:rPr>
              <a:t>δίκαιο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(Το σύνολο των κανόνων που αφορούν τις έννομες σχέσεις μεταξύ ιδιωτών) </a:t>
            </a:r>
            <a:r>
              <a:rPr lang="el-GR" sz="1400" b="1" dirty="0" smtClean="0">
                <a:solidFill>
                  <a:prstClr val="black"/>
                </a:solidFill>
                <a:cs typeface="Arial" charset="0"/>
              </a:rPr>
              <a:t> </a:t>
            </a:r>
          </a:p>
          <a:p>
            <a:pPr marL="457200" indent="-457200" algn="just" eaLnBrk="1" hangingPunct="1">
              <a:lnSpc>
                <a:spcPct val="150000"/>
              </a:lnSpc>
              <a:buNone/>
            </a:pPr>
            <a:r>
              <a:rPr lang="el-GR" sz="1400" b="1" dirty="0" smtClean="0">
                <a:solidFill>
                  <a:prstClr val="black"/>
                </a:solidFill>
                <a:cs typeface="Arial" charset="0"/>
              </a:rPr>
              <a:t>          1.1 Γενικές αρχές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(Ορίζει γενικούς κανόνες που εφαρμόζονται σε όλες τις έννομες σχέσεις)</a:t>
            </a:r>
          </a:p>
          <a:p>
            <a:pPr marL="457200" indent="-457200" algn="just" eaLnBrk="1" hangingPunct="1">
              <a:lnSpc>
                <a:spcPct val="150000"/>
              </a:lnSpc>
              <a:buNone/>
            </a:pPr>
            <a:r>
              <a:rPr lang="el-GR" sz="1400" b="1" dirty="0" smtClean="0">
                <a:solidFill>
                  <a:prstClr val="black"/>
                </a:solidFill>
                <a:cs typeface="Arial" charset="0"/>
              </a:rPr>
              <a:t>          1.2 Οικογενειακό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(Ρυθμίζει τις οικογενειακές-συγγενικές σχέσεις π</a:t>
            </a:r>
            <a:r>
              <a:rPr lang="en-US" sz="1400" dirty="0" smtClean="0">
                <a:solidFill>
                  <a:prstClr val="black"/>
                </a:solidFill>
                <a:cs typeface="Arial" charset="0"/>
              </a:rPr>
              <a:t>.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χ</a:t>
            </a:r>
            <a:r>
              <a:rPr lang="en-US" sz="1400" dirty="0" smtClean="0">
                <a:solidFill>
                  <a:prstClr val="black"/>
                </a:solidFill>
                <a:cs typeface="Arial" charset="0"/>
              </a:rPr>
              <a:t>.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 διατροφή συζύγου)</a:t>
            </a: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el-GR" sz="1400" b="1" dirty="0" smtClean="0">
                <a:solidFill>
                  <a:prstClr val="black"/>
                </a:solidFill>
                <a:cs typeface="Arial" charset="0"/>
              </a:rPr>
              <a:t>          </a:t>
            </a:r>
            <a:r>
              <a:rPr lang="el-GR" sz="1400" b="1" dirty="0">
                <a:solidFill>
                  <a:prstClr val="black"/>
                </a:solidFill>
                <a:cs typeface="Arial" charset="0"/>
              </a:rPr>
              <a:t>1.3 </a:t>
            </a:r>
            <a:r>
              <a:rPr lang="el-GR" sz="1400" b="1" dirty="0" smtClean="0">
                <a:solidFill>
                  <a:prstClr val="black"/>
                </a:solidFill>
                <a:cs typeface="Arial" charset="0"/>
              </a:rPr>
              <a:t>Εμπράγματο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(</a:t>
            </a:r>
            <a:r>
              <a:rPr lang="el-GR" sz="1400" dirty="0">
                <a:solidFill>
                  <a:prstClr val="black"/>
                </a:solidFill>
                <a:cs typeface="Arial" charset="0"/>
              </a:rPr>
              <a:t>Ρυθμίζει τις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έννομες </a:t>
            </a:r>
            <a:r>
              <a:rPr lang="el-GR" sz="1400" dirty="0">
                <a:solidFill>
                  <a:prstClr val="black"/>
                </a:solidFill>
                <a:cs typeface="Arial" charset="0"/>
              </a:rPr>
              <a:t>σχέσεις των ατόμων με τα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πράγματα π.χ. κυριότητα σε ακίνητο)</a:t>
            </a:r>
          </a:p>
          <a:p>
            <a:pPr marL="457200" indent="-457200" algn="just" eaLnBrk="1" hangingPunct="1">
              <a:lnSpc>
                <a:spcPct val="150000"/>
              </a:lnSpc>
              <a:buNone/>
            </a:pPr>
            <a:r>
              <a:rPr lang="el-GR" sz="1400" b="1" dirty="0" smtClean="0">
                <a:solidFill>
                  <a:prstClr val="black"/>
                </a:solidFill>
                <a:cs typeface="Arial" charset="0"/>
              </a:rPr>
              <a:t>          1.4 Κληρονομικό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(Ρυθμίζει την τύχη της περιουσίας του ατόμου, θέματα κληρονομίας/θανάτου) κ.α.</a:t>
            </a:r>
          </a:p>
          <a:p>
            <a:pPr marL="457200" indent="-457200" algn="just" eaLnBrk="1" hangingPunct="1">
              <a:lnSpc>
                <a:spcPct val="150000"/>
              </a:lnSpc>
              <a:buNone/>
            </a:pP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 2</a:t>
            </a:r>
            <a:r>
              <a:rPr lang="el-GR" sz="1600" b="1" dirty="0">
                <a:solidFill>
                  <a:prstClr val="black"/>
                </a:solidFill>
                <a:cs typeface="Arial" charset="0"/>
              </a:rPr>
              <a:t>.  </a:t>
            </a: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Εμπορικό δίκαιο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(Ρυθμίζει τις εμπορικές σχέσεις</a:t>
            </a:r>
            <a:r>
              <a:rPr lang="en-US" sz="14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και πράξεις, περιλαμβάνει μεταξύ άλλων το δίκαιο εταιριών, αξιόγραφων, πτωχευτικό. </a:t>
            </a:r>
            <a:r>
              <a:rPr lang="el-GR" sz="1400" dirty="0">
                <a:solidFill>
                  <a:prstClr val="black"/>
                </a:solidFill>
                <a:cs typeface="Arial" charset="0"/>
              </a:rPr>
              <a:t>π</a:t>
            </a:r>
            <a:r>
              <a:rPr lang="en-US" sz="1400" dirty="0" smtClean="0">
                <a:solidFill>
                  <a:prstClr val="black"/>
                </a:solidFill>
                <a:cs typeface="Arial" charset="0"/>
              </a:rPr>
              <a:t>.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χ σύσταση εταιρίας, επιταγές κ.λπ.) </a:t>
            </a:r>
            <a:endParaRPr lang="el-GR" sz="1400" dirty="0">
              <a:solidFill>
                <a:prstClr val="black"/>
              </a:solidFill>
              <a:cs typeface="Arial" charset="0"/>
            </a:endParaRPr>
          </a:p>
          <a:p>
            <a:pPr marL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sz="1800" b="1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1600" b="1" dirty="0">
                <a:solidFill>
                  <a:prstClr val="black"/>
                </a:solidFill>
                <a:cs typeface="Arial" charset="0"/>
              </a:rPr>
              <a:t>3. </a:t>
            </a: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1600" b="1" dirty="0">
                <a:solidFill>
                  <a:prstClr val="black"/>
                </a:solidFill>
                <a:cs typeface="Arial" charset="0"/>
              </a:rPr>
              <a:t>Εργατικό </a:t>
            </a: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δίκαιο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(Ρυθμίζει τη σχέση μεταξύ εργοδότη και εργαζομένου π.χ. συμβάσεις εργασίας, δικαιώματα εργαζομένου, συνθήκες εργασίας κ.λπ.)</a:t>
            </a:r>
            <a:endParaRPr lang="el-GR" sz="1400" dirty="0">
              <a:solidFill>
                <a:prstClr val="black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sz="1600" b="1" dirty="0">
                <a:solidFill>
                  <a:prstClr val="black"/>
                </a:solidFill>
                <a:cs typeface="Arial" charset="0"/>
              </a:rPr>
              <a:t> 4. </a:t>
            </a: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1600" b="1" dirty="0">
                <a:solidFill>
                  <a:prstClr val="black"/>
                </a:solidFill>
                <a:cs typeface="Arial" charset="0"/>
              </a:rPr>
              <a:t>Δίκαιο πνευματικής ιδιοκτησίας κ.λπ</a:t>
            </a: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.</a:t>
            </a:r>
            <a:r>
              <a:rPr lang="el-GR" sz="1400" b="1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1400" dirty="0" smtClean="0">
                <a:solidFill>
                  <a:prstClr val="black"/>
                </a:solidFill>
                <a:cs typeface="Arial" charset="0"/>
              </a:rPr>
              <a:t>(Ρυθμίζει δικαιώματα πάνω σε έργα και δημιουργήματα)</a:t>
            </a:r>
            <a:r>
              <a:rPr lang="el-GR" sz="1400" b="1" dirty="0">
                <a:solidFill>
                  <a:prstClr val="black"/>
                </a:solidFill>
                <a:cs typeface="Arial" charset="0"/>
              </a:rPr>
              <a:t> </a:t>
            </a:r>
            <a:endParaRPr lang="el-GR" sz="1400" b="1" dirty="0" smtClean="0">
              <a:solidFill>
                <a:prstClr val="black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l-GR" sz="1600" b="1" dirty="0" smtClean="0">
              <a:solidFill>
                <a:prstClr val="black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* </a:t>
            </a:r>
            <a:r>
              <a:rPr lang="el-GR" sz="1600" b="1" u="sng" dirty="0" smtClean="0">
                <a:solidFill>
                  <a:prstClr val="black"/>
                </a:solidFill>
                <a:cs typeface="Arial" charset="0"/>
              </a:rPr>
              <a:t>Βασική έννοια ιδιωτικού δικαίου</a:t>
            </a:r>
            <a:r>
              <a:rPr lang="en-US" sz="1600" b="1" u="sng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1600" b="1" u="sng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1600" b="1" u="sng" dirty="0">
                <a:solidFill>
                  <a:prstClr val="black"/>
                </a:solidFill>
                <a:cs typeface="Arial" charset="0"/>
              </a:rPr>
              <a:t>δικαιοπραξία</a:t>
            </a:r>
            <a:r>
              <a:rPr lang="en-US" sz="1600" b="1" u="sng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 Η σύμφωνη </a:t>
            </a:r>
            <a:r>
              <a:rPr lang="el-GR" sz="1600" b="1" dirty="0">
                <a:solidFill>
                  <a:prstClr val="black"/>
                </a:solidFill>
                <a:cs typeface="Arial" charset="0"/>
              </a:rPr>
              <a:t>με το νόμο δήλωση βουλήσεως ενός </a:t>
            </a: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 προσώπου </a:t>
            </a:r>
            <a:r>
              <a:rPr lang="el-GR" sz="1600" b="1" dirty="0">
                <a:solidFill>
                  <a:prstClr val="black"/>
                </a:solidFill>
                <a:cs typeface="Arial" charset="0"/>
              </a:rPr>
              <a:t>με στόχο την παραγωγή συγκεκριμένου εννόμου </a:t>
            </a: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αποτελέσματος (π.χ</a:t>
            </a:r>
            <a:r>
              <a:rPr lang="el-GR" sz="1600" b="1" dirty="0">
                <a:solidFill>
                  <a:prstClr val="black"/>
                </a:solidFill>
                <a:cs typeface="Arial" charset="0"/>
              </a:rPr>
              <a:t>. Μίσθωση ή </a:t>
            </a: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1600" b="1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πώληση </a:t>
            </a:r>
            <a:r>
              <a:rPr lang="el-GR" sz="1600" b="1" dirty="0">
                <a:solidFill>
                  <a:prstClr val="black"/>
                </a:solidFill>
                <a:cs typeface="Arial" charset="0"/>
              </a:rPr>
              <a:t>ακινήτου, γάμος, διαζύγιο, υιοθεσία, διαθήκη κ.λπ</a:t>
            </a:r>
            <a:r>
              <a:rPr lang="el-GR" sz="1600" b="1" dirty="0" smtClean="0">
                <a:solidFill>
                  <a:prstClr val="black"/>
                </a:solidFill>
                <a:cs typeface="Arial" charset="0"/>
              </a:rPr>
              <a:t>.). </a:t>
            </a:r>
            <a:endParaRPr lang="el-GR" sz="1600" b="1" dirty="0">
              <a:solidFill>
                <a:prstClr val="black"/>
              </a:solidFill>
              <a:cs typeface="Arial" charset="0"/>
            </a:endParaRPr>
          </a:p>
          <a:p>
            <a:pPr marL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l-GR" sz="1600" b="1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219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>
          <a:xfrm>
            <a:off x="259321" y="0"/>
            <a:ext cx="8229600" cy="1447800"/>
          </a:xfrm>
        </p:spPr>
        <p:txBody>
          <a:bodyPr/>
          <a:lstStyle/>
          <a:p>
            <a:pPr algn="ctr" eaLnBrk="1" hangingPunct="1"/>
            <a:r>
              <a:rPr lang="el-GR" altLang="en-US" sz="4000" dirty="0" smtClean="0"/>
              <a:t>Δ</a:t>
            </a:r>
            <a:r>
              <a:rPr lang="en-US" altLang="en-US" sz="4000" dirty="0" smtClean="0"/>
              <a:t>. </a:t>
            </a:r>
            <a:r>
              <a:rPr lang="el-GR" altLang="en-US" sz="4000" dirty="0" smtClean="0"/>
              <a:t>ΓΕΝΙΚΑ</a:t>
            </a:r>
            <a:r>
              <a:rPr lang="en-US" altLang="en-US" sz="4000" dirty="0" smtClean="0"/>
              <a:t> </a:t>
            </a:r>
            <a:r>
              <a:rPr lang="el-GR" altLang="en-US" sz="4000" dirty="0" smtClean="0"/>
              <a:t>ΣΤΟΙΧΕΙΑ</a:t>
            </a:r>
            <a:r>
              <a:rPr lang="en-US" altLang="en-US" sz="4000" dirty="0" smtClean="0"/>
              <a:t> </a:t>
            </a:r>
            <a:r>
              <a:rPr lang="el-GR" altLang="en-US" sz="4000" dirty="0" smtClean="0"/>
              <a:t>ΔΙΟΙΚΗΤΙΚΟΥ</a:t>
            </a:r>
            <a:r>
              <a:rPr lang="en-US" altLang="en-US" sz="4000" dirty="0" smtClean="0"/>
              <a:t> </a:t>
            </a:r>
            <a:r>
              <a:rPr lang="el-GR" altLang="en-US" sz="4000" dirty="0" smtClean="0"/>
              <a:t>ΔΙΚΑΙΟΥ</a:t>
            </a:r>
            <a:r>
              <a:rPr lang="el-GR" altLang="el-GR" sz="4000" dirty="0" smtClean="0"/>
              <a:t> </a:t>
            </a:r>
            <a:endParaRPr lang="en-US" altLang="el-GR" sz="4000" dirty="0" smtClean="0"/>
          </a:p>
        </p:txBody>
      </p:sp>
      <p:sp>
        <p:nvSpPr>
          <p:cNvPr id="1048591" name="Content Placeholder 2"/>
          <p:cNvSpPr>
            <a:spLocks noGrp="1"/>
          </p:cNvSpPr>
          <p:nvPr>
            <p:ph sz="quarter" idx="1"/>
          </p:nvPr>
        </p:nvSpPr>
        <p:spPr>
          <a:xfrm>
            <a:off x="411721" y="1812928"/>
            <a:ext cx="8077200" cy="4740271"/>
          </a:xfrm>
        </p:spPr>
        <p:txBody>
          <a:bodyPr>
            <a:normAutofit lnSpcReduction="10000"/>
          </a:bodyPr>
          <a:lstStyle/>
          <a:p>
            <a:pPr marL="457200" indent="-457200" algn="just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 </a:t>
            </a:r>
            <a:r>
              <a:rPr lang="el-GR" altLang="el-GR" sz="1600" b="1" dirty="0" smtClean="0">
                <a:cs typeface="Arial" panose="020B0604020202020204" pitchFamily="34" charset="0"/>
              </a:rPr>
              <a:t>1.  </a:t>
            </a:r>
            <a:r>
              <a:rPr lang="el-GR" altLang="en-US" sz="1600" b="1" dirty="0" smtClean="0">
                <a:cs typeface="Arial" panose="020B0604020202020204" pitchFamily="34" charset="0"/>
              </a:rPr>
              <a:t>Η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έννοια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του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Κράτους</a:t>
            </a:r>
            <a:r>
              <a:rPr lang="en-US" altLang="en-US" sz="1600" b="1" dirty="0" smtClean="0">
                <a:cs typeface="Arial" panose="020B0604020202020204" pitchFamily="34" charset="0"/>
              </a:rPr>
              <a:t> - </a:t>
            </a:r>
            <a:r>
              <a:rPr lang="el-GR" altLang="en-US" sz="1600" b="1" dirty="0" smtClean="0">
                <a:cs typeface="Arial" panose="020B0604020202020204" pitchFamily="34" charset="0"/>
              </a:rPr>
              <a:t>Στοιχεία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του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Κράτους</a:t>
            </a:r>
            <a:endParaRPr lang="en-US" altLang="en-US" sz="1600" b="1" dirty="0" smtClean="0">
              <a:cs typeface="Arial" panose="020B0604020202020204" pitchFamily="34" charset="0"/>
            </a:endParaRPr>
          </a:p>
          <a:p>
            <a:pPr marL="457200" indent="-457200" algn="just" eaLnBrk="1" hangingPunct="1">
              <a:buNone/>
            </a:pPr>
            <a:r>
              <a:rPr lang="en-US" altLang="zh-CN" sz="1600" b="1" dirty="0">
                <a:cs typeface="Arial" panose="020B0604020202020204" pitchFamily="34" charset="0"/>
              </a:rPr>
              <a:t> </a:t>
            </a:r>
            <a:r>
              <a:rPr lang="en-US" altLang="zh-CN" sz="1800" b="1" dirty="0" smtClean="0">
                <a:cs typeface="Arial" panose="020B0604020202020204" pitchFamily="34" charset="0"/>
              </a:rPr>
              <a:t> </a:t>
            </a:r>
            <a:r>
              <a:rPr lang="en-US" altLang="zh-CN" sz="1400" b="1" dirty="0" smtClean="0">
                <a:cs typeface="Arial" panose="020B0604020202020204" pitchFamily="34" charset="0"/>
              </a:rPr>
              <a:t>(</a:t>
            </a:r>
            <a:r>
              <a:rPr lang="el-GR" altLang="zh-CN" sz="1400" b="1" dirty="0" smtClean="0">
                <a:cs typeface="Arial" panose="020B0604020202020204" pitchFamily="34" charset="0"/>
              </a:rPr>
              <a:t>λαός που ζει σε ορισμένη επικράτεια (χώρα) που έχει οργανωθεί σε νομικό πρόσωπο, το οποίο ασκεί αυτοδύναμη εξουσία)</a:t>
            </a:r>
            <a:endParaRPr lang="zh-CN" altLang="en-US" sz="1400" dirty="0"/>
          </a:p>
          <a:p>
            <a:pPr marL="457200" indent="-457200" algn="just" eaLnBrk="1" hangingPunct="1">
              <a:buNone/>
            </a:pPr>
            <a:r>
              <a:rPr lang="el-GR" altLang="el-GR" sz="1800" b="1" dirty="0" smtClean="0">
                <a:cs typeface="Arial" panose="020B0604020202020204" pitchFamily="34" charset="0"/>
              </a:rPr>
              <a:t> </a:t>
            </a:r>
            <a:r>
              <a:rPr lang="el-GR" altLang="el-GR" sz="1600" b="1" dirty="0" smtClean="0">
                <a:cs typeface="Arial" panose="020B0604020202020204" pitchFamily="34" charset="0"/>
              </a:rPr>
              <a:t>2. </a:t>
            </a:r>
            <a:r>
              <a:rPr lang="el-GR" altLang="en-US" sz="1600" b="1" dirty="0" smtClean="0">
                <a:cs typeface="Arial" panose="020B0604020202020204" pitchFamily="34" charset="0"/>
              </a:rPr>
              <a:t>Το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Κράτος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ως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νομικό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πρόσωπο</a:t>
            </a:r>
            <a:r>
              <a:rPr lang="en-US" altLang="en-US" sz="1600" b="1" dirty="0" smtClean="0">
                <a:cs typeface="Arial" panose="020B0604020202020204" pitchFamily="34" charset="0"/>
              </a:rPr>
              <a:t> - </a:t>
            </a:r>
            <a:r>
              <a:rPr lang="el-GR" altLang="en-US" sz="1600" b="1" dirty="0" smtClean="0">
                <a:cs typeface="Arial" panose="020B0604020202020204" pitchFamily="34" charset="0"/>
              </a:rPr>
              <a:t>Η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έννοια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της ικανότητας δικαίου </a:t>
            </a:r>
            <a:r>
              <a:rPr lang="el-GR" altLang="en-US" sz="1400" b="1" dirty="0" smtClean="0">
                <a:cs typeface="Arial" panose="020B0604020202020204" pitchFamily="34" charset="0"/>
              </a:rPr>
              <a:t>(υποκείμενα δικαιωμάτων και υποχρεώσεων)</a:t>
            </a:r>
          </a:p>
          <a:p>
            <a:pPr marL="457200" indent="-457200" algn="just" eaLnBrk="1" hangingPunct="1">
              <a:buNone/>
            </a:pP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 2α. Η έννοια της νομικής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προσωπικότητας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400" b="1" dirty="0" smtClean="0">
                <a:cs typeface="Arial" panose="020B0604020202020204" pitchFamily="34" charset="0"/>
              </a:rPr>
              <a:t>(</a:t>
            </a:r>
            <a:r>
              <a:rPr lang="el-GR" altLang="en-US" sz="1400" b="1" u="sng" dirty="0" smtClean="0">
                <a:cs typeface="Arial" panose="020B0604020202020204" pitchFamily="34" charset="0"/>
              </a:rPr>
              <a:t>νομικό πρόσωπο </a:t>
            </a:r>
            <a:r>
              <a:rPr lang="el-GR" altLang="en-US" sz="1400" b="1" dirty="0" smtClean="0">
                <a:cs typeface="Arial" panose="020B0604020202020204" pitchFamily="34" charset="0"/>
              </a:rPr>
              <a:t>είναι ένωση προσώπων η σύνολο περιουσίας για την επίτευξη ορισμένου σκοπού)</a:t>
            </a:r>
            <a:endParaRPr lang="zh-CN" altLang="en-US" sz="1400" dirty="0"/>
          </a:p>
          <a:p>
            <a:pPr marL="457200" indent="-457200" algn="just" eaLnBrk="1" hangingPunct="1">
              <a:buNone/>
            </a:pPr>
            <a:r>
              <a:rPr lang="el-GR" altLang="el-GR" sz="1800" b="1" dirty="0" smtClean="0">
                <a:cs typeface="Arial" panose="020B0604020202020204" pitchFamily="34" charset="0"/>
              </a:rPr>
              <a:t> 3. </a:t>
            </a:r>
            <a:r>
              <a:rPr lang="en-US" altLang="el-GR" sz="18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Άλλες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μορφές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νομικών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προσώπων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(ν.π.δ.δ. – ν.π.ι.δ.).</a:t>
            </a:r>
            <a:r>
              <a:rPr lang="el-GR" altLang="el-GR" sz="1600" b="1" dirty="0" smtClean="0">
                <a:cs typeface="Arial" panose="020B0604020202020204" pitchFamily="34" charset="0"/>
              </a:rPr>
              <a:t> </a:t>
            </a:r>
            <a:endParaRPr lang="zh-CN" altLang="en-US" sz="1600" dirty="0"/>
          </a:p>
          <a:p>
            <a:pPr marL="457200" indent="-457200" algn="just" eaLnBrk="1" hangingPunct="1">
              <a:buNone/>
            </a:pPr>
            <a:r>
              <a:rPr lang="el-GR" altLang="el-GR" sz="1800" b="1" dirty="0" smtClean="0">
                <a:cs typeface="Arial" panose="020B0604020202020204" pitchFamily="34" charset="0"/>
              </a:rPr>
              <a:t> 4</a:t>
            </a:r>
            <a:r>
              <a:rPr lang="en-US" altLang="el-GR" sz="1800" b="1" dirty="0" smtClean="0">
                <a:cs typeface="Arial" panose="020B0604020202020204" pitchFamily="34" charset="0"/>
              </a:rPr>
              <a:t>. </a:t>
            </a:r>
            <a:r>
              <a:rPr lang="el-GR" altLang="en-US" sz="1600" b="1" dirty="0" smtClean="0">
                <a:cs typeface="Arial" panose="020B0604020202020204" pitchFamily="34" charset="0"/>
              </a:rPr>
              <a:t>Η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αρχή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της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διάκρισης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των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λειτουργιών</a:t>
            </a:r>
            <a:r>
              <a:rPr lang="en-US" altLang="en-US" sz="1600" b="1" dirty="0" smtClean="0">
                <a:cs typeface="Arial" panose="020B0604020202020204" pitchFamily="34" charset="0"/>
              </a:rPr>
              <a:t> /  </a:t>
            </a:r>
            <a:r>
              <a:rPr lang="el-GR" altLang="en-US" sz="1600" b="1" dirty="0" smtClean="0">
                <a:cs typeface="Arial" panose="020B0604020202020204" pitchFamily="34" charset="0"/>
              </a:rPr>
              <a:t>εξουσιών</a:t>
            </a:r>
            <a:r>
              <a:rPr lang="en-US" altLang="en-US" sz="1600" b="1" dirty="0" smtClean="0">
                <a:cs typeface="Arial" panose="020B0604020202020204" pitchFamily="34" charset="0"/>
              </a:rPr>
              <a:t>  </a:t>
            </a:r>
            <a:r>
              <a:rPr lang="el-GR" altLang="en-US" sz="1400" b="1" dirty="0" smtClean="0">
                <a:cs typeface="Arial" panose="020B0604020202020204" pitchFamily="34" charset="0"/>
              </a:rPr>
              <a:t>(εκτελεστική εξουσία / λειτουργία, νομοθετική εξουσία / λειτουργία, δικαστική εξουσία / λειτουργία)</a:t>
            </a:r>
            <a:r>
              <a:rPr lang="en-US" altLang="el-GR" sz="1400" b="1" dirty="0" smtClean="0">
                <a:cs typeface="Arial" panose="020B0604020202020204" pitchFamily="34" charset="0"/>
              </a:rPr>
              <a:t> </a:t>
            </a:r>
            <a:endParaRPr lang="zh-CN" altLang="en-US" sz="1400" dirty="0"/>
          </a:p>
          <a:p>
            <a:pPr marL="457200" indent="-457200" algn="just" eaLnBrk="1" hangingPunct="1">
              <a:buNone/>
            </a:pPr>
            <a:r>
              <a:rPr lang="el-GR" altLang="el-GR" sz="1800" b="1" dirty="0" smtClean="0">
                <a:cs typeface="Arial" panose="020B0604020202020204" pitchFamily="34" charset="0"/>
              </a:rPr>
              <a:t> </a:t>
            </a:r>
            <a:r>
              <a:rPr lang="en-US" altLang="el-GR" sz="1800" b="1" dirty="0" smtClean="0">
                <a:cs typeface="Arial" panose="020B0604020202020204" pitchFamily="34" charset="0"/>
              </a:rPr>
              <a:t>5. </a:t>
            </a:r>
            <a:r>
              <a:rPr lang="el-GR" altLang="en-US" sz="1600" b="1" dirty="0" smtClean="0">
                <a:cs typeface="Arial" panose="020B0604020202020204" pitchFamily="34" charset="0"/>
              </a:rPr>
              <a:t>Η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βασικότερη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έννοια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του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διοικητικού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δικαίου</a:t>
            </a:r>
            <a:r>
              <a:rPr lang="en-US" altLang="en-US" sz="1600" b="1" dirty="0" smtClean="0">
                <a:cs typeface="Arial" panose="020B0604020202020204" pitchFamily="34" charset="0"/>
              </a:rPr>
              <a:t> - </a:t>
            </a:r>
            <a:r>
              <a:rPr lang="el-GR" altLang="en-US" sz="1600" b="1" dirty="0" smtClean="0">
                <a:cs typeface="Arial" panose="020B0604020202020204" pitchFamily="34" charset="0"/>
              </a:rPr>
              <a:t>Η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έννοια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της</a:t>
            </a:r>
            <a:r>
              <a:rPr lang="en-US" altLang="en-US" sz="1600" b="1" dirty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διοικητικής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πράξης</a:t>
            </a:r>
            <a:r>
              <a:rPr lang="en-US" altLang="en-US" sz="1600" b="1" dirty="0" smtClean="0">
                <a:cs typeface="Arial" panose="020B0604020202020204" pitchFamily="34" charset="0"/>
              </a:rPr>
              <a:t>  </a:t>
            </a:r>
            <a:r>
              <a:rPr lang="el-GR" altLang="en-US" sz="1400" b="1" dirty="0" smtClean="0">
                <a:cs typeface="Arial" panose="020B0604020202020204" pitchFamily="34" charset="0"/>
              </a:rPr>
              <a:t>(μονομερή δήλωση βουλήσεως του διοικητικού οργάνου με την οποία με την οποία θεσπίζονται κανόνες δικαίου) </a:t>
            </a:r>
            <a:r>
              <a:rPr lang="el-GR" altLang="el-GR" sz="1400" b="1" dirty="0" smtClean="0">
                <a:cs typeface="Arial" panose="020B0604020202020204" pitchFamily="34" charset="0"/>
              </a:rPr>
              <a:t>   </a:t>
            </a:r>
            <a:endParaRPr lang="zh-CN" altLang="en-US" sz="1400" dirty="0"/>
          </a:p>
          <a:p>
            <a:pPr marL="457200" indent="-457200" algn="just" eaLnBrk="1" hangingPunct="1">
              <a:buNone/>
            </a:pPr>
            <a:r>
              <a:rPr lang="el-GR" altLang="el-GR" sz="1800" b="1" dirty="0" smtClean="0">
                <a:cs typeface="Arial" panose="020B0604020202020204" pitchFamily="34" charset="0"/>
              </a:rPr>
              <a:t> </a:t>
            </a:r>
            <a:r>
              <a:rPr lang="en-US" altLang="el-GR" sz="1800" b="1" dirty="0" smtClean="0">
                <a:cs typeface="Arial" panose="020B0604020202020204" pitchFamily="34" charset="0"/>
              </a:rPr>
              <a:t>6.</a:t>
            </a:r>
            <a:r>
              <a:rPr lang="el-GR" altLang="el-GR" sz="1800" b="1" dirty="0" smtClean="0">
                <a:cs typeface="Arial" panose="020B0604020202020204" pitchFamily="34" charset="0"/>
              </a:rPr>
              <a:t> </a:t>
            </a:r>
            <a:r>
              <a:rPr lang="el-GR" altLang="el-GR" sz="1600" b="1" dirty="0" smtClean="0">
                <a:cs typeface="Arial" panose="020B0604020202020204" pitchFamily="34" charset="0"/>
              </a:rPr>
              <a:t>Δ</a:t>
            </a:r>
            <a:r>
              <a:rPr lang="el-GR" altLang="en-US" sz="1600" b="1" dirty="0" smtClean="0">
                <a:cs typeface="Arial" panose="020B0604020202020204" pitchFamily="34" charset="0"/>
              </a:rPr>
              <a:t>ιακρίσεις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διοικητικών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πράξεων</a:t>
            </a:r>
            <a:r>
              <a:rPr lang="en-US" altLang="en-US" sz="1600" b="1" dirty="0" smtClean="0">
                <a:cs typeface="Arial" panose="020B0604020202020204" pitchFamily="34" charset="0"/>
              </a:rPr>
              <a:t> (</a:t>
            </a:r>
            <a:r>
              <a:rPr lang="el-GR" altLang="en-US" sz="1600" b="1" dirty="0" smtClean="0">
                <a:cs typeface="Arial" panose="020B0604020202020204" pitchFamily="34" charset="0"/>
              </a:rPr>
              <a:t>ατομικές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διοικητικές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πράξεις</a:t>
            </a:r>
            <a:r>
              <a:rPr lang="en-US" altLang="en-US" sz="1600" b="1" dirty="0" smtClean="0">
                <a:cs typeface="Arial" panose="020B0604020202020204" pitchFamily="34" charset="0"/>
              </a:rPr>
              <a:t>, </a:t>
            </a:r>
            <a:r>
              <a:rPr lang="el-GR" altLang="en-US" sz="1600" b="1" dirty="0" smtClean="0">
                <a:cs typeface="Arial" panose="020B0604020202020204" pitchFamily="34" charset="0"/>
              </a:rPr>
              <a:t>κανονιστικές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διοικητικές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πράξεις</a:t>
            </a:r>
            <a:r>
              <a:rPr lang="en-US" altLang="en-US" sz="1600" b="1" dirty="0" smtClean="0">
                <a:cs typeface="Arial" panose="020B0604020202020204" pitchFamily="34" charset="0"/>
              </a:rPr>
              <a:t>, </a:t>
            </a:r>
            <a:r>
              <a:rPr lang="el-GR" altLang="en-US" sz="1600" b="1" dirty="0" smtClean="0">
                <a:cs typeface="Arial" panose="020B0604020202020204" pitchFamily="34" charset="0"/>
              </a:rPr>
              <a:t>ατομικές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πράξεις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γενικού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περιεχομένου</a:t>
            </a:r>
            <a:r>
              <a:rPr lang="en-US" altLang="en-US" sz="1600" b="1" dirty="0" smtClean="0">
                <a:cs typeface="Arial" panose="020B0604020202020204" pitchFamily="34" charset="0"/>
              </a:rPr>
              <a:t>)   </a:t>
            </a:r>
            <a:endParaRPr lang="zh-CN" altLang="en-US" sz="1600" dirty="0"/>
          </a:p>
          <a:p>
            <a:pPr marL="457200" indent="-457200" algn="just" eaLnBrk="1" hangingPunct="1">
              <a:buNone/>
            </a:pPr>
            <a:r>
              <a:rPr lang="el-GR" altLang="el-GR" sz="1600" b="1" dirty="0" smtClean="0">
                <a:cs typeface="Arial" panose="020B0604020202020204" pitchFamily="34" charset="0"/>
              </a:rPr>
              <a:t> </a:t>
            </a:r>
            <a:r>
              <a:rPr lang="en-US" altLang="el-GR" sz="1600" b="1" dirty="0" smtClean="0">
                <a:cs typeface="Arial" panose="020B0604020202020204" pitchFamily="34" charset="0"/>
              </a:rPr>
              <a:t>7. </a:t>
            </a:r>
            <a:r>
              <a:rPr lang="el-GR" altLang="en-US" sz="1600" b="1" dirty="0" smtClean="0">
                <a:cs typeface="Arial" panose="020B0604020202020204" pitchFamily="34" charset="0"/>
              </a:rPr>
              <a:t>Η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ενωσιακή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έννομη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τάξη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endParaRPr lang="el-GR" altLang="el-GR" sz="1600" b="1" dirty="0" smtClean="0">
              <a:cs typeface="Arial" panose="020B0604020202020204" pitchFamily="34" charset="0"/>
            </a:endParaRPr>
          </a:p>
          <a:p>
            <a:pPr marL="457200" indent="-457200" algn="just" eaLnBrk="1" hangingPunct="1">
              <a:buNone/>
            </a:pPr>
            <a:r>
              <a:rPr lang="el-GR" altLang="el-GR" sz="1600" b="1" dirty="0" smtClean="0">
                <a:cs typeface="Arial" panose="020B0604020202020204" pitchFamily="34" charset="0"/>
              </a:rPr>
              <a:t> </a:t>
            </a:r>
            <a:r>
              <a:rPr lang="en-US" altLang="el-GR" sz="1600" b="1" dirty="0" smtClean="0">
                <a:cs typeface="Arial" panose="020B0604020202020204" pitchFamily="34" charset="0"/>
              </a:rPr>
              <a:t>8.  </a:t>
            </a:r>
            <a:r>
              <a:rPr lang="el-GR" altLang="en-US" sz="1600" b="1" dirty="0" smtClean="0">
                <a:cs typeface="Arial" panose="020B0604020202020204" pitchFamily="34" charset="0"/>
              </a:rPr>
              <a:t>Η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διεθνής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έννομη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r>
              <a:rPr lang="el-GR" altLang="en-US" sz="1600" b="1" dirty="0" smtClean="0">
                <a:cs typeface="Arial" panose="020B0604020202020204" pitchFamily="34" charset="0"/>
              </a:rPr>
              <a:t>τάξη</a:t>
            </a:r>
            <a:r>
              <a:rPr lang="en-US" altLang="en-US" sz="1600" b="1" dirty="0" smtClean="0">
                <a:cs typeface="Arial" panose="020B0604020202020204" pitchFamily="34" charset="0"/>
              </a:rPr>
              <a:t> </a:t>
            </a:r>
            <a:endParaRPr lang="el-GR" altLang="el-GR" sz="1600" b="1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2000" b="1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2000" u="sng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2000" u="sng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2000" u="sng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       </a:t>
            </a:r>
            <a:r>
              <a:rPr lang="el-GR" sz="3200" b="1" dirty="0" smtClean="0"/>
              <a:t>Ε. Η ΕΝΝΟΙΑ ΤΟΥ ΔΙΚΑΙΩΜΑΤΟΣ – ΘΕΜΕΛΙΩΔΗ </a:t>
            </a:r>
            <a:br>
              <a:rPr lang="el-GR" sz="3200" b="1" dirty="0" smtClean="0"/>
            </a:br>
            <a:r>
              <a:rPr lang="el-GR" sz="3200" b="1" dirty="0"/>
              <a:t> </a:t>
            </a:r>
            <a:r>
              <a:rPr lang="el-GR" sz="3200" b="1" dirty="0" smtClean="0"/>
              <a:t>                                     ΔΙΚΑΙΩΜΑΤΑ</a:t>
            </a:r>
            <a:endParaRPr lang="en-US"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2648" y="1371600"/>
            <a:ext cx="8153400" cy="5181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l-GR" dirty="0" smtClean="0"/>
              <a:t> </a:t>
            </a:r>
            <a:r>
              <a:rPr lang="el-GR" sz="1800" b="1" dirty="0" smtClean="0"/>
              <a:t>1. </a:t>
            </a:r>
            <a:r>
              <a:rPr lang="el-GR" sz="1800" dirty="0" smtClean="0"/>
              <a:t>Ορισμός της έννοιας «δικαίωμα» από τη νομική επιστήμη (το δίκαιο):</a:t>
            </a:r>
          </a:p>
          <a:p>
            <a:pPr marL="0" indent="0" algn="just">
              <a:buNone/>
            </a:pPr>
            <a:r>
              <a:rPr lang="el-GR" sz="1800" i="1" u="sng" dirty="0" smtClean="0"/>
              <a:t>«είναι </a:t>
            </a:r>
            <a:r>
              <a:rPr lang="el-GR" sz="1800" i="1" u="sng" dirty="0"/>
              <a:t>η εξουσία που απονέμεται από το δίκαιο στα πρόσωπα </a:t>
            </a:r>
            <a:r>
              <a:rPr lang="el-GR" sz="1800" i="1" u="sng" dirty="0" smtClean="0"/>
              <a:t>για </a:t>
            </a:r>
            <a:r>
              <a:rPr lang="el-GR" sz="1800" i="1" u="sng" dirty="0"/>
              <a:t>την ικανοποίηση έννομων </a:t>
            </a:r>
            <a:r>
              <a:rPr lang="el-GR" sz="1800" i="1" u="sng" dirty="0" smtClean="0"/>
              <a:t>συμφερόντων» - </a:t>
            </a:r>
          </a:p>
          <a:p>
            <a:pPr marL="0" indent="0" algn="just">
              <a:buNone/>
            </a:pPr>
            <a:r>
              <a:rPr lang="el-GR" sz="1800" dirty="0" smtClean="0"/>
              <a:t>Με </a:t>
            </a:r>
            <a:r>
              <a:rPr lang="el-GR" sz="1800" dirty="0"/>
              <a:t>το δικαίωμα η έννομη τάξη παρέχει στο πρόσωπο την εξουσία να επιδιώξει τη δημιουργία καταστάσεων που αρμόζει στο δικαίωμα. </a:t>
            </a:r>
            <a:endParaRPr lang="el-GR" sz="1800" u="sng" dirty="0" smtClean="0"/>
          </a:p>
          <a:p>
            <a:pPr marL="0" indent="0" algn="just">
              <a:buNone/>
            </a:pPr>
            <a:r>
              <a:rPr lang="el-GR" sz="1800" dirty="0"/>
              <a:t> </a:t>
            </a:r>
            <a:r>
              <a:rPr lang="el-GR" sz="1800" b="1" dirty="0" smtClean="0"/>
              <a:t>2. Βασική διάκριση των θεμελιωδών δικαιωμάτων:</a:t>
            </a:r>
          </a:p>
          <a:p>
            <a:pPr marL="0" indent="0" algn="just">
              <a:buNone/>
            </a:pPr>
            <a:r>
              <a:rPr lang="el-GR" sz="2000" dirty="0" smtClean="0"/>
              <a:t> </a:t>
            </a:r>
            <a:r>
              <a:rPr lang="el-GR" sz="1600" b="1" dirty="0" smtClean="0"/>
              <a:t>α) Ατομικά δικαιώματα: </a:t>
            </a:r>
            <a:r>
              <a:rPr lang="el-GR" sz="1600" u="sng" dirty="0" smtClean="0"/>
              <a:t>Το περιεχόμενο τους συνίσταται στο ότι δημιουργούν αξιώσεις του   ατόμου έναντι του κράτους για αποχή από παρεμβάσεις σε μια κατοχυρωμένη σφαίρα ιδιωτικής αυτονομίας</a:t>
            </a:r>
            <a:r>
              <a:rPr lang="el-GR" sz="1400" u="sng" dirty="0" smtClean="0"/>
              <a:t>   </a:t>
            </a:r>
            <a:r>
              <a:rPr lang="el-GR" sz="1400" dirty="0" smtClean="0"/>
              <a:t>(λ.χ. αρχή της ισότητας, το απαραβίαστο της προσωπικής ελευθερίας, η προστασία της ιδιοκτησίας, η θρησκευτική ελευθερία, το δικαίωμα έννομης προστασίας από τα δικαστήρια, το άσυλο της κατοικίας και το απαραβίαστο της ιδιωτικής και οικογενειακής ζωής, το δικαίωμα στο περιβάλλον κ.λπ</a:t>
            </a:r>
            <a:r>
              <a:rPr lang="el-GR" sz="1400" dirty="0" smtClean="0"/>
              <a:t>.).</a:t>
            </a:r>
            <a:endParaRPr lang="el-GR" sz="1400" dirty="0" smtClean="0"/>
          </a:p>
          <a:p>
            <a:pPr marL="0" indent="0" algn="just">
              <a:buNone/>
            </a:pPr>
            <a:r>
              <a:rPr lang="el-GR" sz="1600" b="1" dirty="0" smtClean="0"/>
              <a:t>β) Κοινωνικά δικαιώματα: </a:t>
            </a:r>
            <a:r>
              <a:rPr lang="el-GR" sz="1600" u="sng" dirty="0" smtClean="0"/>
              <a:t>Το περιεχόμενο τους συνίσταται στο ότι δημιουργούν υποχρέωση του κράτους για παρέμβαση με θετικές ενέργειες προς παροχή αγαθών και υπηρεσιών </a:t>
            </a:r>
            <a:r>
              <a:rPr lang="el-GR" sz="1400" dirty="0" smtClean="0"/>
              <a:t>(τα δικαιώματα στην υγεία, την εργασία, την παιδεία, προστασία της οικογένειας, μητρότητας, παιδικής ηλικίας κ.λπ</a:t>
            </a:r>
            <a:r>
              <a:rPr lang="el-GR" sz="1400" dirty="0" smtClean="0"/>
              <a:t>.). </a:t>
            </a:r>
            <a:endParaRPr lang="el-GR" sz="1400" dirty="0" smtClean="0"/>
          </a:p>
          <a:p>
            <a:pPr marL="0" indent="0" algn="just">
              <a:buNone/>
            </a:pPr>
            <a:r>
              <a:rPr lang="el-GR" sz="1800" b="1" dirty="0" smtClean="0"/>
              <a:t>γ</a:t>
            </a:r>
            <a:r>
              <a:rPr lang="el-GR" sz="1600" dirty="0" smtClean="0"/>
              <a:t>) </a:t>
            </a:r>
            <a:r>
              <a:rPr lang="el-GR" sz="1600" b="1" dirty="0" smtClean="0"/>
              <a:t>Πολιτικά δικαιώματα: </a:t>
            </a:r>
            <a:r>
              <a:rPr lang="el-GR" sz="1600" u="sng" dirty="0" smtClean="0"/>
              <a:t>Έχουν ως αντικείμενο την ενεργό συμμετοχή του πολίτη στη διαμόρφωση της πολιτειακής βούλησης και την άσκηση της δημόσιας εξουσίας </a:t>
            </a:r>
            <a:r>
              <a:rPr lang="el-GR" sz="1400" dirty="0" smtClean="0"/>
              <a:t>(το δικαίωμα του εκλέγειν και εκλέγεσθαι, το δικαίωμα διορισμού σε δημόσιες θέσεις, το δικαίωμα συμμετοχής στην πολιτική και κοινωνική ζωή της χώρας κ.λπ</a:t>
            </a:r>
            <a:r>
              <a:rPr lang="el-GR" sz="1400" dirty="0" smtClean="0"/>
              <a:t>.). </a:t>
            </a:r>
            <a:endParaRPr lang="el-GR" sz="1400" dirty="0"/>
          </a:p>
          <a:p>
            <a:pPr marL="0" indent="0">
              <a:buNone/>
            </a:pPr>
            <a:endParaRPr lang="el-GR" sz="1400" dirty="0" smtClean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60765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613648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dirty="0" smtClean="0"/>
              <a:t>       </a:t>
            </a:r>
            <a:r>
              <a:rPr lang="el-GR" sz="3200" b="1" dirty="0" smtClean="0"/>
              <a:t>ΣΤ. ΔΟΜΗ ΚΑΝΟΝΑ ΔΙΚΑΙΟΥ ΚΑΙ ΔΙΚΑΣΤΙΚΗΣ            ΑΠΟΦΑΣΗΣ</a:t>
            </a:r>
            <a:endParaRPr lang="en-US"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152400" y="1524000"/>
            <a:ext cx="8610600" cy="5562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000" dirty="0" smtClean="0"/>
              <a:t> </a:t>
            </a:r>
            <a:r>
              <a:rPr lang="el-GR" sz="2000" b="1" dirty="0" smtClean="0"/>
              <a:t>1. </a:t>
            </a:r>
            <a:r>
              <a:rPr lang="el-GR" sz="1800" b="1" dirty="0" smtClean="0"/>
              <a:t>Κανόνας Δικαίου</a:t>
            </a:r>
            <a:r>
              <a:rPr lang="en-US" sz="1800" b="1" dirty="0" smtClean="0"/>
              <a:t> </a:t>
            </a:r>
            <a:r>
              <a:rPr lang="en-US" sz="1600" dirty="0" smtClean="0"/>
              <a:t>(</a:t>
            </a:r>
            <a:r>
              <a:rPr lang="el-GR" sz="1600" dirty="0" smtClean="0"/>
              <a:t>περιλαμβάνει δύο ενότητες:</a:t>
            </a:r>
            <a:r>
              <a:rPr lang="en-US" sz="1600" dirty="0" smtClean="0"/>
              <a:t> </a:t>
            </a:r>
            <a:r>
              <a:rPr lang="el-GR" sz="1800" dirty="0">
                <a:sym typeface="Wingdings" panose="05000000000000000000" pitchFamily="2" charset="2"/>
              </a:rPr>
              <a:t>=</a:t>
            </a:r>
            <a:r>
              <a:rPr lang="el-GR" sz="1800" dirty="0" smtClean="0">
                <a:sym typeface="Wingdings" panose="05000000000000000000" pitchFamily="2" charset="2"/>
              </a:rPr>
              <a:t>  </a:t>
            </a:r>
            <a:r>
              <a:rPr lang="el-GR" sz="1800" i="1" dirty="0" smtClean="0"/>
              <a:t>Πραγματικό </a:t>
            </a:r>
            <a:r>
              <a:rPr lang="el-GR" sz="1800" dirty="0" smtClean="0"/>
              <a:t>+ </a:t>
            </a:r>
            <a:r>
              <a:rPr lang="el-GR" sz="1800" u="sng" dirty="0" smtClean="0"/>
              <a:t>Έννομη συνέπεια)</a:t>
            </a:r>
          </a:p>
          <a:p>
            <a:pPr marL="0" indent="0" algn="just">
              <a:buNone/>
            </a:pPr>
            <a:r>
              <a:rPr lang="el-GR" sz="1600" b="1" dirty="0" smtClean="0"/>
              <a:t>Πραγματικό</a:t>
            </a:r>
            <a:r>
              <a:rPr lang="en-US" sz="1600" b="1" dirty="0" smtClean="0"/>
              <a:t>:</a:t>
            </a:r>
            <a:r>
              <a:rPr lang="en-US" sz="1600" dirty="0" smtClean="0"/>
              <a:t> </a:t>
            </a:r>
            <a:r>
              <a:rPr lang="el-GR" sz="1600" dirty="0" smtClean="0"/>
              <a:t>Οι προϋποθέσεις που </a:t>
            </a:r>
            <a:r>
              <a:rPr lang="el-GR" sz="1600" b="1" dirty="0" smtClean="0"/>
              <a:t>εάν</a:t>
            </a:r>
            <a:r>
              <a:rPr lang="el-GR" sz="1600" dirty="0" smtClean="0"/>
              <a:t> πληρωθούν εφαρμόζεται ο κανόνας δικαίου.</a:t>
            </a:r>
            <a:endParaRPr lang="en-US" sz="1600" dirty="0" smtClean="0"/>
          </a:p>
          <a:p>
            <a:pPr marL="0" indent="0" algn="just">
              <a:buNone/>
            </a:pPr>
            <a:r>
              <a:rPr lang="el-GR" sz="1600" b="1" dirty="0" smtClean="0"/>
              <a:t>Έννομη συνέπεια</a:t>
            </a:r>
            <a:r>
              <a:rPr lang="en-US" sz="1600" b="1" dirty="0" smtClean="0"/>
              <a:t>: </a:t>
            </a:r>
            <a:r>
              <a:rPr lang="el-GR" sz="1600" dirty="0" smtClean="0"/>
              <a:t>τα νομικά αποτελέσματα</a:t>
            </a:r>
            <a:r>
              <a:rPr lang="en-US" sz="1600" dirty="0" smtClean="0"/>
              <a:t> </a:t>
            </a:r>
            <a:r>
              <a:rPr lang="el-GR" sz="1600" dirty="0" smtClean="0"/>
              <a:t>που συνεπάγεται η πλήρωση των προϋποθέσεων που θέτει ο κανόνας δικαίου. </a:t>
            </a:r>
            <a:endParaRPr lang="el-GR" sz="1400" dirty="0"/>
          </a:p>
          <a:p>
            <a:pPr algn="just"/>
            <a:r>
              <a:rPr lang="el-GR" sz="1600" dirty="0" smtClean="0"/>
              <a:t>Πχ 914 </a:t>
            </a:r>
            <a:r>
              <a:rPr lang="el-GR" sz="1600" dirty="0"/>
              <a:t>ΑΚ: «</a:t>
            </a:r>
            <a:r>
              <a:rPr lang="el-GR" sz="1600" i="1" dirty="0"/>
              <a:t>Όποιος ζημιώσει άλλον παράνομα και υπαίτια</a:t>
            </a:r>
            <a:r>
              <a:rPr lang="el-GR" sz="1600" dirty="0"/>
              <a:t> </a:t>
            </a:r>
            <a:r>
              <a:rPr lang="el-GR" sz="1600" u="sng" dirty="0"/>
              <a:t>έχει υποχρέωση να τον </a:t>
            </a:r>
            <a:r>
              <a:rPr lang="el-GR" sz="1600" u="sng" dirty="0" smtClean="0"/>
              <a:t> αποζημιώσει</a:t>
            </a:r>
            <a:r>
              <a:rPr lang="el-GR" sz="1600" dirty="0" smtClean="0"/>
              <a:t>».</a:t>
            </a:r>
            <a:endParaRPr lang="el-GR" sz="1600" dirty="0"/>
          </a:p>
          <a:p>
            <a:pPr algn="just"/>
            <a:r>
              <a:rPr lang="el-GR" sz="1600" dirty="0" smtClean="0"/>
              <a:t>302 </a:t>
            </a:r>
            <a:r>
              <a:rPr lang="el-GR" sz="1600" dirty="0"/>
              <a:t>ΠΚ: «</a:t>
            </a:r>
            <a:r>
              <a:rPr lang="el-GR" sz="1600" i="1" dirty="0"/>
              <a:t>Όποιος επιφέρει από αμέλεια το θάνατο άλλου </a:t>
            </a:r>
            <a:r>
              <a:rPr lang="el-GR" sz="1600" u="sng" dirty="0"/>
              <a:t>τιμωρείται με φυλάκιση τουλάχιστον 3 μηνών</a:t>
            </a:r>
            <a:r>
              <a:rPr lang="el-GR" sz="1600" dirty="0"/>
              <a:t>». </a:t>
            </a:r>
            <a:endParaRPr lang="el-GR" sz="1600" b="1" dirty="0" smtClean="0"/>
          </a:p>
          <a:p>
            <a:pPr marL="0" indent="0" algn="just">
              <a:buNone/>
            </a:pPr>
            <a:r>
              <a:rPr lang="el-GR" sz="2000" b="1" dirty="0" smtClean="0"/>
              <a:t>2. Δικαστική απόφαση</a:t>
            </a:r>
            <a:r>
              <a:rPr lang="en-US" sz="2000" dirty="0"/>
              <a:t> </a:t>
            </a:r>
            <a:r>
              <a:rPr lang="en-US" sz="1600" dirty="0"/>
              <a:t>(</a:t>
            </a:r>
            <a:r>
              <a:rPr lang="el-GR" sz="1600" dirty="0"/>
              <a:t>περιλαμβάνει δύο ενότητες:</a:t>
            </a:r>
            <a:r>
              <a:rPr lang="el-GR" sz="2000" b="1" dirty="0" smtClean="0"/>
              <a:t> </a:t>
            </a:r>
            <a:r>
              <a:rPr lang="el-GR" sz="2000" dirty="0" smtClean="0"/>
              <a:t>= </a:t>
            </a:r>
            <a:r>
              <a:rPr lang="el-GR" sz="1700" dirty="0" smtClean="0"/>
              <a:t>Σκεπτικό + Διατακτικό υπό τη </a:t>
            </a:r>
          </a:p>
          <a:p>
            <a:pPr marL="0" indent="0" algn="just">
              <a:buNone/>
            </a:pPr>
            <a:r>
              <a:rPr lang="el-GR" sz="1700" dirty="0"/>
              <a:t> </a:t>
            </a:r>
            <a:r>
              <a:rPr lang="el-GR" sz="1700" dirty="0" smtClean="0"/>
              <a:t>  μορφή </a:t>
            </a:r>
            <a:r>
              <a:rPr lang="el-GR" sz="1700" dirty="0"/>
              <a:t>δικανικού </a:t>
            </a:r>
            <a:r>
              <a:rPr lang="el-GR" sz="1700" dirty="0" smtClean="0"/>
              <a:t>συλλογισμού)</a:t>
            </a:r>
          </a:p>
          <a:p>
            <a:pPr marL="0" indent="0" algn="just">
              <a:buNone/>
            </a:pPr>
            <a:r>
              <a:rPr lang="el-GR" sz="1600" b="1" dirty="0" smtClean="0"/>
              <a:t>Α) Σκεπτικό</a:t>
            </a:r>
            <a:r>
              <a:rPr lang="en-US" sz="1600" b="1" dirty="0" smtClean="0"/>
              <a:t>: </a:t>
            </a:r>
            <a:r>
              <a:rPr lang="el-GR" sz="1600" b="1" u="sng" dirty="0" smtClean="0"/>
              <a:t>Η αιτιολογία της απόφασης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400" b="1" dirty="0" smtClean="0"/>
              <a:t>Μείζων πρόταση</a:t>
            </a:r>
            <a:r>
              <a:rPr lang="en-US" sz="1400" dirty="0" smtClean="0"/>
              <a:t>: </a:t>
            </a:r>
            <a:r>
              <a:rPr lang="el-GR" sz="1400" dirty="0"/>
              <a:t>Ο</a:t>
            </a:r>
            <a:r>
              <a:rPr lang="el-GR" sz="1400" dirty="0" smtClean="0"/>
              <a:t> εφαρμοζόμενος κανόνας </a:t>
            </a:r>
            <a:r>
              <a:rPr lang="el-GR" sz="1400" dirty="0"/>
              <a:t>δικαίου </a:t>
            </a:r>
            <a:r>
              <a:rPr lang="el-GR" sz="1400" dirty="0" smtClean="0"/>
              <a:t>π.χ.  ΑΚ 914 «Όποιος ………………….. αποζημιώσει»</a:t>
            </a:r>
            <a:endParaRPr lang="el-GR" sz="1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400" b="1" dirty="0" smtClean="0"/>
              <a:t>Ελάσσων πρόταση</a:t>
            </a:r>
            <a:r>
              <a:rPr lang="en-US" sz="1400" b="1" dirty="0" smtClean="0"/>
              <a:t>:</a:t>
            </a:r>
            <a:r>
              <a:rPr lang="el-GR" sz="1400" b="1" dirty="0" smtClean="0"/>
              <a:t> </a:t>
            </a:r>
            <a:r>
              <a:rPr lang="el-GR" sz="1400" dirty="0" smtClean="0"/>
              <a:t>Η</a:t>
            </a:r>
            <a:r>
              <a:rPr lang="el-GR" sz="1400" b="1" dirty="0" smtClean="0"/>
              <a:t> </a:t>
            </a:r>
            <a:r>
              <a:rPr lang="el-GR" sz="1400" dirty="0" smtClean="0"/>
              <a:t>περιγραφή, αξιολόγηση, υπαγωγή των πραγματικών περιστατικών π.χ. Ο Α ζημίωσε τον Β παράνομα και υπαίτια κατά 400 ευρώ</a:t>
            </a:r>
          </a:p>
          <a:p>
            <a:pPr marL="0" indent="0" algn="just">
              <a:buNone/>
            </a:pPr>
            <a:r>
              <a:rPr lang="el-GR" sz="1600" b="1" dirty="0" smtClean="0"/>
              <a:t>Β) Διατακτικό</a:t>
            </a:r>
            <a:r>
              <a:rPr lang="en-US" sz="1600" b="1" dirty="0" smtClean="0"/>
              <a:t>: </a:t>
            </a:r>
            <a:r>
              <a:rPr lang="el-GR" sz="1600" b="1" u="sng" dirty="0" smtClean="0"/>
              <a:t>Καθορισμός </a:t>
            </a:r>
            <a:r>
              <a:rPr lang="el-GR" sz="1600" b="1" u="sng" dirty="0"/>
              <a:t>αποτελέσματος</a:t>
            </a:r>
            <a:endParaRPr lang="el-GR" sz="1600" b="1" u="sng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400" b="1" dirty="0" smtClean="0"/>
              <a:t>Συμπέρασμα</a:t>
            </a:r>
            <a:r>
              <a:rPr lang="en-US" sz="1400" b="1" dirty="0" smtClean="0"/>
              <a:t>: </a:t>
            </a:r>
            <a:r>
              <a:rPr lang="el-GR" sz="1400" dirty="0" smtClean="0"/>
              <a:t>Η κρίση ότι η προβλεπόμενη από τον κανόνα έννομη συνέπεια επέρχεται για την κρινόμενη σχέση. Πχ. Ο Α υποχρεούται να καταβάλλει στον Β ως αποζημίωση 400 ευρώ</a:t>
            </a:r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855960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573</TotalTime>
  <Words>1464</Words>
  <Application>Microsoft Office PowerPoint</Application>
  <PresentationFormat>Προβολή στην οθόνη (4:3)</PresentationFormat>
  <Paragraphs>97</Paragraphs>
  <Slides>8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Διάμεσος</vt:lpstr>
      <vt:lpstr>ΓΕΝΙΚΑ ΠΕΡΙ ΤΟΥ ΔΙΚΑΙΟΥ   </vt:lpstr>
      <vt:lpstr>Α. ΕΙΣΑΓΩΓΙΚΕΣ ΕΠΙΣΗΜΑΝΣΕΙΣ  </vt:lpstr>
      <vt:lpstr>Β. ΔΙΑΚΡΙΣΕΙΣ ΤΟΥ ΔΙΚΑΙΟΥ (από διάφορες οπτικές γωνίες) κ.λπ. </vt:lpstr>
      <vt:lpstr>Γ1. ΚΛΑΔΟΙ ΤΟΥ ΔΙΚΑΙΟΥ  </vt:lpstr>
      <vt:lpstr>Γ2. ΚΛΑΔΟΙ ΤΟΥ ΔΙΚΑΙΟΥ  </vt:lpstr>
      <vt:lpstr>Δ. ΓΕΝΙΚΑ ΣΤΟΙΧΕΙΑ ΔΙΟΙΚΗΤΙΚΟΥ ΔΙΚΑΙΟΥ </vt:lpstr>
      <vt:lpstr>       Ε. Η ΕΝΝΟΙΑ ΤΟΥ ΔΙΚΑΙΩΜΑΤΟΣ – ΘΕΜΕΛΙΩΔΗ                                        ΔΙΚΑΙΩΜΑΤΑ</vt:lpstr>
      <vt:lpstr>       ΣΤ. ΔΟΜΗ ΚΑΝΟΝΑ ΔΙΚΑΙΟΥ ΚΑΙ ΔΙΚΑΣΤΙΚΗΣ            ΑΠΟΦΑΣΗΣ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Haidarlis</cp:lastModifiedBy>
  <cp:revision>59</cp:revision>
  <cp:lastPrinted>2019-11-07T14:58:30Z</cp:lastPrinted>
  <dcterms:created xsi:type="dcterms:W3CDTF">2006-08-15T12:00:00Z</dcterms:created>
  <dcterms:modified xsi:type="dcterms:W3CDTF">2020-11-24T14:49:30Z</dcterms:modified>
</cp:coreProperties>
</file>