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h3iKZEP+aMIfODOh3PxzxQGJ9C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8" y="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5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5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5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ή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5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5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KrVxKJVh00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Διατροφή – Θεωρία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l-GR"/>
              <a:t>Χρόνια νοσήματα σχετιζόμενα με τη διατροφή: Επιπολασμός και στοιχεία πρόληψης</a:t>
            </a:r>
            <a:endParaRPr/>
          </a:p>
        </p:txBody>
      </p:sp>
      <p:pic>
        <p:nvPicPr>
          <p:cNvPr id="86" name="Google Shape;86;p1" descr="C:\Users\DeliDiet\Pictures\tdu-logo-greek_1499667046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35921" y="614363"/>
            <a:ext cx="1760836" cy="1303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 descr="C:\Users\DeliDiet\Pictures\UTH-logo-greek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0" y="567531"/>
            <a:ext cx="1473200" cy="14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Νικόλαος Ι Ντελής RD, MSc, PhDc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Διαιτολόγος – Διατροφολόγος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Υποψήφιος διδάκτωρ Πανεπιστημίου Θεσσαλίας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/>
              <a:t>Παχυσαρκία: ο πιο συχνός κοινός παράγοντας κινδύνου</a:t>
            </a:r>
            <a:endParaRPr/>
          </a:p>
        </p:txBody>
      </p:sp>
      <p:sp>
        <p:nvSpPr>
          <p:cNvPr id="147" name="Google Shape;147;p10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936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Ανεξάρτητος παράγοντας κινδύνου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Παθολογική κατάσταση χρόνιας φλεγμονής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Το φαινόμενο ‘γιο-γιο’ αυξάνει την πιθανότητα για καρκίνο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Κύρια παθογένεια: Σπλαχνικό λίπος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Σημαντική η εκτίμηση και συσχέτιση με παθήσεις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Κιλά &lt; % λίπους &lt; κατανομή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Κεντρικού τύπου &gt; κίνδυνο σε σχέση με περιφερικού τύπου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Μεγαλύτερη επίπτωση σε μαύρες φυλές (Μεξικό)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Γυναίκες χαμηλού </a:t>
            </a:r>
            <a:r>
              <a:rPr lang="el-GR" b="1" dirty="0" err="1"/>
              <a:t>κοινωνικο</a:t>
            </a:r>
            <a:r>
              <a:rPr lang="el-GR" b="1" dirty="0"/>
              <a:t>-οικονομικού επιπέδου &gt; παχυσαρκία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Άνδρες υψηλού </a:t>
            </a:r>
            <a:r>
              <a:rPr lang="el-GR" b="1" dirty="0" err="1"/>
              <a:t>κοινωνικο</a:t>
            </a:r>
            <a:r>
              <a:rPr lang="el-GR" b="1" dirty="0"/>
              <a:t>-οικονομικού επιπέδου &gt; παχυσαρκία</a:t>
            </a:r>
            <a:endParaRPr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Το φαινόμενο γιο-γιο</a:t>
            </a:r>
            <a:endParaRPr/>
          </a:p>
        </p:txBody>
      </p:sp>
      <p:pic>
        <p:nvPicPr>
          <p:cNvPr id="153" name="Google Shape;153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85244" y="1203150"/>
            <a:ext cx="5373512" cy="5373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Σπλαχνική παχυσαρκία</a:t>
            </a:r>
            <a:endParaRPr/>
          </a:p>
        </p:txBody>
      </p:sp>
      <p:pic>
        <p:nvPicPr>
          <p:cNvPr id="159" name="Google Shape;159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2029179"/>
            <a:ext cx="4711698" cy="3141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2" descr="Παχυσαρκία | Κρήνη Κωνσταντίνου | Διαιτολόγος | Διατροφολόγος | Βούλα"/>
          <p:cNvPicPr preferRelativeResize="0"/>
          <p:nvPr/>
        </p:nvPicPr>
        <p:blipFill rotWithShape="1">
          <a:blip r:embed="rId4">
            <a:alphaModFix/>
          </a:blip>
          <a:srcRect l="1" r="49000"/>
          <a:stretch/>
        </p:blipFill>
        <p:spPr>
          <a:xfrm>
            <a:off x="5085889" y="1783997"/>
            <a:ext cx="3600911" cy="3521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/>
              <a:t>Περιφερικού τύπου vs κεντρικού τύπου</a:t>
            </a:r>
            <a:endParaRPr/>
          </a:p>
        </p:txBody>
      </p:sp>
      <p:pic>
        <p:nvPicPr>
          <p:cNvPr id="166" name="Google Shape;166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01600" y="2094971"/>
            <a:ext cx="5205940" cy="3203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3" descr="Παχυσαρκια - Χειρουργική Ημερήσιας Νοσηλείας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04340" y="2094971"/>
            <a:ext cx="4222045" cy="3203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Το μεταβολικό σύνδρομο</a:t>
            </a:r>
            <a:endParaRPr/>
          </a:p>
        </p:txBody>
      </p:sp>
      <p:sp>
        <p:nvSpPr>
          <p:cNvPr id="173" name="Google Shape;173;p14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507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Σύμπλεγμα 5 παραγόντων κινδύνου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Τουλάχιστον 3/5= μεταβολικό σύνδρομο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Οι παράγοντες:</a:t>
            </a:r>
            <a:endParaRPr b="1" dirty="0"/>
          </a:p>
          <a:p>
            <a:pPr marL="514350" lvl="0" indent="-51435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 b="1" dirty="0"/>
              <a:t>Υψηλή περιφέρεια μέσης: Α&gt;102 Γ&gt;88</a:t>
            </a:r>
            <a:endParaRPr b="1" dirty="0"/>
          </a:p>
          <a:p>
            <a:pPr marL="514350" lvl="0" indent="-51435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 b="1" dirty="0" err="1"/>
              <a:t>Υπερτριγλυκεριδαιμία</a:t>
            </a:r>
            <a:endParaRPr b="1" dirty="0"/>
          </a:p>
          <a:p>
            <a:pPr marL="514350" lvl="0" indent="-51435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 b="1" dirty="0"/>
              <a:t>Χαμηλή </a:t>
            </a:r>
            <a:r>
              <a:rPr lang="el-GR" b="1" dirty="0" err="1"/>
              <a:t>HDLc</a:t>
            </a:r>
            <a:endParaRPr b="1" dirty="0"/>
          </a:p>
          <a:p>
            <a:pPr marL="514350" lvl="0" indent="-51435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 b="1" dirty="0"/>
              <a:t>Υπεργλυκαιμία</a:t>
            </a:r>
            <a:endParaRPr b="1" dirty="0"/>
          </a:p>
          <a:p>
            <a:pPr marL="514350" lvl="0" indent="-51435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 b="1" dirty="0"/>
              <a:t>Υπέρταση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Αυξημένος κίνδυνος για χρόνια νοσήματα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Υψηλή θνησιμότητα από καρδιαγγειακό </a:t>
            </a:r>
            <a:r>
              <a:rPr lang="el-GR" b="1" dirty="0" err="1"/>
              <a:t>σύμβαμα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Τάση για χαμηλή κατανάλωση φρούτων και λαχανικών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Αύξηση επίπτωσης σε νέους!</a:t>
            </a:r>
            <a:endParaRPr b="1" dirty="0"/>
          </a:p>
          <a:p>
            <a:pPr marL="342900" lvl="0" indent="-17018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Κριτήρια μεταβολικού συνδρόμου</a:t>
            </a:r>
            <a:endParaRPr/>
          </a:p>
        </p:txBody>
      </p:sp>
      <p:pic>
        <p:nvPicPr>
          <p:cNvPr id="179" name="Google Shape;179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981542"/>
            <a:ext cx="8985956" cy="356068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5"/>
          <p:cNvSpPr txBox="1"/>
          <p:nvPr/>
        </p:nvSpPr>
        <p:spPr>
          <a:xfrm>
            <a:off x="169333" y="4775201"/>
            <a:ext cx="200942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Γλυκόζη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Ορθή μέτρηση περιφερειών</a:t>
            </a:r>
            <a:endParaRPr/>
          </a:p>
        </p:txBody>
      </p:sp>
      <p:sp>
        <p:nvSpPr>
          <p:cNvPr id="186" name="Google Shape;186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16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Περιφέρεια μέσης WC: η μικρότερη περιφέρεια μεταξύ ομφαλού και ξιφοειδούς απόφυσης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Περιφέρεια ισχίου HC: η μεγαλύτερη περιφέρεια στην περιοχή του ισχίου, ανάμεσα από τα άνω λαγόνια οστά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Τουλάχιστον 2 μετρήσεις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Εξεταζόμενος ευθυτενής χωρίς υποδήματα και άνοιγμα ποδιών στο ύψος των ώμων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Απόκλιση μεταξύ μετρήσεων το πολύ 0,5 εκατοστά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Επανάληψη μετρήσεων και μέσος όρος αυξάνουν την αξιοπιστία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Waist To Hip Ratio: WHR= WC/HC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Φυσιολογικά όρια: WHR= 0,9 – 1,0 Άρρεν και WHR=0,8-0,85 θήλυ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&gt;1,0 αυξημένος κίνδυνος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Σακχαρώδης Διαβήτης Τύπου ΙΙ </a:t>
            </a:r>
            <a:endParaRPr/>
          </a:p>
        </p:txBody>
      </p:sp>
      <p:pic>
        <p:nvPicPr>
          <p:cNvPr id="192" name="Google Shape;192;p17" descr="What Is Morbid Obesity? - Tandem Clinical Research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16857" y="1103049"/>
            <a:ext cx="7510286" cy="5632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ΣΔΤΙΙ</a:t>
            </a:r>
            <a:endParaRPr/>
          </a:p>
        </p:txBody>
      </p:sp>
      <p:sp>
        <p:nvSpPr>
          <p:cNvPr id="198" name="Google Shape;198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17</a:t>
            </a:r>
            <a:r>
              <a:rPr lang="el-GR" baseline="30000"/>
              <a:t>η</a:t>
            </a:r>
            <a:r>
              <a:rPr lang="el-GR"/>
              <a:t> αιτία θανάτου στις ΗΠΑ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Αύξηση νοσηρότητας παθήσεων με μεγάλη θνησιμότητα και επιβάρυνση του τρόπου ζωής:</a:t>
            </a:r>
            <a:endParaRPr/>
          </a:p>
          <a:p>
            <a:pPr marL="514350" lvl="0" indent="-51435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Καρδιαγγειακή νόσο</a:t>
            </a:r>
            <a:endParaRPr/>
          </a:p>
          <a:p>
            <a:pPr marL="514350" lvl="0" indent="-51435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αγγειακό εγκεφαλικό επεισόδιο</a:t>
            </a:r>
            <a:endParaRPr/>
          </a:p>
          <a:p>
            <a:pPr marL="514350" lvl="0" indent="-51435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χρόνια νεφρική ανεπάρκεια</a:t>
            </a:r>
            <a:endParaRPr/>
          </a:p>
          <a:p>
            <a:pPr marL="514350" lvl="0" indent="-51435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Τύφλωση</a:t>
            </a:r>
            <a:endParaRPr/>
          </a:p>
          <a:p>
            <a:pPr marL="514350" lvl="0" indent="-51435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Μακροαγγειοπάθεια</a:t>
            </a:r>
            <a:endParaRPr/>
          </a:p>
          <a:p>
            <a:pPr marL="514350" lvl="0" indent="-51435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Ακρωτηριασμός άκρων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Ο επιπολασμός αυξάνεται με την ηλικία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Διάγνωση</a:t>
            </a:r>
            <a:endParaRPr/>
          </a:p>
        </p:txBody>
      </p:sp>
      <p:pic>
        <p:nvPicPr>
          <p:cNvPr id="204" name="Google Shape;204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3877" y="1569156"/>
            <a:ext cx="8916246" cy="3861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Θεματολογία διάλεξης</a:t>
            </a:r>
            <a:endParaRPr/>
          </a:p>
        </p:txBody>
      </p:sp>
      <p:sp>
        <p:nvSpPr>
          <p:cNvPr id="94" name="Google Shape;94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Παρουσίαση χρόνιων παθήσεων: ΣΔτ2, Καρδιαγγειακά νοσήματα, καρκίνος και υπέρταση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Παράγοντες κινδύνου και συστάσεις πρόληψης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Ασκήσεις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Ερωτήσεις – συζήτηση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Διάγνωση</a:t>
            </a:r>
            <a:endParaRPr/>
          </a:p>
        </p:txBody>
      </p:sp>
      <p:sp>
        <p:nvSpPr>
          <p:cNvPr id="210" name="Google Shape;210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Ζάχαρο νηστείας</a:t>
            </a:r>
            <a:endParaRPr b="1"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 err="1"/>
              <a:t>Γλυκοζυλιωμένη</a:t>
            </a:r>
            <a:r>
              <a:rPr lang="el-GR" b="1" dirty="0"/>
              <a:t> αιμοσφαιρίνη  HbA1c: ένδειξη υψηλού ζαχάρου το τελευταίο 6 </a:t>
            </a:r>
            <a:r>
              <a:rPr lang="el-GR" b="1" dirty="0" err="1"/>
              <a:t>μηνο</a:t>
            </a:r>
            <a:endParaRPr b="1"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Καμπύλη γλυκόζης: Ανοχή γλυκόζης και αντίσταση στην ινσουλίνη</a:t>
            </a:r>
            <a:endParaRPr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Στρατηγικές πρόληψης</a:t>
            </a:r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Προληπτικές εξετάσεις αίματος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Αρίθμηση παραγόντων κινδύνου για ΣΔΤ2: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Γενετική προδιάθεση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Τρόπος ζωής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ΔΜΣ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Μεταβολικό σύνδρομο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Πρώιμη ανίχνευση αυξάνει πιθανότητες πρόληψης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Ο προδιαβήτης</a:t>
            </a:r>
            <a:endParaRPr/>
          </a:p>
        </p:txBody>
      </p:sp>
      <p:sp>
        <p:nvSpPr>
          <p:cNvPr id="222" name="Google Shape;222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Ζάχαρο νηστείας = 100 – 110 ή φυσιολογικό</a:t>
            </a:r>
            <a:endParaRPr b="1"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Διαταραγμένη ινσουλίνη νηστείας και c – </a:t>
            </a:r>
            <a:r>
              <a:rPr lang="el-GR" b="1" dirty="0" err="1"/>
              <a:t>pept</a:t>
            </a:r>
            <a:endParaRPr b="1"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Ύπαρξη φλεγμονής: CRP</a:t>
            </a:r>
            <a:endParaRPr b="1"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Δυσκολία στην απώλεια βάρους</a:t>
            </a:r>
            <a:endParaRPr b="1"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Κλινικές εκδηλώσεις: μελάνωση και σπίλοι</a:t>
            </a:r>
            <a:endParaRPr b="1"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Θεραπεία: </a:t>
            </a:r>
            <a:r>
              <a:rPr lang="el-GR" b="1" dirty="0" err="1"/>
              <a:t>Υγιεινοδιαιτητική</a:t>
            </a:r>
            <a:r>
              <a:rPr lang="el-GR" b="1" dirty="0"/>
              <a:t> αγωγή + ίσως </a:t>
            </a:r>
            <a:r>
              <a:rPr lang="el-GR" b="1" dirty="0" err="1"/>
              <a:t>μετφορμίνη</a:t>
            </a:r>
            <a:r>
              <a:rPr lang="el-GR" b="1" dirty="0"/>
              <a:t> ή </a:t>
            </a:r>
            <a:r>
              <a:rPr lang="el-GR" b="1" dirty="0" err="1"/>
              <a:t>βερβερίνη</a:t>
            </a:r>
            <a:r>
              <a:rPr lang="el-GR" b="1" dirty="0"/>
              <a:t> ή άλλο σκεύασμα</a:t>
            </a:r>
            <a:endParaRPr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Κλινικές εκδηλώσεις</a:t>
            </a:r>
            <a:endParaRPr/>
          </a:p>
        </p:txBody>
      </p:sp>
      <p:pic>
        <p:nvPicPr>
          <p:cNvPr id="228" name="Google Shape;228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2167908"/>
            <a:ext cx="4407878" cy="312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3" descr="ΔΙΑΤΑΡΑΧΕΣ ΚΕΡΑΤΙΝΟΠΟΙΗΣΗΣ - Μελανίζουσα Ακάνθωση φωτογραφια | Ελληνικός  Δερματολογικός Άτλας - ΔΕΡΜΑΤΟΛΟΓΙΑ, ΠΑΝΩ ΑΠΟ 2700 ΔΕΡΜΑΤΟΛΟΓΙΚΕΣ  ΦΩΤΟΓΡΑΦΙΕΣ, ΦΩΤΟ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07878" y="2167908"/>
            <a:ext cx="4736122" cy="3126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Νεανικός διαβήτης</a:t>
            </a:r>
            <a:endParaRPr/>
          </a:p>
        </p:txBody>
      </p:sp>
      <p:sp>
        <p:nvSpPr>
          <p:cNvPr id="235" name="Google Shape;235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 err="1"/>
              <a:t>Ινσουλινοεξαρτώμενος</a:t>
            </a:r>
            <a:r>
              <a:rPr lang="el-GR" b="1" dirty="0"/>
              <a:t> ή τύπου I διαβήτης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Αύξηση </a:t>
            </a:r>
            <a:r>
              <a:rPr lang="el-GR" b="1" dirty="0" err="1"/>
              <a:t>επιπολασμού</a:t>
            </a:r>
            <a:r>
              <a:rPr lang="el-GR" b="1" dirty="0"/>
              <a:t> και επίπτωσης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Σκανδιναβικές χώρες: αυξημένη επίπτωση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Μείωση επίπτωσης όσο πλησιάζουμε στον ισημερινό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Γενετική προδιάθεση, έλλειψη βιταμίνης D και έναρξη </a:t>
            </a:r>
            <a:r>
              <a:rPr lang="el-GR" b="1" dirty="0" err="1"/>
              <a:t>αυτοανοσίας</a:t>
            </a:r>
            <a:r>
              <a:rPr lang="el-GR" b="1" dirty="0"/>
              <a:t> με έκθεση σε αντιγόνο (αγελαδινό γάλα – ιοί)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Διάγνωση με καμπύλη γλυκόζης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Διαφορική διάγνωση με ΣΔΤ2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Υπάρχουν περιπτώσεις που συνυπάρχουν</a:t>
            </a:r>
            <a:endParaRPr b="1" dirty="0"/>
          </a:p>
          <a:p>
            <a:pPr marL="342900" lvl="0" indent="-17018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Πρόληψη του ΣΔ σε παιδιά</a:t>
            </a:r>
            <a:endParaRPr/>
          </a:p>
        </p:txBody>
      </p:sp>
      <p:sp>
        <p:nvSpPr>
          <p:cNvPr id="241" name="Google Shape;241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Οικογενειακό ιστορικό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Κλινική εξέταση και ανθρωπομετρία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Εργαστηριακές εξετάσεις: λιπίδια, ορμόνες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Ιστορικό πολυκυστικών ωοθηκών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Ιστορικό χαμηλού βάρους γέννησης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Ιστορικό διαβήτη κύησης της μητέρας και η πρόγνωση του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Υγιεινοδιαιτητική αγωγή</a:t>
            </a:r>
            <a:endParaRPr/>
          </a:p>
        </p:txBody>
      </p:sp>
      <p:sp>
        <p:nvSpPr>
          <p:cNvPr id="247" name="Google Shape;247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139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Ατομικό επίπεδο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Υγιεινή διατροφή: μεσογειακό πρότυπο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Καθημερινή άθληση: προτίμηση σε άθλημα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Μείωση έκθεσης σε οθόνες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Μείωση κατανάλωσης αναψυκτικών με ζάχαρη</a:t>
            </a:r>
            <a:endParaRPr/>
          </a:p>
          <a:p>
            <a:pPr marL="0" lvl="0" indent="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Επίπεδο κοινωνίας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Αύξηση ανοιχτών χώρων για παιχνίδι στις πόλεις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Υγιεινά σνακ σε κυλικεία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Εκπαίδευση γυναικών αναπαραγωγικής ηλικίας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Ψήκτρες νερού στα σχολεία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Καρδιαγγειακά νοσήματα</a:t>
            </a:r>
            <a:endParaRPr/>
          </a:p>
        </p:txBody>
      </p:sp>
      <p:pic>
        <p:nvPicPr>
          <p:cNvPr id="253" name="Google Shape;253;p2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75965" y="1161015"/>
            <a:ext cx="4137723" cy="54190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Καρδιαγγειακά νοσήματα</a:t>
            </a:r>
            <a:endParaRPr/>
          </a:p>
        </p:txBody>
      </p:sp>
      <p:pic>
        <p:nvPicPr>
          <p:cNvPr id="259" name="Google Shape;259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5009" y="1643416"/>
            <a:ext cx="8973982" cy="4455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Τα υψηλά κόστη</a:t>
            </a:r>
            <a:endParaRPr/>
          </a:p>
        </p:txBody>
      </p:sp>
      <p:pic>
        <p:nvPicPr>
          <p:cNvPr id="265" name="Google Shape;265;p2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172804"/>
            <a:ext cx="4769556" cy="5438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69556" y="1172804"/>
            <a:ext cx="4452007" cy="5438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Κοινά στοιχεία</a:t>
            </a:r>
            <a:endParaRPr/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Χρόνια νοσήματα με τη μεγαλύτερη θνησιμότητα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Κοινοί παράγοντες κινδύνου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Υψηλό κόστος θεραπείας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Απαραίτητη η έρευνα, η δράση και η εκπαίδευση του κοινού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Σκοπός: Μείωση νοσηρότητας με πρόληψη, αύξηση προσδόκιμου ζωής με ποιότητα ζωής και μείωση θνητότητας</a:t>
            </a:r>
            <a:endParaRPr/>
          </a:p>
        </p:txBody>
      </p:sp>
      <p:sp>
        <p:nvSpPr>
          <p:cNvPr id="101" name="Google Shape;101;p3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CVD - κατάληξη</a:t>
            </a:r>
            <a:endParaRPr/>
          </a:p>
        </p:txBody>
      </p:sp>
      <p:sp>
        <p:nvSpPr>
          <p:cNvPr id="272" name="Google Shape;272;p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Έμφραγμα μυοκαρδίου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Ανακοπή διαμέσου αρρυθμιών – Κολπική μαρμαρυγή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Πνευμονική εμβολή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ΑΕΕ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CVD - διάγνωση</a:t>
            </a:r>
            <a:endParaRPr/>
          </a:p>
        </p:txBody>
      </p:sp>
      <p:pic>
        <p:nvPicPr>
          <p:cNvPr id="278" name="Google Shape;278;p3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587059"/>
            <a:ext cx="9144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CVD – παθολογικές οντότητες</a:t>
            </a:r>
            <a:endParaRPr/>
          </a:p>
        </p:txBody>
      </p:sp>
      <p:sp>
        <p:nvSpPr>
          <p:cNvPr id="284" name="Google Shape;284;p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Αρτηριοσκλήρυνση: μείωση ικανότητας σύσπασης αρτηριών και ρύθμισης της ΑΠ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Στεφανιαία νόσος: Εναπόθεση αθηρωματικής πλάκας στις στεφανιαίες αρτηρίες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u="sng">
                <a:solidFill>
                  <a:schemeClr val="hlink"/>
                </a:solidFill>
                <a:hlinkClick r:id="rId3"/>
              </a:rPr>
              <a:t>https://www.youtube.com/watch?v=WKrVxKJVh00</a:t>
            </a:r>
            <a:r>
              <a:rPr lang="el-GR"/>
              <a:t> 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πρόληψη CVD</a:t>
            </a:r>
            <a:endParaRPr/>
          </a:p>
        </p:txBody>
      </p:sp>
      <p:sp>
        <p:nvSpPr>
          <p:cNvPr id="290" name="Google Shape;290;p3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Κύριοι παράγοντες κινδύνου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Υψηλή ΑΠ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Υψηλή ολική χοληστερόλη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Κάπνισμα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ΣΔ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Καθιστική ζωή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Δυτικού τύπου δίαιτα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πρόληψη CVD</a:t>
            </a:r>
            <a:endParaRPr/>
          </a:p>
        </p:txBody>
      </p:sp>
      <p:sp>
        <p:nvSpPr>
          <p:cNvPr id="296" name="Google Shape;296;p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Η δίαιτα DASH: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5 ΦΛ. ΦΡΟΥΤΑ ΛΑΧΑΝΙΚΑ/ΜΕΡΑ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2 ΨΑΡΙΑ/ΕΒΔ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ΝΑΤΡΙΟ&lt;1,5 ΓΡ./ΜΕΡΑ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l-GR"/>
              <a:t>ΑΝΑΨΥΚΤΙΚΑ ΧΩΡΙΣ ΖΑΧΑΡΗ ΕΩΣ 1 ΛΙΤΡΟ/ΕΒΔ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πρόληψη CVD</a:t>
            </a:r>
            <a:endParaRPr/>
          </a:p>
        </p:txBody>
      </p:sp>
      <p:sp>
        <p:nvSpPr>
          <p:cNvPr id="302" name="Google Shape;302;p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Προληπτικές εξετάσεις σε ατομικό και πληθυσμιακό επίπεδο: ΠΡΟΛΑΝΒΑΝΩ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Καμπάνιες δωρεάν εξετάσεων για ευάλωτες κοινωνικά ομάδες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Καμπάνιες ενημέρωσης σοβαρότητας της νόσου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Εκπαίδευση κοινού εξάσκησης ΚΑΡΠΑ και χρήσης απινιδωτή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Ενθάρρυνση επίσκεψης στον καρδιολόγο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Μείωση του βάρους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Διακοπή καπνίσματος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Αύξηση δραστηριότητας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Ρύθμιση της ΑΠ  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αρτηριακή υπέρταση</a:t>
            </a:r>
            <a:endParaRPr/>
          </a:p>
        </p:txBody>
      </p:sp>
      <p:sp>
        <p:nvSpPr>
          <p:cNvPr id="308" name="Google Shape;308;p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1/6 θανάτους παγκοσμίως από ΑΕΕ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Υψηλή ΑΠ βραχυχρόνια: ΑΕΕ, καρδιακή προσβολή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Υψηλή ΑΠ χρόνια: </a:t>
            </a:r>
            <a:endParaRPr/>
          </a:p>
          <a:p>
            <a:pPr marL="514350" lvl="0" indent="-51435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CVD: αρτηριοσκλήρυνση</a:t>
            </a:r>
            <a:endParaRPr/>
          </a:p>
          <a:p>
            <a:pPr marL="514350" lvl="0" indent="-51435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CAD: θραύση αρτηριών, αύξηση ρυθμού αθηρωμάτωσης</a:t>
            </a:r>
            <a:endParaRPr/>
          </a:p>
          <a:p>
            <a:pPr marL="514350" lvl="0" indent="-51435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CKD: καταστροφή τριχοειδών αγκύλης HENLE, αντι υπερτασικά φάρμακα, διουρητικά</a:t>
            </a:r>
            <a:endParaRPr/>
          </a:p>
          <a:p>
            <a:pPr marL="514350" lvl="0" indent="-51435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σεξουαλική δυσλειτουργία: Μείωση λίμπιντο, μειωμένη αιμάτωση </a:t>
            </a:r>
            <a:endParaRPr/>
          </a:p>
          <a:p>
            <a:pPr marL="514350" lvl="0" indent="-51435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προεκλαμψία εκγυμοσύνης: αύξηση πίεσης στον πλακούντα= αποβολές και πρόωρος τοκετός</a:t>
            </a:r>
            <a:endParaRPr/>
          </a:p>
          <a:p>
            <a:pPr marL="342900" lvl="0" indent="-18542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αρτηριακή υπέρταση</a:t>
            </a:r>
            <a:endParaRPr/>
          </a:p>
        </p:txBody>
      </p:sp>
      <p:pic>
        <p:nvPicPr>
          <p:cNvPr id="314" name="Google Shape;314;p3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3802" y="1591734"/>
            <a:ext cx="9081484" cy="4442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πρόληψη της ΑΥ</a:t>
            </a:r>
            <a:endParaRPr/>
          </a:p>
        </p:txBody>
      </p:sp>
      <p:sp>
        <p:nvSpPr>
          <p:cNvPr id="320" name="Google Shape;320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 b="1" dirty="0"/>
              <a:t>Ατομικά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Διατήρηση φυσιολογικού βάρους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Αύξηση ΦΔ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Μείωση κατανάλωσης νατρίου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Μέτρια προς χαμηλή κατανάλωση οινοπνεύματος</a:t>
            </a:r>
            <a:endParaRPr b="1" dirty="0"/>
          </a:p>
          <a:p>
            <a:pPr marL="0" lvl="0" indent="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 b="1" dirty="0"/>
              <a:t>Πληθυσμιακά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Ευαισθητοποίηση πολιτών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Αύξηση κίνητρου για άσκηση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Μείωση νατρίου σε σνακ και έτοιμα φαγητά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Ειδικές σημάνσεις τροφίμων υψηλά σε νάτριο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Περιορισμοί?</a:t>
            </a:r>
            <a:endParaRPr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Ο καρκίνος</a:t>
            </a:r>
            <a:endParaRPr/>
          </a:p>
        </p:txBody>
      </p:sp>
      <p:pic>
        <p:nvPicPr>
          <p:cNvPr id="326" name="Google Shape;326;p3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1271" y="1174044"/>
            <a:ext cx="8841457" cy="55259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457200" y="4000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/>
              <a:t>Οι βασικοί ‘πυλώνες’ της υγείας και ευεξίας</a:t>
            </a:r>
            <a:br>
              <a:rPr lang="el-GR"/>
            </a:br>
            <a:endParaRPr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l-GR" b="1" dirty="0">
                <a:solidFill>
                  <a:srgbClr val="000000"/>
                </a:solidFill>
                <a:sym typeface="Calibri"/>
              </a:rPr>
              <a:t>Βασικούς ‘πυλώνες’ υγείας και ευεξίας ή </a:t>
            </a:r>
            <a:r>
              <a:rPr lang="el-GR" b="1" dirty="0" err="1">
                <a:solidFill>
                  <a:srgbClr val="000000"/>
                </a:solidFill>
                <a:sym typeface="Calibri"/>
              </a:rPr>
              <a:t>υγιεινοδιαιτητική</a:t>
            </a:r>
            <a:r>
              <a:rPr lang="el-GR" b="1" dirty="0">
                <a:solidFill>
                  <a:srgbClr val="000000"/>
                </a:solidFill>
                <a:sym typeface="Calibri"/>
              </a:rPr>
              <a:t> αγωγή αποτελούν:</a:t>
            </a:r>
            <a:endParaRPr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el-GR" b="1" dirty="0">
                <a:solidFill>
                  <a:srgbClr val="000000"/>
                </a:solidFill>
                <a:sym typeface="Calibri"/>
              </a:rPr>
              <a:t>ΔΙΑΤΡΟΦΗ</a:t>
            </a:r>
            <a:endParaRPr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el-GR" b="1" dirty="0">
                <a:solidFill>
                  <a:srgbClr val="000000"/>
                </a:solidFill>
                <a:sym typeface="Calibri"/>
              </a:rPr>
              <a:t>ΑΣΚΗΣΗ</a:t>
            </a:r>
            <a:endParaRPr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el-GR" b="1" dirty="0">
                <a:solidFill>
                  <a:srgbClr val="000000"/>
                </a:solidFill>
                <a:sym typeface="Calibri"/>
              </a:rPr>
              <a:t>ΕΠΑΡΚΕΙΑ ΚΑΙ ΠΟΙΟΤΗΤΑ ΥΠΝΟΥ</a:t>
            </a:r>
            <a:endParaRPr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el-GR" b="1" dirty="0">
                <a:solidFill>
                  <a:srgbClr val="000000"/>
                </a:solidFill>
                <a:sym typeface="Calibri"/>
              </a:rPr>
              <a:t>ΚΑΤΑΠΟΛΕΜΗΣΗ ΤΟΥ ΣΤΡΕΣ</a:t>
            </a:r>
            <a:endParaRPr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l-GR" b="1" dirty="0">
                <a:solidFill>
                  <a:srgbClr val="000000"/>
                </a:solidFill>
                <a:sym typeface="Calibri"/>
              </a:rPr>
              <a:t>Αλληλένδετα στοιχεία</a:t>
            </a:r>
            <a:endParaRPr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l-GR" b="1" dirty="0">
                <a:solidFill>
                  <a:srgbClr val="000000"/>
                </a:solidFill>
                <a:sym typeface="Calibri"/>
              </a:rPr>
              <a:t>Το καθένα επιδρά μόνο του αλλά ο συνδυασμός </a:t>
            </a:r>
            <a:r>
              <a:rPr lang="el-GR" b="1" dirty="0" err="1">
                <a:solidFill>
                  <a:srgbClr val="000000"/>
                </a:solidFill>
                <a:sym typeface="Calibri"/>
              </a:rPr>
              <a:t>υπερπολλαπλασιάζει</a:t>
            </a:r>
            <a:r>
              <a:rPr lang="el-GR" b="1" dirty="0">
                <a:solidFill>
                  <a:srgbClr val="000000"/>
                </a:solidFill>
                <a:sym typeface="Calibri"/>
              </a:rPr>
              <a:t> τα αποτελέσματα</a:t>
            </a:r>
            <a:endParaRPr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l-GR" b="1" dirty="0">
                <a:solidFill>
                  <a:srgbClr val="000000"/>
                </a:solidFill>
                <a:sym typeface="Calibri"/>
              </a:rPr>
              <a:t>Ισχύει και αντίστροφα (αρνητικό πρόσημο</a:t>
            </a:r>
            <a:r>
              <a:rPr lang="el-GR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15494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108" name="Google Shape;108;p4"/>
          <p:cNvSpPr/>
          <p:nvPr/>
        </p:nvSpPr>
        <p:spPr>
          <a:xfrm>
            <a:off x="4453217" y="2912533"/>
            <a:ext cx="11009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09" name="Google Shape;109;p4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0" name="Google Shape;110;p4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1" name="Google Shape;111;p4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Ο καρκίνος</a:t>
            </a:r>
            <a:endParaRPr/>
          </a:p>
        </p:txBody>
      </p:sp>
      <p:pic>
        <p:nvPicPr>
          <p:cNvPr id="332" name="Google Shape;332;p4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89730" y="1106753"/>
            <a:ext cx="5751248" cy="5751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Ο καρκίνος</a:t>
            </a:r>
            <a:endParaRPr/>
          </a:p>
        </p:txBody>
      </p:sp>
      <p:pic>
        <p:nvPicPr>
          <p:cNvPr id="338" name="Google Shape;338;p4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9671" y="1174045"/>
            <a:ext cx="9094329" cy="56839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πρόληψη σε ατομικό επίπεδο</a:t>
            </a:r>
            <a:endParaRPr/>
          </a:p>
        </p:txBody>
      </p:sp>
      <p:sp>
        <p:nvSpPr>
          <p:cNvPr id="344" name="Google Shape;344;p42"/>
          <p:cNvSpPr txBox="1">
            <a:spLocks noGrp="1"/>
          </p:cNvSpPr>
          <p:nvPr>
            <p:ph type="body" idx="1"/>
          </p:nvPr>
        </p:nvSpPr>
        <p:spPr>
          <a:xfrm>
            <a:off x="457200" y="1241778"/>
            <a:ext cx="8229600" cy="561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Επίτευξη και διατήρηση ενός υγιούς βάρους χωρίς να είστε λιποβαρείς.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Αποφύγετε την υπερβολική αύξηση βάρους σε όλες τις ηλικίες. Για όσους είναι ήδη υπέρβαροι ή παχύσαρκοι, η απώλεια ακόμη και λίγου βάρους έχει οφέλη για την υγεία και είναι μια καλή αρχή.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Να συμμετέχετε σε τακτική σωματική άσκηση</a:t>
            </a:r>
            <a:endParaRPr sz="1800"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περιορίζετε την κατανάλωση τροφίμων και ποτών υψηλών θερμίδων (βασική στρατηγική για τη διατήρηση ενός υγιούς βάρους).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Υιοθετήστε έναν σωματικά ενεργό τρόπο ζωής.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Οι ενήλικες πρέπει να αθλούνται εβδομαδιαίως για τουλάχιστον 150 λεπτά μέτριας ή 75 λεπτά έντονης έντασης σωματικής δραστηριότητας ή ισοδύναμου συνδυασμού, κατά προτίμηση καθ’ όλη την εβδομάδα.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Περιορίστε την καθιστική συμπεριφορά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Καταναλώστε μια υγιεινή διατροφή, με έμφαση σε τροφές φυτικής προέλευσης.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Περιορίστε την κατανάλωση μεταποιημένου κρέατος και κόκκινου κρέατος.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Πίνετε το πολύ ένα ποτό ημερησίως για τις γυναίκες και δύο για τους άνδρες.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Διακοπή του καπνίσματος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l-GR" sz="1800"/>
              <a:t>Μείωση έκθεσης σε υψηλά UV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/>
              <a:t>Η πρόληψη σε πληθυσμιακό επίπεδο</a:t>
            </a:r>
            <a:endParaRPr/>
          </a:p>
        </p:txBody>
      </p:sp>
      <p:sp>
        <p:nvSpPr>
          <p:cNvPr id="350" name="Google Shape;350;p4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Αύξηση της πρόσβασης σε οικονομικά προσιτά, υγιεινά τρόφιμα στις κοινότητες, στις εγκαταστάσεις εργασίας και στα σχολεία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μείωση της πρόσβασης και εμπορίας τροφίμων και ποτών χαμηλής διατροφικής αξίας, ιδίως για τη νεολαία.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Παροχή ασφαλούς, ευχάριστου και </a:t>
            </a:r>
            <a:r>
              <a:rPr lang="el-GR" b="1" dirty="0" err="1"/>
              <a:t>προσβάσιμου</a:t>
            </a:r>
            <a:r>
              <a:rPr lang="el-GR" b="1" dirty="0"/>
              <a:t> περιβάλλοντος για τη σωματική άσκηση στα σχολεία και τους χώρους εργασίας και για τη μεταφορά και αναψυχή στις κοινότητες.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Χώροι σκίασης για τις μεσημβρινές ώρες σε ηλιόλουστες χώρες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Εθνικοί εμβολιασμοί για HBV, HCV, HPV</a:t>
            </a:r>
            <a:endParaRPr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Δραστηριότητα</a:t>
            </a:r>
            <a:endParaRPr/>
          </a:p>
        </p:txBody>
      </p:sp>
      <p:sp>
        <p:nvSpPr>
          <p:cNvPr id="356" name="Google Shape;356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1 εξεταστής και 1 εξεταζόμενος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Ανθρωπομετρικά εξεταζόμενου: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Βάρος=?  Ύψος=?  ΔΜΣ=?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ΠΜ=?  ΠΙ=? 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WHR=ΠΜ/ΠΙ Αν φ.ο. WHR= 0,9 – 1,0 Άρρεν και WHR=0,8-0,85 θήλυ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1. Σε ποια κατηγορία κατατάσσεται ο εξεταζόμενος με βάση το ΔΜΣ?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2. Που βρίσκεται σε σχέση με τα όρια στην ΠΜ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3. Τι σωματότυπο έχει σε σχέση με το WHR?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4. Υπάρχει σύμφωνα με τα παραπάνω κάποιος παράγοντας κινδύνου για κάποια χρόνια ασθένεια?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5. Υπάρχει περίπτωση κάποιος εξεταζόμενος να έχει φυσιολογικό ΔΜΣ και αυξημένη ΠΜ ή WHR? Αν ναι, πως εξηγείται?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6. Υπάρχει η πιθανότητα κάποιος εξεταζόμενος να έχει αυξημένο ΔΜΣ και φυσιολογική ΠΜ και WHR? Αν ναι, πως εξηγείται? 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Συζήτηση και ερωτήσεις</a:t>
            </a:r>
            <a:endParaRPr/>
          </a:p>
        </p:txBody>
      </p:sp>
      <p:pic>
        <p:nvPicPr>
          <p:cNvPr id="362" name="Google Shape;362;p4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60398" y="2369738"/>
            <a:ext cx="2720501" cy="272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1150" y="2583179"/>
            <a:ext cx="3103134" cy="2293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κοινή γραμμή πρόληψης</a:t>
            </a:r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Ηλικία &gt; 20 έτη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Υπολογισμός ΔΜΣ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Μέτρηση αρτηριακής πίεσης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Ζάχαρο νηστείας αίματος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Λιπιδαιμικό προφίλ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Test ΠΑΠ, μαστογραφία 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ηλικία &gt; 50 έτη: Έλεγχος παχέος εντέρου, PSA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/>
              <a:t>Γενικές συστάσεις απουσίας παθολογίας</a:t>
            </a:r>
            <a:endParaRPr/>
          </a:p>
        </p:txBody>
      </p:sp>
      <p:sp>
        <p:nvSpPr>
          <p:cNvPr id="123" name="Google Shape;1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Διατήρηση φυσιολογικού βάρους</a:t>
            </a:r>
            <a:endParaRPr b="1"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Άσκηση 30’ ημερησίως ή 5 φορές/</a:t>
            </a:r>
            <a:r>
              <a:rPr lang="el-GR" b="1" dirty="0" err="1"/>
              <a:t>εβδ</a:t>
            </a:r>
            <a:endParaRPr b="1"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Κατανάλωση </a:t>
            </a:r>
            <a:r>
              <a:rPr lang="el-GR" b="1" dirty="0" smtClean="0"/>
              <a:t>τουλάχιστον 5 </a:t>
            </a:r>
            <a:r>
              <a:rPr lang="el-GR" b="1" dirty="0"/>
              <a:t>μερίδες φρούτα και λαχανικά/μέρα</a:t>
            </a:r>
            <a:endParaRPr b="1"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Διακοπή του καπνίσματος</a:t>
            </a:r>
            <a:endParaRPr b="1"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b="1" dirty="0"/>
              <a:t>Επίτευξη μείωσης πιθανοτήτων εμφάνισης νόσων</a:t>
            </a:r>
            <a:endParaRPr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/>
              <a:t>Παχυσαρκία: ο πιο συχνός κοινός παράγοντας κινδύνου</a:t>
            </a:r>
            <a:endParaRPr/>
          </a:p>
        </p:txBody>
      </p:sp>
      <p:pic>
        <p:nvPicPr>
          <p:cNvPr id="129" name="Google Shape;129;p7" descr="Γιατί παιδιά και ενήλικες γίνονται υπέρβαροι ή παχύσαρκοι; Τρόποι  αντιμετώπισης – Δήμος Αγίου Δημητρίου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76303" y="1417638"/>
            <a:ext cx="7944366" cy="5306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/>
              <a:t>Παχυσαρκία: ο πιο συχνός κοινός παράγοντας κινδύνου</a:t>
            </a:r>
            <a:endParaRPr/>
          </a:p>
        </p:txBody>
      </p:sp>
      <p:pic>
        <p:nvPicPr>
          <p:cNvPr id="135" name="Google Shape;135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77607" y="1417638"/>
            <a:ext cx="6935904" cy="550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pic>
        <p:nvPicPr>
          <p:cNvPr id="141" name="Google Shape;141;p9" descr="Η πληγή της παχυσαρκίας και πώς να την κλείσουμε | Protagon.gr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1" y="154428"/>
            <a:ext cx="8714410" cy="5971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1331</Words>
  <Application>Microsoft Office PowerPoint</Application>
  <PresentationFormat>Προβολή στην οθόνη (4:3)</PresentationFormat>
  <Paragraphs>239</Paragraphs>
  <Slides>45</Slides>
  <Notes>45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45</vt:i4>
      </vt:variant>
    </vt:vector>
  </HeadingPairs>
  <TitlesOfParts>
    <vt:vector size="48" baseType="lpstr">
      <vt:lpstr>Arial</vt:lpstr>
      <vt:lpstr>Calibri</vt:lpstr>
      <vt:lpstr>Θέμα του Office</vt:lpstr>
      <vt:lpstr>Διατροφή – Θεωρία</vt:lpstr>
      <vt:lpstr>Θεματολογία διάλεξης</vt:lpstr>
      <vt:lpstr>Κοινά στοιχεία</vt:lpstr>
      <vt:lpstr>Οι βασικοί ‘πυλώνες’ της υγείας και ευεξίας </vt:lpstr>
      <vt:lpstr>Η κοινή γραμμή πρόληψης</vt:lpstr>
      <vt:lpstr>Γενικές συστάσεις απουσίας παθολογίας</vt:lpstr>
      <vt:lpstr>Παχυσαρκία: ο πιο συχνός κοινός παράγοντας κινδύνου</vt:lpstr>
      <vt:lpstr>Παχυσαρκία: ο πιο συχνός κοινός παράγοντας κινδύνου</vt:lpstr>
      <vt:lpstr>Παρουσίαση του PowerPoint</vt:lpstr>
      <vt:lpstr>Παχυσαρκία: ο πιο συχνός κοινός παράγοντας κινδύνου</vt:lpstr>
      <vt:lpstr>Το φαινόμενο γιο-γιο</vt:lpstr>
      <vt:lpstr>Σπλαχνική παχυσαρκία</vt:lpstr>
      <vt:lpstr>Περιφερικού τύπου vs κεντρικού τύπου</vt:lpstr>
      <vt:lpstr>Το μεταβολικό σύνδρομο</vt:lpstr>
      <vt:lpstr>Κριτήρια μεταβολικού συνδρόμου</vt:lpstr>
      <vt:lpstr>Ορθή μέτρηση περιφερειών</vt:lpstr>
      <vt:lpstr>Σακχαρώδης Διαβήτης Τύπου ΙΙ </vt:lpstr>
      <vt:lpstr>ΣΔΤΙΙ</vt:lpstr>
      <vt:lpstr>Διάγνωση</vt:lpstr>
      <vt:lpstr>Διάγνωση</vt:lpstr>
      <vt:lpstr>Στρατηγικές πρόληψης</vt:lpstr>
      <vt:lpstr>Ο προδιαβήτης</vt:lpstr>
      <vt:lpstr>Κλινικές εκδηλώσεις</vt:lpstr>
      <vt:lpstr>Νεανικός διαβήτης</vt:lpstr>
      <vt:lpstr>Πρόληψη του ΣΔ σε παιδιά</vt:lpstr>
      <vt:lpstr>Υγιεινοδιαιτητική αγωγή</vt:lpstr>
      <vt:lpstr>Καρδιαγγειακά νοσήματα</vt:lpstr>
      <vt:lpstr>Καρδιαγγειακά νοσήματα</vt:lpstr>
      <vt:lpstr>Τα υψηλά κόστη</vt:lpstr>
      <vt:lpstr>CVD - κατάληξη</vt:lpstr>
      <vt:lpstr>CVD - διάγνωση</vt:lpstr>
      <vt:lpstr>CVD – παθολογικές οντότητες</vt:lpstr>
      <vt:lpstr>Η πρόληψη CVD</vt:lpstr>
      <vt:lpstr>Η πρόληψη CVD</vt:lpstr>
      <vt:lpstr>Η πρόληψη CVD</vt:lpstr>
      <vt:lpstr>Η αρτηριακή υπέρταση</vt:lpstr>
      <vt:lpstr>Η αρτηριακή υπέρταση</vt:lpstr>
      <vt:lpstr>Η πρόληψη της ΑΥ</vt:lpstr>
      <vt:lpstr>Ο καρκίνος</vt:lpstr>
      <vt:lpstr>Ο καρκίνος</vt:lpstr>
      <vt:lpstr>Ο καρκίνος</vt:lpstr>
      <vt:lpstr>Η πρόληψη σε ατομικό επίπεδο</vt:lpstr>
      <vt:lpstr>Η πρόληψη σε πληθυσμιακό επίπεδο</vt:lpstr>
      <vt:lpstr>Δραστηριότητα</vt:lpstr>
      <vt:lpstr>Συζήτηση και ερωτήσεις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 – Θεωρία</dc:title>
  <cp:lastModifiedBy>user</cp:lastModifiedBy>
  <cp:revision>4</cp:revision>
  <dcterms:created xsi:type="dcterms:W3CDTF">2013-01-27T09:14:16Z</dcterms:created>
  <dcterms:modified xsi:type="dcterms:W3CDTF">2026-01-09T12:28:13Z</dcterms:modified>
</cp:coreProperties>
</file>