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8"/>
  </p:notesMasterIdLst>
  <p:handoutMasterIdLst>
    <p:handoutMasterId r:id="rId19"/>
  </p:handoutMasterIdLst>
  <p:sldIdLst>
    <p:sldId id="424" r:id="rId2"/>
    <p:sldId id="362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91B"/>
    <a:srgbClr val="4C7816"/>
    <a:srgbClr val="528218"/>
    <a:srgbClr val="B6CEAA"/>
    <a:srgbClr val="ADC8A0"/>
    <a:srgbClr val="077C97"/>
    <a:srgbClr val="CD8019"/>
    <a:srgbClr val="CC7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B1CFB7-D858-3747-B886-445E92FB67CF}" v="3" dt="2025-10-27T06:33:54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 autoAdjust="0"/>
    <p:restoredTop sz="96260" autoAdjust="0"/>
  </p:normalViewPr>
  <p:slideViewPr>
    <p:cSldViewPr showGuides="1">
      <p:cViewPr varScale="1">
        <p:scale>
          <a:sx n="121" d="100"/>
          <a:sy n="121" d="100"/>
        </p:scale>
        <p:origin x="1360" y="168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296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nouhl VAVALIS" userId="0132a402-c8b0-4a8d-ada4-db513d75266d" providerId="ADAL" clId="{16F14329-B030-5386-AFC9-ABF7563606CF}"/>
    <pc:docChg chg="modSld">
      <pc:chgData name="Emmanouhl VAVALIS" userId="0132a402-c8b0-4a8d-ada4-db513d75266d" providerId="ADAL" clId="{16F14329-B030-5386-AFC9-ABF7563606CF}" dt="2025-10-27T06:33:54.406" v="2"/>
      <pc:docMkLst>
        <pc:docMk/>
      </pc:docMkLst>
      <pc:sldChg chg="modAnim">
        <pc:chgData name="Emmanouhl VAVALIS" userId="0132a402-c8b0-4a8d-ada4-db513d75266d" providerId="ADAL" clId="{16F14329-B030-5386-AFC9-ABF7563606CF}" dt="2025-10-27T06:33:54.406" v="2"/>
        <pc:sldMkLst>
          <pc:docMk/>
          <pc:sldMk cId="0" sldId="43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A1478-24F3-614D-8481-FA8B7465D59B}" type="datetimeFigureOut">
              <a:rPr lang="en-US" smtClean="0"/>
              <a:t>10/27/25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1FCB-7F44-394C-BC9C-7BBBA09C8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597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759501A-D133-40EA-B975-EEF62963DD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B24CB06-93D3-40BE-929A-86787C0F5D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7CF40AF-C719-4E3F-A319-2A8858CD6AF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1664D81-F8A2-4BF4-9463-0EC7F518285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6F8C43A-4FD4-4E7F-A7ED-DA86CFBDC0A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0981A81-0965-4B12-8032-AFF502ABE9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03E70AD-01CA-4474-903E-6A8D85C589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1416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68AD08-3F43-4578-834A-4C548DA2F5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D2DF0B-7BE0-4092-A61E-D076E43B809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9B59414E-B678-46EB-8F33-7B995F61DC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D41656B8-B782-4053-AE67-5CCF7E81A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BAFCD7-7003-4800-B57F-3D0AC6A203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50BB6-1ED2-4385-9AD2-D1003D4A63F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17442" name="Rectangle 2">
            <a:extLst>
              <a:ext uri="{FF2B5EF4-FFF2-40B4-BE49-F238E27FC236}">
                <a16:creationId xmlns:a16="http://schemas.microsoft.com/office/drawing/2014/main" id="{8B9330A4-5E7C-4556-B1CF-3A89FF6783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>
            <a:extLst>
              <a:ext uri="{FF2B5EF4-FFF2-40B4-BE49-F238E27FC236}">
                <a16:creationId xmlns:a16="http://schemas.microsoft.com/office/drawing/2014/main" id="{CF17D7B9-385F-450C-A374-C87FBD2BAD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96" name="Line 12">
            <a:extLst>
              <a:ext uri="{FF2B5EF4-FFF2-40B4-BE49-F238E27FC236}">
                <a16:creationId xmlns:a16="http://schemas.microsoft.com/office/drawing/2014/main" id="{EDE8EE2E-6987-490D-9AAA-5E8D7DA0ECF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198" name="Text Box 14">
            <a:extLst>
              <a:ext uri="{FF2B5EF4-FFF2-40B4-BE49-F238E27FC236}">
                <a16:creationId xmlns:a16="http://schemas.microsoft.com/office/drawing/2014/main" id="{A8973514-1CE4-491C-810E-A125102528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4200" b="1">
                <a:solidFill>
                  <a:srgbClr val="4C781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05199" name="Text Box 15">
            <a:extLst>
              <a:ext uri="{FF2B5EF4-FFF2-40B4-BE49-F238E27FC236}">
                <a16:creationId xmlns:a16="http://schemas.microsoft.com/office/drawing/2014/main" id="{970BD7D4-8899-4764-89DE-2DDF55A98C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3200" b="1">
                <a:solidFill>
                  <a:srgbClr val="CD8019"/>
                </a:solidFill>
                <a:latin typeface="Arial" panose="020B0604020202020204" pitchFamily="34" charset="0"/>
              </a:rPr>
              <a:t>1.8</a:t>
            </a:r>
          </a:p>
        </p:txBody>
      </p:sp>
      <p:sp>
        <p:nvSpPr>
          <p:cNvPr id="605200" name="Rectangle 16">
            <a:extLst>
              <a:ext uri="{FF2B5EF4-FFF2-40B4-BE49-F238E27FC236}">
                <a16:creationId xmlns:a16="http://schemas.microsoft.com/office/drawing/2014/main" id="{63E214A9-76C1-4269-903C-400FCD74C685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5201" name="Rectangle 17">
            <a:extLst>
              <a:ext uri="{FF2B5EF4-FFF2-40B4-BE49-F238E27FC236}">
                <a16:creationId xmlns:a16="http://schemas.microsoft.com/office/drawing/2014/main" id="{9C26BD69-148C-45AD-84E1-627396545F13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05205" name="Line 21">
            <a:extLst>
              <a:ext uri="{FF2B5EF4-FFF2-40B4-BE49-F238E27FC236}">
                <a16:creationId xmlns:a16="http://schemas.microsoft.com/office/drawing/2014/main" id="{5CCAE9E6-8FEE-4299-98B7-D226AD15DA82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7" name="Line 23">
            <a:extLst>
              <a:ext uri="{FF2B5EF4-FFF2-40B4-BE49-F238E27FC236}">
                <a16:creationId xmlns:a16="http://schemas.microsoft.com/office/drawing/2014/main" id="{6876C8E7-63FB-45E3-A67B-AD426784570C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08" name="Line 24">
            <a:extLst>
              <a:ext uri="{FF2B5EF4-FFF2-40B4-BE49-F238E27FC236}">
                <a16:creationId xmlns:a16="http://schemas.microsoft.com/office/drawing/2014/main" id="{E82A53F1-2780-4A00-A2FC-7645A416B7B0}"/>
              </a:ext>
            </a:extLst>
          </p:cNvPr>
          <p:cNvSpPr>
            <a:spLocks noChangeShapeType="1"/>
          </p:cNvSpPr>
          <p:nvPr userDrawn="1"/>
        </p:nvSpPr>
        <p:spPr bwMode="auto">
          <a:xfrm rot="-54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5215" name="Freeform 31">
            <a:extLst>
              <a:ext uri="{FF2B5EF4-FFF2-40B4-BE49-F238E27FC236}">
                <a16:creationId xmlns:a16="http://schemas.microsoft.com/office/drawing/2014/main" id="{3AE9277D-FFF1-45CC-A673-7DC6F34B6373}"/>
              </a:ext>
            </a:extLst>
          </p:cNvPr>
          <p:cNvSpPr>
            <a:spLocks/>
          </p:cNvSpPr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96 w 96"/>
              <a:gd name="T3" fmla="*/ 0 h 192"/>
              <a:gd name="T4" fmla="*/ 96 w 96"/>
              <a:gd name="T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5" descr="Lay Linear Algebra 6e cov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044700"/>
            <a:ext cx="32734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C696-3D17-4742-837B-0AD8E174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B9616-D1F8-41F9-B9CE-70FD174B4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BC41D-267D-468E-BEBE-87F01EC38E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1.8- </a:t>
            </a:r>
            <a:fld id="{740B97D9-1347-4848-A681-7F45AC06F4C8}" type="slidenum">
              <a:rPr lang="en-US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50989595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091C-1553-468C-85AD-DBDB377D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D61E1-71D7-4412-9AF5-ABAC6BFD06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A1163-075D-44FD-911F-068E44D4D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962400"/>
            <a:ext cx="8229600" cy="2209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C54AA-BFE8-4F17-9C2B-C71CFE5B7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1.8- </a:t>
            </a:r>
            <a:fld id="{54E188DA-FAFA-40A0-B7D6-2BC73A25EA80}" type="slidenum">
              <a:rPr lang="en-US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834155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563246AD-4451-4B40-9824-726563C19F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panose="020B0604020202020204" pitchFamily="34" charset="0"/>
              </a:defRPr>
            </a:lvl1pPr>
          </a:lstStyle>
          <a:p>
            <a:r>
              <a:rPr lang="en-US" altLang="en-US" dirty="0"/>
              <a:t>1.8- </a:t>
            </a:r>
            <a:fld id="{13DFAD57-D461-40DD-B17F-BD04866508BC}" type="slidenum">
              <a:rPr lang="en-US" altLang="en-US"/>
              <a:pPr/>
              <a:t>‹#›</a:t>
            </a:fld>
            <a:endParaRPr lang="en-CA" altLang="en-US" dirty="0"/>
          </a:p>
        </p:txBody>
      </p:sp>
      <p:sp>
        <p:nvSpPr>
          <p:cNvPr id="451589" name="Rectangle 5">
            <a:extLst>
              <a:ext uri="{FF2B5EF4-FFF2-40B4-BE49-F238E27FC236}">
                <a16:creationId xmlns:a16="http://schemas.microsoft.com/office/drawing/2014/main" id="{15CB8888-1D76-45F1-82AC-440F70D093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51590" name="Rectangle 6">
            <a:extLst>
              <a:ext uri="{FF2B5EF4-FFF2-40B4-BE49-F238E27FC236}">
                <a16:creationId xmlns:a16="http://schemas.microsoft.com/office/drawing/2014/main" id="{2668E3F8-CB3D-48BB-8F48-4C35C4E18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51597" name="Line 13">
            <a:extLst>
              <a:ext uri="{FF2B5EF4-FFF2-40B4-BE49-F238E27FC236}">
                <a16:creationId xmlns:a16="http://schemas.microsoft.com/office/drawing/2014/main" id="{89A83983-1AAA-4128-8D75-61DA0DD54EFB}"/>
              </a:ext>
            </a:extLst>
          </p:cNvPr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25" r:id="rId3"/>
  </p:sldLayoutIdLst>
  <p:transition spd="med"/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39.wmf"/><Relationship Id="rId7" Type="http://schemas.openxmlformats.org/officeDocument/2006/relationships/image" Target="../media/image41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45.emf"/><Relationship Id="rId7" Type="http://schemas.openxmlformats.org/officeDocument/2006/relationships/image" Target="../media/image47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wmf"/><Relationship Id="rId7" Type="http://schemas.openxmlformats.org/officeDocument/2006/relationships/image" Target="../media/image1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8.bin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9.w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8.emf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1.wmf"/><Relationship Id="rId7" Type="http://schemas.openxmlformats.org/officeDocument/2006/relationships/image" Target="../media/image2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3">
            <a:extLst>
              <a:ext uri="{FF2B5EF4-FFF2-40B4-BE49-F238E27FC236}">
                <a16:creationId xmlns:a16="http://schemas.microsoft.com/office/drawing/2014/main" id="{CEEEB9A2-89CF-40D6-BE8E-B61F6DA6E6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n-US" dirty="0"/>
              <a:t>Γραμμικές Εξισώσεις</a:t>
            </a:r>
            <a:br>
              <a:rPr lang="el-GR" altLang="en-US" dirty="0"/>
            </a:br>
            <a:r>
              <a:rPr lang="el-GR" altLang="en-US" dirty="0"/>
              <a:t>στη Γραμμική Άλγεβρα</a:t>
            </a:r>
            <a:endParaRPr lang="en-US" altLang="en-US" dirty="0"/>
          </a:p>
        </p:txBody>
      </p:sp>
      <p:sp>
        <p:nvSpPr>
          <p:cNvPr id="437252" name="Rectangle 4">
            <a:extLst>
              <a:ext uri="{FF2B5EF4-FFF2-40B4-BE49-F238E27FC236}">
                <a16:creationId xmlns:a16="http://schemas.microsoft.com/office/drawing/2014/main" id="{3A2FA8AE-F2B2-4167-A017-17FA1B62628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n-US" dirty="0"/>
              <a:t>ΕΙΣΑΓΩΓΉ ΣΤΟΥΣ ΓΡΑΜΜΙΚΟΎΣ ΜΕΤΑΣΧΗΜΑΤΙΣΜΟΎΣ</a:t>
            </a:r>
            <a:endParaRPr lang="en-US" altLang="en-US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881B84B-511C-40D1-9AB5-E9521F78B1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1.8- </a:t>
            </a:r>
            <a:fld id="{5274A9BF-F969-4E9B-AB03-ADC9D3520127}" type="slidenum">
              <a:rPr lang="en-US" altLang="en-US"/>
              <a:pPr/>
              <a:t>10</a:t>
            </a:fld>
            <a:endParaRPr lang="en-CA" altLang="en-US"/>
          </a:p>
        </p:txBody>
      </p:sp>
      <p:sp>
        <p:nvSpPr>
          <p:cNvPr id="661506" name="Rectangle 2">
            <a:extLst>
              <a:ext uri="{FF2B5EF4-FFF2-40B4-BE49-F238E27FC236}">
                <a16:creationId xmlns:a16="http://schemas.microsoft.com/office/drawing/2014/main" id="{CB25F3FE-91B2-4381-915B-82DE558EA8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SHEAR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1507" name="Rectangle 3">
                <a:extLst>
                  <a:ext uri="{FF2B5EF4-FFF2-40B4-BE49-F238E27FC236}">
                    <a16:creationId xmlns:a16="http://schemas.microsoft.com/office/drawing/2014/main" id="{DDAC53CF-78EB-4C19-97DB-5C046AC0B3A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534400" cy="53340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endParaRPr lang="en-US" altLang="en-US" sz="2800" b="1" dirty="0"/>
              </a:p>
              <a:p>
                <a:pPr>
                  <a:lnSpc>
                    <a:spcPct val="90000"/>
                  </a:lnSpc>
                </a:pPr>
                <a:r>
                  <a:rPr lang="el-GR" altLang="en-US" sz="2800" b="1" dirty="0"/>
                  <a:t>Παράδειγμα</a:t>
                </a:r>
                <a:r>
                  <a:rPr lang="en-US" altLang="en-US" sz="2800" b="1" dirty="0"/>
                  <a:t> 2: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Έστω</a:t>
                </a:r>
                <a:r>
                  <a:rPr lang="en-US" altLang="en-US" sz="2800" dirty="0"/>
                  <a:t>                    . </a:t>
                </a:r>
                <a:r>
                  <a:rPr lang="el-GR" altLang="en-US" sz="2800" dirty="0"/>
                  <a:t>Ο μετασχηματισμός</a:t>
                </a:r>
                <a:endParaRPr lang="en-US" altLang="en-US" sz="2800" dirty="0"/>
              </a:p>
              <a:p>
                <a:pPr>
                  <a:lnSpc>
                    <a:spcPct val="90000"/>
                  </a:lnSpc>
                </a:pPr>
                <a:endParaRPr lang="en-US" altLang="en-US" sz="2800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altLang="en-US" sz="2800" dirty="0"/>
                  <a:t>	 </a:t>
                </a:r>
                <a14:m>
                  <m:oMath xmlns:m="http://schemas.openxmlformats.org/officeDocument/2006/math">
                    <m:r>
                      <a:rPr lang="el-GR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l-GR" alt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i="1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en-US" sz="2800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altLang="en-US" sz="2800" dirty="0"/>
                  <a:t>που ορίζεται από την                     λέγεται</a:t>
                </a:r>
                <a:r>
                  <a:rPr lang="en-US" altLang="en-US" sz="2800" dirty="0"/>
                  <a:t> </a:t>
                </a:r>
                <a:r>
                  <a:rPr lang="el-GR" altLang="en-US" sz="2800" b="1" dirty="0"/>
                  <a:t>μετασχηματισμός διάτμησης</a:t>
                </a:r>
                <a:r>
                  <a:rPr lang="en-US" altLang="en-US" sz="2800" dirty="0"/>
                  <a:t>. </a:t>
                </a:r>
              </a:p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Μπορεί να αποδειχθεί ότι εάν ο </a:t>
                </a:r>
                <a:r>
                  <a:rPr lang="el-GR" altLang="en-US" sz="2800" i="1" dirty="0"/>
                  <a:t>Τ</a:t>
                </a:r>
                <a:r>
                  <a:rPr lang="el-GR" altLang="en-US" sz="2800" dirty="0"/>
                  <a:t> ενεργεί σε κάθε σημείο του          τετραγώνου που φαίνεται στο σχήμα στην επόμενη διαφάνεια τότε το σύνολο των εικόνων σχηματίζει το σκιασμένο παραλληλόγραμμο</a:t>
                </a:r>
                <a:r>
                  <a:rPr lang="en-US" altLang="en-US" sz="2800" dirty="0"/>
                  <a:t>.              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2800" dirty="0"/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800" dirty="0"/>
                  <a:t>	</a:t>
                </a:r>
              </a:p>
            </p:txBody>
          </p:sp>
        </mc:Choice>
        <mc:Fallback xmlns="">
          <p:sp>
            <p:nvSpPr>
              <p:cNvPr id="661507" name="Rectangle 3">
                <a:extLst>
                  <a:ext uri="{FF2B5EF4-FFF2-40B4-BE49-F238E27FC236}">
                    <a16:creationId xmlns:a16="http://schemas.microsoft.com/office/drawing/2014/main" id="{DDAC53CF-78EB-4C19-97DB-5C046AC0B3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534400" cy="5334000"/>
              </a:xfrm>
              <a:blipFill>
                <a:blip r:embed="rId2"/>
                <a:stretch>
                  <a:fillRect l="-1339" r="-13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1508" name="Object 4">
            <a:extLst>
              <a:ext uri="{FF2B5EF4-FFF2-40B4-BE49-F238E27FC236}">
                <a16:creationId xmlns:a16="http://schemas.microsoft.com/office/drawing/2014/main" id="{808B0ACF-B2E3-4FFF-B040-02C7E88CAD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866062"/>
              </p:ext>
            </p:extLst>
          </p:nvPr>
        </p:nvGraphicFramePr>
        <p:xfrm>
          <a:off x="4038600" y="1295400"/>
          <a:ext cx="1828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28800" imgH="1143000" progId="Equation.DSMT4">
                  <p:embed/>
                </p:oleObj>
              </mc:Choice>
              <mc:Fallback>
                <p:oleObj name="Equation" r:id="rId3" imgW="1828800" imgH="1143000" progId="Equation.DSMT4">
                  <p:embed/>
                  <p:pic>
                    <p:nvPicPr>
                      <p:cNvPr id="661508" name="Object 4">
                        <a:extLst>
                          <a:ext uri="{FF2B5EF4-FFF2-40B4-BE49-F238E27FC236}">
                            <a16:creationId xmlns:a16="http://schemas.microsoft.com/office/drawing/2014/main" id="{808B0ACF-B2E3-4FFF-B040-02C7E88CAD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95400"/>
                        <a:ext cx="18288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10" name="Object 6">
            <a:extLst>
              <a:ext uri="{FF2B5EF4-FFF2-40B4-BE49-F238E27FC236}">
                <a16:creationId xmlns:a16="http://schemas.microsoft.com/office/drawing/2014/main" id="{8485CFD7-EAA6-4CFA-9403-DCD1604C05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222499"/>
              </p:ext>
            </p:extLst>
          </p:nvPr>
        </p:nvGraphicFramePr>
        <p:xfrm>
          <a:off x="6032500" y="2566555"/>
          <a:ext cx="170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01800" imgH="431800" progId="Equation.3">
                  <p:embed/>
                </p:oleObj>
              </mc:Choice>
              <mc:Fallback>
                <p:oleObj name="Equation" r:id="rId5" imgW="1701800" imgH="431800" progId="Equation.3">
                  <p:embed/>
                  <p:pic>
                    <p:nvPicPr>
                      <p:cNvPr id="661510" name="Object 6">
                        <a:extLst>
                          <a:ext uri="{FF2B5EF4-FFF2-40B4-BE49-F238E27FC236}">
                            <a16:creationId xmlns:a16="http://schemas.microsoft.com/office/drawing/2014/main" id="{8485CFD7-EAA6-4CFA-9403-DCD1604C05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2566555"/>
                        <a:ext cx="170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511" name="Object 7">
            <a:extLst>
              <a:ext uri="{FF2B5EF4-FFF2-40B4-BE49-F238E27FC236}">
                <a16:creationId xmlns:a16="http://schemas.microsoft.com/office/drawing/2014/main" id="{C776ED8C-78A0-4AF1-A35F-8F3E610E94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382073"/>
              </p:ext>
            </p:extLst>
          </p:nvPr>
        </p:nvGraphicFramePr>
        <p:xfrm>
          <a:off x="2514600" y="3820391"/>
          <a:ext cx="6858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61760" imgH="330120" progId="Equation.DSMT4">
                  <p:embed/>
                </p:oleObj>
              </mc:Choice>
              <mc:Fallback>
                <p:oleObj name="Equation" r:id="rId7" imgW="761760" imgH="330120" progId="Equation.DSMT4">
                  <p:embed/>
                  <p:pic>
                    <p:nvPicPr>
                      <p:cNvPr id="661511" name="Object 7">
                        <a:extLst>
                          <a:ext uri="{FF2B5EF4-FFF2-40B4-BE49-F238E27FC236}">
                            <a16:creationId xmlns:a16="http://schemas.microsoft.com/office/drawing/2014/main" id="{C776ED8C-78A0-4AF1-A35F-8F3E610E94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820391"/>
                        <a:ext cx="68580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4FA1A5D-76AB-4E87-AF93-0115056F2C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1.8- </a:t>
            </a:r>
            <a:fld id="{34FBE718-6EB2-4B9B-9DE2-7BDB2BED27C5}" type="slidenum">
              <a:rPr lang="en-US" altLang="en-US"/>
              <a:pPr/>
              <a:t>11</a:t>
            </a:fld>
            <a:endParaRPr lang="en-CA" altLang="en-US" dirty="0"/>
          </a:p>
        </p:txBody>
      </p:sp>
      <p:sp>
        <p:nvSpPr>
          <p:cNvPr id="662530" name="Rectangle 2">
            <a:extLst>
              <a:ext uri="{FF2B5EF4-FFF2-40B4-BE49-F238E27FC236}">
                <a16:creationId xmlns:a16="http://schemas.microsoft.com/office/drawing/2014/main" id="{B86D6AFD-5C81-4CB8-8BE9-912300EBF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SHEAR TRANSFORMATION</a:t>
            </a:r>
          </a:p>
        </p:txBody>
      </p:sp>
      <p:sp>
        <p:nvSpPr>
          <p:cNvPr id="662533" name="Rectangle 5">
            <a:extLst>
              <a:ext uri="{FF2B5EF4-FFF2-40B4-BE49-F238E27FC236}">
                <a16:creationId xmlns:a16="http://schemas.microsoft.com/office/drawing/2014/main" id="{3390F71F-2B54-4523-9851-C33ADF8C032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147379"/>
            <a:ext cx="8534400" cy="3581400"/>
          </a:xfrm>
        </p:spPr>
        <p:txBody>
          <a:bodyPr/>
          <a:lstStyle/>
          <a:p>
            <a:r>
              <a:rPr lang="el-GR" altLang="en-US" sz="2800" dirty="0"/>
              <a:t>Η βασική ιδέα είναι να δείξουμε ότι το Τ αντιστοιχίζει τμήματα γραμμής σε τμήματα γραμμής και στη συνέχεια να ελέγξουμε ότι οι γωνίες του τετραγώνου αντιστοιχούν στις κορυφές του παραλληλόγραμμου.</a:t>
            </a:r>
          </a:p>
          <a:p>
            <a:r>
              <a:rPr lang="el-GR" altLang="en-US" sz="2800" dirty="0"/>
              <a:t>Για παράδειγμα, η εικόνα του σημείου                είναι</a:t>
            </a:r>
            <a:r>
              <a:rPr lang="en-US" altLang="en-US" sz="2800" dirty="0"/>
              <a:t> </a:t>
            </a:r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,</a:t>
            </a:r>
          </a:p>
        </p:txBody>
      </p:sp>
      <p:graphicFrame>
        <p:nvGraphicFramePr>
          <p:cNvPr id="662534" name="Object 6">
            <a:extLst>
              <a:ext uri="{FF2B5EF4-FFF2-40B4-BE49-F238E27FC236}">
                <a16:creationId xmlns:a16="http://schemas.microsoft.com/office/drawing/2014/main" id="{B353D2B8-30CA-463E-B9DD-768DFDB44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73420"/>
              </p:ext>
            </p:extLst>
          </p:nvPr>
        </p:nvGraphicFramePr>
        <p:xfrm>
          <a:off x="6603645" y="4799455"/>
          <a:ext cx="1085628" cy="104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700" imgH="1231900" progId="Equation.3">
                  <p:embed/>
                </p:oleObj>
              </mc:Choice>
              <mc:Fallback>
                <p:oleObj name="Equation" r:id="rId2" imgW="1282700" imgH="1231900" progId="Equation.3">
                  <p:embed/>
                  <p:pic>
                    <p:nvPicPr>
                      <p:cNvPr id="662534" name="Object 6">
                        <a:extLst>
                          <a:ext uri="{FF2B5EF4-FFF2-40B4-BE49-F238E27FC236}">
                            <a16:creationId xmlns:a16="http://schemas.microsoft.com/office/drawing/2014/main" id="{B353D2B8-30CA-463E-B9DD-768DFDB44A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3645" y="4799455"/>
                        <a:ext cx="1085628" cy="104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2535" name="Object 7">
            <a:extLst>
              <a:ext uri="{FF2B5EF4-FFF2-40B4-BE49-F238E27FC236}">
                <a16:creationId xmlns:a16="http://schemas.microsoft.com/office/drawing/2014/main" id="{86234E7F-6190-4BD5-BCAB-BD0CF152CF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022277"/>
              </p:ext>
            </p:extLst>
          </p:nvPr>
        </p:nvGraphicFramePr>
        <p:xfrm>
          <a:off x="1714500" y="5496879"/>
          <a:ext cx="47625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62500" imgH="1231900" progId="Equation.3">
                  <p:embed/>
                </p:oleObj>
              </mc:Choice>
              <mc:Fallback>
                <p:oleObj name="Equation" r:id="rId4" imgW="4762500" imgH="1231900" progId="Equation.3">
                  <p:embed/>
                  <p:pic>
                    <p:nvPicPr>
                      <p:cNvPr id="662535" name="Object 7">
                        <a:extLst>
                          <a:ext uri="{FF2B5EF4-FFF2-40B4-BE49-F238E27FC236}">
                            <a16:creationId xmlns:a16="http://schemas.microsoft.com/office/drawing/2014/main" id="{86234E7F-6190-4BD5-BCAB-BD0CF152CF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5496879"/>
                        <a:ext cx="476250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Shot 2020-05-13 at 1.40.27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51466"/>
            <a:ext cx="7010400" cy="20771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8DDF94F-353B-4352-BC1E-FB4C073703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1.8- </a:t>
            </a:r>
            <a:fld id="{5ED50A22-D5BD-49C6-8D0E-920B9C6AE8CD}" type="slidenum">
              <a:rPr lang="en-US" altLang="en-US"/>
              <a:pPr/>
              <a:t>12</a:t>
            </a:fld>
            <a:endParaRPr lang="en-CA" altLang="en-US" dirty="0"/>
          </a:p>
        </p:txBody>
      </p:sp>
      <p:sp>
        <p:nvSpPr>
          <p:cNvPr id="664578" name="Rectangle 2">
            <a:extLst>
              <a:ext uri="{FF2B5EF4-FFF2-40B4-BE49-F238E27FC236}">
                <a16:creationId xmlns:a16="http://schemas.microsoft.com/office/drawing/2014/main" id="{5409B527-5D7C-42D0-B118-A508A4DB6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ΓΡΑΜΜΙΚΟΊ ΜΕΤΑΣΧΗΜΑΤΙΣΜΟΊ</a:t>
            </a:r>
            <a:endParaRPr lang="en-US" altLang="en-US" dirty="0"/>
          </a:p>
        </p:txBody>
      </p:sp>
      <p:sp>
        <p:nvSpPr>
          <p:cNvPr id="664579" name="Rectangle 3">
            <a:extLst>
              <a:ext uri="{FF2B5EF4-FFF2-40B4-BE49-F238E27FC236}">
                <a16:creationId xmlns:a16="http://schemas.microsoft.com/office/drawing/2014/main" id="{A684EED3-03D0-48D0-8EE6-7BF2F843FF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4102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</a:p>
          <a:p>
            <a:pPr marL="660400" indent="-660400">
              <a:lnSpc>
                <a:spcPct val="90000"/>
              </a:lnSpc>
              <a:buNone/>
            </a:pPr>
            <a:r>
              <a:rPr lang="en-US" altLang="en-US" sz="2800" dirty="0"/>
              <a:t>	</a:t>
            </a:r>
            <a:r>
              <a:rPr lang="el-GR" altLang="en-US" sz="2800" dirty="0"/>
              <a:t>και η εικόνα του</a:t>
            </a:r>
            <a:r>
              <a:rPr lang="en-US" altLang="en-US" sz="2800" dirty="0"/>
              <a:t>.       </a:t>
            </a:r>
            <a:r>
              <a:rPr lang="el-GR" altLang="en-US" sz="2800" dirty="0"/>
              <a:t> είναι</a:t>
            </a:r>
            <a:r>
              <a:rPr lang="en-US" altLang="en-US" sz="2800" dirty="0"/>
              <a:t>                                  .  </a:t>
            </a:r>
          </a:p>
          <a:p>
            <a:pPr marL="660400" indent="-6604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marL="660400" indent="-660400">
              <a:lnSpc>
                <a:spcPct val="90000"/>
              </a:lnSpc>
            </a:pPr>
            <a:r>
              <a:rPr lang="el-GR" altLang="en-US" sz="2800" dirty="0"/>
              <a:t>Το </a:t>
            </a:r>
            <a:r>
              <a:rPr lang="en-US" altLang="en-US" sz="2800" i="1" dirty="0"/>
              <a:t>T</a:t>
            </a:r>
            <a:r>
              <a:rPr lang="en-US" altLang="en-US" sz="2800" dirty="0"/>
              <a:t> </a:t>
            </a:r>
            <a:r>
              <a:rPr lang="el-GR" altLang="en-US" sz="2800" dirty="0"/>
              <a:t>παραμορφώνει το τετράγωνο σαν η κορυφή του τετραγώνου να ωθείται προς τα δεξιά ενώ η βάση διατηρείται σταθερή</a:t>
            </a:r>
            <a:r>
              <a:rPr lang="en-US" altLang="en-US" sz="2800" dirty="0"/>
              <a:t>.</a:t>
            </a:r>
          </a:p>
          <a:p>
            <a:pPr marL="660400" indent="-660400">
              <a:lnSpc>
                <a:spcPct val="90000"/>
              </a:lnSpc>
            </a:pPr>
            <a:r>
              <a:rPr lang="el-GR" altLang="en-US" sz="2800" b="1" dirty="0"/>
              <a:t>Ορισμός: </a:t>
            </a:r>
            <a:r>
              <a:rPr lang="el-GR" altLang="en-US" sz="2800" dirty="0"/>
              <a:t>Ένας μετασχηματισμός (ή απεικόνιση) </a:t>
            </a:r>
            <a:r>
              <a:rPr lang="en-US" altLang="en-US" sz="2800" i="1" dirty="0"/>
              <a:t>T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</a:t>
            </a:r>
            <a:r>
              <a:rPr lang="el-GR" altLang="en-US" sz="2800" i="1" dirty="0"/>
              <a:t>γραμμικός</a:t>
            </a:r>
            <a:r>
              <a:rPr lang="el-GR" altLang="en-US" sz="2800" dirty="0"/>
              <a:t> εάν</a:t>
            </a:r>
            <a:r>
              <a:rPr lang="en-US" altLang="en-US" sz="2800" dirty="0"/>
              <a:t>:</a:t>
            </a:r>
          </a:p>
          <a:p>
            <a:pPr marL="1409700" lvl="2" indent="-495300">
              <a:lnSpc>
                <a:spcPct val="90000"/>
              </a:lnSpc>
              <a:buFont typeface="Wingdings" panose="05000000000000000000" pitchFamily="2" charset="2"/>
              <a:buAutoNum type="romanLcPeriod"/>
            </a:pPr>
            <a:r>
              <a:rPr lang="en-US" altLang="en-US" sz="2800" dirty="0"/>
              <a:t>                                        </a:t>
            </a:r>
            <a:r>
              <a:rPr lang="el-GR" altLang="en-US" sz="2800" dirty="0"/>
              <a:t>για κάθε </a:t>
            </a:r>
            <a:r>
              <a:rPr lang="en-US" altLang="en-US" sz="2800" b="1" dirty="0"/>
              <a:t>u</a:t>
            </a:r>
            <a:r>
              <a:rPr lang="en-US" altLang="en-US" sz="2800" dirty="0"/>
              <a:t>, </a:t>
            </a:r>
            <a:r>
              <a:rPr lang="en-US" altLang="en-US" sz="2800" b="1" dirty="0"/>
              <a:t>v</a:t>
            </a:r>
            <a:r>
              <a:rPr lang="en-US" altLang="en-US" sz="2800" dirty="0"/>
              <a:t> </a:t>
            </a:r>
            <a:r>
              <a:rPr lang="el-GR" altLang="en-US" sz="2800" dirty="0"/>
              <a:t>στο</a:t>
            </a:r>
            <a:r>
              <a:rPr lang="en-US" altLang="en-US" sz="2800" dirty="0"/>
              <a:t> </a:t>
            </a:r>
            <a:r>
              <a:rPr lang="en-US" altLang="en-US" sz="2800" i="1" dirty="0"/>
              <a:t>T</a:t>
            </a:r>
            <a:r>
              <a:rPr lang="en-US" altLang="en-US" sz="2800" dirty="0"/>
              <a:t>;</a:t>
            </a:r>
          </a:p>
          <a:p>
            <a:pPr marL="1409700" lvl="2" indent="-495300">
              <a:lnSpc>
                <a:spcPct val="90000"/>
              </a:lnSpc>
              <a:buFont typeface="Wingdings" panose="05000000000000000000" pitchFamily="2" charset="2"/>
              <a:buAutoNum type="romanLcPeriod"/>
            </a:pPr>
            <a:r>
              <a:rPr lang="en-US" altLang="en-US" sz="2800" dirty="0"/>
              <a:t>                          </a:t>
            </a:r>
            <a:r>
              <a:rPr lang="el-GR" altLang="en-US" sz="2800" dirty="0"/>
              <a:t>για κάθε αριθμό </a:t>
            </a:r>
            <a:r>
              <a:rPr lang="en-US" altLang="en-US" sz="2800" i="1" dirty="0"/>
              <a:t>c</a:t>
            </a:r>
            <a:r>
              <a:rPr lang="en-US" altLang="en-US" sz="2800" dirty="0"/>
              <a:t> </a:t>
            </a:r>
            <a:r>
              <a:rPr lang="el-GR" altLang="en-US" sz="2800" dirty="0"/>
              <a:t>και για κάθε </a:t>
            </a:r>
            <a:r>
              <a:rPr lang="en-US" altLang="en-US" sz="2800" b="1" dirty="0"/>
              <a:t>u</a:t>
            </a:r>
            <a:r>
              <a:rPr lang="en-US" altLang="en-US" sz="2800" dirty="0"/>
              <a:t> </a:t>
            </a:r>
            <a:r>
              <a:rPr lang="el-GR" altLang="en-US" sz="2800" dirty="0"/>
              <a:t>στο </a:t>
            </a:r>
            <a:r>
              <a:rPr lang="en-US" altLang="en-US" sz="2800" i="1" dirty="0"/>
              <a:t>T</a:t>
            </a:r>
            <a:r>
              <a:rPr lang="en-US" altLang="en-US" sz="2800" dirty="0"/>
              <a:t>.</a:t>
            </a:r>
          </a:p>
        </p:txBody>
      </p:sp>
      <p:graphicFrame>
        <p:nvGraphicFramePr>
          <p:cNvPr id="664580" name="Object 4">
            <a:extLst>
              <a:ext uri="{FF2B5EF4-FFF2-40B4-BE49-F238E27FC236}">
                <a16:creationId xmlns:a16="http://schemas.microsoft.com/office/drawing/2014/main" id="{D68C7691-359C-4544-A7AF-B9B3F451FA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7600" y="1219200"/>
          <a:ext cx="5969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880" imgH="1143000" progId="Equation.DSMT4">
                  <p:embed/>
                </p:oleObj>
              </mc:Choice>
              <mc:Fallback>
                <p:oleObj name="Equation" r:id="rId2" imgW="596880" imgH="1143000" progId="Equation.DSMT4">
                  <p:embed/>
                  <p:pic>
                    <p:nvPicPr>
                      <p:cNvPr id="664580" name="Object 4">
                        <a:extLst>
                          <a:ext uri="{FF2B5EF4-FFF2-40B4-BE49-F238E27FC236}">
                            <a16:creationId xmlns:a16="http://schemas.microsoft.com/office/drawing/2014/main" id="{D68C7691-359C-4544-A7AF-B9B3F451FA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219200"/>
                        <a:ext cx="5969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81" name="Object 5">
            <a:extLst>
              <a:ext uri="{FF2B5EF4-FFF2-40B4-BE49-F238E27FC236}">
                <a16:creationId xmlns:a16="http://schemas.microsoft.com/office/drawing/2014/main" id="{D0ABB9FF-0C52-4092-8DCD-D3070E1E76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263006"/>
              </p:ext>
            </p:extLst>
          </p:nvPr>
        </p:nvGraphicFramePr>
        <p:xfrm>
          <a:off x="5257800" y="1219200"/>
          <a:ext cx="2730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30240" imgH="1143000" progId="Equation.DSMT4">
                  <p:embed/>
                </p:oleObj>
              </mc:Choice>
              <mc:Fallback>
                <p:oleObj name="Equation" r:id="rId4" imgW="2730240" imgH="1143000" progId="Equation.DSMT4">
                  <p:embed/>
                  <p:pic>
                    <p:nvPicPr>
                      <p:cNvPr id="664581" name="Object 5">
                        <a:extLst>
                          <a:ext uri="{FF2B5EF4-FFF2-40B4-BE49-F238E27FC236}">
                            <a16:creationId xmlns:a16="http://schemas.microsoft.com/office/drawing/2014/main" id="{D0ABB9FF-0C52-4092-8DCD-D3070E1E76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219200"/>
                        <a:ext cx="27305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82" name="Object 6">
            <a:extLst>
              <a:ext uri="{FF2B5EF4-FFF2-40B4-BE49-F238E27FC236}">
                <a16:creationId xmlns:a16="http://schemas.microsoft.com/office/drawing/2014/main" id="{BA01BF3C-B7E2-434A-93B0-5392A9ED3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4441"/>
              </p:ext>
            </p:extLst>
          </p:nvPr>
        </p:nvGraphicFramePr>
        <p:xfrm>
          <a:off x="1720850" y="4610100"/>
          <a:ext cx="3721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21100" imgH="431800" progId="Equation.3">
                  <p:embed/>
                </p:oleObj>
              </mc:Choice>
              <mc:Fallback>
                <p:oleObj name="Equation" r:id="rId6" imgW="3721100" imgH="431800" progId="Equation.3">
                  <p:embed/>
                  <p:pic>
                    <p:nvPicPr>
                      <p:cNvPr id="664582" name="Object 6">
                        <a:extLst>
                          <a:ext uri="{FF2B5EF4-FFF2-40B4-BE49-F238E27FC236}">
                            <a16:creationId xmlns:a16="http://schemas.microsoft.com/office/drawing/2014/main" id="{BA01BF3C-B7E2-434A-93B0-5392A9ED36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4610100"/>
                        <a:ext cx="3721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83" name="Object 7">
            <a:extLst>
              <a:ext uri="{FF2B5EF4-FFF2-40B4-BE49-F238E27FC236}">
                <a16:creationId xmlns:a16="http://schemas.microsoft.com/office/drawing/2014/main" id="{CF3CE972-AC97-4EEA-A02D-91D45356F2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704570"/>
              </p:ext>
            </p:extLst>
          </p:nvPr>
        </p:nvGraphicFramePr>
        <p:xfrm>
          <a:off x="1868055" y="5097895"/>
          <a:ext cx="2362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62200" imgH="431800" progId="Equation.3">
                  <p:embed/>
                </p:oleObj>
              </mc:Choice>
              <mc:Fallback>
                <p:oleObj name="Equation" r:id="rId8" imgW="2362200" imgH="431800" progId="Equation.3">
                  <p:embed/>
                  <p:pic>
                    <p:nvPicPr>
                      <p:cNvPr id="664583" name="Object 7">
                        <a:extLst>
                          <a:ext uri="{FF2B5EF4-FFF2-40B4-BE49-F238E27FC236}">
                            <a16:creationId xmlns:a16="http://schemas.microsoft.com/office/drawing/2014/main" id="{CF3CE972-AC97-4EEA-A02D-91D45356F2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055" y="5097895"/>
                        <a:ext cx="2362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F661276-D568-4B49-A616-E98A2B3959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1.8- </a:t>
            </a:r>
            <a:fld id="{4F5CFE8D-C55D-4AEB-9751-8A61902940AD}" type="slidenum">
              <a:rPr lang="en-US" altLang="en-US"/>
              <a:pPr/>
              <a:t>13</a:t>
            </a:fld>
            <a:endParaRPr lang="en-CA" altLang="en-US" dirty="0"/>
          </a:p>
        </p:txBody>
      </p:sp>
      <p:sp>
        <p:nvSpPr>
          <p:cNvPr id="665602" name="Rectangle 2">
            <a:extLst>
              <a:ext uri="{FF2B5EF4-FFF2-40B4-BE49-F238E27FC236}">
                <a16:creationId xmlns:a16="http://schemas.microsoft.com/office/drawing/2014/main" id="{2781B771-A992-4005-A45C-26C9CA1CA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ΓΡΑΜΜΙΚΟΊ ΜΕΤΑΣΧΗΜΑΤΙΣΜΟΊ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03" name="Rectangle 3">
                <a:extLst>
                  <a:ext uri="{FF2B5EF4-FFF2-40B4-BE49-F238E27FC236}">
                    <a16:creationId xmlns:a16="http://schemas.microsoft.com/office/drawing/2014/main" id="{AAA30512-4A01-4F07-8DF1-E3741DBD068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458200" cy="4876800"/>
              </a:xfrm>
            </p:spPr>
            <p:txBody>
              <a:bodyPr/>
              <a:lstStyle/>
              <a:p>
                <a:r>
                  <a:rPr lang="el-GR" altLang="en-US" sz="2800" dirty="0"/>
                  <a:t>Οι γραμμικοί μετασχηματισμοί διατηρούν τις λειτουργίες της πρόσθεσης διανυσμάτων και του </a:t>
                </a:r>
                <a:r>
                  <a:rPr lang="el-GR" altLang="en-US" sz="2800" dirty="0" err="1"/>
                  <a:t>βαθμωτού</a:t>
                </a:r>
                <a:r>
                  <a:rPr lang="el-GR" altLang="en-US" sz="2800" dirty="0"/>
                  <a:t> πολλαπλασιασμού.</a:t>
                </a:r>
              </a:p>
              <a:p>
                <a:r>
                  <a:rPr lang="el-GR" altLang="en-US" sz="2800" dirty="0"/>
                  <a:t>Η ιδιότητα (</a:t>
                </a:r>
                <a:r>
                  <a:rPr lang="en-US" altLang="en-US" sz="2800" dirty="0" err="1"/>
                  <a:t>i</a:t>
                </a:r>
                <a:r>
                  <a:rPr lang="en-US" altLang="en-US" sz="2800" dirty="0"/>
                  <a:t>) </a:t>
                </a:r>
                <a:r>
                  <a:rPr lang="el-GR" altLang="en-US" sz="2800" dirty="0"/>
                  <a:t>λέει ότι το αποτέλεσμα                που θα λάβουμε αν πρώτα προσθέσουμε τα 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και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του </a:t>
                </a:r>
                <a14:m>
                  <m:oMath xmlns:m="http://schemas.openxmlformats.org/officeDocument/2006/math">
                    <m:r>
                      <a:rPr lang="el-GR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και στη συνέχεια εφαρμόσουμε τον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θα είναι το ίδιο με το αν πρώτα εφαρμόσουμε τον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στα 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και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και στη συνέχεια προσθέσουμε τα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(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) </a:t>
                </a:r>
                <a:r>
                  <a:rPr lang="el-GR" altLang="en-US" sz="2800" dirty="0"/>
                  <a:t>και </a:t>
                </a:r>
                <a:r>
                  <a:rPr lang="en-US" altLang="en-US" sz="2800" i="1" dirty="0"/>
                  <a:t>T </a:t>
                </a:r>
                <a:r>
                  <a:rPr lang="en-US" altLang="en-US" sz="2800" dirty="0"/>
                  <a:t>(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) </a:t>
                </a:r>
                <a:r>
                  <a:rPr lang="el-GR" altLang="en-US" sz="2800" dirty="0"/>
                  <a:t>του </a:t>
                </a:r>
                <a14:m>
                  <m:oMath xmlns:m="http://schemas.openxmlformats.org/officeDocument/2006/math">
                    <m:r>
                      <a:rPr lang="el-GR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l-GR" altLang="en-US" sz="2800" dirty="0"/>
                  <a:t>. Αυτές οι δύο ιδιότητες οδηγούν στα ακόλουθα χρήσιμα γεγονότα.</a:t>
                </a:r>
              </a:p>
              <a:p>
                <a:r>
                  <a:rPr lang="el-GR" altLang="en-US" sz="2800" dirty="0"/>
                  <a:t>Αν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είναι ένας γραμμικός μετασχηματισμός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τότε</a:t>
                </a:r>
                <a:r>
                  <a:rPr lang="en-US" altLang="en-US" sz="2800" dirty="0"/>
                  <a:t> </a:t>
                </a:r>
              </a:p>
              <a:p>
                <a:pPr>
                  <a:buFont typeface="Wingdings" panose="05000000000000000000" pitchFamily="2" charset="2"/>
                  <a:buNone/>
                </a:pPr>
                <a:r>
                  <a:rPr lang="en-US" altLang="en-US" sz="2800" dirty="0"/>
                  <a:t>                                                                  ----(3)</a:t>
                </a:r>
              </a:p>
            </p:txBody>
          </p:sp>
        </mc:Choice>
        <mc:Fallback xmlns="">
          <p:sp>
            <p:nvSpPr>
              <p:cNvPr id="665603" name="Rectangle 3">
                <a:extLst>
                  <a:ext uri="{FF2B5EF4-FFF2-40B4-BE49-F238E27FC236}">
                    <a16:creationId xmlns:a16="http://schemas.microsoft.com/office/drawing/2014/main" id="{AAA30512-4A01-4F07-8DF1-E3741DBD06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458200" cy="4876800"/>
              </a:xfrm>
              <a:blipFill>
                <a:blip r:embed="rId2"/>
                <a:stretch>
                  <a:fillRect l="-1349" t="-1558" r="-2249" b="-155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5604" name="Object 4">
            <a:extLst>
              <a:ext uri="{FF2B5EF4-FFF2-40B4-BE49-F238E27FC236}">
                <a16:creationId xmlns:a16="http://schemas.microsoft.com/office/drawing/2014/main" id="{3FCA6BAE-371D-45DA-9591-7FABBC57C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878001"/>
              </p:ext>
            </p:extLst>
          </p:nvPr>
        </p:nvGraphicFramePr>
        <p:xfrm>
          <a:off x="6294510" y="2743200"/>
          <a:ext cx="1319212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7000" imgH="431800" progId="Equation.3">
                  <p:embed/>
                </p:oleObj>
              </mc:Choice>
              <mc:Fallback>
                <p:oleObj name="Equation" r:id="rId3" imgW="1397000" imgH="431800" progId="Equation.3">
                  <p:embed/>
                  <p:pic>
                    <p:nvPicPr>
                      <p:cNvPr id="665604" name="Object 4">
                        <a:extLst>
                          <a:ext uri="{FF2B5EF4-FFF2-40B4-BE49-F238E27FC236}">
                            <a16:creationId xmlns:a16="http://schemas.microsoft.com/office/drawing/2014/main" id="{3FCA6BAE-371D-45DA-9591-7FABBC57C7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510" y="2743200"/>
                        <a:ext cx="1319212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07" name="Object 7">
            <a:extLst>
              <a:ext uri="{FF2B5EF4-FFF2-40B4-BE49-F238E27FC236}">
                <a16:creationId xmlns:a16="http://schemas.microsoft.com/office/drawing/2014/main" id="{6322325E-E083-470B-BCB8-E67A78D013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154123"/>
              </p:ext>
            </p:extLst>
          </p:nvPr>
        </p:nvGraphicFramePr>
        <p:xfrm>
          <a:off x="3048000" y="6307138"/>
          <a:ext cx="1397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7000" imgH="431800" progId="Equation.3">
                  <p:embed/>
                </p:oleObj>
              </mc:Choice>
              <mc:Fallback>
                <p:oleObj name="Equation" r:id="rId5" imgW="1397000" imgH="431800" progId="Equation.3">
                  <p:embed/>
                  <p:pic>
                    <p:nvPicPr>
                      <p:cNvPr id="665607" name="Object 7">
                        <a:extLst>
                          <a:ext uri="{FF2B5EF4-FFF2-40B4-BE49-F238E27FC236}">
                            <a16:creationId xmlns:a16="http://schemas.microsoft.com/office/drawing/2014/main" id="{6322325E-E083-470B-BCB8-E67A78D013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6307138"/>
                        <a:ext cx="1397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75AE354-4999-4DF3-BC25-4613E8706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1.8- </a:t>
            </a:r>
            <a:fld id="{73E55BC3-6419-4A2D-9AE0-FF9831ECEC9A}" type="slidenum">
              <a:rPr lang="en-US" altLang="en-US"/>
              <a:pPr/>
              <a:t>14</a:t>
            </a:fld>
            <a:endParaRPr lang="en-CA" altLang="en-US" dirty="0"/>
          </a:p>
        </p:txBody>
      </p:sp>
      <p:sp>
        <p:nvSpPr>
          <p:cNvPr id="666626" name="Rectangle 2">
            <a:extLst>
              <a:ext uri="{FF2B5EF4-FFF2-40B4-BE49-F238E27FC236}">
                <a16:creationId xmlns:a16="http://schemas.microsoft.com/office/drawing/2014/main" id="{484C295E-A861-41D5-AA1C-20E270677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ΓΡΑΜΜΙΚΟΊ ΜΕΤΑΣΧΗΜΑΤΙΣΜΟΊ</a:t>
            </a:r>
            <a:endParaRPr lang="en-US" altLang="en-US" dirty="0"/>
          </a:p>
        </p:txBody>
      </p:sp>
      <p:sp>
        <p:nvSpPr>
          <p:cNvPr id="666627" name="Rectangle 3">
            <a:extLst>
              <a:ext uri="{FF2B5EF4-FFF2-40B4-BE49-F238E27FC236}">
                <a16:creationId xmlns:a16="http://schemas.microsoft.com/office/drawing/2014/main" id="{38B87BED-7B50-4E22-BA1D-869D7C7D0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	</a:t>
            </a:r>
            <a:r>
              <a:rPr lang="el-GR" altLang="en-US" sz="2800" dirty="0"/>
              <a:t>και</a:t>
            </a:r>
            <a:r>
              <a:rPr lang="en-US" altLang="en-US" sz="2800" dirty="0"/>
              <a:t>                                                    .             ----(4)</a:t>
            </a:r>
          </a:p>
          <a:p>
            <a:pPr>
              <a:buNone/>
            </a:pPr>
            <a:r>
              <a:rPr lang="en-US" altLang="en-US" sz="2800" dirty="0"/>
              <a:t>	</a:t>
            </a:r>
            <a:r>
              <a:rPr lang="el-GR" altLang="en-US" sz="2800" dirty="0"/>
              <a:t>για όλα τα διανύσματα </a:t>
            </a:r>
            <a:r>
              <a:rPr lang="en-US" altLang="en-US" sz="2800" b="1" dirty="0"/>
              <a:t>u</a:t>
            </a:r>
            <a:r>
              <a:rPr lang="en-US" altLang="en-US" sz="2800" dirty="0"/>
              <a:t>, </a:t>
            </a:r>
            <a:r>
              <a:rPr lang="en-US" altLang="en-US" sz="2800" b="1" dirty="0"/>
              <a:t>v</a:t>
            </a:r>
            <a:r>
              <a:rPr lang="en-US" altLang="en-US" sz="2800" dirty="0"/>
              <a:t> </a:t>
            </a:r>
            <a:r>
              <a:rPr lang="el-GR" altLang="en-US" sz="2800" dirty="0"/>
              <a:t>στο </a:t>
            </a:r>
            <a:r>
              <a:rPr lang="en-US" altLang="en-US" sz="2800" i="1" dirty="0"/>
              <a:t>T</a:t>
            </a:r>
            <a:r>
              <a:rPr lang="en-US" altLang="en-US" sz="2800" dirty="0"/>
              <a:t> </a:t>
            </a:r>
            <a:r>
              <a:rPr lang="el-GR" altLang="en-US" sz="2800" dirty="0"/>
              <a:t>και για κάθε </a:t>
            </a:r>
            <a:r>
              <a:rPr lang="en-US" altLang="en-US" sz="2800" i="1" dirty="0"/>
              <a:t>c</a:t>
            </a:r>
            <a:r>
              <a:rPr lang="en-US" altLang="en-US" sz="2800" dirty="0"/>
              <a:t>, </a:t>
            </a:r>
            <a:r>
              <a:rPr lang="en-US" altLang="en-US" sz="2800" i="1" dirty="0"/>
              <a:t>d</a:t>
            </a:r>
            <a:r>
              <a:rPr lang="en-US" altLang="en-US" sz="2800" dirty="0"/>
              <a:t>.</a:t>
            </a:r>
          </a:p>
          <a:p>
            <a:r>
              <a:rPr lang="el-GR" altLang="en-US" sz="2800" dirty="0"/>
              <a:t>Η ιδιότητα (3) προκύπτει από την προϋπόθεση (</a:t>
            </a:r>
            <a:r>
              <a:rPr lang="en-US" altLang="en-US" sz="2800" dirty="0"/>
              <a:t>ii) </a:t>
            </a:r>
            <a:r>
              <a:rPr lang="el-GR" altLang="en-US" sz="2800" dirty="0"/>
              <a:t>στον ορισμό, επειδή</a:t>
            </a:r>
            <a:r>
              <a:rPr lang="en-US" altLang="en-US" sz="2800" dirty="0"/>
              <a:t> </a:t>
            </a:r>
          </a:p>
          <a:p>
            <a:r>
              <a:rPr lang="el-GR" altLang="en-US" sz="2800" dirty="0"/>
              <a:t>Η (4) απαιτεί τόσο το (</a:t>
            </a:r>
            <a:r>
              <a:rPr lang="en-US" altLang="en-US" sz="2800" dirty="0" err="1"/>
              <a:t>i</a:t>
            </a:r>
            <a:r>
              <a:rPr lang="en-US" altLang="en-US" sz="2800" dirty="0"/>
              <a:t>) </a:t>
            </a:r>
            <a:r>
              <a:rPr lang="el-GR" altLang="en-US" sz="2800" dirty="0"/>
              <a:t>όσο και το (</a:t>
            </a:r>
            <a:r>
              <a:rPr lang="en-US" altLang="en-US" sz="2800" dirty="0"/>
              <a:t>ii):</a:t>
            </a:r>
            <a:endParaRPr lang="el-GR" altLang="en-US" sz="2800" dirty="0"/>
          </a:p>
          <a:p>
            <a:endParaRPr lang="en-US" altLang="en-US" sz="2800" dirty="0"/>
          </a:p>
          <a:p>
            <a:r>
              <a:rPr lang="el-GR" altLang="en-US" i="1" dirty="0"/>
              <a:t>Εάν ένας μετασχηματισμός ικανοποιεί την (4) όλα τα</a:t>
            </a:r>
            <a:r>
              <a:rPr lang="el-GR" altLang="en-US" b="1" dirty="0"/>
              <a:t> </a:t>
            </a:r>
            <a:r>
              <a:rPr lang="en-US" altLang="en-US" b="1" dirty="0"/>
              <a:t>u</a:t>
            </a:r>
            <a:r>
              <a:rPr lang="en-US" altLang="en-US" i="1" dirty="0"/>
              <a:t>, </a:t>
            </a:r>
            <a:r>
              <a:rPr lang="en-US" altLang="en-US" b="1" dirty="0"/>
              <a:t>v</a:t>
            </a:r>
            <a:r>
              <a:rPr lang="en-US" altLang="en-US" i="1" dirty="0"/>
              <a:t> </a:t>
            </a:r>
            <a:r>
              <a:rPr lang="el-GR" altLang="en-US" i="1" dirty="0"/>
              <a:t>και </a:t>
            </a:r>
            <a:r>
              <a:rPr lang="en-US" altLang="en-US" i="1" dirty="0"/>
              <a:t>c, d, </a:t>
            </a:r>
            <a:r>
              <a:rPr lang="el-GR" altLang="en-US" i="1" dirty="0"/>
              <a:t>τότε αυτός είναι γραμμικός</a:t>
            </a:r>
            <a:r>
              <a:rPr lang="en-US" altLang="en-US" dirty="0"/>
              <a:t>.</a:t>
            </a:r>
          </a:p>
          <a:p>
            <a:r>
              <a:rPr lang="en-US" altLang="en-US" sz="2800" dirty="0"/>
              <a:t>(</a:t>
            </a:r>
            <a:r>
              <a:rPr lang="el-GR" altLang="en-US" sz="2800" dirty="0"/>
              <a:t>Θέστε</a:t>
            </a:r>
            <a:r>
              <a:rPr lang="en-US" altLang="en-US" sz="2800" dirty="0"/>
              <a:t>                 </a:t>
            </a:r>
            <a:r>
              <a:rPr lang="el-GR" altLang="en-US" sz="2800" dirty="0"/>
              <a:t>για την πρόσθεση</a:t>
            </a:r>
            <a:r>
              <a:rPr lang="en-US" altLang="en-US" sz="2800" dirty="0"/>
              <a:t>, </a:t>
            </a:r>
            <a:r>
              <a:rPr lang="el-GR" altLang="en-US" sz="2800" dirty="0"/>
              <a:t>κα.             για τον </a:t>
            </a:r>
            <a:r>
              <a:rPr lang="el-GR" altLang="en-US" sz="2800" dirty="0" err="1"/>
              <a:t>βαθμωτό</a:t>
            </a:r>
            <a:r>
              <a:rPr lang="el-GR" altLang="en-US" sz="2800" dirty="0"/>
              <a:t> πολλαπλασιασμό</a:t>
            </a:r>
            <a:r>
              <a:rPr lang="en-US" altLang="en-US" sz="2800" dirty="0"/>
              <a:t>.)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graphicFrame>
        <p:nvGraphicFramePr>
          <p:cNvPr id="666628" name="Object 4">
            <a:extLst>
              <a:ext uri="{FF2B5EF4-FFF2-40B4-BE49-F238E27FC236}">
                <a16:creationId xmlns:a16="http://schemas.microsoft.com/office/drawing/2014/main" id="{B7AD51EB-7FC7-442F-8E6B-0913A5596A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850890"/>
              </p:ext>
            </p:extLst>
          </p:nvPr>
        </p:nvGraphicFramePr>
        <p:xfrm>
          <a:off x="1314450" y="1282700"/>
          <a:ext cx="4521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21200" imgH="431800" progId="Equation.3">
                  <p:embed/>
                </p:oleObj>
              </mc:Choice>
              <mc:Fallback>
                <p:oleObj name="Equation" r:id="rId2" imgW="4521200" imgH="431800" progId="Equation.3">
                  <p:embed/>
                  <p:pic>
                    <p:nvPicPr>
                      <p:cNvPr id="666628" name="Object 4">
                        <a:extLst>
                          <a:ext uri="{FF2B5EF4-FFF2-40B4-BE49-F238E27FC236}">
                            <a16:creationId xmlns:a16="http://schemas.microsoft.com/office/drawing/2014/main" id="{B7AD51EB-7FC7-442F-8E6B-0913A5596A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282700"/>
                        <a:ext cx="4521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29" name="Object 5">
            <a:extLst>
              <a:ext uri="{FF2B5EF4-FFF2-40B4-BE49-F238E27FC236}">
                <a16:creationId xmlns:a16="http://schemas.microsoft.com/office/drawing/2014/main" id="{BF9F5359-3E10-4DD1-892A-4E600C048E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263326"/>
              </p:ext>
            </p:extLst>
          </p:nvPr>
        </p:nvGraphicFramePr>
        <p:xfrm>
          <a:off x="2971800" y="2766147"/>
          <a:ext cx="4127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27400" imgH="431640" progId="Equation.DSMT4">
                  <p:embed/>
                </p:oleObj>
              </mc:Choice>
              <mc:Fallback>
                <p:oleObj name="Equation" r:id="rId4" imgW="4127400" imgH="431640" progId="Equation.DSMT4">
                  <p:embed/>
                  <p:pic>
                    <p:nvPicPr>
                      <p:cNvPr id="666629" name="Object 5">
                        <a:extLst>
                          <a:ext uri="{FF2B5EF4-FFF2-40B4-BE49-F238E27FC236}">
                            <a16:creationId xmlns:a16="http://schemas.microsoft.com/office/drawing/2014/main" id="{BF9F5359-3E10-4DD1-892A-4E600C048E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66147"/>
                        <a:ext cx="4127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30" name="Object 6">
            <a:extLst>
              <a:ext uri="{FF2B5EF4-FFF2-40B4-BE49-F238E27FC236}">
                <a16:creationId xmlns:a16="http://schemas.microsoft.com/office/drawing/2014/main" id="{C627CC5E-E715-47FE-9ECB-6E1F12291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732989"/>
              </p:ext>
            </p:extLst>
          </p:nvPr>
        </p:nvGraphicFramePr>
        <p:xfrm>
          <a:off x="933450" y="3733800"/>
          <a:ext cx="7213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13600" imgH="431800" progId="Equation.3">
                  <p:embed/>
                </p:oleObj>
              </mc:Choice>
              <mc:Fallback>
                <p:oleObj name="Equation" r:id="rId6" imgW="7213600" imgH="431800" progId="Equation.3">
                  <p:embed/>
                  <p:pic>
                    <p:nvPicPr>
                      <p:cNvPr id="666630" name="Object 6">
                        <a:extLst>
                          <a:ext uri="{FF2B5EF4-FFF2-40B4-BE49-F238E27FC236}">
                            <a16:creationId xmlns:a16="http://schemas.microsoft.com/office/drawing/2014/main" id="{C627CC5E-E715-47FE-9ECB-6E1F122916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3733800"/>
                        <a:ext cx="72136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31" name="Object 7">
            <a:extLst>
              <a:ext uri="{FF2B5EF4-FFF2-40B4-BE49-F238E27FC236}">
                <a16:creationId xmlns:a16="http://schemas.microsoft.com/office/drawing/2014/main" id="{8D867651-D8E3-4636-AA2C-7E00FB8D35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048322"/>
              </p:ext>
            </p:extLst>
          </p:nvPr>
        </p:nvGraphicFramePr>
        <p:xfrm>
          <a:off x="1752600" y="5350020"/>
          <a:ext cx="1384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84200" imgH="355320" progId="Equation.DSMT4">
                  <p:embed/>
                </p:oleObj>
              </mc:Choice>
              <mc:Fallback>
                <p:oleObj name="Equation" r:id="rId8" imgW="1384200" imgH="355320" progId="Equation.DSMT4">
                  <p:embed/>
                  <p:pic>
                    <p:nvPicPr>
                      <p:cNvPr id="666631" name="Object 7">
                        <a:extLst>
                          <a:ext uri="{FF2B5EF4-FFF2-40B4-BE49-F238E27FC236}">
                            <a16:creationId xmlns:a16="http://schemas.microsoft.com/office/drawing/2014/main" id="{8D867651-D8E3-4636-AA2C-7E00FB8D35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350020"/>
                        <a:ext cx="1384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6633" name="Object 9">
            <a:extLst>
              <a:ext uri="{FF2B5EF4-FFF2-40B4-BE49-F238E27FC236}">
                <a16:creationId xmlns:a16="http://schemas.microsoft.com/office/drawing/2014/main" id="{E12BEB9C-5153-4FAF-80BE-3B7B490A72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678307"/>
              </p:ext>
            </p:extLst>
          </p:nvPr>
        </p:nvGraphicFramePr>
        <p:xfrm>
          <a:off x="6478732" y="5329238"/>
          <a:ext cx="876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355320" progId="Equation.DSMT4">
                  <p:embed/>
                </p:oleObj>
              </mc:Choice>
              <mc:Fallback>
                <p:oleObj name="Equation" r:id="rId10" imgW="876240" imgH="355320" progId="Equation.DSMT4">
                  <p:embed/>
                  <p:pic>
                    <p:nvPicPr>
                      <p:cNvPr id="666633" name="Object 9">
                        <a:extLst>
                          <a:ext uri="{FF2B5EF4-FFF2-40B4-BE49-F238E27FC236}">
                            <a16:creationId xmlns:a16="http://schemas.microsoft.com/office/drawing/2014/main" id="{E12BEB9C-5153-4FAF-80BE-3B7B490A72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8732" y="5329238"/>
                        <a:ext cx="876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BA8C17F-894A-4745-9289-04F926B896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1.8- </a:t>
            </a:r>
            <a:fld id="{17AD160B-03C5-445A-AF8E-1AF54E99885D}" type="slidenum">
              <a:rPr lang="en-US" altLang="en-US"/>
              <a:pPr/>
              <a:t>15</a:t>
            </a:fld>
            <a:endParaRPr lang="en-CA" altLang="en-US" dirty="0"/>
          </a:p>
        </p:txBody>
      </p:sp>
      <p:sp>
        <p:nvSpPr>
          <p:cNvPr id="667650" name="Rectangle 2">
            <a:extLst>
              <a:ext uri="{FF2B5EF4-FFF2-40B4-BE49-F238E27FC236}">
                <a16:creationId xmlns:a16="http://schemas.microsoft.com/office/drawing/2014/main" id="{564519FC-4053-4546-B8CA-884C4C88C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ΓΡΑΜΜΙΚΟΊ ΜΕΤΑΣΧΗΜΑΤΙΣΜΟΊ</a:t>
            </a:r>
            <a:endParaRPr lang="en-US" altLang="en-US" dirty="0"/>
          </a:p>
        </p:txBody>
      </p:sp>
      <p:sp>
        <p:nvSpPr>
          <p:cNvPr id="667651" name="Rectangle 3">
            <a:extLst>
              <a:ext uri="{FF2B5EF4-FFF2-40B4-BE49-F238E27FC236}">
                <a16:creationId xmlns:a16="http://schemas.microsoft.com/office/drawing/2014/main" id="{9E58BA92-9B5C-4607-B318-1B118FECA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n-US" altLang="en-US" sz="2400" dirty="0"/>
              <a:t> </a:t>
            </a:r>
            <a:r>
              <a:rPr lang="el-GR" altLang="en-US" sz="2800" dirty="0"/>
              <a:t>Η επαναλαμβανόμενη εφαρμογή του (4) παράγει μια χρήσιμη γενίκευση</a:t>
            </a:r>
            <a:r>
              <a:rPr lang="en-US" altLang="en-US" sz="2800" dirty="0"/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            ----(5)</a:t>
            </a:r>
          </a:p>
          <a:p>
            <a:endParaRPr lang="en-US" altLang="en-US" sz="2800" dirty="0"/>
          </a:p>
          <a:p>
            <a:r>
              <a:rPr lang="el-GR" altLang="en-US" sz="2800" dirty="0"/>
              <a:t>Στη μηχανική και τη φυσική, το (5) αναφέρεται ως </a:t>
            </a:r>
            <a:r>
              <a:rPr lang="el-GR" altLang="en-US" sz="2800" i="1" dirty="0"/>
              <a:t>αρχή υπέρθεσης</a:t>
            </a:r>
            <a:r>
              <a:rPr lang="en-US" altLang="en-US" sz="2800" dirty="0"/>
              <a:t>.</a:t>
            </a:r>
          </a:p>
          <a:p>
            <a:endParaRPr lang="en-US" altLang="en-US" sz="2800" dirty="0"/>
          </a:p>
          <a:p>
            <a:r>
              <a:rPr lang="el-GR" altLang="en-US" sz="2800" dirty="0"/>
              <a:t>Θεωρήστε τα 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 …, </a:t>
            </a:r>
            <a:r>
              <a:rPr lang="en-US" altLang="en-US" sz="2800" b="1" dirty="0" err="1"/>
              <a:t>v</a:t>
            </a:r>
            <a:r>
              <a:rPr lang="en-US" altLang="en-US" sz="2800" i="1" baseline="-25000" dirty="0" err="1"/>
              <a:t>p</a:t>
            </a:r>
            <a:r>
              <a:rPr lang="en-US" altLang="en-US" sz="2800" dirty="0"/>
              <a:t> </a:t>
            </a:r>
            <a:r>
              <a:rPr lang="el-GR" altLang="en-US" sz="2800" dirty="0"/>
              <a:t>ως σήματα που εισέρχονται σε ένα σύστημα και</a:t>
            </a:r>
            <a:r>
              <a:rPr lang="en-US" altLang="en-US" sz="2800" dirty="0"/>
              <a:t> </a:t>
            </a:r>
            <a:r>
              <a:rPr lang="en-US" altLang="en-US" sz="2800" i="1" dirty="0"/>
              <a:t>T</a:t>
            </a:r>
            <a:r>
              <a:rPr lang="en-US" altLang="en-US" sz="2800" dirty="0"/>
              <a:t> (</a:t>
            </a:r>
            <a:r>
              <a:rPr lang="en-US" altLang="en-US" sz="2800" b="1" dirty="0"/>
              <a:t>v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), …, </a:t>
            </a:r>
            <a:r>
              <a:rPr lang="en-US" altLang="en-US" sz="2800" i="1" dirty="0"/>
              <a:t>T</a:t>
            </a:r>
            <a:r>
              <a:rPr lang="en-US" altLang="en-US" sz="2800" dirty="0"/>
              <a:t> (</a:t>
            </a:r>
            <a:r>
              <a:rPr lang="en-US" altLang="en-US" sz="2800" b="1" dirty="0" err="1"/>
              <a:t>v</a:t>
            </a:r>
            <a:r>
              <a:rPr lang="en-US" altLang="en-US" sz="2800" i="1" baseline="-25000" dirty="0" err="1"/>
              <a:t>p</a:t>
            </a:r>
            <a:r>
              <a:rPr lang="en-US" altLang="en-US" sz="2800" dirty="0"/>
              <a:t>) </a:t>
            </a:r>
            <a:r>
              <a:rPr lang="el-GR" altLang="en-US" sz="2800" dirty="0"/>
              <a:t>ως τις αποκρίσεις του εν λόγω συστήματος στα σήματα.</a:t>
            </a:r>
            <a:endParaRPr lang="en-US" altLang="en-US" sz="2800" dirty="0"/>
          </a:p>
        </p:txBody>
      </p:sp>
      <p:graphicFrame>
        <p:nvGraphicFramePr>
          <p:cNvPr id="667653" name="Object 5">
            <a:extLst>
              <a:ext uri="{FF2B5EF4-FFF2-40B4-BE49-F238E27FC236}">
                <a16:creationId xmlns:a16="http://schemas.microsoft.com/office/drawing/2014/main" id="{0E38B416-35BB-453F-9E82-BD09B71D5F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435900"/>
              </p:ext>
            </p:extLst>
          </p:nvPr>
        </p:nvGraphicFramePr>
        <p:xfrm>
          <a:off x="781050" y="2311400"/>
          <a:ext cx="6756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56400" imgH="596900" progId="Equation.3">
                  <p:embed/>
                </p:oleObj>
              </mc:Choice>
              <mc:Fallback>
                <p:oleObj name="Equation" r:id="rId2" imgW="6756400" imgH="596900" progId="Equation.3">
                  <p:embed/>
                  <p:pic>
                    <p:nvPicPr>
                      <p:cNvPr id="667653" name="Object 5">
                        <a:extLst>
                          <a:ext uri="{FF2B5EF4-FFF2-40B4-BE49-F238E27FC236}">
                            <a16:creationId xmlns:a16="http://schemas.microsoft.com/office/drawing/2014/main" id="{0E38B416-35BB-453F-9E82-BD09B71D5F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2311400"/>
                        <a:ext cx="6756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047D3AC-B21B-4D78-9AFB-37B369A2C9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1.8- </a:t>
            </a:r>
            <a:fld id="{557B62C7-FA88-40F9-8478-C7668EF44C95}" type="slidenum">
              <a:rPr lang="en-US" altLang="en-US"/>
              <a:pPr/>
              <a:t>16</a:t>
            </a:fld>
            <a:endParaRPr lang="en-CA" altLang="en-US" dirty="0"/>
          </a:p>
        </p:txBody>
      </p:sp>
      <p:sp>
        <p:nvSpPr>
          <p:cNvPr id="668674" name="Rectangle 2">
            <a:extLst>
              <a:ext uri="{FF2B5EF4-FFF2-40B4-BE49-F238E27FC236}">
                <a16:creationId xmlns:a16="http://schemas.microsoft.com/office/drawing/2014/main" id="{931A0CA3-49B7-4451-BE38-31389175FF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ΓΡΑΜΜΙΚΟΊ ΜΕΤΑΣΧΗΜΑΤΙΣΜΟΊ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8675" name="Rectangle 3">
                <a:extLst>
                  <a:ext uri="{FF2B5EF4-FFF2-40B4-BE49-F238E27FC236}">
                    <a16:creationId xmlns:a16="http://schemas.microsoft.com/office/drawing/2014/main" id="{D1C7D559-054A-4956-B236-8BCDC8B3A71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Το σύστημα ικανοποιεί την αρχή της υπέρθεσης εάν, κάθε φορά που μια είσοδος εκφράζεται ως γραμμικός συνδυασμός τέτοιων σημάτων, η απόκριση του συστήματος είναι ο ίδιος γραμμικός συνδυασμός των αποκρίσεων στα μεμονωμένα σήματα.</a:t>
                </a:r>
                <a:endParaRPr lang="en-US" altLang="en-US" sz="2800" dirty="0"/>
              </a:p>
              <a:p>
                <a:pPr>
                  <a:lnSpc>
                    <a:spcPct val="90000"/>
                  </a:lnSpc>
                </a:pPr>
                <a:r>
                  <a:rPr lang="el-GR" altLang="en-US" sz="2800" dirty="0"/>
                  <a:t>Δοθέντος ενός αριθμού </a:t>
                </a:r>
                <a:r>
                  <a:rPr lang="en-US" altLang="en-US" sz="2800" i="1" dirty="0"/>
                  <a:t>r</a:t>
                </a:r>
                <a:r>
                  <a:rPr lang="en-US" altLang="en-US" sz="2800" dirty="0"/>
                  <a:t>, </a:t>
                </a:r>
                <a:r>
                  <a:rPr lang="el-GR" altLang="en-US" sz="2800" dirty="0"/>
                  <a:t>ορίζω τον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l-GR" altLang="en-US" sz="2800" dirty="0"/>
                  <a:t>ως εξής</a:t>
                </a:r>
                <a:r>
                  <a:rPr lang="en-US" altLang="en-US" sz="2800" dirty="0"/>
                  <a:t>                  .</a:t>
                </a:r>
                <a:endParaRPr lang="en-US" altLang="en-US" sz="2800" i="1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sz="2800" dirty="0"/>
                  <a:t>O</a:t>
                </a:r>
                <a:r>
                  <a:rPr lang="en-US" altLang="en-US" sz="2800" i="1" dirty="0"/>
                  <a:t> T</a:t>
                </a:r>
                <a:r>
                  <a:rPr lang="en-US" altLang="en-US" sz="2800" dirty="0"/>
                  <a:t> </a:t>
                </a:r>
                <a:r>
                  <a:rPr lang="el-GR" altLang="en-US" sz="2800" dirty="0"/>
                  <a:t>ονομάζετε </a:t>
                </a:r>
                <a:r>
                  <a:rPr lang="el-GR" altLang="en-US" sz="2800" b="1" dirty="0"/>
                  <a:t>συστολή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ό</a:t>
                </a:r>
                <a:r>
                  <a:rPr lang="el-GR" altLang="en-US" sz="2800" dirty="0" err="1"/>
                  <a:t>ταν</a:t>
                </a:r>
                <a:r>
                  <a:rPr lang="el-GR" altLang="en-US" sz="2800" dirty="0"/>
                  <a:t> </a:t>
                </a:r>
                <a:r>
                  <a:rPr lang="en-US" altLang="en-US" sz="2800" dirty="0"/>
                  <a:t>                 </a:t>
                </a:r>
                <a:r>
                  <a:rPr lang="el-GR" altLang="en-US" sz="2800" dirty="0"/>
                  <a:t>και</a:t>
                </a:r>
                <a:r>
                  <a:rPr lang="en-US" altLang="en-US" sz="2800" dirty="0"/>
                  <a:t> </a:t>
                </a:r>
                <a:r>
                  <a:rPr lang="el-GR" altLang="en-US" sz="2800" b="1" dirty="0"/>
                  <a:t>διαστολή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ό</a:t>
                </a:r>
                <a:r>
                  <a:rPr lang="el-GR" altLang="en-US" sz="2800" dirty="0" err="1"/>
                  <a:t>ταν</a:t>
                </a:r>
                <a:r>
                  <a:rPr lang="en-US" altLang="en-US" sz="2800" dirty="0"/>
                  <a:t>         .</a:t>
                </a:r>
              </a:p>
            </p:txBody>
          </p:sp>
        </mc:Choice>
        <mc:Fallback xmlns="">
          <p:sp>
            <p:nvSpPr>
              <p:cNvPr id="668675" name="Rectangle 3">
                <a:extLst>
                  <a:ext uri="{FF2B5EF4-FFF2-40B4-BE49-F238E27FC236}">
                    <a16:creationId xmlns:a16="http://schemas.microsoft.com/office/drawing/2014/main" id="{D1C7D559-054A-4956-B236-8BCDC8B3A7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389" t="-2216" r="-18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8677" name="Object 5">
            <a:extLst>
              <a:ext uri="{FF2B5EF4-FFF2-40B4-BE49-F238E27FC236}">
                <a16:creationId xmlns:a16="http://schemas.microsoft.com/office/drawing/2014/main" id="{6817E5F3-2EB7-41C7-8EC2-FF27E65915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891081"/>
              </p:ext>
            </p:extLst>
          </p:nvPr>
        </p:nvGraphicFramePr>
        <p:xfrm>
          <a:off x="1600200" y="4038600"/>
          <a:ext cx="1587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7500" imgH="431800" progId="Equation.3">
                  <p:embed/>
                </p:oleObj>
              </mc:Choice>
              <mc:Fallback>
                <p:oleObj name="Equation" r:id="rId3" imgW="1587500" imgH="431800" progId="Equation.3">
                  <p:embed/>
                  <p:pic>
                    <p:nvPicPr>
                      <p:cNvPr id="668677" name="Object 5">
                        <a:extLst>
                          <a:ext uri="{FF2B5EF4-FFF2-40B4-BE49-F238E27FC236}">
                            <a16:creationId xmlns:a16="http://schemas.microsoft.com/office/drawing/2014/main" id="{6817E5F3-2EB7-41C7-8EC2-FF27E65915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038600"/>
                        <a:ext cx="1587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78" name="Object 6">
            <a:extLst>
              <a:ext uri="{FF2B5EF4-FFF2-40B4-BE49-F238E27FC236}">
                <a16:creationId xmlns:a16="http://schemas.microsoft.com/office/drawing/2014/main" id="{1735B607-A164-46B6-BE04-9F5A0796A7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01684"/>
              </p:ext>
            </p:extLst>
          </p:nvPr>
        </p:nvGraphicFramePr>
        <p:xfrm>
          <a:off x="5272232" y="4470400"/>
          <a:ext cx="1295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20480" imgH="342720" progId="Equation.DSMT4">
                  <p:embed/>
                </p:oleObj>
              </mc:Choice>
              <mc:Fallback>
                <p:oleObj name="Equation" r:id="rId5" imgW="1320480" imgH="342720" progId="Equation.DSMT4">
                  <p:embed/>
                  <p:pic>
                    <p:nvPicPr>
                      <p:cNvPr id="668678" name="Object 6">
                        <a:extLst>
                          <a:ext uri="{FF2B5EF4-FFF2-40B4-BE49-F238E27FC236}">
                            <a16:creationId xmlns:a16="http://schemas.microsoft.com/office/drawing/2014/main" id="{1735B607-A164-46B6-BE04-9F5A0796A7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232" y="4470400"/>
                        <a:ext cx="1295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8679" name="Object 7">
            <a:extLst>
              <a:ext uri="{FF2B5EF4-FFF2-40B4-BE49-F238E27FC236}">
                <a16:creationId xmlns:a16="http://schemas.microsoft.com/office/drawing/2014/main" id="{E5DFC403-072A-4DB5-8C24-37CAF65249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757827"/>
              </p:ext>
            </p:extLst>
          </p:nvPr>
        </p:nvGraphicFramePr>
        <p:xfrm>
          <a:off x="3187700" y="4939434"/>
          <a:ext cx="6858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560" imgH="330120" progId="Equation.DSMT4">
                  <p:embed/>
                </p:oleObj>
              </mc:Choice>
              <mc:Fallback>
                <p:oleObj name="Equation" r:id="rId7" imgW="736560" imgH="330120" progId="Equation.DSMT4">
                  <p:embed/>
                  <p:pic>
                    <p:nvPicPr>
                      <p:cNvPr id="668679" name="Object 7">
                        <a:extLst>
                          <a:ext uri="{FF2B5EF4-FFF2-40B4-BE49-F238E27FC236}">
                            <a16:creationId xmlns:a16="http://schemas.microsoft.com/office/drawing/2014/main" id="{E5DFC403-072A-4DB5-8C24-37CAF65249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4939434"/>
                        <a:ext cx="685800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282C986-B097-461A-A161-48E22CA324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1.8- </a:t>
            </a:r>
            <a:fld id="{ADC4BEA2-56FB-4FCD-BE3B-FE41ED0429BC}" type="slidenum">
              <a:rPr lang="en-US" altLang="en-US"/>
              <a:pPr/>
              <a:t>2</a:t>
            </a:fld>
            <a:endParaRPr lang="en-CA" altLang="en-US" dirty="0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9B80E4EA-AF7D-45D0-B365-8ECA6A375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ΓΡΑΜΜΙΚΟΊ ΜΕΤΑΣΧΗΜΑΤΙΣΜΟΊ</a:t>
            </a:r>
            <a:endParaRPr lang="en-US" altLang="en-US" dirty="0"/>
          </a:p>
        </p:txBody>
      </p:sp>
      <p:sp>
        <p:nvSpPr>
          <p:cNvPr id="316424" name="Rectangle 8">
            <a:extLst>
              <a:ext uri="{FF2B5EF4-FFF2-40B4-BE49-F238E27FC236}">
                <a16:creationId xmlns:a16="http://schemas.microsoft.com/office/drawing/2014/main" id="{CDE4040A-4CF9-4495-BE0F-307FDE7B54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534400" cy="5410200"/>
          </a:xfrm>
        </p:spPr>
        <p:txBody>
          <a:bodyPr/>
          <a:lstStyle/>
          <a:p>
            <a:r>
              <a:rPr lang="el-GR" altLang="en-US" sz="2800" dirty="0"/>
              <a:t>Μετασχηματισμός (ή συνάρτηση ή αντιστοίχιση) </a:t>
            </a:r>
            <a:r>
              <a:rPr lang="en-US" altLang="en-US" sz="2800" i="1" dirty="0"/>
              <a:t>T</a:t>
            </a:r>
            <a:r>
              <a:rPr lang="en-US" altLang="en-US" sz="2800" dirty="0"/>
              <a:t> </a:t>
            </a:r>
            <a:r>
              <a:rPr lang="el-GR" altLang="en-US" sz="2800" dirty="0"/>
              <a:t>από τον       στον </a:t>
            </a:r>
            <a:r>
              <a:rPr lang="en-US" altLang="en-US" sz="2800" dirty="0"/>
              <a:t>      </a:t>
            </a:r>
            <a:r>
              <a:rPr lang="el-GR" altLang="en-US" sz="2800" dirty="0"/>
              <a:t>είναι ένας κανόνας που εκχωρεί σε κάθε διάνυσμα </a:t>
            </a:r>
            <a:r>
              <a:rPr lang="en-US" altLang="en-US" sz="2800" dirty="0"/>
              <a:t>             </a:t>
            </a:r>
            <a:r>
              <a:rPr lang="el-GR" altLang="en-US" sz="2800" dirty="0"/>
              <a:t>ένα διάνυσμα</a:t>
            </a:r>
            <a:r>
              <a:rPr lang="en-US" altLang="en-US" sz="2800" dirty="0"/>
              <a:t> </a:t>
            </a:r>
            <a:r>
              <a:rPr lang="en-US" altLang="en-US" sz="2800" i="1" dirty="0"/>
              <a:t>T </a:t>
            </a:r>
            <a:r>
              <a:rPr lang="en-US" altLang="en-US" sz="2800" dirty="0"/>
              <a:t>(</a:t>
            </a:r>
            <a:r>
              <a:rPr lang="en-US" altLang="en-US" sz="2800" b="1" dirty="0"/>
              <a:t>x</a:t>
            </a:r>
            <a:r>
              <a:rPr lang="en-US" altLang="en-US" sz="2800" dirty="0"/>
              <a:t>)        . </a:t>
            </a:r>
          </a:p>
          <a:p>
            <a:r>
              <a:rPr lang="el-GR" altLang="en-US" sz="2800" dirty="0"/>
              <a:t>Το σύνολο</a:t>
            </a:r>
            <a:r>
              <a:rPr lang="en-US" altLang="en-US" sz="2800" dirty="0"/>
              <a:t>     </a:t>
            </a:r>
            <a:r>
              <a:rPr lang="el-GR" altLang="en-US" sz="2800" dirty="0"/>
              <a:t> ονομάζεται </a:t>
            </a:r>
            <a:r>
              <a:rPr lang="el-GR" altLang="en-US" sz="2800" b="1" dirty="0"/>
              <a:t>πεδίο ορισμού </a:t>
            </a:r>
            <a:r>
              <a:rPr lang="el-GR" altLang="en-US" sz="2800" dirty="0"/>
              <a:t>του </a:t>
            </a:r>
            <a:r>
              <a:rPr lang="en-US" altLang="en-US" sz="2800" dirty="0"/>
              <a:t>T </a:t>
            </a:r>
            <a:r>
              <a:rPr lang="el-GR" altLang="en-US" sz="2800" dirty="0"/>
              <a:t>και το          ονομάζεται</a:t>
            </a:r>
            <a:r>
              <a:rPr lang="en-US" altLang="en-US" sz="2800" dirty="0"/>
              <a:t> </a:t>
            </a:r>
            <a:r>
              <a:rPr lang="el-GR" altLang="en-US" sz="2800" b="1" dirty="0"/>
              <a:t>πεδίο τιμών</a:t>
            </a:r>
            <a:r>
              <a:rPr lang="en-US" altLang="en-US" sz="2800" b="1" dirty="0"/>
              <a:t> </a:t>
            </a:r>
            <a:r>
              <a:rPr lang="en-US" altLang="en-US" sz="2800" dirty="0"/>
              <a:t>of </a:t>
            </a:r>
            <a:r>
              <a:rPr lang="en-US" altLang="en-US" sz="2800" i="1" dirty="0"/>
              <a:t>T</a:t>
            </a:r>
            <a:r>
              <a:rPr lang="en-US" altLang="en-US" sz="2800" dirty="0"/>
              <a:t>.</a:t>
            </a:r>
          </a:p>
          <a:p>
            <a:r>
              <a:rPr lang="el-GR" altLang="en-US" sz="2800" dirty="0"/>
              <a:t>Αυτό δηλώνει ότι το πεδίο ορισμού είναι το       και το πεδίο τιμών</a:t>
            </a:r>
            <a:r>
              <a:rPr lang="en-US" altLang="en-US" sz="2800" dirty="0"/>
              <a:t> </a:t>
            </a:r>
            <a:r>
              <a:rPr lang="el-GR" altLang="en-US" sz="2800" dirty="0"/>
              <a:t>το </a:t>
            </a:r>
          </a:p>
          <a:p>
            <a:r>
              <a:rPr lang="el-GR" altLang="en-US" sz="2800" dirty="0"/>
              <a:t>Για</a:t>
            </a:r>
            <a:r>
              <a:rPr lang="en-US" altLang="en-US" sz="2800" dirty="0"/>
              <a:t>             , </a:t>
            </a:r>
            <a:r>
              <a:rPr lang="el-GR" altLang="en-US" sz="2800" dirty="0"/>
              <a:t>το διάνυσμα </a:t>
            </a:r>
            <a:r>
              <a:rPr lang="en-US" altLang="en-US" sz="2800" i="1" dirty="0"/>
              <a:t>T </a:t>
            </a:r>
            <a:r>
              <a:rPr lang="en-US" altLang="en-US" sz="2800" dirty="0"/>
              <a:t>(</a:t>
            </a:r>
            <a:r>
              <a:rPr lang="en-US" altLang="en-US" sz="2800" b="1" dirty="0"/>
              <a:t>x</a:t>
            </a:r>
            <a:r>
              <a:rPr lang="en-US" altLang="en-US" sz="2800" dirty="0"/>
              <a:t>) </a:t>
            </a:r>
            <a:r>
              <a:rPr lang="el-GR" altLang="en-US" sz="2800" dirty="0"/>
              <a:t>          ονομάζεται εικόνα του</a:t>
            </a:r>
            <a:r>
              <a:rPr lang="en-US" altLang="en-US" sz="2800" dirty="0"/>
              <a:t> </a:t>
            </a:r>
            <a:r>
              <a:rPr lang="en-US" altLang="en-US" sz="2800" b="1" dirty="0"/>
              <a:t>x</a:t>
            </a:r>
            <a:r>
              <a:rPr lang="en-US" altLang="en-US" sz="2800" dirty="0"/>
              <a:t> (</a:t>
            </a:r>
            <a:r>
              <a:rPr lang="el-GR" altLang="en-US" sz="2800" dirty="0"/>
              <a:t>μέσω της δράσης του </a:t>
            </a:r>
            <a:r>
              <a:rPr lang="en-US" altLang="en-US" sz="2800" i="1" dirty="0"/>
              <a:t>T </a:t>
            </a:r>
            <a:r>
              <a:rPr lang="en-US" altLang="en-US" sz="2800" dirty="0"/>
              <a:t>).</a:t>
            </a:r>
          </a:p>
          <a:p>
            <a:r>
              <a:rPr lang="el-GR" altLang="en-US" sz="2800" dirty="0"/>
              <a:t>Το σύνολο όλων των εικόνων </a:t>
            </a:r>
            <a:r>
              <a:rPr lang="en-US" altLang="en-US" sz="2800" dirty="0"/>
              <a:t>T(</a:t>
            </a:r>
            <a:r>
              <a:rPr lang="en-US" altLang="en-US" sz="2800" b="1" dirty="0"/>
              <a:t>x</a:t>
            </a:r>
            <a:r>
              <a:rPr lang="en-US" altLang="en-US" sz="2800" dirty="0"/>
              <a:t>) </a:t>
            </a:r>
            <a:r>
              <a:rPr lang="el-GR" altLang="en-US" sz="2800" dirty="0"/>
              <a:t>ονομάζεται εύρος </a:t>
            </a:r>
            <a:r>
              <a:rPr lang="en-US" altLang="en-US" sz="2800" dirty="0"/>
              <a:t>(range) </a:t>
            </a:r>
            <a:r>
              <a:rPr lang="el-GR" altLang="en-US" sz="2800" dirty="0"/>
              <a:t>του </a:t>
            </a:r>
            <a:r>
              <a:rPr lang="en-US" altLang="en-US" sz="2800" i="1" dirty="0"/>
              <a:t>T</a:t>
            </a:r>
            <a:r>
              <a:rPr lang="en-US" altLang="en-US" sz="2800" dirty="0"/>
              <a:t>. </a:t>
            </a:r>
            <a:r>
              <a:rPr lang="el-GR" altLang="en-US" sz="2800" dirty="0"/>
              <a:t>Δείτε το σχήμα στην επόμενη διαφάνεια.</a:t>
            </a:r>
            <a:endParaRPr lang="en-US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82AD95-6C1F-F9D5-24E3-A0A5A965E00C}"/>
                  </a:ext>
                </a:extLst>
              </p:cNvPr>
              <p:cNvSpPr txBox="1"/>
              <p:nvPr/>
            </p:nvSpPr>
            <p:spPr>
              <a:xfrm>
                <a:off x="6891765" y="2045906"/>
                <a:ext cx="852926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l-GR" baseline="30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82AD95-6C1F-F9D5-24E3-A0A5A965E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765" y="2045906"/>
                <a:ext cx="852926" cy="420949"/>
              </a:xfrm>
              <a:prstGeom prst="rect">
                <a:avLst/>
              </a:prstGeom>
              <a:blipFill>
                <a:blip r:embed="rId3"/>
                <a:stretch>
                  <a:fillRect l="-11765" b="-88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0266C5-394F-69A6-D605-86FDD04EC157}"/>
                  </a:ext>
                </a:extLst>
              </p:cNvPr>
              <p:cNvSpPr txBox="1"/>
              <p:nvPr/>
            </p:nvSpPr>
            <p:spPr>
              <a:xfrm>
                <a:off x="1268431" y="1613342"/>
                <a:ext cx="466218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l-GR" baseline="30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0266C5-394F-69A6-D605-86FDD04EC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31" y="1613342"/>
                <a:ext cx="466218" cy="420949"/>
              </a:xfrm>
              <a:prstGeom prst="rect">
                <a:avLst/>
              </a:prstGeom>
              <a:blipFill>
                <a:blip r:embed="rId4"/>
                <a:stretch>
                  <a:fillRect l="-23684" b="-88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90584D-BA00-6490-93E0-9D92D587D9B1}"/>
                  </a:ext>
                </a:extLst>
              </p:cNvPr>
              <p:cNvSpPr txBox="1"/>
              <p:nvPr/>
            </p:nvSpPr>
            <p:spPr>
              <a:xfrm>
                <a:off x="2329458" y="2533619"/>
                <a:ext cx="452495" cy="4209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l-GR" sz="2800" baseline="30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F90584D-BA00-6490-93E0-9D92D587D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458" y="2533619"/>
                <a:ext cx="452495" cy="420949"/>
              </a:xfrm>
              <a:prstGeom prst="rect">
                <a:avLst/>
              </a:prstGeom>
              <a:blipFill>
                <a:blip r:embed="rId5"/>
                <a:stretch>
                  <a:fillRect l="-27778" r="-2778" b="-1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EC5F26-8860-3949-B5A2-F56804D38554}"/>
                  </a:ext>
                </a:extLst>
              </p:cNvPr>
              <p:cNvSpPr txBox="1"/>
              <p:nvPr/>
            </p:nvSpPr>
            <p:spPr>
              <a:xfrm>
                <a:off x="2590800" y="1592377"/>
                <a:ext cx="528734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l-GR" sz="2800" baseline="30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EC5F26-8860-3949-B5A2-F56804D38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592377"/>
                <a:ext cx="528734" cy="420949"/>
              </a:xfrm>
              <a:prstGeom prst="rect">
                <a:avLst/>
              </a:prstGeom>
              <a:blipFill>
                <a:blip r:embed="rId6"/>
                <a:stretch>
                  <a:fillRect l="-23810" b="-1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A6BFE9-ED3A-FFE1-5231-65D72A32743A}"/>
                  </a:ext>
                </a:extLst>
              </p:cNvPr>
              <p:cNvSpPr txBox="1"/>
              <p:nvPr/>
            </p:nvSpPr>
            <p:spPr>
              <a:xfrm>
                <a:off x="8574833" y="2538092"/>
                <a:ext cx="528734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l-GR" sz="2800" baseline="30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A6BFE9-ED3A-FFE1-5231-65D72A327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833" y="2538092"/>
                <a:ext cx="528734" cy="420949"/>
              </a:xfrm>
              <a:prstGeom prst="rect">
                <a:avLst/>
              </a:prstGeom>
              <a:blipFill>
                <a:blip r:embed="rId7"/>
                <a:stretch>
                  <a:fillRect l="-23810" b="-1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C09B65-C34A-9DC0-C875-CD6926AB3CFB}"/>
                  </a:ext>
                </a:extLst>
              </p:cNvPr>
              <p:cNvSpPr txBox="1"/>
              <p:nvPr/>
            </p:nvSpPr>
            <p:spPr>
              <a:xfrm>
                <a:off x="2781953" y="1977583"/>
                <a:ext cx="152072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b="1" dirty="0">
                    <a:latin typeface="+mn-lt"/>
                    <a:ea typeface="Cambria Math" panose="020405030504060302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C09B65-C34A-9DC0-C875-CD6926AB3C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953" y="1977583"/>
                <a:ext cx="1520729" cy="523220"/>
              </a:xfrm>
              <a:prstGeom prst="rect">
                <a:avLst/>
              </a:prstGeom>
              <a:blipFill>
                <a:blip r:embed="rId8"/>
                <a:stretch>
                  <a:fillRect t="-14286" b="-309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B33212-48E6-0FF6-62C2-1E38BED0CC8C}"/>
                  </a:ext>
                </a:extLst>
              </p:cNvPr>
              <p:cNvSpPr txBox="1"/>
              <p:nvPr/>
            </p:nvSpPr>
            <p:spPr>
              <a:xfrm>
                <a:off x="7055404" y="3481591"/>
                <a:ext cx="466218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l-GR" sz="2800" baseline="30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B33212-48E6-0FF6-62C2-1E38BED0C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404" y="3481591"/>
                <a:ext cx="466218" cy="420949"/>
              </a:xfrm>
              <a:prstGeom prst="rect">
                <a:avLst/>
              </a:prstGeom>
              <a:blipFill>
                <a:blip r:embed="rId9"/>
                <a:stretch>
                  <a:fillRect l="-26316" b="-1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B20B83-91B6-D519-114C-9A6B7ED84B81}"/>
                  </a:ext>
                </a:extLst>
              </p:cNvPr>
              <p:cNvSpPr txBox="1"/>
              <p:nvPr/>
            </p:nvSpPr>
            <p:spPr>
              <a:xfrm>
                <a:off x="2949517" y="3901613"/>
                <a:ext cx="528734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l-GR" sz="2800" baseline="30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B20B83-91B6-D519-114C-9A6B7ED84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517" y="3901613"/>
                <a:ext cx="528734" cy="420949"/>
              </a:xfrm>
              <a:prstGeom prst="rect">
                <a:avLst/>
              </a:prstGeom>
              <a:blipFill>
                <a:blip r:embed="rId10"/>
                <a:stretch>
                  <a:fillRect l="-23256" b="-1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A7AC45-1FB3-6FDE-8C68-4F8397026740}"/>
                  </a:ext>
                </a:extLst>
              </p:cNvPr>
              <p:cNvSpPr txBox="1"/>
              <p:nvPr/>
            </p:nvSpPr>
            <p:spPr>
              <a:xfrm>
                <a:off x="1070071" y="4362623"/>
                <a:ext cx="152072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b="1" dirty="0">
                    <a:latin typeface="+mn-lt"/>
                    <a:ea typeface="Cambria Math" panose="020405030504060302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A7AC45-1FB3-6FDE-8C68-4F8397026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071" y="4362623"/>
                <a:ext cx="1520729" cy="523220"/>
              </a:xfrm>
              <a:prstGeom prst="rect">
                <a:avLst/>
              </a:prstGeom>
              <a:blipFill>
                <a:blip r:embed="rId11"/>
                <a:stretch>
                  <a:fillRect t="-14286" b="-309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905A74-68C1-2006-2F07-39EFA21B0ACF}"/>
                  </a:ext>
                </a:extLst>
              </p:cNvPr>
              <p:cNvSpPr txBox="1"/>
              <p:nvPr/>
            </p:nvSpPr>
            <p:spPr>
              <a:xfrm>
                <a:off x="5105400" y="4464894"/>
                <a:ext cx="852926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l-GR" baseline="30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905A74-68C1-2006-2F07-39EFA21B0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464894"/>
                <a:ext cx="852926" cy="420949"/>
              </a:xfrm>
              <a:prstGeom prst="rect">
                <a:avLst/>
              </a:prstGeom>
              <a:blipFill>
                <a:blip r:embed="rId12"/>
                <a:stretch>
                  <a:fillRect l="-11940" b="-1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B418DDA-F157-4CD4-9799-29B6C83C11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1.8- </a:t>
            </a:r>
            <a:fld id="{7F5D7360-0D99-4276-8510-6C15189E1C0B}" type="slidenum">
              <a:rPr lang="en-US" altLang="en-US"/>
              <a:pPr/>
              <a:t>3</a:t>
            </a:fld>
            <a:endParaRPr lang="en-CA" altLang="en-US" dirty="0"/>
          </a:p>
        </p:txBody>
      </p:sp>
      <p:sp>
        <p:nvSpPr>
          <p:cNvPr id="653314" name="Rectangle 2">
            <a:extLst>
              <a:ext uri="{FF2B5EF4-FFF2-40B4-BE49-F238E27FC236}">
                <a16:creationId xmlns:a16="http://schemas.microsoft.com/office/drawing/2014/main" id="{CBFC04FD-5E30-43D5-9AA4-09BA168E6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ΜΕΤΑΣΧΗΜΑΤΙΣΜΟΙ ΠΙΝΑΚΩΝ</a:t>
            </a:r>
            <a:endParaRPr lang="en-US" altLang="en-US" dirty="0"/>
          </a:p>
        </p:txBody>
      </p:sp>
      <p:sp>
        <p:nvSpPr>
          <p:cNvPr id="653317" name="Rectangle 5">
            <a:extLst>
              <a:ext uri="{FF2B5EF4-FFF2-40B4-BE49-F238E27FC236}">
                <a16:creationId xmlns:a16="http://schemas.microsoft.com/office/drawing/2014/main" id="{BFA0015B-2BD6-48C6-B326-99F9F4AE42D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276600"/>
            <a:ext cx="8534400" cy="3505200"/>
          </a:xfrm>
        </p:spPr>
        <p:txBody>
          <a:bodyPr/>
          <a:lstStyle/>
          <a:p>
            <a:r>
              <a:rPr lang="en-US" altLang="en-US" sz="2800" dirty="0"/>
              <a:t>             , </a:t>
            </a:r>
            <a:r>
              <a:rPr lang="el-GR" altLang="en-US" sz="2800" dirty="0"/>
              <a:t>το </a:t>
            </a:r>
            <a:r>
              <a:rPr lang="en-US" altLang="en-US" sz="2800" i="1" dirty="0"/>
              <a:t>T </a:t>
            </a:r>
            <a:r>
              <a:rPr lang="en-US" altLang="en-US" sz="2800" dirty="0"/>
              <a:t>(</a:t>
            </a:r>
            <a:r>
              <a:rPr lang="en-US" altLang="en-US" sz="2800" b="1" dirty="0"/>
              <a:t>x</a:t>
            </a:r>
            <a:r>
              <a:rPr lang="en-US" altLang="en-US" sz="2800" dirty="0"/>
              <a:t>) </a:t>
            </a:r>
            <a:r>
              <a:rPr lang="el-GR" altLang="en-US" sz="2800" dirty="0"/>
              <a:t>υπολογίζεται με την πράξη </a:t>
            </a:r>
            <a:r>
              <a:rPr lang="en-US" altLang="en-US" sz="2800" i="1" dirty="0"/>
              <a:t>A</a:t>
            </a:r>
            <a:r>
              <a:rPr lang="en-US" altLang="en-US" sz="2800" b="1" dirty="0"/>
              <a:t>x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ό</a:t>
            </a:r>
            <a:r>
              <a:rPr lang="el-GR" altLang="en-US" sz="2800" dirty="0"/>
              <a:t>που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ένας             πίνακας</a:t>
            </a:r>
            <a:r>
              <a:rPr lang="en-US" altLang="en-US" sz="2800" dirty="0"/>
              <a:t>.</a:t>
            </a:r>
          </a:p>
          <a:p>
            <a:r>
              <a:rPr lang="el-GR" altLang="en-US" sz="2800" dirty="0"/>
              <a:t>Για λόγους απλότητας, υποδηλώνουμε έναν τέτοιο μετασχηματισμό πίνακα ως εξής                </a:t>
            </a:r>
            <a:r>
              <a:rPr lang="en-US" altLang="en-US" sz="2800" dirty="0"/>
              <a:t>.</a:t>
            </a:r>
          </a:p>
          <a:p>
            <a:r>
              <a:rPr lang="el-GR" altLang="en-US" sz="2800" dirty="0"/>
              <a:t>Το πεδίο ορισμού του </a:t>
            </a:r>
            <a:r>
              <a:rPr lang="en-US" altLang="en-US" sz="2800" i="1" dirty="0"/>
              <a:t>T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ο       όταν το </a:t>
            </a:r>
            <a:r>
              <a:rPr lang="en-US" altLang="en-US" sz="2800" dirty="0"/>
              <a:t>A </a:t>
            </a:r>
            <a:r>
              <a:rPr lang="el-GR" altLang="en-US" sz="2800" dirty="0"/>
              <a:t>έχει </a:t>
            </a:r>
            <a:r>
              <a:rPr lang="en-US" altLang="en-US" sz="2800" dirty="0"/>
              <a:t>n </a:t>
            </a:r>
            <a:r>
              <a:rPr lang="el-GR" altLang="en-US" sz="2800" dirty="0"/>
              <a:t>στήλες και το πεδίο τιμών του </a:t>
            </a:r>
            <a:r>
              <a:rPr lang="en-US" altLang="en-US" sz="2800" i="1" dirty="0"/>
              <a:t>T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ο     </a:t>
            </a:r>
            <a:r>
              <a:rPr lang="en-US" altLang="en-US" sz="2800" dirty="0"/>
              <a:t>  </a:t>
            </a:r>
            <a:r>
              <a:rPr lang="el-GR" altLang="en-US" sz="2800" dirty="0"/>
              <a:t>όταν κάθε στήλη του </a:t>
            </a:r>
            <a:r>
              <a:rPr lang="en-US" altLang="en-US" sz="2800" dirty="0"/>
              <a:t>A </a:t>
            </a:r>
            <a:r>
              <a:rPr lang="el-GR" altLang="en-US" sz="2800" dirty="0"/>
              <a:t>έχει </a:t>
            </a:r>
            <a:r>
              <a:rPr lang="en-US" altLang="en-US" sz="2800" dirty="0"/>
              <a:t>m </a:t>
            </a:r>
            <a:r>
              <a:rPr lang="el-GR" altLang="en-US" sz="2800" dirty="0"/>
              <a:t>στοιχεία.</a:t>
            </a:r>
            <a:endParaRPr lang="en-US" altLang="en-US" sz="2800" dirty="0"/>
          </a:p>
        </p:txBody>
      </p:sp>
      <p:graphicFrame>
        <p:nvGraphicFramePr>
          <p:cNvPr id="653319" name="Object 7">
            <a:extLst>
              <a:ext uri="{FF2B5EF4-FFF2-40B4-BE49-F238E27FC236}">
                <a16:creationId xmlns:a16="http://schemas.microsoft.com/office/drawing/2014/main" id="{393366B6-CD61-42B3-8E65-8C3F211A5D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779869"/>
              </p:ext>
            </p:extLst>
          </p:nvPr>
        </p:nvGraphicFramePr>
        <p:xfrm>
          <a:off x="2794000" y="3882232"/>
          <a:ext cx="863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80" imgH="253800" progId="Equation.DSMT4">
                  <p:embed/>
                </p:oleObj>
              </mc:Choice>
              <mc:Fallback>
                <p:oleObj name="Equation" r:id="rId2" imgW="863280" imgH="253800" progId="Equation.DSMT4">
                  <p:embed/>
                  <p:pic>
                    <p:nvPicPr>
                      <p:cNvPr id="653319" name="Object 7">
                        <a:extLst>
                          <a:ext uri="{FF2B5EF4-FFF2-40B4-BE49-F238E27FC236}">
                            <a16:creationId xmlns:a16="http://schemas.microsoft.com/office/drawing/2014/main" id="{393366B6-CD61-42B3-8E65-8C3F211A5D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882232"/>
                        <a:ext cx="863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3320" name="Object 8">
            <a:extLst>
              <a:ext uri="{FF2B5EF4-FFF2-40B4-BE49-F238E27FC236}">
                <a16:creationId xmlns:a16="http://schemas.microsoft.com/office/drawing/2014/main" id="{7BE76E10-F7B6-448E-AFE2-B185CF81C7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073177"/>
              </p:ext>
            </p:extLst>
          </p:nvPr>
        </p:nvGraphicFramePr>
        <p:xfrm>
          <a:off x="5638800" y="4686300"/>
          <a:ext cx="1308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8100" imgH="342900" progId="Equation.3">
                  <p:embed/>
                </p:oleObj>
              </mc:Choice>
              <mc:Fallback>
                <p:oleObj name="Equation" r:id="rId4" imgW="1308100" imgH="342900" progId="Equation.3">
                  <p:embed/>
                  <p:pic>
                    <p:nvPicPr>
                      <p:cNvPr id="653320" name="Object 8">
                        <a:extLst>
                          <a:ext uri="{FF2B5EF4-FFF2-40B4-BE49-F238E27FC236}">
                            <a16:creationId xmlns:a16="http://schemas.microsoft.com/office/drawing/2014/main" id="{7BE76E10-F7B6-448E-AFE2-B185CF81C7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686300"/>
                        <a:ext cx="1308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Εικόνα 5" descr="Εικόνα που περιέχει διάγραμμα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DC23C43-B672-CB1E-D230-ED1FB09668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95" y="1167607"/>
            <a:ext cx="4145009" cy="20510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46F975-1BFB-25B0-DFD7-50DF909C95B9}"/>
                  </a:ext>
                </a:extLst>
              </p:cNvPr>
              <p:cNvSpPr txBox="1"/>
              <p:nvPr/>
            </p:nvSpPr>
            <p:spPr>
              <a:xfrm>
                <a:off x="609600" y="3276600"/>
                <a:ext cx="152072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>
                    <a:latin typeface="+mn-lt"/>
                    <a:ea typeface="Cambria Math" panose="020405030504060302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alt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altLang="en-US" sz="28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el-GR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746F975-1BFB-25B0-DFD7-50DF909C9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276600"/>
                <a:ext cx="1520729" cy="523220"/>
              </a:xfrm>
              <a:prstGeom prst="rect">
                <a:avLst/>
              </a:prstGeom>
              <a:blipFill>
                <a:blip r:embed="rId7"/>
                <a:stretch>
                  <a:fillRect t="-1428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6F73CE-815C-E3E8-B6EF-2D72192E6116}"/>
                  </a:ext>
                </a:extLst>
              </p:cNvPr>
              <p:cNvSpPr txBox="1"/>
              <p:nvPr/>
            </p:nvSpPr>
            <p:spPr>
              <a:xfrm>
                <a:off x="5410200" y="5173956"/>
                <a:ext cx="5567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altLang="en-US" sz="2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96F73CE-815C-E3E8-B6EF-2D72192E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173956"/>
                <a:ext cx="556780" cy="523220"/>
              </a:xfrm>
              <a:prstGeom prst="rect">
                <a:avLst/>
              </a:prstGeom>
              <a:blipFill>
                <a:blip r:embed="rId8"/>
                <a:stretch>
                  <a:fillRect l="-159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EE6831-CEA5-6A20-8D8C-B4F5947482D2}"/>
                  </a:ext>
                </a:extLst>
              </p:cNvPr>
              <p:cNvSpPr txBox="1"/>
              <p:nvPr/>
            </p:nvSpPr>
            <p:spPr>
              <a:xfrm>
                <a:off x="6608329" y="5584502"/>
                <a:ext cx="55678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altLang="en-US" sz="28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7EE6831-CEA5-6A20-8D8C-B4F594748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329" y="5584502"/>
                <a:ext cx="556780" cy="523220"/>
              </a:xfrm>
              <a:prstGeom prst="rect">
                <a:avLst/>
              </a:prstGeom>
              <a:blipFill>
                <a:blip r:embed="rId9"/>
                <a:stretch>
                  <a:fillRect l="-227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A3F9482-D25B-4C5B-8D71-896B491EC1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1.8- </a:t>
            </a:r>
            <a:fld id="{6AC98C09-0FC7-4290-B5B0-94E1EA5128F7}" type="slidenum">
              <a:rPr lang="en-US" altLang="en-US"/>
              <a:pPr/>
              <a:t>4</a:t>
            </a:fld>
            <a:endParaRPr lang="en-CA" altLang="en-US" dirty="0"/>
          </a:p>
        </p:txBody>
      </p:sp>
      <p:sp>
        <p:nvSpPr>
          <p:cNvPr id="655362" name="Rectangle 2">
            <a:extLst>
              <a:ext uri="{FF2B5EF4-FFF2-40B4-BE49-F238E27FC236}">
                <a16:creationId xmlns:a16="http://schemas.microsoft.com/office/drawing/2014/main" id="{810E3660-EB97-405B-8AC5-743841C13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ΜΕΤΑΣΧΗΜΑΤΙΣΜΟΙ ΠΙΝΑΚΩΝ</a:t>
            </a:r>
            <a:endParaRPr lang="en-US" altLang="en-US" dirty="0"/>
          </a:p>
        </p:txBody>
      </p:sp>
      <p:sp>
        <p:nvSpPr>
          <p:cNvPr id="655363" name="Rectangle 3">
            <a:extLst>
              <a:ext uri="{FF2B5EF4-FFF2-40B4-BE49-F238E27FC236}">
                <a16:creationId xmlns:a16="http://schemas.microsoft.com/office/drawing/2014/main" id="{316A1E12-EB63-4CF4-9782-91E6D408C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839200" cy="5410200"/>
          </a:xfrm>
        </p:spPr>
        <p:txBody>
          <a:bodyPr/>
          <a:lstStyle/>
          <a:p>
            <a:r>
              <a:rPr lang="el-GR" altLang="en-US" sz="2800" dirty="0"/>
              <a:t>Το εύρος του </a:t>
            </a:r>
            <a:r>
              <a:rPr lang="en-US" altLang="en-US" sz="2800" dirty="0"/>
              <a:t>T </a:t>
            </a:r>
            <a:r>
              <a:rPr lang="el-GR" altLang="en-US" sz="2800" dirty="0"/>
              <a:t>είναι το σύνολο όλων των γραμμικών συνδυασμών των στηλών του </a:t>
            </a:r>
            <a:r>
              <a:rPr lang="en-US" altLang="en-US" sz="2800" dirty="0"/>
              <a:t>A, </a:t>
            </a:r>
            <a:r>
              <a:rPr lang="el-GR" altLang="en-US" sz="2800" dirty="0"/>
              <a:t>επειδή κάθε εικόνα </a:t>
            </a:r>
            <a:r>
              <a:rPr lang="en-US" altLang="en-US" sz="2800" dirty="0"/>
              <a:t>T(</a:t>
            </a:r>
            <a:r>
              <a:rPr lang="en-US" altLang="en-US" sz="2800" b="1" dirty="0"/>
              <a:t>x</a:t>
            </a:r>
            <a:r>
              <a:rPr lang="en-US" altLang="en-US" sz="2800" dirty="0"/>
              <a:t>) </a:t>
            </a:r>
            <a:r>
              <a:rPr lang="el-GR" altLang="en-US" sz="2800" dirty="0"/>
              <a:t>είναι της μορφής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  <a:r>
              <a:rPr lang="en-US" altLang="en-US" sz="2800" b="1" dirty="0"/>
              <a:t>x</a:t>
            </a:r>
            <a:r>
              <a:rPr lang="en-US" altLang="en-US" sz="2800" dirty="0"/>
              <a:t>.</a:t>
            </a:r>
          </a:p>
          <a:p>
            <a:pPr>
              <a:spcBef>
                <a:spcPts val="0"/>
              </a:spcBef>
            </a:pPr>
            <a:r>
              <a:rPr lang="el-GR" altLang="en-US" sz="2800" b="1" dirty="0"/>
              <a:t>Παράδειγμα</a:t>
            </a:r>
            <a:r>
              <a:rPr lang="en-US" altLang="en-US" sz="2800" b="1" dirty="0"/>
              <a:t> 1: </a:t>
            </a:r>
            <a:r>
              <a:rPr lang="en-US" altLang="en-US" sz="2800" dirty="0" err="1"/>
              <a:t>Έ</a:t>
            </a:r>
            <a:r>
              <a:rPr lang="el-GR" altLang="en-US" sz="2800" dirty="0" err="1"/>
              <a:t>στω</a:t>
            </a: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/>
              <a:t>                         </a:t>
            </a:r>
          </a:p>
          <a:p>
            <a:pPr marL="0" indent="0">
              <a:buNone/>
            </a:pPr>
            <a:r>
              <a:rPr lang="en-US" altLang="en-US" sz="2800" dirty="0"/>
              <a:t>                                      ,                  ,                  ,               ,</a:t>
            </a:r>
          </a:p>
          <a:p>
            <a:pPr>
              <a:spcBef>
                <a:spcPts val="1800"/>
              </a:spcBef>
              <a:buNone/>
            </a:pPr>
            <a:r>
              <a:rPr lang="en-US" altLang="en-US" sz="2800" dirty="0"/>
              <a:t>	</a:t>
            </a:r>
            <a:r>
              <a:rPr lang="el-GR" altLang="en-US" sz="2800" dirty="0"/>
              <a:t>και ορίστε έναν μετασχηματισμό</a:t>
            </a:r>
            <a:r>
              <a:rPr lang="en-US" altLang="en-US" sz="2800" dirty="0"/>
              <a:t>                       </a:t>
            </a:r>
            <a:r>
              <a:rPr lang="el-GR" altLang="en-US" sz="2800" dirty="0"/>
              <a:t>με την εξίσωση </a:t>
            </a:r>
            <a:r>
              <a:rPr lang="en-US" altLang="en-US" sz="2800" dirty="0"/>
              <a:t>                   , </a:t>
            </a:r>
            <a:r>
              <a:rPr lang="el-GR" altLang="en-US" sz="2800" dirty="0"/>
              <a:t>τέτοιο ώστε</a:t>
            </a: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graphicFrame>
        <p:nvGraphicFramePr>
          <p:cNvPr id="655364" name="Object 4">
            <a:extLst>
              <a:ext uri="{FF2B5EF4-FFF2-40B4-BE49-F238E27FC236}">
                <a16:creationId xmlns:a16="http://schemas.microsoft.com/office/drawing/2014/main" id="{F8A0CC80-CCD6-4C7C-8CC8-760921CE06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30673"/>
              </p:ext>
            </p:extLst>
          </p:nvPr>
        </p:nvGraphicFramePr>
        <p:xfrm>
          <a:off x="1371600" y="2690674"/>
          <a:ext cx="1937532" cy="1474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36760" imgH="1777680" progId="Equation.DSMT4">
                  <p:embed/>
                </p:oleObj>
              </mc:Choice>
              <mc:Fallback>
                <p:oleObj name="Equation" r:id="rId2" imgW="2336760" imgH="1777680" progId="Equation.DSMT4">
                  <p:embed/>
                  <p:pic>
                    <p:nvPicPr>
                      <p:cNvPr id="655364" name="Object 4">
                        <a:extLst>
                          <a:ext uri="{FF2B5EF4-FFF2-40B4-BE49-F238E27FC236}">
                            <a16:creationId xmlns:a16="http://schemas.microsoft.com/office/drawing/2014/main" id="{F8A0CC80-CCD6-4C7C-8CC8-760921CE06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690674"/>
                        <a:ext cx="1937532" cy="1474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65" name="Object 5">
            <a:extLst>
              <a:ext uri="{FF2B5EF4-FFF2-40B4-BE49-F238E27FC236}">
                <a16:creationId xmlns:a16="http://schemas.microsoft.com/office/drawing/2014/main" id="{095C139C-6B8F-4C74-AA31-DB32F67932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450085"/>
              </p:ext>
            </p:extLst>
          </p:nvPr>
        </p:nvGraphicFramePr>
        <p:xfrm>
          <a:off x="3937347" y="2874938"/>
          <a:ext cx="1221487" cy="1021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231900" progId="Equation.DSMT4">
                  <p:embed/>
                </p:oleObj>
              </mc:Choice>
              <mc:Fallback>
                <p:oleObj name="Equation" r:id="rId4" imgW="1473200" imgH="1231900" progId="Equation.DSMT4">
                  <p:embed/>
                  <p:pic>
                    <p:nvPicPr>
                      <p:cNvPr id="655365" name="Object 5">
                        <a:extLst>
                          <a:ext uri="{FF2B5EF4-FFF2-40B4-BE49-F238E27FC236}">
                            <a16:creationId xmlns:a16="http://schemas.microsoft.com/office/drawing/2014/main" id="{095C139C-6B8F-4C74-AA31-DB32F67932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347" y="2874938"/>
                        <a:ext cx="1221487" cy="1021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66" name="Object 6">
            <a:extLst>
              <a:ext uri="{FF2B5EF4-FFF2-40B4-BE49-F238E27FC236}">
                <a16:creationId xmlns:a16="http://schemas.microsoft.com/office/drawing/2014/main" id="{7B20A4D6-4467-48D3-8DB0-F0A33109FA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652883"/>
              </p:ext>
            </p:extLst>
          </p:nvPr>
        </p:nvGraphicFramePr>
        <p:xfrm>
          <a:off x="5638800" y="2690674"/>
          <a:ext cx="1200428" cy="1474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1777680" progId="Equation.DSMT4">
                  <p:embed/>
                </p:oleObj>
              </mc:Choice>
              <mc:Fallback>
                <p:oleObj name="Equation" r:id="rId6" imgW="1447560" imgH="1777680" progId="Equation.DSMT4">
                  <p:embed/>
                  <p:pic>
                    <p:nvPicPr>
                      <p:cNvPr id="655366" name="Object 6">
                        <a:extLst>
                          <a:ext uri="{FF2B5EF4-FFF2-40B4-BE49-F238E27FC236}">
                            <a16:creationId xmlns:a16="http://schemas.microsoft.com/office/drawing/2014/main" id="{7B20A4D6-4467-48D3-8DB0-F0A33109FA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690674"/>
                        <a:ext cx="1200428" cy="1474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68" name="Object 8">
            <a:extLst>
              <a:ext uri="{FF2B5EF4-FFF2-40B4-BE49-F238E27FC236}">
                <a16:creationId xmlns:a16="http://schemas.microsoft.com/office/drawing/2014/main" id="{0AEC666C-5828-4B78-9A4C-5209BC93DE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132901"/>
              </p:ext>
            </p:extLst>
          </p:nvPr>
        </p:nvGraphicFramePr>
        <p:xfrm>
          <a:off x="1975426" y="4516469"/>
          <a:ext cx="170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01800" imgH="431800" progId="Equation.3">
                  <p:embed/>
                </p:oleObj>
              </mc:Choice>
              <mc:Fallback>
                <p:oleObj name="Equation" r:id="rId8" imgW="1701800" imgH="431800" progId="Equation.3">
                  <p:embed/>
                  <p:pic>
                    <p:nvPicPr>
                      <p:cNvPr id="655368" name="Object 8">
                        <a:extLst>
                          <a:ext uri="{FF2B5EF4-FFF2-40B4-BE49-F238E27FC236}">
                            <a16:creationId xmlns:a16="http://schemas.microsoft.com/office/drawing/2014/main" id="{0AEC666C-5828-4B78-9A4C-5209BC93DE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426" y="4516469"/>
                        <a:ext cx="17018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69" name="Object 9">
            <a:extLst>
              <a:ext uri="{FF2B5EF4-FFF2-40B4-BE49-F238E27FC236}">
                <a16:creationId xmlns:a16="http://schemas.microsoft.com/office/drawing/2014/main" id="{70D8BB5F-2494-4CDC-9A9E-2961A0ABBB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106984"/>
              </p:ext>
            </p:extLst>
          </p:nvPr>
        </p:nvGraphicFramePr>
        <p:xfrm>
          <a:off x="1321624" y="4980786"/>
          <a:ext cx="6286500" cy="1620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95800" imgH="1777680" progId="Equation.DSMT4">
                  <p:embed/>
                </p:oleObj>
              </mc:Choice>
              <mc:Fallback>
                <p:oleObj name="Equation" r:id="rId10" imgW="6895800" imgH="1777680" progId="Equation.DSMT4">
                  <p:embed/>
                  <p:pic>
                    <p:nvPicPr>
                      <p:cNvPr id="655369" name="Object 9">
                        <a:extLst>
                          <a:ext uri="{FF2B5EF4-FFF2-40B4-BE49-F238E27FC236}">
                            <a16:creationId xmlns:a16="http://schemas.microsoft.com/office/drawing/2014/main" id="{70D8BB5F-2494-4CDC-9A9E-2961A0ABBB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624" y="4980786"/>
                        <a:ext cx="6286500" cy="1620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803026"/>
              </p:ext>
            </p:extLst>
          </p:nvPr>
        </p:nvGraphicFramePr>
        <p:xfrm>
          <a:off x="7354353" y="2693116"/>
          <a:ext cx="989826" cy="148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80800" imgH="1777680" progId="Equation.DSMT4">
                  <p:embed/>
                </p:oleObj>
              </mc:Choice>
              <mc:Fallback>
                <p:oleObj name="Equation" r:id="rId12" imgW="1180800" imgH="17776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353" y="2693116"/>
                        <a:ext cx="989826" cy="14860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31C40E-B98F-41F7-56F4-E4217274980B}"/>
                  </a:ext>
                </a:extLst>
              </p:cNvPr>
              <p:cNvSpPr txBox="1"/>
              <p:nvPr/>
            </p:nvSpPr>
            <p:spPr>
              <a:xfrm>
                <a:off x="5468113" y="4132617"/>
                <a:ext cx="18759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l-GR" i="1" dirty="0">
                    <a:latin typeface="+mn-lt"/>
                  </a:rPr>
                  <a:t>Τ</a:t>
                </a:r>
                <a:r>
                  <a:rPr lang="en-US" dirty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l-GR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2  </m:t>
                    </m:r>
                    <m:r>
                      <a:rPr lang="el-G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l-GR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C31C40E-B98F-41F7-56F4-E42172749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113" y="4132617"/>
                <a:ext cx="1875981" cy="369332"/>
              </a:xfrm>
              <a:prstGeom prst="rect">
                <a:avLst/>
              </a:prstGeom>
              <a:blipFill>
                <a:blip r:embed="rId14"/>
                <a:stretch>
                  <a:fillRect l="-671" t="-26667" b="-5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9F3C151-5243-42EC-91A8-2F720CD163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1.8- </a:t>
            </a:r>
            <a:fld id="{0CE905DE-27F5-4449-81DF-AC43EF474C7D}" type="slidenum">
              <a:rPr lang="en-US" altLang="en-US"/>
              <a:pPr/>
              <a:t>5</a:t>
            </a:fld>
            <a:endParaRPr lang="en-CA" altLang="en-US" dirty="0"/>
          </a:p>
        </p:txBody>
      </p:sp>
      <p:sp>
        <p:nvSpPr>
          <p:cNvPr id="656386" name="Rectangle 2">
            <a:extLst>
              <a:ext uri="{FF2B5EF4-FFF2-40B4-BE49-F238E27FC236}">
                <a16:creationId xmlns:a16="http://schemas.microsoft.com/office/drawing/2014/main" id="{87EF7352-D774-4946-B1ED-C49EE6205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ΜΕΤΑΣΧΗΜΑΤΙΣΜΟΙ ΠΙΝΑΚΩΝ</a:t>
            </a:r>
            <a:endParaRPr lang="en-US" altLang="en-US" dirty="0"/>
          </a:p>
        </p:txBody>
      </p:sp>
      <p:sp>
        <p:nvSpPr>
          <p:cNvPr id="656387" name="Rectangle 3">
            <a:extLst>
              <a:ext uri="{FF2B5EF4-FFF2-40B4-BE49-F238E27FC236}">
                <a16:creationId xmlns:a16="http://schemas.microsoft.com/office/drawing/2014/main" id="{6B56C184-873C-4AD8-A05C-5051968CD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marL="1371600" lvl="2" indent="-457200">
              <a:lnSpc>
                <a:spcPct val="90000"/>
              </a:lnSpc>
              <a:buFont typeface="Wingdings" panose="05000000000000000000" pitchFamily="2" charset="2"/>
              <a:buAutoNum type="alphaLcPeriod"/>
            </a:pPr>
            <a:r>
              <a:rPr lang="el-GR" altLang="en-US" dirty="0"/>
              <a:t>Βρείτε το </a:t>
            </a:r>
            <a:r>
              <a:rPr lang="en-US" altLang="en-US" i="1" dirty="0"/>
              <a:t>T</a:t>
            </a:r>
            <a:r>
              <a:rPr lang="en-US" altLang="en-US" dirty="0"/>
              <a:t>(</a:t>
            </a:r>
            <a:r>
              <a:rPr lang="en-US" altLang="en-US" b="1" dirty="0"/>
              <a:t>u</a:t>
            </a:r>
            <a:r>
              <a:rPr lang="en-US" altLang="en-US" dirty="0"/>
              <a:t>), </a:t>
            </a:r>
            <a:r>
              <a:rPr lang="el-GR" altLang="en-US" dirty="0"/>
              <a:t>την εικόνα του </a:t>
            </a:r>
            <a:r>
              <a:rPr lang="en-US" altLang="en-US" b="1" dirty="0"/>
              <a:t>u</a:t>
            </a:r>
            <a:r>
              <a:rPr lang="el-GR" altLang="en-US" dirty="0"/>
              <a:t> μέσω του μετασχηματισμού </a:t>
            </a:r>
            <a:r>
              <a:rPr lang="en-US" altLang="en-US" i="1" dirty="0"/>
              <a:t>T</a:t>
            </a:r>
            <a:r>
              <a:rPr lang="en-US" altLang="en-US" dirty="0"/>
              <a:t>.</a:t>
            </a:r>
          </a:p>
          <a:p>
            <a:pPr marL="1371600" lvl="2" indent="-457200">
              <a:lnSpc>
                <a:spcPct val="90000"/>
              </a:lnSpc>
              <a:buFont typeface="Wingdings" panose="05000000000000000000" pitchFamily="2" charset="2"/>
              <a:buAutoNum type="alphaLcPeriod"/>
            </a:pPr>
            <a:r>
              <a:rPr lang="el-GR" altLang="en-US" dirty="0"/>
              <a:t>Βρείτε την </a:t>
            </a:r>
            <a:r>
              <a:rPr lang="en-US" altLang="en-US" b="1" dirty="0"/>
              <a:t>x</a:t>
            </a:r>
            <a:r>
              <a:rPr lang="en-US" altLang="en-US" dirty="0"/>
              <a:t> </a:t>
            </a:r>
            <a:r>
              <a:rPr lang="el-GR" altLang="en-US" dirty="0"/>
              <a:t>η εικόνα του οποίου μέσω του </a:t>
            </a:r>
            <a:r>
              <a:rPr lang="en-US" altLang="en-US" i="1" dirty="0"/>
              <a:t>T </a:t>
            </a:r>
            <a:r>
              <a:rPr lang="el-GR" altLang="en-US" dirty="0"/>
              <a:t>είναι </a:t>
            </a:r>
            <a:r>
              <a:rPr lang="en-US" altLang="en-US" b="1" dirty="0"/>
              <a:t>b</a:t>
            </a:r>
            <a:r>
              <a:rPr lang="en-US" altLang="en-US" dirty="0"/>
              <a:t>.</a:t>
            </a:r>
          </a:p>
          <a:p>
            <a:pPr marL="1371600" lvl="2" indent="-457200">
              <a:lnSpc>
                <a:spcPct val="90000"/>
              </a:lnSpc>
              <a:buFont typeface="Wingdings" panose="05000000000000000000" pitchFamily="2" charset="2"/>
              <a:buAutoNum type="alphaLcPeriod"/>
            </a:pPr>
            <a:r>
              <a:rPr lang="el-GR" altLang="en-US" dirty="0"/>
              <a:t>Υπάρχουν περισσότερα από ένα </a:t>
            </a:r>
            <a:r>
              <a:rPr lang="en-US" altLang="en-US" b="1" dirty="0"/>
              <a:t>x</a:t>
            </a:r>
            <a:r>
              <a:rPr lang="en-US" altLang="en-US" dirty="0"/>
              <a:t> </a:t>
            </a:r>
            <a:r>
              <a:rPr lang="el-GR" altLang="en-US" dirty="0"/>
              <a:t>των οποίων η εικόνα μέσω του </a:t>
            </a:r>
            <a:r>
              <a:rPr lang="en-US" altLang="en-US" i="1" dirty="0"/>
              <a:t>T</a:t>
            </a:r>
            <a:r>
              <a:rPr lang="en-US" altLang="en-US" dirty="0"/>
              <a:t> </a:t>
            </a:r>
            <a:r>
              <a:rPr lang="el-GR" altLang="en-US" dirty="0"/>
              <a:t>είναι </a:t>
            </a:r>
            <a:r>
              <a:rPr lang="en-US" altLang="en-US" b="1" dirty="0"/>
              <a:t>b</a:t>
            </a:r>
            <a:r>
              <a:rPr lang="en-US" altLang="en-US" dirty="0"/>
              <a:t>;</a:t>
            </a:r>
          </a:p>
          <a:p>
            <a:pPr marL="1371600" lvl="2" indent="-457200">
              <a:lnSpc>
                <a:spcPct val="90000"/>
              </a:lnSpc>
              <a:buFont typeface="Wingdings" panose="05000000000000000000" pitchFamily="2" charset="2"/>
              <a:buAutoNum type="alphaLcPeriod"/>
            </a:pPr>
            <a:r>
              <a:rPr lang="el-GR" altLang="en-US" dirty="0"/>
              <a:t>Προσδιορίστε εάν το </a:t>
            </a:r>
            <a:r>
              <a:rPr lang="en-US" altLang="en-US" b="1" dirty="0"/>
              <a:t>c</a:t>
            </a:r>
            <a:r>
              <a:rPr lang="en-US" altLang="en-US" dirty="0"/>
              <a:t> </a:t>
            </a:r>
            <a:r>
              <a:rPr lang="el-GR" altLang="en-US" dirty="0"/>
              <a:t>βρίσκεται στο εύρος του μετασχηματισμού </a:t>
            </a:r>
            <a:r>
              <a:rPr lang="en-US" altLang="en-US" i="1" dirty="0"/>
              <a:t>T</a:t>
            </a:r>
            <a:r>
              <a:rPr lang="en-US" altLang="en-US" dirty="0"/>
              <a:t>.</a:t>
            </a:r>
            <a:endParaRPr lang="en-US" altLang="en-US" sz="3600" dirty="0"/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3600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973E0CD-8C22-43B6-A54C-1B10A37A4C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1.8- </a:t>
            </a:r>
            <a:fld id="{337CA6CF-8EFE-4931-B78A-8461FEBB2637}" type="slidenum">
              <a:rPr lang="en-US" altLang="en-US"/>
              <a:pPr/>
              <a:t>6</a:t>
            </a:fld>
            <a:endParaRPr lang="en-CA" altLang="en-US" dirty="0"/>
          </a:p>
        </p:txBody>
      </p:sp>
      <p:sp>
        <p:nvSpPr>
          <p:cNvPr id="657410" name="Rectangle 2">
            <a:extLst>
              <a:ext uri="{FF2B5EF4-FFF2-40B4-BE49-F238E27FC236}">
                <a16:creationId xmlns:a16="http://schemas.microsoft.com/office/drawing/2014/main" id="{A1D583DE-37A4-4541-A75D-FF538E388C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ΜΕΤΑΣΧΗΜΑΤΙΣΜΟΙ ΠΙΝΑΚΩΝ</a:t>
            </a:r>
            <a:endParaRPr lang="en-US" altLang="en-US" dirty="0"/>
          </a:p>
        </p:txBody>
      </p:sp>
      <p:sp>
        <p:nvSpPr>
          <p:cNvPr id="657411" name="Rectangle 3">
            <a:extLst>
              <a:ext uri="{FF2B5EF4-FFF2-40B4-BE49-F238E27FC236}">
                <a16:creationId xmlns:a16="http://schemas.microsoft.com/office/drawing/2014/main" id="{97816F3B-57F4-40C9-AFD7-6748AA590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marL="609600" indent="-609600"/>
            <a:r>
              <a:rPr lang="el-GR" altLang="en-US" sz="2800" b="1" dirty="0"/>
              <a:t>Λύση</a:t>
            </a:r>
            <a:r>
              <a:rPr lang="en-US" altLang="en-US" sz="2800" b="1" dirty="0"/>
              <a:t>:</a:t>
            </a:r>
          </a:p>
          <a:p>
            <a:pPr marL="1371600" lvl="2" indent="-457200">
              <a:buFont typeface="Wingdings" panose="05000000000000000000" pitchFamily="2" charset="2"/>
              <a:buAutoNum type="alphaLcPeriod"/>
            </a:pPr>
            <a:r>
              <a:rPr lang="el-GR" altLang="en-US" sz="2800" dirty="0"/>
              <a:t>Υπολόγισε</a:t>
            </a:r>
            <a:endParaRPr lang="en-US" altLang="en-US" sz="2800" dirty="0"/>
          </a:p>
          <a:p>
            <a:pPr marL="1371600" lvl="2" indent="-457200">
              <a:buFont typeface="Wingdings" panose="05000000000000000000" pitchFamily="2" charset="2"/>
              <a:buAutoNum type="alphaLcPeriod"/>
            </a:pPr>
            <a:endParaRPr lang="en-US" altLang="en-US" sz="2800" dirty="0"/>
          </a:p>
          <a:p>
            <a:pPr marL="1371600" lvl="2" indent="-457200"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  .</a:t>
            </a:r>
          </a:p>
          <a:p>
            <a:pPr marL="914400" lvl="2" indent="0">
              <a:buNone/>
            </a:pPr>
            <a:endParaRPr lang="en-US" altLang="en-US" sz="2800" dirty="0"/>
          </a:p>
          <a:p>
            <a:pPr marL="1371600" lvl="2" indent="-457200">
              <a:spcBef>
                <a:spcPts val="2400"/>
              </a:spcBef>
              <a:buFont typeface="Wingdings" panose="05000000000000000000" pitchFamily="2" charset="2"/>
              <a:buAutoNum type="alphaLcPeriod" startAt="2"/>
            </a:pPr>
            <a:r>
              <a:rPr lang="el-GR" altLang="en-US" sz="2800" dirty="0"/>
              <a:t>Λύσε το</a:t>
            </a:r>
            <a:r>
              <a:rPr lang="en-US" altLang="en-US" sz="2800" dirty="0"/>
              <a:t>                . </a:t>
            </a:r>
            <a:r>
              <a:rPr lang="el-GR" altLang="en-US" sz="2800" dirty="0"/>
              <a:t>Λύσε δηλαδή το</a:t>
            </a:r>
            <a:r>
              <a:rPr lang="en-US" altLang="en-US" sz="2800" dirty="0"/>
              <a:t> </a:t>
            </a:r>
          </a:p>
          <a:p>
            <a:pPr marL="1371600" lvl="2" indent="-457200">
              <a:spcBef>
                <a:spcPts val="3000"/>
              </a:spcBef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.           ----(1) </a:t>
            </a:r>
          </a:p>
        </p:txBody>
      </p:sp>
      <p:graphicFrame>
        <p:nvGraphicFramePr>
          <p:cNvPr id="657412" name="Object 4">
            <a:extLst>
              <a:ext uri="{FF2B5EF4-FFF2-40B4-BE49-F238E27FC236}">
                <a16:creationId xmlns:a16="http://schemas.microsoft.com/office/drawing/2014/main" id="{D4D6B0E3-6802-4C25-8F3F-C2A3EAE355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646053"/>
              </p:ext>
            </p:extLst>
          </p:nvPr>
        </p:nvGraphicFramePr>
        <p:xfrm>
          <a:off x="2089150" y="2057400"/>
          <a:ext cx="55753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74960" imgH="1777680" progId="Equation.DSMT4">
                  <p:embed/>
                </p:oleObj>
              </mc:Choice>
              <mc:Fallback>
                <p:oleObj name="Equation" r:id="rId2" imgW="5574960" imgH="1777680" progId="Equation.DSMT4">
                  <p:embed/>
                  <p:pic>
                    <p:nvPicPr>
                      <p:cNvPr id="657412" name="Object 4">
                        <a:extLst>
                          <a:ext uri="{FF2B5EF4-FFF2-40B4-BE49-F238E27FC236}">
                            <a16:creationId xmlns:a16="http://schemas.microsoft.com/office/drawing/2014/main" id="{D4D6B0E3-6802-4C25-8F3F-C2A3EAE355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9150" y="2057400"/>
                        <a:ext cx="55753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3" name="Object 5">
            <a:extLst>
              <a:ext uri="{FF2B5EF4-FFF2-40B4-BE49-F238E27FC236}">
                <a16:creationId xmlns:a16="http://schemas.microsoft.com/office/drawing/2014/main" id="{CB4C9C96-E381-489D-B988-D875DBD206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683880"/>
              </p:ext>
            </p:extLst>
          </p:nvPr>
        </p:nvGraphicFramePr>
        <p:xfrm>
          <a:off x="3136900" y="3987800"/>
          <a:ext cx="1435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5100" imgH="431800" progId="Equation.3">
                  <p:embed/>
                </p:oleObj>
              </mc:Choice>
              <mc:Fallback>
                <p:oleObj name="Equation" r:id="rId4" imgW="1435100" imgH="431800" progId="Equation.3">
                  <p:embed/>
                  <p:pic>
                    <p:nvPicPr>
                      <p:cNvPr id="657413" name="Object 5">
                        <a:extLst>
                          <a:ext uri="{FF2B5EF4-FFF2-40B4-BE49-F238E27FC236}">
                            <a16:creationId xmlns:a16="http://schemas.microsoft.com/office/drawing/2014/main" id="{CB4C9C96-E381-489D-B988-D875DBD206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3987800"/>
                        <a:ext cx="14351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4" name="Object 6">
            <a:extLst>
              <a:ext uri="{FF2B5EF4-FFF2-40B4-BE49-F238E27FC236}">
                <a16:creationId xmlns:a16="http://schemas.microsoft.com/office/drawing/2014/main" id="{8D6C41B3-3EE0-444D-BA30-99C3708D3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108034"/>
              </p:ext>
            </p:extLst>
          </p:nvPr>
        </p:nvGraphicFramePr>
        <p:xfrm>
          <a:off x="7086600" y="3987800"/>
          <a:ext cx="115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342900" progId="Equation.3">
                  <p:embed/>
                </p:oleObj>
              </mc:Choice>
              <mc:Fallback>
                <p:oleObj name="Equation" r:id="rId6" imgW="1155700" imgH="342900" progId="Equation.3">
                  <p:embed/>
                  <p:pic>
                    <p:nvPicPr>
                      <p:cNvPr id="657414" name="Object 6">
                        <a:extLst>
                          <a:ext uri="{FF2B5EF4-FFF2-40B4-BE49-F238E27FC236}">
                            <a16:creationId xmlns:a16="http://schemas.microsoft.com/office/drawing/2014/main" id="{8D6C41B3-3EE0-444D-BA30-99C3708D34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987800"/>
                        <a:ext cx="1155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415" name="Object 7">
            <a:extLst>
              <a:ext uri="{FF2B5EF4-FFF2-40B4-BE49-F238E27FC236}">
                <a16:creationId xmlns:a16="http://schemas.microsoft.com/office/drawing/2014/main" id="{B9D5BA76-13E8-4B0D-89A4-5A4ADE7C3A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018877"/>
              </p:ext>
            </p:extLst>
          </p:nvPr>
        </p:nvGraphicFramePr>
        <p:xfrm>
          <a:off x="3124200" y="4572000"/>
          <a:ext cx="35179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17560" imgH="1777680" progId="Equation.DSMT4">
                  <p:embed/>
                </p:oleObj>
              </mc:Choice>
              <mc:Fallback>
                <p:oleObj name="Equation" r:id="rId8" imgW="3517560" imgH="1777680" progId="Equation.DSMT4">
                  <p:embed/>
                  <p:pic>
                    <p:nvPicPr>
                      <p:cNvPr id="657415" name="Object 7">
                        <a:extLst>
                          <a:ext uri="{FF2B5EF4-FFF2-40B4-BE49-F238E27FC236}">
                            <a16:creationId xmlns:a16="http://schemas.microsoft.com/office/drawing/2014/main" id="{B9D5BA76-13E8-4B0D-89A4-5A4ADE7C3A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572000"/>
                        <a:ext cx="35179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E1494C6-21A5-4195-A777-65514EB15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1.8- </a:t>
            </a:r>
            <a:fld id="{ABA6D60E-7E74-409E-8FA0-36D52B6353C2}" type="slidenum">
              <a:rPr lang="en-US" altLang="en-US"/>
              <a:pPr/>
              <a:t>7</a:t>
            </a:fld>
            <a:endParaRPr lang="en-CA" altLang="en-US" dirty="0"/>
          </a:p>
        </p:txBody>
      </p:sp>
      <p:sp>
        <p:nvSpPr>
          <p:cNvPr id="658434" name="Rectangle 2">
            <a:extLst>
              <a:ext uri="{FF2B5EF4-FFF2-40B4-BE49-F238E27FC236}">
                <a16:creationId xmlns:a16="http://schemas.microsoft.com/office/drawing/2014/main" id="{8C4BC027-B9E9-48F1-BA4B-CFC2F186B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ΜΕΤΑΣΧΗΜΑΤΙΣΜΟΙ ΠΙΝΑΚΩΝ</a:t>
            </a:r>
            <a:endParaRPr lang="en-US" altLang="en-US" dirty="0"/>
          </a:p>
        </p:txBody>
      </p:sp>
      <p:sp>
        <p:nvSpPr>
          <p:cNvPr id="658435" name="Rectangle 3">
            <a:extLst>
              <a:ext uri="{FF2B5EF4-FFF2-40B4-BE49-F238E27FC236}">
                <a16:creationId xmlns:a16="http://schemas.microsoft.com/office/drawing/2014/main" id="{E68EF0E6-56FC-4200-AA14-E1E7B275F5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334000"/>
          </a:xfrm>
        </p:spPr>
        <p:txBody>
          <a:bodyPr/>
          <a:lstStyle/>
          <a:p>
            <a:pPr lvl="3"/>
            <a:r>
              <a:rPr lang="el-GR" altLang="en-US" sz="2800" dirty="0"/>
              <a:t>Απαλοιφή στον επαυξημένου πίνακα</a:t>
            </a:r>
            <a:r>
              <a:rPr lang="en-US" altLang="en-US" sz="2800" dirty="0"/>
              <a:t>: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                                                                               </a:t>
            </a:r>
            <a:endParaRPr lang="el-GR" altLang="en-US" sz="2800" dirty="0"/>
          </a:p>
          <a:p>
            <a:pPr>
              <a:buFont typeface="Wingdings" panose="05000000000000000000" pitchFamily="2" charset="2"/>
              <a:buNone/>
            </a:pPr>
            <a:r>
              <a:rPr lang="el-GR" altLang="en-US" sz="2800" dirty="0"/>
              <a:t>                                                                           </a:t>
            </a:r>
            <a:r>
              <a:rPr lang="en-US" altLang="en-US" sz="2800" dirty="0"/>
              <a:t>----(2)</a:t>
            </a:r>
          </a:p>
          <a:p>
            <a:endParaRPr lang="en-US" altLang="en-US" sz="2800" dirty="0"/>
          </a:p>
          <a:p>
            <a:pPr lvl="3"/>
            <a:r>
              <a:rPr lang="el-GR" altLang="en-US" sz="2800" dirty="0"/>
              <a:t>Έτσι</a:t>
            </a:r>
            <a:r>
              <a:rPr lang="en-US" altLang="en-US" sz="2800" dirty="0"/>
              <a:t>               ,                , </a:t>
            </a:r>
            <a:r>
              <a:rPr lang="el-GR" altLang="en-US" sz="2800" dirty="0"/>
              <a:t>και</a:t>
            </a:r>
            <a:r>
              <a:rPr lang="en-US" altLang="en-US" sz="2800" dirty="0"/>
              <a:t>                   .</a:t>
            </a:r>
          </a:p>
          <a:p>
            <a:endParaRPr lang="en-US" altLang="en-US" sz="2800" dirty="0"/>
          </a:p>
          <a:p>
            <a:pPr lvl="3"/>
            <a:r>
              <a:rPr lang="el-GR" altLang="en-US" sz="2800" dirty="0"/>
              <a:t>Η εικόνα του </a:t>
            </a:r>
            <a:r>
              <a:rPr lang="en-US" altLang="en-US" sz="2800" b="1" dirty="0"/>
              <a:t>x</a:t>
            </a:r>
            <a:r>
              <a:rPr lang="en-US" altLang="en-US" sz="2800" dirty="0"/>
              <a:t> </a:t>
            </a:r>
            <a:r>
              <a:rPr lang="el-GR" altLang="en-US" sz="2800" dirty="0"/>
              <a:t>μέσω του</a:t>
            </a:r>
            <a:r>
              <a:rPr lang="en-US" altLang="en-US" sz="2800" dirty="0"/>
              <a:t> </a:t>
            </a:r>
            <a:r>
              <a:rPr lang="en-US" altLang="en-US" sz="2800" i="1" dirty="0"/>
              <a:t>T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το διάνυσμα </a:t>
            </a:r>
            <a:r>
              <a:rPr lang="en-US" altLang="en-US" sz="2800" b="1" dirty="0"/>
              <a:t>b</a:t>
            </a:r>
            <a:r>
              <a:rPr lang="en-US" altLang="en-US" sz="2800" dirty="0"/>
              <a:t>.  </a:t>
            </a:r>
          </a:p>
        </p:txBody>
      </p:sp>
      <p:graphicFrame>
        <p:nvGraphicFramePr>
          <p:cNvPr id="658436" name="Object 4">
            <a:extLst>
              <a:ext uri="{FF2B5EF4-FFF2-40B4-BE49-F238E27FC236}">
                <a16:creationId xmlns:a16="http://schemas.microsoft.com/office/drawing/2014/main" id="{8770CD79-8922-4FB0-B941-B523507484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766131"/>
              </p:ext>
            </p:extLst>
          </p:nvPr>
        </p:nvGraphicFramePr>
        <p:xfrm>
          <a:off x="266700" y="1908175"/>
          <a:ext cx="8610600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71000" imgH="1777680" progId="Equation.DSMT4">
                  <p:embed/>
                </p:oleObj>
              </mc:Choice>
              <mc:Fallback>
                <p:oleObj name="Equation" r:id="rId2" imgW="10071000" imgH="1777680" progId="Equation.DSMT4">
                  <p:embed/>
                  <p:pic>
                    <p:nvPicPr>
                      <p:cNvPr id="658436" name="Object 4">
                        <a:extLst>
                          <a:ext uri="{FF2B5EF4-FFF2-40B4-BE49-F238E27FC236}">
                            <a16:creationId xmlns:a16="http://schemas.microsoft.com/office/drawing/2014/main" id="{8770CD79-8922-4FB0-B941-B523507484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908175"/>
                        <a:ext cx="8610600" cy="152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7" name="Object 5">
            <a:extLst>
              <a:ext uri="{FF2B5EF4-FFF2-40B4-BE49-F238E27FC236}">
                <a16:creationId xmlns:a16="http://schemas.microsoft.com/office/drawing/2014/main" id="{3E012A45-5F27-4CA7-90DF-F83F619E1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737720"/>
              </p:ext>
            </p:extLst>
          </p:nvPr>
        </p:nvGraphicFramePr>
        <p:xfrm>
          <a:off x="2603500" y="4775200"/>
          <a:ext cx="1193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482400" progId="Equation.DSMT4">
                  <p:embed/>
                </p:oleObj>
              </mc:Choice>
              <mc:Fallback>
                <p:oleObj name="Equation" r:id="rId4" imgW="1193760" imgH="482400" progId="Equation.DSMT4">
                  <p:embed/>
                  <p:pic>
                    <p:nvPicPr>
                      <p:cNvPr id="658437" name="Object 5">
                        <a:extLst>
                          <a:ext uri="{FF2B5EF4-FFF2-40B4-BE49-F238E27FC236}">
                            <a16:creationId xmlns:a16="http://schemas.microsoft.com/office/drawing/2014/main" id="{3E012A45-5F27-4CA7-90DF-F83F619E10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4775200"/>
                        <a:ext cx="1193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8" name="Object 6">
            <a:extLst>
              <a:ext uri="{FF2B5EF4-FFF2-40B4-BE49-F238E27FC236}">
                <a16:creationId xmlns:a16="http://schemas.microsoft.com/office/drawing/2014/main" id="{A3965F8E-1C6F-4E1E-8F20-59C92F55C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457443"/>
              </p:ext>
            </p:extLst>
          </p:nvPr>
        </p:nvGraphicFramePr>
        <p:xfrm>
          <a:off x="4051302" y="4775200"/>
          <a:ext cx="129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482400" progId="Equation.DSMT4">
                  <p:embed/>
                </p:oleObj>
              </mc:Choice>
              <mc:Fallback>
                <p:oleObj name="Equation" r:id="rId6" imgW="1295280" imgH="482400" progId="Equation.DSMT4">
                  <p:embed/>
                  <p:pic>
                    <p:nvPicPr>
                      <p:cNvPr id="658438" name="Object 6">
                        <a:extLst>
                          <a:ext uri="{FF2B5EF4-FFF2-40B4-BE49-F238E27FC236}">
                            <a16:creationId xmlns:a16="http://schemas.microsoft.com/office/drawing/2014/main" id="{A3965F8E-1C6F-4E1E-8F20-59C92F55C4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2" y="4775200"/>
                        <a:ext cx="12954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9" name="Object 7">
            <a:extLst>
              <a:ext uri="{FF2B5EF4-FFF2-40B4-BE49-F238E27FC236}">
                <a16:creationId xmlns:a16="http://schemas.microsoft.com/office/drawing/2014/main" id="{4D7C9B06-28B2-4E11-ABFF-544F0F116E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490065"/>
              </p:ext>
            </p:extLst>
          </p:nvPr>
        </p:nvGraphicFramePr>
        <p:xfrm>
          <a:off x="6146800" y="4394200"/>
          <a:ext cx="15875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87500" imgH="1244600" progId="Equation.3">
                  <p:embed/>
                </p:oleObj>
              </mc:Choice>
              <mc:Fallback>
                <p:oleObj name="Equation" r:id="rId8" imgW="1587500" imgH="1244600" progId="Equation.3">
                  <p:embed/>
                  <p:pic>
                    <p:nvPicPr>
                      <p:cNvPr id="658439" name="Object 7">
                        <a:extLst>
                          <a:ext uri="{FF2B5EF4-FFF2-40B4-BE49-F238E27FC236}">
                            <a16:creationId xmlns:a16="http://schemas.microsoft.com/office/drawing/2014/main" id="{4D7C9B06-28B2-4E11-ABFF-544F0F116E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4394200"/>
                        <a:ext cx="158750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76D0679-6AE4-459E-9432-E54A77E28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Slide 1.8- </a:t>
            </a:r>
            <a:fld id="{21BC7741-9C29-4C8D-A585-D0BCF396A490}" type="slidenum">
              <a:rPr lang="en-US" altLang="en-US"/>
              <a:pPr/>
              <a:t>8</a:t>
            </a:fld>
            <a:endParaRPr lang="en-CA" altLang="en-US"/>
          </a:p>
        </p:txBody>
      </p:sp>
      <p:sp>
        <p:nvSpPr>
          <p:cNvPr id="659458" name="Rectangle 2">
            <a:extLst>
              <a:ext uri="{FF2B5EF4-FFF2-40B4-BE49-F238E27FC236}">
                <a16:creationId xmlns:a16="http://schemas.microsoft.com/office/drawing/2014/main" id="{C4340801-6126-425B-A7DB-86980853F9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ΜΕΤΑΣΧΗΜΑΤΙΣΜΟΙ ΠΙΝΑΚΩΝ</a:t>
            </a:r>
            <a:endParaRPr lang="en-US" altLang="en-US" dirty="0"/>
          </a:p>
        </p:txBody>
      </p:sp>
      <p:sp>
        <p:nvSpPr>
          <p:cNvPr id="659459" name="Rectangle 3">
            <a:extLst>
              <a:ext uri="{FF2B5EF4-FFF2-40B4-BE49-F238E27FC236}">
                <a16:creationId xmlns:a16="http://schemas.microsoft.com/office/drawing/2014/main" id="{480820FA-CB08-4BE5-AF00-0324118F2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marL="914400" lvl="2" indent="0">
              <a:lnSpc>
                <a:spcPct val="90000"/>
              </a:lnSpc>
              <a:buNone/>
            </a:pPr>
            <a:r>
              <a:rPr lang="el-GR" altLang="en-US" sz="2800" dirty="0"/>
              <a:t>Κάθε </a:t>
            </a:r>
            <a:r>
              <a:rPr lang="en-US" altLang="en-US" sz="2800" b="1" dirty="0"/>
              <a:t>x</a:t>
            </a:r>
            <a:r>
              <a:rPr lang="en-US" altLang="en-US" sz="2800" dirty="0"/>
              <a:t> </a:t>
            </a:r>
            <a:r>
              <a:rPr lang="el-GR" altLang="en-US" sz="2800" dirty="0"/>
              <a:t>του οποίου η εικόνα μέσω του </a:t>
            </a:r>
            <a:r>
              <a:rPr lang="en-US" altLang="en-US" sz="2800" i="1" dirty="0"/>
              <a:t>T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</a:t>
            </a:r>
            <a:r>
              <a:rPr lang="en-US" altLang="en-US" sz="2800" b="1" dirty="0"/>
              <a:t>b</a:t>
            </a:r>
            <a:r>
              <a:rPr lang="en-US" altLang="en-US" sz="2800" dirty="0"/>
              <a:t> </a:t>
            </a:r>
            <a:r>
              <a:rPr lang="el-GR" altLang="en-US" sz="2800" dirty="0"/>
              <a:t>πρέπει να ικανοποιεί την εξίσωση (1).</a:t>
            </a:r>
          </a:p>
          <a:p>
            <a:pPr lvl="3">
              <a:lnSpc>
                <a:spcPct val="90000"/>
              </a:lnSpc>
            </a:pPr>
            <a:r>
              <a:rPr lang="el-GR" altLang="en-US" sz="600" dirty="0"/>
              <a:t>
</a:t>
            </a:r>
            <a:r>
              <a:rPr lang="el-GR" altLang="en-US" sz="2400" dirty="0"/>
              <a:t>Από το (2), είναι σαφές ότι η εξίσωση (1) έχει μια μοναδική λύση.
Έτσι υπάρχει ακριβώς ένα </a:t>
            </a:r>
            <a:r>
              <a:rPr lang="en-US" altLang="en-US" sz="2400" b="1" dirty="0"/>
              <a:t>x</a:t>
            </a:r>
            <a:r>
              <a:rPr lang="en-US" altLang="en-US" sz="2400" dirty="0"/>
              <a:t> </a:t>
            </a:r>
            <a:r>
              <a:rPr lang="el-GR" altLang="en-US" sz="2400" dirty="0"/>
              <a:t>του οποίου η εικόνα είναι </a:t>
            </a:r>
            <a:r>
              <a:rPr lang="en-US" altLang="en-US" sz="2400" b="1" dirty="0"/>
              <a:t>b</a:t>
            </a:r>
            <a:r>
              <a:rPr lang="en-US" altLang="en-US" sz="2400" dirty="0"/>
              <a:t>.</a:t>
            </a:r>
            <a:endParaRPr lang="en-US" altLang="en-US" sz="2800" dirty="0"/>
          </a:p>
          <a:p>
            <a:pPr marL="1371600" lvl="2" indent="-457200">
              <a:lnSpc>
                <a:spcPct val="90000"/>
              </a:lnSpc>
              <a:buFont typeface="Wingdings" panose="05000000000000000000" pitchFamily="2" charset="2"/>
              <a:buAutoNum type="alphaLcPeriod" startAt="4"/>
            </a:pPr>
            <a:r>
              <a:rPr lang="el-GR" altLang="en-US" sz="2800" dirty="0"/>
              <a:t>Το διάνυσμα </a:t>
            </a:r>
            <a:r>
              <a:rPr lang="en-US" altLang="en-US" sz="2800" b="1" dirty="0"/>
              <a:t>c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στην περιοχή του </a:t>
            </a:r>
            <a:r>
              <a:rPr lang="en-US" altLang="en-US" sz="2800" i="1" dirty="0"/>
              <a:t>T</a:t>
            </a:r>
            <a:r>
              <a:rPr lang="en-US" altLang="en-US" sz="2800" dirty="0"/>
              <a:t> </a:t>
            </a:r>
            <a:r>
              <a:rPr lang="el-GR" altLang="en-US" sz="2800" dirty="0"/>
              <a:t>αν </a:t>
            </a:r>
            <a:r>
              <a:rPr lang="en-US" altLang="en-US" sz="2800" b="1" dirty="0"/>
              <a:t>c</a:t>
            </a:r>
            <a:r>
              <a:rPr lang="en-US" altLang="en-US" sz="2800" dirty="0"/>
              <a:t> </a:t>
            </a:r>
            <a:r>
              <a:rPr lang="el-GR" altLang="en-US" sz="2800" dirty="0"/>
              <a:t>είναι η εικόνα κάποιου </a:t>
            </a:r>
            <a:r>
              <a:rPr lang="en-US" altLang="en-US" sz="2800" b="1" dirty="0"/>
              <a:t>x</a:t>
            </a:r>
            <a:r>
              <a:rPr lang="el-GR" altLang="en-US" sz="2800" dirty="0"/>
              <a:t>, δηλαδή, αν            για κάποιο </a:t>
            </a:r>
            <a:r>
              <a:rPr lang="en-US" altLang="en-US" sz="2800" b="1" dirty="0"/>
              <a:t>x</a:t>
            </a:r>
            <a:r>
              <a:rPr lang="en-US" altLang="en-US" sz="2800" dirty="0"/>
              <a:t>.</a:t>
            </a:r>
            <a:endParaRPr lang="el-GR" altLang="en-US" sz="2800" dirty="0"/>
          </a:p>
          <a:p>
            <a:pPr marL="1371600" lvl="2" indent="-457200">
              <a:lnSpc>
                <a:spcPct val="90000"/>
              </a:lnSpc>
              <a:buFont typeface="Wingdings" panose="05000000000000000000" pitchFamily="2" charset="2"/>
              <a:buAutoNum type="alphaLcPeriod" startAt="4"/>
            </a:pPr>
            <a:r>
              <a:rPr lang="el-GR" altLang="en-US" sz="2800" dirty="0"/>
              <a:t>Αυτός είναι ένας άλλος τρόπος να ρωτήσετε εάν το σύστημα</a:t>
            </a:r>
            <a:r>
              <a:rPr lang="en-US" altLang="en-US" sz="2800" dirty="0"/>
              <a:t>                  </a:t>
            </a:r>
            <a:r>
              <a:rPr lang="el-GR" altLang="en-US" sz="2800" dirty="0"/>
              <a:t>είναι συνεπές</a:t>
            </a:r>
            <a:r>
              <a:rPr lang="en-US" altLang="en-US" sz="2800" dirty="0"/>
              <a:t>.     </a:t>
            </a:r>
          </a:p>
          <a:p>
            <a:pPr marL="1371600" lvl="2" indent="-457200">
              <a:lnSpc>
                <a:spcPct val="90000"/>
              </a:lnSpc>
              <a:buFont typeface="Wingdings" panose="05000000000000000000" pitchFamily="2" charset="2"/>
              <a:buAutoNum type="alphaLcPeriod" startAt="3"/>
            </a:pPr>
            <a:endParaRPr lang="en-US" altLang="en-US" sz="2800" dirty="0"/>
          </a:p>
        </p:txBody>
      </p:sp>
      <p:graphicFrame>
        <p:nvGraphicFramePr>
          <p:cNvPr id="659461" name="Object 5">
            <a:extLst>
              <a:ext uri="{FF2B5EF4-FFF2-40B4-BE49-F238E27FC236}">
                <a16:creationId xmlns:a16="http://schemas.microsoft.com/office/drawing/2014/main" id="{117F6C3B-4F9B-4709-9C0D-EA9205F440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147793"/>
              </p:ext>
            </p:extLst>
          </p:nvPr>
        </p:nvGraphicFramePr>
        <p:xfrm>
          <a:off x="4260850" y="5346700"/>
          <a:ext cx="138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431800" progId="Equation.3">
                  <p:embed/>
                </p:oleObj>
              </mc:Choice>
              <mc:Fallback>
                <p:oleObj name="Equation" r:id="rId2" imgW="1384300" imgH="431800" progId="Equation.3">
                  <p:embed/>
                  <p:pic>
                    <p:nvPicPr>
                      <p:cNvPr id="659461" name="Object 5">
                        <a:extLst>
                          <a:ext uri="{FF2B5EF4-FFF2-40B4-BE49-F238E27FC236}">
                            <a16:creationId xmlns:a16="http://schemas.microsoft.com/office/drawing/2014/main" id="{117F6C3B-4F9B-4709-9C0D-EA9205F440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850" y="5346700"/>
                        <a:ext cx="1384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9462" name="Object 6">
            <a:extLst>
              <a:ext uri="{FF2B5EF4-FFF2-40B4-BE49-F238E27FC236}">
                <a16:creationId xmlns:a16="http://schemas.microsoft.com/office/drawing/2014/main" id="{F199BE73-9035-445C-9CF8-ACF0E8F5B5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309947"/>
              </p:ext>
            </p:extLst>
          </p:nvPr>
        </p:nvGraphicFramePr>
        <p:xfrm>
          <a:off x="7239000" y="4125768"/>
          <a:ext cx="1092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91880" imgH="342720" progId="Equation.DSMT4">
                  <p:embed/>
                </p:oleObj>
              </mc:Choice>
              <mc:Fallback>
                <p:oleObj name="Equation" r:id="rId4" imgW="1091880" imgH="342720" progId="Equation.DSMT4">
                  <p:embed/>
                  <p:pic>
                    <p:nvPicPr>
                      <p:cNvPr id="659462" name="Object 6">
                        <a:extLst>
                          <a:ext uri="{FF2B5EF4-FFF2-40B4-BE49-F238E27FC236}">
                            <a16:creationId xmlns:a16="http://schemas.microsoft.com/office/drawing/2014/main" id="{F199BE73-9035-445C-9CF8-ACF0E8F5B5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125768"/>
                        <a:ext cx="1092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276AD17-6578-4251-9A52-E0EC8AE10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1.8- </a:t>
            </a:r>
            <a:fld id="{5A00A5B6-3FBC-46B2-BEED-C25919B66754}" type="slidenum">
              <a:rPr lang="en-US" altLang="en-US"/>
              <a:pPr/>
              <a:t>9</a:t>
            </a:fld>
            <a:endParaRPr lang="en-CA" altLang="en-US" dirty="0"/>
          </a:p>
        </p:txBody>
      </p:sp>
      <p:sp>
        <p:nvSpPr>
          <p:cNvPr id="660482" name="Rectangle 2">
            <a:extLst>
              <a:ext uri="{FF2B5EF4-FFF2-40B4-BE49-F238E27FC236}">
                <a16:creationId xmlns:a16="http://schemas.microsoft.com/office/drawing/2014/main" id="{80427ACC-ED5C-4103-BAAF-709E6A278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ΜΕΤΑΣΧΗΜΑΤΙΣΜΟΙ ΠΙΝΑΚΩΝ</a:t>
            </a:r>
            <a:endParaRPr lang="en-US" altLang="en-US" dirty="0"/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ABAD99A8-BB0F-45A3-BB6E-F8A2CE1F2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381991"/>
            <a:ext cx="8839200" cy="5334000"/>
          </a:xfrm>
        </p:spPr>
        <p:txBody>
          <a:bodyPr/>
          <a:lstStyle/>
          <a:p>
            <a:pPr lvl="3"/>
            <a:r>
              <a:rPr lang="el-GR" altLang="en-US" sz="2800" dirty="0"/>
              <a:t>Για να υπολογίσουμε την λύση, ξεκινάμε με τον επαυξημένο πίνακα</a:t>
            </a:r>
            <a:r>
              <a:rPr lang="en-US" altLang="en-US" sz="2800" dirty="0"/>
              <a:t>.</a:t>
            </a:r>
          </a:p>
          <a:p>
            <a:pPr lvl="3"/>
            <a:endParaRPr lang="en-US" altLang="en-US" sz="2800" dirty="0"/>
          </a:p>
          <a:p>
            <a:pPr lvl="3"/>
            <a:endParaRPr lang="en-US" altLang="en-US" sz="2800" dirty="0"/>
          </a:p>
          <a:p>
            <a:pPr lvl="3"/>
            <a:endParaRPr lang="en-US" altLang="en-US" sz="2800" dirty="0"/>
          </a:p>
          <a:p>
            <a:pPr lvl="3"/>
            <a:endParaRPr lang="en-US" altLang="en-US" sz="2800" dirty="0"/>
          </a:p>
          <a:p>
            <a:pPr lvl="3"/>
            <a:r>
              <a:rPr lang="el-GR" altLang="en-US" sz="2800" dirty="0"/>
              <a:t>Η τρίτη εξίσωση</a:t>
            </a:r>
            <a:r>
              <a:rPr lang="en-US" altLang="en-US" sz="2800" dirty="0"/>
              <a:t>,              , </a:t>
            </a:r>
            <a:r>
              <a:rPr lang="el-GR" altLang="en-US" sz="2800" dirty="0"/>
              <a:t>δείχνει ότι το σύστημα είναι ασυνεπές.</a:t>
            </a:r>
            <a:endParaRPr lang="en-US" altLang="en-US" sz="2800" dirty="0"/>
          </a:p>
          <a:p>
            <a:pPr lvl="3"/>
            <a:r>
              <a:rPr lang="en-US" altLang="en-US" sz="2800" dirty="0" err="1"/>
              <a:t>Ά</a:t>
            </a:r>
            <a:r>
              <a:rPr lang="el-GR" altLang="en-US" sz="2800" dirty="0" err="1"/>
              <a:t>ρα</a:t>
            </a:r>
            <a:r>
              <a:rPr lang="el-GR" altLang="en-US" sz="2800" dirty="0"/>
              <a:t> το</a:t>
            </a:r>
            <a:r>
              <a:rPr lang="en-US" altLang="en-US" sz="2800" dirty="0"/>
              <a:t> </a:t>
            </a:r>
            <a:r>
              <a:rPr lang="en-US" altLang="en-US" sz="2800" b="1" dirty="0"/>
              <a:t>c</a:t>
            </a:r>
            <a:r>
              <a:rPr lang="en-US" altLang="en-US" sz="2800" dirty="0"/>
              <a:t> </a:t>
            </a:r>
            <a:r>
              <a:rPr lang="el-GR" altLang="en-US" sz="2800" b="1" dirty="0"/>
              <a:t>δεν είναι </a:t>
            </a:r>
            <a:r>
              <a:rPr lang="el-GR" altLang="en-US" sz="2800" dirty="0"/>
              <a:t>στο πεδίο τιμών</a:t>
            </a:r>
            <a:r>
              <a:rPr lang="en-US" altLang="en-US" sz="2800" dirty="0"/>
              <a:t> </a:t>
            </a:r>
            <a:r>
              <a:rPr lang="el-GR" altLang="en-US" sz="2800" dirty="0"/>
              <a:t>του </a:t>
            </a:r>
            <a:r>
              <a:rPr lang="en-US" altLang="en-US" sz="2800" i="1" dirty="0"/>
              <a:t>T</a:t>
            </a:r>
            <a:r>
              <a:rPr lang="en-US" altLang="en-US" sz="2800" dirty="0"/>
              <a:t>.</a:t>
            </a:r>
          </a:p>
          <a:p>
            <a:pPr lvl="3"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graphicFrame>
        <p:nvGraphicFramePr>
          <p:cNvPr id="660484" name="Object 4">
            <a:extLst>
              <a:ext uri="{FF2B5EF4-FFF2-40B4-BE49-F238E27FC236}">
                <a16:creationId xmlns:a16="http://schemas.microsoft.com/office/drawing/2014/main" id="{80059ED5-AFF3-4CBD-A6B3-D1965B9918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348052"/>
              </p:ext>
            </p:extLst>
          </p:nvPr>
        </p:nvGraphicFramePr>
        <p:xfrm>
          <a:off x="228600" y="2499879"/>
          <a:ext cx="86868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83600" imgH="1777680" progId="Equation.DSMT4">
                  <p:embed/>
                </p:oleObj>
              </mc:Choice>
              <mc:Fallback>
                <p:oleObj name="Equation" r:id="rId2" imgW="10083600" imgH="1777680" progId="Equation.DSMT4">
                  <p:embed/>
                  <p:pic>
                    <p:nvPicPr>
                      <p:cNvPr id="660484" name="Object 4">
                        <a:extLst>
                          <a:ext uri="{FF2B5EF4-FFF2-40B4-BE49-F238E27FC236}">
                            <a16:creationId xmlns:a16="http://schemas.microsoft.com/office/drawing/2014/main" id="{80059ED5-AFF3-4CBD-A6B3-D1965B9918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99879"/>
                        <a:ext cx="8686800" cy="153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0485" name="Object 5">
            <a:extLst>
              <a:ext uri="{FF2B5EF4-FFF2-40B4-BE49-F238E27FC236}">
                <a16:creationId xmlns:a16="http://schemas.microsoft.com/office/drawing/2014/main" id="{A61BCA70-4587-44F7-B0B5-B59C058694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910361"/>
              </p:ext>
            </p:extLst>
          </p:nvPr>
        </p:nvGraphicFramePr>
        <p:xfrm>
          <a:off x="4343400" y="4495800"/>
          <a:ext cx="1143000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520" imgH="342720" progId="Equation.DSMT4">
                  <p:embed/>
                </p:oleObj>
              </mc:Choice>
              <mc:Fallback>
                <p:oleObj name="Equation" r:id="rId4" imgW="1244520" imgH="342720" progId="Equation.DSMT4">
                  <p:embed/>
                  <p:pic>
                    <p:nvPicPr>
                      <p:cNvPr id="660485" name="Object 5">
                        <a:extLst>
                          <a:ext uri="{FF2B5EF4-FFF2-40B4-BE49-F238E27FC236}">
                            <a16:creationId xmlns:a16="http://schemas.microsoft.com/office/drawing/2014/main" id="{A61BCA70-4587-44F7-B0B5-B59C058694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495800"/>
                        <a:ext cx="1143000" cy="31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14528</TotalTime>
  <Words>1018</Words>
  <Application>Microsoft Macintosh PowerPoint</Application>
  <PresentationFormat>On-screen Show (4:3)</PresentationFormat>
  <Paragraphs>131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Bookshelf Symbol 2</vt:lpstr>
      <vt:lpstr>Cambria Math</vt:lpstr>
      <vt:lpstr>Times New Roman</vt:lpstr>
      <vt:lpstr>Wingdings</vt:lpstr>
      <vt:lpstr>Blends</vt:lpstr>
      <vt:lpstr>Equation</vt:lpstr>
      <vt:lpstr>Γραμμικές Εξισώσεις στη Γραμμική Άλγεβρα</vt:lpstr>
      <vt:lpstr>ΓΡΑΜΜΙΚΟΊ ΜΕΤΑΣΧΗΜΑΤΙΣΜΟΊ</vt:lpstr>
      <vt:lpstr>ΜΕΤΑΣΧΗΜΑΤΙΣΜΟΙ ΠΙΝΑΚΩΝ</vt:lpstr>
      <vt:lpstr>ΜΕΤΑΣΧΗΜΑΤΙΣΜΟΙ ΠΙΝΑΚΩΝ</vt:lpstr>
      <vt:lpstr>ΜΕΤΑΣΧΗΜΑΤΙΣΜΟΙ ΠΙΝΑΚΩΝ</vt:lpstr>
      <vt:lpstr>ΜΕΤΑΣΧΗΜΑΤΙΣΜΟΙ ΠΙΝΑΚΩΝ</vt:lpstr>
      <vt:lpstr>ΜΕΤΑΣΧΗΜΑΤΙΣΜΟΙ ΠΙΝΑΚΩΝ</vt:lpstr>
      <vt:lpstr>ΜΕΤΑΣΧΗΜΑΤΙΣΜΟΙ ΠΙΝΑΚΩΝ</vt:lpstr>
      <vt:lpstr>ΜΕΤΑΣΧΗΜΑΤΙΣΜΟΙ ΠΙΝΑΚΩΝ</vt:lpstr>
      <vt:lpstr>SHEAR TRANSFORMATION</vt:lpstr>
      <vt:lpstr>SHEAR TRANSFORMATION</vt:lpstr>
      <vt:lpstr>ΓΡΑΜΜΙΚΟΊ ΜΕΤΑΣΧΗΜΑΤΙΣΜΟΊ</vt:lpstr>
      <vt:lpstr>ΓΡΑΜΜΙΚΟΊ ΜΕΤΑΣΧΗΜΑΤΙΣΜΟΊ</vt:lpstr>
      <vt:lpstr>ΓΡΑΜΜΙΚΟΊ ΜΕΤΑΣΧΗΜΑΤΙΣΜΟΊ</vt:lpstr>
      <vt:lpstr>ΓΡΑΜΜΙΚΟΊ ΜΕΤΑΣΧΗΜΑΤΙΣΜΟΊ</vt:lpstr>
      <vt:lpstr>ΓΡΑΜΜΙΚΟΊ ΜΕΤΑΣΧΗΜΑΤΙΣΜΟΊ</vt:lpstr>
    </vt:vector>
  </TitlesOfParts>
  <Company>© 2012 Pearson Education, Inc. All rights reserved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Manolis Vavalis</cp:lastModifiedBy>
  <cp:revision>808</cp:revision>
  <dcterms:created xsi:type="dcterms:W3CDTF">2005-10-22T18:34:54Z</dcterms:created>
  <dcterms:modified xsi:type="dcterms:W3CDTF">2025-10-27T06:33:57Z</dcterms:modified>
</cp:coreProperties>
</file>