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8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7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3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8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776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40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08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957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21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12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08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6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827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44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68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27250"/>
            <a:ext cx="7772400" cy="1470025"/>
          </a:xfrm>
        </p:spPr>
        <p:txBody>
          <a:bodyPr/>
          <a:lstStyle/>
          <a:p>
            <a:r>
              <a:rPr dirty="0" err="1" smtClean="0"/>
              <a:t>Δι</a:t>
            </a:r>
            <a:r>
              <a:rPr dirty="0" smtClean="0"/>
              <a:t>ατροφή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/>
          <a:p>
            <a:r>
              <a:rPr lang="el-GR" dirty="0" smtClean="0"/>
              <a:t>Η μεθοδολογία αναζήτησης βιβλιογραφίας στη μηχανή αναζήτησης </a:t>
            </a:r>
            <a:r>
              <a:rPr lang="en-US" dirty="0" smtClean="0"/>
              <a:t>PubMed</a:t>
            </a:r>
          </a:p>
        </p:txBody>
      </p:sp>
      <p:pic>
        <p:nvPicPr>
          <p:cNvPr id="1026" name="Picture 2" descr="C:\Users\DeliDiet\Pictures\tdu-logo-greek_14996670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921" y="614363"/>
            <a:ext cx="1760836" cy="130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liDiet\Pictures\UTH-logo-gree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67531"/>
            <a:ext cx="14732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520" y="5673745"/>
            <a:ext cx="5171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Νικόλαος Ι Ντελής </a:t>
            </a:r>
            <a:r>
              <a:rPr lang="en-US" dirty="0" smtClean="0"/>
              <a:t>RD, MSc, PhDc</a:t>
            </a:r>
          </a:p>
          <a:p>
            <a:pPr algn="ctr"/>
            <a:r>
              <a:rPr lang="el-GR" dirty="0" smtClean="0"/>
              <a:t>Διαιτολόγος – Διατροφολόγος</a:t>
            </a:r>
          </a:p>
          <a:p>
            <a:pPr algn="ctr"/>
            <a:r>
              <a:rPr lang="el-GR" dirty="0" smtClean="0"/>
              <a:t>Υποψήφιος διδάκτωρ Πανεπιστημίου Θεσσαλίας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4361"/>
            <a:ext cx="9152127" cy="51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183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7" y="539497"/>
            <a:ext cx="9152127" cy="51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271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5387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420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" y="729049"/>
            <a:ext cx="9138508" cy="514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812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1979"/>
            <a:ext cx="9116540" cy="512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822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6120"/>
            <a:ext cx="9116540" cy="512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410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7265"/>
            <a:ext cx="9138508" cy="514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044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Τεχνικές της μηχανής αναζήτησης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OR: </a:t>
            </a:r>
            <a:r>
              <a:rPr lang="el-GR" dirty="0" smtClean="0"/>
              <a:t>σύνδεση μεταβλητών ίδιας κατηγορίας</a:t>
            </a:r>
          </a:p>
          <a:p>
            <a:r>
              <a:rPr lang="en-US" dirty="0" smtClean="0"/>
              <a:t>AND: </a:t>
            </a:r>
            <a:r>
              <a:rPr lang="el-GR" dirty="0" smtClean="0"/>
              <a:t>σύνδεση μεταβλητών από άλλη κατηγορία</a:t>
            </a:r>
          </a:p>
          <a:p>
            <a:r>
              <a:rPr lang="el-GR" dirty="0" smtClean="0"/>
              <a:t>Αστερίσκος ‘*’: περιλαμβάνει και τα παράγωγα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0664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δραστηριότητα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Δημιουργία αλγόριθμου για τις ακόλουθες αναζητήσεις:</a:t>
            </a:r>
          </a:p>
          <a:p>
            <a:pPr marL="514350" indent="-514350">
              <a:buAutoNum type="arabicPeriod"/>
            </a:pPr>
            <a:r>
              <a:rPr lang="el-GR" dirty="0" err="1" smtClean="0"/>
              <a:t>Επιπολασμός</a:t>
            </a:r>
            <a:r>
              <a:rPr lang="el-GR" dirty="0" smtClean="0"/>
              <a:t> του καρκίνου του μαστού</a:t>
            </a:r>
          </a:p>
          <a:p>
            <a:pPr marL="514350" indent="-514350">
              <a:buAutoNum type="arabicPeriod"/>
            </a:pPr>
            <a:r>
              <a:rPr lang="el-GR" dirty="0" smtClean="0"/>
              <a:t>Ο ρόλος της </a:t>
            </a:r>
            <a:r>
              <a:rPr lang="el-GR" dirty="0" err="1" smtClean="0"/>
              <a:t>χολοκαλσιφερόλης</a:t>
            </a:r>
            <a:r>
              <a:rPr lang="el-GR" dirty="0" smtClean="0"/>
              <a:t> στη ρύθμιση του ανοσοποιητικού</a:t>
            </a:r>
          </a:p>
          <a:p>
            <a:pPr marL="514350" indent="-514350">
              <a:buAutoNum type="arabicPeriod"/>
            </a:pPr>
            <a:r>
              <a:rPr lang="el-GR" dirty="0" smtClean="0"/>
              <a:t>Συνδυαστική επίδραση διατροφής και άσκησης στη μείωση του ρίσκου για εμφάνιση καρκίνου</a:t>
            </a:r>
          </a:p>
          <a:p>
            <a:pPr marL="514350" indent="-514350">
              <a:buAutoNum type="arabicPeriod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014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Συζήτηση και ερωτήσεις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8" y="2369738"/>
            <a:ext cx="2720501" cy="2720501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50" y="2583179"/>
            <a:ext cx="3103134" cy="229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76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Θεματολογία διάλεξης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σημαντικότητα της ορθής αναζήτησης</a:t>
            </a:r>
          </a:p>
          <a:p>
            <a:r>
              <a:rPr lang="el-GR" dirty="0" smtClean="0"/>
              <a:t>Η μεθοδολογία αναζήτησης</a:t>
            </a:r>
          </a:p>
          <a:p>
            <a:r>
              <a:rPr lang="el-GR" dirty="0" smtClean="0"/>
              <a:t>Τεχνικές της μηχανής αναζήτησης</a:t>
            </a:r>
          </a:p>
          <a:p>
            <a:r>
              <a:rPr lang="el-GR" dirty="0" smtClean="0"/>
              <a:t>δραστηριότητα</a:t>
            </a:r>
          </a:p>
          <a:p>
            <a:r>
              <a:rPr lang="el-GR" dirty="0" smtClean="0"/>
              <a:t>Ερωτήσεις – συζήτηση</a:t>
            </a:r>
          </a:p>
        </p:txBody>
      </p:sp>
    </p:spTree>
    <p:extLst>
      <p:ext uri="{BB962C8B-B14F-4D97-AF65-F5344CB8AC3E}">
        <p14:creationId xmlns:p14="http://schemas.microsoft.com/office/powerpoint/2010/main" val="1328846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σημαντικότητα της ορθής αναζήτησης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επιστημονική αναζήτηση υπερέχει της απλής</a:t>
            </a:r>
          </a:p>
          <a:p>
            <a:r>
              <a:rPr lang="el-GR" dirty="0" smtClean="0"/>
              <a:t>Οι μηχανές αναζήτησης κατέχουν αλγόριθμο αναζήτησης</a:t>
            </a:r>
          </a:p>
          <a:p>
            <a:r>
              <a:rPr lang="el-GR" dirty="0" smtClean="0"/>
              <a:t>Η απλή αναζήτηση δεν ανιχνεύει με ακρίβεια</a:t>
            </a:r>
          </a:p>
          <a:p>
            <a:r>
              <a:rPr lang="el-GR" dirty="0" smtClean="0"/>
              <a:t>Η σύνθετη αναζήτηση συνδέει τις λέξεις κλειδιά και προσφέρει πιο </a:t>
            </a:r>
            <a:r>
              <a:rPr lang="el-GR" dirty="0" err="1" smtClean="0"/>
              <a:t>στοχευμένη</a:t>
            </a:r>
            <a:r>
              <a:rPr lang="el-GR" dirty="0" smtClean="0"/>
              <a:t> αναζήτηση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8687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μεθοδολογία – το εργαλείο </a:t>
            </a:r>
            <a:r>
              <a:rPr lang="en-US" dirty="0" smtClean="0"/>
              <a:t>PICOS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P: Population </a:t>
            </a:r>
            <a:r>
              <a:rPr lang="el-GR" dirty="0" smtClean="0"/>
              <a:t>Ο πληθυσμός στόχος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I: Intervention</a:t>
            </a:r>
            <a:r>
              <a:rPr lang="el-GR" dirty="0" smtClean="0"/>
              <a:t> Η παρέμβαση (αν υπάρχει)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C: Comparison</a:t>
            </a:r>
            <a:r>
              <a:rPr lang="el-GR" dirty="0" smtClean="0"/>
              <a:t> Η σύγκριση</a:t>
            </a:r>
          </a:p>
          <a:p>
            <a:pPr marL="0" indent="0">
              <a:buNone/>
            </a:pPr>
            <a:r>
              <a:rPr lang="el-GR" dirty="0" smtClean="0"/>
              <a:t>Ο: </a:t>
            </a:r>
            <a:r>
              <a:rPr lang="en-US" dirty="0" smtClean="0"/>
              <a:t>Outcome </a:t>
            </a:r>
            <a:r>
              <a:rPr lang="el-GR" dirty="0" smtClean="0"/>
              <a:t>Το αποτέλεσμα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</a:t>
            </a:r>
            <a:r>
              <a:rPr lang="el-GR" dirty="0" smtClean="0"/>
              <a:t>: </a:t>
            </a:r>
            <a:r>
              <a:rPr lang="en-US" dirty="0" smtClean="0"/>
              <a:t>Study </a:t>
            </a:r>
            <a:r>
              <a:rPr lang="el-GR" dirty="0" smtClean="0"/>
              <a:t>είδος μελέτης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1116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μεθοδολογία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l-GR" dirty="0" smtClean="0"/>
              <a:t>Καθορισμός το θέματος προς αναζήτηση</a:t>
            </a:r>
          </a:p>
          <a:p>
            <a:pPr marL="514350" indent="-514350">
              <a:buAutoNum type="arabicPeriod"/>
            </a:pPr>
            <a:r>
              <a:rPr lang="el-GR" dirty="0" smtClean="0"/>
              <a:t>Καθορισμός λέξεων – κλειδιά για κάθε γράμμα του </a:t>
            </a:r>
            <a:r>
              <a:rPr lang="en-US" dirty="0" smtClean="0"/>
              <a:t>PICOS</a:t>
            </a:r>
            <a:endParaRPr lang="el-GR" dirty="0" smtClean="0"/>
          </a:p>
          <a:p>
            <a:pPr marL="514350" indent="-514350">
              <a:buAutoNum type="arabicPeriod"/>
            </a:pPr>
            <a:r>
              <a:rPr lang="el-GR" dirty="0" smtClean="0"/>
              <a:t>Επιλογή προηγμένης αναζήτησης</a:t>
            </a:r>
          </a:p>
          <a:p>
            <a:pPr marL="514350" indent="-514350">
              <a:buAutoNum type="arabicPeriod"/>
            </a:pPr>
            <a:r>
              <a:rPr lang="el-GR" dirty="0" smtClean="0"/>
              <a:t>Επιλογή τμήματος </a:t>
            </a:r>
            <a:r>
              <a:rPr lang="en-US" dirty="0" smtClean="0"/>
              <a:t>‘title/abstract’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l-GR" dirty="0" smtClean="0"/>
              <a:t>Ένωση λέξεων κλειδιά με το </a:t>
            </a:r>
            <a:r>
              <a:rPr lang="en-US" dirty="0" smtClean="0"/>
              <a:t>‘OR’ </a:t>
            </a:r>
            <a:r>
              <a:rPr lang="el-GR" dirty="0" smtClean="0"/>
              <a:t>που αναφέρονται στο γράμμα </a:t>
            </a:r>
            <a:r>
              <a:rPr lang="el-GR" dirty="0"/>
              <a:t>του </a:t>
            </a:r>
            <a:r>
              <a:rPr lang="en-US" dirty="0" smtClean="0"/>
              <a:t>PICOS</a:t>
            </a:r>
            <a:r>
              <a:rPr lang="el-GR" dirty="0"/>
              <a:t> </a:t>
            </a:r>
            <a:r>
              <a:rPr lang="el-GR" dirty="0" smtClean="0"/>
              <a:t>και δημιουργία ομάδων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l-GR" dirty="0" smtClean="0"/>
              <a:t>Ένωση των ομάδων με το </a:t>
            </a:r>
            <a:r>
              <a:rPr lang="en-US" dirty="0" smtClean="0"/>
              <a:t>‘AND’ </a:t>
            </a:r>
            <a:r>
              <a:rPr lang="el-GR" dirty="0" smtClean="0"/>
              <a:t>και σύνθεση της αναζήτησης</a:t>
            </a:r>
            <a:endParaRPr lang="en-US" dirty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3569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l-GR" dirty="0" smtClean="0"/>
              <a:t>Τα οφέλη του μαγνησίου</a:t>
            </a:r>
            <a:endParaRPr lang="el-GR" dirty="0" smtClean="0"/>
          </a:p>
          <a:p>
            <a:pPr marL="514350" indent="-514350">
              <a:buAutoNum type="arabicPeriod"/>
            </a:pPr>
            <a:r>
              <a:rPr lang="el-GR" dirty="0" smtClean="0"/>
              <a:t>Λέξεις κλειδιά:</a:t>
            </a:r>
          </a:p>
          <a:p>
            <a:pPr marL="0" indent="0">
              <a:buNone/>
            </a:pPr>
            <a:r>
              <a:rPr lang="en-US" dirty="0" smtClean="0"/>
              <a:t>P: </a:t>
            </a:r>
            <a:r>
              <a:rPr lang="en-US" dirty="0" smtClean="0"/>
              <a:t>‘</a:t>
            </a:r>
            <a:r>
              <a:rPr lang="el-GR" dirty="0" smtClean="0"/>
              <a:t>όλος ο πληθυσμός</a:t>
            </a:r>
            <a:r>
              <a:rPr lang="en-US" dirty="0" smtClean="0"/>
              <a:t>’</a:t>
            </a:r>
            <a:r>
              <a:rPr lang="el-GR" dirty="0" smtClean="0"/>
              <a:t> καμία λέξη κλειδί</a:t>
            </a:r>
          </a:p>
          <a:p>
            <a:pPr marL="0" indent="0">
              <a:buNone/>
            </a:pPr>
            <a:r>
              <a:rPr lang="el-GR" dirty="0" smtClean="0"/>
              <a:t>Ι</a:t>
            </a:r>
            <a:r>
              <a:rPr lang="el-GR" dirty="0" smtClean="0"/>
              <a:t>: </a:t>
            </a:r>
            <a:r>
              <a:rPr lang="el-GR" dirty="0" smtClean="0"/>
              <a:t>μαγνήσιο, </a:t>
            </a:r>
            <a:r>
              <a:rPr lang="en-US" dirty="0" smtClean="0"/>
              <a:t>Mg</a:t>
            </a:r>
            <a:endParaRPr lang="el-GR" dirty="0" smtClean="0"/>
          </a:p>
          <a:p>
            <a:pPr marL="0" indent="0">
              <a:buNone/>
            </a:pPr>
            <a:r>
              <a:rPr lang="en-US" dirty="0" smtClean="0"/>
              <a:t>C</a:t>
            </a:r>
            <a:r>
              <a:rPr lang="en-US" dirty="0" smtClean="0"/>
              <a:t>: </a:t>
            </a:r>
            <a:r>
              <a:rPr lang="el-GR" dirty="0" smtClean="0"/>
              <a:t>εικονικό φάρμακο</a:t>
            </a:r>
            <a:r>
              <a:rPr lang="en-US" dirty="0" smtClean="0"/>
              <a:t> placebo</a:t>
            </a:r>
          </a:p>
          <a:p>
            <a:pPr marL="0" indent="0">
              <a:buNone/>
            </a:pPr>
            <a:r>
              <a:rPr lang="el-GR" dirty="0" smtClean="0"/>
              <a:t>Ο: </a:t>
            </a:r>
            <a:r>
              <a:rPr lang="el-GR" dirty="0" smtClean="0"/>
              <a:t>τα οφέλη</a:t>
            </a:r>
            <a:r>
              <a:rPr lang="en-US" dirty="0" smtClean="0"/>
              <a:t>, </a:t>
            </a:r>
            <a:r>
              <a:rPr lang="el-GR" dirty="0" smtClean="0"/>
              <a:t>τα θετικά, η χρήση</a:t>
            </a:r>
            <a:r>
              <a:rPr lang="en-US" dirty="0" smtClean="0"/>
              <a:t> ‘effects’ ‘pros’ ‘benefits’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S: </a:t>
            </a:r>
            <a:r>
              <a:rPr lang="en-US" dirty="0" smtClean="0"/>
              <a:t>review, </a:t>
            </a:r>
            <a:r>
              <a:rPr lang="en-US" dirty="0" err="1" smtClean="0"/>
              <a:t>rct</a:t>
            </a:r>
            <a:r>
              <a:rPr lang="en-US" dirty="0" smtClean="0"/>
              <a:t>, systematic review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1590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792"/>
            <a:ext cx="9184640" cy="516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615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" y="749809"/>
            <a:ext cx="9135871" cy="513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71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9225"/>
            <a:ext cx="9135871" cy="513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76990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1632</TotalTime>
  <Words>281</Words>
  <Application>Microsoft Office PowerPoint</Application>
  <PresentationFormat>Προβολή στην οθόνη (4:3)</PresentationFormat>
  <Paragraphs>47</Paragraphs>
  <Slides>19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Θέμα του Office</vt:lpstr>
      <vt:lpstr>Διατροφή</vt:lpstr>
      <vt:lpstr>Θεματολογία διάλεξης</vt:lpstr>
      <vt:lpstr>Η σημαντικότητα της ορθής αναζήτησης</vt:lpstr>
      <vt:lpstr>Η μεθοδολογία – το εργαλείο PICOS</vt:lpstr>
      <vt:lpstr>Η μεθοδολογία</vt:lpstr>
      <vt:lpstr>παράδειγμα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Τεχνικές της μηχανής αναζήτησης</vt:lpstr>
      <vt:lpstr>δραστηριότητα</vt:lpstr>
      <vt:lpstr>Συζήτηση και ερωτήσεις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Διατροφή</dc:title>
  <dc:creator>user</dc:creator>
  <dc:description>generated using python-pptx</dc:description>
  <cp:lastModifiedBy>DeliDiet</cp:lastModifiedBy>
  <cp:revision>70</cp:revision>
  <dcterms:created xsi:type="dcterms:W3CDTF">2013-01-27T09:14:16Z</dcterms:created>
  <dcterms:modified xsi:type="dcterms:W3CDTF">2025-12-08T10:10:42Z</dcterms:modified>
</cp:coreProperties>
</file>