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84" r:id="rId4"/>
    <p:sldId id="327" r:id="rId5"/>
    <p:sldId id="326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38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97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14" y="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smtClean="0"/>
              <a:t>Διατροφή</a:t>
            </a:r>
            <a:r>
              <a:rPr lang="el-GR" dirty="0" smtClean="0"/>
              <a:t> – Εργαστήριο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Η διατροφική υποστήριξη του καρκίνου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PhDc</a:t>
            </a:r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Παρενέργειες χημειοθεραπείας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799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el-GR" dirty="0" smtClean="0"/>
              <a:t>Κόπωση/Αδυναμία</a:t>
            </a:r>
            <a:r>
              <a:rPr lang="el-GR" dirty="0"/>
              <a:t>: Η πιο συχνή παρενέργεια, αναφέρεται από το 85-92% των </a:t>
            </a:r>
            <a:r>
              <a:rPr lang="el-GR" dirty="0" smtClean="0"/>
              <a:t>ασθενών</a:t>
            </a:r>
          </a:p>
          <a:p>
            <a:pPr marL="514350" indent="-514350">
              <a:buAutoNum type="arabicPeriod"/>
            </a:pPr>
            <a:r>
              <a:rPr lang="el-GR" dirty="0" smtClean="0"/>
              <a:t>Αλωπεκία </a:t>
            </a:r>
            <a:r>
              <a:rPr lang="el-GR" dirty="0"/>
              <a:t>(Τριχόπτωση): Πολύ συχνή, ιδιαίτερα με συγκεκριμένα </a:t>
            </a:r>
            <a:r>
              <a:rPr lang="el-GR" dirty="0" smtClean="0"/>
              <a:t>σχήματα</a:t>
            </a:r>
          </a:p>
          <a:p>
            <a:pPr marL="514350" indent="-514350">
              <a:buAutoNum type="arabicPeriod"/>
            </a:pPr>
            <a:r>
              <a:rPr lang="el-GR" dirty="0" smtClean="0"/>
              <a:t>Ναυτία/Έμετος</a:t>
            </a:r>
            <a:r>
              <a:rPr lang="el-GR" dirty="0"/>
              <a:t>: Εμφανίζονται σε μεγάλο ποσοστό, επηρεάζοντας τη διατροφή και την </a:t>
            </a:r>
            <a:r>
              <a:rPr lang="el-GR" dirty="0" smtClean="0"/>
              <a:t>ενυδάτωση</a:t>
            </a:r>
          </a:p>
          <a:p>
            <a:pPr marL="514350" indent="-514350">
              <a:buAutoNum type="arabicPeriod"/>
            </a:pPr>
            <a:r>
              <a:rPr lang="el-GR" dirty="0" smtClean="0"/>
              <a:t>Γαστρεντερικές </a:t>
            </a:r>
            <a:r>
              <a:rPr lang="el-GR" dirty="0"/>
              <a:t>διαταραχές: Διάρροια, δυσκοιλιότητα, ανορεξία, στοματίτιδα, </a:t>
            </a:r>
            <a:r>
              <a:rPr lang="el-GR" dirty="0" err="1"/>
              <a:t>βλεννογονίτιδα</a:t>
            </a:r>
            <a:r>
              <a:rPr lang="el-GR" dirty="0"/>
              <a:t>, κοιλιακός </a:t>
            </a:r>
            <a:r>
              <a:rPr lang="el-GR" dirty="0" smtClean="0"/>
              <a:t>πόνος</a:t>
            </a:r>
          </a:p>
          <a:p>
            <a:pPr marL="514350" indent="-514350">
              <a:buAutoNum type="arabicPeriod"/>
            </a:pPr>
            <a:r>
              <a:rPr lang="el-GR" dirty="0" smtClean="0"/>
              <a:t>Αιματολογικές </a:t>
            </a:r>
            <a:r>
              <a:rPr lang="el-GR" dirty="0"/>
              <a:t>διαταραχές: Αναιμία, </a:t>
            </a:r>
            <a:r>
              <a:rPr lang="el-GR" dirty="0" err="1"/>
              <a:t>λευκοπενία</a:t>
            </a:r>
            <a:r>
              <a:rPr lang="el-GR" dirty="0"/>
              <a:t>, </a:t>
            </a:r>
            <a:r>
              <a:rPr lang="el-GR" dirty="0" err="1"/>
              <a:t>ουδετεροπενία</a:t>
            </a:r>
            <a:r>
              <a:rPr lang="el-GR" dirty="0"/>
              <a:t>, </a:t>
            </a:r>
            <a:r>
              <a:rPr lang="el-GR" dirty="0" err="1"/>
              <a:t>θρομβοπενία</a:t>
            </a:r>
            <a:r>
              <a:rPr lang="el-GR" dirty="0"/>
              <a:t>, αυξημένος κίνδυνος </a:t>
            </a:r>
            <a:r>
              <a:rPr lang="el-GR" dirty="0" smtClean="0"/>
              <a:t>λοιμώξεων</a:t>
            </a:r>
          </a:p>
          <a:p>
            <a:pPr marL="514350" indent="-514350">
              <a:buAutoNum type="arabicPeriod"/>
            </a:pPr>
            <a:r>
              <a:rPr lang="el-GR" dirty="0" err="1" smtClean="0"/>
              <a:t>Νευροτοξικότητα</a:t>
            </a:r>
            <a:r>
              <a:rPr lang="el-GR" dirty="0"/>
              <a:t>: Περιφερική νευροπάθεια, διαταραχές αισθητικότητας, “</a:t>
            </a:r>
            <a:r>
              <a:rPr lang="el-GR" dirty="0" err="1"/>
              <a:t>chemo</a:t>
            </a:r>
            <a:r>
              <a:rPr lang="el-GR" dirty="0"/>
              <a:t> </a:t>
            </a:r>
            <a:r>
              <a:rPr lang="el-GR" dirty="0" err="1"/>
              <a:t>brain</a:t>
            </a:r>
            <a:r>
              <a:rPr lang="el-GR" dirty="0"/>
              <a:t>” (γνωστική </a:t>
            </a:r>
            <a:r>
              <a:rPr lang="el-GR" dirty="0" smtClean="0"/>
              <a:t>δυσλειτουργία)</a:t>
            </a:r>
          </a:p>
          <a:p>
            <a:pPr marL="514350" indent="-514350">
              <a:buAutoNum type="arabicPeriod"/>
            </a:pPr>
            <a:r>
              <a:rPr lang="el-GR" dirty="0" smtClean="0"/>
              <a:t>Δερματικές </a:t>
            </a:r>
            <a:r>
              <a:rPr lang="el-GR" dirty="0"/>
              <a:t>αντιδράσεις: Εξανθήματα, αλλοιώσεις νυχιών, ξηροδερμία, </a:t>
            </a:r>
            <a:r>
              <a:rPr lang="el-GR" dirty="0" smtClean="0"/>
              <a:t>οίδημα</a:t>
            </a:r>
          </a:p>
          <a:p>
            <a:pPr marL="514350" indent="-514350">
              <a:buAutoNum type="arabicPeriod"/>
            </a:pPr>
            <a:r>
              <a:rPr lang="el-GR" dirty="0" err="1" smtClean="0"/>
              <a:t>Καρδιοτοξικότητα</a:t>
            </a:r>
            <a:r>
              <a:rPr lang="el-GR" dirty="0"/>
              <a:t>, </a:t>
            </a:r>
            <a:r>
              <a:rPr lang="el-GR" dirty="0" err="1"/>
              <a:t>ηπατοτοξικότητα</a:t>
            </a:r>
            <a:r>
              <a:rPr lang="el-GR" dirty="0"/>
              <a:t>, </a:t>
            </a:r>
            <a:r>
              <a:rPr lang="el-GR" dirty="0" err="1"/>
              <a:t>νεφροτοξικότητα</a:t>
            </a:r>
            <a:r>
              <a:rPr lang="el-GR" dirty="0"/>
              <a:t>: Ειδικά με ορισμένα φάρμακα (π.χ. </a:t>
            </a:r>
            <a:r>
              <a:rPr lang="el-GR" dirty="0" err="1"/>
              <a:t>ανθρακυκλίνες</a:t>
            </a:r>
            <a:r>
              <a:rPr lang="el-GR" dirty="0"/>
              <a:t>, </a:t>
            </a:r>
            <a:r>
              <a:rPr lang="el-GR" dirty="0" err="1" smtClean="0"/>
              <a:t>πλατινούχα</a:t>
            </a:r>
            <a:r>
              <a:rPr lang="el-GR" dirty="0" smtClean="0"/>
              <a:t>)</a:t>
            </a:r>
          </a:p>
          <a:p>
            <a:pPr marL="514350" indent="-514350">
              <a:buAutoNum type="arabicPeriod"/>
            </a:pPr>
            <a:r>
              <a:rPr lang="el-GR" dirty="0" smtClean="0"/>
              <a:t>Ψυχολογικές </a:t>
            </a:r>
            <a:r>
              <a:rPr lang="el-GR" dirty="0"/>
              <a:t>επιπτώσεις: Κατάθλιψη, άγχος, διαταραχές ύπνου</a:t>
            </a:r>
          </a:p>
        </p:txBody>
      </p:sp>
    </p:spTree>
    <p:extLst>
      <p:ext uri="{BB962C8B-B14F-4D97-AF65-F5344CB8AC3E}">
        <p14:creationId xmlns:p14="http://schemas.microsoft.com/office/powerpoint/2010/main" val="4032937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Πρωτογενής πρόληψη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Άσκηση &amp; φυσική </a:t>
            </a:r>
            <a:r>
              <a:rPr lang="el-GR" dirty="0" smtClean="0"/>
              <a:t>δραστηριότητα</a:t>
            </a:r>
          </a:p>
          <a:p>
            <a:r>
              <a:rPr lang="el-GR" dirty="0" smtClean="0"/>
              <a:t>Ισορροπημένη διατροφή </a:t>
            </a:r>
          </a:p>
          <a:p>
            <a:r>
              <a:rPr lang="el-GR" dirty="0" smtClean="0"/>
              <a:t>Διαχείριση του στρες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18667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Διατροφή και πρόληψη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Πλούσια σε φυτικές τροφές </a:t>
            </a:r>
            <a:r>
              <a:rPr lang="el-GR" dirty="0" smtClean="0"/>
              <a:t>διατροφή</a:t>
            </a:r>
          </a:p>
          <a:p>
            <a:r>
              <a:rPr lang="el-GR" dirty="0"/>
              <a:t>Περιορισμός κόκκινου και επεξεργασμένου κρέατος, αλκοόλ και </a:t>
            </a:r>
            <a:r>
              <a:rPr lang="el-GR" dirty="0" smtClean="0"/>
              <a:t>ζάχαρης</a:t>
            </a:r>
          </a:p>
          <a:p>
            <a:r>
              <a:rPr lang="el-GR" dirty="0"/>
              <a:t>Διατήρηση υγιούς σωματικού </a:t>
            </a:r>
            <a:r>
              <a:rPr lang="el-GR" dirty="0" smtClean="0"/>
              <a:t>βάρους</a:t>
            </a:r>
          </a:p>
          <a:p>
            <a:r>
              <a:rPr lang="el-GR" dirty="0"/>
              <a:t>Μεσογειακή διατροφή</a:t>
            </a:r>
          </a:p>
        </p:txBody>
      </p:sp>
    </p:spTree>
    <p:extLst>
      <p:ext uri="{BB962C8B-B14F-4D97-AF65-F5344CB8AC3E}">
        <p14:creationId xmlns:p14="http://schemas.microsoft.com/office/powerpoint/2010/main" val="603978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Μηχανισμοί δράσης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Αντιοξειδωτικά και </a:t>
            </a:r>
            <a:r>
              <a:rPr lang="el-GR" dirty="0" err="1"/>
              <a:t>φυτοθρεπτικά</a:t>
            </a:r>
            <a:r>
              <a:rPr lang="el-GR" dirty="0"/>
              <a:t> </a:t>
            </a:r>
            <a:r>
              <a:rPr lang="el-GR" dirty="0" smtClean="0"/>
              <a:t>συστατικά</a:t>
            </a:r>
          </a:p>
          <a:p>
            <a:r>
              <a:rPr lang="el-GR" dirty="0"/>
              <a:t>Διαιτητικές </a:t>
            </a:r>
            <a:r>
              <a:rPr lang="el-GR" dirty="0" smtClean="0"/>
              <a:t>ίνες</a:t>
            </a:r>
          </a:p>
          <a:p>
            <a:r>
              <a:rPr lang="el-GR" dirty="0"/>
              <a:t>Ρύθμιση ορμονών και μεταβολισμού</a:t>
            </a:r>
          </a:p>
        </p:txBody>
      </p:sp>
    </p:spTree>
    <p:extLst>
      <p:ext uri="{BB962C8B-B14F-4D97-AF65-F5344CB8AC3E}">
        <p14:creationId xmlns:p14="http://schemas.microsoft.com/office/powerpoint/2010/main" val="3296102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διατροφική υποστήριξη των καρκινοπαθών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/>
              <a:t>Έγκαιρη αξιολόγηση και </a:t>
            </a:r>
            <a:r>
              <a:rPr lang="el-GR" b="1" dirty="0" smtClean="0"/>
              <a:t>παρακολούθηση</a:t>
            </a:r>
          </a:p>
          <a:p>
            <a:r>
              <a:rPr lang="el-GR" b="1" dirty="0"/>
              <a:t>Εξατομικευμένη </a:t>
            </a:r>
            <a:r>
              <a:rPr lang="el-GR" b="1" dirty="0" smtClean="0"/>
              <a:t>παρέμβαση</a:t>
            </a:r>
          </a:p>
          <a:p>
            <a:r>
              <a:rPr lang="el-GR" b="1" dirty="0"/>
              <a:t>Στόχοι</a:t>
            </a:r>
            <a:r>
              <a:rPr lang="el-GR" b="1" dirty="0" smtClean="0"/>
              <a:t>: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Διατήρηση </a:t>
            </a:r>
            <a:r>
              <a:rPr lang="el-GR" b="1" dirty="0"/>
              <a:t>ή βελτίωση της </a:t>
            </a:r>
            <a:r>
              <a:rPr lang="el-GR" b="1" dirty="0" smtClean="0"/>
              <a:t>θρέψης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Εντόπιση και αντιμετώπιση της καρκινικής καχεξίας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Αύξηση της λειτουργικότητας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Βελτίωση της </a:t>
            </a:r>
            <a:r>
              <a:rPr lang="el-GR" b="1" dirty="0"/>
              <a:t>ποιότητας </a:t>
            </a:r>
            <a:r>
              <a:rPr lang="el-GR" b="1" dirty="0" smtClean="0"/>
              <a:t>ζωής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μείωση </a:t>
            </a:r>
            <a:r>
              <a:rPr lang="el-GR" b="1" dirty="0"/>
              <a:t>των </a:t>
            </a:r>
            <a:r>
              <a:rPr lang="el-GR" b="1" dirty="0" smtClean="0"/>
              <a:t>επιπλοκών των φαρμάκων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βελτίωση </a:t>
            </a:r>
            <a:r>
              <a:rPr lang="el-GR" b="1" dirty="0"/>
              <a:t>της αντοχής στη θεραπεία</a:t>
            </a:r>
          </a:p>
        </p:txBody>
      </p:sp>
    </p:spTree>
    <p:extLst>
      <p:ext uri="{BB962C8B-B14F-4D97-AF65-F5344CB8AC3E}">
        <p14:creationId xmlns:p14="http://schemas.microsoft.com/office/powerpoint/2010/main" val="549914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Προκλήσεις και σημεία προσοχής!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Υποεκτίμηση και </a:t>
            </a:r>
            <a:r>
              <a:rPr lang="el-GR" dirty="0" smtClean="0"/>
              <a:t>καθυστέρηση</a:t>
            </a:r>
          </a:p>
          <a:p>
            <a:r>
              <a:rPr lang="el-GR" dirty="0"/>
              <a:t>Παιδιατρικοί </a:t>
            </a:r>
            <a:r>
              <a:rPr lang="el-GR" dirty="0" smtClean="0"/>
              <a:t>ασθενείς</a:t>
            </a:r>
          </a:p>
          <a:p>
            <a:r>
              <a:rPr lang="el-GR" dirty="0"/>
              <a:t>Προχωρημένη νόσος/</a:t>
            </a:r>
            <a:r>
              <a:rPr lang="el-GR" dirty="0" err="1"/>
              <a:t>παρηγορική</a:t>
            </a:r>
            <a:r>
              <a:rPr lang="el-GR" dirty="0"/>
              <a:t> </a:t>
            </a:r>
            <a:r>
              <a:rPr lang="el-GR" dirty="0" smtClean="0"/>
              <a:t>φροντίδα</a:t>
            </a:r>
          </a:p>
          <a:p>
            <a:r>
              <a:rPr lang="el-GR" dirty="0"/>
              <a:t>Η έγκαιρη, συστηματική και εξατομικευμένη διατροφική υποστήριξη βελτιώνει σημαντικά την πορεία, την αντοχή στη θεραπεία και την ποιότητα ζωής των </a:t>
            </a:r>
            <a:r>
              <a:rPr lang="el-GR" dirty="0" smtClean="0"/>
              <a:t>καρκινοπαθών.</a:t>
            </a:r>
          </a:p>
        </p:txBody>
      </p:sp>
    </p:spTree>
    <p:extLst>
      <p:ext uri="{BB962C8B-B14F-4D97-AF65-F5344CB8AC3E}">
        <p14:creationId xmlns:p14="http://schemas.microsoft.com/office/powerpoint/2010/main" val="3770450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Διατροφικές οδηγίες για επιζώντες από καρκίνο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b="1" dirty="0" smtClean="0"/>
              <a:t>Διατήρηση υγιούς βάρους</a:t>
            </a:r>
          </a:p>
          <a:p>
            <a:r>
              <a:rPr lang="el-GR" b="1" dirty="0" smtClean="0"/>
              <a:t>Φυτική διατροφή</a:t>
            </a:r>
          </a:p>
          <a:p>
            <a:r>
              <a:rPr lang="el-GR" b="1" dirty="0"/>
              <a:t>Περιορισμός κόκκινου/επεξεργασμένου κρέατος &amp; κορεσμένων </a:t>
            </a:r>
            <a:r>
              <a:rPr lang="el-GR" b="1" dirty="0" smtClean="0"/>
              <a:t>λιπαρών</a:t>
            </a:r>
          </a:p>
          <a:p>
            <a:r>
              <a:rPr lang="el-GR" b="1" dirty="0"/>
              <a:t>Περιορισμός </a:t>
            </a:r>
            <a:r>
              <a:rPr lang="el-GR" b="1" dirty="0" smtClean="0"/>
              <a:t>αλκοόλ</a:t>
            </a:r>
          </a:p>
          <a:p>
            <a:r>
              <a:rPr lang="el-GR" b="1" dirty="0"/>
              <a:t>Επαρκής πρόσληψη </a:t>
            </a:r>
            <a:r>
              <a:rPr lang="el-GR" b="1" dirty="0" smtClean="0"/>
              <a:t>πρωτεΐνης</a:t>
            </a:r>
          </a:p>
          <a:p>
            <a:r>
              <a:rPr lang="el-GR" b="1" dirty="0" smtClean="0"/>
              <a:t>Συμπληρώματα</a:t>
            </a:r>
          </a:p>
          <a:p>
            <a:r>
              <a:rPr lang="el-GR" b="1" dirty="0"/>
              <a:t>Σωματική </a:t>
            </a:r>
            <a:r>
              <a:rPr lang="el-GR" b="1" dirty="0" smtClean="0"/>
              <a:t>δραστηριότητα</a:t>
            </a:r>
          </a:p>
          <a:p>
            <a:r>
              <a:rPr lang="el-GR" b="1" dirty="0"/>
              <a:t>Ασφάλεια </a:t>
            </a:r>
            <a:r>
              <a:rPr lang="el-GR" b="1" dirty="0" smtClean="0"/>
              <a:t>τροφίμων</a:t>
            </a:r>
          </a:p>
          <a:p>
            <a:r>
              <a:rPr lang="el-GR" b="1" dirty="0"/>
              <a:t>Αποφυγή μη τεκμηριωμένων </a:t>
            </a:r>
            <a:r>
              <a:rPr lang="el-GR" b="1" dirty="0" smtClean="0"/>
              <a:t>διαιτών</a:t>
            </a:r>
          </a:p>
          <a:p>
            <a:r>
              <a:rPr lang="el-GR" b="1" dirty="0" smtClean="0"/>
              <a:t>Συμβουλευτική και </a:t>
            </a:r>
            <a:r>
              <a:rPr lang="en-US" b="1" dirty="0" smtClean="0"/>
              <a:t>follow up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547023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Ορισμός και διάγνωση του καρκίνου</a:t>
            </a:r>
          </a:p>
          <a:p>
            <a:r>
              <a:rPr lang="el-GR" dirty="0" smtClean="0"/>
              <a:t>Η παθογένεια του καρκίνου</a:t>
            </a:r>
          </a:p>
          <a:p>
            <a:r>
              <a:rPr lang="el-GR" dirty="0" smtClean="0"/>
              <a:t>Τα συμπτώματα</a:t>
            </a:r>
          </a:p>
          <a:p>
            <a:r>
              <a:rPr lang="el-GR" dirty="0"/>
              <a:t>Φ</a:t>
            </a:r>
            <a:r>
              <a:rPr lang="el-GR" dirty="0" smtClean="0"/>
              <a:t>αρμακευτική και κλινική αντιμετώπιση</a:t>
            </a:r>
          </a:p>
          <a:p>
            <a:r>
              <a:rPr lang="el-GR" dirty="0" smtClean="0"/>
              <a:t>Η διατροφή στην πρόληψη του καρκίνου</a:t>
            </a:r>
          </a:p>
          <a:p>
            <a:r>
              <a:rPr lang="el-GR" dirty="0" smtClean="0"/>
              <a:t>Η διατροφή στην υποστήριξη του καρκινοπαθή ασθενή</a:t>
            </a:r>
          </a:p>
          <a:p>
            <a:r>
              <a:rPr lang="el-GR" dirty="0" smtClean="0"/>
              <a:t>Διατροφικές οδηγίες για τους επιζώντες από καρκίνο</a:t>
            </a:r>
          </a:p>
          <a:p>
            <a:r>
              <a:rPr lang="el-GR" dirty="0" smtClean="0"/>
              <a:t>Ερωτήσεις – συζήτηση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 του καρκίνου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81668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ομάδα ασθενειών που χαρακτηρίζονται από τον ανεξέλεγκτο πολλαπλασιασμό και την εξάπλωση ανώμαλων </a:t>
            </a:r>
            <a:r>
              <a:rPr lang="el-GR" dirty="0" smtClean="0"/>
              <a:t>κυττάρων</a:t>
            </a:r>
          </a:p>
          <a:p>
            <a:r>
              <a:rPr lang="el-GR" dirty="0" smtClean="0"/>
              <a:t>Εισβολή σε γειτονικούς ιστούς και μετάσταση</a:t>
            </a:r>
          </a:p>
          <a:p>
            <a:r>
              <a:rPr lang="el-GR" dirty="0" smtClean="0"/>
              <a:t>τα κύτταρα:</a:t>
            </a:r>
          </a:p>
          <a:p>
            <a:pPr marL="514350" indent="-514350">
              <a:buAutoNum type="arabicPeriod"/>
            </a:pPr>
            <a:r>
              <a:rPr lang="el-GR" dirty="0" smtClean="0"/>
              <a:t>χάνουν </a:t>
            </a:r>
            <a:r>
              <a:rPr lang="el-GR" dirty="0"/>
              <a:t>τον έλεγχο της διαίρεσης και της ανάπτυξής </a:t>
            </a:r>
            <a:r>
              <a:rPr lang="el-GR" dirty="0" smtClean="0"/>
              <a:t>τους</a:t>
            </a:r>
          </a:p>
          <a:p>
            <a:pPr marL="514350" indent="-514350">
              <a:buAutoNum type="arabicPeriod"/>
            </a:pPr>
            <a:r>
              <a:rPr lang="el-GR" dirty="0"/>
              <a:t>Πολλαπλασιάζονται </a:t>
            </a:r>
            <a:r>
              <a:rPr lang="el-GR" dirty="0" smtClean="0"/>
              <a:t>ανεξέλεγκτα</a:t>
            </a:r>
          </a:p>
          <a:p>
            <a:pPr marL="514350" indent="-514350">
              <a:buAutoNum type="arabicPeriod"/>
            </a:pPr>
            <a:r>
              <a:rPr lang="el-GR" dirty="0"/>
              <a:t>Αγνοούν τα σήματα που σταματούν τη </a:t>
            </a:r>
            <a:r>
              <a:rPr lang="el-GR" dirty="0" smtClean="0"/>
              <a:t>διαίρεση</a:t>
            </a:r>
          </a:p>
          <a:p>
            <a:pPr marL="514350" indent="-514350">
              <a:buAutoNum type="arabicPeriod"/>
            </a:pPr>
            <a:r>
              <a:rPr lang="el-GR" dirty="0" err="1" smtClean="0"/>
              <a:t>Μεταστατούν</a:t>
            </a:r>
            <a:r>
              <a:rPr lang="el-GR" dirty="0" smtClean="0"/>
              <a:t> μέσω της λέμφου και του αίματος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21446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διάγνωση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συνδυασμός </a:t>
            </a:r>
            <a:r>
              <a:rPr lang="el-GR" dirty="0"/>
              <a:t>κλινικών, απεικονιστικών, εργαστηριακών και μοριακών </a:t>
            </a:r>
            <a:r>
              <a:rPr lang="el-GR" dirty="0" smtClean="0"/>
              <a:t>μεθόδων</a:t>
            </a:r>
          </a:p>
          <a:p>
            <a:r>
              <a:rPr lang="el-GR" dirty="0" smtClean="0"/>
              <a:t>Στόχος η έγκαιρη και </a:t>
            </a:r>
            <a:r>
              <a:rPr lang="el-GR" dirty="0" err="1" smtClean="0"/>
              <a:t>στοχευμένη</a:t>
            </a:r>
            <a:r>
              <a:rPr lang="el-GR" dirty="0" smtClean="0"/>
              <a:t> ανίχνευση</a:t>
            </a:r>
          </a:p>
          <a:p>
            <a:r>
              <a:rPr lang="el-GR" dirty="0" smtClean="0"/>
              <a:t>Κύριες μέθοδοι:</a:t>
            </a:r>
          </a:p>
          <a:p>
            <a:pPr marL="514350" indent="-514350">
              <a:buAutoNum type="arabicPeriod"/>
            </a:pPr>
            <a:r>
              <a:rPr lang="el-GR" dirty="0" smtClean="0"/>
              <a:t>Απεικονιστικές Τεχνικές</a:t>
            </a:r>
          </a:p>
          <a:p>
            <a:pPr marL="514350" indent="-514350">
              <a:buAutoNum type="arabicPeriod"/>
            </a:pPr>
            <a:r>
              <a:rPr lang="el-GR" dirty="0"/>
              <a:t>Βιοψία και Κυτταρολογική </a:t>
            </a:r>
            <a:r>
              <a:rPr lang="el-GR" dirty="0" smtClean="0"/>
              <a:t>Εξέταση</a:t>
            </a:r>
          </a:p>
          <a:p>
            <a:pPr marL="514350" indent="-514350">
              <a:buAutoNum type="arabicPeriod"/>
            </a:pPr>
            <a:r>
              <a:rPr lang="el-GR" dirty="0"/>
              <a:t>Εργαστηριακές Εξετάσεις και </a:t>
            </a:r>
            <a:r>
              <a:rPr lang="el-GR" dirty="0" err="1" smtClean="0"/>
              <a:t>Βιοδείκτες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7447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παθογένεια του καρκίνου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/>
              <a:t>Πολυπαραγοντική</a:t>
            </a:r>
            <a:r>
              <a:rPr lang="el-GR" dirty="0"/>
              <a:t> και δυναμική </a:t>
            </a:r>
            <a:r>
              <a:rPr lang="el-GR" dirty="0" smtClean="0"/>
              <a:t>διαδικασία</a:t>
            </a:r>
          </a:p>
          <a:p>
            <a:r>
              <a:rPr lang="el-GR" dirty="0"/>
              <a:t>Γενετικές και </a:t>
            </a:r>
            <a:r>
              <a:rPr lang="el-GR" dirty="0" err="1"/>
              <a:t>Επιγενετικές</a:t>
            </a:r>
            <a:r>
              <a:rPr lang="el-GR" dirty="0"/>
              <a:t> </a:t>
            </a:r>
            <a:r>
              <a:rPr lang="el-GR" dirty="0" smtClean="0"/>
              <a:t>Αλλαγές</a:t>
            </a:r>
          </a:p>
          <a:p>
            <a:r>
              <a:rPr lang="el-GR" dirty="0"/>
              <a:t>Α</a:t>
            </a:r>
            <a:r>
              <a:rPr lang="el-GR" dirty="0" smtClean="0"/>
              <a:t>λλαγές </a:t>
            </a:r>
            <a:r>
              <a:rPr lang="el-GR" dirty="0"/>
              <a:t>στο </a:t>
            </a:r>
            <a:r>
              <a:rPr lang="el-GR" dirty="0" err="1"/>
              <a:t>Μικροπεριβάλλον</a:t>
            </a:r>
            <a:r>
              <a:rPr lang="el-GR" dirty="0"/>
              <a:t> του </a:t>
            </a:r>
            <a:r>
              <a:rPr lang="el-GR" dirty="0" smtClean="0"/>
              <a:t>Όγκου</a:t>
            </a:r>
          </a:p>
          <a:p>
            <a:r>
              <a:rPr lang="el-GR" dirty="0"/>
              <a:t>Φλεγμονή και Ανοσολογική </a:t>
            </a:r>
            <a:r>
              <a:rPr lang="el-GR" dirty="0" smtClean="0"/>
              <a:t>Απόκριση</a:t>
            </a:r>
          </a:p>
          <a:p>
            <a:r>
              <a:rPr lang="el-GR" dirty="0"/>
              <a:t>Μεταβολικός </a:t>
            </a:r>
            <a:r>
              <a:rPr lang="el-GR" dirty="0" err="1"/>
              <a:t>Επαναπρογραμματισμός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85797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Συμπτωματολογία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Ποικίλα και ειδικά – μη ειδικά</a:t>
            </a:r>
          </a:p>
          <a:p>
            <a:r>
              <a:rPr lang="el-GR" dirty="0" smtClean="0"/>
              <a:t>Μη ειδικά:</a:t>
            </a:r>
          </a:p>
          <a:p>
            <a:pPr marL="514350" indent="-514350">
              <a:buAutoNum type="arabicPeriod"/>
            </a:pPr>
            <a:r>
              <a:rPr lang="el-GR" dirty="0" smtClean="0"/>
              <a:t>Πόνος</a:t>
            </a:r>
          </a:p>
          <a:p>
            <a:pPr marL="514350" indent="-514350">
              <a:buAutoNum type="arabicPeriod"/>
            </a:pPr>
            <a:r>
              <a:rPr lang="el-GR" dirty="0" smtClean="0"/>
              <a:t>Κόπωση</a:t>
            </a:r>
          </a:p>
          <a:p>
            <a:pPr marL="514350" indent="-514350">
              <a:buAutoNum type="arabicPeriod"/>
            </a:pPr>
            <a:r>
              <a:rPr lang="el-GR" dirty="0" smtClean="0"/>
              <a:t>απώλεια βάρους</a:t>
            </a:r>
          </a:p>
          <a:p>
            <a:pPr marL="514350" indent="-514350">
              <a:buAutoNum type="arabicPeriod"/>
            </a:pPr>
            <a:r>
              <a:rPr lang="el-GR" dirty="0" smtClean="0"/>
              <a:t>Ανορεξία</a:t>
            </a:r>
          </a:p>
          <a:p>
            <a:pPr marL="514350" indent="-514350">
              <a:buAutoNum type="arabicPeriod"/>
            </a:pPr>
            <a:r>
              <a:rPr lang="el-GR" dirty="0" smtClean="0"/>
              <a:t>Αδυναμία</a:t>
            </a:r>
          </a:p>
          <a:p>
            <a:pPr marL="514350" indent="-514350">
              <a:buAutoNum type="arabicPeriod"/>
            </a:pPr>
            <a:r>
              <a:rPr lang="el-GR" dirty="0" smtClean="0"/>
              <a:t>Δύσπνοια</a:t>
            </a:r>
          </a:p>
          <a:p>
            <a:pPr marL="514350" indent="-514350">
              <a:buAutoNum type="arabicPeriod"/>
            </a:pPr>
            <a:r>
              <a:rPr lang="el-GR" dirty="0" err="1" smtClean="0"/>
              <a:t>Ναυτία,έμετος</a:t>
            </a:r>
            <a:endParaRPr lang="el-GR" dirty="0" smtClean="0"/>
          </a:p>
          <a:p>
            <a:pPr marL="514350" indent="-514350">
              <a:buAutoNum type="arabicPeriod"/>
            </a:pPr>
            <a:r>
              <a:rPr lang="el-GR" dirty="0" smtClean="0"/>
              <a:t>Δυσκοιλιότητα</a:t>
            </a:r>
          </a:p>
          <a:p>
            <a:pPr marL="514350" indent="-514350">
              <a:buAutoNum type="arabicPeriod"/>
            </a:pPr>
            <a:r>
              <a:rPr lang="el-GR" dirty="0" smtClean="0"/>
              <a:t>Πυρετός</a:t>
            </a:r>
          </a:p>
          <a:p>
            <a:pPr marL="514350" indent="-514350">
              <a:buAutoNum type="arabicPeriod"/>
            </a:pPr>
            <a:r>
              <a:rPr lang="el-GR" dirty="0" smtClean="0"/>
              <a:t>αναιμία</a:t>
            </a:r>
            <a:r>
              <a:rPr lang="el-GR" dirty="0"/>
              <a:t>, </a:t>
            </a:r>
            <a:r>
              <a:rPr lang="el-GR" dirty="0" smtClean="0"/>
              <a:t>καταβολή</a:t>
            </a:r>
          </a:p>
          <a:p>
            <a:pPr marL="514350" indent="-514350">
              <a:buAutoNum type="arabicPeriod"/>
            </a:pPr>
            <a:r>
              <a:rPr lang="el-GR" dirty="0" smtClean="0"/>
              <a:t>διαταραχές </a:t>
            </a:r>
            <a:r>
              <a:rPr lang="el-GR" dirty="0"/>
              <a:t>ύπνου, άγχος και κατάθλιψη</a:t>
            </a:r>
          </a:p>
        </p:txBody>
      </p:sp>
    </p:spTree>
    <p:extLst>
      <p:ext uri="{BB962C8B-B14F-4D97-AF65-F5344CB8AC3E}">
        <p14:creationId xmlns:p14="http://schemas.microsoft.com/office/powerpoint/2010/main" val="3817704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Συμπτωματολογία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6636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Ειδική:</a:t>
            </a:r>
          </a:p>
          <a:p>
            <a:pPr marL="514350" indent="-514350">
              <a:buAutoNum type="arabicPeriod"/>
            </a:pPr>
            <a:r>
              <a:rPr lang="el-GR" dirty="0" smtClean="0"/>
              <a:t>Μαστός</a:t>
            </a:r>
            <a:r>
              <a:rPr lang="el-GR" dirty="0"/>
              <a:t>: Ψηλαφητή μάζα, αλλαγές στο δέρμα ή στη </a:t>
            </a:r>
            <a:r>
              <a:rPr lang="el-GR" dirty="0" smtClean="0"/>
              <a:t>θηλή</a:t>
            </a:r>
          </a:p>
          <a:p>
            <a:pPr marL="514350" indent="-514350">
              <a:buAutoNum type="arabicPeriod"/>
            </a:pPr>
            <a:r>
              <a:rPr lang="el-GR" dirty="0"/>
              <a:t>Πνεύμονας: Βήχας, αιμόπτυση, δύσπνοια, πόνος στο </a:t>
            </a:r>
            <a:r>
              <a:rPr lang="el-GR" dirty="0" smtClean="0"/>
              <a:t>στήθος</a:t>
            </a:r>
          </a:p>
          <a:p>
            <a:pPr marL="514350" indent="-514350">
              <a:buAutoNum type="arabicPeriod"/>
            </a:pPr>
            <a:r>
              <a:rPr lang="el-GR" dirty="0"/>
              <a:t>Γαστρεντερικό: Αλλαγή στις κενώσεις, αίμα στα κόπρανα, κοιλιακός πόνος, </a:t>
            </a:r>
            <a:r>
              <a:rPr lang="el-GR" dirty="0" smtClean="0"/>
              <a:t>φούσκωμα</a:t>
            </a:r>
          </a:p>
          <a:p>
            <a:pPr marL="514350" indent="-514350">
              <a:buAutoNum type="arabicPeriod"/>
            </a:pPr>
            <a:r>
              <a:rPr lang="el-GR" dirty="0"/>
              <a:t>Ουροποιητικό: Αιματουρία, </a:t>
            </a:r>
            <a:r>
              <a:rPr lang="el-GR" dirty="0" smtClean="0"/>
              <a:t>δυσουρία</a:t>
            </a:r>
          </a:p>
          <a:p>
            <a:pPr marL="514350" indent="-514350">
              <a:buAutoNum type="arabicPeriod"/>
            </a:pPr>
            <a:r>
              <a:rPr lang="el-GR" dirty="0"/>
              <a:t>Δέρμα: Αλλοιωμένη ελιά ή δερματική </a:t>
            </a:r>
            <a:r>
              <a:rPr lang="el-GR" dirty="0" smtClean="0"/>
              <a:t>βλάβη</a:t>
            </a:r>
          </a:p>
          <a:p>
            <a:pPr marL="514350" indent="-514350">
              <a:buAutoNum type="arabicPeriod"/>
            </a:pPr>
            <a:r>
              <a:rPr lang="el-GR" dirty="0"/>
              <a:t>Κεντρικό νευρικό σύστημα: Πονοκέφαλος, νευρολογικά </a:t>
            </a:r>
            <a:r>
              <a:rPr lang="el-GR" dirty="0" smtClean="0"/>
              <a:t>ελλείμματα</a:t>
            </a:r>
          </a:p>
          <a:p>
            <a:pPr marL="514350" indent="-514350">
              <a:buAutoNum type="arabicPeriod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1371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Θεραπευτική φαρμακευτική αγωγή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 </a:t>
            </a:r>
            <a:r>
              <a:rPr lang="el-GR" dirty="0" smtClean="0"/>
              <a:t>συνδυασμός </a:t>
            </a:r>
            <a:r>
              <a:rPr lang="el-GR" dirty="0" err="1"/>
              <a:t>στοχευμένων</a:t>
            </a:r>
            <a:r>
              <a:rPr lang="el-GR" dirty="0"/>
              <a:t> </a:t>
            </a:r>
            <a:r>
              <a:rPr lang="el-GR" dirty="0" smtClean="0"/>
              <a:t>θεραπειών</a:t>
            </a:r>
          </a:p>
          <a:p>
            <a:r>
              <a:rPr lang="el-GR" dirty="0" smtClean="0"/>
              <a:t>Χημειοθεραπεία</a:t>
            </a:r>
          </a:p>
          <a:p>
            <a:r>
              <a:rPr lang="el-GR" dirty="0" err="1"/>
              <a:t>Στοχευμένες</a:t>
            </a:r>
            <a:r>
              <a:rPr lang="el-GR" dirty="0"/>
              <a:t> </a:t>
            </a:r>
            <a:r>
              <a:rPr lang="el-GR" dirty="0" smtClean="0"/>
              <a:t>θεραπείες</a:t>
            </a:r>
          </a:p>
          <a:p>
            <a:r>
              <a:rPr lang="el-GR" dirty="0" smtClean="0"/>
              <a:t>Ανοσοθεραπεία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17069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Υποστηρικτική φαρμακευτική αγωγή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Διαχείριση </a:t>
            </a:r>
            <a:r>
              <a:rPr lang="el-GR" dirty="0" smtClean="0"/>
              <a:t>συμπτωμάτων</a:t>
            </a:r>
          </a:p>
          <a:p>
            <a:r>
              <a:rPr lang="el-GR" dirty="0" smtClean="0"/>
              <a:t>Αναλγητικά</a:t>
            </a:r>
          </a:p>
          <a:p>
            <a:r>
              <a:rPr lang="el-GR" dirty="0" smtClean="0"/>
              <a:t>Αντιεμετικά</a:t>
            </a:r>
          </a:p>
          <a:p>
            <a:r>
              <a:rPr lang="el-GR" dirty="0" err="1" smtClean="0"/>
              <a:t>Εισπεόμενα</a:t>
            </a:r>
            <a:endParaRPr lang="el-GR" dirty="0"/>
          </a:p>
          <a:p>
            <a:r>
              <a:rPr lang="el-GR" dirty="0" smtClean="0"/>
              <a:t>Αντικαταθλιπτικά – </a:t>
            </a:r>
            <a:r>
              <a:rPr lang="el-GR" dirty="0" err="1" smtClean="0"/>
              <a:t>υπναγωγά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5577697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1211</TotalTime>
  <Words>560</Words>
  <Application>Microsoft Office PowerPoint</Application>
  <PresentationFormat>Προβολή στην οθόνη (4:3)</PresentationFormat>
  <Paragraphs>118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0" baseType="lpstr">
      <vt:lpstr>Arial</vt:lpstr>
      <vt:lpstr>Calibri</vt:lpstr>
      <vt:lpstr>Θέμα του Office</vt:lpstr>
      <vt:lpstr>Διατροφή – Εργαστήριο</vt:lpstr>
      <vt:lpstr>Θεματολογία διάλεξης</vt:lpstr>
      <vt:lpstr>Ορισμός του καρκίνου</vt:lpstr>
      <vt:lpstr>Η διάγνωση</vt:lpstr>
      <vt:lpstr>Η παθογένεια του καρκίνου</vt:lpstr>
      <vt:lpstr>Συμπτωματολογία</vt:lpstr>
      <vt:lpstr>Συμπτωματολογία</vt:lpstr>
      <vt:lpstr>Θεραπευτική φαρμακευτική αγωγή</vt:lpstr>
      <vt:lpstr>Υποστηρικτική φαρμακευτική αγωγή</vt:lpstr>
      <vt:lpstr>Παρενέργειες χημειοθεραπείας</vt:lpstr>
      <vt:lpstr>Πρωτογενής πρόληψη</vt:lpstr>
      <vt:lpstr>Διατροφή και πρόληψη</vt:lpstr>
      <vt:lpstr>Μηχανισμοί δράσης</vt:lpstr>
      <vt:lpstr>Η διατροφική υποστήριξη των καρκινοπαθών</vt:lpstr>
      <vt:lpstr>Προκλήσεις και σημεία προσοχής!</vt:lpstr>
      <vt:lpstr>Διατροφικές οδηγίες για επιζώντες από καρκίνο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>user</dc:creator>
  <cp:keywords/>
  <dc:description>generated using python-pptx</dc:description>
  <cp:lastModifiedBy>user</cp:lastModifiedBy>
  <cp:revision>64</cp:revision>
  <dcterms:created xsi:type="dcterms:W3CDTF">2013-01-27T09:14:16Z</dcterms:created>
  <dcterms:modified xsi:type="dcterms:W3CDTF">2026-01-16T11:44:21Z</dcterms:modified>
  <cp:category/>
</cp:coreProperties>
</file>