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9"/>
  </p:notesMasterIdLst>
  <p:handoutMasterIdLst>
    <p:handoutMasterId r:id="rId20"/>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306"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88" autoAdjust="0"/>
    <p:restoredTop sz="96327" autoAdjust="0"/>
  </p:normalViewPr>
  <p:slideViewPr>
    <p:cSldViewPr snapToGrid="0" snapToObjects="1">
      <p:cViewPr varScale="1">
        <p:scale>
          <a:sx n="101" d="100"/>
          <a:sy n="101" d="100"/>
        </p:scale>
        <p:origin x="1176"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465762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698649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5</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Αναζήτηση, Κριτική Ανασκόπηση και Χρήση της Βιβλιογραφίας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Διαχείριση Πληροφοριών: Διατήρηση ενός ημερολογίου έρευνας</a:t>
            </a:r>
            <a:endParaRPr lang="en-US" sz="3600" dirty="0"/>
          </a:p>
        </p:txBody>
      </p:sp>
      <p:sp>
        <p:nvSpPr>
          <p:cNvPr id="3" name="Content Placeholder 2"/>
          <p:cNvSpPr>
            <a:spLocks noGrp="1"/>
          </p:cNvSpPr>
          <p:nvPr>
            <p:ph type="body" idx="1"/>
          </p:nvPr>
        </p:nvSpPr>
        <p:spPr/>
        <p:txBody>
          <a:bodyPr>
            <a:normAutofit lnSpcReduction="10000"/>
          </a:bodyPr>
          <a:lstStyle/>
          <a:p>
            <a:pPr lvl="0"/>
            <a:r>
              <a:rPr lang="el-GR" sz="2400" dirty="0"/>
              <a:t>Τις παραμέτρους αναζήτησης – λεπτομέρειες για το κυρίως θέμα και τις λέξεις κλειδιά που το περιγράφουν.</a:t>
            </a:r>
            <a:endParaRPr lang="en-US" sz="2400" dirty="0"/>
          </a:p>
          <a:p>
            <a:pPr lvl="0"/>
            <a:r>
              <a:rPr lang="el-GR" sz="2400" dirty="0"/>
              <a:t>Καταγραφές αναζήτησης – πληροφορίες για το τί αναζητήσαμε, πότε, πως, και με ποια αποτελέσματα.</a:t>
            </a:r>
            <a:endParaRPr lang="en-US" sz="2400" dirty="0"/>
          </a:p>
          <a:p>
            <a:pPr lvl="0"/>
            <a:r>
              <a:rPr lang="el-GR" sz="2400" dirty="0"/>
              <a:t>Στοιχεία επικοινωνίας των ανθρώπων, οργανισμών, διαδικτυακών ομάδων, ομάδων συζητήσεων, κλπ.</a:t>
            </a:r>
            <a:endParaRPr lang="en-US" sz="2400" dirty="0"/>
          </a:p>
          <a:p>
            <a:pPr lvl="0"/>
            <a:r>
              <a:rPr lang="el-GR" sz="2400" dirty="0"/>
              <a:t>Δια-δανεισμούς από βιβλιοθήκες, αναφέροντας τι παραγγείλαμε και πότε.</a:t>
            </a:r>
            <a:endParaRPr lang="en-US" sz="2400" dirty="0"/>
          </a:p>
          <a:p>
            <a:pPr lvl="0"/>
            <a:r>
              <a:rPr lang="el-GR" sz="2400" dirty="0"/>
              <a:t>Ψηφιακές πηγές όπως </a:t>
            </a:r>
            <a:r>
              <a:rPr lang="en-US" sz="2400" dirty="0"/>
              <a:t>CD </a:t>
            </a:r>
            <a:r>
              <a:rPr lang="el-GR" sz="2400" dirty="0"/>
              <a:t>και πηγές διαδικτύου</a:t>
            </a:r>
            <a:endParaRPr lang="en-US" sz="2400" dirty="0"/>
          </a:p>
          <a:p>
            <a:pPr lvl="0"/>
            <a:r>
              <a:rPr lang="el-GR" sz="2400" dirty="0"/>
              <a:t>Βιβλιογραφία</a:t>
            </a:r>
            <a:endParaRPr lang="en-US" sz="2400" dirty="0"/>
          </a:p>
        </p:txBody>
      </p:sp>
    </p:spTree>
    <p:extLst>
      <p:ext uri="{BB962C8B-B14F-4D97-AF65-F5344CB8AC3E}">
        <p14:creationId xmlns:p14="http://schemas.microsoft.com/office/powerpoint/2010/main" val="4283837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Σύνθεση Και Ενσωμάτωση των Αποτελεσμάτων της Αναζήτησης</a:t>
            </a:r>
            <a:endParaRPr lang="en-US" dirty="0"/>
          </a:p>
        </p:txBody>
      </p:sp>
      <p:sp>
        <p:nvSpPr>
          <p:cNvPr id="3" name="Content Placeholder 2"/>
          <p:cNvSpPr>
            <a:spLocks noGrp="1"/>
          </p:cNvSpPr>
          <p:nvPr>
            <p:ph type="body" idx="1"/>
          </p:nvPr>
        </p:nvSpPr>
        <p:spPr/>
        <p:txBody>
          <a:bodyPr>
            <a:normAutofit/>
          </a:bodyPr>
          <a:lstStyle/>
          <a:p>
            <a:r>
              <a:rPr lang="el-GR" sz="2400" dirty="0"/>
              <a:t>Απαντώντας στα παρακάτω ερωτήματα . . . </a:t>
            </a:r>
            <a:endParaRPr lang="en-US" sz="2400" dirty="0"/>
          </a:p>
          <a:p>
            <a:pPr lvl="1"/>
            <a:r>
              <a:rPr lang="el-GR" sz="2400" dirty="0"/>
              <a:t>Τί γνωρίζουμε για αυτό το πρόβλημα (τη σοβαρότητά του, τις συσχετίσεις του, τις επιπτώσεις του) και τις λύσεις του (παρεμβάσεις που έχουν δοκιμαστεί μέχρι σήμερα);</a:t>
            </a:r>
            <a:endParaRPr lang="en-US" sz="2400" dirty="0"/>
          </a:p>
          <a:p>
            <a:pPr lvl="1"/>
            <a:r>
              <a:rPr lang="el-GR" sz="2400" dirty="0"/>
              <a:t>Πώς το γνωρίζουμε (με ποιες μεθόδους και ποια μέτρα); </a:t>
            </a:r>
            <a:endParaRPr lang="en-US" sz="2400" dirty="0"/>
          </a:p>
          <a:p>
            <a:r>
              <a:rPr lang="el-GR" sz="2400" dirty="0"/>
              <a:t>ΟΧΙ περίληψη πληροφοριών</a:t>
            </a:r>
            <a:endParaRPr lang="en-US" sz="2400" dirty="0"/>
          </a:p>
          <a:p>
            <a:endParaRPr lang="en-US" sz="2400" dirty="0"/>
          </a:p>
        </p:txBody>
      </p:sp>
    </p:spTree>
    <p:extLst>
      <p:ext uri="{BB962C8B-B14F-4D97-AF65-F5344CB8AC3E}">
        <p14:creationId xmlns:p14="http://schemas.microsoft.com/office/powerpoint/2010/main" val="4067680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Δομή και Περιεχόμενο</a:t>
            </a: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l-GR" sz="1800" dirty="0"/>
              <a:t>Μία εισαγωγή, η οποία να πληροφορεί τον αναγνώστη για το πως είναι οργανωμένη και δομημένη η ανασκόπηση.</a:t>
            </a:r>
            <a:endParaRPr lang="en-US" sz="1800" dirty="0"/>
          </a:p>
          <a:p>
            <a:pPr lvl="0"/>
            <a:r>
              <a:rPr lang="el-GR" sz="1800" dirty="0"/>
              <a:t>Ανασκόπηση για το Θέμα 1, καλύπτοντας τη βιβλιογραφία για την ανεξάρτητη μεταβλητή ή μεταβλητές (τα ερεθίσματα πάνω στην εξαρτημένη μεταβλητή ή τα υποκείμενα πάνω στα οποία εστιάζει η έρευνα). </a:t>
            </a:r>
            <a:endParaRPr lang="en-US" sz="1800" dirty="0"/>
          </a:p>
          <a:p>
            <a:pPr lvl="0"/>
            <a:r>
              <a:rPr lang="el-GR" sz="1800" dirty="0"/>
              <a:t>Ανασκόπηση για το Θέμα 2, η βιβλιογραφία για την εξαρτημένη μεταβλητή. Αν υπάρχουν περισσότερες από μία εξαρτημένες μεταβλητές, αφιερώνουμε μία </a:t>
            </a:r>
            <a:r>
              <a:rPr lang="el-GR" sz="1800" dirty="0" err="1"/>
              <a:t>υπο</a:t>
            </a:r>
            <a:r>
              <a:rPr lang="el-GR" sz="1800" dirty="0"/>
              <a:t>-ενότητα για την κάθε μια, ή εστιάζουμε σε μία σημαντική εξαρτημένη μεταβλητή.</a:t>
            </a:r>
            <a:endParaRPr lang="en-US" sz="1800" dirty="0"/>
          </a:p>
          <a:p>
            <a:pPr lvl="0"/>
            <a:r>
              <a:rPr lang="el-GR" sz="1800" dirty="0"/>
              <a:t>Ανασκόπηση για το Θέμα 3, τη βιβλιογραφία που συνδέει την ανεξάρτητη μεταβλητή με την εξαρτημένη. Επικεντρώστε στις μελέτες που είναι εξαιρετικά κοντά στο θέμα της προτεινόμενης μελέτης. Αν δεν έχει γραφτεί κάτι σχετικό πάνω στο θέμα, τότε περιλαμβάνουμε μελέτες που το πραγματεύονται σε ένα γενικότερο επίπεδο.</a:t>
            </a:r>
            <a:endParaRPr lang="en-US" sz="1800" dirty="0"/>
          </a:p>
          <a:p>
            <a:pPr lvl="0"/>
            <a:r>
              <a:rPr lang="el-GR" sz="1800" dirty="0"/>
              <a:t>Δίνουμε μία σύνοψη της ανασκόπησης, αναδεικνύοντας τις πιο σημαντικές μελέτες και τα θέματα-κλειδιά που προέκυψαν.</a:t>
            </a:r>
            <a:endParaRPr lang="en-US" sz="1800" dirty="0"/>
          </a:p>
        </p:txBody>
      </p:sp>
    </p:spTree>
    <p:extLst>
      <p:ext uri="{BB962C8B-B14F-4D97-AF65-F5344CB8AC3E}">
        <p14:creationId xmlns:p14="http://schemas.microsoft.com/office/powerpoint/2010/main" val="412879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Κριτική Βιβλιογραφική Ανασκόπηση</a:t>
            </a:r>
            <a:endParaRPr lang="en-US" dirty="0"/>
          </a:p>
        </p:txBody>
      </p:sp>
      <p:sp>
        <p:nvSpPr>
          <p:cNvPr id="3" name="Content Placeholder 2"/>
          <p:cNvSpPr>
            <a:spLocks noGrp="1"/>
          </p:cNvSpPr>
          <p:nvPr>
            <p:ph type="body" idx="1"/>
          </p:nvPr>
        </p:nvSpPr>
        <p:spPr/>
        <p:txBody>
          <a:bodyPr>
            <a:normAutofit/>
          </a:bodyPr>
          <a:lstStyle/>
          <a:p>
            <a:pPr lvl="0"/>
            <a:r>
              <a:rPr lang="el-GR" sz="2400" dirty="0"/>
              <a:t>Κριτική της ρητορικής. Αξιολόγηση ενός προβλήματος με τη χρήση αποτελεσματικής γλώσσας και αιτιολογημένων κρίσεων</a:t>
            </a:r>
            <a:endParaRPr lang="en-US" sz="2400" dirty="0"/>
          </a:p>
          <a:p>
            <a:pPr lvl="0"/>
            <a:r>
              <a:rPr lang="el-GR" sz="2400" dirty="0"/>
              <a:t>Κριτική της παράδοσης. Πρόκληση της συμβατικής σοφίας</a:t>
            </a:r>
            <a:endParaRPr lang="en-US" sz="2400" dirty="0"/>
          </a:p>
          <a:p>
            <a:pPr lvl="0"/>
            <a:r>
              <a:rPr lang="el-GR" sz="2400" dirty="0"/>
              <a:t>Κριτικής της εξουσίας. Πρόκληση των κυρίαρχων απόψεων</a:t>
            </a:r>
            <a:endParaRPr lang="en-US" sz="2400" dirty="0"/>
          </a:p>
          <a:p>
            <a:pPr lvl="0"/>
            <a:r>
              <a:rPr lang="el-GR" sz="2400" dirty="0"/>
              <a:t>Κριτική της αντικειμενικότητας. Αναγνώριση του γεγονότος πως η πληροφορία που συζητείται εμπεριέχει </a:t>
            </a:r>
            <a:r>
              <a:rPr lang="el-GR" sz="2400" dirty="0" err="1"/>
              <a:t>αξιακές</a:t>
            </a:r>
            <a:r>
              <a:rPr lang="el-GR" sz="2400" dirty="0"/>
              <a:t> τοποθετήσεις</a:t>
            </a:r>
            <a:endParaRPr lang="en-US" sz="2400" dirty="0"/>
          </a:p>
        </p:txBody>
      </p:sp>
    </p:spTree>
    <p:extLst>
      <p:ext uri="{BB962C8B-B14F-4D97-AF65-F5344CB8AC3E}">
        <p14:creationId xmlns:p14="http://schemas.microsoft.com/office/powerpoint/2010/main" val="3361353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Αναφέροντας τις βιβλιογραφικές πηγές</a:t>
            </a:r>
            <a:endParaRPr lang="en-US" dirty="0"/>
          </a:p>
        </p:txBody>
      </p:sp>
      <p:sp>
        <p:nvSpPr>
          <p:cNvPr id="3" name="Content Placeholder 2"/>
          <p:cNvSpPr>
            <a:spLocks noGrp="1"/>
          </p:cNvSpPr>
          <p:nvPr>
            <p:ph type="body" idx="1"/>
          </p:nvPr>
        </p:nvSpPr>
        <p:spPr/>
        <p:txBody>
          <a:bodyPr/>
          <a:lstStyle/>
          <a:p>
            <a:r>
              <a:rPr lang="el-GR" sz="2400" dirty="0"/>
              <a:t>Αποφύγετε τη χρήση μικρών ονομάτων ή αρχικών των συγγραφέων</a:t>
            </a:r>
            <a:endParaRPr lang="en-US" sz="2400" dirty="0"/>
          </a:p>
          <a:p>
            <a:r>
              <a:rPr lang="el-GR" sz="2400" dirty="0"/>
              <a:t>Αναφέρετε την πηγή μόνο στην ενότητα των Βιβλιογραφικών Αναφορών </a:t>
            </a:r>
            <a:endParaRPr lang="en-GB" sz="2400" dirty="0"/>
          </a:p>
          <a:p>
            <a:r>
              <a:rPr lang="el-GR" sz="2400" dirty="0"/>
              <a:t>Χρησιμοποιείστε το επώνυμο του συγγραφέα και την ημερομηνία δημοσίευσης</a:t>
            </a:r>
            <a:endParaRPr lang="en-US" sz="2400" dirty="0"/>
          </a:p>
        </p:txBody>
      </p:sp>
    </p:spTree>
    <p:extLst>
      <p:ext uri="{BB962C8B-B14F-4D97-AF65-F5344CB8AC3E}">
        <p14:creationId xmlns:p14="http://schemas.microsoft.com/office/powerpoint/2010/main" val="795753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Συστηματική Ανασκόπηση</a:t>
            </a:r>
            <a:endParaRPr lang="en-US" dirty="0"/>
          </a:p>
        </p:txBody>
      </p:sp>
      <p:sp>
        <p:nvSpPr>
          <p:cNvPr id="3" name="Content Placeholder 2"/>
          <p:cNvSpPr>
            <a:spLocks noGrp="1"/>
          </p:cNvSpPr>
          <p:nvPr>
            <p:ph type="body" idx="1"/>
          </p:nvPr>
        </p:nvSpPr>
        <p:spPr/>
        <p:txBody>
          <a:bodyPr>
            <a:normAutofit/>
          </a:bodyPr>
          <a:lstStyle/>
          <a:p>
            <a:pPr lvl="0"/>
            <a:r>
              <a:rPr lang="el-GR" dirty="0"/>
              <a:t>Είναι συστηματική και οργανωμένη για την αποφυγή σφαλμάτων των ερευνητών.</a:t>
            </a:r>
            <a:endParaRPr lang="en-US" dirty="0"/>
          </a:p>
          <a:p>
            <a:pPr lvl="0"/>
            <a:r>
              <a:rPr lang="el-GR" dirty="0"/>
              <a:t>Είναι διάφανης και κατηγορηματική και αφήνει ίχνη ελέγχου για τις αποφάσεις. </a:t>
            </a:r>
            <a:endParaRPr lang="en-US" dirty="0"/>
          </a:p>
          <a:p>
            <a:pPr lvl="0"/>
            <a:r>
              <a:rPr lang="el-GR" dirty="0"/>
              <a:t>Μπορεί να αναπαραχθεί και να ανανεωθεί εύκολα.</a:t>
            </a:r>
            <a:endParaRPr lang="en-US" dirty="0"/>
          </a:p>
          <a:p>
            <a:pPr lvl="0"/>
            <a:r>
              <a:rPr lang="el-GR" dirty="0"/>
              <a:t>Συνθέτει τα στοιχεία για να απαντήσει συγκεκριμένα προ-διατυπωμένα ερωτήματα.</a:t>
            </a:r>
            <a:endParaRPr lang="en-US" dirty="0"/>
          </a:p>
          <a:p>
            <a:endParaRPr lang="en-US" dirty="0"/>
          </a:p>
        </p:txBody>
      </p:sp>
    </p:spTree>
    <p:extLst>
      <p:ext uri="{BB962C8B-B14F-4D97-AF65-F5344CB8AC3E}">
        <p14:creationId xmlns:p14="http://schemas.microsoft.com/office/powerpoint/2010/main" val="1756187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lvl="0"/>
            <a:r>
              <a:rPr lang="el-GR" sz="2400" dirty="0"/>
              <a:t>Περιγράφετε τον σκοπό και τη σημασία της βιβλιογραφικής αναζήτησης.</a:t>
            </a:r>
            <a:endParaRPr lang="en-US" sz="2400" dirty="0"/>
          </a:p>
          <a:p>
            <a:pPr lvl="0"/>
            <a:r>
              <a:rPr lang="el-GR" sz="2400" dirty="0"/>
              <a:t>Προγραμματίζετε τη διαδικασία της βιβλιογραφικής αναζήτησης.</a:t>
            </a:r>
            <a:endParaRPr lang="en-US" sz="2400" dirty="0"/>
          </a:p>
          <a:p>
            <a:pPr lvl="0"/>
            <a:r>
              <a:rPr lang="el-GR" sz="2400" dirty="0"/>
              <a:t>Αναγνωρίζετε κατάλληλες πηγές για τη βιβλιογραφία.</a:t>
            </a:r>
            <a:endParaRPr lang="en-US" sz="2400" dirty="0"/>
          </a:p>
          <a:p>
            <a:pPr lvl="0"/>
            <a:r>
              <a:rPr lang="el-GR" sz="2400" dirty="0"/>
              <a:t>Αξιολογείτε τις πηγές.</a:t>
            </a:r>
            <a:endParaRPr lang="en-US" sz="2400" dirty="0"/>
          </a:p>
          <a:p>
            <a:pPr lvl="0"/>
            <a:r>
              <a:rPr lang="el-GR" sz="2400" dirty="0"/>
              <a:t>Πραγματοποιείτε τη βιβλιογραφική ανασκόπηση.</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Σκοπός της Βιβλιογραφικής Ανασκόπησης</a:t>
            </a:r>
            <a:endParaRPr lang="en-US" sz="3200" dirty="0"/>
          </a:p>
        </p:txBody>
      </p:sp>
      <p:sp>
        <p:nvSpPr>
          <p:cNvPr id="3" name="Content Placeholder 2"/>
          <p:cNvSpPr>
            <a:spLocks noGrp="1"/>
          </p:cNvSpPr>
          <p:nvPr>
            <p:ph type="body" idx="1"/>
          </p:nvPr>
        </p:nvSpPr>
        <p:spPr/>
        <p:txBody>
          <a:bodyPr>
            <a:normAutofit fontScale="92500" lnSpcReduction="10000"/>
          </a:bodyPr>
          <a:lstStyle/>
          <a:p>
            <a:pPr lvl="0"/>
            <a:r>
              <a:rPr lang="el-GR" sz="2000" dirty="0"/>
              <a:t>Η παροχή μιας ενημερωμένης κατανόησης του θέματος, της σημαντικότητάς του και της δομής του.</a:t>
            </a:r>
            <a:endParaRPr lang="en-US" sz="2000" dirty="0"/>
          </a:p>
          <a:p>
            <a:pPr lvl="0"/>
            <a:r>
              <a:rPr lang="el-GR" sz="2000" dirty="0"/>
              <a:t>Ο εντοπισμός σημαντικών ζητημάτων και θεματικών που θέτουν υποψηφιότητα για περαιτέρω έρευνα, ειδικά όταν υπάρχουν κενά στην τρέχουσα γνώση.</a:t>
            </a:r>
            <a:endParaRPr lang="en-US" sz="2000" dirty="0"/>
          </a:p>
          <a:p>
            <a:pPr lvl="0"/>
            <a:r>
              <a:rPr lang="el-GR" sz="2000" dirty="0"/>
              <a:t>Η καθοδήγηση της ανάπτυξης των ερευνητικών  θεμάτων και ερωτημάτων.</a:t>
            </a:r>
            <a:endParaRPr lang="en-US" sz="2000" dirty="0"/>
          </a:p>
          <a:p>
            <a:pPr lvl="0"/>
            <a:r>
              <a:rPr lang="el-GR" sz="2000" dirty="0"/>
              <a:t>Η βοήθεια των μελλοντικών ερευνητών όσον αφορά στην κατανόηση των λόγων για τους οποίους αναλήφθηκε η έρευνα και η βοήθεια για την αναπαραγωγή της ερευνητικής διαδικασίας. </a:t>
            </a:r>
            <a:endParaRPr lang="en-US" sz="2000" dirty="0"/>
          </a:p>
          <a:p>
            <a:pPr lvl="0"/>
            <a:r>
              <a:rPr lang="el-GR" sz="2000" dirty="0"/>
              <a:t>Η παρουσίαση των ειδών της ερευνητικής μεθοδολογίας και των εργαλείων τα οποία έχουν χρησιμοποιηθεί σε άλλες μελέτες, οι οποίες μπορούν να καθοδηγήσουν το σχεδιασμό της προτεινόμενης μελέτης.</a:t>
            </a:r>
            <a:endParaRPr lang="en-US" sz="2000" dirty="0"/>
          </a:p>
        </p:txBody>
      </p:sp>
    </p:spTree>
    <p:extLst>
      <p:ext uri="{BB962C8B-B14F-4D97-AF65-F5344CB8AC3E}">
        <p14:creationId xmlns:p14="http://schemas.microsoft.com/office/powerpoint/2010/main" val="3918825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Δρόμοι Παράλληλοι – Δύο Βιβλιογραφίες</a:t>
            </a:r>
            <a:endParaRPr lang="en-US" sz="3600" dirty="0"/>
          </a:p>
        </p:txBody>
      </p:sp>
      <p:sp>
        <p:nvSpPr>
          <p:cNvPr id="3" name="Content Placeholder 2"/>
          <p:cNvSpPr>
            <a:spLocks noGrp="1"/>
          </p:cNvSpPr>
          <p:nvPr>
            <p:ph type="body" idx="1"/>
          </p:nvPr>
        </p:nvSpPr>
        <p:spPr/>
        <p:txBody>
          <a:bodyPr>
            <a:normAutofit/>
          </a:bodyPr>
          <a:lstStyle/>
          <a:p>
            <a:r>
              <a:rPr lang="el-GR" sz="2400" dirty="0"/>
              <a:t>Μία βιβλιογραφία</a:t>
            </a:r>
            <a:r>
              <a:rPr lang="en-GB" sz="2400" dirty="0"/>
              <a:t>: </a:t>
            </a:r>
            <a:r>
              <a:rPr lang="el-GR" sz="2400" dirty="0"/>
              <a:t>περιγράφει το επίκεντρο της έρευνας</a:t>
            </a:r>
            <a:endParaRPr lang="en-GB" sz="2400" dirty="0"/>
          </a:p>
          <a:p>
            <a:r>
              <a:rPr lang="el-GR" sz="2400" dirty="0"/>
              <a:t>Η άλλη βιβλιογραφία</a:t>
            </a:r>
            <a:r>
              <a:rPr lang="en-GB" sz="2400" dirty="0"/>
              <a:t>: </a:t>
            </a:r>
            <a:r>
              <a:rPr lang="el-GR" sz="2400" dirty="0"/>
              <a:t>περιγράφει τις μεθόδους</a:t>
            </a:r>
            <a:endParaRPr lang="en-GB" sz="2400" dirty="0"/>
          </a:p>
          <a:p>
            <a:r>
              <a:rPr lang="el-GR" sz="2400" dirty="0"/>
              <a:t>Το κεφάλαιο της μεθοδολογίας πρέπει ειδικότερα να ασχοληθεί με αυτή τη βιβλιογραφία, όχι απλά συζητώντας περί ερευνητικών σχεδιασμών, προσεγγίσεων, και εργαλείων που έχουν χρησιμοποιηθεί, αλλά και με τις ακαδημαϊκές πηγές που τα περιγράφουν και τα αιτιολογούν</a:t>
            </a:r>
            <a:r>
              <a:rPr lang="en-US" sz="2400" dirty="0"/>
              <a:t> </a:t>
            </a:r>
          </a:p>
        </p:txBody>
      </p:sp>
    </p:spTree>
    <p:extLst>
      <p:ext uri="{BB962C8B-B14F-4D97-AF65-F5344CB8AC3E}">
        <p14:creationId xmlns:p14="http://schemas.microsoft.com/office/powerpoint/2010/main" val="209714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l-GR" sz="3000" dirty="0"/>
              <a:t>Η διαδρομή της βιβλιογραφικής αναζήτησης</a:t>
            </a:r>
            <a:endParaRPr lang="en-US" sz="3000" dirty="0"/>
          </a:p>
        </p:txBody>
      </p:sp>
      <p:sp>
        <p:nvSpPr>
          <p:cNvPr id="7" name="Content Placeholder 6"/>
          <p:cNvSpPr>
            <a:spLocks noGrp="1"/>
          </p:cNvSpPr>
          <p:nvPr>
            <p:ph type="body" idx="1"/>
          </p:nvPr>
        </p:nvSpPr>
        <p:spPr/>
        <p:txBody>
          <a:bodyPr>
            <a:normAutofit/>
          </a:bodyPr>
          <a:lstStyle/>
          <a:p>
            <a:r>
              <a:rPr lang="el-GR" sz="2400" dirty="0"/>
              <a:t>Δεν είναι σαν ένα ταξίδι από το Α στο Β.</a:t>
            </a:r>
            <a:r>
              <a:rPr lang="en-US" sz="2400" dirty="0"/>
              <a:t> </a:t>
            </a:r>
            <a:endParaRPr lang="en-GB" sz="2400" dirty="0"/>
          </a:p>
          <a:p>
            <a:r>
              <a:rPr lang="el-GR" sz="2400" dirty="0"/>
              <a:t>Βάζουμε σκοπό έναν προορισμό κι όχι τον σχεδιασμό του ταξιδιού</a:t>
            </a:r>
            <a:endParaRPr lang="en-GB" sz="2400" dirty="0"/>
          </a:p>
          <a:p>
            <a:r>
              <a:rPr lang="el-GR" sz="2400" dirty="0"/>
              <a:t>Πρέπει να γνωρίζουμε που βρίσκονται οι πηγές μας</a:t>
            </a:r>
            <a:endParaRPr lang="en-GB" sz="2400" dirty="0"/>
          </a:p>
          <a:p>
            <a:endParaRPr lang="en-US" sz="2400" dirty="0"/>
          </a:p>
        </p:txBody>
      </p:sp>
    </p:spTree>
    <p:extLst>
      <p:ext uri="{BB962C8B-B14F-4D97-AF65-F5344CB8AC3E}">
        <p14:creationId xmlns:p14="http://schemas.microsoft.com/office/powerpoint/2010/main" val="4217691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l-GR" sz="3200" dirty="0"/>
              <a:t>Η Διαδικασία της Βιβλιογραφικής Αναζήτησης</a:t>
            </a:r>
            <a:endParaRPr lang="en-US" sz="3200" dirty="0"/>
          </a:p>
        </p:txBody>
      </p:sp>
      <p:sp>
        <p:nvSpPr>
          <p:cNvPr id="8" name="Content Placeholder 7"/>
          <p:cNvSpPr>
            <a:spLocks noGrp="1"/>
          </p:cNvSpPr>
          <p:nvPr>
            <p:ph type="body" idx="1"/>
          </p:nvPr>
        </p:nvSpPr>
        <p:spPr/>
        <p:txBody>
          <a:bodyPr>
            <a:normAutofit/>
          </a:bodyPr>
          <a:lstStyle/>
          <a:p>
            <a:pPr marL="457200" indent="-457200"/>
            <a:r>
              <a:rPr lang="el-GR" sz="2400" dirty="0"/>
              <a:t>Προσδιορισμός της εστίασης της έρευνας και των ερευνητικών ερωτημάτων</a:t>
            </a:r>
            <a:endParaRPr lang="en-US" sz="2400" dirty="0"/>
          </a:p>
          <a:p>
            <a:pPr marL="457200" indent="-457200"/>
            <a:r>
              <a:rPr lang="el-GR" sz="2400" dirty="0"/>
              <a:t>Επιλογή των όρων αναζήτησης</a:t>
            </a:r>
            <a:endParaRPr lang="en-US" sz="2400" dirty="0"/>
          </a:p>
          <a:p>
            <a:pPr marL="457200" indent="-457200"/>
            <a:r>
              <a:rPr lang="el-GR" sz="2400" dirty="0"/>
              <a:t>Η αλληλουχία των βημάτων της αναζήτησης</a:t>
            </a:r>
            <a:endParaRPr lang="en-US" sz="2400" dirty="0"/>
          </a:p>
          <a:p>
            <a:pPr marL="457200" indent="-457200"/>
            <a:r>
              <a:rPr lang="el-GR" sz="2400" dirty="0"/>
              <a:t>Αναζήτηση των πηγών </a:t>
            </a:r>
            <a:endParaRPr lang="en-US" sz="2400" dirty="0"/>
          </a:p>
          <a:p>
            <a:pPr marL="457200" indent="-457200"/>
            <a:r>
              <a:rPr lang="el-GR" sz="2400" dirty="0"/>
              <a:t>Κριτική αξιολόγηση των πηγών</a:t>
            </a:r>
            <a:endParaRPr lang="en-US" sz="2400" dirty="0"/>
          </a:p>
        </p:txBody>
      </p:sp>
    </p:spTree>
    <p:extLst>
      <p:ext uri="{BB962C8B-B14F-4D97-AF65-F5344CB8AC3E}">
        <p14:creationId xmlns:p14="http://schemas.microsoft.com/office/powerpoint/2010/main" val="1055089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4294967295"/>
            <p:extLst>
              <p:ext uri="{D42A27DB-BD31-4B8C-83A1-F6EECF244321}">
                <p14:modId xmlns:p14="http://schemas.microsoft.com/office/powerpoint/2010/main" val="1599996484"/>
              </p:ext>
            </p:extLst>
          </p:nvPr>
        </p:nvGraphicFramePr>
        <p:xfrm>
          <a:off x="0" y="904875"/>
          <a:ext cx="9144000" cy="5319176"/>
        </p:xfrm>
        <a:graphic>
          <a:graphicData uri="http://schemas.openxmlformats.org/drawingml/2006/table">
            <a:tbl>
              <a:tblPr firstRow="1" bandRow="1">
                <a:tableStyleId>{FABFCF23-3B69-468F-B69F-88F6DE6A72F2}</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692535">
                <a:tc>
                  <a:txBody>
                    <a:bodyPr/>
                    <a:lstStyle/>
                    <a:p>
                      <a:pPr indent="118745" algn="just">
                        <a:lnSpc>
                          <a:spcPct val="115000"/>
                        </a:lnSpc>
                        <a:spcAft>
                          <a:spcPts val="0"/>
                        </a:spcAft>
                      </a:pPr>
                      <a:r>
                        <a:rPr lang="el-GR" sz="1400">
                          <a:effectLst/>
                        </a:rPr>
                        <a:t>Πηγές στις οποίες δημοσιεύεται η έρευνα και οι πληροφορίες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Πηγές και οργανισμοί που παρέχουν δημοσιεύσεις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Εργαλεία αναζήτησης δημοσιευμένων εργασιών και δεδομένων</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0"/>
                  </a:ext>
                </a:extLst>
              </a:tr>
              <a:tr h="413217">
                <a:tc>
                  <a:txBody>
                    <a:bodyPr/>
                    <a:lstStyle/>
                    <a:p>
                      <a:pPr indent="118745" algn="just">
                        <a:lnSpc>
                          <a:spcPct val="115000"/>
                        </a:lnSpc>
                        <a:spcAft>
                          <a:spcPts val="0"/>
                        </a:spcAft>
                      </a:pPr>
                      <a:r>
                        <a:rPr lang="el-GR" sz="1400">
                          <a:effectLst/>
                        </a:rPr>
                        <a:t>Εκπαιδευτικά συγγράμματα</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dirty="0">
                          <a:effectLst/>
                        </a:rPr>
                        <a:t>Ακαδημαϊκές βιβλιοθήκες</a:t>
                      </a:r>
                      <a:endParaRPr lang="en-US" sz="1400" dirty="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Κατάλογοι βιβλιοθηκών</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1"/>
                  </a:ext>
                </a:extLst>
              </a:tr>
              <a:tr h="413217">
                <a:tc>
                  <a:txBody>
                    <a:bodyPr/>
                    <a:lstStyle/>
                    <a:p>
                      <a:pPr indent="118745" algn="just">
                        <a:lnSpc>
                          <a:spcPct val="115000"/>
                        </a:lnSpc>
                        <a:spcAft>
                          <a:spcPts val="0"/>
                        </a:spcAft>
                      </a:pPr>
                      <a:r>
                        <a:rPr lang="el-GR" sz="1400">
                          <a:effectLst/>
                        </a:rPr>
                        <a:t>Άρθρα</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Δημόσιες βιβλιοθήκες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Ευρετήρια θεμάτων</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2"/>
                  </a:ext>
                </a:extLst>
              </a:tr>
              <a:tr h="413217">
                <a:tc>
                  <a:txBody>
                    <a:bodyPr/>
                    <a:lstStyle/>
                    <a:p>
                      <a:pPr indent="118745" algn="just">
                        <a:lnSpc>
                          <a:spcPct val="115000"/>
                        </a:lnSpc>
                        <a:spcAft>
                          <a:spcPts val="0"/>
                        </a:spcAft>
                      </a:pPr>
                      <a:r>
                        <a:rPr lang="el-GR" sz="1400">
                          <a:effectLst/>
                        </a:rPr>
                        <a:t>Διατριβές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Εθνικές βιβλιοθήκες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Περιλήψεις θεμάτων</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3"/>
                  </a:ext>
                </a:extLst>
              </a:tr>
              <a:tr h="413217">
                <a:tc>
                  <a:txBody>
                    <a:bodyPr/>
                    <a:lstStyle/>
                    <a:p>
                      <a:pPr indent="118745" algn="just">
                        <a:lnSpc>
                          <a:spcPct val="115000"/>
                        </a:lnSpc>
                        <a:spcAft>
                          <a:spcPts val="0"/>
                        </a:spcAft>
                      </a:pPr>
                      <a:r>
                        <a:rPr lang="el-GR" sz="1400">
                          <a:effectLst/>
                        </a:rPr>
                        <a:t>Κυβερνητικές εκδόσεις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dirty="0">
                          <a:effectLst/>
                        </a:rPr>
                        <a:t>Ειδικές βιβλιοθήκες</a:t>
                      </a:r>
                      <a:endParaRPr lang="en-US" sz="1400" dirty="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Βιβλιογραφίες</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4"/>
                  </a:ext>
                </a:extLst>
              </a:tr>
              <a:tr h="455325">
                <a:tc>
                  <a:txBody>
                    <a:bodyPr/>
                    <a:lstStyle/>
                    <a:p>
                      <a:pPr indent="118745" algn="just">
                        <a:lnSpc>
                          <a:spcPct val="115000"/>
                        </a:lnSpc>
                        <a:spcAft>
                          <a:spcPts val="0"/>
                        </a:spcAft>
                      </a:pPr>
                      <a:r>
                        <a:rPr lang="el-GR" sz="1400">
                          <a:effectLst/>
                        </a:rPr>
                        <a:t>Νομικές και επαγγελματικές εκδόσεις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Μουσεία</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Εγκυκλοπαίδειες</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5"/>
                  </a:ext>
                </a:extLst>
              </a:tr>
              <a:tr h="413217">
                <a:tc>
                  <a:txBody>
                    <a:bodyPr/>
                    <a:lstStyle/>
                    <a:p>
                      <a:pPr indent="118745" algn="just">
                        <a:lnSpc>
                          <a:spcPct val="115000"/>
                        </a:lnSpc>
                        <a:spcAft>
                          <a:spcPts val="0"/>
                        </a:spcAft>
                      </a:pPr>
                      <a:r>
                        <a:rPr lang="el-GR" sz="1400">
                          <a:effectLst/>
                        </a:rPr>
                        <a:t>Βιβλιογραφία εμπορίου</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Αρχεία</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Οδηγοί βιβλιογραφίας</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6"/>
                  </a:ext>
                </a:extLst>
              </a:tr>
              <a:tr h="413217">
                <a:tc>
                  <a:txBody>
                    <a:bodyPr/>
                    <a:lstStyle/>
                    <a:p>
                      <a:pPr indent="118745" algn="just">
                        <a:lnSpc>
                          <a:spcPct val="115000"/>
                        </a:lnSpc>
                        <a:spcAft>
                          <a:spcPts val="0"/>
                        </a:spcAft>
                      </a:pPr>
                      <a:r>
                        <a:rPr lang="el-GR" sz="1400">
                          <a:effectLst/>
                        </a:rPr>
                        <a:t>Ανακοινώσεις συνεδρίων</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Ειδικές συλλογές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Κατάλογοι διαδικτύου</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7"/>
                  </a:ext>
                </a:extLst>
              </a:tr>
              <a:tr h="413217">
                <a:tc>
                  <a:txBody>
                    <a:bodyPr/>
                    <a:lstStyle/>
                    <a:p>
                      <a:pPr indent="118745" algn="just">
                        <a:lnSpc>
                          <a:spcPct val="115000"/>
                        </a:lnSpc>
                        <a:spcAft>
                          <a:spcPts val="0"/>
                        </a:spcAft>
                      </a:pPr>
                      <a:r>
                        <a:rPr lang="el-GR" sz="1400">
                          <a:effectLst/>
                        </a:rPr>
                        <a:t>Μονογραφίες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dirty="0">
                          <a:effectLst/>
                        </a:rPr>
                        <a:t>Πολιτικά κόμματα</a:t>
                      </a:r>
                      <a:endParaRPr lang="en-US" sz="1400" dirty="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Μηχανές αναζήτησης διαδικτύου</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8"/>
                  </a:ext>
                </a:extLst>
              </a:tr>
              <a:tr h="413217">
                <a:tc>
                  <a:txBody>
                    <a:bodyPr/>
                    <a:lstStyle/>
                    <a:p>
                      <a:pPr indent="118745" algn="just">
                        <a:lnSpc>
                          <a:spcPct val="115000"/>
                        </a:lnSpc>
                        <a:spcAft>
                          <a:spcPts val="0"/>
                        </a:spcAft>
                      </a:pPr>
                      <a:r>
                        <a:rPr lang="el-GR" sz="1400">
                          <a:effectLst/>
                        </a:rPr>
                        <a:t>Στατιστικές αναφορές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Εμπορικοί οργανισμοί</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 </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09"/>
                  </a:ext>
                </a:extLst>
              </a:tr>
              <a:tr h="413217">
                <a:tc>
                  <a:txBody>
                    <a:bodyPr/>
                    <a:lstStyle/>
                    <a:p>
                      <a:pPr indent="118745" algn="just">
                        <a:lnSpc>
                          <a:spcPct val="115000"/>
                        </a:lnSpc>
                        <a:spcAft>
                          <a:spcPts val="0"/>
                        </a:spcAft>
                      </a:pPr>
                      <a:r>
                        <a:rPr lang="el-GR" sz="1400">
                          <a:effectLst/>
                        </a:rPr>
                        <a:t> </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Εταιρείες</a:t>
                      </a:r>
                      <a:endParaRPr lang="en-US" sz="140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a:effectLst/>
                        </a:rPr>
                        <a:t> </a:t>
                      </a:r>
                      <a:endParaRPr lang="en-US" sz="1400">
                        <a:effectLst/>
                        <a:latin typeface="Times New Roman"/>
                        <a:ea typeface="Calibri"/>
                        <a:cs typeface="Times New Roman"/>
                      </a:endParaRPr>
                    </a:p>
                  </a:txBody>
                  <a:tcPr marL="68580" marR="68580" marT="0" marB="0"/>
                </a:tc>
                <a:extLst>
                  <a:ext uri="{0D108BD9-81ED-4DB2-BD59-A6C34878D82A}">
                    <a16:rowId xmlns:a16="http://schemas.microsoft.com/office/drawing/2014/main" val="10010"/>
                  </a:ext>
                </a:extLst>
              </a:tr>
              <a:tr h="413217">
                <a:tc>
                  <a:txBody>
                    <a:bodyPr/>
                    <a:lstStyle/>
                    <a:p>
                      <a:pPr indent="118745" algn="just">
                        <a:lnSpc>
                          <a:spcPct val="115000"/>
                        </a:lnSpc>
                        <a:spcAft>
                          <a:spcPts val="0"/>
                        </a:spcAft>
                      </a:pPr>
                      <a:r>
                        <a:rPr lang="el-GR" sz="1400" dirty="0">
                          <a:effectLst/>
                        </a:rPr>
                        <a:t> </a:t>
                      </a:r>
                      <a:endParaRPr lang="en-US" sz="1400" dirty="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dirty="0">
                          <a:effectLst/>
                        </a:rPr>
                        <a:t>Διαδίκτυο</a:t>
                      </a:r>
                      <a:endParaRPr lang="en-US" sz="1400" dirty="0">
                        <a:effectLst/>
                        <a:latin typeface="Times New Roman"/>
                        <a:ea typeface="Calibri"/>
                        <a:cs typeface="Times New Roman"/>
                      </a:endParaRPr>
                    </a:p>
                  </a:txBody>
                  <a:tcPr marL="68580" marR="68580" marT="0" marB="0"/>
                </a:tc>
                <a:tc>
                  <a:txBody>
                    <a:bodyPr/>
                    <a:lstStyle/>
                    <a:p>
                      <a:pPr indent="118745" algn="just">
                        <a:lnSpc>
                          <a:spcPct val="115000"/>
                        </a:lnSpc>
                        <a:spcAft>
                          <a:spcPts val="0"/>
                        </a:spcAft>
                      </a:pPr>
                      <a:r>
                        <a:rPr lang="el-GR" sz="1400" dirty="0">
                          <a:effectLst/>
                        </a:rPr>
                        <a:t> </a:t>
                      </a:r>
                      <a:endParaRPr lang="en-US" sz="14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11"/>
                  </a:ext>
                </a:extLst>
              </a:tr>
            </a:tbl>
          </a:graphicData>
        </a:graphic>
      </p:graphicFrame>
      <p:sp>
        <p:nvSpPr>
          <p:cNvPr id="2" name="Title 1"/>
          <p:cNvSpPr>
            <a:spLocks noGrp="1"/>
          </p:cNvSpPr>
          <p:nvPr>
            <p:ph type="title"/>
          </p:nvPr>
        </p:nvSpPr>
        <p:spPr/>
        <p:txBody>
          <a:bodyPr/>
          <a:lstStyle/>
          <a:p>
            <a:r>
              <a:rPr lang="el-GR" dirty="0"/>
              <a:t>Είδη Πηγών</a:t>
            </a:r>
            <a:endParaRPr lang="en-US" dirty="0"/>
          </a:p>
        </p:txBody>
      </p:sp>
    </p:spTree>
    <p:extLst>
      <p:ext uri="{BB962C8B-B14F-4D97-AF65-F5344CB8AC3E}">
        <p14:creationId xmlns:p14="http://schemas.microsoft.com/office/powerpoint/2010/main" val="388346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Συμβουλές Αναζήτησης</a:t>
            </a:r>
            <a:endParaRPr lang="en-US" dirty="0"/>
          </a:p>
        </p:txBody>
      </p:sp>
      <p:sp>
        <p:nvSpPr>
          <p:cNvPr id="3" name="Content Placeholder 2"/>
          <p:cNvSpPr>
            <a:spLocks noGrp="1"/>
          </p:cNvSpPr>
          <p:nvPr>
            <p:ph type="body" idx="1"/>
          </p:nvPr>
        </p:nvSpPr>
        <p:spPr>
          <a:xfrm>
            <a:off x="457200" y="1312650"/>
            <a:ext cx="8229600" cy="4813513"/>
          </a:xfrm>
        </p:spPr>
        <p:txBody>
          <a:bodyPr>
            <a:noAutofit/>
          </a:bodyPr>
          <a:lstStyle/>
          <a:p>
            <a:pPr marL="457200" indent="-457200"/>
            <a:r>
              <a:rPr lang="el-GR" sz="1800" dirty="0"/>
              <a:t>Αναζητήστε αρχεία </a:t>
            </a:r>
            <a:r>
              <a:rPr lang="en-US" sz="1800" dirty="0"/>
              <a:t>PDF</a:t>
            </a:r>
            <a:r>
              <a:rPr lang="el-GR" sz="1800" dirty="0"/>
              <a:t> στο </a:t>
            </a:r>
            <a:r>
              <a:rPr lang="en-US" sz="1800" dirty="0"/>
              <a:t>Google scholar </a:t>
            </a:r>
            <a:r>
              <a:rPr lang="el-GR" sz="1800" dirty="0"/>
              <a:t>για ακαδημαϊκά άρθρα και για άρθρα σε επαγγελματικά περιοδικά</a:t>
            </a:r>
          </a:p>
          <a:p>
            <a:pPr marL="457200" indent="-457200"/>
            <a:r>
              <a:rPr lang="el-GR" sz="1800" dirty="0"/>
              <a:t>Αναζητήστε σε αποθετήρια βιβλιογραφίας </a:t>
            </a:r>
          </a:p>
          <a:p>
            <a:pPr marL="457200" indent="-457200"/>
            <a:r>
              <a:rPr lang="el-GR" sz="1800" dirty="0"/>
              <a:t>Αναζητήστε προσωπικές ιστοσελίδες συγγραφέων – μπορεί να ανακαλύψετε κι άλλα συναφή κείμενα</a:t>
            </a:r>
          </a:p>
          <a:p>
            <a:pPr marL="457200" indent="-457200"/>
            <a:r>
              <a:rPr lang="el-GR" sz="1800" dirty="0"/>
              <a:t>Δείτε τον τίτλο, τα περιεχόμενα, τον πρόλογο, τη βιβλιογραφία και τον εκδότη ενός βιβλίου για να καθορίσετε </a:t>
            </a:r>
            <a:r>
              <a:rPr lang="en-US" sz="1800" dirty="0"/>
              <a:t> </a:t>
            </a:r>
            <a:r>
              <a:rPr lang="el-GR" sz="1800" dirty="0"/>
              <a:t>τη σχετικότητα</a:t>
            </a:r>
            <a:endParaRPr lang="en-US" sz="1800" dirty="0"/>
          </a:p>
          <a:p>
            <a:pPr marL="457200" indent="-457200"/>
            <a:r>
              <a:rPr lang="el-GR" sz="1800" dirty="0"/>
              <a:t>Μην παραλείψετε να ψάξετε στη Γκρίζα βιβλιογραφία</a:t>
            </a:r>
          </a:p>
          <a:p>
            <a:pPr marL="457200" indent="-457200"/>
            <a:r>
              <a:rPr lang="el-GR" sz="1800" dirty="0"/>
              <a:t>Ελέγξτε την πρόσθετη βιβλιογραφία των μαθημάτων, εάν δεν γνωρίζετε από που να αρχίσετε</a:t>
            </a:r>
            <a:endParaRPr lang="en-US" sz="1800" dirty="0"/>
          </a:p>
          <a:p>
            <a:pPr marL="457200" indent="-457200"/>
            <a:r>
              <a:rPr lang="el-GR" sz="1800" dirty="0"/>
              <a:t>Παρακολουθήστε τα κοινωνικά δίκτυα ακαδημαϊκών</a:t>
            </a:r>
            <a:endParaRPr lang="en-US" sz="1800" dirty="0"/>
          </a:p>
          <a:p>
            <a:pPr marL="457200" indent="-457200"/>
            <a:r>
              <a:rPr lang="el-GR" sz="1800" dirty="0"/>
              <a:t>Χρησιμοποιείστε οργανισμούς, συγγραφείς και άλλες επαφές</a:t>
            </a:r>
            <a:endParaRPr lang="en-US" sz="1800" dirty="0"/>
          </a:p>
        </p:txBody>
      </p:sp>
    </p:spTree>
    <p:extLst>
      <p:ext uri="{BB962C8B-B14F-4D97-AF65-F5344CB8AC3E}">
        <p14:creationId xmlns:p14="http://schemas.microsoft.com/office/powerpoint/2010/main" val="3897049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Κριτική Αξιολόγηση Πηγών</a:t>
            </a:r>
            <a:endParaRPr lang="en-US" dirty="0"/>
          </a:p>
        </p:txBody>
      </p:sp>
      <p:sp>
        <p:nvSpPr>
          <p:cNvPr id="3" name="Content Placeholder 2"/>
          <p:cNvSpPr>
            <a:spLocks noGrp="1"/>
          </p:cNvSpPr>
          <p:nvPr>
            <p:ph type="body" idx="1"/>
          </p:nvPr>
        </p:nvSpPr>
        <p:spPr/>
        <p:txBody>
          <a:bodyPr>
            <a:normAutofit/>
          </a:bodyPr>
          <a:lstStyle/>
          <a:p>
            <a:r>
              <a:rPr lang="el-GR" sz="2400" dirty="0"/>
              <a:t>Επινοήστε πρακτικές κριτηρίων διαλογής</a:t>
            </a:r>
          </a:p>
          <a:p>
            <a:pPr lvl="1"/>
            <a:r>
              <a:rPr lang="el-GR" sz="2400" dirty="0"/>
              <a:t>Πρώτη διαλογή</a:t>
            </a:r>
            <a:r>
              <a:rPr lang="en-US" sz="2400" dirty="0"/>
              <a:t>= </a:t>
            </a:r>
            <a:r>
              <a:rPr lang="el-GR" sz="2400" dirty="0"/>
              <a:t>καθορίστε, περιλάβετε ή απορρίψτε κριτήρια</a:t>
            </a:r>
            <a:endParaRPr lang="en-US" sz="2400" dirty="0"/>
          </a:p>
          <a:p>
            <a:pPr lvl="1"/>
            <a:r>
              <a:rPr lang="el-GR" sz="2400" dirty="0"/>
              <a:t>Δεύτερη διαλογή</a:t>
            </a:r>
            <a:r>
              <a:rPr lang="en-US" sz="2400" dirty="0"/>
              <a:t>= </a:t>
            </a:r>
            <a:r>
              <a:rPr lang="el-GR" sz="2400" dirty="0"/>
              <a:t>εξετάστε τη μεθοδολογική ποιότητα των πηγών, εξετάζοντας πόσο καλά έχει σχεδιαστεί και υλοποιηθεί μία μελέτη για να επιτύχει τους στόχους της</a:t>
            </a:r>
            <a:r>
              <a:rPr lang="en-US" sz="2400" dirty="0"/>
              <a:t> </a:t>
            </a:r>
          </a:p>
          <a:p>
            <a:r>
              <a:rPr lang="el-GR" sz="2400" dirty="0"/>
              <a:t>Εφαρμόστε αυτά τα κριτήρια στις πηγές σας</a:t>
            </a:r>
            <a:endParaRPr lang="en-US" sz="2400" dirty="0"/>
          </a:p>
          <a:p>
            <a:endParaRPr lang="en-US" sz="2400" dirty="0"/>
          </a:p>
        </p:txBody>
      </p:sp>
    </p:spTree>
    <p:extLst>
      <p:ext uri="{BB962C8B-B14F-4D97-AF65-F5344CB8AC3E}">
        <p14:creationId xmlns:p14="http://schemas.microsoft.com/office/powerpoint/2010/main" val="2634531953"/>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15</TotalTime>
  <Words>1250</Words>
  <Application>Microsoft Macintosh PowerPoint</Application>
  <PresentationFormat>On-screen Show (4:3)</PresentationFormat>
  <Paragraphs>122</Paragraphs>
  <Slides>16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Σκοπός της Βιβλιογραφικής Ανασκόπησης</vt:lpstr>
      <vt:lpstr>Δρόμοι Παράλληλοι – Δύο Βιβλιογραφίες</vt:lpstr>
      <vt:lpstr>Η διαδρομή της βιβλιογραφικής αναζήτησης</vt:lpstr>
      <vt:lpstr>Η Διαδικασία της Βιβλιογραφικής Αναζήτησης</vt:lpstr>
      <vt:lpstr>Είδη Πηγών</vt:lpstr>
      <vt:lpstr>Συμβουλές Αναζήτησης</vt:lpstr>
      <vt:lpstr>Κριτική Αξιολόγηση Πηγών</vt:lpstr>
      <vt:lpstr>Διαχείριση Πληροφοριών: Διατήρηση ενός ημερολογίου έρευνας</vt:lpstr>
      <vt:lpstr>Η Σύνθεση Και Ενσωμάτωση των Αποτελεσμάτων της Αναζήτησης</vt:lpstr>
      <vt:lpstr>Δομή και Περιεχόμενο</vt:lpstr>
      <vt:lpstr>Κριτική Βιβλιογραφική Ανασκόπηση</vt:lpstr>
      <vt:lpstr>Αναφέροντας τις βιβλιογραφικές πηγές</vt:lpstr>
      <vt:lpstr>Συστηματική Ανασκόπηση</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3</cp:revision>
  <dcterms:created xsi:type="dcterms:W3CDTF">2023-09-05T10:02:43Z</dcterms:created>
  <dcterms:modified xsi:type="dcterms:W3CDTF">2023-09-05T10:18:06Z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