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6"/>
  </p:notesMasterIdLst>
  <p:sldIdLst>
    <p:sldId id="256" r:id="rId2"/>
    <p:sldId id="288" r:id="rId3"/>
    <p:sldId id="327" r:id="rId4"/>
    <p:sldId id="289" r:id="rId5"/>
    <p:sldId id="290" r:id="rId6"/>
    <p:sldId id="291" r:id="rId7"/>
    <p:sldId id="326" r:id="rId8"/>
    <p:sldId id="320" r:id="rId9"/>
    <p:sldId id="292" r:id="rId10"/>
    <p:sldId id="293" r:id="rId11"/>
    <p:sldId id="294" r:id="rId12"/>
    <p:sldId id="321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22" r:id="rId26"/>
    <p:sldId id="323" r:id="rId27"/>
    <p:sldId id="307" r:id="rId28"/>
    <p:sldId id="309" r:id="rId29"/>
    <p:sldId id="310" r:id="rId30"/>
    <p:sldId id="324" r:id="rId31"/>
    <p:sldId id="312" r:id="rId32"/>
    <p:sldId id="328" r:id="rId33"/>
    <p:sldId id="313" r:id="rId34"/>
    <p:sldId id="329" r:id="rId35"/>
    <p:sldId id="330" r:id="rId36"/>
    <p:sldId id="314" r:id="rId37"/>
    <p:sldId id="334" r:id="rId38"/>
    <p:sldId id="331" r:id="rId39"/>
    <p:sldId id="315" r:id="rId40"/>
    <p:sldId id="316" r:id="rId41"/>
    <p:sldId id="317" r:id="rId42"/>
    <p:sldId id="318" r:id="rId43"/>
    <p:sldId id="332" r:id="rId44"/>
    <p:sldId id="319" r:id="rId45"/>
  </p:sldIdLst>
  <p:sldSz cx="9144000" cy="5143500" type="screen16x9"/>
  <p:notesSz cx="6858000" cy="9144000"/>
  <p:embeddedFontLst>
    <p:embeddedFont>
      <p:font typeface="Raleway Thin" charset="0"/>
      <p:regular r:id="rId47"/>
      <p:bold r:id="rId48"/>
      <p:italic r:id="rId49"/>
      <p:boldItalic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Barlow Light" charset="0"/>
      <p:regular r:id="rId55"/>
      <p:bold r:id="rId56"/>
      <p:italic r:id="rId57"/>
      <p:boldItalic r:id="rId58"/>
    </p:embeddedFont>
    <p:embeddedFont>
      <p:font typeface="Verdana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D5B7B9-7AAB-4E71-8935-5ACDFAD8A81C}">
  <a:tblStyle styleId="{5CD5B7B9-7AAB-4E71-8935-5ACDFAD8A8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60"/>
  </p:normalViewPr>
  <p:slideViewPr>
    <p:cSldViewPr>
      <p:cViewPr varScale="1">
        <p:scale>
          <a:sx n="91" d="100"/>
          <a:sy n="91" d="100"/>
        </p:scale>
        <p:origin x="-732" y="-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140124-2A5C-4EE7-A565-999C198F0B4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E838EE-C25B-4A4A-AECA-29528C6CD9BE}">
      <dgm:prSet phldrT="[Text]" custT="1"/>
      <dgm:spPr/>
      <dgm:t>
        <a:bodyPr/>
        <a:lstStyle/>
        <a:p>
          <a:r>
            <a:rPr lang="en-GB" sz="2000" dirty="0" smtClean="0">
              <a:latin typeface="Calibri" pitchFamily="34" charset="0"/>
              <a:cs typeface="Calibri" pitchFamily="34" charset="0"/>
            </a:rPr>
            <a:t>1. Concrete experience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BA43643B-91D8-47BB-A40A-9A66D0CFB9E9}" type="parTrans" cxnId="{AA4C97AE-6D31-4AB0-8B56-71CE2EE335F9}">
      <dgm:prSet/>
      <dgm:spPr/>
      <dgm:t>
        <a:bodyPr/>
        <a:lstStyle/>
        <a:p>
          <a:endParaRPr lang="en-US" sz="2000"/>
        </a:p>
      </dgm:t>
    </dgm:pt>
    <dgm:pt modelId="{82420333-A3A2-4E67-BD90-F7186220212A}" type="sibTrans" cxnId="{AA4C97AE-6D31-4AB0-8B56-71CE2EE335F9}">
      <dgm:prSet/>
      <dgm:spPr/>
      <dgm:t>
        <a:bodyPr/>
        <a:lstStyle/>
        <a:p>
          <a:endParaRPr lang="en-US" sz="2000"/>
        </a:p>
      </dgm:t>
    </dgm:pt>
    <dgm:pt modelId="{34EFD52D-F7C4-4158-8EF5-1239489BBB6B}">
      <dgm:prSet phldrT="[Text]" custT="1"/>
      <dgm:spPr/>
      <dgm:t>
        <a:bodyPr/>
        <a:lstStyle/>
        <a:p>
          <a:r>
            <a:rPr lang="en-GB" sz="2000" dirty="0" smtClean="0">
              <a:latin typeface="Calibri" pitchFamily="34" charset="0"/>
              <a:cs typeface="Calibri" pitchFamily="34" charset="0"/>
            </a:rPr>
            <a:t>4. Active experimentation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55A17E2C-34B8-431E-8653-34C4F9D95578}" type="parTrans" cxnId="{F196A6AA-ECEE-4360-8372-B1FF2A5F75E8}">
      <dgm:prSet/>
      <dgm:spPr/>
      <dgm:t>
        <a:bodyPr/>
        <a:lstStyle/>
        <a:p>
          <a:endParaRPr lang="en-US" sz="2000"/>
        </a:p>
      </dgm:t>
    </dgm:pt>
    <dgm:pt modelId="{6A8604E5-B34F-425F-A5AF-EC38A5AAD9C6}" type="sibTrans" cxnId="{F196A6AA-ECEE-4360-8372-B1FF2A5F75E8}">
      <dgm:prSet/>
      <dgm:spPr/>
      <dgm:t>
        <a:bodyPr/>
        <a:lstStyle/>
        <a:p>
          <a:endParaRPr lang="en-US" sz="2000"/>
        </a:p>
      </dgm:t>
    </dgm:pt>
    <dgm:pt modelId="{A0EA3090-7978-412B-882C-7524DC35EB8C}">
      <dgm:prSet phldrT="[Text]" custT="1"/>
      <dgm:spPr/>
      <dgm:t>
        <a:bodyPr/>
        <a:lstStyle/>
        <a:p>
          <a:r>
            <a:rPr lang="en-GB" sz="2000" dirty="0" smtClean="0">
              <a:latin typeface="Calibri" pitchFamily="34" charset="0"/>
              <a:cs typeface="Calibri" pitchFamily="34" charset="0"/>
            </a:rPr>
            <a:t>2. Reflective observation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24CB5E01-C6A5-494F-8CC1-77AF38B111D3}" type="parTrans" cxnId="{83E2985D-C874-4C11-BA1F-A3B1CE56B7B5}">
      <dgm:prSet/>
      <dgm:spPr/>
      <dgm:t>
        <a:bodyPr/>
        <a:lstStyle/>
        <a:p>
          <a:endParaRPr lang="en-US" sz="2000"/>
        </a:p>
      </dgm:t>
    </dgm:pt>
    <dgm:pt modelId="{0F6D5D86-BCDD-4F06-8B7A-CE77F94A5ADC}" type="sibTrans" cxnId="{83E2985D-C874-4C11-BA1F-A3B1CE56B7B5}">
      <dgm:prSet/>
      <dgm:spPr/>
      <dgm:t>
        <a:bodyPr/>
        <a:lstStyle/>
        <a:p>
          <a:endParaRPr lang="en-US" sz="2000"/>
        </a:p>
      </dgm:t>
    </dgm:pt>
    <dgm:pt modelId="{C91B137E-528B-423D-9A85-ED52360C1D49}">
      <dgm:prSet phldrT="[Text]" custT="1"/>
      <dgm:spPr/>
      <dgm:t>
        <a:bodyPr/>
        <a:lstStyle/>
        <a:p>
          <a:r>
            <a:rPr lang="en-GB" sz="2000" dirty="0" smtClean="0">
              <a:latin typeface="Calibri" pitchFamily="34" charset="0"/>
              <a:cs typeface="Calibri" pitchFamily="34" charset="0"/>
            </a:rPr>
            <a:t>3. Drawing </a:t>
          </a:r>
        </a:p>
        <a:p>
          <a:r>
            <a:rPr lang="en-GB" sz="2000" dirty="0" smtClean="0">
              <a:latin typeface="Calibri" pitchFamily="34" charset="0"/>
              <a:cs typeface="Calibri" pitchFamily="34" charset="0"/>
            </a:rPr>
            <a:t>conclusions</a:t>
          </a:r>
          <a:endParaRPr lang="en-US" sz="2000" dirty="0">
            <a:latin typeface="Calibri" pitchFamily="34" charset="0"/>
            <a:cs typeface="Calibri" pitchFamily="34" charset="0"/>
          </a:endParaRPr>
        </a:p>
      </dgm:t>
    </dgm:pt>
    <dgm:pt modelId="{0FA640B6-E5A3-4C1A-B787-9D40E1C18DC2}" type="parTrans" cxnId="{83679786-6F5F-4A5F-83D3-3A6A14224B0F}">
      <dgm:prSet/>
      <dgm:spPr/>
      <dgm:t>
        <a:bodyPr/>
        <a:lstStyle/>
        <a:p>
          <a:endParaRPr lang="en-US" sz="2000"/>
        </a:p>
      </dgm:t>
    </dgm:pt>
    <dgm:pt modelId="{C4A55058-6C25-4924-AFFA-FA397A311E6F}" type="sibTrans" cxnId="{83679786-6F5F-4A5F-83D3-3A6A14224B0F}">
      <dgm:prSet/>
      <dgm:spPr/>
      <dgm:t>
        <a:bodyPr/>
        <a:lstStyle/>
        <a:p>
          <a:endParaRPr lang="en-US" sz="2000"/>
        </a:p>
      </dgm:t>
    </dgm:pt>
    <dgm:pt modelId="{44DAE1A6-C3D2-49D3-B3FF-9DCBB14BDD43}" type="pres">
      <dgm:prSet presAssocID="{7A140124-2A5C-4EE7-A565-999C198F0B4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BEECE83-C8C0-4CCB-8FF8-ECF3D19402A7}" type="pres">
      <dgm:prSet presAssocID="{ADE838EE-C25B-4A4A-AECA-29528C6CD9BE}" presName="dummy" presStyleCnt="0"/>
      <dgm:spPr/>
    </dgm:pt>
    <dgm:pt modelId="{6C9A381A-8858-48CE-AEB9-F44F9B3B2113}" type="pres">
      <dgm:prSet presAssocID="{ADE838EE-C25B-4A4A-AECA-29528C6CD9BE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CB60B-B6FF-4D6B-935A-B4AA75F453E6}" type="pres">
      <dgm:prSet presAssocID="{82420333-A3A2-4E67-BD90-F7186220212A}" presName="sibTrans" presStyleLbl="node1" presStyleIdx="0" presStyleCnt="4"/>
      <dgm:spPr/>
      <dgm:t>
        <a:bodyPr/>
        <a:lstStyle/>
        <a:p>
          <a:endParaRPr lang="en-GB"/>
        </a:p>
      </dgm:t>
    </dgm:pt>
    <dgm:pt modelId="{6FCB1FD6-9936-434B-A039-86B0C75A6A8E}" type="pres">
      <dgm:prSet presAssocID="{A0EA3090-7978-412B-882C-7524DC35EB8C}" presName="dummy" presStyleCnt="0"/>
      <dgm:spPr/>
    </dgm:pt>
    <dgm:pt modelId="{594DA0E3-2CAF-4FEC-B6B3-129B007B0C3D}" type="pres">
      <dgm:prSet presAssocID="{A0EA3090-7978-412B-882C-7524DC35EB8C}" presName="node" presStyleLbl="revTx" presStyleIdx="1" presStyleCnt="4" custScaleX="121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E9E28-4C7B-498F-87EB-685B18B35919}" type="pres">
      <dgm:prSet presAssocID="{0F6D5D86-BCDD-4F06-8B7A-CE77F94A5ADC}" presName="sibTrans" presStyleLbl="node1" presStyleIdx="1" presStyleCnt="4"/>
      <dgm:spPr/>
      <dgm:t>
        <a:bodyPr/>
        <a:lstStyle/>
        <a:p>
          <a:endParaRPr lang="en-GB"/>
        </a:p>
      </dgm:t>
    </dgm:pt>
    <dgm:pt modelId="{3E5F3D23-B0B8-4DF0-B56E-FA9F2ED7DF4C}" type="pres">
      <dgm:prSet presAssocID="{C91B137E-528B-423D-9A85-ED52360C1D49}" presName="dummy" presStyleCnt="0"/>
      <dgm:spPr/>
    </dgm:pt>
    <dgm:pt modelId="{CF5FF76C-C5AB-449F-A223-F573E1B4D8A2}" type="pres">
      <dgm:prSet presAssocID="{C91B137E-528B-423D-9A85-ED52360C1D49}" presName="node" presStyleLbl="revTx" presStyleIdx="2" presStyleCnt="4" custScaleX="1505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79E2C-E392-4849-80AF-6D7AE14B9675}" type="pres">
      <dgm:prSet presAssocID="{C4A55058-6C25-4924-AFFA-FA397A311E6F}" presName="sibTrans" presStyleLbl="node1" presStyleIdx="2" presStyleCnt="4"/>
      <dgm:spPr/>
      <dgm:t>
        <a:bodyPr/>
        <a:lstStyle/>
        <a:p>
          <a:endParaRPr lang="en-GB"/>
        </a:p>
      </dgm:t>
    </dgm:pt>
    <dgm:pt modelId="{0A92CDF9-A5DE-480D-BDFF-A987867CF4F3}" type="pres">
      <dgm:prSet presAssocID="{34EFD52D-F7C4-4158-8EF5-1239489BBB6B}" presName="dummy" presStyleCnt="0"/>
      <dgm:spPr/>
    </dgm:pt>
    <dgm:pt modelId="{2C250D9D-6926-44CA-8E07-4BEF362C3614}" type="pres">
      <dgm:prSet presAssocID="{34EFD52D-F7C4-4158-8EF5-1239489BBB6B}" presName="node" presStyleLbl="revTx" presStyleIdx="3" presStyleCnt="4" custScaleX="19108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18841D-BA9C-46CC-93D0-5FA11D871B2F}" type="pres">
      <dgm:prSet presAssocID="{6A8604E5-B34F-425F-A5AF-EC38A5AAD9C6}" presName="sibTrans" presStyleLbl="node1" presStyleIdx="3" presStyleCnt="4" custScaleX="132879"/>
      <dgm:spPr/>
      <dgm:t>
        <a:bodyPr/>
        <a:lstStyle/>
        <a:p>
          <a:endParaRPr lang="en-GB"/>
        </a:p>
      </dgm:t>
    </dgm:pt>
  </dgm:ptLst>
  <dgm:cxnLst>
    <dgm:cxn modelId="{8B0F8B13-D1A2-49C9-B19C-FBE4E9A64E83}" type="presOf" srcId="{ADE838EE-C25B-4A4A-AECA-29528C6CD9BE}" destId="{6C9A381A-8858-48CE-AEB9-F44F9B3B2113}" srcOrd="0" destOrd="0" presId="urn:microsoft.com/office/officeart/2005/8/layout/cycle1"/>
    <dgm:cxn modelId="{3BF51B7C-D4F3-4550-853E-E5CAC7333253}" type="presOf" srcId="{34EFD52D-F7C4-4158-8EF5-1239489BBB6B}" destId="{2C250D9D-6926-44CA-8E07-4BEF362C3614}" srcOrd="0" destOrd="0" presId="urn:microsoft.com/office/officeart/2005/8/layout/cycle1"/>
    <dgm:cxn modelId="{A2B5FA7D-1854-458D-8F9F-53A2BC8919D1}" type="presOf" srcId="{6A8604E5-B34F-425F-A5AF-EC38A5AAD9C6}" destId="{D118841D-BA9C-46CC-93D0-5FA11D871B2F}" srcOrd="0" destOrd="0" presId="urn:microsoft.com/office/officeart/2005/8/layout/cycle1"/>
    <dgm:cxn modelId="{E2E012B3-7317-458F-9AA7-B21A1AD03B75}" type="presOf" srcId="{7A140124-2A5C-4EE7-A565-999C198F0B4A}" destId="{44DAE1A6-C3D2-49D3-B3FF-9DCBB14BDD43}" srcOrd="0" destOrd="0" presId="urn:microsoft.com/office/officeart/2005/8/layout/cycle1"/>
    <dgm:cxn modelId="{83E2985D-C874-4C11-BA1F-A3B1CE56B7B5}" srcId="{7A140124-2A5C-4EE7-A565-999C198F0B4A}" destId="{A0EA3090-7978-412B-882C-7524DC35EB8C}" srcOrd="1" destOrd="0" parTransId="{24CB5E01-C6A5-494F-8CC1-77AF38B111D3}" sibTransId="{0F6D5D86-BCDD-4F06-8B7A-CE77F94A5ADC}"/>
    <dgm:cxn modelId="{AD77A1F2-4729-4495-B0F0-6BBB875E5A7A}" type="presOf" srcId="{C91B137E-528B-423D-9A85-ED52360C1D49}" destId="{CF5FF76C-C5AB-449F-A223-F573E1B4D8A2}" srcOrd="0" destOrd="0" presId="urn:microsoft.com/office/officeart/2005/8/layout/cycle1"/>
    <dgm:cxn modelId="{7A40C3AD-2A2D-4DF9-8B85-18D7D45F2583}" type="presOf" srcId="{C4A55058-6C25-4924-AFFA-FA397A311E6F}" destId="{FDD79E2C-E392-4849-80AF-6D7AE14B9675}" srcOrd="0" destOrd="0" presId="urn:microsoft.com/office/officeart/2005/8/layout/cycle1"/>
    <dgm:cxn modelId="{73DDF348-D09C-4888-9E5B-7F928C4DAFE4}" type="presOf" srcId="{A0EA3090-7978-412B-882C-7524DC35EB8C}" destId="{594DA0E3-2CAF-4FEC-B6B3-129B007B0C3D}" srcOrd="0" destOrd="0" presId="urn:microsoft.com/office/officeart/2005/8/layout/cycle1"/>
    <dgm:cxn modelId="{AA4C97AE-6D31-4AB0-8B56-71CE2EE335F9}" srcId="{7A140124-2A5C-4EE7-A565-999C198F0B4A}" destId="{ADE838EE-C25B-4A4A-AECA-29528C6CD9BE}" srcOrd="0" destOrd="0" parTransId="{BA43643B-91D8-47BB-A40A-9A66D0CFB9E9}" sibTransId="{82420333-A3A2-4E67-BD90-F7186220212A}"/>
    <dgm:cxn modelId="{83679786-6F5F-4A5F-83D3-3A6A14224B0F}" srcId="{7A140124-2A5C-4EE7-A565-999C198F0B4A}" destId="{C91B137E-528B-423D-9A85-ED52360C1D49}" srcOrd="2" destOrd="0" parTransId="{0FA640B6-E5A3-4C1A-B787-9D40E1C18DC2}" sibTransId="{C4A55058-6C25-4924-AFFA-FA397A311E6F}"/>
    <dgm:cxn modelId="{F196A6AA-ECEE-4360-8372-B1FF2A5F75E8}" srcId="{7A140124-2A5C-4EE7-A565-999C198F0B4A}" destId="{34EFD52D-F7C4-4158-8EF5-1239489BBB6B}" srcOrd="3" destOrd="0" parTransId="{55A17E2C-34B8-431E-8653-34C4F9D95578}" sibTransId="{6A8604E5-B34F-425F-A5AF-EC38A5AAD9C6}"/>
    <dgm:cxn modelId="{6473E031-0671-47EE-A1B0-65BEB93778BF}" type="presOf" srcId="{82420333-A3A2-4E67-BD90-F7186220212A}" destId="{78DCB60B-B6FF-4D6B-935A-B4AA75F453E6}" srcOrd="0" destOrd="0" presId="urn:microsoft.com/office/officeart/2005/8/layout/cycle1"/>
    <dgm:cxn modelId="{0FE6D8E8-961E-494D-B5AA-BA186053BAB2}" type="presOf" srcId="{0F6D5D86-BCDD-4F06-8B7A-CE77F94A5ADC}" destId="{725E9E28-4C7B-498F-87EB-685B18B35919}" srcOrd="0" destOrd="0" presId="urn:microsoft.com/office/officeart/2005/8/layout/cycle1"/>
    <dgm:cxn modelId="{3190177A-3B36-4072-BA65-D7CAC3F94BB8}" type="presParOf" srcId="{44DAE1A6-C3D2-49D3-B3FF-9DCBB14BDD43}" destId="{0BEECE83-C8C0-4CCB-8FF8-ECF3D19402A7}" srcOrd="0" destOrd="0" presId="urn:microsoft.com/office/officeart/2005/8/layout/cycle1"/>
    <dgm:cxn modelId="{9B80F098-D797-4743-8829-7312869560E0}" type="presParOf" srcId="{44DAE1A6-C3D2-49D3-B3FF-9DCBB14BDD43}" destId="{6C9A381A-8858-48CE-AEB9-F44F9B3B2113}" srcOrd="1" destOrd="0" presId="urn:microsoft.com/office/officeart/2005/8/layout/cycle1"/>
    <dgm:cxn modelId="{B66FB796-1160-4672-B2AB-E9EF0ECBF5A8}" type="presParOf" srcId="{44DAE1A6-C3D2-49D3-B3FF-9DCBB14BDD43}" destId="{78DCB60B-B6FF-4D6B-935A-B4AA75F453E6}" srcOrd="2" destOrd="0" presId="urn:microsoft.com/office/officeart/2005/8/layout/cycle1"/>
    <dgm:cxn modelId="{B3E5C676-8C64-4EC4-BBD9-8D362F5F8807}" type="presParOf" srcId="{44DAE1A6-C3D2-49D3-B3FF-9DCBB14BDD43}" destId="{6FCB1FD6-9936-434B-A039-86B0C75A6A8E}" srcOrd="3" destOrd="0" presId="urn:microsoft.com/office/officeart/2005/8/layout/cycle1"/>
    <dgm:cxn modelId="{B4E8C25C-96EA-459F-AE54-EA7FBB02F0FA}" type="presParOf" srcId="{44DAE1A6-C3D2-49D3-B3FF-9DCBB14BDD43}" destId="{594DA0E3-2CAF-4FEC-B6B3-129B007B0C3D}" srcOrd="4" destOrd="0" presId="urn:microsoft.com/office/officeart/2005/8/layout/cycle1"/>
    <dgm:cxn modelId="{19B84CA8-4C99-4979-944C-0ED33F1A76F4}" type="presParOf" srcId="{44DAE1A6-C3D2-49D3-B3FF-9DCBB14BDD43}" destId="{725E9E28-4C7B-498F-87EB-685B18B35919}" srcOrd="5" destOrd="0" presId="urn:microsoft.com/office/officeart/2005/8/layout/cycle1"/>
    <dgm:cxn modelId="{342BA1C8-0647-4D13-A9E0-7589ADDB883E}" type="presParOf" srcId="{44DAE1A6-C3D2-49D3-B3FF-9DCBB14BDD43}" destId="{3E5F3D23-B0B8-4DF0-B56E-FA9F2ED7DF4C}" srcOrd="6" destOrd="0" presId="urn:microsoft.com/office/officeart/2005/8/layout/cycle1"/>
    <dgm:cxn modelId="{E0BC6B1A-5743-49D4-B3C3-410260065AB8}" type="presParOf" srcId="{44DAE1A6-C3D2-49D3-B3FF-9DCBB14BDD43}" destId="{CF5FF76C-C5AB-449F-A223-F573E1B4D8A2}" srcOrd="7" destOrd="0" presId="urn:microsoft.com/office/officeart/2005/8/layout/cycle1"/>
    <dgm:cxn modelId="{FE9BB430-D8AE-4CDE-B10D-E96C29BE6D4A}" type="presParOf" srcId="{44DAE1A6-C3D2-49D3-B3FF-9DCBB14BDD43}" destId="{FDD79E2C-E392-4849-80AF-6D7AE14B9675}" srcOrd="8" destOrd="0" presId="urn:microsoft.com/office/officeart/2005/8/layout/cycle1"/>
    <dgm:cxn modelId="{9F3C3800-181C-4854-8FC8-FE58BAF0F3C7}" type="presParOf" srcId="{44DAE1A6-C3D2-49D3-B3FF-9DCBB14BDD43}" destId="{0A92CDF9-A5DE-480D-BDFF-A987867CF4F3}" srcOrd="9" destOrd="0" presId="urn:microsoft.com/office/officeart/2005/8/layout/cycle1"/>
    <dgm:cxn modelId="{4CAFEBAE-0515-405A-BDB5-92732ED6C879}" type="presParOf" srcId="{44DAE1A6-C3D2-49D3-B3FF-9DCBB14BDD43}" destId="{2C250D9D-6926-44CA-8E07-4BEF362C3614}" srcOrd="10" destOrd="0" presId="urn:microsoft.com/office/officeart/2005/8/layout/cycle1"/>
    <dgm:cxn modelId="{DD6CE72F-1038-424E-801E-0A7FDA0B251D}" type="presParOf" srcId="{44DAE1A6-C3D2-49D3-B3FF-9DCBB14BDD43}" destId="{D118841D-BA9C-46CC-93D0-5FA11D871B2F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9A381A-8858-48CE-AEB9-F44F9B3B2113}">
      <dsp:nvSpPr>
        <dsp:cNvPr id="0" name=""/>
        <dsp:cNvSpPr/>
      </dsp:nvSpPr>
      <dsp:spPr>
        <a:xfrm>
          <a:off x="3620370" y="80878"/>
          <a:ext cx="1266468" cy="1266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latin typeface="Calibri" pitchFamily="34" charset="0"/>
              <a:cs typeface="Calibri" pitchFamily="34" charset="0"/>
            </a:rPr>
            <a:t>1. Concrete experience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3620370" y="80878"/>
        <a:ext cx="1266468" cy="1266468"/>
      </dsp:txXfrm>
    </dsp:sp>
    <dsp:sp modelId="{78DCB60B-B6FF-4D6B-935A-B4AA75F453E6}">
      <dsp:nvSpPr>
        <dsp:cNvPr id="0" name=""/>
        <dsp:cNvSpPr/>
      </dsp:nvSpPr>
      <dsp:spPr>
        <a:xfrm>
          <a:off x="1388808" y="952"/>
          <a:ext cx="3577956" cy="3577956"/>
        </a:xfrm>
        <a:prstGeom prst="circularArrow">
          <a:avLst>
            <a:gd name="adj1" fmla="val 6902"/>
            <a:gd name="adj2" fmla="val 465371"/>
            <a:gd name="adj3" fmla="val 549335"/>
            <a:gd name="adj4" fmla="val 20585294"/>
            <a:gd name="adj5" fmla="val 80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DA0E3-2CAF-4FEC-B6B3-129B007B0C3D}">
      <dsp:nvSpPr>
        <dsp:cNvPr id="0" name=""/>
        <dsp:cNvSpPr/>
      </dsp:nvSpPr>
      <dsp:spPr>
        <a:xfrm>
          <a:off x="3484161" y="2232515"/>
          <a:ext cx="1538885" cy="1266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latin typeface="Calibri" pitchFamily="34" charset="0"/>
              <a:cs typeface="Calibri" pitchFamily="34" charset="0"/>
            </a:rPr>
            <a:t>2. Reflective observation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3484161" y="2232515"/>
        <a:ext cx="1538885" cy="1266468"/>
      </dsp:txXfrm>
    </dsp:sp>
    <dsp:sp modelId="{725E9E28-4C7B-498F-87EB-685B18B35919}">
      <dsp:nvSpPr>
        <dsp:cNvPr id="0" name=""/>
        <dsp:cNvSpPr/>
      </dsp:nvSpPr>
      <dsp:spPr>
        <a:xfrm>
          <a:off x="1388808" y="952"/>
          <a:ext cx="3577956" cy="3577956"/>
        </a:xfrm>
        <a:prstGeom prst="circularArrow">
          <a:avLst>
            <a:gd name="adj1" fmla="val 6902"/>
            <a:gd name="adj2" fmla="val 465371"/>
            <a:gd name="adj3" fmla="val 5210997"/>
            <a:gd name="adj4" fmla="val 4702967"/>
            <a:gd name="adj5" fmla="val 80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FF76C-C5AB-449F-A223-F573E1B4D8A2}">
      <dsp:nvSpPr>
        <dsp:cNvPr id="0" name=""/>
        <dsp:cNvSpPr/>
      </dsp:nvSpPr>
      <dsp:spPr>
        <a:xfrm>
          <a:off x="1148329" y="2232515"/>
          <a:ext cx="1907276" cy="1266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latin typeface="Calibri" pitchFamily="34" charset="0"/>
              <a:cs typeface="Calibri" pitchFamily="34" charset="0"/>
            </a:rPr>
            <a:t>3. Drawing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latin typeface="Calibri" pitchFamily="34" charset="0"/>
              <a:cs typeface="Calibri" pitchFamily="34" charset="0"/>
            </a:rPr>
            <a:t>conclusions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1148329" y="2232515"/>
        <a:ext cx="1907276" cy="1266468"/>
      </dsp:txXfrm>
    </dsp:sp>
    <dsp:sp modelId="{FDD79E2C-E392-4849-80AF-6D7AE14B9675}">
      <dsp:nvSpPr>
        <dsp:cNvPr id="0" name=""/>
        <dsp:cNvSpPr/>
      </dsp:nvSpPr>
      <dsp:spPr>
        <a:xfrm>
          <a:off x="1388808" y="952"/>
          <a:ext cx="3577956" cy="3577956"/>
        </a:xfrm>
        <a:prstGeom prst="circularArrow">
          <a:avLst>
            <a:gd name="adj1" fmla="val 6902"/>
            <a:gd name="adj2" fmla="val 465371"/>
            <a:gd name="adj3" fmla="val 11349335"/>
            <a:gd name="adj4" fmla="val 9785294"/>
            <a:gd name="adj5" fmla="val 80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50D9D-6926-44CA-8E07-4BEF362C3614}">
      <dsp:nvSpPr>
        <dsp:cNvPr id="0" name=""/>
        <dsp:cNvSpPr/>
      </dsp:nvSpPr>
      <dsp:spPr>
        <a:xfrm>
          <a:off x="891952" y="80878"/>
          <a:ext cx="2420031" cy="1266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latin typeface="Calibri" pitchFamily="34" charset="0"/>
              <a:cs typeface="Calibri" pitchFamily="34" charset="0"/>
            </a:rPr>
            <a:t>4. Active experimentation</a:t>
          </a:r>
          <a:endParaRPr lang="en-US" sz="2000" kern="1200" dirty="0">
            <a:latin typeface="Calibri" pitchFamily="34" charset="0"/>
            <a:cs typeface="Calibri" pitchFamily="34" charset="0"/>
          </a:endParaRPr>
        </a:p>
      </dsp:txBody>
      <dsp:txXfrm>
        <a:off x="891952" y="80878"/>
        <a:ext cx="2420031" cy="1266468"/>
      </dsp:txXfrm>
    </dsp:sp>
    <dsp:sp modelId="{D118841D-BA9C-46CC-93D0-5FA11D871B2F}">
      <dsp:nvSpPr>
        <dsp:cNvPr id="0" name=""/>
        <dsp:cNvSpPr/>
      </dsp:nvSpPr>
      <dsp:spPr>
        <a:xfrm>
          <a:off x="800609" y="952"/>
          <a:ext cx="4754352" cy="3577956"/>
        </a:xfrm>
        <a:prstGeom prst="circularArrow">
          <a:avLst>
            <a:gd name="adj1" fmla="val 6902"/>
            <a:gd name="adj2" fmla="val 465371"/>
            <a:gd name="adj3" fmla="val 16749335"/>
            <a:gd name="adj4" fmla="val 16503619"/>
            <a:gd name="adj5" fmla="val 80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76325" y="1863600"/>
            <a:ext cx="4962600" cy="14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logo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1718" y="0"/>
            <a:ext cx="1752282" cy="588657"/>
          </a:xfrm>
          <a:prstGeom prst="rect">
            <a:avLst/>
          </a:prstGeom>
        </p:spPr>
      </p:pic>
      <p:pic>
        <p:nvPicPr>
          <p:cNvPr id="5" name="Picture 4" descr="logosbeneficaireserasmusleft_en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4749" y="4642412"/>
            <a:ext cx="2279251" cy="501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6912768" cy="10827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/>
          <a:lstStyle/>
          <a:p>
            <a:fld id="{5BC49B1C-ED07-4267-8D83-B77E99542C21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Thin"/>
              <a:buNone/>
              <a:defRPr sz="4800">
                <a:solidFill>
                  <a:schemeClr val="accent2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95750"/>
            <a:ext cx="5640900" cy="26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5" name="Picture 4" descr="logo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1718" y="0"/>
            <a:ext cx="1752282" cy="588657"/>
          </a:xfrm>
          <a:prstGeom prst="rect">
            <a:avLst/>
          </a:prstGeom>
        </p:spPr>
      </p:pic>
      <p:pic>
        <p:nvPicPr>
          <p:cNvPr id="9" name="Picture 8" descr="logosbeneficaireserasmusleft_en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64749" y="4642412"/>
            <a:ext cx="2279251" cy="50108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u/1/d/1BgElfLwqKmKuQswKfeDPG7FX1hDRTr-YLrivxi147HE/edit?usp=sharing_eip&amp;ts=603524c9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ictinov-project.eu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"/>
          <p:cNvSpPr txBox="1">
            <a:spLocks noGrp="1"/>
          </p:cNvSpPr>
          <p:nvPr>
            <p:ph type="ctrTitle"/>
          </p:nvPr>
        </p:nvSpPr>
        <p:spPr>
          <a:xfrm>
            <a:off x="1076325" y="1863600"/>
            <a:ext cx="4962600" cy="14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ICT-INOV</a:t>
            </a:r>
            <a:br>
              <a:rPr lang="en" dirty="0" smtClean="0"/>
            </a:br>
            <a:r>
              <a:rPr lang="en" dirty="0" smtClean="0"/>
              <a:t>Overview</a:t>
            </a:r>
            <a:endParaRPr dirty="0"/>
          </a:p>
        </p:txBody>
      </p:sp>
      <p:pic>
        <p:nvPicPr>
          <p:cNvPr id="339" name="Picture 338" descr="iStock-6653945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476" y="771550"/>
            <a:ext cx="4645524" cy="31003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and indirect stakeholders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440180"/>
            <a:ext cx="8229600" cy="3703320"/>
          </a:xfrm>
        </p:spPr>
        <p:txBody>
          <a:bodyPr/>
          <a:lstStyle/>
          <a:p>
            <a:r>
              <a:rPr lang="en-US" dirty="0" smtClean="0"/>
              <a:t>Higher education students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Higher education instructors</a:t>
            </a:r>
          </a:p>
          <a:p>
            <a:endParaRPr lang="en-US" dirty="0" smtClean="0"/>
          </a:p>
          <a:p>
            <a:r>
              <a:rPr lang="en-US" dirty="0" smtClean="0"/>
              <a:t>Higher education institutions</a:t>
            </a:r>
          </a:p>
          <a:p>
            <a:endParaRPr lang="en-US" dirty="0" smtClean="0"/>
          </a:p>
          <a:p>
            <a:r>
              <a:rPr lang="en-US" dirty="0" smtClean="0"/>
              <a:t>Industry and society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676456" cy="1082700"/>
          </a:xfrm>
        </p:spPr>
        <p:txBody>
          <a:bodyPr/>
          <a:lstStyle/>
          <a:p>
            <a:r>
              <a:rPr lang="en-GB" dirty="0" smtClean="0"/>
              <a:t>What is innovative about </a:t>
            </a:r>
            <a:br>
              <a:rPr lang="en-GB" dirty="0" smtClean="0"/>
            </a:br>
            <a:r>
              <a:rPr lang="en-GB" dirty="0" smtClean="0"/>
              <a:t>ICT-INOV?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536" y="1347614"/>
            <a:ext cx="8229600" cy="3703320"/>
          </a:xfrm>
        </p:spPr>
        <p:txBody>
          <a:bodyPr/>
          <a:lstStyle/>
          <a:p>
            <a:r>
              <a:rPr lang="en-GB" b="1" dirty="0" smtClean="0"/>
              <a:t>Strategic development innovation</a:t>
            </a:r>
          </a:p>
          <a:p>
            <a:r>
              <a:rPr lang="en-GB" dirty="0" smtClean="0"/>
              <a:t>Building skills and competences for innovation in ICT</a:t>
            </a:r>
          </a:p>
          <a:p>
            <a:r>
              <a:rPr lang="en-GB" dirty="0" smtClean="0"/>
              <a:t>Building the problem solvers of tomorrow</a:t>
            </a:r>
          </a:p>
          <a:p>
            <a:endParaRPr lang="en-GB" dirty="0" smtClean="0"/>
          </a:p>
          <a:p>
            <a:r>
              <a:rPr lang="en-GB" b="1" dirty="0" smtClean="0"/>
              <a:t>Pedagogical innovation</a:t>
            </a:r>
          </a:p>
          <a:p>
            <a:r>
              <a:rPr lang="en-GB" dirty="0" smtClean="0"/>
              <a:t>Experiential learning</a:t>
            </a:r>
          </a:p>
          <a:p>
            <a:r>
              <a:rPr lang="en-GB" dirty="0" smtClean="0"/>
              <a:t>Gamification</a:t>
            </a:r>
          </a:p>
          <a:p>
            <a:r>
              <a:rPr lang="en-GB" dirty="0" smtClean="0"/>
              <a:t>Design thinking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6800" y="4637088"/>
            <a:ext cx="457200" cy="468312"/>
          </a:xfrm>
        </p:spPr>
        <p:txBody>
          <a:bodyPr/>
          <a:lstStyle/>
          <a:p>
            <a:fld id="{28D019A3-4BD3-44DF-9755-ECD0A3A30F8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iStock-11898453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556" y="987574"/>
            <a:ext cx="3996444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Design </a:t>
            </a:r>
            <a:r>
              <a:rPr lang="en-US" b="1" dirty="0" smtClean="0"/>
              <a:t>physical labs </a:t>
            </a:r>
            <a:r>
              <a:rPr lang="en-US" dirty="0" smtClean="0"/>
              <a:t>that foster innovation capacity</a:t>
            </a:r>
          </a:p>
          <a:p>
            <a:endParaRPr lang="en-US" dirty="0" smtClean="0"/>
          </a:p>
          <a:p>
            <a:r>
              <a:rPr lang="en-US" dirty="0" smtClean="0"/>
              <a:t>Design a </a:t>
            </a:r>
            <a:r>
              <a:rPr lang="en-US" b="1" dirty="0" smtClean="0"/>
              <a:t>digital learning platform </a:t>
            </a:r>
            <a:r>
              <a:rPr lang="en-US" dirty="0" smtClean="0"/>
              <a:t>that combines design thinking and gamification for building innovation skills</a:t>
            </a:r>
          </a:p>
          <a:p>
            <a:endParaRPr lang="en-US" dirty="0" smtClean="0"/>
          </a:p>
          <a:p>
            <a:r>
              <a:rPr lang="en-US" dirty="0" smtClean="0"/>
              <a:t>Publish a pool of </a:t>
            </a:r>
            <a:r>
              <a:rPr lang="en-US" b="1" dirty="0" smtClean="0"/>
              <a:t>learning activities </a:t>
            </a:r>
            <a:r>
              <a:rPr lang="en-US" dirty="0" smtClean="0"/>
              <a:t>that help build innovation skills in ICT</a:t>
            </a:r>
          </a:p>
          <a:p>
            <a:endParaRPr lang="en-US" dirty="0" smtClean="0"/>
          </a:p>
          <a:p>
            <a:r>
              <a:rPr lang="en-US" b="1" dirty="0" smtClean="0"/>
              <a:t>Train instructors</a:t>
            </a:r>
          </a:p>
          <a:p>
            <a:endParaRPr lang="en-US" dirty="0" smtClean="0"/>
          </a:p>
          <a:p>
            <a:r>
              <a:rPr lang="en-US" b="1" dirty="0" smtClean="0"/>
              <a:t>Build a community of good practices </a:t>
            </a:r>
            <a:r>
              <a:rPr lang="en-US" dirty="0" smtClean="0"/>
              <a:t>exchange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Experiential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536" y="1347614"/>
            <a:ext cx="8748464" cy="3795886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Students react to an experience (Piaget, Kolb)</a:t>
            </a:r>
            <a:endParaRPr lang="el-GR" dirty="0" smtClean="0"/>
          </a:p>
          <a:p>
            <a:endParaRPr lang="en-GB" dirty="0" smtClean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Learning is triggered by curiosity </a:t>
            </a:r>
            <a:r>
              <a:rPr lang="el-GR" dirty="0" smtClean="0"/>
              <a:t>(</a:t>
            </a:r>
            <a:r>
              <a:rPr lang="en-US" dirty="0" smtClean="0"/>
              <a:t>Dewey)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rgbClr val="0070C0"/>
                </a:solidFill>
              </a:rPr>
              <a:t>Knowledge is build from the transformation of experience </a:t>
            </a:r>
            <a:r>
              <a:rPr lang="el-GR" dirty="0" smtClean="0"/>
              <a:t>(</a:t>
            </a:r>
            <a:r>
              <a:rPr lang="en-GB" dirty="0" smtClean="0"/>
              <a:t>Kolb)</a:t>
            </a:r>
            <a:endParaRPr lang="el-GR" dirty="0" smtClean="0"/>
          </a:p>
          <a:p>
            <a:pPr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Student are immersed in a digital or physical environment where they act and learn</a:t>
            </a:r>
          </a:p>
          <a:p>
            <a:endParaRPr lang="en-GB" dirty="0" smtClean="0"/>
          </a:p>
          <a:p>
            <a:r>
              <a:rPr lang="en-GB" dirty="0" smtClean="0"/>
              <a:t>Meaningful problems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rgbClr val="0070C0"/>
                </a:solidFill>
              </a:rPr>
              <a:t>Students reflect on what the observe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GB" dirty="0" smtClean="0"/>
              <a:t>Social learning, students build knowledge in a community by undertaking diverse roles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Experiential learning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563638"/>
          <a:ext cx="5915000" cy="357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Experiential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440180"/>
            <a:ext cx="8229600" cy="3703320"/>
          </a:xfrm>
        </p:spPr>
        <p:txBody>
          <a:bodyPr/>
          <a:lstStyle/>
          <a:p>
            <a:r>
              <a:rPr lang="en-GB" dirty="0" smtClean="0"/>
              <a:t>Examples:</a:t>
            </a:r>
          </a:p>
          <a:p>
            <a:endParaRPr lang="en-GB" dirty="0" smtClean="0"/>
          </a:p>
          <a:p>
            <a:r>
              <a:rPr lang="en-GB" dirty="0" smtClean="0"/>
              <a:t>Students learn a foreign language by being immersed in the environment where it is spoken</a:t>
            </a:r>
          </a:p>
          <a:p>
            <a:endParaRPr lang="en-GB" dirty="0" smtClean="0"/>
          </a:p>
          <a:p>
            <a:r>
              <a:rPr lang="en-GB" dirty="0" smtClean="0"/>
              <a:t>A new employee learns the culture of her new company by working with other colleagues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Bloom’s taxonomy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cft.vanderbilt.edu/wp-content/uploads/sites/59/Bloomtaxonom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897563"/>
            <a:ext cx="7668343" cy="387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39552" y="17076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Gamification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686800" cy="631236"/>
          </a:xfrm>
        </p:spPr>
        <p:txBody>
          <a:bodyPr>
            <a:normAutofit/>
          </a:bodyPr>
          <a:lstStyle/>
          <a:p>
            <a:r>
              <a:rPr lang="en-GB" dirty="0" smtClean="0"/>
              <a:t>Using game elements in non-game contexts, such as learning</a:t>
            </a:r>
          </a:p>
          <a:p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7584" y="1419622"/>
            <a:ext cx="3744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Elements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Clear objectives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Narrative – goals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Affiliation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Fun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Progress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Rewards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Badges for achievement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Challenges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Competition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Collaboration tasks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Leader boards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4008" y="1491631"/>
            <a:ext cx="4499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Use in learning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Digital learning games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On-line learning environments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MOOCs</a:t>
            </a:r>
          </a:p>
          <a:p>
            <a:pPr lvl="1"/>
            <a:r>
              <a:rPr lang="en-GB" sz="2000" dirty="0" smtClean="0">
                <a:latin typeface="Calibri" pitchFamily="34" charset="0"/>
                <a:cs typeface="Calibri" pitchFamily="34" charset="0"/>
              </a:rPr>
              <a:t>Learning communities</a:t>
            </a:r>
          </a:p>
          <a:p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275606"/>
            <a:ext cx="8229600" cy="4229100"/>
          </a:xfrm>
        </p:spPr>
        <p:txBody>
          <a:bodyPr>
            <a:normAutofit/>
          </a:bodyPr>
          <a:lstStyle/>
          <a:p>
            <a:r>
              <a:rPr lang="en-GB" dirty="0" smtClean="0"/>
              <a:t>Very popular in corporate training</a:t>
            </a:r>
            <a:endParaRPr lang="el-GR" dirty="0" smtClean="0"/>
          </a:p>
          <a:p>
            <a:pPr lvl="1"/>
            <a:r>
              <a:rPr lang="en-GB" dirty="0" smtClean="0"/>
              <a:t>Sales, career planning, more</a:t>
            </a:r>
            <a:endParaRPr lang="el-GR" dirty="0" smtClean="0"/>
          </a:p>
          <a:p>
            <a:endParaRPr lang="en-US" dirty="0" smtClean="0"/>
          </a:p>
          <a:p>
            <a:r>
              <a:rPr lang="en-GB" dirty="0" smtClean="0"/>
              <a:t>70% of largest 2.000 corporations used it in training by 2014 already</a:t>
            </a:r>
          </a:p>
          <a:p>
            <a:endParaRPr lang="en-GB" b="1" dirty="0" smtClean="0"/>
          </a:p>
          <a:p>
            <a:r>
              <a:rPr lang="en-GB" dirty="0" smtClean="0"/>
              <a:t>$2.8b business cycle by 2015</a:t>
            </a:r>
            <a:r>
              <a:rPr lang="en-GB" b="1" dirty="0" smtClean="0"/>
              <a:t/>
            </a:r>
            <a:br>
              <a:rPr lang="en-GB" b="1" dirty="0" smtClean="0"/>
            </a:br>
            <a:endParaRPr lang="en-GB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914400"/>
            <a:ext cx="9144000" cy="370332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   </a:t>
            </a:r>
          </a:p>
          <a:p>
            <a:pPr>
              <a:buNone/>
            </a:pPr>
            <a:r>
              <a:rPr lang="en-GB" dirty="0" smtClean="0"/>
              <a:t> </a:t>
            </a:r>
            <a:r>
              <a:rPr lang="en-US" dirty="0" smtClean="0"/>
              <a:t>“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Modernize and internationalize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ICT 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higher education</a:t>
            </a:r>
          </a:p>
          <a:p>
            <a:endParaRPr lang="en-GB" sz="2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    through a combination of 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design thinking and gamification</a:t>
            </a:r>
          </a:p>
          <a:p>
            <a:pPr>
              <a:buNone/>
            </a:pPr>
            <a:endParaRPr lang="en-GB" sz="2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    for promoting </a:t>
            </a:r>
            <a:r>
              <a:rPr lang="en-GB" sz="2800" b="1" dirty="0" smtClean="0">
                <a:latin typeface="Calibri" pitchFamily="34" charset="0"/>
                <a:cs typeface="Calibri" pitchFamily="34" charset="0"/>
              </a:rPr>
              <a:t>innovation and entrepreneurial thinking</a:t>
            </a:r>
            <a:r>
              <a:rPr lang="en-GB" dirty="0" smtClean="0"/>
              <a:t>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686800" cy="742950"/>
          </a:xfrm>
        </p:spPr>
        <p:txBody>
          <a:bodyPr>
            <a:normAutofit/>
          </a:bodyPr>
          <a:lstStyle/>
          <a:p>
            <a:r>
              <a:rPr lang="en-GB" dirty="0" smtClean="0"/>
              <a:t>Example, </a:t>
            </a:r>
            <a:r>
              <a:rPr lang="en-GB" dirty="0" err="1" smtClean="0"/>
              <a:t>Delloite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92560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Platform with videos, content, and gamification elements</a:t>
            </a:r>
          </a:p>
          <a:p>
            <a:pPr lvl="1"/>
            <a:r>
              <a:rPr lang="en-GB" dirty="0" smtClean="0"/>
              <a:t>Snowflakes</a:t>
            </a:r>
          </a:p>
          <a:p>
            <a:pPr lvl="1"/>
            <a:r>
              <a:rPr lang="en-GB" dirty="0" smtClean="0"/>
              <a:t>Leader boards re-initiated each week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Why is it successful?</a:t>
            </a:r>
            <a:endParaRPr lang="el-GR" dirty="0" smtClean="0"/>
          </a:p>
          <a:p>
            <a:endParaRPr lang="el-GR" dirty="0" smtClean="0"/>
          </a:p>
          <a:p>
            <a:r>
              <a:rPr lang="en-GB" dirty="0" smtClean="0"/>
              <a:t>Increased by 37% the re-visits to the corporate training site each week</a:t>
            </a:r>
            <a:endParaRPr lang="el-GR" dirty="0" smtClean="0"/>
          </a:p>
          <a:p>
            <a:endParaRPr lang="el-GR" dirty="0" smtClean="0"/>
          </a:p>
          <a:p>
            <a:r>
              <a:rPr lang="en-GB" dirty="0" smtClean="0"/>
              <a:t>Used by new employees as well as highly ranked</a:t>
            </a:r>
            <a:endParaRPr lang="el-GR" dirty="0" smtClean="0"/>
          </a:p>
          <a:p>
            <a:endParaRPr lang="el-GR" dirty="0" smtClean="0"/>
          </a:p>
          <a:p>
            <a:r>
              <a:rPr lang="en-GB" dirty="0" smtClean="0"/>
              <a:t>Was linked to promotions and career satisfaction</a:t>
            </a:r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Design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275606"/>
            <a:ext cx="8229600" cy="3703320"/>
          </a:xfrm>
        </p:spPr>
        <p:txBody>
          <a:bodyPr/>
          <a:lstStyle/>
          <a:p>
            <a:r>
              <a:rPr lang="en-GB" dirty="0" smtClean="0"/>
              <a:t>Design solutions from the perspective of users</a:t>
            </a:r>
          </a:p>
          <a:p>
            <a:endParaRPr lang="en-GB" dirty="0" smtClean="0"/>
          </a:p>
          <a:p>
            <a:r>
              <a:rPr lang="en-GB" dirty="0" smtClean="0"/>
              <a:t>Goes well beyond user-</a:t>
            </a:r>
            <a:r>
              <a:rPr lang="en-GB" dirty="0" err="1" smtClean="0"/>
              <a:t>centered</a:t>
            </a:r>
            <a:r>
              <a:rPr lang="en-GB" dirty="0" smtClean="0"/>
              <a:t> design</a:t>
            </a:r>
          </a:p>
          <a:p>
            <a:endParaRPr lang="en-GB" dirty="0" smtClean="0"/>
          </a:p>
          <a:p>
            <a:r>
              <a:rPr lang="en-US" dirty="0" smtClean="0"/>
              <a:t>Classic questionnaires often fail to identify user needs</a:t>
            </a:r>
            <a:endParaRPr lang="en-GB" dirty="0" smtClean="0"/>
          </a:p>
          <a:p>
            <a:endParaRPr lang="en-GB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275606"/>
            <a:ext cx="8229600" cy="3312368"/>
          </a:xfrm>
        </p:spPr>
        <p:txBody>
          <a:bodyPr>
            <a:normAutofit/>
          </a:bodyPr>
          <a:lstStyle/>
          <a:p>
            <a:r>
              <a:rPr lang="en-GB" dirty="0" smtClean="0"/>
              <a:t>Try to understand the actual needs of users, their desires, their feelings, their experiences from using a solution</a:t>
            </a:r>
          </a:p>
          <a:p>
            <a:endParaRPr lang="en-US" dirty="0" smtClean="0"/>
          </a:p>
          <a:p>
            <a:r>
              <a:rPr lang="en-US" dirty="0" smtClean="0"/>
              <a:t>Users may not be able to express their needs</a:t>
            </a:r>
          </a:p>
          <a:p>
            <a:endParaRPr lang="en-US" dirty="0" smtClean="0"/>
          </a:p>
          <a:p>
            <a:r>
              <a:rPr lang="en-US" dirty="0" smtClean="0"/>
              <a:t>Example: First car by Ford</a:t>
            </a:r>
          </a:p>
          <a:p>
            <a:pPr>
              <a:buNone/>
            </a:pPr>
            <a:endParaRPr lang="en-GB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9582"/>
            <a:ext cx="8686800" cy="39399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Design thinkers try to put themselves in the shoes of the user</a:t>
            </a:r>
          </a:p>
          <a:p>
            <a:endParaRPr lang="en-US" dirty="0" smtClean="0"/>
          </a:p>
          <a:p>
            <a:r>
              <a:rPr lang="en-US" dirty="0" smtClean="0"/>
              <a:t>They </a:t>
            </a:r>
            <a:r>
              <a:rPr lang="en-US" b="1" dirty="0" smtClean="0"/>
              <a:t>observe</a:t>
            </a:r>
            <a:r>
              <a:rPr lang="en-US" dirty="0" smtClean="0"/>
              <a:t> and </a:t>
            </a:r>
            <a:r>
              <a:rPr lang="en-US" b="1" dirty="0" smtClean="0"/>
              <a:t>empathize</a:t>
            </a:r>
          </a:p>
          <a:p>
            <a:endParaRPr lang="en-US" dirty="0" smtClean="0"/>
          </a:p>
          <a:p>
            <a:r>
              <a:rPr lang="en-US" dirty="0" smtClean="0"/>
              <a:t>They </a:t>
            </a:r>
            <a:r>
              <a:rPr lang="en-US" b="1" dirty="0" smtClean="0"/>
              <a:t>try to experience how a user experiences </a:t>
            </a:r>
            <a:r>
              <a:rPr lang="en-US" dirty="0" smtClean="0"/>
              <a:t>a product or service</a:t>
            </a:r>
          </a:p>
          <a:p>
            <a:pPr lvl="1"/>
            <a:r>
              <a:rPr lang="en-US" dirty="0" smtClean="0"/>
              <a:t>For example stay overnight at a remote village to experience life</a:t>
            </a:r>
          </a:p>
          <a:p>
            <a:endParaRPr lang="en-US" dirty="0" smtClean="0"/>
          </a:p>
          <a:p>
            <a:r>
              <a:rPr lang="en-US" dirty="0" smtClean="0"/>
              <a:t>To understand </a:t>
            </a:r>
            <a:r>
              <a:rPr lang="en-US" b="1" dirty="0" smtClean="0"/>
              <a:t>latent needs </a:t>
            </a:r>
            <a:r>
              <a:rPr lang="en-US" dirty="0" smtClean="0"/>
              <a:t>that user may not realize they have</a:t>
            </a:r>
          </a:p>
          <a:p>
            <a:endParaRPr lang="en-US" dirty="0" smtClean="0"/>
          </a:p>
          <a:p>
            <a:r>
              <a:rPr lang="en-US" dirty="0" smtClean="0"/>
              <a:t>To understand the </a:t>
            </a:r>
            <a:r>
              <a:rPr lang="en-US" b="1" dirty="0" smtClean="0"/>
              <a:t>functional</a:t>
            </a:r>
            <a:r>
              <a:rPr lang="en-US" dirty="0" smtClean="0"/>
              <a:t> and </a:t>
            </a:r>
            <a:r>
              <a:rPr lang="en-US" b="1" dirty="0" smtClean="0"/>
              <a:t>emotional</a:t>
            </a:r>
            <a:r>
              <a:rPr lang="en-US" dirty="0" smtClean="0"/>
              <a:t> aspects of a solution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055880"/>
            <a:ext cx="8229600" cy="4087620"/>
          </a:xfrm>
        </p:spPr>
        <p:txBody>
          <a:bodyPr>
            <a:normAutofit/>
          </a:bodyPr>
          <a:lstStyle/>
          <a:p>
            <a:r>
              <a:rPr lang="en-US" dirty="0" smtClean="0"/>
              <a:t>Design thinkers try to see how individuals go about their daily lives</a:t>
            </a:r>
          </a:p>
          <a:p>
            <a:endParaRPr lang="en-US" dirty="0" smtClean="0"/>
          </a:p>
          <a:p>
            <a:r>
              <a:rPr lang="en-US" dirty="0" smtClean="0"/>
              <a:t>Observe thoughtless acts such as</a:t>
            </a:r>
          </a:p>
          <a:p>
            <a:pPr lvl="1"/>
            <a:r>
              <a:rPr lang="en-US" dirty="0" smtClean="0"/>
              <a:t>Putting a hammer as a doorstop</a:t>
            </a:r>
          </a:p>
          <a:p>
            <a:pPr lvl="1"/>
            <a:r>
              <a:rPr lang="en-US" dirty="0" smtClean="0"/>
              <a:t>Labeling the spaghetti of computer cables under the desk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67544" y="1275606"/>
            <a:ext cx="8229600" cy="3703320"/>
          </a:xfrm>
        </p:spPr>
        <p:txBody>
          <a:bodyPr/>
          <a:lstStyle/>
          <a:p>
            <a:r>
              <a:rPr lang="en-US" dirty="0" smtClean="0"/>
              <a:t>Observe a group that is not the classic user</a:t>
            </a:r>
          </a:p>
          <a:p>
            <a:pPr lvl="1"/>
            <a:r>
              <a:rPr lang="en-US" dirty="0" smtClean="0"/>
              <a:t>For example for kitchen utensils observe children and chefs</a:t>
            </a:r>
          </a:p>
          <a:p>
            <a:pPr lvl="1"/>
            <a:r>
              <a:rPr lang="en-US" dirty="0" smtClean="0"/>
              <a:t>Children highlight the need for function</a:t>
            </a:r>
          </a:p>
          <a:p>
            <a:pPr lvl="1"/>
            <a:r>
              <a:rPr lang="en-US" dirty="0" smtClean="0"/>
              <a:t>Chefs the need for cleaning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thinking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67544" y="1347614"/>
            <a:ext cx="8229600" cy="3219802"/>
          </a:xfrm>
        </p:spPr>
        <p:txBody>
          <a:bodyPr/>
          <a:lstStyle/>
          <a:p>
            <a:r>
              <a:rPr lang="en-US" dirty="0" smtClean="0"/>
              <a:t>Observe other situations</a:t>
            </a:r>
          </a:p>
          <a:p>
            <a:pPr lvl="1"/>
            <a:r>
              <a:rPr lang="en-US" dirty="0" smtClean="0"/>
              <a:t>E.g. observe a car pit in races, specialists work in precision conditions</a:t>
            </a:r>
          </a:p>
          <a:p>
            <a:pPr lvl="1"/>
            <a:r>
              <a:rPr lang="en-US" dirty="0" smtClean="0"/>
              <a:t>This can provide insights for organizing an emergency room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131590"/>
            <a:ext cx="8229600" cy="37033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Understand the actual problem</a:t>
            </a:r>
          </a:p>
          <a:p>
            <a:endParaRPr lang="en-US" dirty="0" smtClean="0"/>
          </a:p>
          <a:p>
            <a:r>
              <a:rPr lang="en-GB" dirty="0" smtClean="0"/>
              <a:t>Can introduce solutions to </a:t>
            </a:r>
            <a:r>
              <a:rPr lang="en-US" dirty="0" smtClean="0"/>
              <a:t>“wicked” problems, even when none appears to exist at first sight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Example: incubators</a:t>
            </a:r>
          </a:p>
          <a:p>
            <a:endParaRPr lang="en-US" dirty="0" smtClean="0"/>
          </a:p>
          <a:p>
            <a:r>
              <a:rPr lang="en-US" dirty="0" smtClean="0"/>
              <a:t>Example: energy to sub-</a:t>
            </a:r>
            <a:r>
              <a:rPr lang="en-US" dirty="0" err="1" smtClean="0"/>
              <a:t>saharan</a:t>
            </a:r>
            <a:r>
              <a:rPr lang="en-US" dirty="0" smtClean="0"/>
              <a:t> Africa</a:t>
            </a:r>
          </a:p>
          <a:p>
            <a:endParaRPr lang="en-US" dirty="0" smtClean="0"/>
          </a:p>
          <a:p>
            <a:r>
              <a:rPr lang="en-US" dirty="0" smtClean="0"/>
              <a:t>Example: malnutrition in remote areas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676456" cy="1082700"/>
          </a:xfrm>
        </p:spPr>
        <p:txBody>
          <a:bodyPr/>
          <a:lstStyle/>
          <a:p>
            <a:r>
              <a:rPr lang="en-US" dirty="0" smtClean="0"/>
              <a:t>Design thinking in ICT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</a:p>
          <a:p>
            <a:endParaRPr lang="en-US" dirty="0" smtClean="0"/>
          </a:p>
          <a:p>
            <a:r>
              <a:rPr lang="en-US" dirty="0" smtClean="0"/>
              <a:t>Think about the internet and how it has changed things</a:t>
            </a:r>
          </a:p>
          <a:p>
            <a:endParaRPr lang="en-US" dirty="0" smtClean="0"/>
          </a:p>
          <a:p>
            <a:r>
              <a:rPr lang="en-US" dirty="0" smtClean="0"/>
              <a:t>It is all about group interaction</a:t>
            </a:r>
          </a:p>
          <a:p>
            <a:endParaRPr lang="en-US" dirty="0" smtClean="0"/>
          </a:p>
          <a:p>
            <a:r>
              <a:rPr lang="en-US" dirty="0" smtClean="0"/>
              <a:t>Half of the world does not use internet</a:t>
            </a:r>
          </a:p>
          <a:p>
            <a:endParaRPr lang="en-US" dirty="0" smtClean="0"/>
          </a:p>
          <a:p>
            <a:r>
              <a:rPr lang="en-US" dirty="0" smtClean="0"/>
              <a:t>It is important to understand how they will use it, in order to design effective services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Methodology, design thinking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6778" t="24839" r="39500" b="25186"/>
          <a:stretch>
            <a:fillRect/>
          </a:stretch>
        </p:blipFill>
        <p:spPr bwMode="auto">
          <a:xfrm>
            <a:off x="539552" y="1563638"/>
            <a:ext cx="8064897" cy="307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innovation and design?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419622"/>
            <a:ext cx="8229600" cy="3456384"/>
          </a:xfrm>
        </p:spPr>
        <p:txBody>
          <a:bodyPr/>
          <a:lstStyle/>
          <a:p>
            <a:r>
              <a:rPr lang="en-US" b="1" dirty="0" smtClean="0"/>
              <a:t>In the future. all problems will be design problems</a:t>
            </a:r>
          </a:p>
          <a:p>
            <a:endParaRPr lang="en-US" dirty="0" smtClean="0"/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Health</a:t>
            </a:r>
          </a:p>
          <a:p>
            <a:r>
              <a:rPr lang="en-US" dirty="0" smtClean="0"/>
              <a:t>Poverty</a:t>
            </a:r>
          </a:p>
          <a:p>
            <a:r>
              <a:rPr lang="en-US" dirty="0" smtClean="0"/>
              <a:t>Energy</a:t>
            </a:r>
          </a:p>
          <a:p>
            <a:r>
              <a:rPr lang="en-US" dirty="0" smtClean="0"/>
              <a:t>Sustainability</a:t>
            </a:r>
          </a:p>
          <a:p>
            <a:r>
              <a:rPr lang="en-US" dirty="0" smtClean="0"/>
              <a:t>Management of natural resources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Organizing</a:t>
            </a:r>
            <a:br>
              <a:rPr lang="en-US" dirty="0" smtClean="0"/>
            </a:br>
            <a:r>
              <a:rPr lang="en-US" dirty="0" smtClean="0"/>
              <a:t>the 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6800" y="4637088"/>
            <a:ext cx="457200" cy="468312"/>
          </a:xfrm>
        </p:spPr>
        <p:txBody>
          <a:bodyPr/>
          <a:lstStyle/>
          <a:p>
            <a:fld id="{28D019A3-4BD3-44DF-9755-ECD0A3A30F8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iStock-12220253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703" y="987574"/>
            <a:ext cx="4181297" cy="278777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WP1: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440180"/>
            <a:ext cx="8229600" cy="3703320"/>
          </a:xfrm>
        </p:spPr>
        <p:txBody>
          <a:bodyPr/>
          <a:lstStyle/>
          <a:p>
            <a:r>
              <a:rPr lang="en-US" dirty="0" smtClean="0"/>
              <a:t>T1.1 State of the art at the country level</a:t>
            </a:r>
          </a:p>
          <a:p>
            <a:r>
              <a:rPr lang="en-US" dirty="0" smtClean="0"/>
              <a:t>T1.2 Current practices at the organizational level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Outcomes (15/4/2021):</a:t>
            </a:r>
          </a:p>
          <a:p>
            <a:r>
              <a:rPr lang="en-US" dirty="0" smtClean="0"/>
              <a:t>D1.1 Analysis of current practices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676456" cy="1082700"/>
          </a:xfrm>
        </p:spPr>
        <p:txBody>
          <a:bodyPr/>
          <a:lstStyle/>
          <a:p>
            <a:r>
              <a:rPr lang="en-GB" dirty="0" smtClean="0"/>
              <a:t>WP1. Preparation </a:t>
            </a:r>
            <a:r>
              <a:rPr lang="en-GB" dirty="0" smtClean="0"/>
              <a:t>(</a:t>
            </a:r>
            <a:r>
              <a:rPr lang="en-GB" dirty="0" smtClean="0"/>
              <a:t>20</a:t>
            </a:r>
            <a:r>
              <a:rPr lang="en-GB" dirty="0" smtClean="0"/>
              <a:t>/3/2021</a:t>
            </a:r>
            <a:r>
              <a:rPr lang="en-GB" dirty="0" smtClean="0"/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686800" cy="3703320"/>
          </a:xfrm>
        </p:spPr>
        <p:txBody>
          <a:bodyPr/>
          <a:lstStyle/>
          <a:p>
            <a:pPr lvl="0"/>
            <a:r>
              <a:rPr lang="en-GB" sz="1600" b="1" dirty="0" smtClean="0"/>
              <a:t>The current status quo in ICT higher education</a:t>
            </a:r>
            <a:endParaRPr lang="en-US" sz="1600" b="1" dirty="0" smtClean="0"/>
          </a:p>
          <a:p>
            <a:pPr lvl="1"/>
            <a:r>
              <a:rPr lang="en-GB" sz="1400" dirty="0" smtClean="0"/>
              <a:t>The current status quo on ICT higher education in your country</a:t>
            </a:r>
            <a:endParaRPr lang="en-US" sz="1400" dirty="0" smtClean="0"/>
          </a:p>
          <a:p>
            <a:pPr lvl="1"/>
            <a:r>
              <a:rPr lang="en-GB" sz="1400" dirty="0" smtClean="0"/>
              <a:t>How are curricula organized in ICT education?</a:t>
            </a:r>
            <a:endParaRPr lang="en-US" sz="1400" dirty="0" smtClean="0"/>
          </a:p>
          <a:p>
            <a:pPr lvl="1"/>
            <a:r>
              <a:rPr lang="en-GB" sz="1400" dirty="0" smtClean="0"/>
              <a:t>What learning methodologies are used in ICT education?</a:t>
            </a:r>
            <a:endParaRPr lang="en-US" sz="1400" dirty="0" smtClean="0"/>
          </a:p>
          <a:p>
            <a:pPr lvl="1"/>
            <a:r>
              <a:rPr lang="en-GB" sz="1400" dirty="0" smtClean="0"/>
              <a:t>How are developed skills aligned to industry needs?</a:t>
            </a:r>
            <a:endParaRPr lang="en-US" sz="1400" dirty="0" smtClean="0"/>
          </a:p>
          <a:p>
            <a:pPr lvl="0"/>
            <a:r>
              <a:rPr lang="en-GB" sz="1600" b="1" dirty="0" smtClean="0"/>
              <a:t>Analysis of national or regional level initiatives for building innovation skills in ICT education</a:t>
            </a:r>
            <a:endParaRPr lang="en-US" sz="1600" b="1" dirty="0" smtClean="0"/>
          </a:p>
          <a:p>
            <a:pPr lvl="1"/>
            <a:r>
              <a:rPr lang="en-GB" sz="1400" dirty="0" smtClean="0"/>
              <a:t>Projects, strategies, initiatives at the national level that build innovation skills in ICT education </a:t>
            </a:r>
            <a:endParaRPr lang="en-US" sz="1400" dirty="0" smtClean="0"/>
          </a:p>
          <a:p>
            <a:pPr lvl="1"/>
            <a:r>
              <a:rPr lang="en-GB" sz="1400" dirty="0" smtClean="0"/>
              <a:t>Projects, strategies, initiatives on using design thinking in ICT education or other subjects</a:t>
            </a:r>
            <a:endParaRPr lang="en-US" sz="1400" dirty="0" smtClean="0"/>
          </a:p>
          <a:p>
            <a:pPr lvl="1"/>
            <a:r>
              <a:rPr lang="en-GB" sz="1400" dirty="0" smtClean="0"/>
              <a:t>Projects, strategies, initiatives on using gamification in ICT education or other subjects</a:t>
            </a:r>
            <a:endParaRPr lang="en-US" sz="1400" dirty="0" smtClean="0"/>
          </a:p>
          <a:p>
            <a:pPr lvl="0"/>
            <a:r>
              <a:rPr lang="en-GB" sz="1600" dirty="0" smtClean="0"/>
              <a:t> </a:t>
            </a:r>
            <a:r>
              <a:rPr lang="en-GB" sz="1600" b="1" dirty="0" smtClean="0"/>
              <a:t>Analysis of practices in your university for building innovation skills in ICT education</a:t>
            </a:r>
            <a:endParaRPr lang="en-US" sz="1600" b="1" dirty="0" smtClean="0"/>
          </a:p>
          <a:p>
            <a:pPr lvl="1"/>
            <a:r>
              <a:rPr lang="en-US" sz="1400" dirty="0" err="1" smtClean="0"/>
              <a:t>Wh</a:t>
            </a:r>
            <a:r>
              <a:rPr lang="en-GB" sz="1400" dirty="0" smtClean="0"/>
              <a:t>at methods and practices in your university build innovation skills?</a:t>
            </a:r>
            <a:endParaRPr lang="en-US" sz="1400" dirty="0" smtClean="0"/>
          </a:p>
          <a:p>
            <a:pPr lvl="1"/>
            <a:r>
              <a:rPr lang="en-GB" sz="1400" dirty="0" smtClean="0"/>
              <a:t>Is design thinking used in learning? Please provide examples</a:t>
            </a:r>
            <a:endParaRPr lang="en-US" sz="1400" dirty="0" smtClean="0"/>
          </a:p>
          <a:p>
            <a:pPr lvl="1"/>
            <a:r>
              <a:rPr lang="en-GB" sz="1400" dirty="0" smtClean="0"/>
              <a:t>Is gamification used in learning? Please provide examples</a:t>
            </a:r>
            <a:endParaRPr lang="en-US" sz="14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WP2. Methodological learning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0180"/>
            <a:ext cx="8686800" cy="3703320"/>
          </a:xfrm>
        </p:spPr>
        <p:txBody>
          <a:bodyPr>
            <a:normAutofit/>
          </a:bodyPr>
          <a:lstStyle/>
          <a:p>
            <a:r>
              <a:rPr lang="en-US" dirty="0" smtClean="0"/>
              <a:t>T2.1 Survey of student expectations</a:t>
            </a:r>
          </a:p>
          <a:p>
            <a:r>
              <a:rPr lang="en-US" dirty="0" smtClean="0"/>
              <a:t>T2.2 Design of design thinking and gamification framework</a:t>
            </a:r>
          </a:p>
          <a:p>
            <a:r>
              <a:rPr lang="en-US" dirty="0" smtClean="0"/>
              <a:t>T2.3 Institutional strategies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Outcomes </a:t>
            </a:r>
            <a:r>
              <a:rPr lang="en-US" dirty="0" smtClean="0"/>
              <a:t>(</a:t>
            </a:r>
            <a:r>
              <a:rPr lang="en-US" dirty="0" smtClean="0"/>
              <a:t>31/5</a:t>
            </a:r>
            <a:r>
              <a:rPr lang="en-US" dirty="0" smtClean="0"/>
              <a:t>/2021):</a:t>
            </a:r>
            <a:endParaRPr lang="en-US" dirty="0" smtClean="0"/>
          </a:p>
          <a:p>
            <a:r>
              <a:rPr lang="en-US" dirty="0" smtClean="0"/>
              <a:t>D2.1 Methodological learning design report</a:t>
            </a:r>
          </a:p>
          <a:p>
            <a:r>
              <a:rPr lang="en-US" dirty="0" smtClean="0"/>
              <a:t>D2.2 Institutional strategies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676456" cy="1082700"/>
          </a:xfrm>
        </p:spPr>
        <p:txBody>
          <a:bodyPr/>
          <a:lstStyle/>
          <a:p>
            <a:r>
              <a:rPr lang="en-GB" dirty="0" smtClean="0"/>
              <a:t>WP2. Questionnaire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ICT-INOV - Google Forms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676456" cy="1082700"/>
          </a:xfrm>
        </p:spPr>
        <p:txBody>
          <a:bodyPr/>
          <a:lstStyle/>
          <a:p>
            <a:r>
              <a:rPr lang="en-GB" dirty="0" smtClean="0"/>
              <a:t>WP2. Institutional strategies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1.1</a:t>
            </a:r>
            <a:r>
              <a:rPr lang="en-US" dirty="0" smtClean="0"/>
              <a:t>	</a:t>
            </a:r>
            <a:r>
              <a:rPr lang="en-GB" dirty="0" smtClean="0"/>
              <a:t>Quick summary of current practices and methodologies on building innovation skills on ICT in your organization</a:t>
            </a:r>
            <a:endParaRPr lang="en-US" dirty="0" smtClean="0"/>
          </a:p>
          <a:p>
            <a:r>
              <a:rPr lang="en-GB" dirty="0" smtClean="0"/>
              <a:t>1.2</a:t>
            </a:r>
            <a:r>
              <a:rPr lang="en-US" dirty="0" smtClean="0"/>
              <a:t>	</a:t>
            </a:r>
            <a:r>
              <a:rPr lang="en-GB" dirty="0" smtClean="0"/>
              <a:t>Description of courses in which design thinking </a:t>
            </a:r>
            <a:r>
              <a:rPr lang="en-GB" dirty="0" smtClean="0"/>
              <a:t>and gamification will </a:t>
            </a:r>
            <a:r>
              <a:rPr lang="en-GB" dirty="0" smtClean="0"/>
              <a:t>be deployed in an early phase</a:t>
            </a:r>
            <a:r>
              <a:rPr lang="en-US" dirty="0" smtClean="0"/>
              <a:t>	</a:t>
            </a:r>
          </a:p>
          <a:p>
            <a:r>
              <a:rPr lang="en-GB" dirty="0" smtClean="0"/>
              <a:t>1.3</a:t>
            </a:r>
            <a:r>
              <a:rPr lang="en-US" dirty="0" smtClean="0"/>
              <a:t>	</a:t>
            </a:r>
            <a:r>
              <a:rPr lang="en-GB" dirty="0" smtClean="0"/>
              <a:t>Description of courses in which design thinking </a:t>
            </a:r>
            <a:r>
              <a:rPr lang="en-GB" dirty="0" smtClean="0"/>
              <a:t>and gamification will </a:t>
            </a:r>
            <a:r>
              <a:rPr lang="en-GB" dirty="0" smtClean="0"/>
              <a:t>be deployed in the long-term</a:t>
            </a:r>
            <a:r>
              <a:rPr lang="en-US" dirty="0" smtClean="0"/>
              <a:t>	</a:t>
            </a:r>
          </a:p>
          <a:p>
            <a:r>
              <a:rPr lang="en-GB" dirty="0" smtClean="0"/>
              <a:t>1.4</a:t>
            </a:r>
            <a:r>
              <a:rPr lang="en-US" dirty="0" smtClean="0"/>
              <a:t>	</a:t>
            </a:r>
            <a:r>
              <a:rPr lang="en-GB" dirty="0" smtClean="0"/>
              <a:t>Description of the design thinking lab</a:t>
            </a:r>
            <a:r>
              <a:rPr lang="en-US" dirty="0" smtClean="0"/>
              <a:t>	</a:t>
            </a:r>
          </a:p>
          <a:p>
            <a:r>
              <a:rPr lang="en-GB" dirty="0" smtClean="0"/>
              <a:t>1.5</a:t>
            </a:r>
            <a:r>
              <a:rPr lang="en-US" dirty="0" smtClean="0"/>
              <a:t>	</a:t>
            </a:r>
            <a:r>
              <a:rPr lang="en-GB" dirty="0" smtClean="0"/>
              <a:t>Example of the use of the lab in a specific course</a:t>
            </a:r>
            <a:r>
              <a:rPr lang="en-US" dirty="0" smtClean="0"/>
              <a:t>	</a:t>
            </a:r>
          </a:p>
          <a:p>
            <a:r>
              <a:rPr lang="en-GB" dirty="0" smtClean="0"/>
              <a:t>1.6</a:t>
            </a:r>
            <a:r>
              <a:rPr lang="en-US" dirty="0" smtClean="0"/>
              <a:t>	</a:t>
            </a:r>
            <a:r>
              <a:rPr lang="en-GB" dirty="0" smtClean="0"/>
              <a:t>A plan for the wide deployment of design thinking for building innovation skills</a:t>
            </a:r>
            <a:r>
              <a:rPr lang="en-US" dirty="0" smtClean="0"/>
              <a:t>	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WP3.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914400"/>
            <a:ext cx="8676456" cy="42291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T3.1 Physical laboratories</a:t>
            </a:r>
          </a:p>
          <a:p>
            <a:r>
              <a:rPr lang="en-US" dirty="0" smtClean="0"/>
              <a:t>T3.2 Implementation</a:t>
            </a:r>
            <a:r>
              <a:rPr lang="en-GB" dirty="0" smtClean="0"/>
              <a:t> of design thinking gamified service</a:t>
            </a:r>
          </a:p>
          <a:p>
            <a:r>
              <a:rPr lang="en-GB" dirty="0" smtClean="0"/>
              <a:t>T3.3 Population with content</a:t>
            </a:r>
            <a:r>
              <a:rPr lang="en-US" dirty="0" smtClean="0"/>
              <a:t>, 50 activities</a:t>
            </a:r>
            <a:endParaRPr lang="en-GB" dirty="0" smtClean="0"/>
          </a:p>
          <a:p>
            <a:r>
              <a:rPr lang="en-GB" dirty="0" smtClean="0"/>
              <a:t>T3.4 Instructor training, 360 instructors</a:t>
            </a:r>
          </a:p>
          <a:p>
            <a:r>
              <a:rPr lang="en-GB" dirty="0" smtClean="0"/>
              <a:t>T3.5 Piloting, 100 students per partner</a:t>
            </a:r>
          </a:p>
          <a:p>
            <a:endParaRPr lang="en-GB" dirty="0" smtClean="0"/>
          </a:p>
          <a:p>
            <a:r>
              <a:rPr lang="en-GB" dirty="0" smtClean="0"/>
              <a:t>Outputs (14/1/2024):</a:t>
            </a:r>
          </a:p>
          <a:p>
            <a:r>
              <a:rPr lang="en-GB" dirty="0" smtClean="0"/>
              <a:t>D3.1 Physical labs</a:t>
            </a:r>
          </a:p>
          <a:p>
            <a:r>
              <a:rPr lang="en-GB" dirty="0" smtClean="0"/>
              <a:t>D3.2 Digital service</a:t>
            </a:r>
          </a:p>
          <a:p>
            <a:r>
              <a:rPr lang="en-GB" dirty="0" smtClean="0"/>
              <a:t>D3.3 Educational activities</a:t>
            </a:r>
          </a:p>
          <a:p>
            <a:r>
              <a:rPr lang="en-GB" dirty="0" smtClean="0"/>
              <a:t>D3.4 Instructor training, 4-5 sessions per partner</a:t>
            </a:r>
          </a:p>
          <a:p>
            <a:r>
              <a:rPr lang="en-GB" dirty="0" smtClean="0"/>
              <a:t>D3.5 Report on piloting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WP3. Implementation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Physical laboratories</a:t>
            </a:r>
          </a:p>
          <a:p>
            <a:r>
              <a:rPr lang="en-GB" dirty="0" smtClean="0"/>
              <a:t>Equipment</a:t>
            </a:r>
          </a:p>
          <a:p>
            <a:pPr lvl="1"/>
            <a:r>
              <a:rPr lang="en-GB" dirty="0" smtClean="0"/>
              <a:t>3 offers</a:t>
            </a:r>
          </a:p>
          <a:p>
            <a:pPr lvl="1"/>
            <a:r>
              <a:rPr lang="en-GB" dirty="0" smtClean="0"/>
              <a:t>Please check the list of equipment in the proposal</a:t>
            </a:r>
          </a:p>
          <a:p>
            <a:pPr lvl="1"/>
            <a:r>
              <a:rPr lang="en-GB" dirty="0" smtClean="0">
                <a:solidFill>
                  <a:srgbClr val="0070C0"/>
                </a:solidFill>
              </a:rPr>
              <a:t>Bank transfer for payment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ASAP, before month 18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wP3. Implementation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Demo and workshop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7704856" cy="1082700"/>
          </a:xfrm>
        </p:spPr>
        <p:txBody>
          <a:bodyPr/>
          <a:lstStyle/>
          <a:p>
            <a:r>
              <a:rPr lang="en-GB" dirty="0" smtClean="0"/>
              <a:t>WP4. Community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42291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T4.1 Webinars</a:t>
            </a:r>
          </a:p>
          <a:p>
            <a:r>
              <a:rPr lang="en-GB" dirty="0" smtClean="0"/>
              <a:t>T4.2 National events</a:t>
            </a:r>
          </a:p>
          <a:p>
            <a:r>
              <a:rPr lang="en-GB" dirty="0" smtClean="0"/>
              <a:t>T4.3 Final conference</a:t>
            </a:r>
          </a:p>
          <a:p>
            <a:r>
              <a:rPr lang="en-GB" dirty="0" smtClean="0"/>
              <a:t>T4.4 Training events, Porto, Hanoi</a:t>
            </a:r>
          </a:p>
          <a:p>
            <a:r>
              <a:rPr lang="en-GB" dirty="0" smtClean="0"/>
              <a:t>T4.5 Good practices recommendations</a:t>
            </a:r>
          </a:p>
          <a:p>
            <a:endParaRPr lang="en-GB" dirty="0" smtClean="0"/>
          </a:p>
          <a:p>
            <a:r>
              <a:rPr lang="en-GB" dirty="0" smtClean="0"/>
              <a:t>Outputs (14/1/2024):</a:t>
            </a:r>
          </a:p>
          <a:p>
            <a:r>
              <a:rPr lang="en-GB" dirty="0" smtClean="0"/>
              <a:t>D4.1 Webinars, at least 6</a:t>
            </a:r>
          </a:p>
          <a:p>
            <a:r>
              <a:rPr lang="en-GB" dirty="0" smtClean="0"/>
              <a:t>D4.2 National events, 1 per country</a:t>
            </a:r>
          </a:p>
          <a:p>
            <a:r>
              <a:rPr lang="en-GB" dirty="0" smtClean="0"/>
              <a:t>D4.3 Final conference</a:t>
            </a:r>
          </a:p>
          <a:p>
            <a:r>
              <a:rPr lang="en-GB" dirty="0" smtClean="0"/>
              <a:t>D4.4, D4.5 Training events in Porto and Hanoi</a:t>
            </a:r>
          </a:p>
          <a:p>
            <a:r>
              <a:rPr lang="en-GB" dirty="0" smtClean="0"/>
              <a:t>D4.6 Good practice recommendations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ICT-INOV?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31590"/>
            <a:ext cx="8686800" cy="3703320"/>
          </a:xfrm>
        </p:spPr>
        <p:txBody>
          <a:bodyPr>
            <a:noAutofit/>
          </a:bodyPr>
          <a:lstStyle/>
          <a:p>
            <a:r>
              <a:rPr lang="en-US" dirty="0" smtClean="0">
                <a:ea typeface="Verdana" pitchFamily="34" charset="0"/>
              </a:rPr>
              <a:t>ICT is one of the “</a:t>
            </a:r>
            <a:r>
              <a:rPr lang="en-US" b="1" dirty="0" smtClean="0">
                <a:ea typeface="Verdana" pitchFamily="34" charset="0"/>
              </a:rPr>
              <a:t>innovation sectors</a:t>
            </a:r>
            <a:r>
              <a:rPr lang="en-US" dirty="0" smtClean="0">
                <a:ea typeface="Verdana" pitchFamily="34" charset="0"/>
              </a:rPr>
              <a:t>” of the economy</a:t>
            </a:r>
          </a:p>
          <a:p>
            <a:endParaRPr lang="en-US" dirty="0" smtClean="0">
              <a:ea typeface="Verdana" pitchFamily="34" charset="0"/>
            </a:endParaRPr>
          </a:p>
          <a:p>
            <a:r>
              <a:rPr lang="en-US" dirty="0" smtClean="0">
                <a:ea typeface="Verdana" pitchFamily="34" charset="0"/>
              </a:rPr>
              <a:t>Expected to </a:t>
            </a:r>
            <a:r>
              <a:rPr lang="en-US" b="1" dirty="0" smtClean="0">
                <a:ea typeface="Verdana" pitchFamily="34" charset="0"/>
              </a:rPr>
              <a:t>drive economic growth</a:t>
            </a:r>
            <a:r>
              <a:rPr lang="en-US" dirty="0" smtClean="0">
                <a:ea typeface="Verdana" pitchFamily="34" charset="0"/>
              </a:rPr>
              <a:t> in the coming years</a:t>
            </a:r>
          </a:p>
          <a:p>
            <a:endParaRPr lang="en-US" dirty="0" smtClean="0">
              <a:ea typeface="Verdana" pitchFamily="34" charset="0"/>
            </a:endParaRPr>
          </a:p>
          <a:p>
            <a:r>
              <a:rPr lang="en-US" dirty="0" smtClean="0">
                <a:ea typeface="Verdana" pitchFamily="34" charset="0"/>
              </a:rPr>
              <a:t>For every job created in innovation-related sectors another 5 are created in other sectors</a:t>
            </a:r>
          </a:p>
          <a:p>
            <a:endParaRPr lang="en-US" dirty="0" smtClean="0">
              <a:ea typeface="Verdana" pitchFamily="34" charset="0"/>
            </a:endParaRPr>
          </a:p>
          <a:p>
            <a:r>
              <a:rPr lang="en-US" dirty="0" smtClean="0">
                <a:ea typeface="Verdana" pitchFamily="34" charset="0"/>
              </a:rPr>
              <a:t>There is </a:t>
            </a:r>
            <a:r>
              <a:rPr lang="en-US" b="1" dirty="0" smtClean="0">
                <a:ea typeface="Verdana" pitchFamily="34" charset="0"/>
              </a:rPr>
              <a:t>a shortage of 900.000 ICT professionals </a:t>
            </a:r>
            <a:r>
              <a:rPr lang="en-US" dirty="0" smtClean="0">
                <a:ea typeface="Verdana" pitchFamily="34" charset="0"/>
              </a:rPr>
              <a:t>in Europe</a:t>
            </a:r>
          </a:p>
          <a:p>
            <a:endParaRPr lang="en-US" dirty="0" smtClean="0">
              <a:ea typeface="Verdana" pitchFamily="34" charset="0"/>
            </a:endParaRPr>
          </a:p>
          <a:p>
            <a:r>
              <a:rPr lang="en-US" dirty="0" smtClean="0">
                <a:ea typeface="Verdana" pitchFamily="34" charset="0"/>
              </a:rPr>
              <a:t>At the same time, </a:t>
            </a:r>
            <a:r>
              <a:rPr lang="en-US" b="1" dirty="0" smtClean="0">
                <a:ea typeface="Verdana" pitchFamily="34" charset="0"/>
              </a:rPr>
              <a:t>youth unemployment is 24%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WP5. Dissemination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686800" cy="4229100"/>
          </a:xfrm>
        </p:spPr>
        <p:txBody>
          <a:bodyPr>
            <a:normAutofit fontScale="85000" lnSpcReduction="20000"/>
          </a:bodyPr>
          <a:lstStyle/>
          <a:p>
            <a:r>
              <a:rPr lang="en-GB" sz="2100" dirty="0" smtClean="0"/>
              <a:t>T5.1 Project portal (</a:t>
            </a:r>
            <a:r>
              <a:rPr lang="en-GB" sz="2100" dirty="0" smtClean="0">
                <a:hlinkClick r:id="rId2"/>
              </a:rPr>
              <a:t>http://ictinov-project.eu</a:t>
            </a:r>
            <a:r>
              <a:rPr lang="en-GB" sz="2100" dirty="0" smtClean="0"/>
              <a:t>) </a:t>
            </a:r>
          </a:p>
          <a:p>
            <a:r>
              <a:rPr lang="en-GB" sz="2100" dirty="0" smtClean="0"/>
              <a:t>T5.2 Project newsletter</a:t>
            </a:r>
          </a:p>
          <a:p>
            <a:r>
              <a:rPr lang="en-GB" sz="2100" dirty="0" smtClean="0"/>
              <a:t>T5.3 Scientific articles</a:t>
            </a:r>
          </a:p>
          <a:p>
            <a:r>
              <a:rPr lang="en-GB" sz="2100" dirty="0" smtClean="0"/>
              <a:t>T5.3 Internet publications</a:t>
            </a:r>
          </a:p>
          <a:p>
            <a:r>
              <a:rPr lang="en-GB" sz="2100" dirty="0" smtClean="0"/>
              <a:t>T5.5 Traditional media (newspapers, TV, etc)</a:t>
            </a:r>
          </a:p>
          <a:p>
            <a:r>
              <a:rPr lang="en-GB" sz="2100" dirty="0" smtClean="0"/>
              <a:t>T5.6 Social media presence</a:t>
            </a:r>
          </a:p>
          <a:p>
            <a:r>
              <a:rPr lang="en-GB" sz="2100" dirty="0" smtClean="0"/>
              <a:t>T5.7 Leaflet</a:t>
            </a:r>
          </a:p>
          <a:p>
            <a:endParaRPr lang="en-GB" sz="2100" dirty="0" smtClean="0"/>
          </a:p>
          <a:p>
            <a:r>
              <a:rPr lang="en-GB" sz="2100" dirty="0" smtClean="0"/>
              <a:t>Outputs (14/1/2024)</a:t>
            </a:r>
          </a:p>
          <a:p>
            <a:r>
              <a:rPr lang="en-GB" sz="2100" dirty="0" smtClean="0"/>
              <a:t>D5.1 Project portal 	D5.2 Periodic newsletter, 4 issues</a:t>
            </a:r>
          </a:p>
          <a:p>
            <a:r>
              <a:rPr lang="en-GB" sz="2100" dirty="0" smtClean="0"/>
              <a:t>D5.3 Papers, at least 2	D5.4 Internet publications</a:t>
            </a:r>
          </a:p>
          <a:p>
            <a:r>
              <a:rPr lang="en-GB" sz="2100" dirty="0" smtClean="0"/>
              <a:t>D5.5 Traditional media	D5.5 Social media presence</a:t>
            </a:r>
          </a:p>
          <a:p>
            <a:r>
              <a:rPr lang="en-GB" sz="2100" dirty="0" smtClean="0"/>
              <a:t>D5.8 Leaflet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WP6. Quality assurance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T6.1 Quality assurance plan</a:t>
            </a:r>
          </a:p>
          <a:p>
            <a:r>
              <a:rPr lang="en-GB" dirty="0" smtClean="0"/>
              <a:t>T6.2 Internal evaluation activities</a:t>
            </a:r>
          </a:p>
          <a:p>
            <a:r>
              <a:rPr lang="en-GB" dirty="0" smtClean="0"/>
              <a:t>T6.3 Mid-term external evaluation</a:t>
            </a:r>
          </a:p>
          <a:p>
            <a:r>
              <a:rPr lang="en-GB" dirty="0" smtClean="0"/>
              <a:t>T6.4 End-of-project external evaluation</a:t>
            </a:r>
          </a:p>
          <a:p>
            <a:endParaRPr lang="en-GB" dirty="0" smtClean="0"/>
          </a:p>
          <a:p>
            <a:r>
              <a:rPr lang="en-GB" dirty="0" smtClean="0"/>
              <a:t>Outcomes (14/1/2024)</a:t>
            </a:r>
          </a:p>
          <a:p>
            <a:r>
              <a:rPr lang="en-GB" dirty="0" smtClean="0"/>
              <a:t>D6.1 Quality assurance plan</a:t>
            </a:r>
          </a:p>
          <a:p>
            <a:r>
              <a:rPr lang="en-GB" dirty="0" smtClean="0"/>
              <a:t>D6.2 Internal evaluation report</a:t>
            </a:r>
          </a:p>
          <a:p>
            <a:r>
              <a:rPr lang="en-GB" dirty="0" smtClean="0"/>
              <a:t>D6.3 Mid-term external evaluation report</a:t>
            </a:r>
          </a:p>
          <a:p>
            <a:r>
              <a:rPr lang="en-GB" dirty="0" smtClean="0"/>
              <a:t>D6.4 End-of-project external evaluation report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80920" cy="1082700"/>
          </a:xfrm>
        </p:spPr>
        <p:txBody>
          <a:bodyPr/>
          <a:lstStyle/>
          <a:p>
            <a:r>
              <a:rPr lang="en-GB" dirty="0" smtClean="0"/>
              <a:t>WP7. Project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203598"/>
            <a:ext cx="8229600" cy="3703320"/>
          </a:xfrm>
        </p:spPr>
        <p:txBody>
          <a:bodyPr>
            <a:normAutofit fontScale="85000" lnSpcReduction="20000"/>
          </a:bodyPr>
          <a:lstStyle/>
          <a:p>
            <a:r>
              <a:rPr lang="en-GB" sz="2100" dirty="0" smtClean="0"/>
              <a:t>T7.1 Partnership agreement</a:t>
            </a:r>
          </a:p>
          <a:p>
            <a:r>
              <a:rPr lang="en-GB" sz="2100" dirty="0" smtClean="0"/>
              <a:t>T7.2 Periodic financial reporting</a:t>
            </a:r>
          </a:p>
          <a:p>
            <a:r>
              <a:rPr lang="en-GB" sz="2100" dirty="0" smtClean="0"/>
              <a:t>T7.3 Administrative reports to EACEA</a:t>
            </a:r>
          </a:p>
          <a:p>
            <a:r>
              <a:rPr lang="en-GB" sz="2100" dirty="0" smtClean="0"/>
              <a:t>T7.4 Digital collaboration environment</a:t>
            </a:r>
          </a:p>
          <a:p>
            <a:endParaRPr lang="en-GB" sz="2100" dirty="0" smtClean="0"/>
          </a:p>
          <a:p>
            <a:endParaRPr lang="en-GB" sz="2100" dirty="0" smtClean="0"/>
          </a:p>
          <a:p>
            <a:r>
              <a:rPr lang="en-GB" sz="2100" dirty="0" smtClean="0"/>
              <a:t>Outputs (14/1/2024)</a:t>
            </a:r>
          </a:p>
          <a:p>
            <a:r>
              <a:rPr lang="en-GB" sz="2100" dirty="0" smtClean="0"/>
              <a:t>D7.1 Partnership agreement</a:t>
            </a:r>
          </a:p>
          <a:p>
            <a:r>
              <a:rPr lang="en-GB" sz="2100" dirty="0" smtClean="0"/>
              <a:t>D7.2 Periodic financial reporting</a:t>
            </a:r>
          </a:p>
          <a:p>
            <a:r>
              <a:rPr lang="en-GB" sz="2100" dirty="0" smtClean="0"/>
              <a:t>D7.3 Interim and final project reports to EACEA</a:t>
            </a:r>
          </a:p>
          <a:p>
            <a:r>
              <a:rPr lang="en-GB" sz="2100" dirty="0" smtClean="0"/>
              <a:t>D7.4 Digital collaboration environment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676456" cy="1082700"/>
          </a:xfrm>
        </p:spPr>
        <p:txBody>
          <a:bodyPr/>
          <a:lstStyle/>
          <a:p>
            <a:r>
              <a:rPr lang="en-GB" dirty="0" smtClean="0"/>
              <a:t>WP7. Project management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b="1" dirty="0" smtClean="0"/>
              <a:t>Partnership agreement</a:t>
            </a:r>
          </a:p>
          <a:p>
            <a:pPr lvl="1"/>
            <a:r>
              <a:rPr lang="en-GB" dirty="0" smtClean="0"/>
              <a:t>Financial identification form signed by legal rep and bank (12/3/2021)</a:t>
            </a:r>
          </a:p>
          <a:p>
            <a:pPr lvl="1"/>
            <a:r>
              <a:rPr lang="en-GB" dirty="0" smtClean="0"/>
              <a:t>Preferably account in Euros</a:t>
            </a:r>
          </a:p>
          <a:p>
            <a:pPr lvl="1"/>
            <a:r>
              <a:rPr lang="en-GB" dirty="0" smtClean="0"/>
              <a:t>Need to have signed and send to project officer by 1/6/2021)</a:t>
            </a:r>
          </a:p>
          <a:p>
            <a:r>
              <a:rPr lang="en-GB" b="1" dirty="0" smtClean="0"/>
              <a:t>Financial reporting every 4 months</a:t>
            </a:r>
          </a:p>
          <a:p>
            <a:pPr lvl="1"/>
            <a:r>
              <a:rPr lang="en-GB" dirty="0" smtClean="0"/>
              <a:t>Staff: timesheets, joint declaration forms, proof of contact</a:t>
            </a:r>
          </a:p>
          <a:p>
            <a:pPr lvl="1"/>
            <a:r>
              <a:rPr lang="en-GB" dirty="0" smtClean="0"/>
              <a:t>Travel: travel report forms, boarding passes, all invoices (e.g. hotel, meals, etc.)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indicators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914400"/>
            <a:ext cx="9144000" cy="42291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Survey on current status, </a:t>
            </a:r>
            <a:r>
              <a:rPr lang="en-GB" b="1" dirty="0" smtClean="0"/>
              <a:t>30 questionnaires per partner</a:t>
            </a:r>
          </a:p>
          <a:p>
            <a:r>
              <a:rPr lang="en-GB" dirty="0" smtClean="0"/>
              <a:t>8 laboratories</a:t>
            </a:r>
          </a:p>
          <a:p>
            <a:r>
              <a:rPr lang="en-GB" dirty="0" smtClean="0"/>
              <a:t>A digital learning platform and </a:t>
            </a:r>
            <a:r>
              <a:rPr lang="en-GB" b="1" dirty="0" smtClean="0"/>
              <a:t>50 activities</a:t>
            </a:r>
          </a:p>
          <a:p>
            <a:r>
              <a:rPr lang="en-GB" dirty="0" smtClean="0"/>
              <a:t>360 educators trained, </a:t>
            </a:r>
            <a:r>
              <a:rPr lang="en-GB" b="1" dirty="0" smtClean="0"/>
              <a:t>30 educators per partner</a:t>
            </a:r>
          </a:p>
          <a:p>
            <a:r>
              <a:rPr lang="en-GB" b="1" dirty="0" smtClean="0"/>
              <a:t>1.200 students </a:t>
            </a:r>
            <a:r>
              <a:rPr lang="en-GB" dirty="0" smtClean="0"/>
              <a:t>engaged in evaluation</a:t>
            </a:r>
          </a:p>
          <a:p>
            <a:r>
              <a:rPr lang="en-GB" b="1" dirty="0" smtClean="0"/>
              <a:t>2 scientific publications</a:t>
            </a:r>
          </a:p>
          <a:p>
            <a:r>
              <a:rPr lang="en-GB" b="1" dirty="0" smtClean="0"/>
              <a:t>4 issues </a:t>
            </a:r>
            <a:r>
              <a:rPr lang="en-GB" dirty="0" smtClean="0"/>
              <a:t>of the newsletter</a:t>
            </a:r>
          </a:p>
          <a:p>
            <a:r>
              <a:rPr lang="en-GB" b="1" dirty="0" smtClean="0"/>
              <a:t>1 community event </a:t>
            </a:r>
            <a:r>
              <a:rPr lang="en-GB" dirty="0" smtClean="0"/>
              <a:t>per country, attended by </a:t>
            </a:r>
            <a:r>
              <a:rPr lang="en-GB" b="1" dirty="0" smtClean="0"/>
              <a:t>50 individuals</a:t>
            </a:r>
          </a:p>
          <a:p>
            <a:r>
              <a:rPr lang="en-GB" b="1" dirty="0" smtClean="0"/>
              <a:t>4-5 instructor training events </a:t>
            </a:r>
            <a:r>
              <a:rPr lang="en-GB" dirty="0" smtClean="0"/>
              <a:t>per partner</a:t>
            </a:r>
          </a:p>
          <a:p>
            <a:r>
              <a:rPr lang="en-GB" b="1" dirty="0" smtClean="0"/>
              <a:t>6 webinars</a:t>
            </a:r>
          </a:p>
          <a:p>
            <a:r>
              <a:rPr lang="en-GB" b="1" dirty="0" smtClean="0"/>
              <a:t>Use in 5 courses </a:t>
            </a:r>
            <a:r>
              <a:rPr lang="en-GB" dirty="0" smtClean="0"/>
              <a:t>at each partner site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ICT-INOV?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31590"/>
            <a:ext cx="8686800" cy="3703320"/>
          </a:xfrm>
        </p:spPr>
        <p:txBody>
          <a:bodyPr/>
          <a:lstStyle/>
          <a:p>
            <a:r>
              <a:rPr lang="en-US" dirty="0" smtClean="0"/>
              <a:t>ICT is a rapidly growing sector</a:t>
            </a:r>
          </a:p>
          <a:p>
            <a:endParaRPr lang="en-US" dirty="0" smtClean="0"/>
          </a:p>
          <a:p>
            <a:r>
              <a:rPr lang="en-US" dirty="0" smtClean="0"/>
              <a:t>What is new now will be obsolete in 5 years</a:t>
            </a:r>
          </a:p>
          <a:p>
            <a:endParaRPr lang="en-US" dirty="0" smtClean="0"/>
          </a:p>
          <a:p>
            <a:r>
              <a:rPr lang="en-US" dirty="0" smtClean="0"/>
              <a:t>The most important thing taught by universities is soft skills</a:t>
            </a:r>
          </a:p>
          <a:p>
            <a:endParaRPr lang="en-US" dirty="0" smtClean="0"/>
          </a:p>
          <a:p>
            <a:r>
              <a:rPr lang="en-US" dirty="0" smtClean="0"/>
              <a:t>Such as innovative thinking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ICT-INOV?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3598"/>
            <a:ext cx="8686800" cy="3703320"/>
          </a:xfrm>
        </p:spPr>
        <p:txBody>
          <a:bodyPr/>
          <a:lstStyle/>
          <a:p>
            <a:r>
              <a:rPr lang="en-US" dirty="0" smtClean="0"/>
              <a:t>Someone who enters the university today will retire in 2070</a:t>
            </a:r>
          </a:p>
          <a:p>
            <a:endParaRPr lang="en-US" dirty="0" smtClean="0"/>
          </a:p>
          <a:p>
            <a:r>
              <a:rPr lang="en-US" dirty="0" smtClean="0"/>
              <a:t>We do not know how the world will be then</a:t>
            </a:r>
          </a:p>
          <a:p>
            <a:endParaRPr lang="en-US" dirty="0" smtClean="0"/>
          </a:p>
          <a:p>
            <a:r>
              <a:rPr lang="en-US" dirty="0" smtClean="0"/>
              <a:t>Still, need to prepare youth for this new world</a:t>
            </a:r>
          </a:p>
          <a:p>
            <a:endParaRPr lang="en-US" dirty="0" smtClean="0"/>
          </a:p>
          <a:p>
            <a:r>
              <a:rPr lang="en-US" dirty="0" smtClean="0"/>
              <a:t>Need to build soft skills, such as innovation, critical thinking, learning-to-learn, collaboration, and more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ICT-INOV?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019A3-4BD3-44DF-9755-ECD0A3A30F8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Innovation skills help students turn ideas into action</a:t>
            </a:r>
          </a:p>
          <a:p>
            <a:endParaRPr lang="en-GB" dirty="0" smtClean="0"/>
          </a:p>
          <a:p>
            <a:r>
              <a:rPr lang="en-GB" dirty="0" smtClean="0"/>
              <a:t>They help them collaborate, brainstorm, evaluate, prototype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br>
              <a:rPr lang="en-US" dirty="0" smtClean="0"/>
            </a:br>
            <a:r>
              <a:rPr lang="en-US" dirty="0" smtClean="0"/>
              <a:t>stakeholders</a:t>
            </a:r>
            <a:br>
              <a:rPr lang="en-US" dirty="0" smtClean="0"/>
            </a:br>
            <a:r>
              <a:rPr lang="en-US" dirty="0" smtClean="0"/>
              <a:t>innovation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6800" y="4637088"/>
            <a:ext cx="457200" cy="468312"/>
          </a:xfrm>
        </p:spPr>
        <p:txBody>
          <a:bodyPr/>
          <a:lstStyle/>
          <a:p>
            <a:fld id="{28D019A3-4BD3-44DF-9755-ECD0A3A30F8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iStock-11636304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059583"/>
            <a:ext cx="4283968" cy="28559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686800" cy="4229100"/>
          </a:xfrm>
        </p:spPr>
        <p:txBody>
          <a:bodyPr>
            <a:normAutofit/>
          </a:bodyPr>
          <a:lstStyle/>
          <a:p>
            <a:r>
              <a:rPr lang="en-US" b="1" dirty="0" smtClean="0"/>
              <a:t>Innovative learning </a:t>
            </a:r>
            <a:r>
              <a:rPr lang="en-US" dirty="0" smtClean="0"/>
              <a:t>based on </a:t>
            </a:r>
            <a:r>
              <a:rPr lang="en-US" b="1" dirty="0" smtClean="0"/>
              <a:t>design thinking </a:t>
            </a:r>
            <a:r>
              <a:rPr lang="en-US" dirty="0" smtClean="0"/>
              <a:t>and </a:t>
            </a:r>
            <a:r>
              <a:rPr lang="en-US" b="1" dirty="0" smtClean="0"/>
              <a:t>gamification</a:t>
            </a:r>
          </a:p>
          <a:p>
            <a:endParaRPr lang="en-US" dirty="0" smtClean="0"/>
          </a:p>
          <a:p>
            <a:r>
              <a:rPr lang="en-US" dirty="0" smtClean="0"/>
              <a:t>Bring higher education in the </a:t>
            </a:r>
            <a:r>
              <a:rPr lang="en-US" b="1" dirty="0" smtClean="0"/>
              <a:t>digital era</a:t>
            </a:r>
            <a:r>
              <a:rPr lang="en-US" dirty="0" smtClean="0"/>
              <a:t> through the design and implementation of quality learning services that build innovation skills</a:t>
            </a:r>
          </a:p>
          <a:p>
            <a:endParaRPr lang="en-US" dirty="0" smtClean="0"/>
          </a:p>
          <a:p>
            <a:r>
              <a:rPr lang="en-US" dirty="0" smtClean="0"/>
              <a:t>Build the </a:t>
            </a:r>
            <a:r>
              <a:rPr lang="en-US" b="1" dirty="0" smtClean="0"/>
              <a:t>capacity of educators </a:t>
            </a:r>
            <a:r>
              <a:rPr lang="en-US" dirty="0" smtClean="0"/>
              <a:t>to deliver training based on design thinking and gamification</a:t>
            </a:r>
          </a:p>
          <a:p>
            <a:endParaRPr lang="en-US" dirty="0" smtClean="0"/>
          </a:p>
          <a:p>
            <a:r>
              <a:rPr lang="en-US" dirty="0" smtClean="0"/>
              <a:t>Promote the </a:t>
            </a:r>
            <a:r>
              <a:rPr lang="en-US" b="1" dirty="0" smtClean="0"/>
              <a:t>internationalization of ICT education </a:t>
            </a:r>
            <a:r>
              <a:rPr lang="en-US" dirty="0" smtClean="0"/>
              <a:t>through a community of stakeholders that share good practices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oler template">
  <a:themeElements>
    <a:clrScheme name="Custom 347">
      <a:dk1>
        <a:srgbClr val="3A3F50"/>
      </a:dk1>
      <a:lt1>
        <a:srgbClr val="FFFFFF"/>
      </a:lt1>
      <a:dk2>
        <a:srgbClr val="757B89"/>
      </a:dk2>
      <a:lt2>
        <a:srgbClr val="E9EAF2"/>
      </a:lt2>
      <a:accent1>
        <a:srgbClr val="00B5DD"/>
      </a:accent1>
      <a:accent2>
        <a:srgbClr val="007BB9"/>
      </a:accent2>
      <a:accent3>
        <a:srgbClr val="8C50FF"/>
      </a:accent3>
      <a:accent4>
        <a:srgbClr val="FF4D4D"/>
      </a:accent4>
      <a:accent5>
        <a:srgbClr val="F9CB07"/>
      </a:accent5>
      <a:accent6>
        <a:srgbClr val="A6CE28"/>
      </a:accent6>
      <a:hlink>
        <a:srgbClr val="007BB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1523</Words>
  <Application>Microsoft Office PowerPoint</Application>
  <PresentationFormat>On-screen Show (16:9)</PresentationFormat>
  <Paragraphs>354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Raleway Thin</vt:lpstr>
      <vt:lpstr>Calibri</vt:lpstr>
      <vt:lpstr>Barlow Light</vt:lpstr>
      <vt:lpstr>Verdana</vt:lpstr>
      <vt:lpstr>Gaoler template</vt:lpstr>
      <vt:lpstr>ICT-INOV Overview</vt:lpstr>
      <vt:lpstr>Vision</vt:lpstr>
      <vt:lpstr>Why innovation and design?</vt:lpstr>
      <vt:lpstr>Why ICT-INOV?</vt:lpstr>
      <vt:lpstr>Why ICT-INOV?</vt:lpstr>
      <vt:lpstr>Why ICT-INOV?</vt:lpstr>
      <vt:lpstr>WHY ICT-INOV?</vt:lpstr>
      <vt:lpstr>Objectives stakeholders innovation</vt:lpstr>
      <vt:lpstr>Specific objectives</vt:lpstr>
      <vt:lpstr>Direct and indirect stakeholders</vt:lpstr>
      <vt:lpstr>What is innovative about  ICT-INOV?</vt:lpstr>
      <vt:lpstr>Methodology</vt:lpstr>
      <vt:lpstr>Methodology</vt:lpstr>
      <vt:lpstr>Experiential learning</vt:lpstr>
      <vt:lpstr>Experiential learning</vt:lpstr>
      <vt:lpstr>Experiential learning</vt:lpstr>
      <vt:lpstr>Bloom’s taxonomy</vt:lpstr>
      <vt:lpstr>Gamification</vt:lpstr>
      <vt:lpstr>Gamification</vt:lpstr>
      <vt:lpstr>Example, Delloite</vt:lpstr>
      <vt:lpstr>Design thinking</vt:lpstr>
      <vt:lpstr>Design thinking</vt:lpstr>
      <vt:lpstr>Design thinking</vt:lpstr>
      <vt:lpstr>Design thinking</vt:lpstr>
      <vt:lpstr>Design thinking</vt:lpstr>
      <vt:lpstr>Design thinking</vt:lpstr>
      <vt:lpstr>Design thinking</vt:lpstr>
      <vt:lpstr>Design thinking in ICT </vt:lpstr>
      <vt:lpstr>Methodology, design thinking</vt:lpstr>
      <vt:lpstr>Organizing the work</vt:lpstr>
      <vt:lpstr>WP1: Preparation</vt:lpstr>
      <vt:lpstr>WP1. Preparation (20/3/2021)</vt:lpstr>
      <vt:lpstr>WP2. Methodological learning framework</vt:lpstr>
      <vt:lpstr>WP2. Questionnaire</vt:lpstr>
      <vt:lpstr>WP2. Institutional strategies</vt:lpstr>
      <vt:lpstr>WP3. Implementation</vt:lpstr>
      <vt:lpstr>WP3. Implementation</vt:lpstr>
      <vt:lpstr>wP3. Implementation</vt:lpstr>
      <vt:lpstr>WP4. Community building</vt:lpstr>
      <vt:lpstr>WP5. Dissemination</vt:lpstr>
      <vt:lpstr>WP6. Quality assurance </vt:lpstr>
      <vt:lpstr>WP7. Project management</vt:lpstr>
      <vt:lpstr>WP7. Project management</vt:lpstr>
      <vt:lpstr>Impact indicators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htsalapa</dc:creator>
  <cp:lastModifiedBy>htsalapa</cp:lastModifiedBy>
  <cp:revision>10</cp:revision>
  <dcterms:modified xsi:type="dcterms:W3CDTF">2021-02-26T13:17:24Z</dcterms:modified>
</cp:coreProperties>
</file>