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6"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626"/>
    <p:restoredTop sz="94607"/>
  </p:normalViewPr>
  <p:slideViewPr>
    <p:cSldViewPr snapToGrid="0" snapToObjects="1">
      <p:cViewPr varScale="1">
        <p:scale>
          <a:sx n="96" d="100"/>
          <a:sy n="96" d="100"/>
        </p:scale>
        <p:origin x="184" y="3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FF2711-B7DF-9641-921B-9A89F6090E0A}" type="datetimeFigureOut">
              <a:rPr lang="en-GR" smtClean="0"/>
              <a:t>20/4/21</a:t>
            </a:fld>
            <a:endParaRPr lang="en-GR"/>
          </a:p>
        </p:txBody>
      </p:sp>
      <p:sp>
        <p:nvSpPr>
          <p:cNvPr id="5" name="Footer Placeholder 4"/>
          <p:cNvSpPr>
            <a:spLocks noGrp="1"/>
          </p:cNvSpPr>
          <p:nvPr>
            <p:ph type="ftr" sz="quarter" idx="11"/>
          </p:nvPr>
        </p:nvSpPr>
        <p:spPr/>
        <p:txBody>
          <a:bodyPr/>
          <a:lstStyle/>
          <a:p>
            <a:endParaRPr lang="en-G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715430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F2711-B7DF-9641-921B-9A89F6090E0A}" type="datetimeFigureOut">
              <a:rPr lang="en-GR" smtClean="0"/>
              <a:t>20/4/21</a:t>
            </a:fld>
            <a:endParaRPr lang="en-GR"/>
          </a:p>
        </p:txBody>
      </p:sp>
      <p:sp>
        <p:nvSpPr>
          <p:cNvPr id="5" name="Footer Placeholder 4"/>
          <p:cNvSpPr>
            <a:spLocks noGrp="1"/>
          </p:cNvSpPr>
          <p:nvPr>
            <p:ph type="ftr" sz="quarter" idx="11"/>
          </p:nvPr>
        </p:nvSpPr>
        <p:spPr/>
        <p:txBody>
          <a:bodyPr/>
          <a:lstStyle/>
          <a:p>
            <a:endParaRPr lang="en-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345708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F2711-B7DF-9641-921B-9A89F6090E0A}" type="datetimeFigureOut">
              <a:rPr lang="en-GR" smtClean="0"/>
              <a:t>20/4/21</a:t>
            </a:fld>
            <a:endParaRPr lang="en-GR"/>
          </a:p>
        </p:txBody>
      </p:sp>
      <p:sp>
        <p:nvSpPr>
          <p:cNvPr id="5" name="Footer Placeholder 4"/>
          <p:cNvSpPr>
            <a:spLocks noGrp="1"/>
          </p:cNvSpPr>
          <p:nvPr>
            <p:ph type="ftr" sz="quarter" idx="11"/>
          </p:nvPr>
        </p:nvSpPr>
        <p:spPr/>
        <p:txBody>
          <a:bodyPr/>
          <a:lstStyle/>
          <a:p>
            <a:endParaRPr lang="en-G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75A39A-AE29-D345-A270-BFB8EC5E008B}" type="slidenum">
              <a:rPr lang="en-GR" smtClean="0"/>
              <a:t>‹#›</a:t>
            </a:fld>
            <a:endParaRPr lang="en-G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91997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20/4/21</a:t>
            </a:fld>
            <a:endParaRPr lang="en-GR"/>
          </a:p>
        </p:txBody>
      </p:sp>
      <p:sp>
        <p:nvSpPr>
          <p:cNvPr id="6" name="Footer Placeholder 5"/>
          <p:cNvSpPr>
            <a:spLocks noGrp="1"/>
          </p:cNvSpPr>
          <p:nvPr>
            <p:ph type="ftr" sz="quarter" idx="11"/>
          </p:nvPr>
        </p:nvSpPr>
        <p:spPr/>
        <p:txBody>
          <a:bodyPr/>
          <a:lstStyle/>
          <a:p>
            <a:endParaRPr lang="en-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3052123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20/4/21</a:t>
            </a:fld>
            <a:endParaRPr lang="en-GR"/>
          </a:p>
        </p:txBody>
      </p:sp>
      <p:sp>
        <p:nvSpPr>
          <p:cNvPr id="6" name="Footer Placeholder 5"/>
          <p:cNvSpPr>
            <a:spLocks noGrp="1"/>
          </p:cNvSpPr>
          <p:nvPr>
            <p:ph type="ftr" sz="quarter" idx="11"/>
          </p:nvPr>
        </p:nvSpPr>
        <p:spPr/>
        <p:txBody>
          <a:bodyPr/>
          <a:lstStyle/>
          <a:p>
            <a:endParaRPr lang="en-G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75A39A-AE29-D345-A270-BFB8EC5E008B}" type="slidenum">
              <a:rPr lang="en-GR" smtClean="0"/>
              <a:t>‹#›</a:t>
            </a:fld>
            <a:endParaRPr lang="en-G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64600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20/4/21</a:t>
            </a:fld>
            <a:endParaRPr lang="en-GR"/>
          </a:p>
        </p:txBody>
      </p:sp>
      <p:sp>
        <p:nvSpPr>
          <p:cNvPr id="6" name="Footer Placeholder 5"/>
          <p:cNvSpPr>
            <a:spLocks noGrp="1"/>
          </p:cNvSpPr>
          <p:nvPr>
            <p:ph type="ftr" sz="quarter" idx="11"/>
          </p:nvPr>
        </p:nvSpPr>
        <p:spPr/>
        <p:txBody>
          <a:bodyPr/>
          <a:lstStyle/>
          <a:p>
            <a:endParaRPr lang="en-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8630449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F2711-B7DF-9641-921B-9A89F6090E0A}" type="datetimeFigureOut">
              <a:rPr lang="en-GR" smtClean="0"/>
              <a:t>20/4/21</a:t>
            </a:fld>
            <a:endParaRPr lang="en-GR"/>
          </a:p>
        </p:txBody>
      </p:sp>
      <p:sp>
        <p:nvSpPr>
          <p:cNvPr id="5" name="Footer Placeholder 4"/>
          <p:cNvSpPr>
            <a:spLocks noGrp="1"/>
          </p:cNvSpPr>
          <p:nvPr>
            <p:ph type="ftr" sz="quarter" idx="11"/>
          </p:nvPr>
        </p:nvSpPr>
        <p:spPr/>
        <p:txBody>
          <a:bodyPr/>
          <a:lstStyle/>
          <a:p>
            <a:endParaRPr lang="en-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41827987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F2711-B7DF-9641-921B-9A89F6090E0A}" type="datetimeFigureOut">
              <a:rPr lang="en-GR" smtClean="0"/>
              <a:t>20/4/21</a:t>
            </a:fld>
            <a:endParaRPr lang="en-GR"/>
          </a:p>
        </p:txBody>
      </p:sp>
      <p:sp>
        <p:nvSpPr>
          <p:cNvPr id="5" name="Footer Placeholder 4"/>
          <p:cNvSpPr>
            <a:spLocks noGrp="1"/>
          </p:cNvSpPr>
          <p:nvPr>
            <p:ph type="ftr" sz="quarter" idx="11"/>
          </p:nvPr>
        </p:nvSpPr>
        <p:spPr/>
        <p:txBody>
          <a:bodyPr/>
          <a:lstStyle/>
          <a:p>
            <a:endParaRPr lang="en-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383369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FF2711-B7DF-9641-921B-9A89F6090E0A}" type="datetimeFigureOut">
              <a:rPr lang="en-GR" smtClean="0"/>
              <a:t>20/4/21</a:t>
            </a:fld>
            <a:endParaRPr lang="en-GR"/>
          </a:p>
        </p:txBody>
      </p:sp>
      <p:sp>
        <p:nvSpPr>
          <p:cNvPr id="5" name="Footer Placeholder 4"/>
          <p:cNvSpPr>
            <a:spLocks noGrp="1"/>
          </p:cNvSpPr>
          <p:nvPr>
            <p:ph type="ftr" sz="quarter" idx="11"/>
          </p:nvPr>
        </p:nvSpPr>
        <p:spPr/>
        <p:txBody>
          <a:bodyPr/>
          <a:lstStyle/>
          <a:p>
            <a:endParaRPr lang="en-G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167179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FF2711-B7DF-9641-921B-9A89F6090E0A}" type="datetimeFigureOut">
              <a:rPr lang="en-GR" smtClean="0"/>
              <a:t>20/4/21</a:t>
            </a:fld>
            <a:endParaRPr lang="en-GR"/>
          </a:p>
        </p:txBody>
      </p:sp>
      <p:sp>
        <p:nvSpPr>
          <p:cNvPr id="5" name="Footer Placeholder 4"/>
          <p:cNvSpPr>
            <a:spLocks noGrp="1"/>
          </p:cNvSpPr>
          <p:nvPr>
            <p:ph type="ftr" sz="quarter" idx="11"/>
          </p:nvPr>
        </p:nvSpPr>
        <p:spPr/>
        <p:txBody>
          <a:bodyPr/>
          <a:lstStyle/>
          <a:p>
            <a:endParaRPr lang="en-G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971562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FF2711-B7DF-9641-921B-9A89F6090E0A}" type="datetimeFigureOut">
              <a:rPr lang="en-GR" smtClean="0"/>
              <a:t>20/4/21</a:t>
            </a:fld>
            <a:endParaRPr lang="en-GR"/>
          </a:p>
        </p:txBody>
      </p:sp>
      <p:sp>
        <p:nvSpPr>
          <p:cNvPr id="6" name="Footer Placeholder 5"/>
          <p:cNvSpPr>
            <a:spLocks noGrp="1"/>
          </p:cNvSpPr>
          <p:nvPr>
            <p:ph type="ftr" sz="quarter" idx="11"/>
          </p:nvPr>
        </p:nvSpPr>
        <p:spPr/>
        <p:txBody>
          <a:bodyPr/>
          <a:lstStyle/>
          <a:p>
            <a:endParaRPr lang="en-G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669011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FF2711-B7DF-9641-921B-9A89F6090E0A}" type="datetimeFigureOut">
              <a:rPr lang="en-GR" smtClean="0"/>
              <a:t>20/4/21</a:t>
            </a:fld>
            <a:endParaRPr lang="en-GR"/>
          </a:p>
        </p:txBody>
      </p:sp>
      <p:sp>
        <p:nvSpPr>
          <p:cNvPr id="8" name="Footer Placeholder 7"/>
          <p:cNvSpPr>
            <a:spLocks noGrp="1"/>
          </p:cNvSpPr>
          <p:nvPr>
            <p:ph type="ftr" sz="quarter" idx="11"/>
          </p:nvPr>
        </p:nvSpPr>
        <p:spPr/>
        <p:txBody>
          <a:bodyPr/>
          <a:lstStyle/>
          <a:p>
            <a:endParaRPr lang="en-G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622982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FF2711-B7DF-9641-921B-9A89F6090E0A}" type="datetimeFigureOut">
              <a:rPr lang="en-GR" smtClean="0"/>
              <a:t>20/4/21</a:t>
            </a:fld>
            <a:endParaRPr lang="en-GR"/>
          </a:p>
        </p:txBody>
      </p:sp>
      <p:sp>
        <p:nvSpPr>
          <p:cNvPr id="4" name="Footer Placeholder 3"/>
          <p:cNvSpPr>
            <a:spLocks noGrp="1"/>
          </p:cNvSpPr>
          <p:nvPr>
            <p:ph type="ftr" sz="quarter" idx="11"/>
          </p:nvPr>
        </p:nvSpPr>
        <p:spPr/>
        <p:txBody>
          <a:bodyPr/>
          <a:lstStyle/>
          <a:p>
            <a:endParaRPr lang="en-G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33489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FF2711-B7DF-9641-921B-9A89F6090E0A}" type="datetimeFigureOut">
              <a:rPr lang="en-GR" smtClean="0"/>
              <a:t>20/4/21</a:t>
            </a:fld>
            <a:endParaRPr lang="en-GR"/>
          </a:p>
        </p:txBody>
      </p:sp>
      <p:sp>
        <p:nvSpPr>
          <p:cNvPr id="3" name="Footer Placeholder 2"/>
          <p:cNvSpPr>
            <a:spLocks noGrp="1"/>
          </p:cNvSpPr>
          <p:nvPr>
            <p:ph type="ftr" sz="quarter" idx="11"/>
          </p:nvPr>
        </p:nvSpPr>
        <p:spPr/>
        <p:txBody>
          <a:bodyPr/>
          <a:lstStyle/>
          <a:p>
            <a:endParaRPr lang="en-G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3303074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20/4/21</a:t>
            </a:fld>
            <a:endParaRPr lang="en-GR"/>
          </a:p>
        </p:txBody>
      </p:sp>
      <p:sp>
        <p:nvSpPr>
          <p:cNvPr id="6" name="Footer Placeholder 5"/>
          <p:cNvSpPr>
            <a:spLocks noGrp="1"/>
          </p:cNvSpPr>
          <p:nvPr>
            <p:ph type="ftr" sz="quarter" idx="11"/>
          </p:nvPr>
        </p:nvSpPr>
        <p:spPr/>
        <p:txBody>
          <a:bodyPr/>
          <a:lstStyle/>
          <a:p>
            <a:endParaRPr lang="en-G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757182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FF2711-B7DF-9641-921B-9A89F6090E0A}" type="datetimeFigureOut">
              <a:rPr lang="en-GR" smtClean="0"/>
              <a:t>20/4/21</a:t>
            </a:fld>
            <a:endParaRPr lang="en-GR"/>
          </a:p>
        </p:txBody>
      </p:sp>
      <p:sp>
        <p:nvSpPr>
          <p:cNvPr id="6" name="Footer Placeholder 5"/>
          <p:cNvSpPr>
            <a:spLocks noGrp="1"/>
          </p:cNvSpPr>
          <p:nvPr>
            <p:ph type="ftr" sz="quarter" idx="11"/>
          </p:nvPr>
        </p:nvSpPr>
        <p:spPr/>
        <p:txBody>
          <a:bodyPr/>
          <a:lstStyle/>
          <a:p>
            <a:endParaRPr lang="en-G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A75A39A-AE29-D345-A270-BFB8EC5E008B}" type="slidenum">
              <a:rPr lang="en-GR" smtClean="0"/>
              <a:t>‹#›</a:t>
            </a:fld>
            <a:endParaRPr lang="en-GR"/>
          </a:p>
        </p:txBody>
      </p:sp>
    </p:spTree>
    <p:extLst>
      <p:ext uri="{BB962C8B-B14F-4D97-AF65-F5344CB8AC3E}">
        <p14:creationId xmlns:p14="http://schemas.microsoft.com/office/powerpoint/2010/main" val="2237695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9FF2711-B7DF-9641-921B-9A89F6090E0A}" type="datetimeFigureOut">
              <a:rPr lang="en-GR" smtClean="0"/>
              <a:t>20/4/21</a:t>
            </a:fld>
            <a:endParaRPr lang="en-G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A75A39A-AE29-D345-A270-BFB8EC5E008B}" type="slidenum">
              <a:rPr lang="en-GR" smtClean="0"/>
              <a:t>‹#›</a:t>
            </a:fld>
            <a:endParaRPr lang="en-GR"/>
          </a:p>
        </p:txBody>
      </p:sp>
    </p:spTree>
    <p:extLst>
      <p:ext uri="{BB962C8B-B14F-4D97-AF65-F5344CB8AC3E}">
        <p14:creationId xmlns:p14="http://schemas.microsoft.com/office/powerpoint/2010/main" val="2155683990"/>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youtu.be/SFnMTHhKdkw"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BA6B5-89DE-9444-A90C-50F6C16BA2C7}"/>
              </a:ext>
            </a:extLst>
          </p:cNvPr>
          <p:cNvSpPr>
            <a:spLocks noGrp="1"/>
          </p:cNvSpPr>
          <p:nvPr>
            <p:ph type="ctrTitle"/>
          </p:nvPr>
        </p:nvSpPr>
        <p:spPr/>
        <p:txBody>
          <a:bodyPr>
            <a:normAutofit/>
          </a:bodyPr>
          <a:lstStyle/>
          <a:p>
            <a:r>
              <a:rPr lang="en-GB" sz="3600" b="1" dirty="0">
                <a:solidFill>
                  <a:srgbClr val="FF0000"/>
                </a:solidFill>
              </a:rPr>
              <a:t>ΟΡΓΑΝΩΣΗ ΤΗΣ ΔΙΔΑΣΚΑΛΙΑΣ</a:t>
            </a:r>
            <a:br>
              <a:rPr lang="en-GR" dirty="0"/>
            </a:br>
            <a:endParaRPr lang="en-GR" dirty="0"/>
          </a:p>
        </p:txBody>
      </p:sp>
    </p:spTree>
    <p:extLst>
      <p:ext uri="{BB962C8B-B14F-4D97-AF65-F5344CB8AC3E}">
        <p14:creationId xmlns:p14="http://schemas.microsoft.com/office/powerpoint/2010/main" val="524597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BA2DA1-50E7-9E4E-A4EE-19A6DDD4819C}"/>
              </a:ext>
            </a:extLst>
          </p:cNvPr>
          <p:cNvSpPr>
            <a:spLocks noGrp="1"/>
          </p:cNvSpPr>
          <p:nvPr>
            <p:ph idx="1"/>
          </p:nvPr>
        </p:nvSpPr>
        <p:spPr>
          <a:xfrm>
            <a:off x="2589212" y="968991"/>
            <a:ext cx="8915400" cy="4942231"/>
          </a:xfrm>
        </p:spPr>
        <p:txBody>
          <a:bodyPr>
            <a:normAutofit/>
          </a:bodyPr>
          <a:lstStyle/>
          <a:p>
            <a:pPr>
              <a:lnSpc>
                <a:spcPct val="150000"/>
              </a:lnSpc>
            </a:pPr>
            <a:r>
              <a:rPr lang="el-GR" sz="2000" b="1" dirty="0">
                <a:solidFill>
                  <a:srgbClr val="FF0000"/>
                </a:solidFill>
              </a:rPr>
              <a:t>6. </a:t>
            </a:r>
            <a:r>
              <a:rPr lang="en-GB" sz="2000" b="1" dirty="0" err="1">
                <a:solidFill>
                  <a:srgbClr val="FF0000"/>
                </a:solidFill>
              </a:rPr>
              <a:t>Με</a:t>
            </a:r>
            <a:r>
              <a:rPr lang="en-GB" sz="2000" b="1" dirty="0">
                <a:solidFill>
                  <a:srgbClr val="FF0000"/>
                </a:solidFill>
              </a:rPr>
              <a:t> </a:t>
            </a:r>
            <a:r>
              <a:rPr lang="en-GB" sz="2000" b="1" dirty="0" err="1">
                <a:solidFill>
                  <a:srgbClr val="FF0000"/>
                </a:solidFill>
              </a:rPr>
              <a:t>τι</a:t>
            </a:r>
            <a:r>
              <a:rPr lang="el-GR" sz="2000" b="1" dirty="0">
                <a:solidFill>
                  <a:srgbClr val="FF0000"/>
                </a:solidFill>
              </a:rPr>
              <a:t> μέσα θα το διδάξω</a:t>
            </a:r>
            <a:r>
              <a:rPr lang="en-GB" sz="2000" b="1" dirty="0">
                <a:solidFill>
                  <a:srgbClr val="FF0000"/>
                </a:solidFill>
              </a:rPr>
              <a:t>;</a:t>
            </a:r>
            <a:endParaRPr lang="el-GR" sz="2000" b="1" dirty="0">
              <a:solidFill>
                <a:srgbClr val="FF0000"/>
              </a:solidFill>
            </a:endParaRPr>
          </a:p>
          <a:p>
            <a:pPr>
              <a:lnSpc>
                <a:spcPct val="150000"/>
              </a:lnSpc>
            </a:pPr>
            <a:r>
              <a:rPr lang="el-GR" dirty="0"/>
              <a:t>Ποια μέσα θα χρησιμοποιηθούν; οι στόχοι θα βοηθήσουν στη σωστή επιλογή των μέσων (απεικονίσεις, χάρτες, όργανα, συσκευές </a:t>
            </a:r>
            <a:r>
              <a:rPr lang="el-GR" dirty="0" err="1"/>
              <a:t>κ.λ.π</a:t>
            </a:r>
            <a:r>
              <a:rPr lang="el-GR" dirty="0"/>
              <a:t>.)</a:t>
            </a:r>
          </a:p>
          <a:p>
            <a:pPr>
              <a:lnSpc>
                <a:spcPct val="150000"/>
              </a:lnSpc>
            </a:pPr>
            <a:r>
              <a:rPr lang="el-GR" sz="2000" b="1" dirty="0">
                <a:solidFill>
                  <a:srgbClr val="FF0000"/>
                </a:solidFill>
              </a:rPr>
              <a:t>7. Πώς θα φθάσω στο τέλος της διδασκαλίας σύντομα και άκοπα;</a:t>
            </a:r>
          </a:p>
          <a:p>
            <a:pPr>
              <a:lnSpc>
                <a:spcPct val="150000"/>
              </a:lnSpc>
            </a:pPr>
            <a:r>
              <a:rPr lang="el-GR" dirty="0"/>
              <a:t>Κατάλληλη επιλογή των μεθόδων και μορφών διδασκαλίας.</a:t>
            </a:r>
            <a:endParaRPr lang="en-GR" dirty="0"/>
          </a:p>
          <a:p>
            <a:pPr>
              <a:lnSpc>
                <a:spcPct val="150000"/>
              </a:lnSpc>
            </a:pPr>
            <a:r>
              <a:rPr lang="el-GR" sz="2000" b="1" dirty="0">
                <a:solidFill>
                  <a:srgbClr val="FF0000"/>
                </a:solidFill>
              </a:rPr>
              <a:t>8. Πώς θα ξέρω ότι έφθασα στον προορισμό μου;</a:t>
            </a:r>
          </a:p>
          <a:p>
            <a:pPr>
              <a:lnSpc>
                <a:spcPct val="150000"/>
              </a:lnSpc>
            </a:pPr>
            <a:r>
              <a:rPr lang="el-GR" dirty="0"/>
              <a:t>Τεστ αξιολόγησης. Ποιον τρόπο μέτρησης της επίδοσης των μαθητών θα εφαρμόσω; </a:t>
            </a:r>
            <a:endParaRPr lang="en-GR" sz="2000" dirty="0">
              <a:solidFill>
                <a:srgbClr val="FF0000"/>
              </a:solidFill>
            </a:endParaRPr>
          </a:p>
        </p:txBody>
      </p:sp>
    </p:spTree>
    <p:extLst>
      <p:ext uri="{BB962C8B-B14F-4D97-AF65-F5344CB8AC3E}">
        <p14:creationId xmlns:p14="http://schemas.microsoft.com/office/powerpoint/2010/main" val="392686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C22D-6381-E345-B094-992F0E7F78E8}"/>
              </a:ext>
            </a:extLst>
          </p:cNvPr>
          <p:cNvSpPr>
            <a:spLocks noGrp="1"/>
          </p:cNvSpPr>
          <p:nvPr>
            <p:ph type="title"/>
          </p:nvPr>
        </p:nvSpPr>
        <p:spPr>
          <a:xfrm>
            <a:off x="2589213" y="624110"/>
            <a:ext cx="8915400" cy="945383"/>
          </a:xfrm>
        </p:spPr>
        <p:txBody>
          <a:bodyPr>
            <a:normAutofit fontScale="90000"/>
          </a:bodyPr>
          <a:lstStyle/>
          <a:p>
            <a:pPr algn="ctr"/>
            <a:r>
              <a:rPr lang="el-GR" sz="2700" b="1" dirty="0">
                <a:solidFill>
                  <a:srgbClr val="FF0000"/>
                </a:solidFill>
              </a:rPr>
              <a:t>Ο εκπαιδευτικός κατά το σχεδιασμό της διδασκαλίας του κάνει τα εξής:</a:t>
            </a:r>
            <a:br>
              <a:rPr lang="en-GR" dirty="0"/>
            </a:br>
            <a:endParaRPr lang="en-GR" dirty="0"/>
          </a:p>
        </p:txBody>
      </p:sp>
      <p:sp>
        <p:nvSpPr>
          <p:cNvPr id="3" name="Content Placeholder 2">
            <a:extLst>
              <a:ext uri="{FF2B5EF4-FFF2-40B4-BE49-F238E27FC236}">
                <a16:creationId xmlns:a16="http://schemas.microsoft.com/office/drawing/2014/main" id="{2E56EBAB-8813-C641-B068-7F7AB4349D11}"/>
              </a:ext>
            </a:extLst>
          </p:cNvPr>
          <p:cNvSpPr>
            <a:spLocks noGrp="1"/>
          </p:cNvSpPr>
          <p:nvPr>
            <p:ph idx="1"/>
          </p:nvPr>
        </p:nvSpPr>
        <p:spPr>
          <a:xfrm>
            <a:off x="2589212" y="1678675"/>
            <a:ext cx="8915400" cy="4367283"/>
          </a:xfrm>
        </p:spPr>
        <p:txBody>
          <a:bodyPr>
            <a:normAutofit fontScale="92500" lnSpcReduction="20000"/>
          </a:bodyPr>
          <a:lstStyle/>
          <a:p>
            <a:r>
              <a:rPr lang="el-GR" dirty="0"/>
              <a:t>Μελετάει το περιεχόμενο του μαθήματος από το σχολικό εγχειρίδιο.</a:t>
            </a:r>
            <a:endParaRPr lang="en-GR" dirty="0"/>
          </a:p>
          <a:p>
            <a:r>
              <a:rPr lang="el-GR" dirty="0"/>
              <a:t>Ανατρέχει και σε άλλες πηγές διδασκαλίας για εμπλουτισμό του περιεχομένου ,αν είναι απαραίτητο.</a:t>
            </a:r>
            <a:endParaRPr lang="en-GR" dirty="0"/>
          </a:p>
          <a:p>
            <a:r>
              <a:rPr lang="el-GR" dirty="0"/>
              <a:t>Εξετάζει ποια εποπτικά μέσα, υλικά, συσκευές, όργανα  διαθέτει το σχολείο. Ποια από αυτά λειτουργούν  και ποια είναι διαθέσιμα.</a:t>
            </a:r>
            <a:endParaRPr lang="en-GR" dirty="0"/>
          </a:p>
          <a:p>
            <a:r>
              <a:rPr lang="el-GR" dirty="0"/>
              <a:t>Ποια είναι η σύνθεση της τάξης αγόρια, κορίτσια, ποια τα ενδιαφέροντα , κλίσεις, ικανότητες, ομοιογένεια ή ετερογένεια. </a:t>
            </a:r>
            <a:endParaRPr lang="en-GR" dirty="0"/>
          </a:p>
          <a:p>
            <a:r>
              <a:rPr lang="el-GR" dirty="0"/>
              <a:t>Διατυπώνει και καταγράφει τους στόχους του μαθήματος.</a:t>
            </a:r>
            <a:endParaRPr lang="en-GR" dirty="0"/>
          </a:p>
          <a:p>
            <a:r>
              <a:rPr lang="el-GR" dirty="0"/>
              <a:t>Προσδιορίζει επακριβώς το περιεχόμενο που πρόκειται να διδαχθεί στον προβλεπόμενο χρόνο 45 ή 90 λεπτά.</a:t>
            </a:r>
            <a:endParaRPr lang="en-GR" dirty="0"/>
          </a:p>
          <a:p>
            <a:r>
              <a:rPr lang="el-GR" dirty="0"/>
              <a:t>Επιλέγει και καταγράφει στο σχέδιο μαθήματος τα εποπτικά μέσα, υλικά και εργαλεία.</a:t>
            </a:r>
            <a:endParaRPr lang="en-GR" dirty="0"/>
          </a:p>
          <a:p>
            <a:r>
              <a:rPr lang="el-GR" dirty="0"/>
              <a:t>Επιλέγει μεθόδους και μορφές διδασκαλίας.</a:t>
            </a:r>
            <a:endParaRPr lang="en-GR" dirty="0"/>
          </a:p>
          <a:p>
            <a:r>
              <a:rPr lang="el-GR" dirty="0"/>
              <a:t>Ετοιμάζει τα φύλλα διδασκαλίας</a:t>
            </a:r>
            <a:endParaRPr lang="en-GR" dirty="0"/>
          </a:p>
          <a:p>
            <a:endParaRPr lang="en-GR" dirty="0"/>
          </a:p>
        </p:txBody>
      </p:sp>
    </p:spTree>
    <p:extLst>
      <p:ext uri="{BB962C8B-B14F-4D97-AF65-F5344CB8AC3E}">
        <p14:creationId xmlns:p14="http://schemas.microsoft.com/office/powerpoint/2010/main" val="2954185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7E8A3C-FDDD-F043-B1F1-141B2677AD31}"/>
              </a:ext>
            </a:extLst>
          </p:cNvPr>
          <p:cNvSpPr>
            <a:spLocks noGrp="1"/>
          </p:cNvSpPr>
          <p:nvPr>
            <p:ph idx="1"/>
          </p:nvPr>
        </p:nvSpPr>
        <p:spPr>
          <a:xfrm>
            <a:off x="2589212" y="1473958"/>
            <a:ext cx="8915400" cy="4437264"/>
          </a:xfrm>
        </p:spPr>
        <p:txBody>
          <a:bodyPr>
            <a:normAutofit/>
          </a:bodyPr>
          <a:lstStyle/>
          <a:p>
            <a:pPr marL="0" indent="0">
              <a:buNone/>
            </a:pPr>
            <a:r>
              <a:rPr lang="el-GR" sz="2000" b="1" dirty="0"/>
              <a:t>Εάν κάποιος δεν ξέρει που πηγαίνει, μπορεί εύκολα να προσγειωθεί εκεί, όπου δεν ήθελε να πάει. </a:t>
            </a:r>
          </a:p>
          <a:p>
            <a:pPr marL="0" indent="0" algn="r">
              <a:buNone/>
            </a:pPr>
            <a:r>
              <a:rPr lang="de-DE" i="1" dirty="0"/>
              <a:t>R</a:t>
            </a:r>
            <a:r>
              <a:rPr lang="el-GR" i="1" dirty="0"/>
              <a:t>.</a:t>
            </a:r>
            <a:r>
              <a:rPr lang="de-DE" i="1" dirty="0"/>
              <a:t>F</a:t>
            </a:r>
            <a:r>
              <a:rPr lang="el-GR" i="1" dirty="0"/>
              <a:t>. </a:t>
            </a:r>
            <a:r>
              <a:rPr lang="de-DE" i="1" dirty="0"/>
              <a:t>Mager</a:t>
            </a:r>
            <a:r>
              <a:rPr lang="el-GR" i="1" dirty="0"/>
              <a:t> Συγγραφέας του βιβλίου: διδακτικοί στόχοι και διδασκα</a:t>
            </a:r>
            <a:r>
              <a:rPr lang="el-GR" dirty="0"/>
              <a:t>λία</a:t>
            </a:r>
          </a:p>
          <a:p>
            <a:pPr marL="0" indent="0" algn="r">
              <a:buNone/>
            </a:pPr>
            <a:endParaRPr lang="el-GR" dirty="0"/>
          </a:p>
          <a:p>
            <a:pPr marL="0" indent="0">
              <a:buNone/>
            </a:pPr>
            <a:r>
              <a:rPr lang="el-GR" b="1" dirty="0"/>
              <a:t>Όποιος γνωρίζει το στόχο, μπορεί να αποφασίζει.</a:t>
            </a:r>
            <a:endParaRPr lang="en-GR" dirty="0"/>
          </a:p>
          <a:p>
            <a:pPr marL="0" indent="0">
              <a:buNone/>
            </a:pPr>
            <a:r>
              <a:rPr lang="el-GR" b="1" dirty="0"/>
              <a:t>Όποιος αποφασίζει, βρίσκει ησυχία.</a:t>
            </a:r>
            <a:endParaRPr lang="en-GR" dirty="0"/>
          </a:p>
          <a:p>
            <a:pPr marL="0" indent="0">
              <a:buNone/>
            </a:pPr>
            <a:r>
              <a:rPr lang="el-GR" b="1" dirty="0"/>
              <a:t>Όποιος βρίσκει ησυχία, είναι σίγουρος.</a:t>
            </a:r>
            <a:endParaRPr lang="en-GR" dirty="0"/>
          </a:p>
          <a:p>
            <a:pPr marL="0" indent="0">
              <a:buNone/>
            </a:pPr>
            <a:r>
              <a:rPr lang="el-GR" b="1" dirty="0"/>
              <a:t>Όποιος είναι σίγουρος, μπορεί να σκέφτεται.</a:t>
            </a:r>
            <a:endParaRPr lang="en-GR" dirty="0"/>
          </a:p>
          <a:p>
            <a:pPr marL="0" indent="0">
              <a:buNone/>
            </a:pPr>
            <a:r>
              <a:rPr lang="el-GR" b="1" dirty="0"/>
              <a:t>Όποιος σκέφτεται, μπορεί να βελτιώνεται.</a:t>
            </a:r>
            <a:endParaRPr lang="en-GR" dirty="0"/>
          </a:p>
          <a:p>
            <a:pPr marL="0" indent="0" algn="ctr">
              <a:buNone/>
            </a:pPr>
            <a:r>
              <a:rPr lang="en-GB" i="1" dirty="0" err="1"/>
              <a:t>Κομφούκιος</a:t>
            </a:r>
            <a:r>
              <a:rPr lang="en-GB" b="1" dirty="0"/>
              <a:t>  </a:t>
            </a:r>
            <a:r>
              <a:rPr lang="en-GR" dirty="0"/>
              <a:t> </a:t>
            </a:r>
          </a:p>
          <a:p>
            <a:pPr marL="0" indent="0">
              <a:buNone/>
            </a:pPr>
            <a:endParaRPr lang="en-GR" dirty="0"/>
          </a:p>
        </p:txBody>
      </p:sp>
    </p:spTree>
    <p:extLst>
      <p:ext uri="{BB962C8B-B14F-4D97-AF65-F5344CB8AC3E}">
        <p14:creationId xmlns:p14="http://schemas.microsoft.com/office/powerpoint/2010/main" val="3329496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CE21A-B728-C342-87E3-B3549E6FCFBE}"/>
              </a:ext>
            </a:extLst>
          </p:cNvPr>
          <p:cNvSpPr>
            <a:spLocks noGrp="1"/>
          </p:cNvSpPr>
          <p:nvPr>
            <p:ph type="title"/>
          </p:nvPr>
        </p:nvSpPr>
        <p:spPr/>
        <p:txBody>
          <a:bodyPr>
            <a:normAutofit/>
          </a:bodyPr>
          <a:lstStyle/>
          <a:p>
            <a:r>
              <a:rPr lang="en-GR" sz="2800" b="1" dirty="0">
                <a:solidFill>
                  <a:srgbClr val="FF0000"/>
                </a:solidFill>
              </a:rPr>
              <a:t>Every kid needs a champion</a:t>
            </a:r>
          </a:p>
        </p:txBody>
      </p:sp>
      <p:sp>
        <p:nvSpPr>
          <p:cNvPr id="3" name="Content Placeholder 2">
            <a:extLst>
              <a:ext uri="{FF2B5EF4-FFF2-40B4-BE49-F238E27FC236}">
                <a16:creationId xmlns:a16="http://schemas.microsoft.com/office/drawing/2014/main" id="{2E4C4011-15D3-7743-A625-4AE174E76495}"/>
              </a:ext>
            </a:extLst>
          </p:cNvPr>
          <p:cNvSpPr>
            <a:spLocks noGrp="1"/>
          </p:cNvSpPr>
          <p:nvPr>
            <p:ph idx="1"/>
          </p:nvPr>
        </p:nvSpPr>
        <p:spPr/>
        <p:txBody>
          <a:bodyPr/>
          <a:lstStyle/>
          <a:p>
            <a:r>
              <a:rPr lang="en-GR" u="sng" dirty="0">
                <a:hlinkClick r:id="rId2"/>
              </a:rPr>
              <a:t>https://youtu.be/SFnMTHhKdkw</a:t>
            </a:r>
            <a:endParaRPr lang="en-GR" dirty="0"/>
          </a:p>
          <a:p>
            <a:endParaRPr lang="en-GR" dirty="0"/>
          </a:p>
          <a:p>
            <a:pPr marL="0" indent="0">
              <a:buNone/>
            </a:pPr>
            <a:endParaRPr lang="el-GR" dirty="0"/>
          </a:p>
          <a:p>
            <a:pPr marL="0" indent="0">
              <a:buNone/>
            </a:pPr>
            <a:r>
              <a:rPr lang="el-GR" dirty="0"/>
              <a:t>Για όσους διαβάζουν αγγλικά, στις ρυθμίσεις μπορείτε να εισάγετε τους αγγλικούς υπότιτλους.</a:t>
            </a:r>
          </a:p>
          <a:p>
            <a:pPr marL="0" indent="0">
              <a:buNone/>
            </a:pPr>
            <a:r>
              <a:rPr lang="el-GR" dirty="0"/>
              <a:t>Για όσους θέλουν ελληνικούς υπότιτλους, στις ρυθμίσεις (</a:t>
            </a:r>
            <a:r>
              <a:rPr lang="en-CA" dirty="0"/>
              <a:t>settings) </a:t>
            </a:r>
            <a:r>
              <a:rPr lang="el-GR" dirty="0"/>
              <a:t>του βίντεο υπάρχει επιλογή γλωσσών συμπεριλαμβανόμενων </a:t>
            </a:r>
            <a:r>
              <a:rPr lang="el-GR"/>
              <a:t>των ελληνικών.</a:t>
            </a:r>
            <a:endParaRPr lang="el-GR" dirty="0"/>
          </a:p>
          <a:p>
            <a:pPr marL="0" indent="0">
              <a:buNone/>
            </a:pPr>
            <a:endParaRPr lang="en-GR" dirty="0"/>
          </a:p>
        </p:txBody>
      </p:sp>
    </p:spTree>
    <p:extLst>
      <p:ext uri="{BB962C8B-B14F-4D97-AF65-F5344CB8AC3E}">
        <p14:creationId xmlns:p14="http://schemas.microsoft.com/office/powerpoint/2010/main" val="312061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6798A6-828B-7944-B4B1-1772831C2083}"/>
              </a:ext>
            </a:extLst>
          </p:cNvPr>
          <p:cNvSpPr>
            <a:spLocks noGrp="1"/>
          </p:cNvSpPr>
          <p:nvPr>
            <p:ph idx="1"/>
          </p:nvPr>
        </p:nvSpPr>
        <p:spPr>
          <a:xfrm>
            <a:off x="1295402" y="1627094"/>
            <a:ext cx="9601196" cy="3280586"/>
          </a:xfrm>
        </p:spPr>
        <p:txBody>
          <a:bodyPr/>
          <a:lstStyle/>
          <a:p>
            <a:pPr lvl="0">
              <a:lnSpc>
                <a:spcPct val="150000"/>
              </a:lnSpc>
            </a:pPr>
            <a:r>
              <a:rPr lang="el-GR" sz="2000" dirty="0"/>
              <a:t>Με τη διατύπωση  </a:t>
            </a:r>
            <a:r>
              <a:rPr lang="el-GR" sz="2000" b="1" dirty="0"/>
              <a:t>«προετοιμασία της διδασκαλίας»</a:t>
            </a:r>
            <a:r>
              <a:rPr lang="el-GR" sz="2000" dirty="0"/>
              <a:t> εννοούμε το σχεδιασμό και την οργάνωση της διδασκαλίας. </a:t>
            </a:r>
            <a:endParaRPr lang="en-GR" sz="2000" dirty="0"/>
          </a:p>
          <a:p>
            <a:pPr lvl="0">
              <a:lnSpc>
                <a:spcPct val="150000"/>
              </a:lnSpc>
            </a:pPr>
            <a:r>
              <a:rPr lang="el-GR" sz="2000" dirty="0"/>
              <a:t>Ο </a:t>
            </a:r>
            <a:r>
              <a:rPr lang="el-GR" sz="2000" b="1" dirty="0"/>
              <a:t>σχεδιασμός</a:t>
            </a:r>
            <a:r>
              <a:rPr lang="el-GR" sz="2000" dirty="0"/>
              <a:t> της διδασκαλίας αποτυπώνεται στο σχέδιο μαθήματος. </a:t>
            </a:r>
            <a:endParaRPr lang="en-GR" sz="2000" dirty="0"/>
          </a:p>
          <a:p>
            <a:pPr lvl="0">
              <a:lnSpc>
                <a:spcPct val="150000"/>
              </a:lnSpc>
            </a:pPr>
            <a:r>
              <a:rPr lang="el-GR" sz="2000" dirty="0"/>
              <a:t>Η </a:t>
            </a:r>
            <a:r>
              <a:rPr lang="el-GR" sz="2000" b="1" dirty="0"/>
              <a:t>οργάνωση</a:t>
            </a:r>
            <a:r>
              <a:rPr lang="el-GR" sz="2000" dirty="0"/>
              <a:t> της  διδασκαλίας αναφέρεται στην προετοιμασία των μέσων και υλικών, όπως διαφάνειες, τεστ, φύλλα εργασιών, περιεχόμενο  διδασκαλίας.</a:t>
            </a:r>
            <a:endParaRPr lang="en-GR" sz="2000" dirty="0"/>
          </a:p>
          <a:p>
            <a:endParaRPr lang="en-GR" dirty="0"/>
          </a:p>
        </p:txBody>
      </p:sp>
    </p:spTree>
    <p:extLst>
      <p:ext uri="{BB962C8B-B14F-4D97-AF65-F5344CB8AC3E}">
        <p14:creationId xmlns:p14="http://schemas.microsoft.com/office/powerpoint/2010/main" val="3340438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20FC5-A871-4A4A-982B-866F9E0F3BCA}"/>
              </a:ext>
            </a:extLst>
          </p:cNvPr>
          <p:cNvSpPr>
            <a:spLocks noGrp="1"/>
          </p:cNvSpPr>
          <p:nvPr>
            <p:ph type="title"/>
          </p:nvPr>
        </p:nvSpPr>
        <p:spPr>
          <a:xfrm>
            <a:off x="2592925" y="624110"/>
            <a:ext cx="8911687" cy="918087"/>
          </a:xfrm>
        </p:spPr>
        <p:txBody>
          <a:bodyPr>
            <a:normAutofit/>
          </a:bodyPr>
          <a:lstStyle/>
          <a:p>
            <a:pPr algn="ctr"/>
            <a:r>
              <a:rPr lang="el-GR" sz="2400" b="1" dirty="0"/>
              <a:t>Είναι όμως ο σχεδιασμός της διδασκαλίας απαραίτητος;</a:t>
            </a:r>
            <a:endParaRPr lang="en-GR" sz="2400" b="1" dirty="0"/>
          </a:p>
        </p:txBody>
      </p:sp>
      <p:sp>
        <p:nvSpPr>
          <p:cNvPr id="3" name="Content Placeholder 2">
            <a:extLst>
              <a:ext uri="{FF2B5EF4-FFF2-40B4-BE49-F238E27FC236}">
                <a16:creationId xmlns:a16="http://schemas.microsoft.com/office/drawing/2014/main" id="{038EB277-5741-BA48-AE45-9BFA4D39B8E6}"/>
              </a:ext>
            </a:extLst>
          </p:cNvPr>
          <p:cNvSpPr>
            <a:spLocks noGrp="1"/>
          </p:cNvSpPr>
          <p:nvPr>
            <p:ph idx="1"/>
          </p:nvPr>
        </p:nvSpPr>
        <p:spPr>
          <a:xfrm>
            <a:off x="2589212" y="1719618"/>
            <a:ext cx="8915400" cy="4191604"/>
          </a:xfrm>
        </p:spPr>
        <p:txBody>
          <a:bodyPr>
            <a:normAutofit lnSpcReduction="10000"/>
          </a:bodyPr>
          <a:lstStyle/>
          <a:p>
            <a:pPr lvl="0">
              <a:lnSpc>
                <a:spcPct val="150000"/>
              </a:lnSpc>
            </a:pPr>
            <a:r>
              <a:rPr lang="en-GB" dirty="0" err="1"/>
              <a:t>Π</a:t>
            </a:r>
            <a:r>
              <a:rPr lang="en-GB" dirty="0"/>
              <a:t>α</a:t>
            </a:r>
            <a:r>
              <a:rPr lang="en-GB" dirty="0" err="1"/>
              <a:t>ρέχει</a:t>
            </a:r>
            <a:r>
              <a:rPr lang="en-GB" dirty="0"/>
              <a:t> α</a:t>
            </a:r>
            <a:r>
              <a:rPr lang="en-GB" dirty="0" err="1"/>
              <a:t>σφάλει</a:t>
            </a:r>
            <a:r>
              <a:rPr lang="en-GB" dirty="0"/>
              <a:t>α</a:t>
            </a:r>
            <a:endParaRPr lang="en-GR" dirty="0"/>
          </a:p>
          <a:p>
            <a:pPr lvl="0">
              <a:lnSpc>
                <a:spcPct val="150000"/>
              </a:lnSpc>
            </a:pPr>
            <a:r>
              <a:rPr lang="el-GR" dirty="0"/>
              <a:t>Είναι η πυξίδα του εκπαιδευτικού για την πορεία που θα ακολουθήσει</a:t>
            </a:r>
            <a:endParaRPr lang="en-GR" dirty="0"/>
          </a:p>
          <a:p>
            <a:pPr lvl="0">
              <a:lnSpc>
                <a:spcPct val="150000"/>
              </a:lnSpc>
            </a:pPr>
            <a:r>
              <a:rPr lang="el-GR" dirty="0"/>
              <a:t>Βοηθά τον εκπαιδευτικό να αντιδρά αυθόρμητα σε απρόβλεπτες καταστάσεις και να επανέρχεται πάλι στη πορεία της διδασκαλίας σύμφωνα με το σχεδιασμό της. </a:t>
            </a:r>
            <a:endParaRPr lang="en-GR" dirty="0"/>
          </a:p>
          <a:p>
            <a:pPr marL="0" indent="0">
              <a:lnSpc>
                <a:spcPct val="150000"/>
              </a:lnSpc>
              <a:buNone/>
            </a:pPr>
            <a:r>
              <a:rPr lang="el-GR" dirty="0"/>
              <a:t>ΌΜΩΣ…</a:t>
            </a:r>
          </a:p>
          <a:p>
            <a:pPr>
              <a:lnSpc>
                <a:spcPct val="150000"/>
              </a:lnSpc>
            </a:pPr>
            <a:r>
              <a:rPr lang="el-GR" dirty="0"/>
              <a:t>Αυτό δεν σημαίνει ότι πρέπει πάντα να ακολουθούμε απαρέγκλιτα τη σχεδιασμένη πορεία της διδασκαλίας. Πολλές φορές απρόοπτα γεγονότα και περιστάσεις μας αναγκάζουν να παρεκκλίνουμε της πορείας.</a:t>
            </a:r>
            <a:endParaRPr lang="en-GR" dirty="0"/>
          </a:p>
          <a:p>
            <a:endParaRPr lang="en-GR" dirty="0"/>
          </a:p>
        </p:txBody>
      </p:sp>
    </p:spTree>
    <p:extLst>
      <p:ext uri="{BB962C8B-B14F-4D97-AF65-F5344CB8AC3E}">
        <p14:creationId xmlns:p14="http://schemas.microsoft.com/office/powerpoint/2010/main" val="262614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6F316-CFD8-EE4D-B250-8C37349E7BE8}"/>
              </a:ext>
            </a:extLst>
          </p:cNvPr>
          <p:cNvSpPr>
            <a:spLocks noGrp="1"/>
          </p:cNvSpPr>
          <p:nvPr>
            <p:ph type="title"/>
          </p:nvPr>
        </p:nvSpPr>
        <p:spPr/>
        <p:txBody>
          <a:bodyPr>
            <a:normAutofit fontScale="90000"/>
          </a:bodyPr>
          <a:lstStyle/>
          <a:p>
            <a:pPr algn="ctr"/>
            <a:r>
              <a:rPr lang="el-GR" b="1" dirty="0"/>
              <a:t>Τι περιλαμβάνει ο σχεδιασμός της διδασκαλίας;</a:t>
            </a:r>
            <a:br>
              <a:rPr lang="en-GR" b="1" dirty="0"/>
            </a:br>
            <a:endParaRPr lang="en-GR" b="1" dirty="0"/>
          </a:p>
        </p:txBody>
      </p:sp>
      <p:sp>
        <p:nvSpPr>
          <p:cNvPr id="3" name="Content Placeholder 2">
            <a:extLst>
              <a:ext uri="{FF2B5EF4-FFF2-40B4-BE49-F238E27FC236}">
                <a16:creationId xmlns:a16="http://schemas.microsoft.com/office/drawing/2014/main" id="{656D8F60-C186-114A-84B5-20342C49E3B9}"/>
              </a:ext>
            </a:extLst>
          </p:cNvPr>
          <p:cNvSpPr>
            <a:spLocks noGrp="1"/>
          </p:cNvSpPr>
          <p:nvPr>
            <p:ph idx="1"/>
          </p:nvPr>
        </p:nvSpPr>
        <p:spPr/>
        <p:txBody>
          <a:bodyPr/>
          <a:lstStyle/>
          <a:p>
            <a:r>
              <a:rPr lang="el-GR" b="1" dirty="0"/>
              <a:t>1</a:t>
            </a:r>
            <a:r>
              <a:rPr lang="el-GR" sz="2400" dirty="0">
                <a:solidFill>
                  <a:srgbClr val="FF0000"/>
                </a:solidFill>
              </a:rPr>
              <a:t>. Πού θα κατευθυνθώ με τη διδασκαλία μου; (στόχος-στόχοι).</a:t>
            </a:r>
            <a:endParaRPr lang="en-GR" sz="2400" dirty="0">
              <a:solidFill>
                <a:srgbClr val="FF0000"/>
              </a:solidFill>
            </a:endParaRPr>
          </a:p>
          <a:p>
            <a:r>
              <a:rPr lang="el-GR" sz="2400" dirty="0">
                <a:solidFill>
                  <a:srgbClr val="FF0000"/>
                </a:solidFill>
              </a:rPr>
              <a:t>2.</a:t>
            </a:r>
            <a:r>
              <a:rPr lang="en-GB" sz="2400" dirty="0">
                <a:solidFill>
                  <a:srgbClr val="FF0000"/>
                </a:solidFill>
              </a:rPr>
              <a:t> </a:t>
            </a:r>
            <a:r>
              <a:rPr lang="el-GR" sz="2400" dirty="0">
                <a:solidFill>
                  <a:srgbClr val="FF0000"/>
                </a:solidFill>
              </a:rPr>
              <a:t> Πώς θα φτάσω εκεί που θέλω; (επίτευξη στόχου-στόχων).</a:t>
            </a:r>
            <a:endParaRPr lang="en-GR" sz="2400" dirty="0">
              <a:solidFill>
                <a:srgbClr val="FF0000"/>
              </a:solidFill>
            </a:endParaRPr>
          </a:p>
          <a:p>
            <a:r>
              <a:rPr lang="el-GR" sz="2400" dirty="0">
                <a:solidFill>
                  <a:srgbClr val="FF0000"/>
                </a:solidFill>
              </a:rPr>
              <a:t>3.</a:t>
            </a:r>
            <a:r>
              <a:rPr lang="en-GB" sz="2400" dirty="0">
                <a:solidFill>
                  <a:srgbClr val="FF0000"/>
                </a:solidFill>
              </a:rPr>
              <a:t> </a:t>
            </a:r>
            <a:r>
              <a:rPr lang="el-GR" sz="2400" dirty="0">
                <a:solidFill>
                  <a:srgbClr val="FF0000"/>
                </a:solidFill>
              </a:rPr>
              <a:t> Πώς θα ξέρω ότι έφτασα στον προορισμό; </a:t>
            </a:r>
            <a:r>
              <a:rPr lang="en-GB" sz="2400" dirty="0">
                <a:solidFill>
                  <a:srgbClr val="FF0000"/>
                </a:solidFill>
              </a:rPr>
              <a:t>(α</a:t>
            </a:r>
            <a:r>
              <a:rPr lang="en-GB" sz="2400" dirty="0" err="1">
                <a:solidFill>
                  <a:srgbClr val="FF0000"/>
                </a:solidFill>
              </a:rPr>
              <a:t>ξιολόγηση</a:t>
            </a:r>
            <a:r>
              <a:rPr lang="en-GB" sz="2400" dirty="0">
                <a:solidFill>
                  <a:srgbClr val="FF0000"/>
                </a:solidFill>
              </a:rPr>
              <a:t>).</a:t>
            </a:r>
            <a:endParaRPr lang="en-GR" sz="2400" dirty="0">
              <a:solidFill>
                <a:srgbClr val="FF0000"/>
              </a:solidFill>
            </a:endParaRPr>
          </a:p>
          <a:p>
            <a:endParaRPr lang="en-GR" dirty="0"/>
          </a:p>
        </p:txBody>
      </p:sp>
    </p:spTree>
    <p:extLst>
      <p:ext uri="{BB962C8B-B14F-4D97-AF65-F5344CB8AC3E}">
        <p14:creationId xmlns:p14="http://schemas.microsoft.com/office/powerpoint/2010/main" val="3936391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3AB0A-4E83-C940-B43C-75BA367AF88B}"/>
              </a:ext>
            </a:extLst>
          </p:cNvPr>
          <p:cNvSpPr>
            <a:spLocks noGrp="1"/>
          </p:cNvSpPr>
          <p:nvPr>
            <p:ph type="title"/>
          </p:nvPr>
        </p:nvSpPr>
        <p:spPr/>
        <p:txBody>
          <a:bodyPr>
            <a:normAutofit fontScale="90000"/>
          </a:bodyPr>
          <a:lstStyle/>
          <a:p>
            <a:pPr algn="ctr"/>
            <a:r>
              <a:rPr lang="el-GR" sz="2700" b="1" dirty="0"/>
              <a:t>Η ΜΑΘΗΣΗ ΕΙΝΑΙ ΚΑΡΠΟΣ ΤΗΣ ΔΥΝΑΜΙΚΗΣ ΣΧΕΣΗΣ ΤΟΥ ΜΑΘΗΤΗ ΜΕ ΤΟ ΜΑΘΗΜΑ ΤΟΥ.</a:t>
            </a:r>
            <a:br>
              <a:rPr lang="en-GR" dirty="0"/>
            </a:br>
            <a:endParaRPr lang="en-GR" dirty="0"/>
          </a:p>
        </p:txBody>
      </p:sp>
      <p:sp>
        <p:nvSpPr>
          <p:cNvPr id="3" name="Content Placeholder 2">
            <a:extLst>
              <a:ext uri="{FF2B5EF4-FFF2-40B4-BE49-F238E27FC236}">
                <a16:creationId xmlns:a16="http://schemas.microsoft.com/office/drawing/2014/main" id="{420EB8B7-BC3C-5445-82BE-08CCAE58F77E}"/>
              </a:ext>
            </a:extLst>
          </p:cNvPr>
          <p:cNvSpPr>
            <a:spLocks noGrp="1"/>
          </p:cNvSpPr>
          <p:nvPr>
            <p:ph idx="1"/>
          </p:nvPr>
        </p:nvSpPr>
        <p:spPr/>
        <p:txBody>
          <a:bodyPr/>
          <a:lstStyle/>
          <a:p>
            <a:r>
              <a:rPr lang="el-GR" dirty="0"/>
              <a:t>1. Αποτελεί προσωπική υπόθεση του μαθητή.</a:t>
            </a:r>
            <a:endParaRPr lang="en-GR" dirty="0"/>
          </a:p>
          <a:p>
            <a:r>
              <a:rPr lang="el-GR" dirty="0"/>
              <a:t>2. Προϋποθέτει την </a:t>
            </a:r>
            <a:r>
              <a:rPr lang="el-GR" dirty="0">
                <a:solidFill>
                  <a:srgbClr val="FF0000"/>
                </a:solidFill>
              </a:rPr>
              <a:t>εκούσια</a:t>
            </a:r>
            <a:r>
              <a:rPr lang="el-GR" dirty="0"/>
              <a:t> και </a:t>
            </a:r>
            <a:r>
              <a:rPr lang="el-GR" dirty="0">
                <a:solidFill>
                  <a:srgbClr val="FF0000"/>
                </a:solidFill>
              </a:rPr>
              <a:t>ενεργητική</a:t>
            </a:r>
            <a:r>
              <a:rPr lang="el-GR" dirty="0"/>
              <a:t> συμμετοχή του.</a:t>
            </a:r>
            <a:endParaRPr lang="en-GR" dirty="0"/>
          </a:p>
          <a:p>
            <a:endParaRPr lang="el-GR" dirty="0"/>
          </a:p>
          <a:p>
            <a:pPr lvl="0"/>
            <a:r>
              <a:rPr lang="el-GR" dirty="0"/>
              <a:t>Ο ΠΑΙΔΑΓΩΓΟΣ-ΕΚΠΑΙΔΕΥΤΙΚΟΣ φροντίζει να θεωρείται από το μαθητή του ως ΠΑΡΩΝ καθ' </a:t>
            </a:r>
            <a:r>
              <a:rPr lang="el-GR" dirty="0" err="1"/>
              <a:t>όλην</a:t>
            </a:r>
            <a:r>
              <a:rPr lang="el-GR" dirty="0"/>
              <a:t> την παιδευτική διαδικασία, να είναι ΚΑΛΟΣ ΑΚΡΟΑΤΗΣ και να λειτουργεί ως ΔΙΕΥΚΟΛΥΝΤΗΣ και </a:t>
            </a:r>
            <a:r>
              <a:rPr lang="el-GR" dirty="0" err="1"/>
              <a:t>συναξιολογητής</a:t>
            </a:r>
            <a:r>
              <a:rPr lang="el-GR" dirty="0"/>
              <a:t> του.</a:t>
            </a:r>
            <a:endParaRPr lang="en-GR" dirty="0"/>
          </a:p>
          <a:p>
            <a:pPr marL="0" indent="0">
              <a:buNone/>
            </a:pPr>
            <a:endParaRPr lang="en-GR" dirty="0"/>
          </a:p>
          <a:p>
            <a:pPr lvl="0"/>
            <a:r>
              <a:rPr lang="el-GR" dirty="0"/>
              <a:t>Δημιουργεί θετικό παιδαγωγικό κλίμα στην τάξη, κινείται πρώτος προς το μαθητή και έχει καλή σχέση με τον εαυτό του, με το μαθητή του και με το μάθημά του.</a:t>
            </a:r>
            <a:endParaRPr lang="en-GR" dirty="0"/>
          </a:p>
          <a:p>
            <a:endParaRPr lang="en-GR" dirty="0"/>
          </a:p>
        </p:txBody>
      </p:sp>
    </p:spTree>
    <p:extLst>
      <p:ext uri="{BB962C8B-B14F-4D97-AF65-F5344CB8AC3E}">
        <p14:creationId xmlns:p14="http://schemas.microsoft.com/office/powerpoint/2010/main" val="43013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4B6BF4-89D8-4545-81C0-2A4F29F95E60}"/>
              </a:ext>
            </a:extLst>
          </p:cNvPr>
          <p:cNvSpPr>
            <a:spLocks noGrp="1"/>
          </p:cNvSpPr>
          <p:nvPr>
            <p:ph idx="1"/>
          </p:nvPr>
        </p:nvSpPr>
        <p:spPr>
          <a:xfrm>
            <a:off x="2589212" y="1653988"/>
            <a:ext cx="8915400" cy="4257234"/>
          </a:xfrm>
        </p:spPr>
        <p:txBody>
          <a:bodyPr>
            <a:normAutofit/>
          </a:bodyPr>
          <a:lstStyle/>
          <a:p>
            <a:pPr>
              <a:lnSpc>
                <a:spcPct val="150000"/>
              </a:lnSpc>
            </a:pPr>
            <a:r>
              <a:rPr lang="el-GR" sz="2000" dirty="0"/>
              <a:t>Τα αναλυτικά προγράμματα μας λένε </a:t>
            </a:r>
            <a:r>
              <a:rPr lang="el-GR" sz="2000" u="sng" dirty="0"/>
              <a:t>τι</a:t>
            </a:r>
            <a:r>
              <a:rPr lang="el-GR" sz="2000" dirty="0"/>
              <a:t> θα διδάξουμε.</a:t>
            </a:r>
            <a:endParaRPr lang="en-GR" sz="2000" dirty="0"/>
          </a:p>
          <a:p>
            <a:pPr>
              <a:lnSpc>
                <a:spcPct val="150000"/>
              </a:lnSpc>
            </a:pPr>
            <a:r>
              <a:rPr lang="el-GR" sz="2000" dirty="0"/>
              <a:t>2. Η Παιδαγωγική και η Διδακτική μας μαθαίνουν </a:t>
            </a:r>
            <a:r>
              <a:rPr lang="el-GR" sz="2000" u="sng" dirty="0"/>
              <a:t>πώς</a:t>
            </a:r>
            <a:r>
              <a:rPr lang="el-GR" sz="2000" dirty="0"/>
              <a:t> θα το διδάξουμε.</a:t>
            </a:r>
            <a:endParaRPr lang="en-GR" sz="2000" dirty="0"/>
          </a:p>
          <a:p>
            <a:pPr>
              <a:lnSpc>
                <a:spcPct val="150000"/>
              </a:lnSpc>
            </a:pPr>
            <a:r>
              <a:rPr lang="el-GR" sz="2000" dirty="0"/>
              <a:t>3. Η Ψυχολογία μας μαθαίνει </a:t>
            </a:r>
            <a:r>
              <a:rPr lang="el-GR" sz="2000" u="sng" dirty="0"/>
              <a:t>ποιος</a:t>
            </a:r>
            <a:r>
              <a:rPr lang="el-GR" sz="2000" dirty="0"/>
              <a:t> είναι αυτός που πάμε να διδάξουμε.</a:t>
            </a:r>
            <a:endParaRPr lang="en-GR" sz="2000" dirty="0"/>
          </a:p>
          <a:p>
            <a:pPr marL="0" indent="0">
              <a:lnSpc>
                <a:spcPct val="150000"/>
              </a:lnSpc>
              <a:buNone/>
            </a:pPr>
            <a:endParaRPr lang="el-GR" sz="2000" dirty="0"/>
          </a:p>
          <a:p>
            <a:pPr>
              <a:lnSpc>
                <a:spcPct val="150000"/>
              </a:lnSpc>
            </a:pPr>
            <a:r>
              <a:rPr lang="el-GR" sz="2000" i="1" dirty="0">
                <a:solidFill>
                  <a:srgbClr val="FF0000"/>
                </a:solidFill>
              </a:rPr>
              <a:t>Συνεπώς θα πρέπει να γνωρίζω καλά</a:t>
            </a:r>
            <a:r>
              <a:rPr lang="el-GR" sz="2000" b="1" i="1" dirty="0">
                <a:solidFill>
                  <a:srgbClr val="FF0000"/>
                </a:solidFill>
              </a:rPr>
              <a:t> </a:t>
            </a:r>
            <a:r>
              <a:rPr lang="el-GR" sz="2000" b="1" i="1" u="sng" dirty="0">
                <a:solidFill>
                  <a:srgbClr val="FF0000"/>
                </a:solidFill>
              </a:rPr>
              <a:t>τι, πώς και ποιον διδάσκω</a:t>
            </a:r>
            <a:r>
              <a:rPr lang="el-GR" sz="2000" b="1" i="1" dirty="0">
                <a:solidFill>
                  <a:srgbClr val="FF0000"/>
                </a:solidFill>
              </a:rPr>
              <a:t>.</a:t>
            </a:r>
            <a:endParaRPr lang="en-GR" sz="2000" i="1" dirty="0">
              <a:solidFill>
                <a:srgbClr val="FF0000"/>
              </a:solidFill>
            </a:endParaRPr>
          </a:p>
          <a:p>
            <a:endParaRPr lang="en-GR" dirty="0"/>
          </a:p>
        </p:txBody>
      </p:sp>
    </p:spTree>
    <p:extLst>
      <p:ext uri="{BB962C8B-B14F-4D97-AF65-F5344CB8AC3E}">
        <p14:creationId xmlns:p14="http://schemas.microsoft.com/office/powerpoint/2010/main" val="1255993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4BB6A-0B0F-4647-A216-825A632A3FD8}"/>
              </a:ext>
            </a:extLst>
          </p:cNvPr>
          <p:cNvSpPr>
            <a:spLocks noGrp="1"/>
          </p:cNvSpPr>
          <p:nvPr>
            <p:ph type="title"/>
          </p:nvPr>
        </p:nvSpPr>
        <p:spPr/>
        <p:txBody>
          <a:bodyPr>
            <a:normAutofit/>
          </a:bodyPr>
          <a:lstStyle/>
          <a:p>
            <a:pPr algn="ctr"/>
            <a:r>
              <a:rPr lang="el-GR" sz="2400" b="1" dirty="0">
                <a:solidFill>
                  <a:srgbClr val="FF0000"/>
                </a:solidFill>
              </a:rPr>
              <a:t>ΕΣΩΤΕΡΙΚΗ ΑΞΙΟΛΟΓΗΣΗ ΤΗΣ ΔΟΥΛΕΙΑΣ ΜΟΥ ΣΤΗΝ ΤΑΞΗ (ΑΥΤΟΑΞΙΟΛΟΓΗΣΗ)</a:t>
            </a:r>
            <a:br>
              <a:rPr lang="en-GR" sz="2400" dirty="0">
                <a:solidFill>
                  <a:srgbClr val="FF0000"/>
                </a:solidFill>
              </a:rPr>
            </a:br>
            <a:endParaRPr lang="en-GR" sz="2400" dirty="0">
              <a:solidFill>
                <a:srgbClr val="FF0000"/>
              </a:solidFill>
            </a:endParaRPr>
          </a:p>
        </p:txBody>
      </p:sp>
      <p:sp>
        <p:nvSpPr>
          <p:cNvPr id="3" name="Content Placeholder 2">
            <a:extLst>
              <a:ext uri="{FF2B5EF4-FFF2-40B4-BE49-F238E27FC236}">
                <a16:creationId xmlns:a16="http://schemas.microsoft.com/office/drawing/2014/main" id="{FE170C66-C9D0-8744-B410-59A0275A3933}"/>
              </a:ext>
            </a:extLst>
          </p:cNvPr>
          <p:cNvSpPr>
            <a:spLocks noGrp="1"/>
          </p:cNvSpPr>
          <p:nvPr>
            <p:ph idx="1"/>
          </p:nvPr>
        </p:nvSpPr>
        <p:spPr>
          <a:xfrm>
            <a:off x="2589212" y="1783977"/>
            <a:ext cx="8915400" cy="4006222"/>
          </a:xfrm>
        </p:spPr>
        <p:txBody>
          <a:bodyPr>
            <a:normAutofit/>
          </a:bodyPr>
          <a:lstStyle/>
          <a:p>
            <a:r>
              <a:rPr lang="el-GR" dirty="0"/>
              <a:t>Τι γίνεται στην τάξη μου την ώρα του μαθήματος;</a:t>
            </a:r>
            <a:endParaRPr lang="en-GR" dirty="0"/>
          </a:p>
          <a:p>
            <a:r>
              <a:rPr lang="el-GR" dirty="0"/>
              <a:t>-Επικοινωνώ με τους μαθητές μου;</a:t>
            </a:r>
            <a:endParaRPr lang="en-GR" dirty="0"/>
          </a:p>
          <a:p>
            <a:r>
              <a:rPr lang="el-GR" dirty="0"/>
              <a:t>-Με καταλαβαίνουν;</a:t>
            </a:r>
            <a:endParaRPr lang="en-GR" dirty="0"/>
          </a:p>
          <a:p>
            <a:r>
              <a:rPr lang="el-GR" dirty="0"/>
              <a:t>-Συνεννοούμαστε;</a:t>
            </a:r>
            <a:endParaRPr lang="en-GR" dirty="0"/>
          </a:p>
          <a:p>
            <a:r>
              <a:rPr lang="el-GR" dirty="0"/>
              <a:t>-Καλά τα πάω;</a:t>
            </a:r>
            <a:endParaRPr lang="en-GR" dirty="0"/>
          </a:p>
          <a:p>
            <a:r>
              <a:rPr lang="el-GR" dirty="0"/>
              <a:t>-Συμμετέχουν;</a:t>
            </a:r>
            <a:endParaRPr lang="en-GR" dirty="0"/>
          </a:p>
          <a:p>
            <a:r>
              <a:rPr lang="el-GR" dirty="0"/>
              <a:t>Τα διαπιστώνω και συνεχίζω. Αν όχι, κοιτάζω να δω τι φταίει και να το διορθώσω </a:t>
            </a:r>
            <a:r>
              <a:rPr lang="el-GR" i="1" dirty="0"/>
              <a:t>εν δράσει. </a:t>
            </a:r>
            <a:endParaRPr lang="en-GR" dirty="0"/>
          </a:p>
          <a:p>
            <a:r>
              <a:rPr lang="el-GR" dirty="0"/>
              <a:t>Δεν συνεχίζω το "βιολί" μου με ότι κι αν συμβαίνει στην τάξη, αλλά είμαι παιδαγωγικά - ψυχολογικά και διδακτικά έτοιμος να αντιμετωπίσω τα προβλήματα για να επιτύχω τον στόχο μου. </a:t>
            </a:r>
            <a:endParaRPr lang="en-GR" dirty="0"/>
          </a:p>
          <a:p>
            <a:endParaRPr lang="en-GR" dirty="0"/>
          </a:p>
        </p:txBody>
      </p:sp>
    </p:spTree>
    <p:extLst>
      <p:ext uri="{BB962C8B-B14F-4D97-AF65-F5344CB8AC3E}">
        <p14:creationId xmlns:p14="http://schemas.microsoft.com/office/powerpoint/2010/main" val="2907080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18196-42C2-F443-891D-644E0DFC4F38}"/>
              </a:ext>
            </a:extLst>
          </p:cNvPr>
          <p:cNvSpPr>
            <a:spLocks noGrp="1"/>
          </p:cNvSpPr>
          <p:nvPr>
            <p:ph type="title"/>
          </p:nvPr>
        </p:nvSpPr>
        <p:spPr>
          <a:xfrm>
            <a:off x="2592925" y="624110"/>
            <a:ext cx="8911687" cy="680255"/>
          </a:xfrm>
        </p:spPr>
        <p:txBody>
          <a:bodyPr>
            <a:normAutofit fontScale="90000"/>
          </a:bodyPr>
          <a:lstStyle/>
          <a:p>
            <a:pPr algn="ctr"/>
            <a:r>
              <a:rPr lang="en-GB" sz="2700" b="1" dirty="0" err="1"/>
              <a:t>Ερωτήμ</a:t>
            </a:r>
            <a:r>
              <a:rPr lang="en-GB" sz="2700" b="1" dirty="0"/>
              <a:t>α</a:t>
            </a:r>
            <a:r>
              <a:rPr lang="en-GB" sz="2700" b="1" dirty="0" err="1"/>
              <a:t>τ</a:t>
            </a:r>
            <a:r>
              <a:rPr lang="en-GB" sz="2700" b="1" dirty="0"/>
              <a:t>α </a:t>
            </a:r>
            <a:r>
              <a:rPr lang="el-GR" sz="2700" b="1" dirty="0"/>
              <a:t>για τον ε</a:t>
            </a:r>
            <a:r>
              <a:rPr lang="en-GB" sz="2700" b="1" dirty="0" err="1"/>
              <a:t>κ</a:t>
            </a:r>
            <a:r>
              <a:rPr lang="en-GB" sz="2700" b="1" dirty="0"/>
              <a:t>πα</a:t>
            </a:r>
            <a:r>
              <a:rPr lang="en-GB" sz="2700" b="1" dirty="0" err="1"/>
              <a:t>ιδευτικό</a:t>
            </a:r>
            <a:br>
              <a:rPr lang="en-GR" dirty="0"/>
            </a:br>
            <a:endParaRPr lang="en-GR" dirty="0"/>
          </a:p>
        </p:txBody>
      </p:sp>
      <p:sp>
        <p:nvSpPr>
          <p:cNvPr id="3" name="Content Placeholder 2">
            <a:extLst>
              <a:ext uri="{FF2B5EF4-FFF2-40B4-BE49-F238E27FC236}">
                <a16:creationId xmlns:a16="http://schemas.microsoft.com/office/drawing/2014/main" id="{196BF36E-316C-0442-81DB-A0DEDA0143FE}"/>
              </a:ext>
            </a:extLst>
          </p:cNvPr>
          <p:cNvSpPr>
            <a:spLocks noGrp="1"/>
          </p:cNvSpPr>
          <p:nvPr>
            <p:ph idx="1"/>
          </p:nvPr>
        </p:nvSpPr>
        <p:spPr>
          <a:xfrm>
            <a:off x="2589212" y="1559859"/>
            <a:ext cx="8915400" cy="4486099"/>
          </a:xfrm>
        </p:spPr>
        <p:txBody>
          <a:bodyPr>
            <a:normAutofit fontScale="92500"/>
          </a:bodyPr>
          <a:lstStyle/>
          <a:p>
            <a:r>
              <a:rPr lang="el-GR" b="1" dirty="0">
                <a:solidFill>
                  <a:srgbClr val="FF0000"/>
                </a:solidFill>
              </a:rPr>
              <a:t>1.</a:t>
            </a:r>
            <a:r>
              <a:rPr lang="el-GR" b="1" dirty="0"/>
              <a:t> </a:t>
            </a:r>
            <a:r>
              <a:rPr lang="en-GB" sz="2000" b="1" dirty="0" err="1">
                <a:solidFill>
                  <a:srgbClr val="FF0000"/>
                </a:solidFill>
              </a:rPr>
              <a:t>Ποιους</a:t>
            </a:r>
            <a:r>
              <a:rPr lang="en-GB" sz="2000" b="1" dirty="0">
                <a:solidFill>
                  <a:srgbClr val="FF0000"/>
                </a:solidFill>
              </a:rPr>
              <a:t> </a:t>
            </a:r>
            <a:r>
              <a:rPr lang="en-GB" sz="2000" b="1" dirty="0" err="1">
                <a:solidFill>
                  <a:srgbClr val="FF0000"/>
                </a:solidFill>
              </a:rPr>
              <a:t>μ</a:t>
            </a:r>
            <a:r>
              <a:rPr lang="en-GB" sz="2000" b="1" dirty="0">
                <a:solidFill>
                  <a:srgbClr val="FF0000"/>
                </a:solidFill>
              </a:rPr>
              <a:t>α</a:t>
            </a:r>
            <a:r>
              <a:rPr lang="en-GB" sz="2000" b="1" dirty="0" err="1">
                <a:solidFill>
                  <a:srgbClr val="FF0000"/>
                </a:solidFill>
              </a:rPr>
              <a:t>θητές</a:t>
            </a:r>
            <a:r>
              <a:rPr lang="en-GB" sz="2000" b="1" dirty="0">
                <a:solidFill>
                  <a:srgbClr val="FF0000"/>
                </a:solidFill>
              </a:rPr>
              <a:t> </a:t>
            </a:r>
            <a:r>
              <a:rPr lang="en-GB" sz="2000" b="1" dirty="0" err="1">
                <a:solidFill>
                  <a:srgbClr val="FF0000"/>
                </a:solidFill>
              </a:rPr>
              <a:t>θ</a:t>
            </a:r>
            <a:r>
              <a:rPr lang="en-GB" sz="2000" b="1" dirty="0">
                <a:solidFill>
                  <a:srgbClr val="FF0000"/>
                </a:solidFill>
              </a:rPr>
              <a:t>α </a:t>
            </a:r>
            <a:r>
              <a:rPr lang="en-GB" sz="2000" b="1" dirty="0" err="1">
                <a:solidFill>
                  <a:srgbClr val="FF0000"/>
                </a:solidFill>
              </a:rPr>
              <a:t>διδάξω</a:t>
            </a:r>
            <a:r>
              <a:rPr lang="en-GB" sz="2000" b="1" dirty="0">
                <a:solidFill>
                  <a:srgbClr val="FF0000"/>
                </a:solidFill>
              </a:rPr>
              <a:t>;</a:t>
            </a:r>
            <a:endParaRPr lang="el-GR" sz="2000" b="1" dirty="0">
              <a:solidFill>
                <a:srgbClr val="FF0000"/>
              </a:solidFill>
            </a:endParaRPr>
          </a:p>
          <a:p>
            <a:pPr marL="0" indent="0">
              <a:buNone/>
            </a:pPr>
            <a:endParaRPr lang="el-GR" b="1" dirty="0"/>
          </a:p>
          <a:p>
            <a:pPr>
              <a:lnSpc>
                <a:spcPct val="150000"/>
              </a:lnSpc>
            </a:pPr>
            <a:r>
              <a:rPr lang="el-GR" dirty="0"/>
              <a:t>Ποιες είναι οι εμπειρίες, οι ικανότητες, οι κλίσεις, τα ενδιαφέροντα και οι προϋπάρχουσες γνώσεις των μαθητών;</a:t>
            </a:r>
            <a:endParaRPr lang="en-GR" dirty="0"/>
          </a:p>
          <a:p>
            <a:pPr>
              <a:lnSpc>
                <a:spcPct val="150000"/>
              </a:lnSpc>
            </a:pPr>
            <a:r>
              <a:rPr lang="el-GR" dirty="0"/>
              <a:t>Το μαθητικό δυναμικό παίζει μεγάλο ρόλο αν η διδασκαλία πετυχαίνει τους στόχους της ή όχι. </a:t>
            </a:r>
          </a:p>
          <a:p>
            <a:pPr>
              <a:lnSpc>
                <a:spcPct val="150000"/>
              </a:lnSpc>
            </a:pPr>
            <a:r>
              <a:rPr lang="el-GR" dirty="0"/>
              <a:t>Για αυτό δεν μπορεί ο εκπαιδευτικός να σχεδιάσει μια</a:t>
            </a:r>
            <a:r>
              <a:rPr lang="el-GR" b="1" dirty="0"/>
              <a:t> </a:t>
            </a:r>
            <a:r>
              <a:rPr lang="el-GR" dirty="0"/>
              <a:t>διδασκαλία «μια για πάντα» και να  την εφαρμόσει σε όλα τα τμήματα  της ίδιας τάξης. Το μαθητικό σχήμα αλλάζει από τμήμα σε τμήμα της ίδιας τάξης,  όσον αφορά τις ιδιαιτερότητες, την κοινωνική συμπεριφορά, την ικανότητα  συγκέντρωσης της προσοχής.</a:t>
            </a:r>
            <a:r>
              <a:rPr lang="en-GR" dirty="0"/>
              <a:t> </a:t>
            </a:r>
          </a:p>
        </p:txBody>
      </p:sp>
    </p:spTree>
    <p:extLst>
      <p:ext uri="{BB962C8B-B14F-4D97-AF65-F5344CB8AC3E}">
        <p14:creationId xmlns:p14="http://schemas.microsoft.com/office/powerpoint/2010/main" val="706620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898EC3-DE0A-754C-9A6B-640993C49675}"/>
              </a:ext>
            </a:extLst>
          </p:cNvPr>
          <p:cNvSpPr>
            <a:spLocks noGrp="1"/>
          </p:cNvSpPr>
          <p:nvPr>
            <p:ph idx="1"/>
          </p:nvPr>
        </p:nvSpPr>
        <p:spPr>
          <a:xfrm>
            <a:off x="2497540" y="1023581"/>
            <a:ext cx="9007072" cy="5186149"/>
          </a:xfrm>
        </p:spPr>
        <p:txBody>
          <a:bodyPr>
            <a:normAutofit/>
          </a:bodyPr>
          <a:lstStyle/>
          <a:p>
            <a:pPr>
              <a:lnSpc>
                <a:spcPct val="150000"/>
              </a:lnSpc>
            </a:pPr>
            <a:r>
              <a:rPr lang="el-GR" sz="2000" b="1" dirty="0">
                <a:solidFill>
                  <a:srgbClr val="FF0000"/>
                </a:solidFill>
              </a:rPr>
              <a:t>2. </a:t>
            </a:r>
            <a:r>
              <a:rPr lang="en-GB" sz="2000" b="1" dirty="0" err="1">
                <a:solidFill>
                  <a:srgbClr val="FF0000"/>
                </a:solidFill>
              </a:rPr>
              <a:t>Τι</a:t>
            </a:r>
            <a:r>
              <a:rPr lang="en-GB" sz="2000" b="1" dirty="0">
                <a:solidFill>
                  <a:srgbClr val="FF0000"/>
                </a:solidFill>
              </a:rPr>
              <a:t> </a:t>
            </a:r>
            <a:r>
              <a:rPr lang="en-GB" sz="2000" b="1" dirty="0" err="1">
                <a:solidFill>
                  <a:srgbClr val="FF0000"/>
                </a:solidFill>
              </a:rPr>
              <a:t>θ</a:t>
            </a:r>
            <a:r>
              <a:rPr lang="en-GB" sz="2000" b="1" dirty="0">
                <a:solidFill>
                  <a:srgbClr val="FF0000"/>
                </a:solidFill>
              </a:rPr>
              <a:t>α </a:t>
            </a:r>
            <a:r>
              <a:rPr lang="en-GB" sz="2000" b="1" dirty="0" err="1">
                <a:solidFill>
                  <a:srgbClr val="FF0000"/>
                </a:solidFill>
              </a:rPr>
              <a:t>διδάξω</a:t>
            </a:r>
            <a:r>
              <a:rPr lang="en-GB" sz="2000" b="1" dirty="0">
                <a:solidFill>
                  <a:srgbClr val="FF0000"/>
                </a:solidFill>
              </a:rPr>
              <a:t>;</a:t>
            </a:r>
            <a:endParaRPr lang="el-GR" sz="2000" b="1" dirty="0">
              <a:solidFill>
                <a:srgbClr val="FF0000"/>
              </a:solidFill>
            </a:endParaRPr>
          </a:p>
          <a:p>
            <a:pPr>
              <a:lnSpc>
                <a:spcPct val="150000"/>
              </a:lnSpc>
            </a:pPr>
            <a:r>
              <a:rPr lang="el-GR" dirty="0"/>
              <a:t>Ποιο είναι το περιεχόμενο του μαθήματος: Γνώσεις, ικανότητες, δεξιότητες; </a:t>
            </a:r>
            <a:r>
              <a:rPr lang="en-GB" dirty="0" err="1"/>
              <a:t>Ποιες</a:t>
            </a:r>
            <a:r>
              <a:rPr lang="en-GB" dirty="0"/>
              <a:t> π</a:t>
            </a:r>
            <a:r>
              <a:rPr lang="en-GB" dirty="0" err="1"/>
              <a:t>ηγές</a:t>
            </a:r>
            <a:r>
              <a:rPr lang="en-GB" dirty="0"/>
              <a:t> π</a:t>
            </a:r>
            <a:r>
              <a:rPr lang="en-GB" dirty="0" err="1"/>
              <a:t>εριεχομένου</a:t>
            </a:r>
            <a:r>
              <a:rPr lang="en-GB" dirty="0"/>
              <a:t> </a:t>
            </a:r>
            <a:r>
              <a:rPr lang="en-GB" dirty="0" err="1"/>
              <a:t>θ</a:t>
            </a:r>
            <a:r>
              <a:rPr lang="en-GB" dirty="0"/>
              <a:t>α </a:t>
            </a:r>
            <a:r>
              <a:rPr lang="en-GB" dirty="0" err="1"/>
              <a:t>χρησιμο</a:t>
            </a:r>
            <a:r>
              <a:rPr lang="en-GB" dirty="0"/>
              <a:t>π</a:t>
            </a:r>
            <a:r>
              <a:rPr lang="en-GB" dirty="0" err="1"/>
              <a:t>οιήσω</a:t>
            </a:r>
            <a:r>
              <a:rPr lang="en-GB" dirty="0"/>
              <a:t> </a:t>
            </a:r>
            <a:r>
              <a:rPr lang="en-GB" dirty="0" err="1"/>
              <a:t>εκτός</a:t>
            </a:r>
            <a:r>
              <a:rPr lang="en-GB" dirty="0"/>
              <a:t> </a:t>
            </a:r>
            <a:r>
              <a:rPr lang="en-GB" dirty="0" err="1"/>
              <a:t>του</a:t>
            </a:r>
            <a:r>
              <a:rPr lang="en-GB" dirty="0"/>
              <a:t> </a:t>
            </a:r>
            <a:r>
              <a:rPr lang="en-GB" dirty="0" err="1"/>
              <a:t>σχολικού</a:t>
            </a:r>
            <a:r>
              <a:rPr lang="en-GB" dirty="0"/>
              <a:t> </a:t>
            </a:r>
            <a:r>
              <a:rPr lang="en-GB" dirty="0" err="1"/>
              <a:t>εγχειριδίου</a:t>
            </a:r>
            <a:r>
              <a:rPr lang="en-GB" dirty="0"/>
              <a:t>;</a:t>
            </a:r>
            <a:endParaRPr lang="el-GR" dirty="0"/>
          </a:p>
          <a:p>
            <a:pPr>
              <a:lnSpc>
                <a:spcPct val="150000"/>
              </a:lnSpc>
            </a:pPr>
            <a:r>
              <a:rPr lang="el-GR" sz="2000" b="1" dirty="0">
                <a:solidFill>
                  <a:srgbClr val="FF0000"/>
                </a:solidFill>
              </a:rPr>
              <a:t>3. </a:t>
            </a:r>
            <a:r>
              <a:rPr lang="en-GB" sz="2000" b="1" dirty="0" err="1">
                <a:solidFill>
                  <a:srgbClr val="FF0000"/>
                </a:solidFill>
              </a:rPr>
              <a:t>Γι</a:t>
            </a:r>
            <a:r>
              <a:rPr lang="en-GB" sz="2000" b="1" dirty="0">
                <a:solidFill>
                  <a:srgbClr val="FF0000"/>
                </a:solidFill>
              </a:rPr>
              <a:t>α</a:t>
            </a:r>
            <a:r>
              <a:rPr lang="en-GB" sz="2000" b="1" dirty="0" err="1">
                <a:solidFill>
                  <a:srgbClr val="FF0000"/>
                </a:solidFill>
              </a:rPr>
              <a:t>τί</a:t>
            </a:r>
            <a:r>
              <a:rPr lang="en-GB" sz="2000" b="1" dirty="0">
                <a:solidFill>
                  <a:srgbClr val="FF0000"/>
                </a:solidFill>
              </a:rPr>
              <a:t> </a:t>
            </a:r>
            <a:r>
              <a:rPr lang="en-GB" sz="2000" b="1" dirty="0" err="1">
                <a:solidFill>
                  <a:srgbClr val="FF0000"/>
                </a:solidFill>
              </a:rPr>
              <a:t>θ</a:t>
            </a:r>
            <a:r>
              <a:rPr lang="en-GB" sz="2000" b="1" dirty="0">
                <a:solidFill>
                  <a:srgbClr val="FF0000"/>
                </a:solidFill>
              </a:rPr>
              <a:t>α </a:t>
            </a:r>
            <a:r>
              <a:rPr lang="en-GB" sz="2000" b="1" dirty="0" err="1">
                <a:solidFill>
                  <a:srgbClr val="FF0000"/>
                </a:solidFill>
              </a:rPr>
              <a:t>το</a:t>
            </a:r>
            <a:r>
              <a:rPr lang="en-GB" sz="2000" b="1" dirty="0">
                <a:solidFill>
                  <a:srgbClr val="FF0000"/>
                </a:solidFill>
              </a:rPr>
              <a:t> </a:t>
            </a:r>
            <a:r>
              <a:rPr lang="en-GB" sz="2000" b="1" dirty="0" err="1">
                <a:solidFill>
                  <a:srgbClr val="FF0000"/>
                </a:solidFill>
              </a:rPr>
              <a:t>διδάξω</a:t>
            </a:r>
            <a:r>
              <a:rPr lang="en-GB" sz="2000" b="1" dirty="0">
                <a:solidFill>
                  <a:srgbClr val="FF0000"/>
                </a:solidFill>
              </a:rPr>
              <a:t>;</a:t>
            </a:r>
            <a:endParaRPr lang="el-GR" sz="2000" b="1" dirty="0">
              <a:solidFill>
                <a:srgbClr val="FF0000"/>
              </a:solidFill>
            </a:endParaRPr>
          </a:p>
          <a:p>
            <a:pPr>
              <a:lnSpc>
                <a:spcPct val="150000"/>
              </a:lnSpc>
            </a:pPr>
            <a:r>
              <a:rPr lang="el-GR" dirty="0"/>
              <a:t>Ποια η σημασία και η χρησιμότητα του περιεχομένου;</a:t>
            </a:r>
          </a:p>
          <a:p>
            <a:pPr>
              <a:lnSpc>
                <a:spcPct val="150000"/>
              </a:lnSpc>
            </a:pPr>
            <a:r>
              <a:rPr lang="el-GR" b="1" dirty="0">
                <a:solidFill>
                  <a:srgbClr val="FF0000"/>
                </a:solidFill>
              </a:rPr>
              <a:t>4</a:t>
            </a:r>
            <a:r>
              <a:rPr lang="el-GR" sz="2000" b="1" dirty="0">
                <a:solidFill>
                  <a:srgbClr val="FF0000"/>
                </a:solidFill>
              </a:rPr>
              <a:t>. Πώς θα αρχίσω και πού θα καταλήξω;</a:t>
            </a:r>
          </a:p>
          <a:p>
            <a:pPr>
              <a:lnSpc>
                <a:spcPct val="150000"/>
              </a:lnSpc>
            </a:pPr>
            <a:r>
              <a:rPr lang="el-GR" dirty="0"/>
              <a:t>Ο σκοπός και οι στόχοι θα με οδηγήσουν στην πορεία της διδασκαλίας.</a:t>
            </a:r>
          </a:p>
          <a:p>
            <a:pPr>
              <a:lnSpc>
                <a:spcPct val="150000"/>
              </a:lnSpc>
            </a:pPr>
            <a:r>
              <a:rPr lang="el-GR" sz="2000" b="1" dirty="0">
                <a:solidFill>
                  <a:srgbClr val="FF0000"/>
                </a:solidFill>
              </a:rPr>
              <a:t>5. </a:t>
            </a:r>
            <a:r>
              <a:rPr lang="en-GB" sz="2000" b="1" dirty="0" err="1">
                <a:solidFill>
                  <a:srgbClr val="FF0000"/>
                </a:solidFill>
              </a:rPr>
              <a:t>Ποι</a:t>
            </a:r>
            <a:r>
              <a:rPr lang="en-GB" sz="2000" b="1" dirty="0">
                <a:solidFill>
                  <a:srgbClr val="FF0000"/>
                </a:solidFill>
              </a:rPr>
              <a:t>α </a:t>
            </a:r>
            <a:r>
              <a:rPr lang="en-GB" sz="2000" b="1" dirty="0" err="1">
                <a:solidFill>
                  <a:srgbClr val="FF0000"/>
                </a:solidFill>
              </a:rPr>
              <a:t>η</a:t>
            </a:r>
            <a:r>
              <a:rPr lang="en-GB" sz="2000" b="1" dirty="0">
                <a:solidFill>
                  <a:srgbClr val="FF0000"/>
                </a:solidFill>
              </a:rPr>
              <a:t> </a:t>
            </a:r>
            <a:r>
              <a:rPr lang="en-GB" sz="2000" b="1" dirty="0" err="1">
                <a:solidFill>
                  <a:srgbClr val="FF0000"/>
                </a:solidFill>
              </a:rPr>
              <a:t>χρονική</a:t>
            </a:r>
            <a:r>
              <a:rPr lang="en-GB" sz="2000" b="1" dirty="0">
                <a:solidFill>
                  <a:srgbClr val="FF0000"/>
                </a:solidFill>
              </a:rPr>
              <a:t> </a:t>
            </a:r>
            <a:r>
              <a:rPr lang="en-GB" sz="2000" b="1" dirty="0" err="1">
                <a:solidFill>
                  <a:srgbClr val="FF0000"/>
                </a:solidFill>
              </a:rPr>
              <a:t>διάρκει</a:t>
            </a:r>
            <a:r>
              <a:rPr lang="en-GB" sz="2000" b="1" dirty="0">
                <a:solidFill>
                  <a:srgbClr val="FF0000"/>
                </a:solidFill>
              </a:rPr>
              <a:t>α;</a:t>
            </a:r>
            <a:endParaRPr lang="el-GR" sz="2000" b="1" dirty="0">
              <a:solidFill>
                <a:srgbClr val="FF0000"/>
              </a:solidFill>
            </a:endParaRPr>
          </a:p>
          <a:p>
            <a:pPr>
              <a:lnSpc>
                <a:spcPct val="150000"/>
              </a:lnSpc>
            </a:pPr>
            <a:r>
              <a:rPr lang="el-GR" dirty="0"/>
              <a:t>Ανάλογα με τη σημασία και τη χρησιμότητα.</a:t>
            </a:r>
            <a:endParaRPr lang="en-GR" sz="2000" dirty="0">
              <a:solidFill>
                <a:srgbClr val="FF0000"/>
              </a:solidFill>
            </a:endParaRPr>
          </a:p>
        </p:txBody>
      </p:sp>
    </p:spTree>
    <p:extLst>
      <p:ext uri="{BB962C8B-B14F-4D97-AF65-F5344CB8AC3E}">
        <p14:creationId xmlns:p14="http://schemas.microsoft.com/office/powerpoint/2010/main" val="171488777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{063F559E-BC35-B74E-BCEA-A5860D3615B8}tf10001069</Template>
  <TotalTime>1210</TotalTime>
  <Words>931</Words>
  <Application>Microsoft Macintosh PowerPoint</Application>
  <PresentationFormat>Widescreen</PresentationFormat>
  <Paragraphs>80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Century Gothic</vt:lpstr>
      <vt:lpstr>Wingdings 3</vt:lpstr>
      <vt:lpstr>Wisp</vt:lpstr>
      <vt:lpstr>ΟΡΓΑΝΩΣΗ ΤΗΣ ΔΙΔΑΣΚΑΛΙΑΣ </vt:lpstr>
      <vt:lpstr>PowerPoint Presentation</vt:lpstr>
      <vt:lpstr>Είναι όμως ο σχεδιασμός της διδασκαλίας απαραίτητος;</vt:lpstr>
      <vt:lpstr>Τι περιλαμβάνει ο σχεδιασμός της διδασκαλίας; </vt:lpstr>
      <vt:lpstr>Η ΜΑΘΗΣΗ ΕΙΝΑΙ ΚΑΡΠΟΣ ΤΗΣ ΔΥΝΑΜΙΚΗΣ ΣΧΕΣΗΣ ΤΟΥ ΜΑΘΗΤΗ ΜΕ ΤΟ ΜΑΘΗΜΑ ΤΟΥ. </vt:lpstr>
      <vt:lpstr>PowerPoint Presentation</vt:lpstr>
      <vt:lpstr>ΕΣΩΤΕΡΙΚΗ ΑΞΙΟΛΟΓΗΣΗ ΤΗΣ ΔΟΥΛΕΙΑΣ ΜΟΥ ΣΤΗΝ ΤΑΞΗ (ΑΥΤΟΑΞΙΟΛΟΓΗΣΗ) </vt:lpstr>
      <vt:lpstr>Ερωτήματα για τον εκπαιδευτικό </vt:lpstr>
      <vt:lpstr>PowerPoint Presentation</vt:lpstr>
      <vt:lpstr>PowerPoint Presentation</vt:lpstr>
      <vt:lpstr>Ο εκπαιδευτικός κατά το σχεδιασμό της διδασκαλίας του κάνει τα εξής: </vt:lpstr>
      <vt:lpstr>PowerPoint Presentation</vt:lpstr>
      <vt:lpstr>Every kid needs a champion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ΟΡΓΑΝΩΣΗ ΤΗΣ ΔΙΔΑΣΚΑΛΙΑΣ </dc:title>
  <dc:creator>Microsoft Office User</dc:creator>
  <cp:lastModifiedBy>Microsoft Office User</cp:lastModifiedBy>
  <cp:revision>16</cp:revision>
  <dcterms:created xsi:type="dcterms:W3CDTF">2021-04-19T09:27:51Z</dcterms:created>
  <dcterms:modified xsi:type="dcterms:W3CDTF">2021-04-20T09:47:47Z</dcterms:modified>
</cp:coreProperties>
</file>